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6"/>
  </p:notesMasterIdLst>
  <p:sldIdLst>
    <p:sldId id="256" r:id="rId5"/>
    <p:sldId id="262" r:id="rId6"/>
    <p:sldId id="257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10/8/2016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World/SourceServlet?jSessionId=XYZ" TargetMode="External"/><Relationship Id="rId2" Type="http://schemas.openxmlformats.org/officeDocument/2006/relationships/hyperlink" Target="http://localhost:8080/HelloWorld/SourceServl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SessionTracking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Tracking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 </a:t>
            </a:r>
            <a:r>
              <a:rPr lang="en-IN" sz="2400" dirty="0" smtClean="0">
                <a:solidFill>
                  <a:srgbClr val="FF0000"/>
                </a:solidFill>
              </a:rPr>
              <a:t>Session Tracking API</a:t>
            </a:r>
          </a:p>
          <a:p>
            <a:pPr lvl="1">
              <a:buNone/>
            </a:pPr>
            <a:r>
              <a:rPr lang="en-IN" sz="2000" dirty="0" err="1" smtClean="0"/>
              <a:t>Servlets</a:t>
            </a:r>
            <a:r>
              <a:rPr lang="en-IN" sz="2000" dirty="0" smtClean="0"/>
              <a:t> provide a convenient and stable session-tracking solution using  the </a:t>
            </a:r>
            <a:r>
              <a:rPr lang="en-IN" sz="2000" dirty="0" err="1" smtClean="0">
                <a:solidFill>
                  <a:srgbClr val="FF0000"/>
                </a:solidFill>
              </a:rPr>
              <a:t>HttpSession</a:t>
            </a:r>
            <a:r>
              <a:rPr lang="en-IN" sz="2000" dirty="0" smtClean="0"/>
              <a:t> API</a:t>
            </a:r>
          </a:p>
          <a:p>
            <a:pPr lvl="1"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Session tracking in </a:t>
            </a:r>
            <a:r>
              <a:rPr lang="en-IN" sz="2000" dirty="0" err="1" smtClean="0">
                <a:solidFill>
                  <a:srgbClr val="FF0000"/>
                </a:solidFill>
              </a:rPr>
              <a:t>servlet</a:t>
            </a:r>
            <a:r>
              <a:rPr lang="en-IN" sz="2000" dirty="0" smtClean="0">
                <a:solidFill>
                  <a:srgbClr val="FF0000"/>
                </a:solidFill>
              </a:rPr>
              <a:t> is very simple and it involves following steps</a:t>
            </a:r>
          </a:p>
          <a:p>
            <a:pPr lvl="1" algn="just">
              <a:buNone/>
            </a:pPr>
            <a:r>
              <a:rPr lang="en-IN" sz="2000" dirty="0" smtClean="0"/>
              <a:t>Get the associated session object (</a:t>
            </a:r>
            <a:r>
              <a:rPr lang="en-IN" sz="2000" dirty="0" err="1" smtClean="0"/>
              <a:t>HttpSession</a:t>
            </a:r>
            <a:r>
              <a:rPr lang="en-IN" sz="2000" dirty="0" smtClean="0"/>
              <a:t>) using </a:t>
            </a:r>
            <a:r>
              <a:rPr lang="en-IN" sz="2000" i="1" dirty="0" err="1" smtClean="0">
                <a:solidFill>
                  <a:srgbClr val="FF0000"/>
                </a:solidFill>
              </a:rPr>
              <a:t>request.getSession</a:t>
            </a:r>
            <a:r>
              <a:rPr lang="en-IN" sz="2000" i="1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.</a:t>
            </a:r>
          </a:p>
          <a:p>
            <a:pPr lvl="1" algn="just">
              <a:buNone/>
            </a:pPr>
            <a:r>
              <a:rPr lang="en-IN" sz="2000" dirty="0" smtClean="0"/>
              <a:t>To get the specific value out of session object, call </a:t>
            </a:r>
            <a:r>
              <a:rPr lang="en-IN" sz="2000" i="1" dirty="0" err="1" smtClean="0">
                <a:solidFill>
                  <a:srgbClr val="FF0000"/>
                </a:solidFill>
              </a:rPr>
              <a:t>getAttribute</a:t>
            </a:r>
            <a:r>
              <a:rPr lang="en-IN" sz="2000" i="1" dirty="0" smtClean="0">
                <a:solidFill>
                  <a:srgbClr val="FF0000"/>
                </a:solidFill>
              </a:rPr>
              <a:t>(String)</a:t>
            </a:r>
            <a:r>
              <a:rPr lang="en-IN" sz="2000" dirty="0" smtClean="0"/>
              <a:t> on the </a:t>
            </a:r>
            <a:r>
              <a:rPr lang="en-IN" sz="2000" dirty="0" err="1" smtClean="0"/>
              <a:t>HttpSession</a:t>
            </a:r>
            <a:r>
              <a:rPr lang="en-IN" sz="2000" dirty="0" smtClean="0"/>
              <a:t> object.</a:t>
            </a:r>
          </a:p>
          <a:p>
            <a:pPr lvl="1" algn="just">
              <a:buNone/>
            </a:pPr>
            <a:r>
              <a:rPr lang="en-IN" sz="2000" dirty="0" smtClean="0"/>
              <a:t>To store any information in a session call </a:t>
            </a:r>
            <a:r>
              <a:rPr lang="en-IN" sz="2000" dirty="0" err="1" smtClean="0">
                <a:solidFill>
                  <a:srgbClr val="FF0000"/>
                </a:solidFill>
              </a:rPr>
              <a:t>setAttribute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</a:rPr>
              <a:t>key,object</a:t>
            </a:r>
            <a:r>
              <a:rPr lang="en-IN" sz="2000" dirty="0" smtClean="0">
                <a:solidFill>
                  <a:srgbClr val="FF0000"/>
                </a:solidFill>
              </a:rPr>
              <a:t>)</a:t>
            </a:r>
            <a:r>
              <a:rPr lang="en-IN" sz="2000" dirty="0" smtClean="0"/>
              <a:t> on a session object.</a:t>
            </a:r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Session Tracking API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dirty="0" smtClean="0"/>
          </a:p>
          <a:p>
            <a:r>
              <a:rPr lang="en-IN" sz="2000" dirty="0" smtClean="0"/>
              <a:t>To remove the session data , call </a:t>
            </a:r>
            <a:r>
              <a:rPr lang="en-IN" sz="2000" dirty="0" err="1" smtClean="0">
                <a:solidFill>
                  <a:srgbClr val="FF0000"/>
                </a:solidFill>
              </a:rPr>
              <a:t>removeAttribute</a:t>
            </a:r>
            <a:r>
              <a:rPr lang="en-IN" sz="2000" dirty="0" smtClean="0">
                <a:solidFill>
                  <a:srgbClr val="FF0000"/>
                </a:solidFill>
              </a:rPr>
              <a:t>(key)</a:t>
            </a:r>
            <a:r>
              <a:rPr lang="en-IN" sz="2000" dirty="0" smtClean="0"/>
              <a:t> to discard a object with a given key.</a:t>
            </a:r>
          </a:p>
          <a:p>
            <a:r>
              <a:rPr lang="en-IN" sz="2000" dirty="0" smtClean="0"/>
              <a:t>To  invalidate  the session, call </a:t>
            </a:r>
            <a:r>
              <a:rPr lang="en-IN" sz="2000" dirty="0" smtClean="0">
                <a:solidFill>
                  <a:srgbClr val="FF0000"/>
                </a:solidFill>
              </a:rPr>
              <a:t>invalidate()</a:t>
            </a:r>
            <a:r>
              <a:rPr lang="en-IN" sz="2000" dirty="0" smtClean="0"/>
              <a:t> on session object. This is used to  logout the logged in user.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session &amp;session 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Session means particular interval of time</a:t>
            </a:r>
          </a:p>
          <a:p>
            <a:pPr algn="just"/>
            <a:r>
              <a:rPr lang="en-US" sz="2400" dirty="0" smtClean="0"/>
              <a:t>Session Tracking means </a:t>
            </a:r>
            <a:r>
              <a:rPr lang="en-IN" sz="2400" dirty="0" smtClean="0">
                <a:solidFill>
                  <a:srgbClr val="FF0000"/>
                </a:solidFill>
              </a:rPr>
              <a:t>Session Tracking</a:t>
            </a:r>
            <a:r>
              <a:rPr lang="en-IN" sz="2400" dirty="0" smtClean="0"/>
              <a:t> is a way to maintain state (data) of an user. It is also known as</a:t>
            </a:r>
            <a:r>
              <a:rPr lang="en-IN" sz="2400" dirty="0" smtClean="0">
                <a:solidFill>
                  <a:srgbClr val="FF0000"/>
                </a:solidFill>
              </a:rPr>
              <a:t> session management</a:t>
            </a:r>
            <a:r>
              <a:rPr lang="en-IN" sz="2400" dirty="0" smtClean="0"/>
              <a:t> in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A session is a conversation between the server and a client .We all know that HTTP protocol is a stateless protocol which means no user information is pertained and server considers  every request as a new request.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do we need session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dirty="0" smtClean="0"/>
              <a:t>	</a:t>
            </a:r>
          </a:p>
          <a:p>
            <a:pPr algn="just">
              <a:buNone/>
            </a:pPr>
            <a:r>
              <a:rPr lang="en-IN" sz="2400" dirty="0" smtClean="0"/>
              <a:t>	Think of the scenario where a series of request and response takes place between same client and a server (for example online shopping system ) so to maintain the conversational state , session tracking is needed.</a:t>
            </a:r>
          </a:p>
          <a:p>
            <a:pPr algn="just">
              <a:buNone/>
            </a:pPr>
            <a:r>
              <a:rPr lang="en-US" sz="2400" dirty="0" smtClean="0"/>
              <a:t>	</a:t>
            </a:r>
          </a:p>
          <a:p>
            <a:pPr algn="just">
              <a:buNone/>
            </a:pPr>
            <a:r>
              <a:rPr lang="en-US" sz="2400" dirty="0" smtClean="0"/>
              <a:t>	</a:t>
            </a:r>
            <a:r>
              <a:rPr lang="en-IN" sz="2400" dirty="0" smtClean="0"/>
              <a:t>Basically there are four techniques which can be used to identify a user session.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Techniques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400" dirty="0" smtClean="0"/>
              <a:t>Session tracking</a:t>
            </a:r>
            <a:r>
              <a:rPr lang="en-US" sz="2400" dirty="0" smtClean="0">
                <a:solidFill>
                  <a:srgbClr val="FF0000"/>
                </a:solidFill>
              </a:rPr>
              <a:t> techniques </a:t>
            </a:r>
            <a:r>
              <a:rPr lang="en-US" sz="2400" dirty="0" smtClean="0"/>
              <a:t>are</a:t>
            </a:r>
          </a:p>
          <a:p>
            <a:pPr lvl="1"/>
            <a:r>
              <a:rPr lang="en-IN" sz="2000" dirty="0" smtClean="0"/>
              <a:t>  Cookies</a:t>
            </a:r>
          </a:p>
          <a:p>
            <a:pPr lvl="1"/>
            <a:r>
              <a:rPr lang="en-IN" sz="2000" dirty="0" smtClean="0"/>
              <a:t>  Hidden Fields</a:t>
            </a:r>
          </a:p>
          <a:p>
            <a:pPr lvl="1"/>
            <a:r>
              <a:rPr lang="en-IN" sz="2000" dirty="0" smtClean="0"/>
              <a:t>  URL Rewriting</a:t>
            </a:r>
          </a:p>
          <a:p>
            <a:pPr lvl="1"/>
            <a:r>
              <a:rPr lang="en-IN" sz="2000" dirty="0" smtClean="0"/>
              <a:t>  Session Tracking  API</a:t>
            </a:r>
          </a:p>
          <a:p>
            <a:pPr lvl="1">
              <a:buNone/>
            </a:pPr>
            <a:r>
              <a:rPr lang="en-IN" sz="2000" dirty="0" smtClean="0"/>
              <a:t>			</a:t>
            </a:r>
          </a:p>
          <a:p>
            <a:pPr lvl="1" algn="just">
              <a:buNone/>
            </a:pPr>
            <a:r>
              <a:rPr lang="en-IN" sz="2000" dirty="0" smtClean="0"/>
              <a:t>			</a:t>
            </a:r>
            <a:r>
              <a:rPr lang="en-IN" sz="2000" dirty="0" smtClean="0">
                <a:solidFill>
                  <a:srgbClr val="FF0000"/>
                </a:solidFill>
              </a:rPr>
              <a:t>Cookies , Hidden Fields and URL rewriting </a:t>
            </a:r>
            <a:r>
              <a:rPr lang="en-IN" sz="2000" dirty="0" smtClean="0"/>
              <a:t>involves sending a unique identifier with each request and </a:t>
            </a:r>
            <a:r>
              <a:rPr lang="en-IN" sz="2000" dirty="0" err="1" smtClean="0"/>
              <a:t>servlets</a:t>
            </a:r>
            <a:r>
              <a:rPr lang="en-IN" sz="2000" dirty="0" smtClean="0"/>
              <a:t> determines the user session based on the identifier.</a:t>
            </a:r>
            <a:endParaRPr lang="en-US" sz="2000" dirty="0" smtClean="0"/>
          </a:p>
          <a:p>
            <a:pPr lvl="1">
              <a:buNone/>
            </a:pPr>
            <a:endParaRPr lang="en-IN" sz="2000" dirty="0" smtClean="0"/>
          </a:p>
          <a:p>
            <a:pPr algn="just"/>
            <a:endParaRPr lang="en-IN" sz="2400" dirty="0" smtClean="0">
              <a:solidFill>
                <a:srgbClr val="FF0000"/>
              </a:solidFill>
            </a:endParaRPr>
          </a:p>
          <a:p>
            <a:pPr algn="just"/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901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are…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400" dirty="0" smtClean="0"/>
              <a:t>Session </a:t>
            </a:r>
            <a:r>
              <a:rPr lang="en-IN" sz="2400" dirty="0" smtClean="0">
                <a:solidFill>
                  <a:srgbClr val="FF0000"/>
                </a:solidFill>
              </a:rPr>
              <a:t>API</a:t>
            </a:r>
            <a:r>
              <a:rPr lang="en-IN" sz="2400" dirty="0" smtClean="0"/>
              <a:t> uses the other three techniques internally and provides a session tracking in much convenient and stable way.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    Cookie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IN" sz="2400" dirty="0" smtClean="0"/>
              <a:t>Cookie is a key value pair of information, sent by the server to the browser and then browser sends back this identifier to the server with every request there on.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400" dirty="0" smtClean="0"/>
              <a:t>    There are</a:t>
            </a:r>
            <a:r>
              <a:rPr lang="en-IN" sz="2400" dirty="0" smtClean="0">
                <a:solidFill>
                  <a:srgbClr val="FF0000"/>
                </a:solidFill>
              </a:rPr>
              <a:t> two </a:t>
            </a:r>
            <a:r>
              <a:rPr lang="en-IN" sz="2400" dirty="0" smtClean="0"/>
              <a:t>types of cookies: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Session cookies </a:t>
            </a:r>
            <a:r>
              <a:rPr lang="en-IN" sz="2400" dirty="0" smtClean="0"/>
              <a:t>-  are temporary cookies and are deleted as soon as user closes the browser. The next time user visits the same website, server will treat it as a  new client as </a:t>
            </a:r>
            <a:r>
              <a:rPr lang="en-IN" sz="2400" dirty="0" smtClean="0">
                <a:solidFill>
                  <a:srgbClr val="FF0000"/>
                </a:solidFill>
              </a:rPr>
              <a:t>cookies</a:t>
            </a:r>
            <a:r>
              <a:rPr lang="en-IN" sz="2400" dirty="0" smtClean="0"/>
              <a:t> are already deleted.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cookies are…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571612"/>
            <a:ext cx="7498080" cy="4800600"/>
          </a:xfrm>
        </p:spPr>
        <p:txBody>
          <a:bodyPr/>
          <a:lstStyle/>
          <a:p>
            <a:r>
              <a:rPr lang="en-IN" sz="2000" dirty="0" smtClean="0">
                <a:solidFill>
                  <a:srgbClr val="FF0000"/>
                </a:solidFill>
              </a:rPr>
              <a:t>Persistent cookies </a:t>
            </a:r>
            <a:r>
              <a:rPr lang="en-IN" sz="2000" dirty="0" smtClean="0"/>
              <a:t>- remains on hard drive until we delete them or they expire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sz="2000" dirty="0" smtClean="0"/>
              <a:t>      	If cookie is associated with the client request, server will associate it with corresponding user session otherwise  will create a new unique </a:t>
            </a:r>
          </a:p>
          <a:p>
            <a:pPr>
              <a:buNone/>
            </a:pPr>
            <a:r>
              <a:rPr lang="en-IN" sz="2000" dirty="0" smtClean="0"/>
              <a:t>		Simple code snippet to create a cookie  with name </a:t>
            </a:r>
            <a:r>
              <a:rPr lang="en-IN" sz="2000" dirty="0" err="1" smtClean="0"/>
              <a:t>sessionId</a:t>
            </a:r>
            <a:r>
              <a:rPr lang="en-IN" sz="2000" dirty="0" smtClean="0"/>
              <a:t> with a unique value for each client:</a:t>
            </a:r>
          </a:p>
          <a:p>
            <a:pPr>
              <a:buNone/>
            </a:pPr>
            <a:r>
              <a:rPr lang="en-IN" sz="2000" i="1" dirty="0" smtClean="0"/>
              <a:t>		</a:t>
            </a:r>
            <a:r>
              <a:rPr lang="en-IN" sz="2000" i="1" dirty="0" smtClean="0">
                <a:solidFill>
                  <a:srgbClr val="FF0000"/>
                </a:solidFill>
              </a:rPr>
              <a:t>Cookie</a:t>
            </a:r>
            <a:r>
              <a:rPr lang="en-IN" sz="2000" i="1" dirty="0" smtClean="0"/>
              <a:t> </a:t>
            </a:r>
            <a:r>
              <a:rPr lang="en-IN" sz="2000" i="1" dirty="0" err="1" smtClean="0"/>
              <a:t>cookie</a:t>
            </a:r>
            <a:r>
              <a:rPr lang="en-IN" sz="2000" i="1" dirty="0" smtClean="0"/>
              <a:t> = new </a:t>
            </a:r>
            <a:r>
              <a:rPr lang="en-IN" sz="2000" i="1" dirty="0" smtClean="0">
                <a:solidFill>
                  <a:srgbClr val="FF0000"/>
                </a:solidFill>
              </a:rPr>
              <a:t>Cookie</a:t>
            </a:r>
            <a:r>
              <a:rPr lang="en-IN" sz="2000" i="1" dirty="0" smtClean="0"/>
              <a:t>(“</a:t>
            </a:r>
            <a:r>
              <a:rPr lang="en-IN" sz="2000" i="1" dirty="0" err="1" smtClean="0">
                <a:solidFill>
                  <a:srgbClr val="FF0000"/>
                </a:solidFill>
              </a:rPr>
              <a:t>sessionID</a:t>
            </a:r>
            <a:r>
              <a:rPr lang="en-IN" sz="2000" i="1" dirty="0" smtClean="0"/>
              <a:t>”, “</a:t>
            </a:r>
            <a:r>
              <a:rPr lang="en-IN" sz="2000" i="1" dirty="0" smtClean="0">
                <a:solidFill>
                  <a:srgbClr val="FF0000"/>
                </a:solidFill>
              </a:rPr>
              <a:t>value</a:t>
            </a:r>
            <a:r>
              <a:rPr lang="en-IN" sz="2000" i="1" dirty="0" smtClean="0"/>
              <a:t>”);</a:t>
            </a:r>
            <a:br>
              <a:rPr lang="en-IN" sz="2000" i="1" dirty="0" smtClean="0"/>
            </a:br>
            <a:r>
              <a:rPr lang="en-IN" sz="2000" i="1" dirty="0" smtClean="0"/>
              <a:t>	</a:t>
            </a:r>
            <a:r>
              <a:rPr lang="en-IN" sz="2000" i="1" dirty="0" err="1" smtClean="0"/>
              <a:t>response.</a:t>
            </a:r>
            <a:r>
              <a:rPr lang="en-IN" sz="2000" i="1" dirty="0" err="1" smtClean="0">
                <a:solidFill>
                  <a:srgbClr val="FF0000"/>
                </a:solidFill>
              </a:rPr>
              <a:t>addCookie</a:t>
            </a:r>
            <a:r>
              <a:rPr lang="en-IN" sz="2000" i="1" dirty="0" smtClean="0"/>
              <a:t>(cookie);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	cookie and send back with response.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cookie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User can disable</a:t>
            </a:r>
            <a:r>
              <a:rPr lang="en-IN" sz="2000" dirty="0" smtClean="0">
                <a:solidFill>
                  <a:srgbClr val="FF0000"/>
                </a:solidFill>
              </a:rPr>
              <a:t> cookie </a:t>
            </a:r>
            <a:r>
              <a:rPr lang="en-IN" sz="2000" dirty="0" smtClean="0"/>
              <a:t>support in a browser and in that case server will not be able to identify the user so  this is the major disadvantage of this approach.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Hidden Field: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Hidden fields </a:t>
            </a:r>
            <a:r>
              <a:rPr lang="en-IN" sz="2000" dirty="0" smtClean="0"/>
              <a:t>are the input fields which are not displayed on the page but its value is sent to the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as other input fields. For example</a:t>
            </a:r>
          </a:p>
          <a:p>
            <a:pPr>
              <a:buNone/>
            </a:pPr>
            <a:r>
              <a:rPr lang="en-IN" sz="2000" dirty="0" smtClean="0"/>
              <a:t>	&lt;input type=”</a:t>
            </a:r>
            <a:r>
              <a:rPr lang="en-IN" sz="2000" dirty="0" smtClean="0">
                <a:solidFill>
                  <a:srgbClr val="FF0000"/>
                </a:solidFill>
              </a:rPr>
              <a:t>hidden</a:t>
            </a:r>
            <a:r>
              <a:rPr lang="en-IN" sz="2000" dirty="0" smtClean="0"/>
              <a:t>” name=”</a:t>
            </a:r>
            <a:r>
              <a:rPr lang="en-IN" sz="2000" dirty="0" err="1" smtClean="0">
                <a:solidFill>
                  <a:srgbClr val="FF0000"/>
                </a:solidFill>
              </a:rPr>
              <a:t>sessionId</a:t>
            </a:r>
            <a:r>
              <a:rPr lang="en-IN" sz="2000" dirty="0" smtClean="0"/>
              <a:t>” value=”</a:t>
            </a:r>
            <a:r>
              <a:rPr lang="en-IN" sz="2000" dirty="0" smtClean="0">
                <a:solidFill>
                  <a:srgbClr val="FF0000"/>
                </a:solidFill>
              </a:rPr>
              <a:t>unique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value</a:t>
            </a:r>
            <a:r>
              <a:rPr lang="en-IN" sz="2000" dirty="0" smtClean="0"/>
              <a:t>”/&gt;</a:t>
            </a:r>
          </a:p>
          <a:p>
            <a:pPr>
              <a:buNone/>
            </a:pPr>
            <a:r>
              <a:rPr lang="en-IN" sz="2000" dirty="0" smtClean="0"/>
              <a:t>	is a </a:t>
            </a:r>
            <a:r>
              <a:rPr lang="en-IN" sz="2000" dirty="0" smtClean="0">
                <a:solidFill>
                  <a:srgbClr val="FF0000"/>
                </a:solidFill>
              </a:rPr>
              <a:t>hidden form field </a:t>
            </a:r>
            <a:r>
              <a:rPr lang="en-IN" sz="2000" dirty="0" smtClean="0"/>
              <a:t>which will not displayed to the user but its value will be send to the server and can be retrieved using </a:t>
            </a:r>
            <a:r>
              <a:rPr lang="en-IN" sz="2000" i="1" dirty="0" err="1" smtClean="0">
                <a:solidFill>
                  <a:srgbClr val="FF0000"/>
                </a:solidFill>
              </a:rPr>
              <a:t>request.getParameter</a:t>
            </a:r>
            <a:r>
              <a:rPr lang="en-IN" sz="2000" i="1" dirty="0" smtClean="0">
                <a:solidFill>
                  <a:srgbClr val="FF0000"/>
                </a:solidFill>
              </a:rPr>
              <a:t>(“</a:t>
            </a:r>
            <a:r>
              <a:rPr lang="en-IN" sz="2000" i="1" dirty="0" err="1" smtClean="0">
                <a:solidFill>
                  <a:srgbClr val="FF0000"/>
                </a:solidFill>
              </a:rPr>
              <a:t>sessionId</a:t>
            </a:r>
            <a:r>
              <a:rPr lang="en-IN" sz="2000" i="1" dirty="0" smtClean="0">
                <a:solidFill>
                  <a:srgbClr val="FF0000"/>
                </a:solidFill>
              </a:rPr>
              <a:t>”)</a:t>
            </a:r>
            <a:r>
              <a:rPr lang="en-IN" sz="2000" i="1" dirty="0" smtClean="0"/>
              <a:t> </a:t>
            </a:r>
            <a:r>
              <a:rPr lang="en-IN" sz="2000" dirty="0" smtClean="0"/>
              <a:t> in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.</a:t>
            </a: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Url</a:t>
            </a:r>
            <a:r>
              <a:rPr lang="en-US" sz="4000" dirty="0" smtClean="0"/>
              <a:t> Rewriting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rgbClr val="FF0000"/>
                </a:solidFill>
              </a:rPr>
              <a:t>URL Rewriting :</a:t>
            </a:r>
          </a:p>
          <a:p>
            <a:pPr lvl="1">
              <a:buNone/>
            </a:pPr>
            <a:r>
              <a:rPr lang="en-IN" sz="2000" dirty="0" smtClean="0"/>
              <a:t>   URL Rewriting is the approach in which a session (unique) identifier  gets appended with each request URL so server can identify the user session. For example if we apply URL rewriting on  </a:t>
            </a:r>
            <a:r>
              <a:rPr lang="en-IN" sz="2000" b="1" dirty="0" smtClean="0">
                <a:hlinkClick r:id="rId2"/>
              </a:rPr>
              <a:t>http://localhost:8080/HelloWorld/SourceServlet</a:t>
            </a:r>
            <a:r>
              <a:rPr lang="en-IN" sz="2000" dirty="0" smtClean="0"/>
              <a:t> , it will become something like</a:t>
            </a:r>
          </a:p>
          <a:p>
            <a:pPr lvl="1">
              <a:buNone/>
            </a:pPr>
            <a:r>
              <a:rPr lang="en-IN" sz="2000" b="1" dirty="0" smtClean="0">
                <a:hlinkClick r:id="rId3"/>
              </a:rPr>
              <a:t> http://localhost:8080/HelloWorld/SourceServlet?jSessionId=XYZ</a:t>
            </a:r>
            <a:r>
              <a:rPr lang="en-IN" sz="2000" dirty="0" smtClean="0"/>
              <a:t> where </a:t>
            </a:r>
            <a:r>
              <a:rPr lang="en-IN" sz="2000" dirty="0" err="1" smtClean="0"/>
              <a:t>jSessionId</a:t>
            </a:r>
            <a:r>
              <a:rPr lang="en-IN" sz="2000" dirty="0" smtClean="0"/>
              <a:t>=XYZ is the attached session identifier and value XYZ will be used by server to identify the user session.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URL rewriting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There are several advantages of </a:t>
            </a:r>
            <a:r>
              <a:rPr lang="en-IN" sz="2000" dirty="0" smtClean="0">
                <a:solidFill>
                  <a:srgbClr val="FF0000"/>
                </a:solidFill>
              </a:rPr>
              <a:t>URL rewriting </a:t>
            </a:r>
            <a:r>
              <a:rPr lang="en-IN" sz="2000" dirty="0" smtClean="0"/>
              <a:t>over above discussed approaches like it is browser independent and even if user’s browser does not support </a:t>
            </a:r>
            <a:r>
              <a:rPr lang="en-IN" sz="2000" dirty="0" smtClean="0">
                <a:solidFill>
                  <a:srgbClr val="FF0000"/>
                </a:solidFill>
              </a:rPr>
              <a:t>cookie</a:t>
            </a:r>
            <a:r>
              <a:rPr lang="en-IN" sz="2000" dirty="0" smtClean="0"/>
              <a:t> or in case  user has disabled cookies, this approach will work.    </a:t>
            </a:r>
          </a:p>
          <a:p>
            <a:r>
              <a:rPr lang="en-IN" sz="2000" dirty="0" smtClean="0"/>
              <a:t>another advantage is , we need not to submit extra hidden parameter.</a:t>
            </a:r>
          </a:p>
          <a:p>
            <a:r>
              <a:rPr lang="en-IN" sz="2000" dirty="0" smtClean="0"/>
              <a:t>As other approaches, this approach also has some </a:t>
            </a:r>
            <a:r>
              <a:rPr lang="en-IN" sz="2000" dirty="0" smtClean="0">
                <a:solidFill>
                  <a:srgbClr val="FF0000"/>
                </a:solidFill>
              </a:rPr>
              <a:t>disadvantages</a:t>
            </a:r>
            <a:r>
              <a:rPr lang="en-IN" sz="2000" dirty="0" smtClean="0"/>
              <a:t> like we need to regenerate every </a:t>
            </a:r>
            <a:r>
              <a:rPr lang="en-IN" sz="2000" dirty="0" err="1" smtClean="0">
                <a:solidFill>
                  <a:srgbClr val="FF0000"/>
                </a:solidFill>
              </a:rPr>
              <a:t>url</a:t>
            </a:r>
            <a:r>
              <a:rPr lang="en-IN" sz="2000" dirty="0" smtClean="0"/>
              <a:t> to append session identifier and this need to keep track of this identifier until the conversation completes.</a:t>
            </a: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168</Words>
  <Application>Microsoft Macintosh PowerPoint</Application>
  <PresentationFormat>On-screen Show (4:3)</PresentationFormat>
  <Paragraphs>64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TM10082295</vt:lpstr>
      <vt:lpstr>SessionTracking</vt:lpstr>
      <vt:lpstr>What is session &amp;session tracking</vt:lpstr>
      <vt:lpstr>Why do we need session tracking</vt:lpstr>
      <vt:lpstr> Techniques are…</vt:lpstr>
      <vt:lpstr>Techniques are…</vt:lpstr>
      <vt:lpstr>Types of cookies are…</vt:lpstr>
      <vt:lpstr>Disadvantage of cookie</vt:lpstr>
      <vt:lpstr>Url Rewriting</vt:lpstr>
      <vt:lpstr>Advantages of URL rewriting</vt:lpstr>
      <vt:lpstr>Session Tracking API</vt:lpstr>
      <vt:lpstr>Session Tracking API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2016-10-08T10:38:49Z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