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3"/>
  </p:notesMasterIdLst>
  <p:sldIdLst>
    <p:sldId id="256" r:id="rId5"/>
    <p:sldId id="262" r:id="rId6"/>
    <p:sldId id="270" r:id="rId7"/>
    <p:sldId id="271" r:id="rId8"/>
    <p:sldId id="257" r:id="rId9"/>
    <p:sldId id="259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10/6/2016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filter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IN" sz="2400" dirty="0" err="1" smtClean="0"/>
              <a:t>Servlet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filters</a:t>
            </a:r>
            <a:r>
              <a:rPr lang="en-IN" sz="2400" dirty="0" smtClean="0"/>
              <a:t> are the objects which are used to perform some filtering task. A filter can be applied to a </a:t>
            </a:r>
            <a:r>
              <a:rPr lang="en-IN" sz="2400" dirty="0" err="1" smtClean="0">
                <a:solidFill>
                  <a:srgbClr val="FF0000"/>
                </a:solidFill>
              </a:rPr>
              <a:t>servlet</a:t>
            </a:r>
            <a:r>
              <a:rPr lang="en-IN" sz="2400" dirty="0" smtClean="0">
                <a:solidFill>
                  <a:srgbClr val="FF0000"/>
                </a:solidFill>
              </a:rPr>
              <a:t>, </a:t>
            </a:r>
            <a:r>
              <a:rPr lang="en-IN" sz="2400" dirty="0" err="1" smtClean="0">
                <a:solidFill>
                  <a:srgbClr val="FF0000"/>
                </a:solidFill>
              </a:rPr>
              <a:t>jsp</a:t>
            </a:r>
            <a:r>
              <a:rPr lang="en-IN" sz="2400" dirty="0" smtClean="0">
                <a:solidFill>
                  <a:srgbClr val="FF0000"/>
                </a:solidFill>
              </a:rPr>
              <a:t> or html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if a request is made for a particular resource such as a </a:t>
            </a:r>
            <a:r>
              <a:rPr lang="en-IN" sz="2400" dirty="0" err="1" smtClean="0">
                <a:solidFill>
                  <a:srgbClr val="FF0000"/>
                </a:solidFill>
              </a:rPr>
              <a:t>servlet</a:t>
            </a:r>
            <a:r>
              <a:rPr lang="en-IN" sz="2400" dirty="0" smtClean="0"/>
              <a:t> and </a:t>
            </a:r>
            <a:r>
              <a:rPr lang="en-IN" sz="2400" dirty="0" smtClean="0"/>
              <a:t>a filter is used, the filter code may execute and then pass the user on to the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 As </a:t>
            </a:r>
            <a:r>
              <a:rPr lang="en-IN" sz="2400" dirty="0" smtClean="0"/>
              <a:t>a further example, the </a:t>
            </a:r>
            <a:r>
              <a:rPr lang="en-IN" sz="2400" dirty="0" smtClean="0">
                <a:solidFill>
                  <a:srgbClr val="FF0000"/>
                </a:solidFill>
              </a:rPr>
              <a:t>filter</a:t>
            </a:r>
            <a:r>
              <a:rPr lang="en-IN" sz="2400" dirty="0" smtClean="0"/>
              <a:t> might determine that the user does not have permissions to access a particular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, and it might send the user to an error page rather than to the requested resource.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000" dirty="0" smtClean="0"/>
              <a:t>	For </a:t>
            </a:r>
            <a:r>
              <a:rPr lang="en-IN" sz="2000" dirty="0" smtClean="0"/>
              <a:t>creating any </a:t>
            </a:r>
            <a:r>
              <a:rPr lang="en-IN" sz="2000" dirty="0" smtClean="0">
                <a:solidFill>
                  <a:srgbClr val="FF0000"/>
                </a:solidFill>
              </a:rPr>
              <a:t>filter</a:t>
            </a:r>
            <a:r>
              <a:rPr lang="en-IN" sz="2000" dirty="0" smtClean="0"/>
              <a:t>, you must implement the </a:t>
            </a:r>
            <a:r>
              <a:rPr lang="en-IN" sz="2000" dirty="0" smtClean="0">
                <a:solidFill>
                  <a:srgbClr val="FF0000"/>
                </a:solidFill>
              </a:rPr>
              <a:t>Filter interface</a:t>
            </a:r>
            <a:r>
              <a:rPr lang="en-IN" sz="2000" dirty="0" smtClean="0"/>
              <a:t>. Filter interface provides the life cycle methods for a filter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smtClean="0"/>
              <a:t>void </a:t>
            </a:r>
            <a:r>
              <a:rPr lang="en-IN" sz="2000" dirty="0" smtClean="0">
                <a:solidFill>
                  <a:srgbClr val="FF0000"/>
                </a:solidFill>
              </a:rPr>
              <a:t>init(</a:t>
            </a:r>
            <a:r>
              <a:rPr lang="en-IN" sz="2000" dirty="0" err="1" smtClean="0">
                <a:solidFill>
                  <a:srgbClr val="FF0000"/>
                </a:solidFill>
              </a:rPr>
              <a:t>FilterConfig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config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  <a:endParaRPr lang="en-IN" sz="2000" dirty="0" smtClean="0"/>
          </a:p>
          <a:p>
            <a:pPr lvl="1"/>
            <a:r>
              <a:rPr lang="en-IN" sz="2000" dirty="0" smtClean="0"/>
              <a:t>init() method is invoked only once. It is used to initialize the </a:t>
            </a:r>
            <a:r>
              <a:rPr lang="en-IN" sz="2000" dirty="0" smtClean="0"/>
              <a:t>filter.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public </a:t>
            </a:r>
            <a:r>
              <a:rPr lang="en-IN" sz="2000" dirty="0" smtClean="0"/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doFilter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HttpServletRequest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request,HttpServletResponse</a:t>
            </a:r>
            <a:r>
              <a:rPr lang="en-IN" sz="2000" dirty="0" smtClean="0">
                <a:solidFill>
                  <a:srgbClr val="FF0000"/>
                </a:solidFill>
              </a:rPr>
              <a:t> response, </a:t>
            </a:r>
            <a:r>
              <a:rPr lang="en-IN" sz="2000" dirty="0" err="1" smtClean="0">
                <a:solidFill>
                  <a:srgbClr val="FF0000"/>
                </a:solidFill>
              </a:rPr>
              <a:t>FilterChain</a:t>
            </a:r>
            <a:r>
              <a:rPr lang="en-IN" sz="2000" dirty="0" smtClean="0">
                <a:solidFill>
                  <a:srgbClr val="FF0000"/>
                </a:solidFill>
              </a:rPr>
              <a:t> chain</a:t>
            </a:r>
            <a:r>
              <a:rPr lang="en-IN" sz="2000" dirty="0" smtClean="0">
                <a:solidFill>
                  <a:srgbClr val="FF0000"/>
                </a:solidFill>
              </a:rPr>
              <a:t>):</a:t>
            </a:r>
          </a:p>
          <a:p>
            <a:pPr lvl="1"/>
            <a:r>
              <a:rPr lang="en-IN" sz="2000" dirty="0" err="1" smtClean="0"/>
              <a:t>doFilter</a:t>
            </a:r>
            <a:r>
              <a:rPr lang="en-IN" sz="2000" dirty="0" smtClean="0"/>
              <a:t>() method is invoked every time when user request to any resource, to which the filter is </a:t>
            </a:r>
            <a:r>
              <a:rPr lang="en-IN" sz="2000" dirty="0" err="1" smtClean="0"/>
              <a:t>mapped.It</a:t>
            </a:r>
            <a:r>
              <a:rPr lang="en-IN" sz="2000" dirty="0" smtClean="0"/>
              <a:t> is used to perform filtering tasks</a:t>
            </a:r>
            <a:r>
              <a:rPr lang="en-IN" sz="2000" dirty="0" smtClean="0"/>
              <a:t>.</a:t>
            </a:r>
          </a:p>
          <a:p>
            <a:pPr lvl="1">
              <a:buNone/>
            </a:pPr>
            <a:r>
              <a:rPr lang="en-IN" sz="2000" dirty="0" smtClean="0"/>
              <a:t>public void </a:t>
            </a:r>
            <a:r>
              <a:rPr lang="en-IN" sz="2000" dirty="0" smtClean="0">
                <a:solidFill>
                  <a:srgbClr val="FF0000"/>
                </a:solidFill>
              </a:rPr>
              <a:t>destroy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</a:p>
          <a:p>
            <a:pPr lvl="1"/>
            <a:r>
              <a:rPr lang="en-IN" sz="2000" dirty="0" smtClean="0"/>
              <a:t>This </a:t>
            </a:r>
            <a:r>
              <a:rPr lang="en-IN" sz="2000" dirty="0" smtClean="0"/>
              <a:t>is invoked only once when filter is taken out of the service.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chain interface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The </a:t>
            </a:r>
            <a:r>
              <a:rPr lang="en-IN" sz="2000" dirty="0" smtClean="0"/>
              <a:t>object of </a:t>
            </a:r>
            <a:r>
              <a:rPr lang="en-IN" sz="2000" dirty="0" err="1" smtClean="0"/>
              <a:t>FilterChain</a:t>
            </a:r>
            <a:r>
              <a:rPr lang="en-IN" sz="2000" dirty="0" smtClean="0"/>
              <a:t> is responsible to invoke the next filter or resource in the </a:t>
            </a:r>
            <a:r>
              <a:rPr lang="en-IN" sz="2000" dirty="0" err="1" smtClean="0"/>
              <a:t>chain.This</a:t>
            </a:r>
            <a:r>
              <a:rPr lang="en-IN" sz="2000" dirty="0" smtClean="0"/>
              <a:t> object is passed in the </a:t>
            </a:r>
            <a:r>
              <a:rPr lang="en-IN" sz="2000" dirty="0" err="1" smtClean="0"/>
              <a:t>doFilter</a:t>
            </a:r>
            <a:r>
              <a:rPr lang="en-IN" sz="2000" dirty="0" smtClean="0"/>
              <a:t> method of Filter </a:t>
            </a:r>
            <a:r>
              <a:rPr lang="en-IN" sz="2000" dirty="0" err="1" smtClean="0"/>
              <a:t>interface.The</a:t>
            </a:r>
            <a:r>
              <a:rPr lang="en-IN" sz="2000" dirty="0" smtClean="0"/>
              <a:t> </a:t>
            </a:r>
            <a:r>
              <a:rPr lang="en-IN" sz="2000" dirty="0" err="1" smtClean="0"/>
              <a:t>FilterChain</a:t>
            </a:r>
            <a:r>
              <a:rPr lang="en-IN" sz="2000" dirty="0" smtClean="0"/>
              <a:t> interface contains only one </a:t>
            </a:r>
            <a:r>
              <a:rPr lang="en-IN" sz="2000" dirty="0" smtClean="0"/>
              <a:t>method.</a:t>
            </a:r>
          </a:p>
          <a:p>
            <a:pPr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public </a:t>
            </a:r>
            <a:r>
              <a:rPr lang="en-IN" sz="2000" dirty="0" smtClean="0"/>
              <a:t>void </a:t>
            </a:r>
            <a:r>
              <a:rPr lang="en-IN" sz="2000" dirty="0" err="1" smtClean="0">
                <a:solidFill>
                  <a:srgbClr val="FF0000"/>
                </a:solidFill>
              </a:rPr>
              <a:t>doFilter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HttpServletRequest</a:t>
            </a:r>
            <a:r>
              <a:rPr lang="en-IN" sz="2000" dirty="0" smtClean="0">
                <a:solidFill>
                  <a:srgbClr val="FF0000"/>
                </a:solidFill>
              </a:rPr>
              <a:t> request</a:t>
            </a:r>
            <a:r>
              <a:rPr lang="en-IN" sz="2000" dirty="0" smtClean="0">
                <a:solidFill>
                  <a:srgbClr val="FF0000"/>
                </a:solidFill>
              </a:rPr>
              <a:t>, 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HttpServletResponse</a:t>
            </a:r>
            <a:r>
              <a:rPr lang="en-IN" sz="2000" dirty="0" smtClean="0">
                <a:solidFill>
                  <a:srgbClr val="FF0000"/>
                </a:solidFill>
              </a:rPr>
              <a:t> response):</a:t>
            </a:r>
            <a:r>
              <a:rPr lang="en-IN" sz="2000" dirty="0" smtClean="0"/>
              <a:t> 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it </a:t>
            </a:r>
            <a:r>
              <a:rPr lang="en-IN" sz="2000" dirty="0" smtClean="0"/>
              <a:t>passes the control to the next filter or resource.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Types of filters</a:t>
            </a:r>
            <a:r>
              <a:rPr lang="en-IN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</a:t>
            </a:r>
            <a:r>
              <a:rPr lang="en-IN" sz="2000" dirty="0" smtClean="0"/>
              <a:t>There </a:t>
            </a:r>
            <a:r>
              <a:rPr lang="en-IN" sz="2000" dirty="0" smtClean="0"/>
              <a:t>are </a:t>
            </a:r>
            <a:r>
              <a:rPr lang="en-IN" sz="2000" dirty="0" smtClean="0"/>
              <a:t> </a:t>
            </a:r>
            <a:r>
              <a:rPr lang="en-IN" sz="2000" dirty="0" smtClean="0"/>
              <a:t>various</a:t>
            </a:r>
            <a:r>
              <a:rPr lang="en-IN" sz="2000" dirty="0" smtClean="0">
                <a:solidFill>
                  <a:srgbClr val="FF0000"/>
                </a:solidFill>
              </a:rPr>
              <a:t> types </a:t>
            </a:r>
            <a:r>
              <a:rPr lang="en-IN" sz="2000" dirty="0" smtClean="0"/>
              <a:t>of filters suggested by the specifications</a:t>
            </a:r>
            <a:r>
              <a:rPr lang="en-IN" sz="2000" dirty="0" smtClean="0"/>
              <a:t>: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authentication filters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Data compression filters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Encryption filters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Image Conversion filters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smtClean="0"/>
              <a:t>Tokenizing </a:t>
            </a:r>
            <a:r>
              <a:rPr lang="en-US" sz="2000" dirty="0" smtClean="0"/>
              <a:t>filters</a:t>
            </a:r>
          </a:p>
          <a:p>
            <a:pPr algn="just">
              <a:buNone/>
            </a:pPr>
            <a:r>
              <a:rPr lang="en-IN" sz="2400" dirty="0" smtClean="0"/>
              <a:t>			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		</a:t>
            </a:r>
            <a:r>
              <a:rPr lang="en-IN" sz="2000" dirty="0" smtClean="0"/>
              <a:t>Filters </a:t>
            </a:r>
            <a:r>
              <a:rPr lang="en-IN" sz="2000" dirty="0" smtClean="0"/>
              <a:t>are deployed in the deployment descriptor file </a:t>
            </a:r>
            <a:r>
              <a:rPr lang="en-IN" sz="2000" dirty="0" smtClean="0">
                <a:solidFill>
                  <a:srgbClr val="FF0000"/>
                </a:solidFill>
              </a:rPr>
              <a:t>web.xml</a:t>
            </a:r>
            <a:r>
              <a:rPr lang="en-IN" sz="2000" b="1" dirty="0" smtClean="0"/>
              <a:t> </a:t>
            </a:r>
            <a:r>
              <a:rPr lang="en-IN" sz="2000" dirty="0" smtClean="0"/>
              <a:t>and then map to either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names or URL patterns in your application's deployment descriptor.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ServletFilter</a:t>
            </a:r>
            <a:r>
              <a:rPr lang="en-US" sz="4000" dirty="0" smtClean="0"/>
              <a:t> </a:t>
            </a:r>
            <a:r>
              <a:rPr lang="en-US" sz="4000" dirty="0" smtClean="0"/>
              <a:t>mapping in xml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</a:rPr>
              <a:t>webapp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smtClean="0">
                <a:solidFill>
                  <a:srgbClr val="002060"/>
                </a:solidFill>
              </a:rPr>
              <a:t>filter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2060"/>
                </a:solidFill>
              </a:rPr>
              <a:t>		</a:t>
            </a:r>
            <a:r>
              <a:rPr lang="en-IN" sz="2000" dirty="0" smtClean="0">
                <a:solidFill>
                  <a:srgbClr val="00206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smtClean="0">
                <a:solidFill>
                  <a:srgbClr val="002060"/>
                </a:solidFill>
              </a:rPr>
              <a:t>filter-name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  <a:r>
              <a:rPr lang="en-IN" sz="2000" dirty="0" err="1" smtClean="0">
                <a:solidFill>
                  <a:srgbClr val="FF0000"/>
                </a:solidFill>
              </a:rPr>
              <a:t>MyFilter</a:t>
            </a:r>
            <a:r>
              <a:rPr lang="en-IN" sz="2000" b="1" dirty="0" smtClean="0">
                <a:solidFill>
                  <a:srgbClr val="002060"/>
                </a:solidFill>
              </a:rPr>
              <a:t>&lt;/</a:t>
            </a:r>
            <a:r>
              <a:rPr lang="en-IN" sz="2000" dirty="0" smtClean="0">
                <a:solidFill>
                  <a:srgbClr val="002060"/>
                </a:solidFill>
              </a:rPr>
              <a:t>filter-name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lvl="1"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			 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smtClean="0">
                <a:solidFill>
                  <a:srgbClr val="002060"/>
                </a:solidFill>
              </a:rPr>
              <a:t>filter-class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  <a:r>
              <a:rPr lang="en-IN" sz="2000" dirty="0" err="1" smtClean="0">
                <a:solidFill>
                  <a:srgbClr val="FF0000"/>
                </a:solidFill>
              </a:rPr>
              <a:t>com.cakes.MyFilter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smtClean="0">
                <a:solidFill>
                  <a:srgbClr val="002060"/>
                </a:solidFill>
              </a:rPr>
              <a:t>/filter-class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lvl="1"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		 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smtClean="0">
                <a:solidFill>
                  <a:srgbClr val="002060"/>
                </a:solidFill>
              </a:rPr>
              <a:t>init-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			 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dirty="0" smtClean="0">
                <a:solidFill>
                  <a:srgbClr val="002060"/>
                </a:solidFill>
              </a:rPr>
              <a:t>-name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  <a:r>
              <a:rPr lang="en-IN" sz="2000" dirty="0" smtClean="0">
                <a:solidFill>
                  <a:srgbClr val="FF0000"/>
                </a:solidFill>
              </a:rPr>
              <a:t>my-</a:t>
            </a:r>
            <a:r>
              <a:rPr lang="en-IN" sz="2000" dirty="0" err="1" smtClean="0">
                <a:solidFill>
                  <a:srgbClr val="FF0000"/>
                </a:solidFill>
              </a:rPr>
              <a:t>param</a:t>
            </a:r>
            <a:r>
              <a:rPr lang="en-IN" sz="2000" b="1" dirty="0" smtClean="0">
                <a:solidFill>
                  <a:srgbClr val="002060"/>
                </a:solidFill>
              </a:rPr>
              <a:t>&lt;/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dirty="0" smtClean="0">
                <a:solidFill>
                  <a:srgbClr val="002060"/>
                </a:solidFill>
              </a:rPr>
              <a:t>-name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 			</a:t>
            </a: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dirty="0" smtClean="0">
                <a:solidFill>
                  <a:srgbClr val="002060"/>
                </a:solidFill>
              </a:rPr>
              <a:t>-value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  <a:r>
              <a:rPr lang="en-IN" sz="2000" dirty="0" smtClean="0">
                <a:solidFill>
                  <a:srgbClr val="FF0000"/>
                </a:solidFill>
              </a:rPr>
              <a:t>my-</a:t>
            </a:r>
            <a:r>
              <a:rPr lang="en-IN" sz="2000" dirty="0" err="1" smtClean="0">
                <a:solidFill>
                  <a:srgbClr val="FF0000"/>
                </a:solidFill>
              </a:rPr>
              <a:t>param</a:t>
            </a:r>
            <a:r>
              <a:rPr lang="en-IN" sz="2000" dirty="0" smtClean="0">
                <a:solidFill>
                  <a:srgbClr val="FF0000"/>
                </a:solidFill>
              </a:rPr>
              <a:t>-value</a:t>
            </a:r>
            <a:r>
              <a:rPr lang="en-IN" sz="2000" b="1" dirty="0" smtClean="0">
                <a:solidFill>
                  <a:srgbClr val="002060"/>
                </a:solidFill>
              </a:rPr>
              <a:t>&lt;/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dirty="0" smtClean="0">
                <a:solidFill>
                  <a:srgbClr val="002060"/>
                </a:solidFill>
              </a:rPr>
              <a:t>-value</a:t>
            </a:r>
            <a:r>
              <a:rPr lang="en-IN" sz="2000" b="1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		 &lt;/</a:t>
            </a:r>
            <a:r>
              <a:rPr lang="en-IN" sz="2000" dirty="0" smtClean="0">
                <a:solidFill>
                  <a:srgbClr val="002060"/>
                </a:solidFill>
              </a:rPr>
              <a:t>init-</a:t>
            </a:r>
            <a:r>
              <a:rPr lang="en-IN" sz="2000" dirty="0" err="1" smtClean="0">
                <a:solidFill>
                  <a:srgbClr val="002060"/>
                </a:solidFill>
              </a:rPr>
              <a:t>param</a:t>
            </a:r>
            <a:r>
              <a:rPr lang="en-IN" sz="2000" dirty="0" smtClean="0">
                <a:solidFill>
                  <a:srgbClr val="002060"/>
                </a:solidFill>
              </a:rPr>
              <a:t>&gt;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002060"/>
                </a:solidFill>
              </a:rPr>
              <a:t>	</a:t>
            </a:r>
            <a:r>
              <a:rPr lang="en-IN" sz="2000" dirty="0" smtClean="0">
                <a:solidFill>
                  <a:srgbClr val="002060"/>
                </a:solidFill>
              </a:rPr>
              <a:t>	 </a:t>
            </a:r>
            <a:r>
              <a:rPr lang="en-IN" sz="2000" dirty="0" smtClean="0">
                <a:solidFill>
                  <a:srgbClr val="002060"/>
                </a:solidFill>
              </a:rPr>
              <a:t>&lt;/filter&gt; 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</a:t>
            </a:r>
            <a:endParaRPr lang="en-IN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01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ServletFilter</a:t>
            </a:r>
            <a:r>
              <a:rPr lang="en-US" sz="4000" dirty="0" smtClean="0"/>
              <a:t> mapping in xml file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         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     &lt;</a:t>
            </a:r>
            <a:r>
              <a:rPr lang="en-IN" sz="2000" dirty="0" smtClean="0"/>
              <a:t>filter-mapping&gt; 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                     &lt;</a:t>
            </a:r>
            <a:r>
              <a:rPr lang="en-IN" sz="2000" dirty="0" smtClean="0"/>
              <a:t>filter-name&gt;</a:t>
            </a:r>
            <a:r>
              <a:rPr lang="en-IN" sz="2000" dirty="0" err="1" smtClean="0">
                <a:solidFill>
                  <a:srgbClr val="FF0000"/>
                </a:solidFill>
              </a:rPr>
              <a:t>MyFilter</a:t>
            </a:r>
            <a:r>
              <a:rPr lang="en-IN" sz="2000" dirty="0" smtClean="0"/>
              <a:t>&lt;/filter-name&gt; 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                     &lt;</a:t>
            </a:r>
            <a:r>
              <a:rPr lang="en-IN" sz="2000" dirty="0" err="1" smtClean="0"/>
              <a:t>url</a:t>
            </a:r>
            <a:r>
              <a:rPr lang="en-IN" sz="2000" dirty="0" smtClean="0"/>
              <a:t>-pattern&gt;</a:t>
            </a:r>
            <a:r>
              <a:rPr lang="en-IN" sz="2000" dirty="0" smtClean="0">
                <a:solidFill>
                  <a:srgbClr val="FF0000"/>
                </a:solidFill>
              </a:rPr>
              <a:t>/*</a:t>
            </a:r>
            <a:r>
              <a:rPr lang="en-IN" sz="2000" dirty="0" smtClean="0"/>
              <a:t>&lt;/</a:t>
            </a:r>
            <a:r>
              <a:rPr lang="en-IN" sz="2000" dirty="0" err="1" smtClean="0"/>
              <a:t>url</a:t>
            </a:r>
            <a:r>
              <a:rPr lang="en-IN" sz="2000" dirty="0" smtClean="0"/>
              <a:t>-pattern&gt; 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              &lt;/</a:t>
            </a:r>
            <a:r>
              <a:rPr lang="en-IN" sz="2000" dirty="0" smtClean="0"/>
              <a:t>filter-mapping</a:t>
            </a:r>
            <a:r>
              <a:rPr lang="en-IN" sz="2000" dirty="0" smtClean="0"/>
              <a:t>&gt;</a:t>
            </a:r>
          </a:p>
          <a:p>
            <a:pPr lvl="1">
              <a:buNone/>
            </a:pPr>
            <a:r>
              <a:rPr lang="en-IN" sz="2000" b="1" dirty="0" smtClean="0"/>
              <a:t>	</a:t>
            </a:r>
            <a:r>
              <a:rPr lang="en-IN" sz="2000" dirty="0" smtClean="0"/>
              <a:t>&lt;/</a:t>
            </a:r>
            <a:r>
              <a:rPr lang="en-IN" sz="2000" dirty="0" smtClean="0"/>
              <a:t>web-app</a:t>
            </a:r>
            <a:r>
              <a:rPr lang="en-IN" sz="2000" dirty="0" smtClean="0"/>
              <a:t>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smtClean="0"/>
              <a:t>				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 of filters: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571612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Filter </a:t>
            </a:r>
            <a:r>
              <a:rPr lang="en-IN" sz="2000" dirty="0" smtClean="0"/>
              <a:t>is pluggable.</a:t>
            </a:r>
          </a:p>
          <a:p>
            <a:pPr>
              <a:buNone/>
            </a:pPr>
            <a:r>
              <a:rPr lang="en-IN" sz="2000" dirty="0" smtClean="0"/>
              <a:t>	One </a:t>
            </a:r>
            <a:r>
              <a:rPr lang="en-IN" sz="2000" dirty="0" smtClean="0"/>
              <a:t>filter don't have dependency onto another resource.</a:t>
            </a:r>
          </a:p>
          <a:p>
            <a:pPr>
              <a:buNone/>
            </a:pPr>
            <a:r>
              <a:rPr lang="en-IN" sz="2000" dirty="0" smtClean="0"/>
              <a:t>	Less Maintenance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147</Words>
  <Application>Microsoft Macintosh PowerPoint</Application>
  <PresentationFormat>On-screen Show (4:3)</PresentationFormat>
  <Paragraphs>59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TM10082295</vt:lpstr>
      <vt:lpstr>Filters</vt:lpstr>
      <vt:lpstr>What is filter</vt:lpstr>
      <vt:lpstr>filter Explanation:</vt:lpstr>
      <vt:lpstr>Filter chain interface</vt:lpstr>
      <vt:lpstr>Types of filters:</vt:lpstr>
      <vt:lpstr>ServletFilter mapping in xml file</vt:lpstr>
      <vt:lpstr>ServletFilter mapping in xml file</vt:lpstr>
      <vt:lpstr>Advantages of filters: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2016-10-06T08:53:04Z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