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279" r:id="rId4"/>
    <p:sldId id="278" r:id="rId5"/>
    <p:sldId id="282" r:id="rId6"/>
    <p:sldId id="262" r:id="rId7"/>
    <p:sldId id="271" r:id="rId8"/>
    <p:sldId id="280" r:id="rId9"/>
    <p:sldId id="267" r:id="rId10"/>
    <p:sldId id="266" r:id="rId11"/>
    <p:sldId id="272" r:id="rId12"/>
    <p:sldId id="273" r:id="rId13"/>
    <p:sldId id="269" r:id="rId14"/>
    <p:sldId id="270" r:id="rId15"/>
    <p:sldId id="274" r:id="rId16"/>
    <p:sldId id="275" r:id="rId17"/>
    <p:sldId id="276" r:id="rId18"/>
    <p:sldId id="281" r:id="rId19"/>
  </p:sldIdLst>
  <p:sldSz cx="9144000" cy="6858000" type="screen4x3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>
      <p:cViewPr varScale="1">
        <p:scale>
          <a:sx n="83" d="100"/>
          <a:sy n="83" d="100"/>
        </p:scale>
        <p:origin x="147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62F7503-7598-3553-2994-F1230A6C00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F6B38B6-649B-0DE6-9C20-5BC72629BB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12ED1-8097-442C-9127-9B1F1EB9CF3C}" type="datetimeFigureOut">
              <a:rPr lang="pl-PL"/>
              <a:pPr>
                <a:defRPr/>
              </a:pPr>
              <a:t>12.06.2022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5B8E3CEA-2B21-2199-2B93-0F663D9D34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D4F951F3-B6A5-D391-23B1-2898ED81C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C923FFC-4597-0702-6E25-0C49D87EE1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AD9E2A1-E1BD-F25E-3239-15661D87C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C741D9C-BB0C-491B-B8AC-A6EC6EAF826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obrazu slajdu 1">
            <a:extLst>
              <a:ext uri="{FF2B5EF4-FFF2-40B4-BE49-F238E27FC236}">
                <a16:creationId xmlns:a16="http://schemas.microsoft.com/office/drawing/2014/main" id="{1E934D61-FD52-1BD1-48A1-496E05B53F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Symbol zastępczy notatek 2">
            <a:extLst>
              <a:ext uri="{FF2B5EF4-FFF2-40B4-BE49-F238E27FC236}">
                <a16:creationId xmlns:a16="http://schemas.microsoft.com/office/drawing/2014/main" id="{A7D92B6E-9BA2-8192-4EB4-67212E805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altLang="pl-PL"/>
          </a:p>
        </p:txBody>
      </p:sp>
      <p:sp>
        <p:nvSpPr>
          <p:cNvPr id="8196" name="Symbol zastępczy numeru slajdu 3">
            <a:extLst>
              <a:ext uri="{FF2B5EF4-FFF2-40B4-BE49-F238E27FC236}">
                <a16:creationId xmlns:a16="http://schemas.microsoft.com/office/drawing/2014/main" id="{B3677913-FCBF-2651-7AF1-3F93042F45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AE5387-78BF-4B5C-BCB9-B89C1DA692E5}" type="slidenum">
              <a:rPr lang="pl-PL" altLang="pl-PL" sz="1200" smtClean="0"/>
              <a:pPr/>
              <a:t>5</a:t>
            </a:fld>
            <a:endParaRPr lang="pl-PL" altLang="pl-PL" sz="1200"/>
          </a:p>
        </p:txBody>
      </p:sp>
    </p:spTree>
    <p:extLst>
      <p:ext uri="{BB962C8B-B14F-4D97-AF65-F5344CB8AC3E}">
        <p14:creationId xmlns:p14="http://schemas.microsoft.com/office/powerpoint/2010/main" val="2171915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ymbol zastępczy obrazu slajdu 1">
            <a:extLst>
              <a:ext uri="{FF2B5EF4-FFF2-40B4-BE49-F238E27FC236}">
                <a16:creationId xmlns:a16="http://schemas.microsoft.com/office/drawing/2014/main" id="{06BC6ACF-8BE2-A276-08A8-543C78D48C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Symbol zastępczy notatek 2">
            <a:extLst>
              <a:ext uri="{FF2B5EF4-FFF2-40B4-BE49-F238E27FC236}">
                <a16:creationId xmlns:a16="http://schemas.microsoft.com/office/drawing/2014/main" id="{8D852E0E-3BD4-DBF5-0F75-5986E8348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altLang="pl-PL"/>
          </a:p>
        </p:txBody>
      </p:sp>
      <p:sp>
        <p:nvSpPr>
          <p:cNvPr id="28676" name="Symbol zastępczy numeru slajdu 3">
            <a:extLst>
              <a:ext uri="{FF2B5EF4-FFF2-40B4-BE49-F238E27FC236}">
                <a16:creationId xmlns:a16="http://schemas.microsoft.com/office/drawing/2014/main" id="{517FB9C0-CF89-2840-BD22-BB08A85EB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264618-E71E-4AA4-AEA1-4F6D7EE96EDD}" type="slidenum">
              <a:rPr lang="pl-PL" altLang="pl-PL" sz="1200" smtClean="0"/>
              <a:pPr/>
              <a:t>18</a:t>
            </a:fld>
            <a:endParaRPr lang="pl-PL" altLang="pl-PL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obrazu slajdu 1">
            <a:extLst>
              <a:ext uri="{FF2B5EF4-FFF2-40B4-BE49-F238E27FC236}">
                <a16:creationId xmlns:a16="http://schemas.microsoft.com/office/drawing/2014/main" id="{1E934D61-FD52-1BD1-48A1-496E05B53F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Symbol zastępczy notatek 2">
            <a:extLst>
              <a:ext uri="{FF2B5EF4-FFF2-40B4-BE49-F238E27FC236}">
                <a16:creationId xmlns:a16="http://schemas.microsoft.com/office/drawing/2014/main" id="{A7D92B6E-9BA2-8192-4EB4-67212E805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altLang="pl-PL"/>
          </a:p>
        </p:txBody>
      </p:sp>
      <p:sp>
        <p:nvSpPr>
          <p:cNvPr id="8196" name="Symbol zastępczy numeru slajdu 3">
            <a:extLst>
              <a:ext uri="{FF2B5EF4-FFF2-40B4-BE49-F238E27FC236}">
                <a16:creationId xmlns:a16="http://schemas.microsoft.com/office/drawing/2014/main" id="{B3677913-FCBF-2651-7AF1-3F93042F45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AE5387-78BF-4B5C-BCB9-B89C1DA692E5}" type="slidenum">
              <a:rPr lang="pl-PL" altLang="pl-PL" sz="1200" smtClean="0"/>
              <a:pPr/>
              <a:t>6</a:t>
            </a:fld>
            <a:endParaRPr lang="pl-PL" altLang="pl-PL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ymbol zastępczy obrazu slajdu 1">
            <a:extLst>
              <a:ext uri="{FF2B5EF4-FFF2-40B4-BE49-F238E27FC236}">
                <a16:creationId xmlns:a16="http://schemas.microsoft.com/office/drawing/2014/main" id="{6F423263-3A86-AB58-1D5C-AB5550E5BD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Symbol zastępczy notatek 2">
            <a:extLst>
              <a:ext uri="{FF2B5EF4-FFF2-40B4-BE49-F238E27FC236}">
                <a16:creationId xmlns:a16="http://schemas.microsoft.com/office/drawing/2014/main" id="{AD835785-C2B4-B9E1-191B-83A65A1D6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altLang="pl-PL"/>
          </a:p>
        </p:txBody>
      </p:sp>
      <p:sp>
        <p:nvSpPr>
          <p:cNvPr id="10244" name="Symbol zastępczy numeru slajdu 3">
            <a:extLst>
              <a:ext uri="{FF2B5EF4-FFF2-40B4-BE49-F238E27FC236}">
                <a16:creationId xmlns:a16="http://schemas.microsoft.com/office/drawing/2014/main" id="{EFB75A5A-F24B-3305-35FC-D9CEE33777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0BE30F-B843-4A0F-B56C-6C1844D7EDA5}" type="slidenum">
              <a:rPr lang="pl-PL" altLang="pl-PL" sz="1200" smtClean="0"/>
              <a:pPr/>
              <a:t>7</a:t>
            </a:fld>
            <a:endParaRPr lang="pl-PL" altLang="pl-PL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id="{1E3E492C-2C40-C3E5-6474-7C3D361EE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id="{CC688AC4-D1C0-84D0-1606-31063322E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altLang="pl-PL"/>
          </a:p>
        </p:txBody>
      </p:sp>
      <p:sp>
        <p:nvSpPr>
          <p:cNvPr id="13316" name="Symbol zastępczy numeru slajdu 3">
            <a:extLst>
              <a:ext uri="{FF2B5EF4-FFF2-40B4-BE49-F238E27FC236}">
                <a16:creationId xmlns:a16="http://schemas.microsoft.com/office/drawing/2014/main" id="{517324D4-BFD6-8F95-B866-CDA55FAEA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CA7B7E-CB98-4A4D-A7D1-72A25EFC1510}" type="slidenum">
              <a:rPr lang="pl-PL" altLang="pl-PL" sz="1200" smtClean="0"/>
              <a:pPr/>
              <a:t>9</a:t>
            </a:fld>
            <a:endParaRPr lang="pl-PL" altLang="pl-PL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obrazu slajdu 1">
            <a:extLst>
              <a:ext uri="{FF2B5EF4-FFF2-40B4-BE49-F238E27FC236}">
                <a16:creationId xmlns:a16="http://schemas.microsoft.com/office/drawing/2014/main" id="{21684EF8-E8C5-9AD3-A660-9BDB0A9452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Symbol zastępczy notatek 2">
            <a:extLst>
              <a:ext uri="{FF2B5EF4-FFF2-40B4-BE49-F238E27FC236}">
                <a16:creationId xmlns:a16="http://schemas.microsoft.com/office/drawing/2014/main" id="{8123F7AF-9CB5-6A4C-9BE4-0D4630689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altLang="pl-PL"/>
          </a:p>
        </p:txBody>
      </p:sp>
      <p:sp>
        <p:nvSpPr>
          <p:cNvPr id="16388" name="Symbol zastępczy numeru slajdu 3">
            <a:extLst>
              <a:ext uri="{FF2B5EF4-FFF2-40B4-BE49-F238E27FC236}">
                <a16:creationId xmlns:a16="http://schemas.microsoft.com/office/drawing/2014/main" id="{BFB9A5C4-8FED-945C-3BF5-C48C606A31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654741-DC2A-4275-B9E8-4609755EF6A3}" type="slidenum">
              <a:rPr lang="pl-PL" altLang="pl-PL" sz="1200" smtClean="0"/>
              <a:pPr/>
              <a:t>11</a:t>
            </a:fld>
            <a:endParaRPr lang="pl-PL" altLang="pl-PL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ymbol zastępczy obrazu slajdu 1">
            <a:extLst>
              <a:ext uri="{FF2B5EF4-FFF2-40B4-BE49-F238E27FC236}">
                <a16:creationId xmlns:a16="http://schemas.microsoft.com/office/drawing/2014/main" id="{A556935D-6C53-E9E2-20B3-060E912060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Symbol zastępczy notatek 2">
            <a:extLst>
              <a:ext uri="{FF2B5EF4-FFF2-40B4-BE49-F238E27FC236}">
                <a16:creationId xmlns:a16="http://schemas.microsoft.com/office/drawing/2014/main" id="{9AEDDADD-5270-1929-F0E0-48E034A3C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altLang="pl-PL"/>
          </a:p>
        </p:txBody>
      </p:sp>
      <p:sp>
        <p:nvSpPr>
          <p:cNvPr id="19460" name="Symbol zastępczy numeru slajdu 3">
            <a:extLst>
              <a:ext uri="{FF2B5EF4-FFF2-40B4-BE49-F238E27FC236}">
                <a16:creationId xmlns:a16="http://schemas.microsoft.com/office/drawing/2014/main" id="{BA5789A1-6A3A-E927-F1E0-8FA473D98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A2A05F-53C8-4B83-A365-CB5C36E7DD0B}" type="slidenum">
              <a:rPr lang="pl-PL" altLang="pl-PL" sz="1200" smtClean="0"/>
              <a:pPr/>
              <a:t>13</a:t>
            </a:fld>
            <a:endParaRPr lang="pl-PL" altLang="pl-PL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ymbol zastępczy obrazu slajdu 1">
            <a:extLst>
              <a:ext uri="{FF2B5EF4-FFF2-40B4-BE49-F238E27FC236}">
                <a16:creationId xmlns:a16="http://schemas.microsoft.com/office/drawing/2014/main" id="{2EB5CA6F-6A1A-C48D-614E-D61052DAB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Symbol zastępczy notatek 2">
            <a:extLst>
              <a:ext uri="{FF2B5EF4-FFF2-40B4-BE49-F238E27FC236}">
                <a16:creationId xmlns:a16="http://schemas.microsoft.com/office/drawing/2014/main" id="{9BBE6F74-5589-5A53-D7B7-0907FEEAB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altLang="pl-PL"/>
          </a:p>
        </p:txBody>
      </p:sp>
      <p:sp>
        <p:nvSpPr>
          <p:cNvPr id="21508" name="Symbol zastępczy numeru slajdu 3">
            <a:extLst>
              <a:ext uri="{FF2B5EF4-FFF2-40B4-BE49-F238E27FC236}">
                <a16:creationId xmlns:a16="http://schemas.microsoft.com/office/drawing/2014/main" id="{1E44A1AE-C380-BCD9-85E3-59B83F513D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05D621-AFCB-47E5-B384-6AFFFF71A408}" type="slidenum">
              <a:rPr lang="pl-PL" altLang="pl-PL" sz="1200" smtClean="0"/>
              <a:pPr/>
              <a:t>14</a:t>
            </a:fld>
            <a:endParaRPr lang="pl-PL" altLang="pl-PL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ymbol zastępczy obrazu slajdu 1">
            <a:extLst>
              <a:ext uri="{FF2B5EF4-FFF2-40B4-BE49-F238E27FC236}">
                <a16:creationId xmlns:a16="http://schemas.microsoft.com/office/drawing/2014/main" id="{57166CD9-2451-A5FA-2AEE-2AAA5E458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Symbol zastępczy notatek 2">
            <a:extLst>
              <a:ext uri="{FF2B5EF4-FFF2-40B4-BE49-F238E27FC236}">
                <a16:creationId xmlns:a16="http://schemas.microsoft.com/office/drawing/2014/main" id="{C70C61E2-1658-B78E-1278-4D8835075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altLang="pl-PL"/>
          </a:p>
        </p:txBody>
      </p:sp>
      <p:sp>
        <p:nvSpPr>
          <p:cNvPr id="24580" name="Symbol zastępczy numeru slajdu 3">
            <a:extLst>
              <a:ext uri="{FF2B5EF4-FFF2-40B4-BE49-F238E27FC236}">
                <a16:creationId xmlns:a16="http://schemas.microsoft.com/office/drawing/2014/main" id="{2BC9186C-A7F7-4FF5-8EE0-62D361FD95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375543-D7DC-4923-B04C-6F0A6E753A57}" type="slidenum">
              <a:rPr lang="pl-PL" altLang="pl-PL" sz="1200" smtClean="0"/>
              <a:pPr/>
              <a:t>16</a:t>
            </a:fld>
            <a:endParaRPr lang="pl-PL" altLang="pl-PL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ymbol zastępczy obrazu slajdu 1">
            <a:extLst>
              <a:ext uri="{FF2B5EF4-FFF2-40B4-BE49-F238E27FC236}">
                <a16:creationId xmlns:a16="http://schemas.microsoft.com/office/drawing/2014/main" id="{9295854A-2633-69A6-C3A2-E8DA64D823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Symbol zastępczy notatek 2">
            <a:extLst>
              <a:ext uri="{FF2B5EF4-FFF2-40B4-BE49-F238E27FC236}">
                <a16:creationId xmlns:a16="http://schemas.microsoft.com/office/drawing/2014/main" id="{9EB71499-D316-8929-F178-C159A8FBA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altLang="pl-PL"/>
          </a:p>
        </p:txBody>
      </p:sp>
      <p:sp>
        <p:nvSpPr>
          <p:cNvPr id="26628" name="Symbol zastępczy numeru slajdu 3">
            <a:extLst>
              <a:ext uri="{FF2B5EF4-FFF2-40B4-BE49-F238E27FC236}">
                <a16:creationId xmlns:a16="http://schemas.microsoft.com/office/drawing/2014/main" id="{65FFF4FE-BE66-64BE-0316-3EE9269231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EDCC56-565B-49F7-8E6B-CD2DBC9C9D9D}" type="slidenum">
              <a:rPr lang="pl-PL" altLang="pl-PL" sz="1200" smtClean="0"/>
              <a:pPr/>
              <a:t>17</a:t>
            </a:fld>
            <a:endParaRPr lang="pl-PL" altLang="pl-PL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3AFE97-C73E-8707-6A4F-D3D007B057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823495-61C1-8125-5479-E093E93EAD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00CAC4-8DE8-FAD3-32E0-E6D4E343C0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1F70-8849-434E-8AF5-1BC80793065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33945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30085F-863D-F47D-9378-F1916D835B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4F57BE-8DD5-CD98-1543-CC879A4C77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C72ED-438D-132C-5CB8-896160C201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1A216-C3B0-493C-84F9-4193B9B0AFB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998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84988" y="476250"/>
            <a:ext cx="1801812" cy="56499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476375" y="476250"/>
            <a:ext cx="5256213" cy="564991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E7D873-7D61-D0FF-0536-3629894E70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EE03D6-A86E-0550-587C-8F05A8688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A36E09-CD4D-E96D-96FF-3B32CE4130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42131-5AF4-40FE-A50D-1E07A27E32ED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3405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F9F6CD-66B8-146E-29BB-E3F6F4CD5C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C678A6-4FAF-CD67-EC5C-205D492BBB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BC001C-18A6-BE48-1C3A-55FCAB4266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ADDCD-4AE2-45E5-A83A-96173596D80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6782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339FC-7334-1E60-D434-56B21C68B0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AE23FE-E216-5C1C-EEB1-BA36BA6447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1B8297-2AF6-1D37-9BEC-E72891C64E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4D47B-0256-4C05-A318-BD06C744F1BF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5321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76375" y="1628775"/>
            <a:ext cx="3529013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57788" y="1628775"/>
            <a:ext cx="3529012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9C206-76B7-B3EF-1E7C-85AC2FC7CD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1678EC-8587-4DED-610C-14542E77A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1BCBB-A3E8-CC5F-C381-E9208C9702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B3D03-C9F8-4EA0-9AF2-E2AB10669BF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875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EF41D47-0FA7-ADA1-CDBA-1B72EF014F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A053BC-37AB-B812-29BA-1FFD1ACB0B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E155554-1CFD-9A78-4A49-B4E61E0266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8DEAD-F83B-4E55-8CFB-507616385EA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5328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50E508D-B301-B17B-D9CE-E80D58A8F5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CD865C-C8FD-A924-6EA7-EB7165BCD5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E4AB9B0-8D84-EF15-F43F-676172D28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0587B-EDCE-4AFB-9DEC-2580E122E14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8481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8D823D9-8D34-680F-16FC-C8D32CA393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9871610-B5F0-9B96-E799-DAA9ADC881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EF0BA3-F7E3-E64D-92DB-E154E6E9AC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DE881-2085-4D1E-8594-A33DE26EC84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64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68BEB-170F-7439-40FA-3E75E8026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AC1A20-5A61-0F70-FD5C-6685F64E12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67FD83-7F4C-74FF-94E3-CF94995CDA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441A-66F3-418D-8438-B6282D9DCB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8183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AC4F5-0CF7-4475-2B04-20967F874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76ABC6-972D-9B83-7ED6-C2E4386B3E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D443C8-15D3-CF15-271D-55BF70B03D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D1885-E8AE-49E8-90C6-FB8036E9482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1164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0B96B7B-A963-1ED4-FD4F-899351B88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40956B0-7337-6B00-3E05-3E8C2965A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19B87A6-36F4-ED0D-0D41-9F9C96ED4F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660212-6182-63E4-D389-B734AEE69B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EBC5A4F-5FBF-E743-F6AC-FD55E9A1DE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C1F9761-0863-47DA-B68E-CF97E77D041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PiotMik/american_monte_carlo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D043DD4-0B97-379B-29DB-098B48D533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30438" y="2716213"/>
            <a:ext cx="6157912" cy="1504950"/>
          </a:xfrm>
          <a:noFill/>
        </p:spPr>
        <p:txBody>
          <a:bodyPr lIns="0" tIns="0" rIns="0" bIns="0" anchor="t"/>
          <a:lstStyle/>
          <a:p>
            <a:pPr eaLnBrk="1" hangingPunct="1">
              <a:lnSpc>
                <a:spcPts val="3800"/>
              </a:lnSpc>
            </a:pPr>
            <a:r>
              <a:rPr lang="en-US" altLang="en-US" dirty="0">
                <a:latin typeface="Frutiger"/>
              </a:rPr>
              <a:t>American Monte Carlo</a:t>
            </a:r>
            <a:br>
              <a:rPr lang="en-US" altLang="en-US" dirty="0">
                <a:latin typeface="Frutiger"/>
              </a:rPr>
            </a:br>
            <a:r>
              <a:rPr lang="en-US" altLang="en-US" sz="2000" b="0" dirty="0">
                <a:latin typeface="Frutiger"/>
              </a:rPr>
              <a:t>Comparison: </a:t>
            </a:r>
            <a:r>
              <a:rPr lang="en-US" altLang="en-US" sz="2000" b="0" dirty="0" err="1">
                <a:latin typeface="Frutiger"/>
              </a:rPr>
              <a:t>Tsitsiklis</a:t>
            </a:r>
            <a:r>
              <a:rPr lang="en-US" altLang="en-US" sz="2000" b="0" dirty="0">
                <a:latin typeface="Frutiger"/>
              </a:rPr>
              <a:t>-Van Roy vs. Tilley</a:t>
            </a:r>
            <a:endParaRPr lang="pl-PL" altLang="pl-PL" sz="2800" b="0" dirty="0">
              <a:solidFill>
                <a:schemeClr val="tx1"/>
              </a:solidFill>
              <a:latin typeface="Frutiger"/>
            </a:endParaRP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251DF69A-BCA4-D2C6-1BE6-548175F7B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4292600"/>
            <a:ext cx="615791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FontTx/>
              <a:buNone/>
            </a:pPr>
            <a:endParaRPr lang="pl-PL" altLang="pl-PL" sz="1800" b="1"/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ACB3C9D4-85F8-C9A2-154B-7B32D22B5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5246688"/>
            <a:ext cx="6157913" cy="702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pl-PL" altLang="pl-PL" sz="1400" dirty="0">
                <a:latin typeface="Frutiger"/>
              </a:rPr>
              <a:t>Anna Łazarska</a:t>
            </a:r>
          </a:p>
          <a:p>
            <a:pPr eaLnBrk="1" hangingPunct="1">
              <a:lnSpc>
                <a:spcPts val="1600"/>
              </a:lnSpc>
              <a:spcBef>
                <a:spcPct val="0"/>
              </a:spcBef>
              <a:buNone/>
            </a:pPr>
            <a:r>
              <a:rPr lang="pl-PL" altLang="pl-PL" sz="1400" dirty="0">
                <a:latin typeface="Frutiger"/>
              </a:rPr>
              <a:t>Katarzyna </a:t>
            </a:r>
            <a:r>
              <a:rPr lang="pl-PL" altLang="pl-PL" sz="1400" dirty="0" err="1">
                <a:latin typeface="Frutiger"/>
              </a:rPr>
              <a:t>Rymar</a:t>
            </a:r>
            <a:br>
              <a:rPr lang="pl-PL" altLang="pl-PL" sz="1400" dirty="0">
                <a:latin typeface="Frutiger"/>
              </a:rPr>
            </a:br>
            <a:r>
              <a:rPr lang="pl-PL" altLang="pl-PL" sz="1400" dirty="0">
                <a:latin typeface="Frutiger"/>
              </a:rPr>
              <a:t>Piotr Mikler </a:t>
            </a:r>
          </a:p>
          <a:p>
            <a:pPr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endParaRPr lang="pl-PL" altLang="pl-PL" sz="1400" dirty="0">
              <a:latin typeface="Frutiger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ACC5BE7-90AD-A820-37D3-1FAEDADB2836}"/>
              </a:ext>
            </a:extLst>
          </p:cNvPr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hlinkClick r:id="rId3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11B87FD9-6D8E-B82C-4AC8-99AC75C298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373216"/>
            <a:ext cx="3048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09CDEDF-9C80-E79C-EF64-F9CCCA13E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0174" y="182812"/>
            <a:ext cx="7210425" cy="941388"/>
          </a:xfrm>
        </p:spPr>
        <p:txBody>
          <a:bodyPr/>
          <a:lstStyle/>
          <a:p>
            <a:r>
              <a:rPr lang="pl-PL" altLang="en-US" sz="2000" dirty="0" err="1">
                <a:latin typeface="Frutiger (Headings)"/>
              </a:rPr>
              <a:t>Simulation</a:t>
            </a:r>
            <a:r>
              <a:rPr lang="pl-PL" altLang="en-US" sz="2000" dirty="0">
                <a:latin typeface="Frutiger (Headings)"/>
              </a:rPr>
              <a:t> and </a:t>
            </a:r>
            <a:r>
              <a:rPr lang="pl-PL" altLang="en-US" sz="2000" dirty="0" err="1">
                <a:latin typeface="Frutiger (Headings)"/>
              </a:rPr>
              <a:t>derivatives</a:t>
            </a:r>
            <a:r>
              <a:rPr lang="pl-PL" altLang="en-US" sz="2000" dirty="0">
                <a:latin typeface="Frutiger (Headings)"/>
              </a:rPr>
              <a:t> setup</a:t>
            </a:r>
            <a:endParaRPr lang="en-US" altLang="en-US" sz="2000" dirty="0">
              <a:latin typeface="Frutiger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66ACE3-7DCF-7A3B-8C93-5CBED8364FB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81587" y="4029584"/>
                <a:ext cx="3529012" cy="2232025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pl-PL" sz="2000" b="1" dirty="0">
                    <a:latin typeface="Frutiger"/>
                  </a:rPr>
                  <a:t>American Option:</a:t>
                </a:r>
              </a:p>
              <a:p>
                <a:pPr>
                  <a:buFont typeface="Wingdings" panose="05000000000000000000" pitchFamily="2" charset="2"/>
                  <a:buChar char="Ø"/>
                  <a:defRPr/>
                </a:pPr>
                <a:r>
                  <a:rPr lang="pl-PL" sz="1800" dirty="0" err="1">
                    <a:latin typeface="Frutiger"/>
                  </a:rPr>
                  <a:t>Notional</a:t>
                </a:r>
                <a:r>
                  <a:rPr lang="pl-PL" sz="1800" dirty="0">
                    <a:latin typeface="Frutiger"/>
                  </a:rPr>
                  <a:t> – </a:t>
                </a:r>
                <a14:m>
                  <m:oMath xmlns:m="http://schemas.openxmlformats.org/officeDocument/2006/math">
                    <m:r>
                      <a:rPr lang="pl-PL" sz="1800" dirty="0">
                        <a:latin typeface="Cambria Math" panose="02040503050406030204" pitchFamily="18" charset="0"/>
                      </a:rPr>
                      <m:t>$</m:t>
                    </m:r>
                    <m:r>
                      <a:rPr lang="pl-PL" sz="1800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endParaRPr lang="pl-PL" sz="1800" dirty="0">
                  <a:latin typeface="Frutiger"/>
                </a:endParaRPr>
              </a:p>
              <a:p>
                <a:pPr>
                  <a:buFont typeface="Wingdings" panose="05000000000000000000" pitchFamily="2" charset="2"/>
                  <a:buChar char="Ø"/>
                  <a:defRPr/>
                </a:pPr>
                <a:r>
                  <a:rPr lang="pl-PL" sz="1800" dirty="0">
                    <a:latin typeface="Frutiger"/>
                  </a:rPr>
                  <a:t>Strike -  </a:t>
                </a:r>
                <a14:m>
                  <m:oMath xmlns:m="http://schemas.openxmlformats.org/officeDocument/2006/math">
                    <m:r>
                      <a:rPr lang="pl-PL" sz="1800" i="1" dirty="0" smtClean="0">
                        <a:latin typeface="Cambria Math" panose="02040503050406030204" pitchFamily="18" charset="0"/>
                      </a:rPr>
                      <m:t>1%</m:t>
                    </m:r>
                  </m:oMath>
                </a14:m>
                <a:endParaRPr lang="pl-PL" sz="1800" dirty="0">
                  <a:latin typeface="Frutiger"/>
                </a:endParaRPr>
              </a:p>
              <a:p>
                <a:pPr>
                  <a:buFont typeface="Wingdings" panose="05000000000000000000" pitchFamily="2" charset="2"/>
                  <a:buChar char="Ø"/>
                  <a:defRPr/>
                </a:pPr>
                <a:r>
                  <a:rPr lang="pl-PL" sz="1800" dirty="0" err="1">
                    <a:latin typeface="Frutiger"/>
                  </a:rPr>
                  <a:t>Expiry</a:t>
                </a:r>
                <a:r>
                  <a:rPr lang="pl-PL" sz="1800" dirty="0">
                    <a:latin typeface="Frutiger"/>
                  </a:rPr>
                  <a:t> – </a:t>
                </a:r>
                <a14:m>
                  <m:oMath xmlns:m="http://schemas.openxmlformats.org/officeDocument/2006/math">
                    <m:r>
                      <a:rPr lang="pl-PL" sz="18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l-PL" sz="1800" dirty="0">
                    <a:latin typeface="Frutiger"/>
                  </a:rPr>
                  <a:t> </a:t>
                </a:r>
                <a:r>
                  <a:rPr lang="pl-PL" sz="1800" dirty="0" err="1">
                    <a:latin typeface="Frutiger"/>
                  </a:rPr>
                  <a:t>years</a:t>
                </a:r>
                <a:r>
                  <a:rPr lang="pl-PL" sz="1800" dirty="0">
                    <a:latin typeface="Frutiger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  <a:defRPr/>
                </a:pPr>
                <a:r>
                  <a:rPr lang="pl-PL" sz="1800" dirty="0" err="1">
                    <a:latin typeface="Frutiger"/>
                  </a:rPr>
                  <a:t>Possible</a:t>
                </a:r>
                <a:r>
                  <a:rPr lang="pl-PL" sz="1800" dirty="0">
                    <a:latin typeface="Frutiger"/>
                  </a:rPr>
                  <a:t> </a:t>
                </a:r>
                <a:r>
                  <a:rPr lang="pl-PL" sz="1800" dirty="0" err="1">
                    <a:latin typeface="Frutiger"/>
                  </a:rPr>
                  <a:t>exercise</a:t>
                </a:r>
                <a:r>
                  <a:rPr lang="pl-PL" sz="1800" dirty="0">
                    <a:latin typeface="Frutiger"/>
                  </a:rPr>
                  <a:t> </a:t>
                </a:r>
                <a:r>
                  <a:rPr lang="pl-PL" sz="1800" dirty="0" err="1">
                    <a:latin typeface="Frutiger"/>
                  </a:rPr>
                  <a:t>dates</a:t>
                </a:r>
                <a:r>
                  <a:rPr lang="pl-PL" sz="1800" dirty="0">
                    <a:latin typeface="Frutiger"/>
                  </a:rPr>
                  <a:t> – </a:t>
                </a:r>
                <a:r>
                  <a:rPr lang="pl-PL" sz="1800" dirty="0" err="1">
                    <a:latin typeface="Frutiger"/>
                  </a:rPr>
                  <a:t>each</a:t>
                </a:r>
                <a:r>
                  <a:rPr lang="pl-PL" sz="1800" dirty="0">
                    <a:latin typeface="Frutiger"/>
                  </a:rPr>
                  <a:t>  </a:t>
                </a:r>
                <a:r>
                  <a:rPr lang="pl-PL" sz="1800" dirty="0" err="1">
                    <a:latin typeface="Frutiger"/>
                  </a:rPr>
                  <a:t>interest</a:t>
                </a:r>
                <a:r>
                  <a:rPr lang="pl-PL" sz="1800" dirty="0">
                    <a:latin typeface="Frutiger"/>
                  </a:rPr>
                  <a:t> </a:t>
                </a:r>
                <a:r>
                  <a:rPr lang="pl-PL" sz="1800" dirty="0" err="1">
                    <a:latin typeface="Frutiger"/>
                  </a:rPr>
                  <a:t>rate</a:t>
                </a:r>
                <a:r>
                  <a:rPr lang="pl-PL" sz="1800" dirty="0">
                    <a:latin typeface="Frutiger"/>
                  </a:rPr>
                  <a:t> step</a:t>
                </a:r>
              </a:p>
              <a:p>
                <a:pPr>
                  <a:buFont typeface="Wingdings" panose="05000000000000000000" pitchFamily="2" charset="2"/>
                  <a:buChar char="Ø"/>
                  <a:defRPr/>
                </a:pPr>
                <a:r>
                  <a:rPr lang="pl-PL" sz="1800" dirty="0" err="1">
                    <a:latin typeface="Frutiger"/>
                  </a:rPr>
                  <a:t>option_type</a:t>
                </a:r>
                <a:r>
                  <a:rPr lang="pl-PL" sz="1800" dirty="0">
                    <a:latin typeface="Frutiger"/>
                  </a:rPr>
                  <a:t> – „</a:t>
                </a:r>
                <a:r>
                  <a:rPr lang="pl-PL" sz="1800" dirty="0" err="1">
                    <a:latin typeface="Frutiger"/>
                  </a:rPr>
                  <a:t>put</a:t>
                </a:r>
                <a:r>
                  <a:rPr lang="pl-PL" sz="1800" dirty="0">
                    <a:latin typeface="Frutiger"/>
                  </a:rPr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66ACE3-7DCF-7A3B-8C93-5CBED8364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81587" y="4029584"/>
                <a:ext cx="3529012" cy="2232025"/>
              </a:xfrm>
              <a:blipFill>
                <a:blip r:embed="rId2"/>
                <a:stretch>
                  <a:fillRect l="-1903" t="-1366"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7097033-6288-C3E1-E445-AC92B158F9C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081587" y="1835564"/>
                <a:ext cx="3529012" cy="2305050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pl-PL" sz="2000" b="1" dirty="0">
                    <a:latin typeface="Frutiger"/>
                  </a:rPr>
                  <a:t>Receiver </a:t>
                </a:r>
                <a:r>
                  <a:rPr lang="pl-PL" sz="2000" b="1" dirty="0" err="1">
                    <a:latin typeface="Frutiger"/>
                  </a:rPr>
                  <a:t>Swap</a:t>
                </a:r>
                <a:r>
                  <a:rPr lang="pl-PL" sz="2000" b="1" dirty="0">
                    <a:latin typeface="Frutiger"/>
                  </a:rPr>
                  <a:t>: </a:t>
                </a:r>
              </a:p>
              <a:p>
                <a:pPr>
                  <a:buFont typeface="Wingdings" panose="05000000000000000000" pitchFamily="2" charset="2"/>
                  <a:buChar char="Ø"/>
                  <a:defRPr/>
                </a:pPr>
                <a:r>
                  <a:rPr lang="pl-PL" sz="1800" dirty="0" err="1">
                    <a:latin typeface="Frutiger"/>
                  </a:rPr>
                  <a:t>Swap</a:t>
                </a:r>
                <a:r>
                  <a:rPr lang="pl-PL" sz="1800" dirty="0">
                    <a:latin typeface="Frutiger"/>
                  </a:rPr>
                  <a:t> </a:t>
                </a:r>
                <a:r>
                  <a:rPr lang="pl-PL" sz="1800" dirty="0" err="1">
                    <a:latin typeface="Frutiger"/>
                  </a:rPr>
                  <a:t>rate</a:t>
                </a:r>
                <a:r>
                  <a:rPr lang="pl-PL" sz="1800" dirty="0">
                    <a:latin typeface="Frutiger"/>
                  </a:rPr>
                  <a:t> – </a:t>
                </a:r>
                <a14:m>
                  <m:oMath xmlns:m="http://schemas.openxmlformats.org/officeDocument/2006/math">
                    <m:r>
                      <a:rPr lang="pl-PL" sz="1800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pl-PL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l-PL" sz="1800" i="1" dirty="0" smtClean="0"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endParaRPr lang="pl-PL" sz="1800" dirty="0">
                  <a:latin typeface="Frutiger"/>
                </a:endParaRPr>
              </a:p>
              <a:p>
                <a:pPr>
                  <a:buFont typeface="Wingdings" panose="05000000000000000000" pitchFamily="2" charset="2"/>
                  <a:buChar char="Ø"/>
                  <a:defRPr/>
                </a:pPr>
                <a:r>
                  <a:rPr lang="pl-PL" sz="1800" dirty="0" err="1">
                    <a:latin typeface="Frutiger"/>
                  </a:rPr>
                  <a:t>Maturity</a:t>
                </a:r>
                <a:r>
                  <a:rPr lang="pl-PL" sz="1800" dirty="0">
                    <a:latin typeface="Frutiger"/>
                  </a:rPr>
                  <a:t> – </a:t>
                </a:r>
                <a14:m>
                  <m:oMath xmlns:m="http://schemas.openxmlformats.org/officeDocument/2006/math">
                    <m:r>
                      <a:rPr lang="pl-PL" sz="18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l-PL" sz="1800" dirty="0">
                    <a:latin typeface="Frutiger"/>
                  </a:rPr>
                  <a:t> </a:t>
                </a:r>
                <a:r>
                  <a:rPr lang="pl-PL" sz="1800" dirty="0" err="1">
                    <a:latin typeface="Frutiger"/>
                  </a:rPr>
                  <a:t>years</a:t>
                </a:r>
                <a:r>
                  <a:rPr lang="pl-PL" sz="1800" dirty="0">
                    <a:latin typeface="Frutiger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  <a:defRPr/>
                </a:pPr>
                <a:r>
                  <a:rPr lang="pl-PL" sz="1800" dirty="0" err="1">
                    <a:latin typeface="Frutiger"/>
                  </a:rPr>
                  <a:t>Payment</a:t>
                </a:r>
                <a:r>
                  <a:rPr lang="pl-PL" sz="1800" dirty="0">
                    <a:latin typeface="Frutiger"/>
                  </a:rPr>
                  <a:t> </a:t>
                </a:r>
                <a:r>
                  <a:rPr lang="pl-PL" sz="1800" dirty="0" err="1">
                    <a:latin typeface="Frutiger"/>
                  </a:rPr>
                  <a:t>frequency</a:t>
                </a:r>
                <a:r>
                  <a:rPr lang="pl-PL" sz="1800" dirty="0">
                    <a:latin typeface="Frutiger"/>
                  </a:rPr>
                  <a:t> – </a:t>
                </a:r>
                <a14:m>
                  <m:oMath xmlns:m="http://schemas.openxmlformats.org/officeDocument/2006/math">
                    <m:r>
                      <a:rPr lang="pl-PL" sz="1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l-PL" sz="1800" dirty="0">
                    <a:latin typeface="Frutiger"/>
                  </a:rPr>
                  <a:t> </a:t>
                </a:r>
                <a:r>
                  <a:rPr lang="pl-PL" sz="1800" dirty="0" err="1">
                    <a:latin typeface="Frutiger"/>
                  </a:rPr>
                  <a:t>months</a:t>
                </a:r>
                <a:r>
                  <a:rPr lang="pl-PL" sz="1800" dirty="0">
                    <a:latin typeface="Frutiger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  <a:defRPr/>
                </a:pPr>
                <a:r>
                  <a:rPr lang="pl-PL" sz="1800" dirty="0" err="1">
                    <a:latin typeface="Frutiger"/>
                  </a:rPr>
                  <a:t>Notional</a:t>
                </a:r>
                <a:r>
                  <a:rPr lang="pl-PL" sz="1800" dirty="0">
                    <a:latin typeface="Frutiger"/>
                  </a:rPr>
                  <a:t> – </a:t>
                </a:r>
                <a14:m>
                  <m:oMath xmlns:m="http://schemas.openxmlformats.org/officeDocument/2006/math">
                    <m:r>
                      <a:rPr lang="pl-PL" sz="1800" b="0" i="0" dirty="0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pl-PL" sz="1800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endParaRPr lang="pl-PL" sz="1800" dirty="0">
                  <a:latin typeface="Frutiger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7097033-6288-C3E1-E445-AC92B158F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81587" y="1835564"/>
                <a:ext cx="3529012" cy="2305050"/>
              </a:xfrm>
              <a:blipFill>
                <a:blip r:embed="rId5"/>
                <a:stretch>
                  <a:fillRect l="-1903" t="-1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902837-DCD2-B963-04FC-67BB6801A0BE}"/>
                  </a:ext>
                </a:extLst>
              </p:cNvPr>
              <p:cNvSpPr txBox="1"/>
              <p:nvPr/>
            </p:nvSpPr>
            <p:spPr>
              <a:xfrm>
                <a:off x="755576" y="2422621"/>
                <a:ext cx="4572000" cy="2540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  <a:defRPr/>
                </a:pPr>
                <a:r>
                  <a:rPr lang="pl-PL" sz="1800" b="1" dirty="0">
                    <a:latin typeface="Frutiger"/>
                  </a:rPr>
                  <a:t>Interest </a:t>
                </a:r>
                <a:r>
                  <a:rPr lang="pl-PL" sz="1800" b="1" dirty="0" err="1">
                    <a:latin typeface="Frutiger"/>
                  </a:rPr>
                  <a:t>rate</a:t>
                </a:r>
                <a:r>
                  <a:rPr lang="pl-PL" sz="1800" b="1" dirty="0">
                    <a:latin typeface="Frutiger"/>
                  </a:rPr>
                  <a:t> (GBM):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pl-PL" sz="1800" dirty="0">
                    <a:latin typeface="Frutiger"/>
                  </a:rPr>
                  <a:t> </a:t>
                </a:r>
                <a:r>
                  <a:rPr lang="pl-PL" sz="1800" dirty="0" err="1">
                    <a:latin typeface="Frutiger"/>
                  </a:rPr>
                  <a:t>Number</a:t>
                </a:r>
                <a:r>
                  <a:rPr lang="pl-PL" sz="1800" dirty="0">
                    <a:latin typeface="Frutiger"/>
                  </a:rPr>
                  <a:t> of </a:t>
                </a:r>
                <a:r>
                  <a:rPr lang="pl-PL" sz="1800" dirty="0" err="1">
                    <a:latin typeface="Frutiger"/>
                  </a:rPr>
                  <a:t>paths</a:t>
                </a:r>
                <a:r>
                  <a:rPr lang="pl-PL" sz="1800" dirty="0">
                    <a:latin typeface="Frutiger"/>
                  </a:rPr>
                  <a:t> – </a:t>
                </a:r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endParaRPr lang="pl-PL" sz="1800" dirty="0">
                  <a:latin typeface="Frutiger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pl-PL" sz="1800" dirty="0">
                    <a:latin typeface="Frutiger"/>
                  </a:rPr>
                  <a:t> </a:t>
                </a:r>
                <a:r>
                  <a:rPr lang="pl-PL" sz="1800" dirty="0" err="1">
                    <a:latin typeface="Frutiger"/>
                  </a:rPr>
                  <a:t>Number</a:t>
                </a:r>
                <a:r>
                  <a:rPr lang="pl-PL" sz="1800" dirty="0">
                    <a:latin typeface="Frutiger"/>
                  </a:rPr>
                  <a:t> of </a:t>
                </a:r>
                <a:r>
                  <a:rPr lang="pl-PL" sz="1800" dirty="0" err="1">
                    <a:latin typeface="Frutiger"/>
                  </a:rPr>
                  <a:t>time</a:t>
                </a:r>
                <a:r>
                  <a:rPr lang="pl-PL" sz="1800" dirty="0">
                    <a:latin typeface="Frutiger"/>
                  </a:rPr>
                  <a:t> </a:t>
                </a:r>
                <a:r>
                  <a:rPr lang="pl-PL" sz="1800" dirty="0" err="1">
                    <a:latin typeface="Frutiger"/>
                  </a:rPr>
                  <a:t>steps</a:t>
                </a:r>
                <a:r>
                  <a:rPr lang="pl-PL" sz="1800" dirty="0">
                    <a:latin typeface="Frutiger"/>
                  </a:rPr>
                  <a:t> – </a:t>
                </a:r>
                <a14:m>
                  <m:oMath xmlns:m="http://schemas.openxmlformats.org/officeDocument/2006/math">
                    <m:r>
                      <a:rPr lang="pl-PL" sz="1800" b="0" i="1" dirty="0" smtClean="0"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endParaRPr lang="pl-PL" sz="1800" dirty="0">
                  <a:latin typeface="Frutiger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pl-PL" sz="1800" b="0" dirty="0"/>
                  <a:t> </a:t>
                </a:r>
                <a14:m>
                  <m:oMath xmlns:m="http://schemas.openxmlformats.org/officeDocument/2006/math">
                    <m:r>
                      <a:rPr lang="pl-PL" sz="18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sz="1800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pl-PL" sz="1800" dirty="0">
                    <a:latin typeface="Frutiger"/>
                  </a:rPr>
                  <a:t> years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pl-PL" sz="1800" dirty="0">
                    <a:latin typeface="Frutiger"/>
                  </a:rPr>
                  <a:t> </a:t>
                </a:r>
                <a14:m>
                  <m:oMath xmlns:m="http://schemas.openxmlformats.org/officeDocument/2006/math">
                    <m:r>
                      <a:rPr lang="pl-PL" sz="18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l-PL" sz="1800" b="0" i="1" dirty="0" smtClean="0">
                        <a:latin typeface="Cambria Math" panose="02040503050406030204" pitchFamily="18" charset="0"/>
                      </a:rPr>
                      <m:t>=5%</m:t>
                    </m:r>
                  </m:oMath>
                </a14:m>
                <a:endParaRPr lang="pl-PL" sz="1800" b="0" dirty="0">
                  <a:latin typeface="Frutiger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pl-PL" sz="1800" b="0" dirty="0"/>
                  <a:t> </a:t>
                </a:r>
                <a14:m>
                  <m:oMath xmlns:m="http://schemas.openxmlformats.org/officeDocument/2006/math"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=20%</m:t>
                    </m:r>
                  </m:oMath>
                </a14:m>
                <a:endParaRPr lang="pl-PL" sz="1800" dirty="0">
                  <a:latin typeface="Frutiger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902837-DCD2-B963-04FC-67BB6801A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22621"/>
                <a:ext cx="4572000" cy="2540567"/>
              </a:xfrm>
              <a:prstGeom prst="rect">
                <a:avLst/>
              </a:prstGeom>
              <a:blipFill>
                <a:blip r:embed="rId4"/>
                <a:stretch>
                  <a:fillRect l="-1200" b="-1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FC2793B-36C9-D004-60DF-09E75BC7A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01612"/>
            <a:ext cx="7210425" cy="941388"/>
          </a:xfrm>
        </p:spPr>
        <p:txBody>
          <a:bodyPr/>
          <a:lstStyle/>
          <a:p>
            <a:pPr eaLnBrk="1" hangingPunct="1"/>
            <a:r>
              <a:rPr lang="pl-PL" altLang="pl-PL" sz="2000" dirty="0" err="1">
                <a:solidFill>
                  <a:schemeClr val="tx1"/>
                </a:solidFill>
                <a:latin typeface="Frutiger"/>
              </a:rPr>
              <a:t>Interest</a:t>
            </a:r>
            <a:r>
              <a:rPr lang="pl-PL" altLang="pl-PL" sz="2000" dirty="0">
                <a:solidFill>
                  <a:schemeClr val="tx1"/>
                </a:solidFill>
                <a:latin typeface="Frutiger"/>
              </a:rPr>
              <a:t> </a:t>
            </a:r>
            <a:r>
              <a:rPr lang="pl-PL" altLang="pl-PL" sz="2000" dirty="0" err="1">
                <a:solidFill>
                  <a:schemeClr val="tx1"/>
                </a:solidFill>
                <a:latin typeface="Frutiger"/>
              </a:rPr>
              <a:t>rate</a:t>
            </a:r>
            <a:r>
              <a:rPr lang="pl-PL" altLang="pl-PL" sz="2000" dirty="0">
                <a:solidFill>
                  <a:schemeClr val="tx1"/>
                </a:solidFill>
                <a:latin typeface="Frutiger"/>
              </a:rPr>
              <a:t> </a:t>
            </a:r>
            <a:br>
              <a:rPr lang="pl-PL" altLang="pl-PL" sz="2000" dirty="0">
                <a:solidFill>
                  <a:schemeClr val="tx1"/>
                </a:solidFill>
                <a:latin typeface="Frutiger"/>
              </a:rPr>
            </a:br>
            <a:r>
              <a:rPr lang="pl-PL" altLang="pl-PL" sz="2000" b="0" dirty="0">
                <a:solidFill>
                  <a:schemeClr val="tx1"/>
                </a:solidFill>
                <a:latin typeface="Frutiger"/>
              </a:rPr>
              <a:t>Distribution </a:t>
            </a:r>
            <a:r>
              <a:rPr lang="pl-PL" altLang="pl-PL" sz="2000" b="0" dirty="0" err="1">
                <a:solidFill>
                  <a:schemeClr val="tx1"/>
                </a:solidFill>
                <a:latin typeface="Frutiger"/>
              </a:rPr>
              <a:t>quantiles</a:t>
            </a:r>
            <a:endParaRPr lang="pl-PL" altLang="pl-PL" sz="2000" b="0" dirty="0">
              <a:solidFill>
                <a:schemeClr val="tx1"/>
              </a:solidFill>
              <a:latin typeface="Frutiger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65ABB31-1E6D-3B52-816E-505BD9157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0808"/>
            <a:ext cx="6519685" cy="47914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>
            <a:extLst>
              <a:ext uri="{FF2B5EF4-FFF2-40B4-BE49-F238E27FC236}">
                <a16:creationId xmlns:a16="http://schemas.microsoft.com/office/drawing/2014/main" id="{D1E98A96-17B8-BFBC-1CF1-5788456919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pPr algn="ctr"/>
            <a:r>
              <a:rPr lang="pl-PL" altLang="en-US" sz="3200" dirty="0">
                <a:latin typeface="Frutiger (Headings)"/>
              </a:rPr>
              <a:t>American Option</a:t>
            </a:r>
            <a:endParaRPr lang="en-US" altLang="en-US" sz="3200" dirty="0">
              <a:latin typeface="Frutiger (Headings)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0199C3D-02CE-FB92-AFEC-A087AC988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72445"/>
            <a:ext cx="7210425" cy="941388"/>
          </a:xfrm>
        </p:spPr>
        <p:txBody>
          <a:bodyPr/>
          <a:lstStyle/>
          <a:p>
            <a:pPr eaLnBrk="1" hangingPunct="1"/>
            <a:r>
              <a:rPr lang="pl-PL" altLang="pl-PL" sz="2200" dirty="0">
                <a:solidFill>
                  <a:schemeClr val="tx1"/>
                </a:solidFill>
                <a:latin typeface="Frutiger (Headings)"/>
              </a:rPr>
              <a:t>American Option</a:t>
            </a:r>
            <a:br>
              <a:rPr lang="pl-PL" altLang="pl-PL" sz="2200" dirty="0">
                <a:solidFill>
                  <a:schemeClr val="tx1"/>
                </a:solidFill>
                <a:latin typeface="Frutiger (Headings)"/>
              </a:rPr>
            </a:br>
            <a:r>
              <a:rPr lang="pl-PL" altLang="pl-PL" sz="2200" b="0" dirty="0" err="1">
                <a:solidFill>
                  <a:schemeClr val="tx1"/>
                </a:solidFill>
                <a:latin typeface="Frutiger (Headings)"/>
              </a:rPr>
              <a:t>Tsitsiklis</a:t>
            </a:r>
            <a:r>
              <a:rPr lang="pl-PL" altLang="pl-PL" sz="2200" b="0" dirty="0">
                <a:solidFill>
                  <a:schemeClr val="tx1"/>
                </a:solidFill>
                <a:latin typeface="Frutiger (Headings)"/>
              </a:rPr>
              <a:t>-Van Roy vs </a:t>
            </a:r>
            <a:r>
              <a:rPr lang="pl-PL" altLang="pl-PL" sz="2200" b="0" dirty="0" err="1">
                <a:solidFill>
                  <a:schemeClr val="tx1"/>
                </a:solidFill>
                <a:latin typeface="Frutiger (Headings)"/>
              </a:rPr>
              <a:t>Tilley</a:t>
            </a:r>
            <a:r>
              <a:rPr lang="pl-PL" altLang="pl-PL" sz="2200" b="0" dirty="0">
                <a:solidFill>
                  <a:schemeClr val="tx1"/>
                </a:solidFill>
                <a:latin typeface="Frutiger (Headings)"/>
              </a:rPr>
              <a:t> – </a:t>
            </a:r>
            <a:r>
              <a:rPr lang="pl-PL" altLang="pl-PL" sz="2200" b="0" dirty="0" err="1">
                <a:solidFill>
                  <a:schemeClr val="tx1"/>
                </a:solidFill>
                <a:latin typeface="Frutiger (Headings)"/>
              </a:rPr>
              <a:t>exposure</a:t>
            </a:r>
            <a:r>
              <a:rPr lang="pl-PL" altLang="pl-PL" sz="2200" b="0" dirty="0">
                <a:solidFill>
                  <a:schemeClr val="tx1"/>
                </a:solidFill>
                <a:latin typeface="Frutiger (Headings)"/>
              </a:rPr>
              <a:t> </a:t>
            </a:r>
            <a:r>
              <a:rPr lang="pl-PL" altLang="pl-PL" sz="2200" b="0" dirty="0" err="1">
                <a:solidFill>
                  <a:schemeClr val="tx1"/>
                </a:solidFill>
                <a:latin typeface="Frutiger (Headings)"/>
              </a:rPr>
              <a:t>profiles</a:t>
            </a:r>
            <a:endParaRPr lang="pl-PL" altLang="pl-PL" sz="2200" b="0" dirty="0">
              <a:solidFill>
                <a:schemeClr val="tx1"/>
              </a:solidFill>
              <a:latin typeface="Frutiger (Headings)"/>
            </a:endParaRP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2922EA1C-1EFC-6132-16EA-7F690C624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48" y="1628800"/>
            <a:ext cx="7333503" cy="47914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B959208-E58C-15BF-5474-9039F1B80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83356"/>
            <a:ext cx="7210425" cy="941388"/>
          </a:xfrm>
        </p:spPr>
        <p:txBody>
          <a:bodyPr/>
          <a:lstStyle/>
          <a:p>
            <a:pPr eaLnBrk="1" hangingPunct="1"/>
            <a:r>
              <a:rPr lang="pl-PL" altLang="pl-PL" sz="2200" dirty="0">
                <a:solidFill>
                  <a:schemeClr val="tx1"/>
                </a:solidFill>
                <a:latin typeface="Frutiger (Headings)"/>
              </a:rPr>
              <a:t>American Option</a:t>
            </a:r>
            <a:br>
              <a:rPr lang="pl-PL" altLang="pl-PL" sz="2200" dirty="0">
                <a:solidFill>
                  <a:schemeClr val="tx1"/>
                </a:solidFill>
                <a:latin typeface="Frutiger (Headings)"/>
              </a:rPr>
            </a:br>
            <a:r>
              <a:rPr lang="pl-PL" altLang="pl-PL" sz="2200" b="0" dirty="0" err="1">
                <a:solidFill>
                  <a:schemeClr val="tx1"/>
                </a:solidFill>
                <a:latin typeface="Frutiger (Headings)"/>
              </a:rPr>
              <a:t>Tsitsiklis</a:t>
            </a:r>
            <a:r>
              <a:rPr lang="pl-PL" altLang="pl-PL" sz="2200" b="0" dirty="0">
                <a:solidFill>
                  <a:schemeClr val="tx1"/>
                </a:solidFill>
                <a:latin typeface="Frutiger (Headings)"/>
              </a:rPr>
              <a:t> vs </a:t>
            </a:r>
            <a:r>
              <a:rPr lang="pl-PL" altLang="pl-PL" sz="2200" b="0" dirty="0" err="1">
                <a:solidFill>
                  <a:schemeClr val="tx1"/>
                </a:solidFill>
                <a:latin typeface="Frutiger (Headings)"/>
              </a:rPr>
              <a:t>Tilley</a:t>
            </a:r>
            <a:r>
              <a:rPr lang="pl-PL" altLang="pl-PL" sz="2200" b="0" dirty="0">
                <a:solidFill>
                  <a:schemeClr val="tx1"/>
                </a:solidFill>
                <a:latin typeface="Frutiger (Headings)"/>
              </a:rPr>
              <a:t> – </a:t>
            </a:r>
            <a:r>
              <a:rPr lang="pl-PL" altLang="pl-PL" sz="2200" b="0" dirty="0" err="1">
                <a:solidFill>
                  <a:schemeClr val="tx1"/>
                </a:solidFill>
                <a:latin typeface="Frutiger (Headings)"/>
              </a:rPr>
              <a:t>Expected</a:t>
            </a:r>
            <a:r>
              <a:rPr lang="pl-PL" altLang="pl-PL" sz="2200" b="0" dirty="0">
                <a:solidFill>
                  <a:schemeClr val="tx1"/>
                </a:solidFill>
                <a:latin typeface="Frutiger (Headings)"/>
              </a:rPr>
              <a:t> </a:t>
            </a:r>
            <a:r>
              <a:rPr lang="pl-PL" altLang="pl-PL" sz="2200" b="0" dirty="0" err="1">
                <a:solidFill>
                  <a:schemeClr val="tx1"/>
                </a:solidFill>
                <a:latin typeface="Frutiger (Headings)"/>
              </a:rPr>
              <a:t>positive</a:t>
            </a:r>
            <a:r>
              <a:rPr lang="pl-PL" altLang="pl-PL" sz="2200" b="0" dirty="0">
                <a:solidFill>
                  <a:schemeClr val="tx1"/>
                </a:solidFill>
                <a:latin typeface="Frutiger (Headings)"/>
              </a:rPr>
              <a:t> </a:t>
            </a:r>
            <a:r>
              <a:rPr lang="pl-PL" altLang="pl-PL" sz="2200" b="0" dirty="0" err="1">
                <a:solidFill>
                  <a:schemeClr val="tx1"/>
                </a:solidFill>
                <a:latin typeface="Frutiger (Headings)"/>
              </a:rPr>
              <a:t>exposure</a:t>
            </a:r>
            <a:endParaRPr lang="pl-PL" altLang="pl-PL" sz="2200" b="0" dirty="0">
              <a:solidFill>
                <a:schemeClr val="tx1"/>
              </a:solidFill>
              <a:latin typeface="Frutiger (Headings)"/>
            </a:endParaRP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E4088BBB-C741-0D59-7ABC-9FA38AEDB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6419101" cy="479146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>
            <a:extLst>
              <a:ext uri="{FF2B5EF4-FFF2-40B4-BE49-F238E27FC236}">
                <a16:creationId xmlns:a16="http://schemas.microsoft.com/office/drawing/2014/main" id="{EEAF3F31-D2EB-2A53-45C9-6F45295C2FA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pPr algn="ctr"/>
            <a:r>
              <a:rPr lang="pl-PL" altLang="en-US" sz="3200" dirty="0" err="1">
                <a:latin typeface="Frutiger (Headings)"/>
              </a:rPr>
              <a:t>Interest</a:t>
            </a:r>
            <a:r>
              <a:rPr lang="pl-PL" altLang="en-US" sz="3200" dirty="0">
                <a:latin typeface="Frutiger (Headings)"/>
              </a:rPr>
              <a:t> </a:t>
            </a:r>
            <a:r>
              <a:rPr lang="pl-PL" altLang="en-US" sz="3200" dirty="0" err="1">
                <a:latin typeface="Frutiger (Headings)"/>
              </a:rPr>
              <a:t>Rate</a:t>
            </a:r>
            <a:r>
              <a:rPr lang="pl-PL" altLang="en-US" sz="3200" dirty="0">
                <a:latin typeface="Frutiger (Headings)"/>
              </a:rPr>
              <a:t> </a:t>
            </a:r>
            <a:r>
              <a:rPr lang="pl-PL" altLang="en-US" sz="3200" dirty="0" err="1">
                <a:latin typeface="Frutiger (Headings)"/>
              </a:rPr>
              <a:t>Swap</a:t>
            </a:r>
            <a:endParaRPr lang="en-US" altLang="en-US" sz="3200" dirty="0">
              <a:latin typeface="Frutiger (Headings)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6ECC671-5631-3900-C76F-A0A74B8A5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640" y="188640"/>
            <a:ext cx="7210425" cy="941388"/>
          </a:xfrm>
        </p:spPr>
        <p:txBody>
          <a:bodyPr/>
          <a:lstStyle/>
          <a:p>
            <a:pPr eaLnBrk="1" hangingPunct="1"/>
            <a:r>
              <a:rPr lang="pl-PL" altLang="pl-PL" sz="2200" dirty="0" err="1">
                <a:solidFill>
                  <a:schemeClr val="tx1"/>
                </a:solidFill>
                <a:latin typeface="Frutiger (Headings)"/>
              </a:rPr>
              <a:t>Interest</a:t>
            </a:r>
            <a:r>
              <a:rPr lang="pl-PL" altLang="pl-PL" sz="2200" dirty="0">
                <a:solidFill>
                  <a:schemeClr val="tx1"/>
                </a:solidFill>
                <a:latin typeface="Frutiger (Headings)"/>
              </a:rPr>
              <a:t> </a:t>
            </a:r>
            <a:r>
              <a:rPr lang="pl-PL" altLang="pl-PL" sz="2200" dirty="0" err="1">
                <a:solidFill>
                  <a:schemeClr val="tx1"/>
                </a:solidFill>
                <a:latin typeface="Frutiger (Headings)"/>
              </a:rPr>
              <a:t>Rate</a:t>
            </a:r>
            <a:r>
              <a:rPr lang="pl-PL" altLang="pl-PL" sz="2200" dirty="0">
                <a:solidFill>
                  <a:schemeClr val="tx1"/>
                </a:solidFill>
                <a:latin typeface="Frutiger (Headings)"/>
              </a:rPr>
              <a:t> </a:t>
            </a:r>
            <a:r>
              <a:rPr lang="pl-PL" altLang="pl-PL" sz="2200" dirty="0" err="1">
                <a:solidFill>
                  <a:schemeClr val="tx1"/>
                </a:solidFill>
                <a:latin typeface="Frutiger (Headings)"/>
              </a:rPr>
              <a:t>Swap</a:t>
            </a:r>
            <a:br>
              <a:rPr lang="pl-PL" altLang="pl-PL" sz="2200" dirty="0">
                <a:solidFill>
                  <a:schemeClr val="tx1"/>
                </a:solidFill>
                <a:latin typeface="Frutiger (Headings)"/>
              </a:rPr>
            </a:br>
            <a:r>
              <a:rPr lang="pl-PL" altLang="pl-PL" sz="2200" b="0" dirty="0" err="1">
                <a:solidFill>
                  <a:schemeClr val="tx1"/>
                </a:solidFill>
                <a:latin typeface="Frutiger (Headings)"/>
              </a:rPr>
              <a:t>Tsitsiklis</a:t>
            </a:r>
            <a:r>
              <a:rPr lang="pl-PL" altLang="pl-PL" sz="2200" b="0" dirty="0">
                <a:solidFill>
                  <a:schemeClr val="tx1"/>
                </a:solidFill>
                <a:latin typeface="Frutiger (Headings)"/>
              </a:rPr>
              <a:t>-Van Roy vs </a:t>
            </a:r>
            <a:r>
              <a:rPr lang="pl-PL" altLang="pl-PL" sz="2200" b="0" dirty="0" err="1">
                <a:solidFill>
                  <a:schemeClr val="tx1"/>
                </a:solidFill>
                <a:latin typeface="Frutiger (Headings)"/>
              </a:rPr>
              <a:t>Tilley</a:t>
            </a:r>
            <a:r>
              <a:rPr lang="pl-PL" altLang="pl-PL" sz="2200" b="0" dirty="0">
                <a:solidFill>
                  <a:schemeClr val="tx1"/>
                </a:solidFill>
                <a:latin typeface="Frutiger (Headings)"/>
              </a:rPr>
              <a:t> – </a:t>
            </a:r>
            <a:r>
              <a:rPr lang="pl-PL" altLang="pl-PL" sz="2200" b="0" dirty="0" err="1">
                <a:solidFill>
                  <a:schemeClr val="tx1"/>
                </a:solidFill>
                <a:latin typeface="Frutiger (Headings)"/>
              </a:rPr>
              <a:t>Exposure</a:t>
            </a:r>
            <a:r>
              <a:rPr lang="pl-PL" altLang="pl-PL" sz="2200" b="0" dirty="0">
                <a:solidFill>
                  <a:schemeClr val="tx1"/>
                </a:solidFill>
                <a:latin typeface="Frutiger (Headings)"/>
              </a:rPr>
              <a:t> </a:t>
            </a:r>
            <a:r>
              <a:rPr lang="pl-PL" altLang="pl-PL" sz="2200" b="0" dirty="0" err="1">
                <a:solidFill>
                  <a:schemeClr val="tx1"/>
                </a:solidFill>
                <a:latin typeface="Frutiger (Headings)"/>
              </a:rPr>
              <a:t>profiles</a:t>
            </a:r>
            <a:endParaRPr lang="pl-PL" altLang="pl-PL" sz="2200" b="0" dirty="0">
              <a:solidFill>
                <a:schemeClr val="tx1"/>
              </a:solidFill>
              <a:latin typeface="Frutiger (Headings)"/>
            </a:endParaRP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88F93C4-3DC6-7E7C-89EF-94C45B2B0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76" y="1700808"/>
            <a:ext cx="7342647" cy="47914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21A2263-47EF-A5F1-93F5-BDF0B52C0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640" y="183356"/>
            <a:ext cx="7210425" cy="941388"/>
          </a:xfrm>
        </p:spPr>
        <p:txBody>
          <a:bodyPr/>
          <a:lstStyle/>
          <a:p>
            <a:pPr eaLnBrk="1" hangingPunct="1"/>
            <a:r>
              <a:rPr lang="pl-PL" altLang="pl-PL" sz="2200" dirty="0" err="1">
                <a:solidFill>
                  <a:schemeClr val="tx1"/>
                </a:solidFill>
                <a:latin typeface="Frutiger (Headings)"/>
              </a:rPr>
              <a:t>Interest</a:t>
            </a:r>
            <a:r>
              <a:rPr lang="pl-PL" altLang="pl-PL" sz="2200" dirty="0">
                <a:solidFill>
                  <a:schemeClr val="tx1"/>
                </a:solidFill>
                <a:latin typeface="Frutiger (Headings)"/>
              </a:rPr>
              <a:t> </a:t>
            </a:r>
            <a:r>
              <a:rPr lang="pl-PL" altLang="pl-PL" sz="2200" dirty="0" err="1">
                <a:solidFill>
                  <a:schemeClr val="tx1"/>
                </a:solidFill>
                <a:latin typeface="Frutiger (Headings)"/>
              </a:rPr>
              <a:t>Rate</a:t>
            </a:r>
            <a:r>
              <a:rPr lang="pl-PL" altLang="pl-PL" sz="2200" dirty="0">
                <a:solidFill>
                  <a:schemeClr val="tx1"/>
                </a:solidFill>
                <a:latin typeface="Frutiger (Headings)"/>
              </a:rPr>
              <a:t> </a:t>
            </a:r>
            <a:r>
              <a:rPr lang="pl-PL" altLang="pl-PL" sz="2200" dirty="0" err="1">
                <a:solidFill>
                  <a:schemeClr val="tx1"/>
                </a:solidFill>
                <a:latin typeface="Frutiger (Headings)"/>
              </a:rPr>
              <a:t>Swap</a:t>
            </a:r>
            <a:br>
              <a:rPr lang="pl-PL" altLang="pl-PL" sz="2200" dirty="0">
                <a:solidFill>
                  <a:schemeClr val="tx1"/>
                </a:solidFill>
                <a:latin typeface="Frutiger (Headings)"/>
              </a:rPr>
            </a:br>
            <a:r>
              <a:rPr lang="pl-PL" altLang="pl-PL" sz="2200" b="0" dirty="0" err="1">
                <a:solidFill>
                  <a:schemeClr val="tx1"/>
                </a:solidFill>
                <a:latin typeface="Frutiger (Headings)"/>
              </a:rPr>
              <a:t>Tsitsiklis</a:t>
            </a:r>
            <a:r>
              <a:rPr lang="pl-PL" altLang="pl-PL" sz="2200" b="0" dirty="0">
                <a:solidFill>
                  <a:schemeClr val="tx1"/>
                </a:solidFill>
                <a:latin typeface="Frutiger (Headings)"/>
              </a:rPr>
              <a:t>-Van Roy vs </a:t>
            </a:r>
            <a:r>
              <a:rPr lang="pl-PL" altLang="pl-PL" sz="2200" b="0" dirty="0" err="1">
                <a:solidFill>
                  <a:schemeClr val="tx1"/>
                </a:solidFill>
                <a:latin typeface="Frutiger (Headings)"/>
              </a:rPr>
              <a:t>Tilley</a:t>
            </a:r>
            <a:r>
              <a:rPr lang="pl-PL" altLang="pl-PL" sz="2200" b="0" dirty="0">
                <a:solidFill>
                  <a:schemeClr val="tx1"/>
                </a:solidFill>
                <a:latin typeface="Frutiger (Headings)"/>
              </a:rPr>
              <a:t> – </a:t>
            </a:r>
            <a:r>
              <a:rPr lang="pl-PL" altLang="pl-PL" sz="2200" b="0" dirty="0" err="1">
                <a:solidFill>
                  <a:schemeClr val="tx1"/>
                </a:solidFill>
                <a:latin typeface="Frutiger (Headings)"/>
              </a:rPr>
              <a:t>Expected</a:t>
            </a:r>
            <a:r>
              <a:rPr lang="pl-PL" altLang="pl-PL" sz="2200" b="0" dirty="0">
                <a:solidFill>
                  <a:schemeClr val="tx1"/>
                </a:solidFill>
                <a:latin typeface="Frutiger (Headings)"/>
              </a:rPr>
              <a:t> </a:t>
            </a:r>
            <a:r>
              <a:rPr lang="pl-PL" altLang="pl-PL" sz="2200" b="0" dirty="0" err="1">
                <a:solidFill>
                  <a:schemeClr val="tx1"/>
                </a:solidFill>
                <a:latin typeface="Frutiger (Headings)"/>
              </a:rPr>
              <a:t>positive</a:t>
            </a:r>
            <a:r>
              <a:rPr lang="pl-PL" altLang="pl-PL" sz="2200" b="0" dirty="0">
                <a:solidFill>
                  <a:schemeClr val="tx1"/>
                </a:solidFill>
                <a:latin typeface="Frutiger (Headings)"/>
              </a:rPr>
              <a:t> </a:t>
            </a:r>
            <a:r>
              <a:rPr lang="pl-PL" altLang="pl-PL" sz="2200" b="0" dirty="0" err="1">
                <a:solidFill>
                  <a:schemeClr val="tx1"/>
                </a:solidFill>
                <a:latin typeface="Frutiger (Headings)"/>
              </a:rPr>
              <a:t>exposure</a:t>
            </a:r>
            <a:endParaRPr lang="pl-PL" altLang="pl-PL" sz="2200" b="0" dirty="0">
              <a:solidFill>
                <a:schemeClr val="tx1"/>
              </a:solidFill>
              <a:latin typeface="Frutiger (Headings)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AB72B59-1088-B211-156B-C31A332F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808"/>
            <a:ext cx="6318517" cy="479146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Title 3">
            <a:extLst>
              <a:ext uri="{FF2B5EF4-FFF2-40B4-BE49-F238E27FC236}">
                <a16:creationId xmlns:a16="http://schemas.microsoft.com/office/drawing/2014/main" id="{FF3CE500-C3DD-A27E-2751-B8E3F1809E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altLang="en-US"/>
              <a:t> Thank you for your attention!</a:t>
            </a:r>
            <a:endParaRPr lang="en-US" altLang="en-US"/>
          </a:p>
        </p:txBody>
      </p:sp>
      <p:pic>
        <p:nvPicPr>
          <p:cNvPr id="27658" name="Picture 6">
            <a:extLst>
              <a:ext uri="{FF2B5EF4-FFF2-40B4-BE49-F238E27FC236}">
                <a16:creationId xmlns:a16="http://schemas.microsoft.com/office/drawing/2014/main" id="{A1E1FF29-EDD7-17AC-579B-A49AF792E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54288"/>
            <a:ext cx="64008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9" name="Picture 8" descr="Text&#10;&#10;Description automatically generated">
            <a:extLst>
              <a:ext uri="{FF2B5EF4-FFF2-40B4-BE49-F238E27FC236}">
                <a16:creationId xmlns:a16="http://schemas.microsoft.com/office/drawing/2014/main" id="{AF450E78-D8AA-490B-BDF1-B0A99946F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50" y="1928813"/>
            <a:ext cx="617220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F9FD46B-94BD-CF97-828B-053BC7F10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188640"/>
            <a:ext cx="7210425" cy="941388"/>
          </a:xfrm>
        </p:spPr>
        <p:txBody>
          <a:bodyPr/>
          <a:lstStyle/>
          <a:p>
            <a:r>
              <a:rPr lang="pl-PL" altLang="en-US" sz="2200" dirty="0" err="1">
                <a:latin typeface="Frutiger (Headings)"/>
              </a:rPr>
              <a:t>Tilley</a:t>
            </a:r>
            <a:br>
              <a:rPr lang="pl-PL" altLang="en-US" sz="2200" dirty="0">
                <a:latin typeface="Frutiger (Headings)"/>
              </a:rPr>
            </a:br>
            <a:r>
              <a:rPr lang="pl-PL" altLang="en-US" sz="2200" b="0" dirty="0" err="1">
                <a:latin typeface="Frutiger (Headings)"/>
              </a:rPr>
              <a:t>Algorithm</a:t>
            </a:r>
            <a:endParaRPr lang="en-US" altLang="en-US" sz="2200" b="0" dirty="0">
              <a:latin typeface="Frutiger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7729-1ED5-8EA7-704D-2C417BE8B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2132856"/>
            <a:ext cx="7210425" cy="23762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Frutiger"/>
              </a:rPr>
              <a:t>The main idea is to devise a method based on the Monte Carlo simulation to decide the early exercise boundary.</a:t>
            </a:r>
            <a:br>
              <a:rPr lang="en-US" dirty="0">
                <a:latin typeface="Frutiger"/>
              </a:rPr>
            </a:br>
            <a:endParaRPr lang="en-US" dirty="0">
              <a:latin typeface="Frutiger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Frutiger"/>
              </a:rPr>
              <a:t>Once the early exercise boundary is determined, an American option can be viewed as a knocked-and-exercised option.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dirty="0">
              <a:latin typeface="Frutig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756AFC9-4E36-4BC2-26DE-2B4EB3D2B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188640"/>
            <a:ext cx="7210425" cy="941388"/>
          </a:xfrm>
        </p:spPr>
        <p:txBody>
          <a:bodyPr/>
          <a:lstStyle/>
          <a:p>
            <a:r>
              <a:rPr lang="pl-PL" altLang="en-US" sz="2200" dirty="0" err="1">
                <a:latin typeface="Frutiger (Headings)"/>
              </a:rPr>
              <a:t>Tilley</a:t>
            </a:r>
            <a:r>
              <a:rPr lang="pl-PL" altLang="en-US" sz="2200" dirty="0">
                <a:latin typeface="Frutiger (Headings)"/>
              </a:rPr>
              <a:t> </a:t>
            </a:r>
            <a:br>
              <a:rPr lang="pl-PL" altLang="en-US" sz="2200" dirty="0">
                <a:latin typeface="Frutiger (Headings)"/>
              </a:rPr>
            </a:br>
            <a:r>
              <a:rPr lang="pl-PL" altLang="en-US" sz="2200" b="0" dirty="0" err="1">
                <a:latin typeface="Frutiger (Headings)"/>
              </a:rPr>
              <a:t>Algorithm</a:t>
            </a:r>
            <a:endParaRPr lang="en-US" altLang="en-US" sz="2200" b="0" dirty="0">
              <a:latin typeface="Frutiger (Headings)"/>
            </a:endParaRPr>
          </a:p>
        </p:txBody>
      </p:sp>
      <p:pic>
        <p:nvPicPr>
          <p:cNvPr id="6147" name="Obraz 2">
            <a:extLst>
              <a:ext uri="{FF2B5EF4-FFF2-40B4-BE49-F238E27FC236}">
                <a16:creationId xmlns:a16="http://schemas.microsoft.com/office/drawing/2014/main" id="{4C035C8E-E54A-9995-297B-5440CD3ED8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039" y="1556792"/>
            <a:ext cx="5759921" cy="495617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AEC9E56-5D3D-B3DE-5978-38A5365C9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188640"/>
            <a:ext cx="7210425" cy="941388"/>
          </a:xfrm>
        </p:spPr>
        <p:txBody>
          <a:bodyPr/>
          <a:lstStyle/>
          <a:p>
            <a:r>
              <a:rPr lang="pl-PL" altLang="en-US" sz="2200" dirty="0" err="1">
                <a:latin typeface="Frutiger (Headings)"/>
              </a:rPr>
              <a:t>Tilley</a:t>
            </a:r>
            <a:br>
              <a:rPr lang="pl-PL" altLang="en-US" sz="2200" dirty="0">
                <a:latin typeface="Frutiger (Headings)"/>
              </a:rPr>
            </a:br>
            <a:r>
              <a:rPr lang="pl-PL" altLang="en-US" sz="2200" b="0" dirty="0" err="1">
                <a:latin typeface="Frutiger (Headings)"/>
              </a:rPr>
              <a:t>Algorithm</a:t>
            </a:r>
            <a:endParaRPr lang="en-US" altLang="en-US" sz="2200" b="0" dirty="0">
              <a:latin typeface="Frutiger (Headings)"/>
            </a:endParaRPr>
          </a:p>
        </p:txBody>
      </p:sp>
      <p:pic>
        <p:nvPicPr>
          <p:cNvPr id="5123" name="Obraz 7">
            <a:extLst>
              <a:ext uri="{FF2B5EF4-FFF2-40B4-BE49-F238E27FC236}">
                <a16:creationId xmlns:a16="http://schemas.microsoft.com/office/drawing/2014/main" id="{6C37E730-DEC6-D5D8-3CA3-B17741ECC9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628775"/>
            <a:ext cx="6891338" cy="47148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6EF6850-BA93-D60D-1AFA-D507E08CA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188640"/>
            <a:ext cx="7210425" cy="941388"/>
          </a:xfrm>
        </p:spPr>
        <p:txBody>
          <a:bodyPr/>
          <a:lstStyle/>
          <a:p>
            <a:pPr eaLnBrk="1" hangingPunct="1"/>
            <a:r>
              <a:rPr lang="pl-PL" altLang="pl-PL" sz="2200" dirty="0" err="1">
                <a:solidFill>
                  <a:schemeClr val="tx1"/>
                </a:solidFill>
                <a:latin typeface="Frutiger (Headings)"/>
              </a:rPr>
              <a:t>Tilley</a:t>
            </a:r>
            <a:br>
              <a:rPr lang="pl-PL" altLang="pl-PL" sz="2200" dirty="0">
                <a:solidFill>
                  <a:schemeClr val="tx1"/>
                </a:solidFill>
                <a:latin typeface="Frutiger (Headings)"/>
              </a:rPr>
            </a:br>
            <a:r>
              <a:rPr lang="en-GB" altLang="pl-PL" sz="2200" b="0" dirty="0">
                <a:solidFill>
                  <a:schemeClr val="tx1"/>
                </a:solidFill>
                <a:latin typeface="Frutiger (Headings)"/>
              </a:rPr>
              <a:t>Early exercise boundary – American Put</a:t>
            </a:r>
            <a:endParaRPr lang="pl-PL" altLang="pl-PL" sz="2200" b="0" dirty="0">
              <a:solidFill>
                <a:schemeClr val="tx1"/>
              </a:solidFill>
              <a:latin typeface="Frutiger (Headings)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D2D988F-9823-8319-2B6F-1CEA3FE9E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6519685" cy="479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5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2">
                <a:extLst>
                  <a:ext uri="{FF2B5EF4-FFF2-40B4-BE49-F238E27FC236}">
                    <a16:creationId xmlns:a16="http://schemas.microsoft.com/office/drawing/2014/main" id="{96EF6850-BA93-D60D-1AFA-D507E08CA028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403648" y="188640"/>
                <a:ext cx="7210425" cy="941388"/>
              </a:xfrm>
            </p:spPr>
            <p:txBody>
              <a:bodyPr/>
              <a:lstStyle/>
              <a:p>
                <a:pPr eaLnBrk="1" hangingPunct="1"/>
                <a:r>
                  <a:rPr lang="pl-PL" altLang="pl-PL" sz="2200" dirty="0" err="1">
                    <a:solidFill>
                      <a:schemeClr val="tx1"/>
                    </a:solidFill>
                    <a:latin typeface="Frutiger (Headings)"/>
                  </a:rPr>
                  <a:t>Tilley</a:t>
                </a:r>
                <a:br>
                  <a:rPr lang="pl-PL" altLang="pl-PL" sz="2200" dirty="0">
                    <a:solidFill>
                      <a:schemeClr val="tx1"/>
                    </a:solidFill>
                    <a:latin typeface="Frutiger (Headings)"/>
                  </a:rPr>
                </a:br>
                <a:r>
                  <a:rPr lang="pl-PL" altLang="pl-PL" sz="2200" b="0" dirty="0" err="1">
                    <a:solidFill>
                      <a:schemeClr val="tx1"/>
                    </a:solidFill>
                    <a:latin typeface="Frutiger (Headings)"/>
                  </a:rPr>
                  <a:t>Bundling</a:t>
                </a:r>
                <a:r>
                  <a:rPr lang="pl-PL" altLang="pl-PL" sz="2200" b="0" dirty="0">
                    <a:solidFill>
                      <a:schemeClr val="tx1"/>
                    </a:solidFill>
                    <a:latin typeface="Frutiger (Headings)"/>
                  </a:rPr>
                  <a:t> </a:t>
                </a:r>
                <a:r>
                  <a:rPr lang="pl-PL" altLang="pl-PL" sz="2200" b="0" dirty="0" err="1">
                    <a:solidFill>
                      <a:schemeClr val="tx1"/>
                    </a:solidFill>
                    <a:latin typeface="Frutiger (Headings)"/>
                  </a:rPr>
                  <a:t>parameter</a:t>
                </a:r>
                <a:r>
                  <a:rPr lang="en-GB" altLang="pl-PL" sz="2200" b="0" dirty="0">
                    <a:solidFill>
                      <a:schemeClr val="tx1"/>
                    </a:solidFill>
                    <a:latin typeface="Frutiger (Headings)"/>
                  </a:rPr>
                  <a:t> </a:t>
                </a:r>
                <a14:m>
                  <m:oMath xmlns:m="http://schemas.openxmlformats.org/officeDocument/2006/math">
                    <m:r>
                      <a:rPr lang="pl-PL" altLang="pl-P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pl-PL" altLang="pl-PL" sz="2200" b="0" dirty="0">
                  <a:solidFill>
                    <a:schemeClr val="tx1"/>
                  </a:solidFill>
                  <a:latin typeface="Frutiger (Headings)"/>
                </a:endParaRPr>
              </a:p>
            </p:txBody>
          </p:sp>
        </mc:Choice>
        <mc:Fallback xmlns="">
          <p:sp>
            <p:nvSpPr>
              <p:cNvPr id="7170" name="Rectangle 2">
                <a:extLst>
                  <a:ext uri="{FF2B5EF4-FFF2-40B4-BE49-F238E27FC236}">
                    <a16:creationId xmlns:a16="http://schemas.microsoft.com/office/drawing/2014/main" id="{96EF6850-BA93-D60D-1AFA-D507E08CA0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03648" y="188640"/>
                <a:ext cx="7210425" cy="941388"/>
              </a:xfrm>
              <a:blipFill>
                <a:blip r:embed="rId3"/>
                <a:stretch>
                  <a:fillRect l="-1099" b="-3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56099066-975E-5134-923B-196E584E2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6419101" cy="48554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5744E116-D94F-205A-D7CD-44F56E35935F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403648" y="188640"/>
                <a:ext cx="7210425" cy="941388"/>
              </a:xfrm>
            </p:spPr>
            <p:txBody>
              <a:bodyPr/>
              <a:lstStyle/>
              <a:p>
                <a:pPr eaLnBrk="1" hangingPunct="1"/>
                <a:r>
                  <a:rPr lang="pl-PL" altLang="pl-PL" sz="2200" dirty="0" err="1">
                    <a:solidFill>
                      <a:schemeClr val="tx1"/>
                    </a:solidFill>
                    <a:latin typeface="Frutiger (Headings)"/>
                  </a:rPr>
                  <a:t>Tilley</a:t>
                </a:r>
                <a:br>
                  <a:rPr lang="pl-PL" altLang="pl-PL" sz="2200" dirty="0">
                    <a:solidFill>
                      <a:schemeClr val="tx1"/>
                    </a:solidFill>
                    <a:latin typeface="Frutiger (Headings)"/>
                  </a:rPr>
                </a:br>
                <a:r>
                  <a:rPr lang="pl-PL" altLang="pl-PL" sz="2200" b="0" dirty="0" err="1">
                    <a:solidFill>
                      <a:schemeClr val="tx1"/>
                    </a:solidFill>
                    <a:latin typeface="Frutiger (Headings)"/>
                  </a:rPr>
                  <a:t>Bundling</a:t>
                </a:r>
                <a:r>
                  <a:rPr lang="pl-PL" altLang="pl-PL" sz="2200" b="0" dirty="0">
                    <a:solidFill>
                      <a:schemeClr val="tx1"/>
                    </a:solidFill>
                    <a:latin typeface="Frutiger (Headings)"/>
                  </a:rPr>
                  <a:t> </a:t>
                </a:r>
                <a:r>
                  <a:rPr lang="pl-PL" altLang="pl-PL" sz="2200" b="0" dirty="0" err="1">
                    <a:solidFill>
                      <a:schemeClr val="tx1"/>
                    </a:solidFill>
                    <a:latin typeface="Frutiger (Headings)"/>
                  </a:rPr>
                  <a:t>parameter</a:t>
                </a:r>
                <a:r>
                  <a:rPr lang="en-GB" altLang="pl-PL" sz="2200" b="0" dirty="0">
                    <a:solidFill>
                      <a:schemeClr val="tx1"/>
                    </a:solidFill>
                    <a:latin typeface="Frutiger (Headings)"/>
                  </a:rPr>
                  <a:t> </a:t>
                </a:r>
                <a14:m>
                  <m:oMath xmlns:m="http://schemas.openxmlformats.org/officeDocument/2006/math">
                    <m:r>
                      <a:rPr lang="pl-PL" altLang="pl-P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pl-PL" altLang="pl-PL" sz="2200" b="0" dirty="0">
                  <a:solidFill>
                    <a:schemeClr val="tx1"/>
                  </a:solidFill>
                  <a:latin typeface="Frutiger (Headings)"/>
                </a:endParaRPr>
              </a:p>
            </p:txBody>
          </p:sp>
        </mc:Choice>
        <mc:Fallback xmlns="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5744E116-D94F-205A-D7CD-44F56E359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03648" y="188640"/>
                <a:ext cx="7210425" cy="941388"/>
              </a:xfrm>
              <a:blipFill>
                <a:blip r:embed="rId3"/>
                <a:stretch>
                  <a:fillRect l="-1099" b="-3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A9CB158E-D2A4-692A-405A-3B8DF4F76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72816"/>
            <a:ext cx="6318517" cy="47914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643A367-5659-74DA-E84E-A71BC94BC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183356"/>
            <a:ext cx="7210425" cy="941388"/>
          </a:xfrm>
        </p:spPr>
        <p:txBody>
          <a:bodyPr/>
          <a:lstStyle/>
          <a:p>
            <a:r>
              <a:rPr lang="en-US" altLang="en-US" sz="2200" dirty="0" err="1">
                <a:latin typeface="Frutiger (Headings)"/>
              </a:rPr>
              <a:t>Tsitsiklis</a:t>
            </a:r>
            <a:r>
              <a:rPr lang="en-US" altLang="en-US" sz="2200" dirty="0">
                <a:latin typeface="Frutiger (Headings)"/>
              </a:rPr>
              <a:t>-Van Roy</a:t>
            </a:r>
            <a:br>
              <a:rPr lang="pl-PL" altLang="en-US" sz="2200" dirty="0">
                <a:latin typeface="Frutiger (Headings)"/>
              </a:rPr>
            </a:br>
            <a:r>
              <a:rPr lang="pl-PL" altLang="en-US" sz="2200" b="0" dirty="0" err="1">
                <a:latin typeface="Frutiger (Headings)"/>
              </a:rPr>
              <a:t>Algorithm</a:t>
            </a:r>
            <a:endParaRPr lang="en-US" altLang="en-US" sz="2200" b="0" dirty="0">
              <a:latin typeface="Frutiger (Headings)"/>
            </a:endParaRPr>
          </a:p>
        </p:txBody>
      </p:sp>
      <p:sp>
        <p:nvSpPr>
          <p:cNvPr id="11267" name="Content Placeholder 3">
            <a:extLst>
              <a:ext uri="{FF2B5EF4-FFF2-40B4-BE49-F238E27FC236}">
                <a16:creationId xmlns:a16="http://schemas.microsoft.com/office/drawing/2014/main" id="{C2619371-20B9-39B1-1C6C-441C8F8B757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15616" y="2027956"/>
            <a:ext cx="3529013" cy="44973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Frutiger"/>
              </a:rPr>
              <a:t>We use the regression technique to approximate the conditional expectation function at each exercising date:</a:t>
            </a:r>
            <a:r>
              <a:rPr lang="pl-PL" altLang="en-US" sz="1600" dirty="0">
                <a:latin typeface="Frutiger"/>
              </a:rPr>
              <a:t> </a:t>
            </a:r>
          </a:p>
          <a:p>
            <a:pPr marL="0" indent="0">
              <a:buNone/>
            </a:pPr>
            <a:br>
              <a:rPr lang="pl-PL" altLang="en-US" sz="1400" dirty="0">
                <a:latin typeface="Frutiger"/>
              </a:rPr>
            </a:br>
            <a:endParaRPr lang="pl-PL" altLang="en-US" sz="1400" dirty="0">
              <a:latin typeface="Frutiger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l-PL" altLang="en-US" sz="1400" dirty="0">
              <a:latin typeface="Frutige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Frutiger"/>
              </a:rPr>
              <a:t>We </a:t>
            </a:r>
            <a:r>
              <a:rPr lang="pl-PL" altLang="en-US" sz="1600" dirty="0" err="1">
                <a:latin typeface="Frutiger"/>
              </a:rPr>
              <a:t>are</a:t>
            </a:r>
            <a:r>
              <a:rPr lang="pl-PL" altLang="en-US" sz="1600" dirty="0">
                <a:latin typeface="Frutiger"/>
              </a:rPr>
              <a:t> </a:t>
            </a:r>
            <a:r>
              <a:rPr lang="pl-PL" altLang="en-US" sz="1600" dirty="0" err="1">
                <a:latin typeface="Frutiger"/>
              </a:rPr>
              <a:t>calculating</a:t>
            </a:r>
            <a:r>
              <a:rPr lang="pl-PL" altLang="en-US" sz="1600" dirty="0">
                <a:latin typeface="Frutiger"/>
              </a:rPr>
              <a:t> </a:t>
            </a:r>
            <a:r>
              <a:rPr lang="pl-PL" altLang="en-US" sz="1600" dirty="0" err="1">
                <a:latin typeface="Frutiger"/>
              </a:rPr>
              <a:t>value</a:t>
            </a:r>
            <a:r>
              <a:rPr lang="pl-PL" altLang="en-US" sz="1600" dirty="0">
                <a:latin typeface="Frutiger"/>
              </a:rPr>
              <a:t> of </a:t>
            </a:r>
            <a:r>
              <a:rPr lang="pl-PL" altLang="en-US" sz="1600" dirty="0" err="1">
                <a:latin typeface="Frutiger"/>
              </a:rPr>
              <a:t>an</a:t>
            </a:r>
            <a:r>
              <a:rPr lang="pl-PL" altLang="en-US" sz="1600" dirty="0">
                <a:latin typeface="Frutiger"/>
              </a:rPr>
              <a:t> </a:t>
            </a:r>
            <a:r>
              <a:rPr lang="pl-PL" altLang="en-US" sz="1400" dirty="0" err="1">
                <a:latin typeface="Frutiger"/>
              </a:rPr>
              <a:t>asset</a:t>
            </a:r>
            <a:r>
              <a:rPr lang="pl-PL" altLang="en-US" sz="1400" dirty="0">
                <a:latin typeface="Frutiger"/>
              </a:rPr>
              <a:t> by </a:t>
            </a:r>
            <a:r>
              <a:rPr lang="pl-PL" altLang="en-US" sz="1400" dirty="0" err="1">
                <a:latin typeface="Frutiger"/>
              </a:rPr>
              <a:t>using</a:t>
            </a:r>
            <a:r>
              <a:rPr lang="pl-PL" altLang="en-US" sz="1400" dirty="0">
                <a:latin typeface="Frutiger"/>
              </a:rPr>
              <a:t>: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1400" dirty="0">
              <a:latin typeface="Frutiger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l-PL" altLang="en-US" dirty="0">
              <a:latin typeface="Frutiger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C2265-725D-2823-D308-4F24B4E7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7029" y="2027956"/>
            <a:ext cx="3529012" cy="44973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latin typeface="Frutiger"/>
              </a:rPr>
              <a:t>Difference </a:t>
            </a:r>
            <a:r>
              <a:rPr lang="en-US" sz="1600" dirty="0" err="1">
                <a:latin typeface="Frutiger"/>
              </a:rPr>
              <a:t>betwee</a:t>
            </a:r>
            <a:r>
              <a:rPr lang="pl-PL" sz="1600" dirty="0">
                <a:latin typeface="Frutiger"/>
              </a:rPr>
              <a:t>n </a:t>
            </a:r>
            <a:r>
              <a:rPr lang="en-US" sz="1600" dirty="0">
                <a:latin typeface="Frutiger"/>
              </a:rPr>
              <a:t>Longstaff</a:t>
            </a:r>
            <a:r>
              <a:rPr lang="pl-PL" sz="1600" dirty="0">
                <a:latin typeface="Frutiger"/>
              </a:rPr>
              <a:t> -</a:t>
            </a:r>
            <a:r>
              <a:rPr lang="en-US" sz="1600" dirty="0">
                <a:latin typeface="Frutiger"/>
              </a:rPr>
              <a:t>Schwartz and </a:t>
            </a:r>
            <a:r>
              <a:rPr lang="en-US" sz="1600" dirty="0" err="1">
                <a:latin typeface="Frutiger"/>
              </a:rPr>
              <a:t>Tsitsiklis</a:t>
            </a:r>
            <a:r>
              <a:rPr lang="pl-PL" sz="1600" dirty="0">
                <a:latin typeface="Frutiger"/>
              </a:rPr>
              <a:t> -</a:t>
            </a:r>
            <a:r>
              <a:rPr lang="en-US" sz="1600" dirty="0">
                <a:latin typeface="Frutiger"/>
              </a:rPr>
              <a:t>Van</a:t>
            </a:r>
            <a:r>
              <a:rPr lang="pl-PL" sz="1600" dirty="0">
                <a:latin typeface="Frutiger"/>
              </a:rPr>
              <a:t> </a:t>
            </a:r>
            <a:r>
              <a:rPr lang="en-US" sz="1600" dirty="0">
                <a:latin typeface="Frutiger"/>
              </a:rPr>
              <a:t>Roy</a:t>
            </a:r>
            <a:r>
              <a:rPr lang="pl-PL" sz="1600" dirty="0">
                <a:latin typeface="Frutiger"/>
              </a:rPr>
              <a:t> </a:t>
            </a:r>
            <a:r>
              <a:rPr lang="pl-PL" sz="1600" dirty="0" err="1">
                <a:latin typeface="Frutiger"/>
              </a:rPr>
              <a:t>algorithms</a:t>
            </a:r>
            <a:r>
              <a:rPr lang="pl-PL" sz="1600" dirty="0">
                <a:latin typeface="Frutiger"/>
              </a:rPr>
              <a:t>: 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pl-PL" sz="1600" dirty="0">
              <a:latin typeface="Frutiger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1600" dirty="0" err="1">
                <a:latin typeface="Frutiger"/>
              </a:rPr>
              <a:t>Tsitsiklis</a:t>
            </a:r>
            <a:r>
              <a:rPr lang="pl-PL" sz="1600" dirty="0">
                <a:latin typeface="Frutiger"/>
              </a:rPr>
              <a:t> - </a:t>
            </a:r>
            <a:r>
              <a:rPr lang="en-US" sz="1600" dirty="0">
                <a:latin typeface="Frutiger"/>
              </a:rPr>
              <a:t>Van</a:t>
            </a:r>
            <a:r>
              <a:rPr lang="pl-PL" sz="1600" dirty="0">
                <a:latin typeface="Frutiger"/>
              </a:rPr>
              <a:t> </a:t>
            </a:r>
            <a:r>
              <a:rPr lang="en-US" sz="1600" dirty="0">
                <a:latin typeface="Frutiger"/>
              </a:rPr>
              <a:t>Roy:</a:t>
            </a:r>
            <a:endParaRPr lang="pl-PL" sz="1600" dirty="0">
              <a:latin typeface="Frutiger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pl-PL" sz="1600" dirty="0">
              <a:latin typeface="Frutiger"/>
            </a:endParaRPr>
          </a:p>
          <a:p>
            <a:pPr marL="0" indent="0">
              <a:buNone/>
              <a:defRPr/>
            </a:pPr>
            <a:endParaRPr lang="pl-PL" sz="1600" dirty="0">
              <a:latin typeface="Frutiger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latin typeface="Frutiger"/>
              </a:rPr>
              <a:t>Longstaff</a:t>
            </a:r>
            <a:r>
              <a:rPr lang="pl-PL" sz="1600" dirty="0">
                <a:latin typeface="Frutiger"/>
              </a:rPr>
              <a:t> –</a:t>
            </a:r>
            <a:r>
              <a:rPr lang="en-US" sz="1600" dirty="0">
                <a:latin typeface="Frutiger"/>
              </a:rPr>
              <a:t>Schwartz</a:t>
            </a:r>
            <a:r>
              <a:rPr lang="pl-PL" sz="1600" dirty="0">
                <a:latin typeface="Frutiger"/>
              </a:rPr>
              <a:t>: 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pl-PL" sz="1600" dirty="0">
              <a:latin typeface="Frutiger"/>
            </a:endParaRPr>
          </a:p>
        </p:txBody>
      </p:sp>
      <p:pic>
        <p:nvPicPr>
          <p:cNvPr id="11269" name="Picture 7">
            <a:extLst>
              <a:ext uri="{FF2B5EF4-FFF2-40B4-BE49-F238E27FC236}">
                <a16:creationId xmlns:a16="http://schemas.microsoft.com/office/drawing/2014/main" id="{CA2259AE-4A75-3A70-2393-C5672956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716" y="3336056"/>
            <a:ext cx="28209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9">
            <a:extLst>
              <a:ext uri="{FF2B5EF4-FFF2-40B4-BE49-F238E27FC236}">
                <a16:creationId xmlns:a16="http://schemas.microsoft.com/office/drawing/2014/main" id="{E1EAE320-31B6-7AEA-264C-E37ED1DC5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429" y="4466356"/>
            <a:ext cx="2770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2">
            <a:extLst>
              <a:ext uri="{FF2B5EF4-FFF2-40B4-BE49-F238E27FC236}">
                <a16:creationId xmlns:a16="http://schemas.microsoft.com/office/drawing/2014/main" id="{7112AE27-0588-2E67-A943-E64386A46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666" y="3472581"/>
            <a:ext cx="24257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4">
            <a:extLst>
              <a:ext uri="{FF2B5EF4-FFF2-40B4-BE49-F238E27FC236}">
                <a16:creationId xmlns:a16="http://schemas.microsoft.com/office/drawing/2014/main" id="{49AA47E6-B4CE-5727-0DC3-8920EE611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304" y="4275856"/>
            <a:ext cx="27368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38CABA1-ECCF-074F-9528-7AC4D7207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83356"/>
            <a:ext cx="7210425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altLang="en-US" sz="2200" kern="0" dirty="0" err="1">
                <a:latin typeface="Frutiger (Headings)"/>
              </a:rPr>
              <a:t>Tsitsiklis</a:t>
            </a:r>
            <a:r>
              <a:rPr lang="en-US" altLang="en-US" sz="2200" kern="0" dirty="0">
                <a:latin typeface="Frutiger (Headings)"/>
              </a:rPr>
              <a:t>-Van Roy</a:t>
            </a:r>
            <a:br>
              <a:rPr lang="pl-PL" altLang="en-US" sz="2200" kern="0" dirty="0">
                <a:latin typeface="Frutiger (Headings)"/>
              </a:rPr>
            </a:br>
            <a:r>
              <a:rPr lang="pl-PL" altLang="en-US" sz="2200" b="0" kern="0" dirty="0">
                <a:latin typeface="Frutiger (Headings)"/>
              </a:rPr>
              <a:t>Choice of </a:t>
            </a:r>
            <a:r>
              <a:rPr lang="pl-PL" altLang="en-US" sz="2200" b="0" kern="0" dirty="0" err="1">
                <a:latin typeface="Frutiger (Headings)"/>
              </a:rPr>
              <a:t>regression</a:t>
            </a:r>
            <a:endParaRPr lang="en-US" altLang="en-US" sz="2200" b="0" kern="0" dirty="0">
              <a:latin typeface="Frutiger (Headings)"/>
            </a:endParaRPr>
          </a:p>
        </p:txBody>
      </p:sp>
      <p:pic>
        <p:nvPicPr>
          <p:cNvPr id="20" name="Picture 19" descr="Graphical user interface, chart, application, line chart&#10;&#10;Description automatically generated">
            <a:extLst>
              <a:ext uri="{FF2B5EF4-FFF2-40B4-BE49-F238E27FC236}">
                <a16:creationId xmlns:a16="http://schemas.microsoft.com/office/drawing/2014/main" id="{56DBF7AE-1704-0973-3568-6B7050BEE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90" y="1484784"/>
            <a:ext cx="6851020" cy="50730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jekt domyślny">
  <a:themeElements>
    <a:clrScheme name="Niestandardowy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FF"/>
      </a:folHlink>
    </a:clrScheme>
    <a:fontScheme name="Projekt domyśln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310</Words>
  <Application>Microsoft Office PowerPoint</Application>
  <PresentationFormat>On-screen Show (4:3)</PresentationFormat>
  <Paragraphs>60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Frutiger</vt:lpstr>
      <vt:lpstr>Frutiger (Headings)</vt:lpstr>
      <vt:lpstr>Verdana</vt:lpstr>
      <vt:lpstr>Wingdings</vt:lpstr>
      <vt:lpstr>Projekt domyślny</vt:lpstr>
      <vt:lpstr>American Monte Carlo Comparison: Tsitsiklis-Van Roy vs. Tilley</vt:lpstr>
      <vt:lpstr>Tilley Algorithm</vt:lpstr>
      <vt:lpstr>Tilley  Algorithm</vt:lpstr>
      <vt:lpstr>Tilley Algorithm</vt:lpstr>
      <vt:lpstr>Tilley Early exercise boundary – American Put</vt:lpstr>
      <vt:lpstr>Tilley Bundling parameter α</vt:lpstr>
      <vt:lpstr>Tilley Bundling parameter α</vt:lpstr>
      <vt:lpstr>Tsitsiklis-Van Roy Algorithm</vt:lpstr>
      <vt:lpstr>PowerPoint Presentation</vt:lpstr>
      <vt:lpstr>Simulation and derivatives setup</vt:lpstr>
      <vt:lpstr>Interest rate  Distribution quantiles</vt:lpstr>
      <vt:lpstr>American Option</vt:lpstr>
      <vt:lpstr>American Option Tsitsiklis-Van Roy vs Tilley – exposure profiles</vt:lpstr>
      <vt:lpstr>American Option Tsitsiklis vs Tilley – Expected positive exposure</vt:lpstr>
      <vt:lpstr>Interest Rate Swap</vt:lpstr>
      <vt:lpstr>Interest Rate Swap Tsitsiklis-Van Roy vs Tilley – Exposure profiles</vt:lpstr>
      <vt:lpstr>Interest Rate Swap Tsitsiklis-Van Roy vs Tilley – Expected positive exposure</vt:lpstr>
      <vt:lpstr> Thank you for your attention!</vt:lpstr>
    </vt:vector>
  </TitlesOfParts>
  <Company>AGH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Maciek</dc:creator>
  <cp:lastModifiedBy>Piotr Mikler</cp:lastModifiedBy>
  <cp:revision>89</cp:revision>
  <dcterms:created xsi:type="dcterms:W3CDTF">2007-09-26T12:45:04Z</dcterms:created>
  <dcterms:modified xsi:type="dcterms:W3CDTF">2022-06-12T15:42:59Z</dcterms:modified>
</cp:coreProperties>
</file>