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8" d="100"/>
          <a:sy n="88" d="100"/>
        </p:scale>
        <p:origin x="136"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B14E-E3D1-701D-FB3A-043FC0C39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E87BF2-EBE8-E7B1-8F64-1C38FABD72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63078-D9C0-BE19-628A-2EC69C63FE62}"/>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5" name="Footer Placeholder 4">
            <a:extLst>
              <a:ext uri="{FF2B5EF4-FFF2-40B4-BE49-F238E27FC236}">
                <a16:creationId xmlns:a16="http://schemas.microsoft.com/office/drawing/2014/main" id="{719AC828-BE8E-FEB3-AB11-58F1611D3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12B5C-2CAA-35C6-A0DC-A38E22392181}"/>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51711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752B-213E-BBDE-578B-EE95216DC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E005A4-3E5F-ECD9-E619-478EA43E2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3837C-A298-EFBF-87A0-ECF8054D0729}"/>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5" name="Footer Placeholder 4">
            <a:extLst>
              <a:ext uri="{FF2B5EF4-FFF2-40B4-BE49-F238E27FC236}">
                <a16:creationId xmlns:a16="http://schemas.microsoft.com/office/drawing/2014/main" id="{EFA83B32-63C2-4F63-D4F1-35680DA50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7AEF2-FF2D-3D47-1E85-90A245D6C4CC}"/>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392303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6BB0E-F6CF-0323-896A-79909E69F9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7D585B-D37F-D14C-72E9-B0CE987DC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00CE8-BAF9-E8B3-59FB-6BC3FD9E4D5F}"/>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5" name="Footer Placeholder 4">
            <a:extLst>
              <a:ext uri="{FF2B5EF4-FFF2-40B4-BE49-F238E27FC236}">
                <a16:creationId xmlns:a16="http://schemas.microsoft.com/office/drawing/2014/main" id="{BA49427E-3E8E-BC9E-DF0E-260730C9F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D3AA5-CFCF-FAFB-22A4-A7028430131F}"/>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421559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37C1-0415-1DC4-EE43-5939C6640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E5BFB-A3CD-D5A8-70D6-48C589E90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A9A36-68AB-7F8C-2015-75E64E11371C}"/>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5" name="Footer Placeholder 4">
            <a:extLst>
              <a:ext uri="{FF2B5EF4-FFF2-40B4-BE49-F238E27FC236}">
                <a16:creationId xmlns:a16="http://schemas.microsoft.com/office/drawing/2014/main" id="{7AF4C801-0EC3-6E46-1EC3-376B9A532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93542-4A40-5E8B-09FC-FC41992E86E8}"/>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377047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E454-1DC3-7A98-FA57-BB6148ECE4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75033-56F8-847A-C79A-DC6DBCF83C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C9BD1-93EA-6052-AC49-A212238A3FBC}"/>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5" name="Footer Placeholder 4">
            <a:extLst>
              <a:ext uri="{FF2B5EF4-FFF2-40B4-BE49-F238E27FC236}">
                <a16:creationId xmlns:a16="http://schemas.microsoft.com/office/drawing/2014/main" id="{9C52A542-3AC7-8C9D-2E3C-FF3392739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67CAE-A7F6-F55A-DA36-4F4D24F98F2C}"/>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22899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7C60-D457-F3FD-7FD9-1C1D97EAA1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1E3DA5-9D1A-09A2-9E69-45D55EFB0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9888D1-64D4-7D9C-9BD2-B470E15685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6E95FB-7E97-8B1E-DCFA-5D6A64379BBC}"/>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6" name="Footer Placeholder 5">
            <a:extLst>
              <a:ext uri="{FF2B5EF4-FFF2-40B4-BE49-F238E27FC236}">
                <a16:creationId xmlns:a16="http://schemas.microsoft.com/office/drawing/2014/main" id="{FE9E83B5-05F5-C76A-FC3A-390CDB99E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C2BA1-A3FA-3832-0A45-3C2FB2372E05}"/>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103086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EF3D-5740-AEC5-712B-9424F27F6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C5FF63-0974-4F15-D58B-6A1A8F7A7A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27C19-BA39-96E5-72D6-6DEA8D6FEA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1C5597-ABD6-F98C-F5A5-45EFB9E18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F954B-B9BB-5480-D064-8985D8509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D0AD7-00D8-5D4F-EB02-D03083B5FB5D}"/>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8" name="Footer Placeholder 7">
            <a:extLst>
              <a:ext uri="{FF2B5EF4-FFF2-40B4-BE49-F238E27FC236}">
                <a16:creationId xmlns:a16="http://schemas.microsoft.com/office/drawing/2014/main" id="{E7450E7F-B76B-4DA8-4D53-F4631DD4CE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903ED5-F778-2A7C-DD03-69063E48F03F}"/>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220374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486B-04EE-7A8F-029C-2088C60F4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71DDD-5734-C7CC-9798-350D54523020}"/>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4" name="Footer Placeholder 3">
            <a:extLst>
              <a:ext uri="{FF2B5EF4-FFF2-40B4-BE49-F238E27FC236}">
                <a16:creationId xmlns:a16="http://schemas.microsoft.com/office/drawing/2014/main" id="{4D654D36-601C-82A1-E092-E060C0E3E8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C4E762-5DB9-DE2C-3D15-4FDE6DCA3C01}"/>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268791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9036CE-B208-F8F1-AFFD-F9AD7D572AEE}"/>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3" name="Footer Placeholder 2">
            <a:extLst>
              <a:ext uri="{FF2B5EF4-FFF2-40B4-BE49-F238E27FC236}">
                <a16:creationId xmlns:a16="http://schemas.microsoft.com/office/drawing/2014/main" id="{C12E7555-1B13-561C-6C77-1E5A438D7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2006B0-C7DD-308A-CF9F-1B8AE6EF8D29}"/>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109934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E980-2744-6ACD-4351-736651926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1DCB8E-F80E-33DC-C500-917A249C74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7BD862-E892-22B8-5C17-5912AB1E6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863B4-9638-0EBE-2548-7038299F563E}"/>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6" name="Footer Placeholder 5">
            <a:extLst>
              <a:ext uri="{FF2B5EF4-FFF2-40B4-BE49-F238E27FC236}">
                <a16:creationId xmlns:a16="http://schemas.microsoft.com/office/drawing/2014/main" id="{60500130-EFCA-1BBD-AA76-FDEFC2A2C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33738-DAD5-5C19-43B6-0FC302F564F1}"/>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115557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9899-1C18-6FF5-6B5F-69F8E3BFD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988E15-2F2E-C195-16BF-989D7EB68F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B447E6-1BB2-0021-AE92-81D8A3638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75F20-711E-889C-552F-94D658A98C2C}"/>
              </a:ext>
            </a:extLst>
          </p:cNvPr>
          <p:cNvSpPr>
            <a:spLocks noGrp="1"/>
          </p:cNvSpPr>
          <p:nvPr>
            <p:ph type="dt" sz="half" idx="10"/>
          </p:nvPr>
        </p:nvSpPr>
        <p:spPr/>
        <p:txBody>
          <a:bodyPr/>
          <a:lstStyle/>
          <a:p>
            <a:fld id="{45DA396D-0D0D-4DC7-8C0F-A69DDB37DA1C}" type="datetimeFigureOut">
              <a:rPr lang="en-US" smtClean="0"/>
              <a:t>10/15/2024</a:t>
            </a:fld>
            <a:endParaRPr lang="en-US"/>
          </a:p>
        </p:txBody>
      </p:sp>
      <p:sp>
        <p:nvSpPr>
          <p:cNvPr id="6" name="Footer Placeholder 5">
            <a:extLst>
              <a:ext uri="{FF2B5EF4-FFF2-40B4-BE49-F238E27FC236}">
                <a16:creationId xmlns:a16="http://schemas.microsoft.com/office/drawing/2014/main" id="{59CC5803-BD95-0B81-0A5F-BE4D735C0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7B342-2B5E-1923-9B5B-90851E0B12EC}"/>
              </a:ext>
            </a:extLst>
          </p:cNvPr>
          <p:cNvSpPr>
            <a:spLocks noGrp="1"/>
          </p:cNvSpPr>
          <p:nvPr>
            <p:ph type="sldNum" sz="quarter" idx="12"/>
          </p:nvPr>
        </p:nvSpPr>
        <p:spPr/>
        <p:txBody>
          <a:bodyPr/>
          <a:lstStyle/>
          <a:p>
            <a:fld id="{C96A5C27-4C88-4701-AA09-C84594DEF61A}" type="slidenum">
              <a:rPr lang="en-US" smtClean="0"/>
              <a:t>‹#›</a:t>
            </a:fld>
            <a:endParaRPr lang="en-US"/>
          </a:p>
        </p:txBody>
      </p:sp>
    </p:spTree>
    <p:extLst>
      <p:ext uri="{BB962C8B-B14F-4D97-AF65-F5344CB8AC3E}">
        <p14:creationId xmlns:p14="http://schemas.microsoft.com/office/powerpoint/2010/main" val="278413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499BCB-E339-2AF7-C487-32150EB0F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371D64-6D27-C707-E75D-EFCDE3EDE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94C45-8D45-DBB3-D946-11A8FD1CB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DA396D-0D0D-4DC7-8C0F-A69DDB37DA1C}" type="datetimeFigureOut">
              <a:rPr lang="en-US" smtClean="0"/>
              <a:t>10/15/2024</a:t>
            </a:fld>
            <a:endParaRPr lang="en-US"/>
          </a:p>
        </p:txBody>
      </p:sp>
      <p:sp>
        <p:nvSpPr>
          <p:cNvPr id="5" name="Footer Placeholder 4">
            <a:extLst>
              <a:ext uri="{FF2B5EF4-FFF2-40B4-BE49-F238E27FC236}">
                <a16:creationId xmlns:a16="http://schemas.microsoft.com/office/drawing/2014/main" id="{960B8A05-DC95-ACED-4F53-5046FB4CD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88CA6C-BC29-A256-386A-4953F81E4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6A5C27-4C88-4701-AA09-C84594DEF61A}" type="slidenum">
              <a:rPr lang="en-US" smtClean="0"/>
              <a:t>‹#›</a:t>
            </a:fld>
            <a:endParaRPr lang="en-US"/>
          </a:p>
        </p:txBody>
      </p:sp>
    </p:spTree>
    <p:extLst>
      <p:ext uri="{BB962C8B-B14F-4D97-AF65-F5344CB8AC3E}">
        <p14:creationId xmlns:p14="http://schemas.microsoft.com/office/powerpoint/2010/main" val="2601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80A1-AC9F-D63C-25E2-5BB167E5D6F7}"/>
              </a:ext>
            </a:extLst>
          </p:cNvPr>
          <p:cNvSpPr>
            <a:spLocks noGrp="1"/>
          </p:cNvSpPr>
          <p:nvPr>
            <p:ph type="ctrTitle"/>
          </p:nvPr>
        </p:nvSpPr>
        <p:spPr/>
        <p:txBody>
          <a:bodyPr/>
          <a:lstStyle/>
          <a:p>
            <a:r>
              <a:rPr lang="en-US" dirty="0"/>
              <a:t>Amazon Recommender System</a:t>
            </a:r>
          </a:p>
        </p:txBody>
      </p:sp>
      <p:sp>
        <p:nvSpPr>
          <p:cNvPr id="3" name="Subtitle 2">
            <a:extLst>
              <a:ext uri="{FF2B5EF4-FFF2-40B4-BE49-F238E27FC236}">
                <a16:creationId xmlns:a16="http://schemas.microsoft.com/office/drawing/2014/main" id="{0497830F-14BB-90C2-DC4E-B898D132AB37}"/>
              </a:ext>
            </a:extLst>
          </p:cNvPr>
          <p:cNvSpPr>
            <a:spLocks noGrp="1"/>
          </p:cNvSpPr>
          <p:nvPr>
            <p:ph type="subTitle" idx="1"/>
          </p:nvPr>
        </p:nvSpPr>
        <p:spPr/>
        <p:txBody>
          <a:bodyPr/>
          <a:lstStyle/>
          <a:p>
            <a:r>
              <a:rPr lang="en-US" dirty="0"/>
              <a:t>Week 5 Final Project Unsupervised Learning</a:t>
            </a:r>
          </a:p>
        </p:txBody>
      </p:sp>
    </p:spTree>
    <p:extLst>
      <p:ext uri="{BB962C8B-B14F-4D97-AF65-F5344CB8AC3E}">
        <p14:creationId xmlns:p14="http://schemas.microsoft.com/office/powerpoint/2010/main" val="248282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D118-3730-7DF4-69E5-FE6C7B27F36B}"/>
              </a:ext>
            </a:extLst>
          </p:cNvPr>
          <p:cNvSpPr>
            <a:spLocks noGrp="1"/>
          </p:cNvSpPr>
          <p:nvPr>
            <p:ph type="title"/>
          </p:nvPr>
        </p:nvSpPr>
        <p:spPr/>
        <p:txBody>
          <a:bodyPr>
            <a:normAutofit/>
          </a:bodyPr>
          <a:lstStyle/>
          <a:p>
            <a:r>
              <a:rPr lang="en-US" sz="3300" dirty="0"/>
              <a:t>Further Data Preprocessing for the Recommendation System</a:t>
            </a:r>
          </a:p>
        </p:txBody>
      </p:sp>
      <p:sp>
        <p:nvSpPr>
          <p:cNvPr id="4" name="Rectangle 1">
            <a:extLst>
              <a:ext uri="{FF2B5EF4-FFF2-40B4-BE49-F238E27FC236}">
                <a16:creationId xmlns:a16="http://schemas.microsoft.com/office/drawing/2014/main" id="{D4817285-635F-C87B-8207-0946C361596A}"/>
              </a:ext>
            </a:extLst>
          </p:cNvPr>
          <p:cNvSpPr>
            <a:spLocks noGrp="1" noChangeArrowheads="1"/>
          </p:cNvSpPr>
          <p:nvPr>
            <p:ph idx="1"/>
          </p:nvPr>
        </p:nvSpPr>
        <p:spPr bwMode="auto">
          <a:xfrm>
            <a:off x="1238250" y="1591889"/>
            <a:ext cx="1021625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Multiple text fields ('</a:t>
            </a:r>
            <a:r>
              <a:rPr kumimoji="0" lang="en-US" altLang="en-US" sz="1800" b="0" i="0" u="none" strike="noStrike" cap="none" normalizeH="0" baseline="0" dirty="0" err="1">
                <a:ln>
                  <a:noFill/>
                </a:ln>
                <a:solidFill>
                  <a:schemeClr val="tx1"/>
                </a:solidFill>
                <a:effectLst/>
                <a:latin typeface="Arial" panose="020B0604020202020204" pitchFamily="34" charset="0"/>
              </a:rPr>
              <a:t>product_name</a:t>
            </a:r>
            <a:r>
              <a:rPr kumimoji="0" lang="en-US" altLang="en-US" sz="1800" b="0" i="0" u="none" strike="noStrike" cap="none" normalizeH="0" baseline="0" dirty="0">
                <a:ln>
                  <a:noFill/>
                </a:ln>
                <a:solidFill>
                  <a:schemeClr val="tx1"/>
                </a:solidFill>
                <a:effectLst/>
                <a:latin typeface="Arial" panose="020B0604020202020204" pitchFamily="34" charset="0"/>
              </a:rPr>
              <a:t>', 'category', '</a:t>
            </a:r>
            <a:r>
              <a:rPr kumimoji="0" lang="en-US" altLang="en-US" sz="1800" b="0" i="0" u="none" strike="noStrike" cap="none" normalizeH="0" baseline="0" dirty="0" err="1">
                <a:ln>
                  <a:noFill/>
                </a:ln>
                <a:solidFill>
                  <a:schemeClr val="tx1"/>
                </a:solidFill>
                <a:effectLst/>
                <a:latin typeface="Arial" panose="020B0604020202020204" pitchFamily="34" charset="0"/>
              </a:rPr>
              <a:t>about_product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review_content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are combined into a single string for each product.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err="1">
                <a:ln>
                  <a:noFill/>
                </a:ln>
                <a:solidFill>
                  <a:schemeClr val="tx1"/>
                </a:solidFill>
                <a:effectLst/>
                <a:latin typeface="Arial" panose="020B0604020202020204" pitchFamily="34" charset="0"/>
              </a:rPr>
              <a:t>TfidfVectorizer</a:t>
            </a:r>
            <a:r>
              <a:rPr kumimoji="0" lang="en-US" altLang="en-US" sz="1800" b="0" i="0" u="none" strike="noStrike" cap="none" normalizeH="0" baseline="0" dirty="0">
                <a:ln>
                  <a:noFill/>
                </a:ln>
                <a:solidFill>
                  <a:schemeClr val="tx1"/>
                </a:solidFill>
                <a:effectLst/>
                <a:latin typeface="Arial" panose="020B0604020202020204" pitchFamily="34" charset="0"/>
              </a:rPr>
              <a:t> from </a:t>
            </a:r>
            <a:r>
              <a:rPr kumimoji="0" lang="en-US" altLang="en-US" sz="1800" b="0" i="0" u="none" strike="noStrike" cap="none" normalizeH="0" baseline="0" dirty="0" err="1">
                <a:ln>
                  <a:noFill/>
                </a:ln>
                <a:solidFill>
                  <a:schemeClr val="tx1"/>
                </a:solidFill>
                <a:effectLst/>
                <a:latin typeface="Arial" panose="020B0604020202020204" pitchFamily="34" charset="0"/>
              </a:rPr>
              <a:t>sklearn</a:t>
            </a:r>
            <a:r>
              <a:rPr kumimoji="0" lang="en-US" altLang="en-US" sz="1800" b="0" i="0" u="none" strike="noStrike" cap="none" normalizeH="0" baseline="0" dirty="0">
                <a:ln>
                  <a:noFill/>
                </a:ln>
                <a:solidFill>
                  <a:schemeClr val="tx1"/>
                </a:solidFill>
                <a:effectLst/>
                <a:latin typeface="Arial" panose="020B0604020202020204" pitchFamily="34" charset="0"/>
              </a:rPr>
              <a:t> converts these strings into a TF-IDF Matrix, representing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word importance.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TF (Term Frequency)</a:t>
            </a:r>
            <a:r>
              <a:rPr kumimoji="0" lang="en-US" altLang="en-US" sz="1800" b="0" i="0" u="none" strike="noStrike" cap="none" normalizeH="0" baseline="0" dirty="0">
                <a:ln>
                  <a:noFill/>
                </a:ln>
                <a:solidFill>
                  <a:schemeClr val="tx1"/>
                </a:solidFill>
                <a:effectLst/>
                <a:latin typeface="Arial" panose="020B0604020202020204" pitchFamily="34" charset="0"/>
              </a:rPr>
              <a:t> is calculated as the frequency of a term in a text relative to the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total terms in that text.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IDF (Inverse Document Frequency)</a:t>
            </a:r>
            <a:r>
              <a:rPr kumimoji="0" lang="en-US" altLang="en-US" sz="1800" b="0" i="0" u="none" strike="noStrike" cap="none" normalizeH="0" baseline="0" dirty="0">
                <a:ln>
                  <a:noFill/>
                </a:ln>
                <a:solidFill>
                  <a:schemeClr val="tx1"/>
                </a:solidFill>
                <a:effectLst/>
                <a:latin typeface="Arial" panose="020B0604020202020204" pitchFamily="34" charset="0"/>
              </a:rPr>
              <a:t> measures a word's significance across all texts,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helping to diminish the impact of common words.</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cosine similarity matrix is then computed to measure product similarity based on text content,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essential for the content-based filtering in the recommendation system. </a:t>
            </a:r>
          </a:p>
        </p:txBody>
      </p:sp>
    </p:spTree>
    <p:extLst>
      <p:ext uri="{BB962C8B-B14F-4D97-AF65-F5344CB8AC3E}">
        <p14:creationId xmlns:p14="http://schemas.microsoft.com/office/powerpoint/2010/main" val="346558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7E2F-5B4D-269D-43B9-C6ACBE7C5BEF}"/>
              </a:ext>
            </a:extLst>
          </p:cNvPr>
          <p:cNvSpPr>
            <a:spLocks noGrp="1"/>
          </p:cNvSpPr>
          <p:nvPr>
            <p:ph type="title"/>
          </p:nvPr>
        </p:nvSpPr>
        <p:spPr>
          <a:xfrm>
            <a:off x="838200" y="365125"/>
            <a:ext cx="10515600" cy="1049437"/>
          </a:xfrm>
        </p:spPr>
        <p:txBody>
          <a:bodyPr>
            <a:normAutofit/>
          </a:bodyPr>
          <a:lstStyle/>
          <a:p>
            <a:r>
              <a:rPr lang="en-US" sz="3300" dirty="0"/>
              <a:t>Building the Recommender System</a:t>
            </a:r>
          </a:p>
        </p:txBody>
      </p:sp>
      <p:pic>
        <p:nvPicPr>
          <p:cNvPr id="5" name="Picture 4">
            <a:extLst>
              <a:ext uri="{FF2B5EF4-FFF2-40B4-BE49-F238E27FC236}">
                <a16:creationId xmlns:a16="http://schemas.microsoft.com/office/drawing/2014/main" id="{D14C5796-0AE1-CCEC-8D18-38CC2416D240}"/>
              </a:ext>
            </a:extLst>
          </p:cNvPr>
          <p:cNvPicPr>
            <a:picLocks noChangeAspect="1"/>
          </p:cNvPicPr>
          <p:nvPr/>
        </p:nvPicPr>
        <p:blipFill>
          <a:blip r:embed="rId2"/>
          <a:stretch>
            <a:fillRect/>
          </a:stretch>
        </p:blipFill>
        <p:spPr>
          <a:xfrm>
            <a:off x="6917284" y="2000249"/>
            <a:ext cx="4867130" cy="3185295"/>
          </a:xfrm>
          <a:prstGeom prst="rect">
            <a:avLst/>
          </a:prstGeom>
        </p:spPr>
      </p:pic>
      <p:sp>
        <p:nvSpPr>
          <p:cNvPr id="6" name="Rectangle 1">
            <a:extLst>
              <a:ext uri="{FF2B5EF4-FFF2-40B4-BE49-F238E27FC236}">
                <a16:creationId xmlns:a16="http://schemas.microsoft.com/office/drawing/2014/main" id="{2E85BDC4-2258-3A38-1AA2-1E33DBF24F51}"/>
              </a:ext>
            </a:extLst>
          </p:cNvPr>
          <p:cNvSpPr>
            <a:spLocks noGrp="1" noChangeArrowheads="1"/>
          </p:cNvSpPr>
          <p:nvPr>
            <p:ph idx="1"/>
          </p:nvPr>
        </p:nvSpPr>
        <p:spPr bwMode="auto">
          <a:xfrm>
            <a:off x="542925" y="1414562"/>
            <a:ext cx="602280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err="1">
                <a:ln>
                  <a:noFill/>
                </a:ln>
                <a:solidFill>
                  <a:schemeClr val="tx1"/>
                </a:solidFill>
                <a:effectLst/>
                <a:latin typeface="Arial" panose="020B0604020202020204" pitchFamily="34" charset="0"/>
              </a:rPr>
              <a:t>ProductRecommender</a:t>
            </a:r>
            <a:r>
              <a:rPr kumimoji="0" lang="en-US" altLang="en-US" sz="1800" b="0" i="0" u="none" strike="noStrike" cap="none" normalizeH="0" baseline="0" dirty="0">
                <a:ln>
                  <a:noFill/>
                </a:ln>
                <a:solidFill>
                  <a:schemeClr val="tx1"/>
                </a:solidFill>
                <a:effectLst/>
                <a:latin typeface="Arial" panose="020B0604020202020204" pitchFamily="34" charset="0"/>
              </a:rPr>
              <a:t> class offers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recommendations using content and user ratings.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err="1">
                <a:ln>
                  <a:noFill/>
                </a:ln>
                <a:solidFill>
                  <a:schemeClr val="tx1"/>
                </a:solidFill>
                <a:effectLst/>
                <a:latin typeface="Arial" panose="020B0604020202020204" pitchFamily="34" charset="0"/>
              </a:rPr>
              <a:t>init</a:t>
            </a:r>
            <a:r>
              <a:rPr kumimoji="0" lang="en-US" altLang="en-US" sz="1800" b="1" i="0" u="none" strike="noStrike" cap="none" normalizeH="0" baseline="0" dirty="0">
                <a:ln>
                  <a:noFill/>
                </a:ln>
                <a:solidFill>
                  <a:schemeClr val="tx1"/>
                </a:solidFill>
                <a:effectLst/>
                <a:latin typeface="Arial" panose="020B0604020202020204" pitchFamily="34" charset="0"/>
              </a:rPr>
              <a:t> method</a:t>
            </a:r>
            <a:r>
              <a:rPr kumimoji="0" lang="en-US" altLang="en-US" sz="1800" b="0" i="0" u="none" strike="noStrike" cap="none" normalizeH="0" baseline="0" dirty="0">
                <a:ln>
                  <a:noFill/>
                </a:ln>
                <a:solidFill>
                  <a:schemeClr val="tx1"/>
                </a:solidFill>
                <a:effectLst/>
                <a:latin typeface="Arial" panose="020B0604020202020204" pitchFamily="34" charset="0"/>
              </a:rPr>
              <a:t> sets up product data and a cosine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similarity matrix.</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err="1">
                <a:ln>
                  <a:noFill/>
                </a:ln>
                <a:solidFill>
                  <a:schemeClr val="tx1"/>
                </a:solidFill>
                <a:effectLst/>
                <a:latin typeface="Arial" panose="020B0604020202020204" pitchFamily="34" charset="0"/>
              </a:rPr>
              <a:t>classify_sentiment</a:t>
            </a:r>
            <a:r>
              <a:rPr kumimoji="0" lang="en-US" altLang="en-US" sz="1800" b="1" i="0" u="none" strike="noStrike" cap="none" normalizeH="0" baseline="0" dirty="0">
                <a:ln>
                  <a:noFill/>
                </a:ln>
                <a:solidFill>
                  <a:schemeClr val="tx1"/>
                </a:solidFill>
                <a:effectLst/>
                <a:latin typeface="Arial" panose="020B0604020202020204" pitchFamily="34" charset="0"/>
              </a:rPr>
              <a:t> method</a:t>
            </a:r>
            <a:r>
              <a:rPr kumimoji="0" lang="en-US" altLang="en-US" sz="1800" b="0" i="0" u="none" strike="noStrike" cap="none" normalizeH="0" baseline="0" dirty="0">
                <a:ln>
                  <a:noFill/>
                </a:ln>
                <a:solidFill>
                  <a:schemeClr val="tx1"/>
                </a:solidFill>
                <a:effectLst/>
                <a:latin typeface="Arial" panose="020B0604020202020204" pitchFamily="34" charset="0"/>
              </a:rPr>
              <a:t> categorizes review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sentiment (positive, negative, neutral) using </a:t>
            </a:r>
            <a:r>
              <a:rPr kumimoji="0" lang="en-US" altLang="en-US" sz="1800" b="0" i="0" u="none" strike="noStrike" cap="none" normalizeH="0" baseline="0" dirty="0" err="1">
                <a:ln>
                  <a:noFill/>
                </a:ln>
                <a:solidFill>
                  <a:schemeClr val="tx1"/>
                </a:solidFill>
                <a:effectLst/>
                <a:latin typeface="Arial" panose="020B0604020202020204" pitchFamily="34" charset="0"/>
              </a:rPr>
              <a:t>TextBlob</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err="1">
                <a:ln>
                  <a:noFill/>
                </a:ln>
                <a:solidFill>
                  <a:schemeClr val="tx1"/>
                </a:solidFill>
                <a:effectLst/>
                <a:latin typeface="Arial" panose="020B0604020202020204" pitchFamily="34" charset="0"/>
              </a:rPr>
              <a:t>process_data</a:t>
            </a:r>
            <a:r>
              <a:rPr kumimoji="0" lang="en-US" altLang="en-US" sz="1800" b="1" i="0" u="none" strike="noStrike" cap="none" normalizeH="0" baseline="0" dirty="0">
                <a:ln>
                  <a:noFill/>
                </a:ln>
                <a:solidFill>
                  <a:schemeClr val="tx1"/>
                </a:solidFill>
                <a:effectLst/>
                <a:latin typeface="Arial" panose="020B0604020202020204" pitchFamily="34" charset="0"/>
              </a:rPr>
              <a:t> method</a:t>
            </a:r>
            <a:r>
              <a:rPr kumimoji="0" lang="en-US" altLang="en-US" sz="1800" b="0" i="0" u="none" strike="noStrike" cap="none" normalizeH="0" baseline="0" dirty="0">
                <a:ln>
                  <a:noFill/>
                </a:ln>
                <a:solidFill>
                  <a:schemeClr val="tx1"/>
                </a:solidFill>
                <a:effectLst/>
                <a:latin typeface="Arial" panose="020B0604020202020204" pitchFamily="34" charset="0"/>
              </a:rPr>
              <a:t> encodes sentiments into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numerical values.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fit method</a:t>
            </a:r>
            <a:r>
              <a:rPr kumimoji="0" lang="en-US" altLang="en-US" sz="1800" b="0" i="0" u="none" strike="noStrike" cap="none" normalizeH="0" baseline="0" dirty="0">
                <a:ln>
                  <a:noFill/>
                </a:ln>
                <a:solidFill>
                  <a:schemeClr val="tx1"/>
                </a:solidFill>
                <a:effectLst/>
                <a:latin typeface="Arial" panose="020B0604020202020204" pitchFamily="34" charset="0"/>
              </a:rPr>
              <a:t> creates a user-product matrix, filling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missing values via forward-filling.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recommend method</a:t>
            </a:r>
            <a:r>
              <a:rPr kumimoji="0" lang="en-US" altLang="en-US" sz="1800" b="0" i="0" u="none" strike="noStrike" cap="none" normalizeH="0" baseline="0" dirty="0">
                <a:ln>
                  <a:noFill/>
                </a:ln>
                <a:solidFill>
                  <a:schemeClr val="tx1"/>
                </a:solidFill>
                <a:effectLst/>
                <a:latin typeface="Arial" panose="020B0604020202020204" pitchFamily="34" charset="0"/>
              </a:rPr>
              <a:t> combines content-based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collaborative recommendations, returning suggested </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products with IDs and names </a:t>
            </a:r>
          </a:p>
        </p:txBody>
      </p:sp>
    </p:spTree>
    <p:extLst>
      <p:ext uri="{BB962C8B-B14F-4D97-AF65-F5344CB8AC3E}">
        <p14:creationId xmlns:p14="http://schemas.microsoft.com/office/powerpoint/2010/main" val="356375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892B-DBD0-C595-DB92-E2CD317075A3}"/>
              </a:ext>
            </a:extLst>
          </p:cNvPr>
          <p:cNvSpPr>
            <a:spLocks noGrp="1"/>
          </p:cNvSpPr>
          <p:nvPr>
            <p:ph type="title"/>
          </p:nvPr>
        </p:nvSpPr>
        <p:spPr/>
        <p:txBody>
          <a:bodyPr>
            <a:normAutofit/>
          </a:bodyPr>
          <a:lstStyle/>
          <a:p>
            <a:r>
              <a:rPr lang="en-US" sz="3300" dirty="0"/>
              <a:t>Testing the Recommender System</a:t>
            </a:r>
          </a:p>
        </p:txBody>
      </p:sp>
      <p:pic>
        <p:nvPicPr>
          <p:cNvPr id="7" name="Picture 6">
            <a:extLst>
              <a:ext uri="{FF2B5EF4-FFF2-40B4-BE49-F238E27FC236}">
                <a16:creationId xmlns:a16="http://schemas.microsoft.com/office/drawing/2014/main" id="{154BCDB3-8635-C924-FFE2-574552BA9608}"/>
              </a:ext>
            </a:extLst>
          </p:cNvPr>
          <p:cNvPicPr>
            <a:picLocks noChangeAspect="1"/>
          </p:cNvPicPr>
          <p:nvPr/>
        </p:nvPicPr>
        <p:blipFill>
          <a:blip r:embed="rId2"/>
          <a:stretch>
            <a:fillRect/>
          </a:stretch>
        </p:blipFill>
        <p:spPr>
          <a:xfrm>
            <a:off x="7752315" y="1690688"/>
            <a:ext cx="3926369" cy="4365394"/>
          </a:xfrm>
          <a:prstGeom prst="rect">
            <a:avLst/>
          </a:prstGeom>
        </p:spPr>
      </p:pic>
      <p:sp>
        <p:nvSpPr>
          <p:cNvPr id="8" name="Rectangle 1">
            <a:extLst>
              <a:ext uri="{FF2B5EF4-FFF2-40B4-BE49-F238E27FC236}">
                <a16:creationId xmlns:a16="http://schemas.microsoft.com/office/drawing/2014/main" id="{A3636032-0A12-1E9D-C3AD-43BF7AE34732}"/>
              </a:ext>
            </a:extLst>
          </p:cNvPr>
          <p:cNvSpPr>
            <a:spLocks noGrp="1" noChangeArrowheads="1"/>
          </p:cNvSpPr>
          <p:nvPr>
            <p:ph idx="1"/>
          </p:nvPr>
        </p:nvSpPr>
        <p:spPr bwMode="auto">
          <a:xfrm>
            <a:off x="419100" y="1783162"/>
            <a:ext cx="675377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err="1">
                <a:ln>
                  <a:noFill/>
                </a:ln>
                <a:solidFill>
                  <a:schemeClr val="tx1"/>
                </a:solidFill>
                <a:effectLst/>
                <a:latin typeface="Arial" panose="020B0604020202020204" pitchFamily="34" charset="0"/>
              </a:rPr>
              <a:t>ProductRecommender</a:t>
            </a:r>
            <a:r>
              <a:rPr kumimoji="0" lang="en-US" altLang="en-US" sz="1800" b="0" i="0" u="none" strike="noStrike" cap="none" normalizeH="0" baseline="0" dirty="0">
                <a:ln>
                  <a:noFill/>
                </a:ln>
                <a:solidFill>
                  <a:schemeClr val="tx1"/>
                </a:solidFill>
                <a:effectLst/>
                <a:latin typeface="Arial" panose="020B0604020202020204" pitchFamily="34" charset="0"/>
              </a:rPr>
              <a:t> class is tested with product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a similarity matrix to suggest similar products.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processes review data to analyze and categorize sentiments.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table of average ratings for each product is created.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recommender provides recommendations for five products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ID, displaying similar items with their names and ratings.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functionality helps users discover related products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based on their interests. </a:t>
            </a:r>
          </a:p>
        </p:txBody>
      </p:sp>
    </p:spTree>
    <p:extLst>
      <p:ext uri="{BB962C8B-B14F-4D97-AF65-F5344CB8AC3E}">
        <p14:creationId xmlns:p14="http://schemas.microsoft.com/office/powerpoint/2010/main" val="144254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3B900-D0B3-FEF9-AB4F-164B86EBFD60}"/>
              </a:ext>
            </a:extLst>
          </p:cNvPr>
          <p:cNvSpPr>
            <a:spLocks noGrp="1"/>
          </p:cNvSpPr>
          <p:nvPr>
            <p:ph type="title"/>
          </p:nvPr>
        </p:nvSpPr>
        <p:spPr/>
        <p:txBody>
          <a:bodyPr/>
          <a:lstStyle/>
          <a:p>
            <a:r>
              <a:rPr lang="en-US" dirty="0"/>
              <a:t>Purpose of Analysis</a:t>
            </a:r>
          </a:p>
        </p:txBody>
      </p:sp>
      <p:sp>
        <p:nvSpPr>
          <p:cNvPr id="3" name="Content Placeholder 2">
            <a:extLst>
              <a:ext uri="{FF2B5EF4-FFF2-40B4-BE49-F238E27FC236}">
                <a16:creationId xmlns:a16="http://schemas.microsoft.com/office/drawing/2014/main" id="{9F3C6E31-A3E3-459C-8641-B69810ADD06D}"/>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Project </a:t>
            </a:r>
            <a:r>
              <a:rPr lang="en-US" dirty="0" err="1"/>
              <a:t>aim:Conduct</a:t>
            </a:r>
            <a:r>
              <a:rPr lang="en-US" dirty="0"/>
              <a:t> exploratory data analysis (EDA) on the dataset.</a:t>
            </a:r>
          </a:p>
          <a:p>
            <a:pPr>
              <a:buFont typeface="Arial" panose="020B0604020202020204" pitchFamily="34" charset="0"/>
              <a:buChar char="•"/>
            </a:pPr>
            <a:r>
              <a:rPr lang="en-US" dirty="0"/>
              <a:t>Identify features suitable for a recommender system.</a:t>
            </a:r>
          </a:p>
          <a:p>
            <a:pPr>
              <a:buFont typeface="Arial" panose="020B0604020202020204" pitchFamily="34" charset="0"/>
              <a:buChar char="•"/>
            </a:pPr>
            <a:r>
              <a:rPr lang="en-US" dirty="0"/>
              <a:t>Develop a recommender system based on previously purchased products.</a:t>
            </a:r>
          </a:p>
          <a:p>
            <a:pPr>
              <a:buFont typeface="Arial" panose="020B0604020202020204" pitchFamily="34" charset="0"/>
              <a:buChar char="•"/>
            </a:pPr>
            <a:r>
              <a:rPr lang="en-US" dirty="0"/>
              <a:t>Utilize unsupervised machine learning techniques for building the system.</a:t>
            </a:r>
          </a:p>
          <a:p>
            <a:endParaRPr lang="en-US" dirty="0"/>
          </a:p>
          <a:p>
            <a:r>
              <a:rPr lang="en-US" dirty="0"/>
              <a:t>The data used for this project was obtained from:</a:t>
            </a:r>
          </a:p>
          <a:p>
            <a:endParaRPr lang="en-US" dirty="0"/>
          </a:p>
          <a:p>
            <a:pPr marL="0" indent="0">
              <a:buNone/>
            </a:pPr>
            <a:r>
              <a:rPr lang="en-US" dirty="0"/>
              <a:t>Data was obtained from: </a:t>
            </a:r>
          </a:p>
          <a:p>
            <a:pPr marL="0" indent="0">
              <a:buNone/>
            </a:pPr>
            <a:r>
              <a:rPr lang="en-US" dirty="0" err="1"/>
              <a:t>Karkavelrajaj</a:t>
            </a:r>
            <a:r>
              <a:rPr lang="en-US" dirty="0"/>
              <a:t>. (n.d.). Amazon sales dataset. Kaggle. https://www.kaggle.com/datasets/karkavelrajaj/amazon-sales-dataset/data</a:t>
            </a:r>
          </a:p>
        </p:txBody>
      </p:sp>
    </p:spTree>
    <p:extLst>
      <p:ext uri="{BB962C8B-B14F-4D97-AF65-F5344CB8AC3E}">
        <p14:creationId xmlns:p14="http://schemas.microsoft.com/office/powerpoint/2010/main" val="132482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6867-0EB8-41F1-1EE1-CAADD9D531FE}"/>
              </a:ext>
            </a:extLst>
          </p:cNvPr>
          <p:cNvSpPr>
            <a:spLocks noGrp="1"/>
          </p:cNvSpPr>
          <p:nvPr>
            <p:ph type="title"/>
          </p:nvPr>
        </p:nvSpPr>
        <p:spPr/>
        <p:txBody>
          <a:bodyPr/>
          <a:lstStyle/>
          <a:p>
            <a:r>
              <a:rPr lang="en-US" dirty="0"/>
              <a:t>Data Preprocessing</a:t>
            </a:r>
          </a:p>
        </p:txBody>
      </p:sp>
      <p:pic>
        <p:nvPicPr>
          <p:cNvPr id="5" name="Content Placeholder 4">
            <a:extLst>
              <a:ext uri="{FF2B5EF4-FFF2-40B4-BE49-F238E27FC236}">
                <a16:creationId xmlns:a16="http://schemas.microsoft.com/office/drawing/2014/main" id="{E68D452E-1DF5-F16B-8938-F9910A041658}"/>
              </a:ext>
            </a:extLst>
          </p:cNvPr>
          <p:cNvPicPr>
            <a:picLocks noGrp="1" noChangeAspect="1"/>
          </p:cNvPicPr>
          <p:nvPr>
            <p:ph idx="1"/>
          </p:nvPr>
        </p:nvPicPr>
        <p:blipFill>
          <a:blip r:embed="rId2"/>
          <a:stretch>
            <a:fillRect/>
          </a:stretch>
        </p:blipFill>
        <p:spPr>
          <a:xfrm>
            <a:off x="7380046" y="1909763"/>
            <a:ext cx="3280258" cy="3180856"/>
          </a:xfrm>
        </p:spPr>
      </p:pic>
      <p:sp>
        <p:nvSpPr>
          <p:cNvPr id="6" name="TextBox 5">
            <a:extLst>
              <a:ext uri="{FF2B5EF4-FFF2-40B4-BE49-F238E27FC236}">
                <a16:creationId xmlns:a16="http://schemas.microsoft.com/office/drawing/2014/main" id="{A7083AB0-71C7-EFBB-3E66-6DC0855F255C}"/>
              </a:ext>
            </a:extLst>
          </p:cNvPr>
          <p:cNvSpPr txBox="1"/>
          <p:nvPr/>
        </p:nvSpPr>
        <p:spPr>
          <a:xfrm>
            <a:off x="942975" y="1690688"/>
            <a:ext cx="58293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First the Data was analyzed to determine how large the data set was (it is in the form of a data frame)</a:t>
            </a:r>
          </a:p>
          <a:p>
            <a:pPr marL="285750" indent="-285750">
              <a:buFont typeface="Arial" panose="020B0604020202020204" pitchFamily="34" charset="0"/>
              <a:buChar char="•"/>
            </a:pPr>
            <a:r>
              <a:rPr lang="en-US" dirty="0"/>
              <a:t>The Data was searched for any null values</a:t>
            </a:r>
          </a:p>
          <a:p>
            <a:pPr marL="285750" indent="-285750">
              <a:buFont typeface="Arial" panose="020B0604020202020204" pitchFamily="34" charset="0"/>
              <a:buChar char="•"/>
            </a:pPr>
            <a:r>
              <a:rPr lang="en-US" dirty="0"/>
              <a:t>The data was searched for any duplicate rows.</a:t>
            </a:r>
          </a:p>
          <a:p>
            <a:pPr marL="285750" indent="-285750">
              <a:buFont typeface="Arial" panose="020B0604020202020204" pitchFamily="34" charset="0"/>
              <a:buChar char="•"/>
            </a:pPr>
            <a:endParaRPr lang="en-US" dirty="0"/>
          </a:p>
          <a:p>
            <a:r>
              <a:rPr lang="en-US" dirty="0"/>
              <a:t>Two rows were determined to contain null values and removed.</a:t>
            </a:r>
          </a:p>
        </p:txBody>
      </p:sp>
    </p:spTree>
    <p:extLst>
      <p:ext uri="{BB962C8B-B14F-4D97-AF65-F5344CB8AC3E}">
        <p14:creationId xmlns:p14="http://schemas.microsoft.com/office/powerpoint/2010/main" val="245891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050A-98FF-3A60-1940-E6096BDC1544}"/>
              </a:ext>
            </a:extLst>
          </p:cNvPr>
          <p:cNvSpPr>
            <a:spLocks noGrp="1"/>
          </p:cNvSpPr>
          <p:nvPr>
            <p:ph type="title"/>
          </p:nvPr>
        </p:nvSpPr>
        <p:spPr>
          <a:xfrm>
            <a:off x="838200" y="82238"/>
            <a:ext cx="10515600" cy="1325563"/>
          </a:xfrm>
        </p:spPr>
        <p:txBody>
          <a:bodyPr/>
          <a:lstStyle/>
          <a:p>
            <a:r>
              <a:rPr lang="en-US" dirty="0"/>
              <a:t>Data Preprocessing Continued</a:t>
            </a:r>
          </a:p>
        </p:txBody>
      </p:sp>
      <p:pic>
        <p:nvPicPr>
          <p:cNvPr id="5" name="Picture 4">
            <a:extLst>
              <a:ext uri="{FF2B5EF4-FFF2-40B4-BE49-F238E27FC236}">
                <a16:creationId xmlns:a16="http://schemas.microsoft.com/office/drawing/2014/main" id="{7434B9DA-F48E-2690-993C-1A752F7AF598}"/>
              </a:ext>
            </a:extLst>
          </p:cNvPr>
          <p:cNvPicPr>
            <a:picLocks noChangeAspect="1"/>
          </p:cNvPicPr>
          <p:nvPr/>
        </p:nvPicPr>
        <p:blipFill>
          <a:blip r:embed="rId2"/>
          <a:stretch>
            <a:fillRect/>
          </a:stretch>
        </p:blipFill>
        <p:spPr>
          <a:xfrm>
            <a:off x="6912824" y="1407801"/>
            <a:ext cx="4862402" cy="4613898"/>
          </a:xfrm>
          <a:prstGeom prst="rect">
            <a:avLst/>
          </a:prstGeom>
        </p:spPr>
      </p:pic>
      <p:sp>
        <p:nvSpPr>
          <p:cNvPr id="6" name="Rectangle 1">
            <a:extLst>
              <a:ext uri="{FF2B5EF4-FFF2-40B4-BE49-F238E27FC236}">
                <a16:creationId xmlns:a16="http://schemas.microsoft.com/office/drawing/2014/main" id="{77D6B790-1D06-C27A-60AD-29B6E3CA4254}"/>
              </a:ext>
            </a:extLst>
          </p:cNvPr>
          <p:cNvSpPr>
            <a:spLocks noGrp="1" noChangeArrowheads="1"/>
          </p:cNvSpPr>
          <p:nvPr>
            <p:ph idx="1"/>
          </p:nvPr>
        </p:nvSpPr>
        <p:spPr bwMode="auto">
          <a:xfrm>
            <a:off x="416774" y="1566923"/>
            <a:ext cx="5838825"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Price Cleaning: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Removes currency symbols (₹) and commas.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Converts cleaned prices to floating-point numbers.</a:t>
            </a:r>
          </a:p>
          <a:p>
            <a:pPr marL="457200" lvl="1"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Discount Percentage: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Removes the percentage sign (%) and converts values to integers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Rating Handling: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Uses </a:t>
            </a:r>
            <a:r>
              <a:rPr kumimoji="0" lang="en-US" altLang="en-US" sz="1400" b="0" i="0" u="none" strike="noStrike" cap="none" normalizeH="0" baseline="0" dirty="0" err="1">
                <a:ln>
                  <a:noFill/>
                </a:ln>
                <a:solidFill>
                  <a:schemeClr val="tx1"/>
                </a:solidFill>
                <a:effectLst/>
                <a:latin typeface="Arial Unicode MS"/>
              </a:rPr>
              <a:t>pd.to_numeric</a:t>
            </a:r>
            <a:r>
              <a:rPr kumimoji="0" lang="en-US" altLang="en-US" sz="1400" b="0" i="0" u="none" strike="noStrike" cap="none" normalizeH="0" baseline="0" dirty="0">
                <a:ln>
                  <a:noFill/>
                </a:ln>
                <a:solidFill>
                  <a:schemeClr val="tx1"/>
                </a:solidFill>
                <a:effectLst/>
              </a:rPr>
              <a:t> to convert ratings to numeric format, </a:t>
            </a:r>
          </a:p>
          <a:p>
            <a:pPr marL="457200" lvl="1" indent="0" eaLnBrk="0" fontAlgn="base" hangingPunct="0">
              <a:lnSpc>
                <a:spcPct val="100000"/>
              </a:lnSpc>
              <a:spcBef>
                <a:spcPct val="0"/>
              </a:spcBef>
              <a:spcAft>
                <a:spcPct val="0"/>
              </a:spcAft>
              <a:buNone/>
            </a:pPr>
            <a:r>
              <a:rPr kumimoji="0" lang="en-US" altLang="en-US" sz="1400" b="0" i="0" u="none" strike="noStrike" cap="none" normalizeH="0" baseline="0" dirty="0">
                <a:ln>
                  <a:noFill/>
                </a:ln>
                <a:solidFill>
                  <a:schemeClr val="tx1"/>
                </a:solidFill>
                <a:effectLst/>
              </a:rPr>
              <a:t>changing non-numeric entries to </a:t>
            </a:r>
            <a:r>
              <a:rPr kumimoji="0" lang="en-US" altLang="en-US" sz="1400" b="0" i="0" u="none" strike="noStrike" cap="none" normalizeH="0" baseline="0" dirty="0" err="1">
                <a:ln>
                  <a:noFill/>
                </a:ln>
                <a:solidFill>
                  <a:schemeClr val="tx1"/>
                </a:solidFill>
                <a:effectLst/>
              </a:rPr>
              <a:t>NaN</a:t>
            </a:r>
            <a:r>
              <a:rPr kumimoji="0" lang="en-US" altLang="en-US" sz="1400" b="0" i="0" u="none" strike="noStrike" cap="none" normalizeH="0" baseline="0" dirty="0">
                <a:ln>
                  <a:noFill/>
                </a:ln>
                <a:solidFill>
                  <a:schemeClr val="tx1"/>
                </a:solidFill>
                <a:effectLst/>
              </a:rPr>
              <a:t>, which are then dropped</a:t>
            </a:r>
            <a:r>
              <a:rPr kumimoji="0" lang="en-US" altLang="en-US" sz="4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Rating Count Cleaning: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Removes commas and converts values to integers after checking for </a:t>
            </a:r>
            <a:r>
              <a:rPr kumimoji="0" lang="en-US" altLang="en-US" sz="1400" b="0" i="0" u="none" strike="noStrike" cap="none" normalizeH="0" baseline="0" dirty="0" err="1">
                <a:ln>
                  <a:noFill/>
                </a:ln>
                <a:solidFill>
                  <a:schemeClr val="tx1"/>
                </a:solidFill>
                <a:effectLst/>
                <a:latin typeface="Arial" panose="020B0604020202020204" pitchFamily="34" charset="0"/>
              </a:rPr>
              <a:t>NaN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This cleaning ensures a tidy </a:t>
            </a:r>
            <a:r>
              <a:rPr kumimoji="0" lang="en-US" altLang="en-US" sz="1400" b="0" i="0" u="none" strike="noStrike" cap="none" normalizeH="0" baseline="0" dirty="0" err="1">
                <a:ln>
                  <a:noFill/>
                </a:ln>
                <a:solidFill>
                  <a:schemeClr val="tx1"/>
                </a:solidFill>
                <a:effectLst/>
                <a:latin typeface="Arial" panose="020B0604020202020204" pitchFamily="34" charset="0"/>
              </a:rPr>
              <a:t>DataFrame</a:t>
            </a:r>
            <a:r>
              <a:rPr kumimoji="0" lang="en-US" altLang="en-US" sz="1400" b="0" i="0" u="none" strike="noStrike" cap="none" normalizeH="0" baseline="0" dirty="0">
                <a:ln>
                  <a:noFill/>
                </a:ln>
                <a:solidFill>
                  <a:schemeClr val="tx1"/>
                </a:solidFill>
                <a:effectLst/>
                <a:latin typeface="Arial" panose="020B0604020202020204" pitchFamily="34" charset="0"/>
              </a:rPr>
              <a:t>, enabling more accurate analysis and insights. </a:t>
            </a:r>
          </a:p>
        </p:txBody>
      </p:sp>
    </p:spTree>
    <p:extLst>
      <p:ext uri="{BB962C8B-B14F-4D97-AF65-F5344CB8AC3E}">
        <p14:creationId xmlns:p14="http://schemas.microsoft.com/office/powerpoint/2010/main" val="316103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618B-B329-CF3D-7BE0-9AFD5BE755BC}"/>
              </a:ext>
            </a:extLst>
          </p:cNvPr>
          <p:cNvSpPr>
            <a:spLocks noGrp="1"/>
          </p:cNvSpPr>
          <p:nvPr>
            <p:ph type="title"/>
          </p:nvPr>
        </p:nvSpPr>
        <p:spPr/>
        <p:txBody>
          <a:bodyPr/>
          <a:lstStyle/>
          <a:p>
            <a:r>
              <a:rPr lang="en-US" dirty="0"/>
              <a:t>Visualizations of Numerical Features</a:t>
            </a:r>
          </a:p>
        </p:txBody>
      </p:sp>
      <p:pic>
        <p:nvPicPr>
          <p:cNvPr id="5" name="Picture 4">
            <a:extLst>
              <a:ext uri="{FF2B5EF4-FFF2-40B4-BE49-F238E27FC236}">
                <a16:creationId xmlns:a16="http://schemas.microsoft.com/office/drawing/2014/main" id="{D549B4CA-D76A-C23D-2284-1F12FF229854}"/>
              </a:ext>
            </a:extLst>
          </p:cNvPr>
          <p:cNvPicPr>
            <a:picLocks noChangeAspect="1"/>
          </p:cNvPicPr>
          <p:nvPr/>
        </p:nvPicPr>
        <p:blipFill>
          <a:blip r:embed="rId2"/>
          <a:stretch>
            <a:fillRect/>
          </a:stretch>
        </p:blipFill>
        <p:spPr>
          <a:xfrm>
            <a:off x="6245367" y="1770497"/>
            <a:ext cx="5321016" cy="4406466"/>
          </a:xfrm>
          <a:prstGeom prst="rect">
            <a:avLst/>
          </a:prstGeom>
        </p:spPr>
      </p:pic>
      <p:sp>
        <p:nvSpPr>
          <p:cNvPr id="6" name="Rectangle 1">
            <a:extLst>
              <a:ext uri="{FF2B5EF4-FFF2-40B4-BE49-F238E27FC236}">
                <a16:creationId xmlns:a16="http://schemas.microsoft.com/office/drawing/2014/main" id="{32931269-D6FD-6B44-86B7-369EE9D907DF}"/>
              </a:ext>
            </a:extLst>
          </p:cNvPr>
          <p:cNvSpPr>
            <a:spLocks noGrp="1" noChangeArrowheads="1"/>
          </p:cNvSpPr>
          <p:nvPr>
            <p:ph idx="1"/>
          </p:nvPr>
        </p:nvSpPr>
        <p:spPr bwMode="auto">
          <a:xfrm>
            <a:off x="838200" y="2016137"/>
            <a:ext cx="44862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Bar charts reveal uneven distributions for discounted prices,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actual prices, discounted percentages, and rating counts,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indicating significant skew and potential unsuitability for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recommender system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contrast, the ratings plot displays a more uniform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distribution, suggesting that ratings could be a valuable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feature for the model.</a:t>
            </a:r>
          </a:p>
        </p:txBody>
      </p:sp>
    </p:spTree>
    <p:extLst>
      <p:ext uri="{BB962C8B-B14F-4D97-AF65-F5344CB8AC3E}">
        <p14:creationId xmlns:p14="http://schemas.microsoft.com/office/powerpoint/2010/main" val="215652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3D8E-412F-1B61-8C68-80D6FA87CEDC}"/>
              </a:ext>
            </a:extLst>
          </p:cNvPr>
          <p:cNvSpPr>
            <a:spLocks noGrp="1"/>
          </p:cNvSpPr>
          <p:nvPr>
            <p:ph type="title"/>
          </p:nvPr>
        </p:nvSpPr>
        <p:spPr>
          <a:xfrm>
            <a:off x="838200" y="365125"/>
            <a:ext cx="10515600" cy="739775"/>
          </a:xfrm>
        </p:spPr>
        <p:txBody>
          <a:bodyPr>
            <a:normAutofit/>
          </a:bodyPr>
          <a:lstStyle/>
          <a:p>
            <a:r>
              <a:rPr lang="en-US" sz="2800" dirty="0"/>
              <a:t>Visualizations of Numerical Features Continued</a:t>
            </a:r>
          </a:p>
        </p:txBody>
      </p:sp>
      <p:sp>
        <p:nvSpPr>
          <p:cNvPr id="3" name="Content Placeholder 2">
            <a:extLst>
              <a:ext uri="{FF2B5EF4-FFF2-40B4-BE49-F238E27FC236}">
                <a16:creationId xmlns:a16="http://schemas.microsoft.com/office/drawing/2014/main" id="{BB385517-7B69-0EBA-1E3A-AC7A51021027}"/>
              </a:ext>
            </a:extLst>
          </p:cNvPr>
          <p:cNvSpPr>
            <a:spLocks noGrp="1"/>
          </p:cNvSpPr>
          <p:nvPr>
            <p:ph idx="1"/>
          </p:nvPr>
        </p:nvSpPr>
        <p:spPr>
          <a:xfrm>
            <a:off x="400050" y="1104900"/>
            <a:ext cx="10515600" cy="1325563"/>
          </a:xfrm>
        </p:spPr>
        <p:txBody>
          <a:bodyPr/>
          <a:lstStyle/>
          <a:p>
            <a:r>
              <a:rPr kumimoji="0" lang="en-US" altLang="en-US" sz="1400" b="0" i="0" u="none" strike="noStrike" cap="none" normalizeH="0" baseline="0" dirty="0">
                <a:ln>
                  <a:noFill/>
                </a:ln>
                <a:solidFill>
                  <a:schemeClr val="tx1"/>
                </a:solidFill>
                <a:effectLst/>
                <a:latin typeface="Arial" panose="020B0604020202020204" pitchFamily="34" charset="0"/>
              </a:rPr>
              <a:t>Box plots further confirm the skew in discounted prices, actual prices, discounted percentages, and rating counts, while ratings show a more even spread. </a:t>
            </a:r>
          </a:p>
          <a:p>
            <a:endParaRPr lang="en-US" dirty="0"/>
          </a:p>
        </p:txBody>
      </p:sp>
      <p:pic>
        <p:nvPicPr>
          <p:cNvPr id="5" name="Picture 4">
            <a:extLst>
              <a:ext uri="{FF2B5EF4-FFF2-40B4-BE49-F238E27FC236}">
                <a16:creationId xmlns:a16="http://schemas.microsoft.com/office/drawing/2014/main" id="{DEF567CA-570A-AD38-5E21-20CBDAD4E691}"/>
              </a:ext>
            </a:extLst>
          </p:cNvPr>
          <p:cNvPicPr>
            <a:picLocks noChangeAspect="1"/>
          </p:cNvPicPr>
          <p:nvPr/>
        </p:nvPicPr>
        <p:blipFill>
          <a:blip r:embed="rId2"/>
          <a:stretch>
            <a:fillRect/>
          </a:stretch>
        </p:blipFill>
        <p:spPr>
          <a:xfrm>
            <a:off x="471519" y="1687448"/>
            <a:ext cx="11248961" cy="4664203"/>
          </a:xfrm>
          <a:prstGeom prst="rect">
            <a:avLst/>
          </a:prstGeom>
        </p:spPr>
      </p:pic>
    </p:spTree>
    <p:extLst>
      <p:ext uri="{BB962C8B-B14F-4D97-AF65-F5344CB8AC3E}">
        <p14:creationId xmlns:p14="http://schemas.microsoft.com/office/powerpoint/2010/main" val="38871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7D0F-5176-B413-100D-810716A48BD8}"/>
              </a:ext>
            </a:extLst>
          </p:cNvPr>
          <p:cNvSpPr>
            <a:spLocks noGrp="1"/>
          </p:cNvSpPr>
          <p:nvPr>
            <p:ph type="title"/>
          </p:nvPr>
        </p:nvSpPr>
        <p:spPr>
          <a:xfrm>
            <a:off x="838200" y="365125"/>
            <a:ext cx="10515600" cy="968375"/>
          </a:xfrm>
        </p:spPr>
        <p:txBody>
          <a:bodyPr/>
          <a:lstStyle/>
          <a:p>
            <a:r>
              <a:rPr lang="en-US" dirty="0"/>
              <a:t>Correlation Matrix</a:t>
            </a:r>
          </a:p>
        </p:txBody>
      </p:sp>
      <p:sp>
        <p:nvSpPr>
          <p:cNvPr id="4" name="Rectangle 1">
            <a:extLst>
              <a:ext uri="{FF2B5EF4-FFF2-40B4-BE49-F238E27FC236}">
                <a16:creationId xmlns:a16="http://schemas.microsoft.com/office/drawing/2014/main" id="{40CBCB9A-57AD-8B1A-D55F-F87393D47CEB}"/>
              </a:ext>
            </a:extLst>
          </p:cNvPr>
          <p:cNvSpPr>
            <a:spLocks noGrp="1" noChangeArrowheads="1"/>
          </p:cNvSpPr>
          <p:nvPr>
            <p:ph idx="1"/>
          </p:nvPr>
        </p:nvSpPr>
        <p:spPr bwMode="auto">
          <a:xfrm>
            <a:off x="914400" y="1716485"/>
            <a:ext cx="34385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correlation matrix was created for numerical features to identify strongly correlated attributes.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Most numerical features appear relatively uncorrelated.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only notable correlation is between </a:t>
            </a:r>
            <a:r>
              <a:rPr kumimoji="0" lang="en-US" altLang="en-US" sz="1800" b="0" i="0" u="none" strike="noStrike" cap="none" normalizeH="0" baseline="0" dirty="0" err="1">
                <a:ln>
                  <a:noFill/>
                </a:ln>
                <a:solidFill>
                  <a:schemeClr val="tx1"/>
                </a:solidFill>
                <a:effectLst/>
                <a:latin typeface="Arial" panose="020B0604020202020204" pitchFamily="34" charset="0"/>
              </a:rPr>
              <a:t>actual_price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discounted_price</a:t>
            </a:r>
            <a:r>
              <a:rPr kumimoji="0" lang="en-US" altLang="en-US" sz="1800" b="0" i="0" u="none" strike="noStrike" cap="none" normalizeH="0" baseline="0" dirty="0">
                <a:ln>
                  <a:noFill/>
                </a:ln>
                <a:solidFill>
                  <a:schemeClr val="tx1"/>
                </a:solidFill>
                <a:effectLst/>
                <a:latin typeface="Arial" panose="020B0604020202020204" pitchFamily="34" charset="0"/>
              </a:rPr>
              <a:t>, suggesting potential redundancy. </a:t>
            </a:r>
          </a:p>
        </p:txBody>
      </p:sp>
      <p:pic>
        <p:nvPicPr>
          <p:cNvPr id="6" name="Picture 5">
            <a:extLst>
              <a:ext uri="{FF2B5EF4-FFF2-40B4-BE49-F238E27FC236}">
                <a16:creationId xmlns:a16="http://schemas.microsoft.com/office/drawing/2014/main" id="{B047C985-D682-AB56-0D01-F72E8D7A9D61}"/>
              </a:ext>
            </a:extLst>
          </p:cNvPr>
          <p:cNvPicPr>
            <a:picLocks noChangeAspect="1"/>
          </p:cNvPicPr>
          <p:nvPr/>
        </p:nvPicPr>
        <p:blipFill>
          <a:blip r:embed="rId2"/>
          <a:stretch>
            <a:fillRect/>
          </a:stretch>
        </p:blipFill>
        <p:spPr>
          <a:xfrm>
            <a:off x="5549893" y="2154635"/>
            <a:ext cx="4730768" cy="3660399"/>
          </a:xfrm>
          <a:prstGeom prst="rect">
            <a:avLst/>
          </a:prstGeom>
        </p:spPr>
      </p:pic>
    </p:spTree>
    <p:extLst>
      <p:ext uri="{BB962C8B-B14F-4D97-AF65-F5344CB8AC3E}">
        <p14:creationId xmlns:p14="http://schemas.microsoft.com/office/powerpoint/2010/main" val="289281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166C-968F-023F-FE94-779E4E27FAE1}"/>
              </a:ext>
            </a:extLst>
          </p:cNvPr>
          <p:cNvSpPr>
            <a:spLocks noGrp="1"/>
          </p:cNvSpPr>
          <p:nvPr>
            <p:ph type="title"/>
          </p:nvPr>
        </p:nvSpPr>
        <p:spPr/>
        <p:txBody>
          <a:bodyPr/>
          <a:lstStyle/>
          <a:p>
            <a:r>
              <a:rPr lang="en-US" dirty="0"/>
              <a:t>Categorical Composition of Products</a:t>
            </a:r>
          </a:p>
        </p:txBody>
      </p:sp>
      <p:sp>
        <p:nvSpPr>
          <p:cNvPr id="3" name="Content Placeholder 2">
            <a:extLst>
              <a:ext uri="{FF2B5EF4-FFF2-40B4-BE49-F238E27FC236}">
                <a16:creationId xmlns:a16="http://schemas.microsoft.com/office/drawing/2014/main" id="{F11B9418-BF48-2987-5D07-8AE83004E8C0}"/>
              </a:ext>
            </a:extLst>
          </p:cNvPr>
          <p:cNvSpPr>
            <a:spLocks noGrp="1"/>
          </p:cNvSpPr>
          <p:nvPr>
            <p:ph idx="1"/>
          </p:nvPr>
        </p:nvSpPr>
        <p:spPr>
          <a:xfrm>
            <a:off x="838200" y="1825625"/>
            <a:ext cx="3743325" cy="4351338"/>
          </a:xfrm>
        </p:spPr>
        <p:txBody>
          <a:bodyPr>
            <a:normAutofit/>
          </a:bodyPr>
          <a:lstStyle/>
          <a:p>
            <a:r>
              <a:rPr lang="en-US" sz="1600" b="0" i="0" dirty="0">
                <a:solidFill>
                  <a:srgbClr val="000000"/>
                </a:solidFill>
                <a:effectLst/>
                <a:latin typeface="Helvetica Neue"/>
              </a:rPr>
              <a:t>Next a bar plot of the categories was created to see if the categories would be an ideal feature to recommend on. The categories, are not evenly dispersed but can be assumed to be a very good metric for determining how similar different products are. Therefore, they will be used in the recommender system.</a:t>
            </a:r>
            <a:endParaRPr lang="en-US" sz="1600" dirty="0"/>
          </a:p>
        </p:txBody>
      </p:sp>
      <p:pic>
        <p:nvPicPr>
          <p:cNvPr id="5" name="Picture 4">
            <a:extLst>
              <a:ext uri="{FF2B5EF4-FFF2-40B4-BE49-F238E27FC236}">
                <a16:creationId xmlns:a16="http://schemas.microsoft.com/office/drawing/2014/main" id="{2FC31714-FFB8-8DE0-A8E8-AFA5C5C262C7}"/>
              </a:ext>
            </a:extLst>
          </p:cNvPr>
          <p:cNvPicPr>
            <a:picLocks noChangeAspect="1"/>
          </p:cNvPicPr>
          <p:nvPr/>
        </p:nvPicPr>
        <p:blipFill>
          <a:blip r:embed="rId2"/>
          <a:stretch>
            <a:fillRect/>
          </a:stretch>
        </p:blipFill>
        <p:spPr>
          <a:xfrm>
            <a:off x="4978640" y="2119312"/>
            <a:ext cx="6088774" cy="3395663"/>
          </a:xfrm>
          <a:prstGeom prst="rect">
            <a:avLst/>
          </a:prstGeom>
        </p:spPr>
      </p:pic>
    </p:spTree>
    <p:extLst>
      <p:ext uri="{BB962C8B-B14F-4D97-AF65-F5344CB8AC3E}">
        <p14:creationId xmlns:p14="http://schemas.microsoft.com/office/powerpoint/2010/main" val="344131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0A4C-5F87-0C8A-BDB8-9373D5CF8B8A}"/>
              </a:ext>
            </a:extLst>
          </p:cNvPr>
          <p:cNvSpPr>
            <a:spLocks noGrp="1"/>
          </p:cNvSpPr>
          <p:nvPr>
            <p:ph type="title"/>
          </p:nvPr>
        </p:nvSpPr>
        <p:spPr/>
        <p:txBody>
          <a:bodyPr/>
          <a:lstStyle/>
          <a:p>
            <a:r>
              <a:rPr lang="en-US" dirty="0"/>
              <a:t>Feature Selection Based on EDA</a:t>
            </a:r>
          </a:p>
        </p:txBody>
      </p:sp>
      <p:sp>
        <p:nvSpPr>
          <p:cNvPr id="4" name="Rectangle 1">
            <a:extLst>
              <a:ext uri="{FF2B5EF4-FFF2-40B4-BE49-F238E27FC236}">
                <a16:creationId xmlns:a16="http://schemas.microsoft.com/office/drawing/2014/main" id="{7FC53D75-416F-1443-3CCB-6FC6EB2DA894}"/>
              </a:ext>
            </a:extLst>
          </p:cNvPr>
          <p:cNvSpPr>
            <a:spLocks noGrp="1" noChangeArrowheads="1"/>
          </p:cNvSpPr>
          <p:nvPr>
            <p:ph idx="1"/>
          </p:nvPr>
        </p:nvSpPr>
        <p:spPr bwMode="auto">
          <a:xfrm>
            <a:off x="1771650" y="2056498"/>
            <a:ext cx="81483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recommender system will utilize text data from the following features:</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1" i="0" u="none" strike="noStrike" cap="none" normalizeH="0" baseline="0" dirty="0" err="1">
                <a:ln>
                  <a:noFill/>
                </a:ln>
                <a:solidFill>
                  <a:schemeClr val="tx1"/>
                </a:solidFill>
                <a:effectLst/>
                <a:latin typeface="Arial" panose="020B0604020202020204" pitchFamily="34" charset="0"/>
              </a:rPr>
              <a:t>product_name</a:t>
            </a:r>
            <a:r>
              <a:rPr kumimoji="0" lang="en-US" altLang="en-US" sz="1400" b="1" i="0" u="none" strike="noStrike" cap="none" normalizeH="0" baseline="0" dirty="0">
                <a:ln>
                  <a:noFill/>
                </a:ln>
                <a:solidFill>
                  <a:schemeClr val="tx1"/>
                </a:solidFill>
                <a:effectLst/>
                <a:latin typeface="Arial" panose="020B0604020202020204" pitchFamily="34"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'category'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1" i="0" u="none" strike="noStrike" cap="none" normalizeH="0" baseline="0" dirty="0" err="1">
                <a:ln>
                  <a:noFill/>
                </a:ln>
                <a:solidFill>
                  <a:schemeClr val="tx1"/>
                </a:solidFill>
                <a:effectLst/>
                <a:latin typeface="Arial" panose="020B0604020202020204" pitchFamily="34" charset="0"/>
              </a:rPr>
              <a:t>about_product</a:t>
            </a:r>
            <a:r>
              <a:rPr kumimoji="0" lang="en-US" altLang="en-US" sz="1400" b="1" i="0" u="none" strike="noStrike" cap="none" normalizeH="0" baseline="0" dirty="0">
                <a:ln>
                  <a:noFill/>
                </a:ln>
                <a:solidFill>
                  <a:schemeClr val="tx1"/>
                </a:solidFill>
                <a:effectLst/>
                <a:latin typeface="Arial" panose="020B0604020202020204" pitchFamily="34"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1" i="0" u="none" strike="noStrike" cap="none" normalizeH="0" baseline="0" dirty="0" err="1">
                <a:ln>
                  <a:noFill/>
                </a:ln>
                <a:solidFill>
                  <a:schemeClr val="tx1"/>
                </a:solidFill>
                <a:effectLst/>
                <a:latin typeface="Arial" panose="020B0604020202020204" pitchFamily="34" charset="0"/>
              </a:rPr>
              <a:t>review_content</a:t>
            </a:r>
            <a:r>
              <a:rPr kumimoji="0" lang="en-US" altLang="en-US" sz="1400" b="1"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features will help assess item similarity and influence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recommendations based on rating positivity.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will be a hybrid model, employing both collaborative filtering for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product similarity and content-based recommendations for integrating ratings. </a:t>
            </a:r>
          </a:p>
        </p:txBody>
      </p:sp>
    </p:spTree>
    <p:extLst>
      <p:ext uri="{BB962C8B-B14F-4D97-AF65-F5344CB8AC3E}">
        <p14:creationId xmlns:p14="http://schemas.microsoft.com/office/powerpoint/2010/main" val="4134953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793</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Arial Unicode MS</vt:lpstr>
      <vt:lpstr>Helvetica Neue</vt:lpstr>
      <vt:lpstr>Office Theme</vt:lpstr>
      <vt:lpstr>Amazon Recommender System</vt:lpstr>
      <vt:lpstr>Purpose of Analysis</vt:lpstr>
      <vt:lpstr>Data Preprocessing</vt:lpstr>
      <vt:lpstr>Data Preprocessing Continued</vt:lpstr>
      <vt:lpstr>Visualizations of Numerical Features</vt:lpstr>
      <vt:lpstr>Visualizations of Numerical Features Continued</vt:lpstr>
      <vt:lpstr>Correlation Matrix</vt:lpstr>
      <vt:lpstr>Categorical Composition of Products</vt:lpstr>
      <vt:lpstr>Feature Selection Based on EDA</vt:lpstr>
      <vt:lpstr>Further Data Preprocessing for the Recommendation System</vt:lpstr>
      <vt:lpstr>Building the Recommender System</vt:lpstr>
      <vt:lpstr>Testing the Recommender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Klimek</dc:creator>
  <cp:lastModifiedBy>Piotr Klimek</cp:lastModifiedBy>
  <cp:revision>1</cp:revision>
  <dcterms:created xsi:type="dcterms:W3CDTF">2024-10-15T12:23:01Z</dcterms:created>
  <dcterms:modified xsi:type="dcterms:W3CDTF">2024-10-15T12:56:41Z</dcterms:modified>
</cp:coreProperties>
</file>