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67" r:id="rId4"/>
    <p:sldId id="273" r:id="rId5"/>
    <p:sldId id="274" r:id="rId6"/>
    <p:sldId id="270" r:id="rId7"/>
    <p:sldId id="271" r:id="rId8"/>
    <p:sldId id="268" r:id="rId9"/>
    <p:sldId id="269" r:id="rId10"/>
    <p:sldId id="272" r:id="rId11"/>
  </p:sldIdLst>
  <p:sldSz cx="9144000" cy="5111750"/>
  <p:notesSz cx="6858000" cy="97742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-84" y="-144"/>
      </p:cViewPr>
      <p:guideLst>
        <p:guide orient="horz" pos="161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3849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notes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2051" name="Rectangle 3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365125" y="852488"/>
            <a:ext cx="6127750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886200" y="7938"/>
            <a:ext cx="29718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886200" y="9305925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defTabSz="762000"/>
            <a:r>
              <a:rPr lang="en-GB" sz="1000" i="1"/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9305925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7938"/>
            <a:ext cx="2971800" cy="4587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512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365125" y="852488"/>
            <a:ext cx="6127750" cy="3425825"/>
          </a:xfrm>
          <a:ln cap="flat"/>
        </p:spPr>
      </p:sp>
      <p:sp>
        <p:nvSpPr>
          <p:cNvPr id="51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87958"/>
            <a:ext cx="7772400" cy="109571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896658"/>
            <a:ext cx="6400800" cy="1306336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000879" y="454378"/>
            <a:ext cx="1947863" cy="408940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157292" y="454378"/>
            <a:ext cx="5691187" cy="408940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284774"/>
            <a:ext cx="7772400" cy="10152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66578"/>
            <a:ext cx="7772400" cy="111819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157292" y="1476728"/>
            <a:ext cx="3819525" cy="3067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129217" y="1476728"/>
            <a:ext cx="3819525" cy="3067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04708"/>
            <a:ext cx="8229600" cy="851958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44228"/>
            <a:ext cx="4040188" cy="4768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21087"/>
            <a:ext cx="4040188" cy="29451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9" y="1144228"/>
            <a:ext cx="4041775" cy="47686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9" y="1621087"/>
            <a:ext cx="4041775" cy="29451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4" y="203523"/>
            <a:ext cx="3008313" cy="8661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3525"/>
            <a:ext cx="5111750" cy="43627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4" y="1069684"/>
            <a:ext cx="3008313" cy="34965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578226"/>
            <a:ext cx="5486400" cy="4224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6744"/>
            <a:ext cx="5486400" cy="3067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00656"/>
            <a:ext cx="5486400" cy="5999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0000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57288" y="1476728"/>
            <a:ext cx="7791450" cy="3067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181100" y="454378"/>
            <a:ext cx="7715250" cy="8519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grpSp>
        <p:nvGrpSpPr>
          <p:cNvPr id="1059" name="Group 35"/>
          <p:cNvGrpSpPr>
            <a:grpSpLocks/>
          </p:cNvGrpSpPr>
          <p:nvPr/>
        </p:nvGrpSpPr>
        <p:grpSpPr bwMode="auto">
          <a:xfrm>
            <a:off x="0" y="1"/>
            <a:ext cx="1085850" cy="5102284"/>
            <a:chOff x="0" y="0"/>
            <a:chExt cx="684" cy="4312"/>
          </a:xfrm>
        </p:grpSpPr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684" cy="4312"/>
            </a:xfrm>
            <a:prstGeom prst="rect">
              <a:avLst/>
            </a:prstGeom>
            <a:gradFill rotWithShape="0">
              <a:gsLst>
                <a:gs pos="0">
                  <a:srgbClr val="114FFB"/>
                </a:gs>
                <a:gs pos="50000">
                  <a:srgbClr val="114FFB">
                    <a:gamma/>
                    <a:shade val="20000"/>
                    <a:invGamma/>
                  </a:srgbClr>
                </a:gs>
                <a:gs pos="100000">
                  <a:srgbClr val="114FFB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l-PL"/>
            </a:p>
          </p:txBody>
        </p:sp>
        <p:grpSp>
          <p:nvGrpSpPr>
            <p:cNvPr id="1058" name="Group 34"/>
            <p:cNvGrpSpPr>
              <a:grpSpLocks/>
            </p:cNvGrpSpPr>
            <p:nvPr/>
          </p:nvGrpSpPr>
          <p:grpSpPr bwMode="auto">
            <a:xfrm>
              <a:off x="48" y="102"/>
              <a:ext cx="96" cy="4122"/>
              <a:chOff x="48" y="102"/>
              <a:chExt cx="96" cy="4122"/>
            </a:xfrm>
          </p:grpSpPr>
          <p:sp>
            <p:nvSpPr>
              <p:cNvPr id="1029" name="Rectangle 5"/>
              <p:cNvSpPr>
                <a:spLocks noChangeArrowheads="1"/>
              </p:cNvSpPr>
              <p:nvPr/>
            </p:nvSpPr>
            <p:spPr bwMode="auto">
              <a:xfrm>
                <a:off x="48" y="110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30" name="Rectangle 6"/>
              <p:cNvSpPr>
                <a:spLocks noChangeArrowheads="1"/>
              </p:cNvSpPr>
              <p:nvPr/>
            </p:nvSpPr>
            <p:spPr bwMode="auto">
              <a:xfrm>
                <a:off x="48" y="124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31" name="Rectangle 7"/>
              <p:cNvSpPr>
                <a:spLocks noChangeArrowheads="1"/>
              </p:cNvSpPr>
              <p:nvPr/>
            </p:nvSpPr>
            <p:spPr bwMode="auto">
              <a:xfrm>
                <a:off x="48" y="139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32" name="Rectangle 8"/>
              <p:cNvSpPr>
                <a:spLocks noChangeArrowheads="1"/>
              </p:cNvSpPr>
              <p:nvPr/>
            </p:nvSpPr>
            <p:spPr bwMode="auto">
              <a:xfrm>
                <a:off x="48" y="153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33" name="Rectangle 9"/>
              <p:cNvSpPr>
                <a:spLocks noChangeArrowheads="1"/>
              </p:cNvSpPr>
              <p:nvPr/>
            </p:nvSpPr>
            <p:spPr bwMode="auto">
              <a:xfrm>
                <a:off x="48" y="168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34" name="Rectangle 10"/>
              <p:cNvSpPr>
                <a:spLocks noChangeArrowheads="1"/>
              </p:cNvSpPr>
              <p:nvPr/>
            </p:nvSpPr>
            <p:spPr bwMode="auto">
              <a:xfrm>
                <a:off x="48" y="182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35" name="Rectangle 11"/>
              <p:cNvSpPr>
                <a:spLocks noChangeArrowheads="1"/>
              </p:cNvSpPr>
              <p:nvPr/>
            </p:nvSpPr>
            <p:spPr bwMode="auto">
              <a:xfrm>
                <a:off x="48" y="196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36" name="Rectangle 12"/>
              <p:cNvSpPr>
                <a:spLocks noChangeArrowheads="1"/>
              </p:cNvSpPr>
              <p:nvPr/>
            </p:nvSpPr>
            <p:spPr bwMode="auto">
              <a:xfrm>
                <a:off x="48" y="211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37" name="Rectangle 13"/>
              <p:cNvSpPr>
                <a:spLocks noChangeArrowheads="1"/>
              </p:cNvSpPr>
              <p:nvPr/>
            </p:nvSpPr>
            <p:spPr bwMode="auto">
              <a:xfrm>
                <a:off x="48" y="225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38" name="Rectangle 14"/>
              <p:cNvSpPr>
                <a:spLocks noChangeArrowheads="1"/>
              </p:cNvSpPr>
              <p:nvPr/>
            </p:nvSpPr>
            <p:spPr bwMode="auto">
              <a:xfrm>
                <a:off x="48" y="240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39" name="Rectangle 15"/>
              <p:cNvSpPr>
                <a:spLocks noChangeArrowheads="1"/>
              </p:cNvSpPr>
              <p:nvPr/>
            </p:nvSpPr>
            <p:spPr bwMode="auto">
              <a:xfrm>
                <a:off x="48" y="254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0" name="Rectangle 16"/>
              <p:cNvSpPr>
                <a:spLocks noChangeArrowheads="1"/>
              </p:cNvSpPr>
              <p:nvPr/>
            </p:nvSpPr>
            <p:spPr bwMode="auto">
              <a:xfrm>
                <a:off x="48" y="268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1" name="Rectangle 17"/>
              <p:cNvSpPr>
                <a:spLocks noChangeArrowheads="1"/>
              </p:cNvSpPr>
              <p:nvPr/>
            </p:nvSpPr>
            <p:spPr bwMode="auto">
              <a:xfrm>
                <a:off x="48" y="283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2" name="Rectangle 18"/>
              <p:cNvSpPr>
                <a:spLocks noChangeArrowheads="1"/>
              </p:cNvSpPr>
              <p:nvPr/>
            </p:nvSpPr>
            <p:spPr bwMode="auto">
              <a:xfrm>
                <a:off x="48" y="297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3" name="Rectangle 19"/>
              <p:cNvSpPr>
                <a:spLocks noChangeArrowheads="1"/>
              </p:cNvSpPr>
              <p:nvPr/>
            </p:nvSpPr>
            <p:spPr bwMode="auto">
              <a:xfrm>
                <a:off x="48" y="312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4" name="Rectangle 20"/>
              <p:cNvSpPr>
                <a:spLocks noChangeArrowheads="1"/>
              </p:cNvSpPr>
              <p:nvPr/>
            </p:nvSpPr>
            <p:spPr bwMode="auto">
              <a:xfrm>
                <a:off x="48" y="326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5" name="Rectangle 21"/>
              <p:cNvSpPr>
                <a:spLocks noChangeArrowheads="1"/>
              </p:cNvSpPr>
              <p:nvPr/>
            </p:nvSpPr>
            <p:spPr bwMode="auto">
              <a:xfrm>
                <a:off x="48" y="340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6" name="Rectangle 22"/>
              <p:cNvSpPr>
                <a:spLocks noChangeArrowheads="1"/>
              </p:cNvSpPr>
              <p:nvPr/>
            </p:nvSpPr>
            <p:spPr bwMode="auto">
              <a:xfrm>
                <a:off x="48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7" name="Rectangle 23"/>
              <p:cNvSpPr>
                <a:spLocks noChangeArrowheads="1"/>
              </p:cNvSpPr>
              <p:nvPr/>
            </p:nvSpPr>
            <p:spPr bwMode="auto">
              <a:xfrm>
                <a:off x="48" y="369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8" name="Rectangle 24"/>
              <p:cNvSpPr>
                <a:spLocks noChangeArrowheads="1"/>
              </p:cNvSpPr>
              <p:nvPr/>
            </p:nvSpPr>
            <p:spPr bwMode="auto">
              <a:xfrm>
                <a:off x="48" y="384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49" name="Rectangle 25"/>
              <p:cNvSpPr>
                <a:spLocks noChangeArrowheads="1"/>
              </p:cNvSpPr>
              <p:nvPr/>
            </p:nvSpPr>
            <p:spPr bwMode="auto">
              <a:xfrm>
                <a:off x="48" y="398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0" name="Rectangle 26"/>
              <p:cNvSpPr>
                <a:spLocks noChangeArrowheads="1"/>
              </p:cNvSpPr>
              <p:nvPr/>
            </p:nvSpPr>
            <p:spPr bwMode="auto">
              <a:xfrm>
                <a:off x="48" y="412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1" name="Rectangle 27"/>
              <p:cNvSpPr>
                <a:spLocks noChangeArrowheads="1"/>
              </p:cNvSpPr>
              <p:nvPr/>
            </p:nvSpPr>
            <p:spPr bwMode="auto">
              <a:xfrm>
                <a:off x="48" y="10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2" name="Rectangle 28"/>
              <p:cNvSpPr>
                <a:spLocks noChangeArrowheads="1"/>
              </p:cNvSpPr>
              <p:nvPr/>
            </p:nvSpPr>
            <p:spPr bwMode="auto">
              <a:xfrm>
                <a:off x="48" y="24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3" name="Rectangle 29"/>
              <p:cNvSpPr>
                <a:spLocks noChangeArrowheads="1"/>
              </p:cNvSpPr>
              <p:nvPr/>
            </p:nvSpPr>
            <p:spPr bwMode="auto">
              <a:xfrm>
                <a:off x="48" y="39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4" name="Rectangle 30"/>
              <p:cNvSpPr>
                <a:spLocks noChangeArrowheads="1"/>
              </p:cNvSpPr>
              <p:nvPr/>
            </p:nvSpPr>
            <p:spPr bwMode="auto">
              <a:xfrm>
                <a:off x="48" y="53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5" name="Rectangle 31"/>
              <p:cNvSpPr>
                <a:spLocks noChangeArrowheads="1"/>
              </p:cNvSpPr>
              <p:nvPr/>
            </p:nvSpPr>
            <p:spPr bwMode="auto">
              <a:xfrm>
                <a:off x="48" y="67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6" name="Rectangle 32"/>
              <p:cNvSpPr>
                <a:spLocks noChangeArrowheads="1"/>
              </p:cNvSpPr>
              <p:nvPr/>
            </p:nvSpPr>
            <p:spPr bwMode="auto">
              <a:xfrm>
                <a:off x="48" y="82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057" name="Rectangle 33"/>
              <p:cNvSpPr>
                <a:spLocks noChangeArrowheads="1"/>
              </p:cNvSpPr>
              <p:nvPr/>
            </p:nvSpPr>
            <p:spPr bwMode="auto">
              <a:xfrm>
                <a:off x="48" y="966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</p:grp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u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F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685800" y="4657372"/>
            <a:ext cx="1905000" cy="3407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124200" y="4657372"/>
            <a:ext cx="2895600" cy="3407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l-PL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560" y="467643"/>
            <a:ext cx="7772400" cy="1276339"/>
          </a:xfrm>
          <a:noFill/>
          <a:ln/>
        </p:spPr>
        <p:txBody>
          <a:bodyPr/>
          <a:lstStyle/>
          <a:p>
            <a:r>
              <a:rPr lang="pl-PL" dirty="0">
                <a:cs typeface="Calibri Light"/>
              </a:rPr>
              <a:t>Czy dzisiejsze odkrycia byłyby możliwe bez chemii organicznej?</a:t>
            </a:r>
            <a:endParaRPr lang="en-GB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6658"/>
            <a:ext cx="6400800" cy="1099377"/>
          </a:xfrm>
          <a:noFill/>
          <a:ln/>
        </p:spPr>
        <p:txBody>
          <a:bodyPr/>
          <a:lstStyle/>
          <a:p>
            <a:pPr marL="342900" indent="-342900"/>
            <a:r>
              <a:rPr lang="pl-PL" dirty="0" smtClean="0">
                <a:cs typeface="Calibri"/>
              </a:rPr>
              <a:t>Bartek Kotecki</a:t>
            </a:r>
          </a:p>
          <a:p>
            <a:pPr marL="342900" indent="-342900"/>
            <a:r>
              <a:rPr lang="pl-PL" dirty="0" smtClean="0">
                <a:cs typeface="Calibri"/>
              </a:rPr>
              <a:t>2022</a:t>
            </a:r>
            <a:endParaRPr lang="pl-PL" dirty="0" smtClean="0"/>
          </a:p>
          <a:p>
            <a:pPr marL="342900" indent="-342900"/>
            <a:endParaRPr lang="en-GB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560" y="0"/>
            <a:ext cx="8284790" cy="936104"/>
          </a:xfrm>
        </p:spPr>
        <p:txBody>
          <a:bodyPr/>
          <a:lstStyle/>
          <a:p>
            <a:pPr algn="ctr"/>
            <a:r>
              <a:rPr lang="pl-PL" sz="3200" dirty="0" smtClean="0"/>
              <a:t>Gałęzie przemysłu i gospodarki rozwinięte dzięki chemii organicznej</a:t>
            </a:r>
            <a:endParaRPr lang="pl-PL" sz="3200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323528" y="1043707"/>
            <a:ext cx="8625210" cy="4068043"/>
          </a:xfrm>
        </p:spPr>
        <p:txBody>
          <a:bodyPr/>
          <a:lstStyle/>
          <a:p>
            <a:r>
              <a:rPr lang="pl-PL" sz="1800" dirty="0" smtClean="0"/>
              <a:t>Przemysł nawozów sztucznych</a:t>
            </a:r>
          </a:p>
          <a:p>
            <a:r>
              <a:rPr lang="pl-PL" sz="1800" dirty="0" smtClean="0"/>
              <a:t>Przemysł spożywczy </a:t>
            </a:r>
          </a:p>
          <a:p>
            <a:r>
              <a:rPr lang="pl-PL" sz="1800" dirty="0" smtClean="0"/>
              <a:t>Przemysł kosmetyczny</a:t>
            </a:r>
          </a:p>
          <a:p>
            <a:r>
              <a:rPr lang="pl-PL" sz="1800" dirty="0" smtClean="0"/>
              <a:t>Przemysł produkcji farb, lakierów, rozpuszczalników</a:t>
            </a:r>
          </a:p>
          <a:p>
            <a:r>
              <a:rPr lang="pl-PL" sz="1800" dirty="0" smtClean="0"/>
              <a:t>Przemysł produkcji tworzyw sztucznych</a:t>
            </a:r>
          </a:p>
          <a:p>
            <a:r>
              <a:rPr lang="pl-PL" sz="1800" dirty="0" smtClean="0"/>
              <a:t>Przemysł farmaceutyczny</a:t>
            </a:r>
          </a:p>
          <a:p>
            <a:r>
              <a:rPr lang="pl-PL" sz="1800" dirty="0" smtClean="0"/>
              <a:t>Przemysł petrochemiczny</a:t>
            </a:r>
          </a:p>
          <a:p>
            <a:r>
              <a:rPr lang="pl-PL" sz="1800" dirty="0" smtClean="0"/>
              <a:t>Oraz przemysł </a:t>
            </a:r>
            <a:r>
              <a:rPr lang="pl-PL" sz="1800" dirty="0" smtClean="0"/>
              <a:t>szklarski, włókienniczy, papierniczy, zbrojeniowy i s</a:t>
            </a:r>
            <a:r>
              <a:rPr lang="pl-PL" sz="1800" dirty="0" smtClean="0"/>
              <a:t>pawalnictwo, garbarstwo, poligrafia, budownictwo (m.in. </a:t>
            </a:r>
            <a:r>
              <a:rPr lang="pl-PL" sz="1800" dirty="0"/>
              <a:t>b</a:t>
            </a:r>
            <a:r>
              <a:rPr lang="pl-PL" sz="1800" dirty="0" smtClean="0"/>
              <a:t>udowa dróg)</a:t>
            </a:r>
            <a:br>
              <a:rPr lang="pl-PL" sz="1800" dirty="0" smtClean="0"/>
            </a:br>
            <a:endParaRPr lang="pl-PL" sz="1800" dirty="0" smtClean="0"/>
          </a:p>
          <a:p>
            <a:r>
              <a:rPr lang="pl-PL" sz="1800" dirty="0" smtClean="0"/>
              <a:t>Niektóre wynalazki  i odkrycia jak: układy scalone, czy elektrownie jądrowe, zapewne mogłyby być stworzone bez chemii organicznej, ale zdecydowana większość ludzkiej działalności związana jest z ogromnym rozwojem chemii organicznej</a:t>
            </a:r>
          </a:p>
          <a:p>
            <a:endParaRPr lang="pl-PL" sz="2000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715250" cy="657291"/>
          </a:xfrm>
          <a:noFill/>
          <a:ln/>
        </p:spPr>
        <p:txBody>
          <a:bodyPr/>
          <a:lstStyle/>
          <a:p>
            <a:r>
              <a:rPr lang="pl-PL" sz="3600" dirty="0" smtClean="0">
                <a:ea typeface="Calibri Light"/>
                <a:cs typeface="Calibri Light"/>
              </a:rPr>
              <a:t>Podział związków chemicznych</a:t>
            </a:r>
            <a:endParaRPr lang="en-GB" sz="36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755675"/>
            <a:ext cx="7752730" cy="4185684"/>
          </a:xfrm>
          <a:noFill/>
          <a:ln/>
        </p:spPr>
        <p:txBody>
          <a:bodyPr wrap="square" lIns="90000"/>
          <a:lstStyle/>
          <a:p>
            <a:r>
              <a:rPr lang="pl-PL" sz="2400" dirty="0" smtClean="0">
                <a:ea typeface="Calibri"/>
                <a:cs typeface="Calibri"/>
              </a:rPr>
              <a:t>Związki chemiczne dzielimy na związki nieorganiczne i organiczne. </a:t>
            </a:r>
          </a:p>
          <a:p>
            <a:r>
              <a:rPr lang="pl-PL" sz="2400" dirty="0" smtClean="0">
                <a:ea typeface="Calibri"/>
                <a:cs typeface="Calibri"/>
              </a:rPr>
              <a:t>Związki organiczne dzielimy na: </a:t>
            </a:r>
            <a:br>
              <a:rPr lang="pl-PL" sz="2400" dirty="0" smtClean="0">
                <a:ea typeface="Calibri"/>
                <a:cs typeface="Calibri"/>
              </a:rPr>
            </a:br>
            <a:r>
              <a:rPr lang="pl-PL" sz="2400" dirty="0" smtClean="0">
                <a:ea typeface="Calibri"/>
                <a:cs typeface="Calibri"/>
              </a:rPr>
              <a:t>- węglowodory (takie jak metan, etan, </a:t>
            </a:r>
            <a:r>
              <a:rPr lang="pl-PL" sz="2400" dirty="0" err="1" smtClean="0">
                <a:ea typeface="Calibri"/>
                <a:cs typeface="Calibri"/>
              </a:rPr>
              <a:t>propyn</a:t>
            </a:r>
            <a:r>
              <a:rPr lang="pl-PL" sz="2400" dirty="0" smtClean="0">
                <a:ea typeface="Calibri"/>
                <a:cs typeface="Calibri"/>
              </a:rPr>
              <a:t> itp.) </a:t>
            </a:r>
            <a:br>
              <a:rPr lang="pl-PL" sz="2400" dirty="0" smtClean="0">
                <a:ea typeface="Calibri"/>
                <a:cs typeface="Calibri"/>
              </a:rPr>
            </a:br>
            <a:r>
              <a:rPr lang="pl-PL" sz="2400" dirty="0" smtClean="0">
                <a:ea typeface="Calibri"/>
                <a:cs typeface="Calibri"/>
              </a:rPr>
              <a:t>- i pochodne węglowodorów (np. alkohole, kwasy</a:t>
            </a:r>
            <a:br>
              <a:rPr lang="pl-PL" sz="2400" dirty="0" smtClean="0">
                <a:ea typeface="Calibri"/>
                <a:cs typeface="Calibri"/>
              </a:rPr>
            </a:br>
            <a:r>
              <a:rPr lang="pl-PL" sz="2400" dirty="0" smtClean="0">
                <a:ea typeface="Calibri"/>
                <a:cs typeface="Calibri"/>
              </a:rPr>
              <a:t>   karboksylowe, estry, aminokwasy, tłuszcze, białka, </a:t>
            </a:r>
            <a:br>
              <a:rPr lang="pl-PL" sz="2400" dirty="0" smtClean="0">
                <a:ea typeface="Calibri"/>
                <a:cs typeface="Calibri"/>
              </a:rPr>
            </a:br>
            <a:r>
              <a:rPr lang="pl-PL" sz="2400" dirty="0" smtClean="0">
                <a:ea typeface="Calibri"/>
                <a:cs typeface="Calibri"/>
              </a:rPr>
              <a:t>   sacharydy itd.)</a:t>
            </a:r>
            <a:br>
              <a:rPr lang="pl-PL" sz="2400" dirty="0" smtClean="0">
                <a:ea typeface="Calibri"/>
                <a:cs typeface="Calibri"/>
              </a:rPr>
            </a:br>
            <a:endParaRPr lang="pl-PL" sz="2400" dirty="0">
              <a:ea typeface="Calibri"/>
              <a:cs typeface="Calibri"/>
            </a:endParaRPr>
          </a:p>
          <a:p>
            <a:pPr>
              <a:buNone/>
            </a:pPr>
            <a:r>
              <a:rPr lang="pl-PL" sz="2400" dirty="0" smtClean="0">
                <a:ea typeface="Calibri"/>
                <a:cs typeface="Calibri"/>
              </a:rPr>
              <a:t>	</a:t>
            </a:r>
            <a:r>
              <a:rPr lang="pl-PL" sz="2000" dirty="0" smtClean="0">
                <a:ea typeface="Calibri"/>
                <a:cs typeface="Calibri"/>
              </a:rPr>
              <a:t>Węgiel w związkach organicznych jest zawsze czterowartościowy, a atomy węgla łączą się bezpośrednio, tworząc łańcuchy proste, rozgałęzione lub pierścienie.</a:t>
            </a:r>
          </a:p>
          <a:p>
            <a:pPr>
              <a:buNone/>
            </a:pPr>
            <a:endParaRPr lang="pl-PL" sz="2400" dirty="0" smtClean="0">
              <a:ea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283986"/>
            <a:ext cx="7715250" cy="851958"/>
          </a:xfrm>
          <a:noFill/>
          <a:ln/>
        </p:spPr>
        <p:txBody>
          <a:bodyPr/>
          <a:lstStyle/>
          <a:p>
            <a:r>
              <a:rPr lang="pl-PL" dirty="0" smtClean="0">
                <a:cs typeface="Calibri Light"/>
              </a:rPr>
              <a:t>Czym jest chemia organiczna?</a:t>
            </a:r>
            <a:endParaRPr lang="en-GB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7288" y="1192741"/>
            <a:ext cx="7807200" cy="3667389"/>
          </a:xfrm>
          <a:noFill/>
          <a:ln/>
        </p:spPr>
        <p:txBody>
          <a:bodyPr/>
          <a:lstStyle/>
          <a:p>
            <a:pPr marL="0">
              <a:buNone/>
            </a:pPr>
            <a:r>
              <a:rPr lang="pl-PL" sz="2000" b="1" dirty="0" smtClean="0">
                <a:ea typeface="+mn-lt"/>
                <a:cs typeface="+mn-lt"/>
              </a:rPr>
              <a:t>Chemia organiczna</a:t>
            </a:r>
            <a:r>
              <a:rPr lang="pl-PL" sz="2000" dirty="0" smtClean="0">
                <a:ea typeface="+mn-lt"/>
                <a:cs typeface="+mn-lt"/>
              </a:rPr>
              <a:t> – dziedzina chemii zajmująca się organicznymi związkami chemicznymi</a:t>
            </a:r>
          </a:p>
          <a:p>
            <a:r>
              <a:rPr lang="pl-PL" sz="2000" dirty="0" smtClean="0">
                <a:ea typeface="+mn-lt"/>
                <a:cs typeface="+mn-lt"/>
              </a:rPr>
              <a:t>ich wytwarzaniem (syntezą),   </a:t>
            </a:r>
          </a:p>
          <a:p>
            <a:r>
              <a:rPr lang="pl-PL" sz="2000" dirty="0" smtClean="0">
                <a:ea typeface="Calibri"/>
                <a:cs typeface="Calibri"/>
              </a:rPr>
              <a:t>wykorzystaniem tych związków (pozyskanych od organizmów żywych, wydobytych lub zsyntetyzowanych</a:t>
            </a:r>
          </a:p>
          <a:p>
            <a:r>
              <a:rPr lang="pl-PL" sz="2000" dirty="0" smtClean="0">
                <a:ea typeface="Calibri"/>
                <a:cs typeface="Calibri"/>
              </a:rPr>
              <a:t>oraz badaniem ich właściwości i budowy</a:t>
            </a:r>
            <a:r>
              <a:rPr lang="pl-PL" sz="2000" dirty="0" smtClean="0">
                <a:ea typeface="+mn-lt"/>
                <a:cs typeface="+mn-lt"/>
              </a:rPr>
              <a:t> </a:t>
            </a:r>
          </a:p>
          <a:p>
            <a:endParaRPr lang="pl-PL" sz="2000" dirty="0">
              <a:ea typeface="+mn-lt"/>
              <a:cs typeface="+mn-lt"/>
            </a:endParaRPr>
          </a:p>
          <a:p>
            <a:pPr marL="0">
              <a:buNone/>
            </a:pPr>
            <a:r>
              <a:rPr lang="pl-PL" sz="2000" dirty="0" smtClean="0">
                <a:ea typeface="+mn-lt"/>
                <a:cs typeface="+mn-lt"/>
              </a:rPr>
              <a:t>Produkcja syntetycznych organicznych związków chemicznych pozwala na tańsze lub bardziej masowe wytworzenie substancji, których naturalne pozyskanie jest ograniczone (np. kauczuk syntetyczny </a:t>
            </a:r>
            <a:r>
              <a:rPr lang="pl-PL" sz="2000" dirty="0" err="1" smtClean="0">
                <a:ea typeface="+mn-lt"/>
                <a:cs typeface="+mn-lt"/>
              </a:rPr>
              <a:t>vs</a:t>
            </a:r>
            <a:r>
              <a:rPr lang="pl-PL" sz="2000" dirty="0" smtClean="0">
                <a:ea typeface="+mn-lt"/>
                <a:cs typeface="+mn-lt"/>
              </a:rPr>
              <a:t>. </a:t>
            </a:r>
            <a:r>
              <a:rPr lang="pl-PL" sz="2000" dirty="0">
                <a:ea typeface="+mn-lt"/>
                <a:cs typeface="+mn-lt"/>
              </a:rPr>
              <a:t>k</a:t>
            </a:r>
            <a:r>
              <a:rPr lang="pl-PL" sz="2000" dirty="0" smtClean="0">
                <a:ea typeface="+mn-lt"/>
                <a:cs typeface="+mn-lt"/>
              </a:rPr>
              <a:t>auczuk naturalny)</a:t>
            </a:r>
            <a:endParaRPr lang="en-GB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528" y="107603"/>
            <a:ext cx="6192688" cy="720080"/>
          </a:xfrm>
        </p:spPr>
        <p:txBody>
          <a:bodyPr/>
          <a:lstStyle/>
          <a:p>
            <a:pPr algn="ctr"/>
            <a:r>
              <a:rPr lang="pl-PL" sz="3600" dirty="0" smtClean="0"/>
              <a:t>Krótka historia mocznika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9512" y="1043707"/>
            <a:ext cx="6768752" cy="3428063"/>
          </a:xfrm>
        </p:spPr>
        <p:txBody>
          <a:bodyPr/>
          <a:lstStyle/>
          <a:p>
            <a:r>
              <a:rPr lang="pl-PL" sz="2000" dirty="0" smtClean="0"/>
              <a:t>Związek ten został po raz pierwszy otrzymany syntetycznie przez Friedricha </a:t>
            </a:r>
            <a:r>
              <a:rPr lang="pl-PL" sz="2000" dirty="0" err="1" smtClean="0"/>
              <a:t>Wöhlera</a:t>
            </a:r>
            <a:r>
              <a:rPr lang="pl-PL" sz="2000" dirty="0" smtClean="0"/>
              <a:t> w 1828 roku. Był to pierwszy związek organiczny otrzymany z całkowicie nieorganicznych substratów w wyniku ogrzewania cyjanianu amonu</a:t>
            </a:r>
          </a:p>
          <a:p>
            <a:r>
              <a:rPr lang="pl-PL" sz="2000" dirty="0" smtClean="0"/>
              <a:t>Wykorzystywany jest w produkcji nawozów sztucznych </a:t>
            </a:r>
          </a:p>
          <a:p>
            <a:r>
              <a:rPr lang="pl-PL" sz="2000" dirty="0" smtClean="0"/>
              <a:t>Oraz wykorzystywany jest do  produkcji </a:t>
            </a:r>
            <a:r>
              <a:rPr lang="pl-PL" sz="2000" dirty="0" err="1" smtClean="0"/>
              <a:t>AdBlue</a:t>
            </a:r>
            <a:r>
              <a:rPr lang="pl-PL" sz="2000" dirty="0" smtClean="0"/>
              <a:t> (dodatek do paliw dieslowskich pozwalający na zmniejszenie emisji szkodliwych związków spalania)</a:t>
            </a:r>
            <a:endParaRPr lang="pl-PL" dirty="0"/>
          </a:p>
        </p:txBody>
      </p:sp>
      <p:pic>
        <p:nvPicPr>
          <p:cNvPr id="31746" name="Picture 2" descr="Mocznik 46N 25kg trawnik ozdobny | Trawnik Ozdobn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395635"/>
            <a:ext cx="2046342" cy="2016224"/>
          </a:xfrm>
          <a:prstGeom prst="rect">
            <a:avLst/>
          </a:prstGeom>
          <a:noFill/>
        </p:spPr>
      </p:pic>
      <p:pic>
        <p:nvPicPr>
          <p:cNvPr id="31748" name="Picture 4" descr="ADBLUE NOXY 5L Płyn katalityczny Diese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8264" y="2627883"/>
            <a:ext cx="2051720" cy="20517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23528" y="0"/>
            <a:ext cx="8500814" cy="504056"/>
          </a:xfrm>
        </p:spPr>
        <p:txBody>
          <a:bodyPr/>
          <a:lstStyle/>
          <a:p>
            <a:pPr algn="ctr"/>
            <a:r>
              <a:rPr lang="pl-PL" sz="3600" dirty="0" smtClean="0"/>
              <a:t>Krótka historia kauczuku</a:t>
            </a:r>
            <a:endParaRPr lang="pl-PL" sz="36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979712" y="539651"/>
            <a:ext cx="6969026" cy="4572099"/>
          </a:xfrm>
        </p:spPr>
        <p:txBody>
          <a:bodyPr/>
          <a:lstStyle/>
          <a:p>
            <a:r>
              <a:rPr lang="pl-PL" sz="1800" dirty="0" smtClean="0"/>
              <a:t>Jeszcze przed odkryciem Ameryki </a:t>
            </a:r>
            <a:r>
              <a:rPr lang="pl-PL" sz="1800" dirty="0"/>
              <a:t>I</a:t>
            </a:r>
            <a:r>
              <a:rPr lang="pl-PL" sz="1800" dirty="0" smtClean="0"/>
              <a:t>ndianie w Amazonii pozyskiwali lateks (kauczuk) z drzew kauczukowca brazylijskiego</a:t>
            </a:r>
          </a:p>
          <a:p>
            <a:r>
              <a:rPr lang="pl-PL" sz="1800" dirty="0" smtClean="0"/>
              <a:t>W 1839 Karol Goodyear opracował proces wulkanizacji – dodanie siarki do lateksu spowodowało, że substancja nie lepiła się do podłoża</a:t>
            </a:r>
          </a:p>
          <a:p>
            <a:r>
              <a:rPr lang="pl-PL" sz="1800" dirty="0" smtClean="0"/>
              <a:t>Pod koniec XIX w. w Amazonii masowo pozyskiwano kauczuk z naturalnie rosnących drzew</a:t>
            </a:r>
          </a:p>
          <a:p>
            <a:r>
              <a:rPr lang="pl-PL" sz="1800" dirty="0" smtClean="0"/>
              <a:t>Po wykradzeniu nasion drzew przez Brytyjczyków , na początku XX w. rozpoczął się burzliwy rozwój plantacji w Malezji, Indiach, Indonezji oraz Kongo</a:t>
            </a:r>
          </a:p>
          <a:p>
            <a:r>
              <a:rPr lang="pl-PL" sz="1800" dirty="0" smtClean="0"/>
              <a:t>Z kauczuku produkuje się  opony, węże ogrodowe, rękawice chirurgiczne i ponad 50tys, innych wyrobów</a:t>
            </a:r>
          </a:p>
          <a:p>
            <a:r>
              <a:rPr lang="pl-PL" sz="1800" dirty="0" smtClean="0"/>
              <a:t>Jednak popyt przewyższał podaż i w 1909 opracowano metodę produkcji kauczuku syntetycznego, a od 1929  rozpoczęto masową produkcję</a:t>
            </a:r>
          </a:p>
          <a:p>
            <a:r>
              <a:rPr lang="pl-PL" sz="1800" dirty="0" smtClean="0"/>
              <a:t>Obecnie ok 40% produkcji to kauczuk naturalny</a:t>
            </a:r>
          </a:p>
          <a:p>
            <a:endParaRPr lang="pl-PL" dirty="0"/>
          </a:p>
        </p:txBody>
      </p:sp>
      <p:pic>
        <p:nvPicPr>
          <p:cNvPr id="29698" name="Picture 2" descr="http://www.surowce-naturalne.pl/sites/default/files/450px-Latex-productio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43707"/>
            <a:ext cx="2051720" cy="36724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15616" y="107603"/>
            <a:ext cx="7715250" cy="517321"/>
          </a:xfrm>
        </p:spPr>
        <p:txBody>
          <a:bodyPr/>
          <a:lstStyle/>
          <a:p>
            <a:pPr algn="ctr"/>
            <a:r>
              <a:rPr lang="pl-PL" sz="3600" dirty="0" smtClean="0"/>
              <a:t>Produkcja leków</a:t>
            </a:r>
            <a:endParaRPr lang="pl-PL" sz="3600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179512" y="827683"/>
            <a:ext cx="6624736" cy="3716095"/>
          </a:xfrm>
        </p:spPr>
        <p:txBody>
          <a:bodyPr/>
          <a:lstStyle/>
          <a:p>
            <a:r>
              <a:rPr lang="pl-PL" sz="2000" dirty="0" smtClean="0"/>
              <a:t>Penicylina </a:t>
            </a:r>
            <a:r>
              <a:rPr lang="pl-PL" sz="2000" dirty="0" smtClean="0"/>
              <a:t> –  </a:t>
            </a:r>
            <a:r>
              <a:rPr lang="pl-PL" sz="2000" dirty="0" smtClean="0"/>
              <a:t>badana od końca lat 20 XX w. – wyizolowana z pleśni w 1940 – pierwszy antybiotyk, obecnie produkowana na skalę przemysłową</a:t>
            </a:r>
          </a:p>
          <a:p>
            <a:r>
              <a:rPr lang="pl-PL" sz="2000" dirty="0" smtClean="0"/>
              <a:t>Insulina  - enzym (białko), badana od lat początku lat 20 XX w.  używana w leczeniu cukrzycy, początkowo używano insuliny bydlęcej, obecnie do produkcji insuliny ludzkiej wykorzystuje się pałeczki okrężnicy, którym wszczepia się gen ludzkiej insuliny. Hodowle bakteryjne syntetyzują ludzką insulinę, którą następnie oczyszcza się i wykorzystuje do produkcji leków</a:t>
            </a:r>
          </a:p>
          <a:p>
            <a:r>
              <a:rPr lang="pl-PL" sz="2000" dirty="0" smtClean="0"/>
              <a:t>Produkcja witamin</a:t>
            </a:r>
            <a:endParaRPr lang="pl-PL" sz="2000" dirty="0"/>
          </a:p>
        </p:txBody>
      </p:sp>
      <p:pic>
        <p:nvPicPr>
          <p:cNvPr id="27653" name="Picture 5" descr="Synthetic Production of Penicillin TR146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971699"/>
            <a:ext cx="1623952" cy="2304256"/>
          </a:xfrm>
          <a:prstGeom prst="rect">
            <a:avLst/>
          </a:prstGeom>
          <a:noFill/>
        </p:spPr>
      </p:pic>
      <p:sp>
        <p:nvSpPr>
          <p:cNvPr id="8" name="pole tekstowe 7"/>
          <p:cNvSpPr txBox="1"/>
          <p:nvPr/>
        </p:nvSpPr>
        <p:spPr>
          <a:xfrm>
            <a:off x="6732240" y="3491979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 dirty="0" smtClean="0"/>
              <a:t>„To natura wyprodukowała penicylinę, ja ją tylko odkryłem”</a:t>
            </a:r>
          </a:p>
          <a:p>
            <a:r>
              <a:rPr lang="pl-PL" sz="1400" dirty="0" smtClean="0"/>
              <a:t>Alexander Fleming</a:t>
            </a:r>
            <a:endParaRPr lang="pl-PL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15616" y="251619"/>
            <a:ext cx="7715250" cy="589329"/>
          </a:xfrm>
        </p:spPr>
        <p:txBody>
          <a:bodyPr/>
          <a:lstStyle/>
          <a:p>
            <a:pPr algn="ctr"/>
            <a:r>
              <a:rPr lang="pl-PL" sz="3200" dirty="0" smtClean="0"/>
              <a:t>Badania białek i DNA</a:t>
            </a:r>
            <a:endParaRPr lang="pl-PL" sz="3200" dirty="0"/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1259632" y="971699"/>
            <a:ext cx="7689106" cy="3572079"/>
          </a:xfrm>
        </p:spPr>
        <p:txBody>
          <a:bodyPr/>
          <a:lstStyle/>
          <a:p>
            <a:r>
              <a:rPr lang="pl-PL" sz="2400" dirty="0" smtClean="0"/>
              <a:t>Poznanie w 1953r. struktury DNA</a:t>
            </a:r>
          </a:p>
          <a:p>
            <a:r>
              <a:rPr lang="pl-PL" sz="2400" dirty="0" smtClean="0"/>
              <a:t>Poznanie w 1958r. budowy przestrzennej pierwszego białka – mioglobiny</a:t>
            </a:r>
          </a:p>
          <a:p>
            <a:r>
              <a:rPr lang="pl-PL" sz="2400" dirty="0" smtClean="0"/>
              <a:t>Odczytanie genomu ludzkiego - HGP, (z ang. </a:t>
            </a:r>
            <a:r>
              <a:rPr lang="pl-PL" sz="2400" dirty="0" err="1" smtClean="0"/>
              <a:t>Human</a:t>
            </a:r>
            <a:r>
              <a:rPr lang="pl-PL" sz="2400" dirty="0" smtClean="0"/>
              <a:t> </a:t>
            </a:r>
            <a:r>
              <a:rPr lang="pl-PL" sz="2400" dirty="0" err="1" smtClean="0"/>
              <a:t>Genome</a:t>
            </a:r>
            <a:r>
              <a:rPr lang="pl-PL" sz="2400" dirty="0" smtClean="0"/>
              <a:t> Project), II 2001 – 90%, a 14 kwietnia 2003 opublikowano dokument stwierdzający zakończenie </a:t>
            </a:r>
            <a:r>
              <a:rPr lang="pl-PL" sz="2400" dirty="0" err="1" smtClean="0"/>
              <a:t>sekwencjonowania</a:t>
            </a:r>
            <a:r>
              <a:rPr lang="pl-PL" sz="2400" dirty="0" smtClean="0"/>
              <a:t> 99% genomu z trafnością 99,99%</a:t>
            </a:r>
            <a:endParaRPr lang="pl-PL" sz="2400" dirty="0" smtClean="0"/>
          </a:p>
          <a:p>
            <a:endParaRPr lang="pl-PL" dirty="0"/>
          </a:p>
        </p:txBody>
      </p:sp>
      <p:pic>
        <p:nvPicPr>
          <p:cNvPr id="28679" name="Picture 7" descr="C:\Users\Dell\AppData\Local\Microsoft\Windows\INetCache\IE\XXI42SQW\6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80528" y="179611"/>
            <a:ext cx="1619672" cy="48237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11560" y="107603"/>
            <a:ext cx="8219306" cy="851958"/>
          </a:xfrm>
        </p:spPr>
        <p:txBody>
          <a:bodyPr/>
          <a:lstStyle/>
          <a:p>
            <a:r>
              <a:rPr lang="pl-PL" sz="3600" dirty="0" smtClean="0"/>
              <a:t>Wiek XX nazywany jest wiekiem ropy</a:t>
            </a:r>
            <a:endParaRPr lang="pl-PL" sz="3600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5" y="1331739"/>
            <a:ext cx="5497463" cy="3384376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512" y="323627"/>
            <a:ext cx="8644830" cy="851958"/>
          </a:xfrm>
        </p:spPr>
        <p:txBody>
          <a:bodyPr/>
          <a:lstStyle/>
          <a:p>
            <a:pPr algn="ctr"/>
            <a:r>
              <a:rPr lang="pl-PL" sz="3200" dirty="0" smtClean="0"/>
              <a:t>Dzięki ropie możliwe były następujące wynalazki i odkrycia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/>
              <a:t>Samochód spalinowy (paliwo, opony, tworzywa sztuczne)</a:t>
            </a:r>
          </a:p>
          <a:p>
            <a:r>
              <a:rPr lang="pl-PL" sz="2400" dirty="0" smtClean="0"/>
              <a:t>Samolot (paliwo silników tłokowych i odrzutowych)</a:t>
            </a:r>
          </a:p>
          <a:p>
            <a:r>
              <a:rPr lang="pl-PL" sz="2400" dirty="0" smtClean="0"/>
              <a:t>Rakiety kosmiczne (paliwo silników rakietowych):</a:t>
            </a:r>
            <a:br>
              <a:rPr lang="pl-PL" sz="2400" dirty="0" smtClean="0"/>
            </a:br>
            <a:r>
              <a:rPr lang="pl-PL" sz="2400" dirty="0" smtClean="0"/>
              <a:t>- Satelity telekomunikacyjne, GPS i inne</a:t>
            </a:r>
            <a:r>
              <a:rPr lang="pl-PL" sz="2400" dirty="0"/>
              <a:t/>
            </a:r>
            <a:br>
              <a:rPr lang="pl-PL" sz="2400" dirty="0"/>
            </a:br>
            <a:r>
              <a:rPr lang="pl-PL" sz="2400" dirty="0" smtClean="0"/>
              <a:t>- Badanie kosmosu (sondy kosmiczne, pojazdy załogowe)</a:t>
            </a:r>
          </a:p>
          <a:p>
            <a:r>
              <a:rPr lang="pl-PL" sz="2400" dirty="0" smtClean="0"/>
              <a:t>Produkcja tworzyw sztucznych (opakowania, zabawki, gumy, materiały na ubrania)</a:t>
            </a:r>
            <a:endParaRPr lang="pl-PL" sz="2400" dirty="0"/>
          </a:p>
        </p:txBody>
      </p:sp>
      <p:pic>
        <p:nvPicPr>
          <p:cNvPr id="4" name="Picture 2" descr="C:\Program Files (x86)\Microsoft Office\MEDIA\CAGCAT10\j0233070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07803"/>
            <a:ext cx="976940" cy="489714"/>
          </a:xfrm>
          <a:prstGeom prst="rect">
            <a:avLst/>
          </a:prstGeom>
          <a:noFill/>
        </p:spPr>
      </p:pic>
      <p:pic>
        <p:nvPicPr>
          <p:cNvPr id="26626" name="Picture 2" descr="C:\Program Files (x86)\Microsoft Office\MEDIA\CAGCAT10\j0216858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03747"/>
            <a:ext cx="971600" cy="443493"/>
          </a:xfrm>
          <a:prstGeom prst="rect">
            <a:avLst/>
          </a:prstGeom>
          <a:noFill/>
        </p:spPr>
      </p:pic>
      <p:pic>
        <p:nvPicPr>
          <p:cNvPr id="26634" name="Picture 10" descr="C:\Users\Dell\AppData\Local\Microsoft\Windows\INetCache\IE\Y1NPUQXO\220px-Falcon_9_with_Dragon_capsule_for_tests_on_pad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483867"/>
            <a:ext cx="744692" cy="1150888"/>
          </a:xfrm>
          <a:prstGeom prst="rect">
            <a:avLst/>
          </a:prstGeom>
          <a:noFill/>
        </p:spPr>
      </p:pic>
      <p:pic>
        <p:nvPicPr>
          <p:cNvPr id="26636" name="Picture 12" descr="C:\Users\Dell\AppData\Local\Microsoft\Windows\INetCache\IE\Y1NPUQXO\Botella_agua[1]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3708003"/>
            <a:ext cx="228600" cy="6324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zures">
  <a:themeElements>
    <a:clrScheme name="">
      <a:dk1>
        <a:srgbClr val="000000"/>
      </a:dk1>
      <a:lt1>
        <a:srgbClr val="FFFFFF"/>
      </a:lt1>
      <a:dk2>
        <a:srgbClr val="114FFB"/>
      </a:dk2>
      <a:lt2>
        <a:srgbClr val="8CF4EA"/>
      </a:lt2>
      <a:accent1>
        <a:srgbClr val="00B7A5"/>
      </a:accent1>
      <a:accent2>
        <a:srgbClr val="D49FFF"/>
      </a:accent2>
      <a:accent3>
        <a:srgbClr val="AAB2FD"/>
      </a:accent3>
      <a:accent4>
        <a:srgbClr val="DADADA"/>
      </a:accent4>
      <a:accent5>
        <a:srgbClr val="AAD8CF"/>
      </a:accent5>
      <a:accent6>
        <a:srgbClr val="C090E7"/>
      </a:accent6>
      <a:hlink>
        <a:srgbClr val="7B00E4"/>
      </a:hlink>
      <a:folHlink>
        <a:srgbClr val="618FFD"/>
      </a:folHlink>
    </a:clrScheme>
    <a:fontScheme name="azur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z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c:\projects\pp4eng\common\template\sldshow\azures.ppt</Template>
  <TotalTime>9910079</TotalTime>
  <Pages>12</Pages>
  <Words>464</Words>
  <Application>Microsoft Office PowerPoint</Application>
  <PresentationFormat>Niestandardowy</PresentationFormat>
  <Paragraphs>53</Paragraphs>
  <Slides>10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Times New Roman</vt:lpstr>
      <vt:lpstr>Monotype Sorts</vt:lpstr>
      <vt:lpstr>Arial</vt:lpstr>
      <vt:lpstr>azures</vt:lpstr>
      <vt:lpstr>Czy dzisiejsze odkrycia byłyby możliwe bez chemii organicznej?</vt:lpstr>
      <vt:lpstr>Podział związków chemicznych</vt:lpstr>
      <vt:lpstr>Czym jest chemia organiczna?</vt:lpstr>
      <vt:lpstr>Krótka historia mocznika</vt:lpstr>
      <vt:lpstr>Krótka historia kauczuku</vt:lpstr>
      <vt:lpstr>Produkcja leków</vt:lpstr>
      <vt:lpstr>Badania białek i DNA</vt:lpstr>
      <vt:lpstr>Wiek XX nazywany jest wiekiem ropy</vt:lpstr>
      <vt:lpstr>Dzięki ropie możliwe były następujące wynalazki i odkrycia</vt:lpstr>
      <vt:lpstr>Gałęzie przemysłu i gospodarki rozwinięte dzięki chemii organicznej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status of Information Technology in DPCP</dc:title>
  <dc:creator>Piotr</dc:creator>
  <cp:lastModifiedBy>Dell</cp:lastModifiedBy>
  <cp:revision>54</cp:revision>
  <cp:lastPrinted>1997-09-21T20:35:08Z</cp:lastPrinted>
  <dcterms:created xsi:type="dcterms:W3CDTF">1997-09-21T20:38:16Z</dcterms:created>
  <dcterms:modified xsi:type="dcterms:W3CDTF">2022-05-22T11:47:28Z</dcterms:modified>
</cp:coreProperties>
</file>