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8" r:id="rId1"/>
  </p:sldMasterIdLst>
  <p:notesMasterIdLst>
    <p:notesMasterId r:id="rId12"/>
  </p:notesMasterIdLst>
  <p:handoutMasterIdLst>
    <p:handoutMasterId r:id="rId13"/>
  </p:handoutMasterIdLst>
  <p:sldIdLst>
    <p:sldId id="407" r:id="rId2"/>
    <p:sldId id="403" r:id="rId3"/>
    <p:sldId id="454" r:id="rId4"/>
    <p:sldId id="447" r:id="rId5"/>
    <p:sldId id="448" r:id="rId6"/>
    <p:sldId id="449" r:id="rId7"/>
    <p:sldId id="452" r:id="rId8"/>
    <p:sldId id="450" r:id="rId9"/>
    <p:sldId id="451" r:id="rId10"/>
    <p:sldId id="453" r:id="rId1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7399C6"/>
    <a:srgbClr val="D7D7D7"/>
    <a:srgbClr val="00BDF2"/>
    <a:srgbClr val="CB6015"/>
    <a:srgbClr val="B37A9F"/>
    <a:srgbClr val="80225F"/>
    <a:srgbClr val="66B797"/>
    <a:srgbClr val="002D72"/>
    <a:srgbClr val="53565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2" autoAdjust="0"/>
    <p:restoredTop sz="94673" autoAdjust="0"/>
  </p:normalViewPr>
  <p:slideViewPr>
    <p:cSldViewPr snapToGrid="0"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-3173" y="-96"/>
      </p:cViewPr>
      <p:guideLst>
        <p:guide orient="horz" pos="2928"/>
        <p:guide pos="220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2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2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ヒラギノ角ゴ Pro W3" pitchFamily="123" charset="-128"/>
              </a:defRPr>
            </a:lvl1pPr>
          </a:lstStyle>
          <a:p>
            <a:fld id="{59A179C9-9699-4B3E-828D-E087AFCAA7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9665365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3160" tIns="46579" rIns="93160" bIns="46579" numCol="1" anchor="t" anchorCtr="0" compatLnSpc="1">
            <a:prstTxWarp prst="textNoShape">
              <a:avLst/>
            </a:prstTxWarp>
          </a:bodyPr>
          <a:lstStyle>
            <a:lvl1pPr algn="l" defTabSz="931863">
              <a:defRPr sz="1200">
                <a:latin typeface="Arial" charset="0"/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688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3160" tIns="46579" rIns="93160" bIns="4657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6425"/>
            <a:ext cx="5610225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3160" tIns="46579" rIns="93160" bIns="465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688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3160" tIns="46579" rIns="93160" bIns="46579" numCol="1" anchor="b" anchorCtr="0" compatLnSpc="1">
            <a:prstTxWarp prst="textNoShape">
              <a:avLst/>
            </a:prstTxWarp>
          </a:bodyPr>
          <a:lstStyle>
            <a:lvl1pPr algn="l" defTabSz="931863">
              <a:defRPr sz="1200">
                <a:latin typeface="Arial" charset="0"/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688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3160" tIns="46579" rIns="93160" bIns="4657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ea typeface="ヒラギノ角ゴ Pro W3" pitchFamily="123" charset="-128"/>
              </a:defRPr>
            </a:lvl1pPr>
          </a:lstStyle>
          <a:p>
            <a:fld id="{2A0793AA-AFEA-4160-A783-2716B82C19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28114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0"/>
        <a:cs typeface="ヒラギノ角ゴ Pro W3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rgbClr val="7399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Rectangle 83"/>
          <p:cNvSpPr>
            <a:spLocks noGrp="1" noChangeArrowheads="1"/>
          </p:cNvSpPr>
          <p:nvPr>
            <p:ph type="title"/>
          </p:nvPr>
        </p:nvSpPr>
        <p:spPr>
          <a:xfrm>
            <a:off x="429976" y="2663854"/>
            <a:ext cx="8181975" cy="849313"/>
          </a:xfrm>
        </p:spPr>
        <p:txBody>
          <a:bodyPr/>
          <a:lstStyle>
            <a:lvl1pPr>
              <a:lnSpc>
                <a:spcPts val="6000"/>
              </a:lnSpc>
              <a:defRPr sz="5800">
                <a:solidFill>
                  <a:schemeClr val="bg1"/>
                </a:solidFill>
                <a:latin typeface="Arial" charset="0"/>
                <a:ea typeface="ヒラギノ角ゴ Pro W3" charset="0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108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455613" y="1816100"/>
            <a:ext cx="8181975" cy="1444625"/>
          </a:xfrm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tIns="0" rIns="0" bIns="0"/>
          <a:lstStyle>
            <a:lvl1pPr marL="0" indent="0">
              <a:spcAft>
                <a:spcPct val="0"/>
              </a:spcAft>
              <a:buFontTx/>
              <a:buNone/>
              <a:defRPr sz="3600">
                <a:solidFill>
                  <a:schemeClr val="bg1"/>
                </a:solidFill>
                <a:latin typeface="Arial" charset="0"/>
                <a:ea typeface="ヒラギノ角ゴ Pro W3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3316" name="AutoShape 4" descr="Znalezione obrazy dla zapytania citi handlowy"/>
          <p:cNvSpPr>
            <a:spLocks noChangeAspect="1" noChangeArrowheads="1"/>
          </p:cNvSpPr>
          <p:nvPr userDrawn="1"/>
        </p:nvSpPr>
        <p:spPr bwMode="auto">
          <a:xfrm>
            <a:off x="155575" y="-685800"/>
            <a:ext cx="1438275" cy="14382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318" name="AutoShape 6" descr="Znalezione obrazy dla zapytania citi handlowy"/>
          <p:cNvSpPr>
            <a:spLocks noChangeAspect="1" noChangeArrowheads="1"/>
          </p:cNvSpPr>
          <p:nvPr userDrawn="1"/>
        </p:nvSpPr>
        <p:spPr bwMode="auto">
          <a:xfrm>
            <a:off x="155575" y="-685800"/>
            <a:ext cx="1438275" cy="14382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320" name="AutoShape 8" descr="Znalezione obrazy dla zapytania citi handlowy"/>
          <p:cNvSpPr>
            <a:spLocks noChangeAspect="1" noChangeArrowheads="1"/>
          </p:cNvSpPr>
          <p:nvPr userDrawn="1"/>
        </p:nvSpPr>
        <p:spPr bwMode="auto">
          <a:xfrm>
            <a:off x="155575" y="-685800"/>
            <a:ext cx="1438275" cy="14382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2" name="Obraz 11" descr="output-onlinepngtools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55522" y="5822357"/>
            <a:ext cx="2503917" cy="140845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131860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7399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3"/>
          <p:cNvCxnSpPr>
            <a:cxnSpLocks noChangeShapeType="1"/>
          </p:cNvCxnSpPr>
          <p:nvPr/>
        </p:nvCxnSpPr>
        <p:spPr bwMode="auto">
          <a:xfrm>
            <a:off x="385763" y="6175375"/>
            <a:ext cx="8372475" cy="0"/>
          </a:xfrm>
          <a:prstGeom prst="line">
            <a:avLst/>
          </a:prstGeom>
          <a:noFill/>
          <a:ln w="6350">
            <a:solidFill>
              <a:srgbClr val="53565A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" name="Rectangle 85"/>
          <p:cNvSpPr txBox="1">
            <a:spLocks noChangeArrowheads="1"/>
          </p:cNvSpPr>
          <p:nvPr/>
        </p:nvSpPr>
        <p:spPr bwMode="black">
          <a:xfrm>
            <a:off x="388938" y="6381750"/>
            <a:ext cx="3460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65042CA-4D43-433C-8521-0726422D8CDA}" type="slidenum">
              <a:rPr lang="en-US" altLang="en-US" sz="900">
                <a:solidFill>
                  <a:srgbClr val="002D72"/>
                </a:solidFill>
                <a:ea typeface="ヒラギノ角ゴ Pro W3" pitchFamily="123" charset="-128"/>
              </a:rPr>
              <a:pPr eaLnBrk="1" hangingPunct="1"/>
              <a:t>‹#›</a:t>
            </a:fld>
            <a:endParaRPr lang="en-US" altLang="en-US" sz="900">
              <a:solidFill>
                <a:srgbClr val="002D72"/>
              </a:solidFill>
              <a:ea typeface="ヒラギノ角ゴ Pro W3" pitchFamily="123" charset="-128"/>
            </a:endParaRPr>
          </a:p>
        </p:txBody>
      </p:sp>
      <p:sp>
        <p:nvSpPr>
          <p:cNvPr id="7" name="Rectangle 92"/>
          <p:cNvSpPr txBox="1">
            <a:spLocks noChangeArrowheads="1"/>
          </p:cNvSpPr>
          <p:nvPr/>
        </p:nvSpPr>
        <p:spPr bwMode="black">
          <a:xfrm>
            <a:off x="603562" y="6390296"/>
            <a:ext cx="4070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pl-PL" altLang="en-US" sz="2000" b="1" dirty="0" err="1" smtClean="0">
                <a:solidFill>
                  <a:schemeClr val="bg1"/>
                </a:solidFill>
              </a:rPr>
              <a:t>Machine</a:t>
            </a:r>
            <a:r>
              <a:rPr lang="pl-PL" altLang="en-US" sz="2000" b="1" dirty="0" smtClean="0">
                <a:solidFill>
                  <a:schemeClr val="bg1"/>
                </a:solidFill>
              </a:rPr>
              <a:t> Learning</a:t>
            </a:r>
            <a:endParaRPr lang="en-US" altLang="en-US" sz="2000" b="1" dirty="0">
              <a:solidFill>
                <a:schemeClr val="bg1"/>
              </a:solidFill>
            </a:endParaRPr>
          </a:p>
        </p:txBody>
      </p:sp>
      <p:pic>
        <p:nvPicPr>
          <p:cNvPr id="8" name="Obraz 7" descr="output-onlinepngtools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55522" y="5822357"/>
            <a:ext cx="2503917" cy="140845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9311991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Rectangle 83"/>
          <p:cNvSpPr>
            <a:spLocks noGrp="1" noChangeArrowheads="1"/>
          </p:cNvSpPr>
          <p:nvPr>
            <p:ph type="title"/>
          </p:nvPr>
        </p:nvSpPr>
        <p:spPr bwMode="black">
          <a:xfrm>
            <a:off x="373063" y="361950"/>
            <a:ext cx="845502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08" name="Rectangle 84"/>
          <p:cNvSpPr>
            <a:spLocks noGrp="1" noChangeArrowheads="1"/>
          </p:cNvSpPr>
          <p:nvPr>
            <p:ph type="body" idx="1"/>
          </p:nvPr>
        </p:nvSpPr>
        <p:spPr bwMode="black">
          <a:xfrm>
            <a:off x="373063" y="1077913"/>
            <a:ext cx="8464550" cy="4929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hf hdr="0"/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ea typeface="+mj-ea"/>
          <a:cs typeface="+mj-cs"/>
        </a:defRPr>
      </a:lvl1pPr>
      <a:lvl2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2pPr>
      <a:lvl3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3pPr>
      <a:lvl4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4pPr>
      <a:lvl5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ヒラギノ角ゴ Pro W3" charset="0"/>
          <a:cs typeface="Arial" charset="0"/>
        </a:defRPr>
      </a:lvl6pPr>
      <a:lvl7pPr marL="9144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ヒラギノ角ゴ Pro W3" charset="0"/>
          <a:cs typeface="Arial" charset="0"/>
        </a:defRPr>
      </a:lvl7pPr>
      <a:lvl8pPr marL="13716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ヒラギノ角ゴ Pro W3" charset="0"/>
          <a:cs typeface="Arial" charset="0"/>
        </a:defRPr>
      </a:lvl8pPr>
      <a:lvl9pPr marL="18288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ヒラギノ角ゴ Pro W3" charset="0"/>
          <a:cs typeface="Arial" charset="0"/>
        </a:defRPr>
      </a:lvl9pPr>
    </p:titleStyle>
    <p:bodyStyle>
      <a:lvl1pPr marL="231775" indent="-231775" algn="l" rtl="0" eaLnBrk="1" fontAlgn="base" hangingPunct="1">
        <a:spcBef>
          <a:spcPct val="0"/>
        </a:spcBef>
        <a:spcAft>
          <a:spcPts val="1200"/>
        </a:spcAft>
        <a:buSzPct val="120000"/>
        <a:buChar char="•"/>
        <a:defRPr>
          <a:solidFill>
            <a:srgbClr val="53565A"/>
          </a:solidFill>
          <a:latin typeface="Arial" pitchFamily="34" charset="0"/>
          <a:ea typeface="+mn-ea"/>
          <a:cs typeface="+mn-cs"/>
        </a:defRPr>
      </a:lvl1pPr>
      <a:lvl2pPr marL="460375" indent="-227013" algn="l" rtl="0" eaLnBrk="1" fontAlgn="base" hangingPunct="1">
        <a:spcBef>
          <a:spcPct val="0"/>
        </a:spcBef>
        <a:spcAft>
          <a:spcPts val="1200"/>
        </a:spcAft>
        <a:buFont typeface="Arial" pitchFamily="34" charset="0"/>
        <a:buChar char="‒"/>
        <a:defRPr>
          <a:solidFill>
            <a:srgbClr val="53565A"/>
          </a:solidFill>
          <a:latin typeface="Arial" pitchFamily="34" charset="0"/>
          <a:ea typeface="+mn-ea"/>
          <a:cs typeface="+mn-cs"/>
        </a:defRPr>
      </a:lvl2pPr>
      <a:lvl3pPr marL="693738" indent="-231775" algn="l" rtl="0" eaLnBrk="1" fontAlgn="base" hangingPunct="1">
        <a:spcBef>
          <a:spcPct val="0"/>
        </a:spcBef>
        <a:spcAft>
          <a:spcPts val="1200"/>
        </a:spcAft>
        <a:buChar char="•"/>
        <a:defRPr>
          <a:solidFill>
            <a:srgbClr val="53565A"/>
          </a:solidFill>
          <a:latin typeface="Arial" pitchFamily="34" charset="0"/>
          <a:ea typeface="+mn-ea"/>
          <a:cs typeface="+mn-cs"/>
        </a:defRPr>
      </a:lvl3pPr>
      <a:lvl4pPr marL="927100" indent="-231775" algn="l" rtl="0" eaLnBrk="1" fontAlgn="base" hangingPunct="1">
        <a:spcBef>
          <a:spcPct val="0"/>
        </a:spcBef>
        <a:spcAft>
          <a:spcPts val="1200"/>
        </a:spcAft>
        <a:buFont typeface="Arial" pitchFamily="34" charset="0"/>
        <a:buChar char="‒"/>
        <a:defRPr>
          <a:solidFill>
            <a:srgbClr val="53565A"/>
          </a:solidFill>
          <a:latin typeface="Arial" pitchFamily="34" charset="0"/>
          <a:ea typeface="+mn-ea"/>
          <a:cs typeface="+mn-cs"/>
        </a:defRPr>
      </a:lvl4pPr>
      <a:lvl5pPr marL="1152525" indent="-223838" algn="l" rtl="0" eaLnBrk="1" fontAlgn="base" hangingPunct="1">
        <a:spcBef>
          <a:spcPct val="0"/>
        </a:spcBef>
        <a:spcAft>
          <a:spcPts val="1200"/>
        </a:spcAft>
        <a:buChar char="•"/>
        <a:defRPr>
          <a:solidFill>
            <a:srgbClr val="53565A"/>
          </a:solidFill>
          <a:latin typeface="Arial" pitchFamily="34" charset="0"/>
          <a:ea typeface="+mn-ea"/>
          <a:cs typeface="+mn-cs"/>
        </a:defRPr>
      </a:lvl5pPr>
      <a:lvl6pPr marL="1609725" indent="-223838" algn="l" rtl="0" eaLnBrk="1" fontAlgn="base" hangingPunct="1">
        <a:spcBef>
          <a:spcPct val="0"/>
        </a:spcBef>
        <a:spcAft>
          <a:spcPts val="120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066925" indent="-223838" algn="l" rtl="0" eaLnBrk="1" fontAlgn="base" hangingPunct="1">
        <a:spcBef>
          <a:spcPct val="0"/>
        </a:spcBef>
        <a:spcAft>
          <a:spcPts val="120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2524125" indent="-223838" algn="l" rtl="0" eaLnBrk="1" fontAlgn="base" hangingPunct="1">
        <a:spcBef>
          <a:spcPct val="0"/>
        </a:spcBef>
        <a:spcAft>
          <a:spcPts val="120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2981325" indent="-223838" algn="l" rtl="0" eaLnBrk="1" fontAlgn="base" hangingPunct="1">
        <a:spcBef>
          <a:spcPct val="0"/>
        </a:spcBef>
        <a:spcAft>
          <a:spcPts val="120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55613" y="2767076"/>
            <a:ext cx="8181975" cy="1444625"/>
          </a:xfrm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pl-PL" altLang="en-US" sz="2800" dirty="0" smtClean="0">
                <a:latin typeface="Arial" pitchFamily="34" charset="0"/>
                <a:ea typeface="ヒラギノ角ゴ Pro W3" pitchFamily="123" charset="-128"/>
              </a:rPr>
              <a:t>Wprowadzenie i wykorzystanie w bankowości</a:t>
            </a:r>
          </a:p>
        </p:txBody>
      </p:sp>
      <p:sp>
        <p:nvSpPr>
          <p:cNvPr id="164925" name="Text Box 61"/>
          <p:cNvSpPr txBox="1">
            <a:spLocks noChangeArrowheads="1"/>
          </p:cNvSpPr>
          <p:nvPr/>
        </p:nvSpPr>
        <p:spPr bwMode="auto">
          <a:xfrm>
            <a:off x="332677" y="5908231"/>
            <a:ext cx="283051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l-PL" sz="2000" dirty="0" smtClean="0">
                <a:solidFill>
                  <a:schemeClr val="bg1"/>
                </a:solidFill>
                <a:latin typeface="Arial" charset="0"/>
                <a:ea typeface="Geneva" charset="0"/>
              </a:rPr>
              <a:t>Piotr </a:t>
            </a:r>
            <a:r>
              <a:rPr lang="pl-PL" sz="2000" dirty="0" err="1" smtClean="0">
                <a:solidFill>
                  <a:schemeClr val="bg1"/>
                </a:solidFill>
                <a:latin typeface="Arial" charset="0"/>
                <a:ea typeface="Geneva" charset="0"/>
              </a:rPr>
              <a:t>Ejsmont</a:t>
            </a:r>
            <a:endParaRPr lang="pl-PL" sz="2000" dirty="0" smtClean="0">
              <a:solidFill>
                <a:schemeClr val="bg1"/>
              </a:solidFill>
              <a:latin typeface="Arial" charset="0"/>
              <a:ea typeface="Geneva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pl-PL" sz="2000" dirty="0" smtClean="0">
                <a:solidFill>
                  <a:schemeClr val="bg1"/>
                </a:solidFill>
                <a:latin typeface="Arial" charset="0"/>
                <a:ea typeface="Geneva" charset="0"/>
              </a:rPr>
              <a:t>28.03.2019</a:t>
            </a:r>
            <a:endParaRPr lang="en-US" sz="2000" dirty="0">
              <a:solidFill>
                <a:schemeClr val="bg1"/>
              </a:solidFill>
              <a:latin typeface="Arial" charset="0"/>
              <a:ea typeface="Geneva" charset="0"/>
            </a:endParaRP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437325" y="1641094"/>
            <a:ext cx="8167687" cy="849313"/>
          </a:xfrm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pl-PL" sz="6600" dirty="0" err="1" smtClean="0"/>
              <a:t>Machine</a:t>
            </a:r>
            <a:r>
              <a:rPr lang="pl-PL" sz="6600" dirty="0" smtClean="0"/>
              <a:t> Learning</a:t>
            </a:r>
            <a:endParaRPr lang="en-US" sz="66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/>
          <p:cNvSpPr txBox="1"/>
          <p:nvPr/>
        </p:nvSpPr>
        <p:spPr>
          <a:xfrm>
            <a:off x="822959" y="576072"/>
            <a:ext cx="7598665" cy="3949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pl-PL" sz="3200" b="1" dirty="0" smtClean="0">
                <a:solidFill>
                  <a:schemeClr val="bg1"/>
                </a:solidFill>
              </a:rPr>
              <a:t>Uczenie nadzorowane (</a:t>
            </a:r>
            <a:r>
              <a:rPr lang="pl-PL" sz="3200" b="1" dirty="0" err="1" smtClean="0">
                <a:solidFill>
                  <a:schemeClr val="bg1"/>
                </a:solidFill>
              </a:rPr>
              <a:t>supervised</a:t>
            </a:r>
            <a:r>
              <a:rPr lang="pl-PL" sz="3200" b="1" dirty="0" smtClean="0">
                <a:solidFill>
                  <a:schemeClr val="bg1"/>
                </a:solidFill>
              </a:rPr>
              <a:t> learning)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endParaRPr lang="pl-PL" sz="3200" b="1" dirty="0" smtClean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pl-PL" sz="1600" b="1" dirty="0" smtClean="0">
                <a:solidFill>
                  <a:schemeClr val="bg1"/>
                </a:solidFill>
              </a:rPr>
              <a:t>Klasyfikacja</a:t>
            </a:r>
            <a:r>
              <a:rPr lang="pl-PL" sz="1600" dirty="0" smtClean="0">
                <a:solidFill>
                  <a:schemeClr val="bg1"/>
                </a:solidFill>
              </a:rPr>
              <a:t> – rodzaj </a:t>
            </a:r>
            <a:r>
              <a:rPr lang="pl-PL" sz="1600" dirty="0" smtClean="0">
                <a:solidFill>
                  <a:schemeClr val="bg1"/>
                </a:solidFill>
              </a:rPr>
              <a:t>algorytmu statystycznego, który przydziela obserwacje statystyczne do klas, bazując na atrybutach (cechach) tych obserwacji. </a:t>
            </a:r>
            <a:r>
              <a:rPr lang="pl-PL" sz="1600" dirty="0" smtClean="0">
                <a:solidFill>
                  <a:schemeClr val="bg1"/>
                </a:solidFill>
              </a:rPr>
              <a:t>Istotną </a:t>
            </a:r>
            <a:r>
              <a:rPr lang="pl-PL" sz="1600" dirty="0" smtClean="0">
                <a:solidFill>
                  <a:schemeClr val="bg1"/>
                </a:solidFill>
              </a:rPr>
              <a:t>cechą regresji jest to, że przewidywana zmienna przyjmuje wartość </a:t>
            </a:r>
            <a:r>
              <a:rPr lang="pl-PL" sz="1600" i="1" dirty="0" smtClean="0">
                <a:solidFill>
                  <a:schemeClr val="bg1"/>
                </a:solidFill>
              </a:rPr>
              <a:t>dyskretną (nieciągłą)</a:t>
            </a:r>
            <a:r>
              <a:rPr lang="pl-PL" sz="1600" dirty="0" smtClean="0">
                <a:solidFill>
                  <a:schemeClr val="bg1"/>
                </a:solidFill>
              </a:rPr>
              <a:t>.</a:t>
            </a:r>
            <a:endParaRPr lang="pl-PL" sz="3200" dirty="0" smtClean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800"/>
              </a:spcAft>
            </a:pPr>
            <a:endParaRPr lang="pl-PL" sz="3200" b="1" dirty="0" smtClean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800"/>
              </a:spcAft>
            </a:pPr>
            <a:endParaRPr lang="pl-PL" sz="3200" b="1" dirty="0" smtClean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34400" y="3463200"/>
            <a:ext cx="4558936" cy="249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az 11" descr="Zrzut ekranu (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" y="246888"/>
            <a:ext cx="8860536" cy="974845"/>
          </a:xfrm>
          <a:prstGeom prst="rect">
            <a:avLst/>
          </a:prstGeom>
        </p:spPr>
      </p:pic>
      <p:pic>
        <p:nvPicPr>
          <p:cNvPr id="13" name="Obraz 12" descr="Zrzut ekranu (3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" y="2739015"/>
            <a:ext cx="5848322" cy="946467"/>
          </a:xfrm>
          <a:prstGeom prst="rect">
            <a:avLst/>
          </a:prstGeom>
        </p:spPr>
      </p:pic>
      <p:pic>
        <p:nvPicPr>
          <p:cNvPr id="14" name="Obraz 13" descr="Zrzut ekranu (4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" y="3944604"/>
            <a:ext cx="4245607" cy="282024"/>
          </a:xfrm>
          <a:prstGeom prst="rect">
            <a:avLst/>
          </a:prstGeom>
        </p:spPr>
      </p:pic>
      <p:pic>
        <p:nvPicPr>
          <p:cNvPr id="15" name="Obraz 14" descr="Zrzut ekranu (5)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667" y="4713335"/>
            <a:ext cx="7498730" cy="1257409"/>
          </a:xfrm>
          <a:prstGeom prst="rect">
            <a:avLst/>
          </a:prstGeom>
        </p:spPr>
      </p:pic>
      <p:pic>
        <p:nvPicPr>
          <p:cNvPr id="16" name="Obraz 15" descr="Zrzut ekranu (6)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0832" y="3483845"/>
            <a:ext cx="4892040" cy="1185586"/>
          </a:xfrm>
          <a:prstGeom prst="rect">
            <a:avLst/>
          </a:prstGeom>
        </p:spPr>
      </p:pic>
      <p:pic>
        <p:nvPicPr>
          <p:cNvPr id="17" name="Obraz 16" descr="Zrzut ekranu (7)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2646" y="1281785"/>
            <a:ext cx="5173722" cy="15220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/>
          <p:cNvSpPr txBox="1"/>
          <p:nvPr/>
        </p:nvSpPr>
        <p:spPr>
          <a:xfrm>
            <a:off x="822959" y="576072"/>
            <a:ext cx="759866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pl-PL" sz="3200" b="1" dirty="0" smtClean="0">
                <a:solidFill>
                  <a:schemeClr val="bg1"/>
                </a:solidFill>
              </a:rPr>
              <a:t>Definicje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endParaRPr lang="pl-PL" sz="3200" b="1" dirty="0" smtClean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pl-PL" sz="1600" b="1" dirty="0" smtClean="0">
                <a:solidFill>
                  <a:schemeClr val="bg1"/>
                </a:solidFill>
              </a:rPr>
              <a:t>Arthur Samuel (1959):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pl-PL" sz="1600" b="1" i="1" dirty="0" smtClean="0">
                <a:solidFill>
                  <a:schemeClr val="bg1"/>
                </a:solidFill>
              </a:rPr>
              <a:t>„Dziedzina nauki dająca komputerom możliwość nauki bez wyraźnie zaprogramowanych instrukcji.”</a:t>
            </a:r>
            <a:endParaRPr lang="pl-PL" sz="1600" i="1" dirty="0" smtClean="0">
              <a:solidFill>
                <a:schemeClr val="bg1"/>
              </a:solidFill>
            </a:endParaRPr>
          </a:p>
        </p:txBody>
      </p:sp>
      <p:pic>
        <p:nvPicPr>
          <p:cNvPr id="32770" name="Picture 2" descr="https://upload.wikimedia.org/wikipedia/commons/f/f8/This_is_the_photo_of_Arthur_Samue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1375" y="3127248"/>
            <a:ext cx="2057400" cy="2857500"/>
          </a:xfrm>
          <a:prstGeom prst="rect">
            <a:avLst/>
          </a:prstGeom>
          <a:noFill/>
        </p:spPr>
      </p:pic>
      <p:pic>
        <p:nvPicPr>
          <p:cNvPr id="32772" name="Picture 4" descr="File:CheckersStandar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11568" y="3110802"/>
            <a:ext cx="4328598" cy="28785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/>
          <p:cNvSpPr txBox="1"/>
          <p:nvPr/>
        </p:nvSpPr>
        <p:spPr>
          <a:xfrm>
            <a:off x="822959" y="576072"/>
            <a:ext cx="7598665" cy="4852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pl-PL" sz="3200" b="1" dirty="0" smtClean="0">
                <a:solidFill>
                  <a:schemeClr val="bg1"/>
                </a:solidFill>
              </a:rPr>
              <a:t>Definicje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endParaRPr lang="pl-PL" sz="3200" b="1" dirty="0" smtClean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pl-PL" sz="1600" b="1" dirty="0" smtClean="0">
                <a:solidFill>
                  <a:schemeClr val="bg1"/>
                </a:solidFill>
              </a:rPr>
              <a:t>Tom Mitchell (1989):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pl-PL" sz="1600" b="1" i="1" dirty="0" smtClean="0">
                <a:solidFill>
                  <a:schemeClr val="bg1"/>
                </a:solidFill>
              </a:rPr>
              <a:t>„O uczeniu maszynowym w przypadku programu komputerowego mówimy gdy uczy się on z doświadczenia D w odniesieniu do zadania Z i pewnej miary wydajności M, w taki sposób że jego wykonywanie zadanie Z mierzone przez M polepsza się wraz z przyrostem doświadczenia D.”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endParaRPr lang="pl-PL" sz="1600" b="1" i="1" dirty="0" smtClean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pl-PL" sz="1600" b="1" i="1" dirty="0" smtClean="0">
                <a:solidFill>
                  <a:schemeClr val="bg1"/>
                </a:solidFill>
              </a:rPr>
              <a:t>Dla algorytmu filtrującego spam:</a:t>
            </a:r>
          </a:p>
          <a:p>
            <a:pPr lvl="1">
              <a:spcBef>
                <a:spcPts val="0"/>
              </a:spcBef>
              <a:spcAft>
                <a:spcPts val="800"/>
              </a:spcAft>
              <a:buFont typeface="Arial" pitchFamily="34" charset="0"/>
              <a:buChar char="•"/>
            </a:pPr>
            <a:r>
              <a:rPr lang="pl-PL" sz="1600" b="1" i="1" dirty="0" smtClean="0">
                <a:solidFill>
                  <a:schemeClr val="bg1"/>
                </a:solidFill>
              </a:rPr>
              <a:t> Doświadczenie D: </a:t>
            </a:r>
            <a:r>
              <a:rPr lang="pl-PL" sz="1600" i="1" dirty="0" smtClean="0">
                <a:solidFill>
                  <a:schemeClr val="bg1"/>
                </a:solidFill>
              </a:rPr>
              <a:t>zbieranie danych poprzez obserwację maili zaklasyfikowanych jako spam przez użytkownika</a:t>
            </a:r>
          </a:p>
          <a:p>
            <a:pPr lvl="1">
              <a:spcBef>
                <a:spcPts val="0"/>
              </a:spcBef>
              <a:spcAft>
                <a:spcPts val="800"/>
              </a:spcAft>
              <a:buFont typeface="Arial" pitchFamily="34" charset="0"/>
              <a:buChar char="•"/>
            </a:pPr>
            <a:r>
              <a:rPr lang="pl-PL" sz="1600" b="1" i="1" dirty="0" smtClean="0">
                <a:solidFill>
                  <a:schemeClr val="bg1"/>
                </a:solidFill>
              </a:rPr>
              <a:t> Zadanie Z: </a:t>
            </a:r>
            <a:r>
              <a:rPr lang="pl-PL" sz="1600" i="1" dirty="0" smtClean="0">
                <a:solidFill>
                  <a:schemeClr val="bg1"/>
                </a:solidFill>
              </a:rPr>
              <a:t>klasyfikacja niechcianych maili jako spam</a:t>
            </a:r>
          </a:p>
          <a:p>
            <a:pPr lvl="1">
              <a:spcBef>
                <a:spcPts val="0"/>
              </a:spcBef>
              <a:spcAft>
                <a:spcPts val="800"/>
              </a:spcAft>
              <a:buFont typeface="Arial" pitchFamily="34" charset="0"/>
              <a:buChar char="•"/>
            </a:pPr>
            <a:r>
              <a:rPr lang="pl-PL" sz="1600" b="1" i="1" dirty="0" smtClean="0">
                <a:solidFill>
                  <a:schemeClr val="bg1"/>
                </a:solidFill>
              </a:rPr>
              <a:t>Miara wydajności M: </a:t>
            </a:r>
            <a:r>
              <a:rPr lang="pl-PL" sz="1600" i="1" dirty="0" smtClean="0">
                <a:solidFill>
                  <a:schemeClr val="bg1"/>
                </a:solidFill>
              </a:rPr>
              <a:t>procent maili prawidłowo zaklasyfikowanych jako spam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/>
          <p:cNvSpPr txBox="1"/>
          <p:nvPr/>
        </p:nvSpPr>
        <p:spPr>
          <a:xfrm>
            <a:off x="822959" y="576072"/>
            <a:ext cx="7598665" cy="1179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pl-PL" sz="3200" b="1" dirty="0" smtClean="0">
                <a:solidFill>
                  <a:schemeClr val="bg1"/>
                </a:solidFill>
              </a:rPr>
              <a:t>Zastosowanie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endParaRPr lang="pl-PL" sz="3200" b="1" dirty="0" smtClean="0">
              <a:solidFill>
                <a:schemeClr val="bg1"/>
              </a:solidFill>
            </a:endParaRPr>
          </a:p>
        </p:txBody>
      </p:sp>
      <p:pic>
        <p:nvPicPr>
          <p:cNvPr id="38914" name="Picture 2" descr="Google Translate logo.sv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1375" y="1491107"/>
            <a:ext cx="1238250" cy="1238250"/>
          </a:xfrm>
          <a:prstGeom prst="rect">
            <a:avLst/>
          </a:prstGeom>
          <a:noFill/>
        </p:spPr>
      </p:pic>
      <p:pic>
        <p:nvPicPr>
          <p:cNvPr id="38916" name="Picture 4" descr="Logo Siri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41775" y="1527365"/>
            <a:ext cx="1333500" cy="1333501"/>
          </a:xfrm>
          <a:prstGeom prst="rect">
            <a:avLst/>
          </a:prstGeom>
          <a:noFill/>
        </p:spPr>
      </p:pic>
      <p:pic>
        <p:nvPicPr>
          <p:cNvPr id="38918" name="Picture 6" descr="Netflix 2015 logo.sv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83223" y="1917192"/>
            <a:ext cx="2381250" cy="647700"/>
          </a:xfrm>
          <a:prstGeom prst="rect">
            <a:avLst/>
          </a:prstGeom>
          <a:noFill/>
        </p:spPr>
      </p:pic>
      <p:pic>
        <p:nvPicPr>
          <p:cNvPr id="38920" name="Picture 8" descr="https://upload.wikimedia.org/wikipedia/commons/thumb/7/79/Uber_App_Icon.svg/150px-Uber_App_Icon.svg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6511" y="3538728"/>
            <a:ext cx="1428750" cy="1428750"/>
          </a:xfrm>
          <a:prstGeom prst="rect">
            <a:avLst/>
          </a:prstGeom>
          <a:noFill/>
        </p:spPr>
      </p:pic>
      <p:pic>
        <p:nvPicPr>
          <p:cNvPr id="38922" name="Picture 10" descr="PayPal.sv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57143" y="3968178"/>
            <a:ext cx="2190750" cy="581026"/>
          </a:xfrm>
          <a:prstGeom prst="rect">
            <a:avLst/>
          </a:prstGeom>
          <a:noFill/>
        </p:spPr>
      </p:pic>
      <p:sp>
        <p:nvSpPr>
          <p:cNvPr id="38924" name="AutoShape 12" descr="Znalezione obrazy dla zapytania facebook"/>
          <p:cNvSpPr>
            <a:spLocks noChangeAspect="1" noChangeArrowheads="1"/>
          </p:cNvSpPr>
          <p:nvPr/>
        </p:nvSpPr>
        <p:spPr bwMode="auto">
          <a:xfrm>
            <a:off x="155575" y="-509588"/>
            <a:ext cx="1438275" cy="1076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926" name="AutoShape 14" descr="Znalezione obrazy dla zapytania facebook"/>
          <p:cNvSpPr>
            <a:spLocks noChangeAspect="1" noChangeArrowheads="1"/>
          </p:cNvSpPr>
          <p:nvPr/>
        </p:nvSpPr>
        <p:spPr bwMode="auto">
          <a:xfrm>
            <a:off x="155575" y="-509588"/>
            <a:ext cx="1438275" cy="1076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928" name="AutoShape 16" descr="Znalezione obrazy dla zapytania facebook"/>
          <p:cNvSpPr>
            <a:spLocks noChangeAspect="1" noChangeArrowheads="1"/>
          </p:cNvSpPr>
          <p:nvPr/>
        </p:nvSpPr>
        <p:spPr bwMode="auto">
          <a:xfrm>
            <a:off x="155575" y="-509588"/>
            <a:ext cx="1438275" cy="1076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8932" name="Picture 20" descr="Znalezione obrazy dla zapytania facebook transparent logo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98513" y="3410712"/>
            <a:ext cx="1481328" cy="1481328"/>
          </a:xfrm>
          <a:prstGeom prst="rect">
            <a:avLst/>
          </a:prstGeom>
          <a:noFill/>
        </p:spPr>
      </p:pic>
      <p:sp>
        <p:nvSpPr>
          <p:cNvPr id="13" name="pole tekstowe 12"/>
          <p:cNvSpPr txBox="1"/>
          <p:nvPr/>
        </p:nvSpPr>
        <p:spPr>
          <a:xfrm>
            <a:off x="173736" y="2980944"/>
            <a:ext cx="8604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smtClean="0">
                <a:solidFill>
                  <a:schemeClr val="bg1"/>
                </a:solidFill>
              </a:rPr>
              <a:t>Automatyczne tłumaczenie    Rozpoznawanie mowy          Rekomendacje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4" name="pole tekstowe 13"/>
          <p:cNvSpPr txBox="1"/>
          <p:nvPr/>
        </p:nvSpPr>
        <p:spPr>
          <a:xfrm>
            <a:off x="234696" y="5163312"/>
            <a:ext cx="8909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smtClean="0">
                <a:solidFill>
                  <a:schemeClr val="bg1"/>
                </a:solidFill>
              </a:rPr>
              <a:t>Dynamiczny cennik          Wykrywanie oszustw	    Personalizacja informacji</a:t>
            </a:r>
            <a:endParaRPr lang="en-GB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/>
          <p:cNvSpPr txBox="1"/>
          <p:nvPr/>
        </p:nvSpPr>
        <p:spPr>
          <a:xfrm>
            <a:off x="822959" y="576072"/>
            <a:ext cx="7598665" cy="3949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pl-PL" sz="3200" b="1" dirty="0" smtClean="0">
                <a:solidFill>
                  <a:schemeClr val="bg1"/>
                </a:solidFill>
              </a:rPr>
              <a:t>Uczenie nadzorowane (</a:t>
            </a:r>
            <a:r>
              <a:rPr lang="pl-PL" sz="3200" b="1" dirty="0" err="1" smtClean="0">
                <a:solidFill>
                  <a:schemeClr val="bg1"/>
                </a:solidFill>
              </a:rPr>
              <a:t>supervised</a:t>
            </a:r>
            <a:r>
              <a:rPr lang="pl-PL" sz="3200" b="1" dirty="0" smtClean="0">
                <a:solidFill>
                  <a:schemeClr val="bg1"/>
                </a:solidFill>
              </a:rPr>
              <a:t> learning)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endParaRPr lang="pl-PL" sz="3200" b="1" dirty="0" smtClean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pl-PL" sz="1600" b="1" dirty="0" smtClean="0">
                <a:solidFill>
                  <a:schemeClr val="bg1"/>
                </a:solidFill>
              </a:rPr>
              <a:t>Rodzaj algorytmu, w którym dostarczamy dane uczące (</a:t>
            </a:r>
            <a:r>
              <a:rPr lang="pl-PL" sz="1600" b="1" dirty="0" err="1" smtClean="0">
                <a:solidFill>
                  <a:schemeClr val="bg1"/>
                </a:solidFill>
              </a:rPr>
              <a:t>training</a:t>
            </a:r>
            <a:r>
              <a:rPr lang="pl-PL" sz="1600" b="1" dirty="0" smtClean="0">
                <a:solidFill>
                  <a:schemeClr val="bg1"/>
                </a:solidFill>
              </a:rPr>
              <a:t> data) zawierające zarówno dane wejściowe jak i wyjściowe, a rolą programu jest dopasowanie odpowiedniej funkcji (metody), która przekształca dane wejściowe w wyjściowe.</a:t>
            </a:r>
            <a:endParaRPr lang="pl-PL" sz="1600" b="1" dirty="0" smtClean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800"/>
              </a:spcAft>
            </a:pPr>
            <a:endParaRPr lang="pl-PL" sz="3200" b="1" dirty="0" smtClean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800"/>
              </a:spcAft>
            </a:pPr>
            <a:endParaRPr lang="pl-PL" sz="3200" b="1" dirty="0" smtClean="0">
              <a:solidFill>
                <a:schemeClr val="bg1"/>
              </a:solidFill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640080" y="3913632"/>
            <a:ext cx="19476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smtClean="0">
                <a:solidFill>
                  <a:schemeClr val="bg1"/>
                </a:solidFill>
              </a:rPr>
              <a:t>Dane wejściowe</a:t>
            </a:r>
          </a:p>
          <a:p>
            <a:endParaRPr lang="pl-PL" sz="3200" dirty="0" smtClean="0">
              <a:solidFill>
                <a:schemeClr val="bg1"/>
              </a:solidFill>
            </a:endParaRPr>
          </a:p>
          <a:p>
            <a:r>
              <a:rPr lang="pl-PL" sz="1600" dirty="0" smtClean="0">
                <a:solidFill>
                  <a:schemeClr val="bg1"/>
                </a:solidFill>
              </a:rPr>
              <a:t>Dane wyjściowe</a:t>
            </a:r>
            <a:endParaRPr lang="en-GB" sz="1600" dirty="0">
              <a:solidFill>
                <a:schemeClr val="bg1"/>
              </a:solidFill>
            </a:endParaRPr>
          </a:p>
        </p:txBody>
      </p:sp>
      <p:cxnSp>
        <p:nvCxnSpPr>
          <p:cNvPr id="12" name="Łącznik prosty ze strzałką 11"/>
          <p:cNvCxnSpPr>
            <a:endCxn id="7" idx="3"/>
          </p:cNvCxnSpPr>
          <p:nvPr/>
        </p:nvCxnSpPr>
        <p:spPr>
          <a:xfrm>
            <a:off x="1591056" y="4233672"/>
            <a:ext cx="996696" cy="218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Łącznik prosty ze strzałką 13"/>
          <p:cNvCxnSpPr>
            <a:endCxn id="7" idx="3"/>
          </p:cNvCxnSpPr>
          <p:nvPr/>
        </p:nvCxnSpPr>
        <p:spPr>
          <a:xfrm flipV="1">
            <a:off x="1581912" y="4452241"/>
            <a:ext cx="1005840" cy="192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Ajs\AppData\Local\Microsoft\Windows\INetCache\IE\W9A1KJ5Y\computers-1420200_960_72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68880" y="3895344"/>
            <a:ext cx="1776000" cy="1332000"/>
          </a:xfrm>
          <a:prstGeom prst="rect">
            <a:avLst/>
          </a:prstGeom>
          <a:noFill/>
        </p:spPr>
      </p:pic>
      <p:pic>
        <p:nvPicPr>
          <p:cNvPr id="15" name="Picture 3" descr="C:\Users\Ajs\AppData\Local\Microsoft\Windows\INetCache\IE\W9A1KJ5Y\computers-1420200_960_72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34128" y="3892296"/>
            <a:ext cx="1776000" cy="1332000"/>
          </a:xfrm>
          <a:prstGeom prst="rect">
            <a:avLst/>
          </a:prstGeom>
          <a:noFill/>
        </p:spPr>
      </p:pic>
      <p:cxnSp>
        <p:nvCxnSpPr>
          <p:cNvPr id="17" name="Łącznik prosty ze strzałką 16"/>
          <p:cNvCxnSpPr>
            <a:stCxn id="1027" idx="3"/>
          </p:cNvCxnSpPr>
          <p:nvPr/>
        </p:nvCxnSpPr>
        <p:spPr>
          <a:xfrm flipV="1">
            <a:off x="4244880" y="4544568"/>
            <a:ext cx="866616" cy="167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pole tekstowe 17"/>
          <p:cNvSpPr txBox="1"/>
          <p:nvPr/>
        </p:nvSpPr>
        <p:spPr>
          <a:xfrm>
            <a:off x="4151376" y="4142232"/>
            <a:ext cx="994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smtClean="0">
                <a:solidFill>
                  <a:schemeClr val="bg1"/>
                </a:solidFill>
              </a:rPr>
              <a:t>Algorytm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19" name="pole tekstowe 18"/>
          <p:cNvSpPr txBox="1"/>
          <p:nvPr/>
        </p:nvSpPr>
        <p:spPr>
          <a:xfrm>
            <a:off x="4892040" y="5705856"/>
            <a:ext cx="1662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smtClean="0">
                <a:solidFill>
                  <a:schemeClr val="bg1"/>
                </a:solidFill>
              </a:rPr>
              <a:t>Dane wejściowe</a:t>
            </a:r>
            <a:endParaRPr lang="en-GB" sz="1600" dirty="0">
              <a:solidFill>
                <a:schemeClr val="bg1"/>
              </a:solidFill>
            </a:endParaRPr>
          </a:p>
        </p:txBody>
      </p:sp>
      <p:cxnSp>
        <p:nvCxnSpPr>
          <p:cNvPr id="23" name="Łącznik prosty ze strzałką 22"/>
          <p:cNvCxnSpPr>
            <a:stCxn id="19" idx="0"/>
            <a:endCxn id="15" idx="2"/>
          </p:cNvCxnSpPr>
          <p:nvPr/>
        </p:nvCxnSpPr>
        <p:spPr>
          <a:xfrm flipH="1" flipV="1">
            <a:off x="5722128" y="5224296"/>
            <a:ext cx="1230" cy="4815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pole tekstowe 27"/>
          <p:cNvSpPr txBox="1"/>
          <p:nvPr/>
        </p:nvSpPr>
        <p:spPr>
          <a:xfrm>
            <a:off x="7321296" y="4376928"/>
            <a:ext cx="16514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smtClean="0">
                <a:solidFill>
                  <a:schemeClr val="bg1"/>
                </a:solidFill>
              </a:rPr>
              <a:t>Dane wyjściowe</a:t>
            </a:r>
            <a:endParaRPr lang="en-GB" sz="1600" dirty="0">
              <a:solidFill>
                <a:schemeClr val="bg1"/>
              </a:solidFill>
            </a:endParaRPr>
          </a:p>
        </p:txBody>
      </p:sp>
      <p:cxnSp>
        <p:nvCxnSpPr>
          <p:cNvPr id="30" name="Łącznik prosty ze strzałką 29"/>
          <p:cNvCxnSpPr>
            <a:stCxn id="15" idx="3"/>
          </p:cNvCxnSpPr>
          <p:nvPr/>
        </p:nvCxnSpPr>
        <p:spPr>
          <a:xfrm flipV="1">
            <a:off x="6610128" y="4544568"/>
            <a:ext cx="705072" cy="137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1" name="Picture 7" descr="C:\Users\Ajs\AppData\Local\Microsoft\Windows\INetCache\IE\TTM1F620\Gluehlampe_01_KMJ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5468112" y="3216594"/>
            <a:ext cx="471386" cy="7831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/>
          <p:cNvSpPr txBox="1"/>
          <p:nvPr/>
        </p:nvSpPr>
        <p:spPr>
          <a:xfrm>
            <a:off x="822959" y="576072"/>
            <a:ext cx="7598665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pl-PL" sz="3200" b="1" dirty="0" smtClean="0">
                <a:solidFill>
                  <a:schemeClr val="bg1"/>
                </a:solidFill>
              </a:rPr>
              <a:t>Uczenie nadzorowane (</a:t>
            </a:r>
            <a:r>
              <a:rPr lang="pl-PL" sz="3200" b="1" dirty="0" err="1" smtClean="0">
                <a:solidFill>
                  <a:schemeClr val="bg1"/>
                </a:solidFill>
              </a:rPr>
              <a:t>supervised</a:t>
            </a:r>
            <a:r>
              <a:rPr lang="pl-PL" sz="3200" b="1" dirty="0" smtClean="0">
                <a:solidFill>
                  <a:schemeClr val="bg1"/>
                </a:solidFill>
              </a:rPr>
              <a:t> learning)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endParaRPr lang="pl-PL" sz="3200" b="1" dirty="0" smtClean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pl-PL" sz="1600" b="1" dirty="0" smtClean="0">
                <a:solidFill>
                  <a:schemeClr val="bg1"/>
                </a:solidFill>
              </a:rPr>
              <a:t>Regresja – </a:t>
            </a:r>
            <a:r>
              <a:rPr lang="pl-PL" sz="1600" dirty="0" smtClean="0">
                <a:solidFill>
                  <a:schemeClr val="bg1"/>
                </a:solidFill>
              </a:rPr>
              <a:t>metoda </a:t>
            </a:r>
            <a:r>
              <a:rPr lang="pl-PL" sz="1600" dirty="0" smtClean="0">
                <a:solidFill>
                  <a:schemeClr val="bg1"/>
                </a:solidFill>
              </a:rPr>
              <a:t>statystyczna pozwalająca na badanie związku pomiędzy wielkościami danych. Umożliwia przewidywanie nieznanych wartości jednych wielkości na podstawie znanych wartości innych</a:t>
            </a:r>
            <a:r>
              <a:rPr lang="pl-PL" sz="1600" dirty="0" smtClean="0">
                <a:solidFill>
                  <a:schemeClr val="bg1"/>
                </a:solidFill>
              </a:rPr>
              <a:t>. Istotną cechą regresji jest to, że przewidywana zmienna przyjmuje wartość </a:t>
            </a:r>
            <a:r>
              <a:rPr lang="pl-PL" sz="1600" i="1" dirty="0" smtClean="0">
                <a:solidFill>
                  <a:schemeClr val="bg1"/>
                </a:solidFill>
              </a:rPr>
              <a:t>ciągłą</a:t>
            </a:r>
            <a:r>
              <a:rPr lang="pl-PL" sz="1600" dirty="0" smtClean="0">
                <a:solidFill>
                  <a:schemeClr val="bg1"/>
                </a:solidFill>
              </a:rPr>
              <a:t>.</a:t>
            </a:r>
            <a:endParaRPr lang="pl-PL" sz="3200" dirty="0" smtClean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800"/>
              </a:spcAft>
            </a:pPr>
            <a:endParaRPr lang="pl-PL" sz="3200" b="1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32888" y="3463672"/>
            <a:ext cx="4249865" cy="2496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/>
          <p:cNvSpPr txBox="1"/>
          <p:nvPr/>
        </p:nvSpPr>
        <p:spPr>
          <a:xfrm>
            <a:off x="822959" y="576072"/>
            <a:ext cx="7598665" cy="3949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pl-PL" sz="3200" b="1" dirty="0" smtClean="0">
                <a:solidFill>
                  <a:schemeClr val="bg1"/>
                </a:solidFill>
              </a:rPr>
              <a:t>Uczenie nadzorowane (</a:t>
            </a:r>
            <a:r>
              <a:rPr lang="pl-PL" sz="3200" b="1" dirty="0" err="1" smtClean="0">
                <a:solidFill>
                  <a:schemeClr val="bg1"/>
                </a:solidFill>
              </a:rPr>
              <a:t>supervised</a:t>
            </a:r>
            <a:r>
              <a:rPr lang="pl-PL" sz="3200" b="1" dirty="0" smtClean="0">
                <a:solidFill>
                  <a:schemeClr val="bg1"/>
                </a:solidFill>
              </a:rPr>
              <a:t> learning)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endParaRPr lang="pl-PL" sz="3200" b="1" dirty="0" smtClean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pl-PL" sz="1600" b="1" dirty="0" smtClean="0">
                <a:solidFill>
                  <a:schemeClr val="bg1"/>
                </a:solidFill>
              </a:rPr>
              <a:t>Regresja – </a:t>
            </a:r>
            <a:r>
              <a:rPr lang="pl-PL" sz="1600" dirty="0" smtClean="0">
                <a:solidFill>
                  <a:schemeClr val="bg1"/>
                </a:solidFill>
              </a:rPr>
              <a:t>metoda statystyczna pozwalająca na badanie związku pomiędzy wielkościami danych. Umożliwia przewidywanie nieznanych wartości jednych wielkości na podstawie znanych wartości innych. Istotną cechą regresji jest to, że przewidywana zmienna przyjmuje wartość </a:t>
            </a:r>
            <a:r>
              <a:rPr lang="pl-PL" sz="1600" i="1" dirty="0" smtClean="0">
                <a:solidFill>
                  <a:schemeClr val="bg1"/>
                </a:solidFill>
              </a:rPr>
              <a:t>ciągłą</a:t>
            </a:r>
            <a:r>
              <a:rPr lang="pl-PL" sz="1600" dirty="0" smtClean="0">
                <a:solidFill>
                  <a:schemeClr val="bg1"/>
                </a:solidFill>
              </a:rPr>
              <a:t>.</a:t>
            </a:r>
            <a:endParaRPr lang="pl-PL" sz="3200" dirty="0" smtClean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800"/>
              </a:spcAft>
            </a:pPr>
            <a:endParaRPr lang="pl-PL" sz="3200" b="1" dirty="0" smtClean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800"/>
              </a:spcAft>
            </a:pPr>
            <a:endParaRPr lang="pl-PL" sz="3200" b="1" dirty="0" smtClean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34400" y="3463200"/>
            <a:ext cx="4253057" cy="249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/>
          <p:cNvSpPr txBox="1"/>
          <p:nvPr/>
        </p:nvSpPr>
        <p:spPr>
          <a:xfrm>
            <a:off x="822959" y="576072"/>
            <a:ext cx="7598665" cy="3949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pl-PL" sz="3200" b="1" dirty="0" smtClean="0">
                <a:solidFill>
                  <a:schemeClr val="bg1"/>
                </a:solidFill>
              </a:rPr>
              <a:t>Uczenie nadzorowane (</a:t>
            </a:r>
            <a:r>
              <a:rPr lang="pl-PL" sz="3200" b="1" dirty="0" err="1" smtClean="0">
                <a:solidFill>
                  <a:schemeClr val="bg1"/>
                </a:solidFill>
              </a:rPr>
              <a:t>supervised</a:t>
            </a:r>
            <a:r>
              <a:rPr lang="pl-PL" sz="3200" b="1" dirty="0" smtClean="0">
                <a:solidFill>
                  <a:schemeClr val="bg1"/>
                </a:solidFill>
              </a:rPr>
              <a:t> learning)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endParaRPr lang="pl-PL" sz="3200" b="1" dirty="0" smtClean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pl-PL" sz="1600" b="1" dirty="0" smtClean="0">
                <a:solidFill>
                  <a:schemeClr val="bg1"/>
                </a:solidFill>
              </a:rPr>
              <a:t>Regresja – </a:t>
            </a:r>
            <a:r>
              <a:rPr lang="pl-PL" sz="1600" dirty="0" smtClean="0">
                <a:solidFill>
                  <a:schemeClr val="bg1"/>
                </a:solidFill>
              </a:rPr>
              <a:t>metoda statystyczna pozwalająca na badanie związku pomiędzy wielkościami danych. Umożliwia przewidywanie nieznanych wartości jednych wielkości na podstawie znanych wartości innych. Istotną cechą regresji jest to, że przewidywana zmienna przyjmuje wartość </a:t>
            </a:r>
            <a:r>
              <a:rPr lang="pl-PL" sz="1600" i="1" dirty="0" smtClean="0">
                <a:solidFill>
                  <a:schemeClr val="bg1"/>
                </a:solidFill>
              </a:rPr>
              <a:t>ciągłą</a:t>
            </a:r>
            <a:r>
              <a:rPr lang="pl-PL" sz="1600" dirty="0" smtClean="0">
                <a:solidFill>
                  <a:schemeClr val="bg1"/>
                </a:solidFill>
              </a:rPr>
              <a:t>.</a:t>
            </a:r>
            <a:endParaRPr lang="pl-PL" sz="3200" dirty="0" smtClean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800"/>
              </a:spcAft>
            </a:pPr>
            <a:endParaRPr lang="pl-PL" sz="3200" b="1" dirty="0" smtClean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800"/>
              </a:spcAft>
            </a:pPr>
            <a:endParaRPr lang="pl-PL" sz="3200" b="1" dirty="0" smtClean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34400" y="3463200"/>
            <a:ext cx="4253057" cy="249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iti_learning_blue">
  <a:themeElements>
    <a:clrScheme name="1_citi_corporate_white 1">
      <a:dk1>
        <a:srgbClr val="000000"/>
      </a:dk1>
      <a:lt1>
        <a:srgbClr val="FFFFFF"/>
      </a:lt1>
      <a:dk2>
        <a:srgbClr val="000000"/>
      </a:dk2>
      <a:lt2>
        <a:srgbClr val="838589"/>
      </a:lt2>
      <a:accent1>
        <a:srgbClr val="4B4B4B"/>
      </a:accent1>
      <a:accent2>
        <a:srgbClr val="3973AD"/>
      </a:accent2>
      <a:accent3>
        <a:srgbClr val="FFFFFF"/>
      </a:accent3>
      <a:accent4>
        <a:srgbClr val="000000"/>
      </a:accent4>
      <a:accent5>
        <a:srgbClr val="B1B1B1"/>
      </a:accent5>
      <a:accent6>
        <a:srgbClr val="33689C"/>
      </a:accent6>
      <a:hlink>
        <a:srgbClr val="C0C0C0"/>
      </a:hlink>
      <a:folHlink>
        <a:srgbClr val="008080"/>
      </a:folHlink>
    </a:clrScheme>
    <a:fontScheme name="3_citi_corporate_white">
      <a:majorFont>
        <a:latin typeface=""/>
        <a:ea typeface=""/>
        <a:cs typeface="ヒラギノ角ゴ Pro W3"/>
      </a:majorFont>
      <a:minorFont>
        <a:latin typeface=""/>
        <a:ea typeface="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citi_corporate_white 1">
        <a:dk1>
          <a:srgbClr val="000000"/>
        </a:dk1>
        <a:lt1>
          <a:srgbClr val="FFFFFF"/>
        </a:lt1>
        <a:dk2>
          <a:srgbClr val="000000"/>
        </a:dk2>
        <a:lt2>
          <a:srgbClr val="838589"/>
        </a:lt2>
        <a:accent1>
          <a:srgbClr val="4B4B4B"/>
        </a:accent1>
        <a:accent2>
          <a:srgbClr val="3973AD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33689C"/>
        </a:accent6>
        <a:hlink>
          <a:srgbClr val="C0C0C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i_corporate_white 2">
        <a:dk1>
          <a:srgbClr val="000000"/>
        </a:dk1>
        <a:lt1>
          <a:srgbClr val="FFFFFF"/>
        </a:lt1>
        <a:dk2>
          <a:srgbClr val="004785"/>
        </a:dk2>
        <a:lt2>
          <a:srgbClr val="838589"/>
        </a:lt2>
        <a:accent1>
          <a:srgbClr val="4B4B4B"/>
        </a:accent1>
        <a:accent2>
          <a:srgbClr val="FFA202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E79202"/>
        </a:accent6>
        <a:hlink>
          <a:srgbClr val="D7D7D7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i_corporate_white 3">
        <a:dk1>
          <a:srgbClr val="000000"/>
        </a:dk1>
        <a:lt1>
          <a:srgbClr val="FFFFFF"/>
        </a:lt1>
        <a:dk2>
          <a:srgbClr val="000000"/>
        </a:dk2>
        <a:lt2>
          <a:srgbClr val="838589"/>
        </a:lt2>
        <a:accent1>
          <a:srgbClr val="4B4B4B"/>
        </a:accent1>
        <a:accent2>
          <a:srgbClr val="3973AD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33689C"/>
        </a:accent6>
        <a:hlink>
          <a:srgbClr val="C0C0C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i_corporate_white 4">
        <a:dk1>
          <a:srgbClr val="000000"/>
        </a:dk1>
        <a:lt1>
          <a:srgbClr val="FFFFFF"/>
        </a:lt1>
        <a:dk2>
          <a:srgbClr val="004785"/>
        </a:dk2>
        <a:lt2>
          <a:srgbClr val="838589"/>
        </a:lt2>
        <a:accent1>
          <a:srgbClr val="4B4B4B"/>
        </a:accent1>
        <a:accent2>
          <a:srgbClr val="FFA202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E79202"/>
        </a:accent6>
        <a:hlink>
          <a:srgbClr val="D7D7D7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i_corporate_white 5">
        <a:dk1>
          <a:srgbClr val="767D87"/>
        </a:dk1>
        <a:lt1>
          <a:srgbClr val="FFFFFF"/>
        </a:lt1>
        <a:dk2>
          <a:srgbClr val="004785"/>
        </a:dk2>
        <a:lt2>
          <a:srgbClr val="D7D7D7"/>
        </a:lt2>
        <a:accent1>
          <a:srgbClr val="00BDF2"/>
        </a:accent1>
        <a:accent2>
          <a:srgbClr val="FFA202"/>
        </a:accent2>
        <a:accent3>
          <a:srgbClr val="FFFFFF"/>
        </a:accent3>
        <a:accent4>
          <a:srgbClr val="646A72"/>
        </a:accent4>
        <a:accent5>
          <a:srgbClr val="AADBF7"/>
        </a:accent5>
        <a:accent6>
          <a:srgbClr val="E79202"/>
        </a:accent6>
        <a:hlink>
          <a:srgbClr val="FF0000"/>
        </a:hlink>
        <a:folHlink>
          <a:srgbClr val="00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i_corporate_white 6">
        <a:dk1>
          <a:srgbClr val="53565A"/>
        </a:dk1>
        <a:lt1>
          <a:srgbClr val="FFFFFF"/>
        </a:lt1>
        <a:dk2>
          <a:srgbClr val="004785"/>
        </a:dk2>
        <a:lt2>
          <a:srgbClr val="97999B"/>
        </a:lt2>
        <a:accent1>
          <a:srgbClr val="00BDF2"/>
        </a:accent1>
        <a:accent2>
          <a:srgbClr val="B9E5FB"/>
        </a:accent2>
        <a:accent3>
          <a:srgbClr val="FFFFFF"/>
        </a:accent3>
        <a:accent4>
          <a:srgbClr val="46484C"/>
        </a:accent4>
        <a:accent5>
          <a:srgbClr val="AADBF7"/>
        </a:accent5>
        <a:accent6>
          <a:srgbClr val="A7CFE3"/>
        </a:accent6>
        <a:hlink>
          <a:srgbClr val="607CB1"/>
        </a:hlink>
        <a:folHlink>
          <a:srgbClr val="C997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i_corporate_white 7">
        <a:dk1>
          <a:srgbClr val="717073"/>
        </a:dk1>
        <a:lt1>
          <a:srgbClr val="FFFFFF"/>
        </a:lt1>
        <a:dk2>
          <a:srgbClr val="004772"/>
        </a:dk2>
        <a:lt2>
          <a:srgbClr val="97999B"/>
        </a:lt2>
        <a:accent1>
          <a:srgbClr val="00BDF2"/>
        </a:accent1>
        <a:accent2>
          <a:srgbClr val="B9E5FB"/>
        </a:accent2>
        <a:accent3>
          <a:srgbClr val="FFFFFF"/>
        </a:accent3>
        <a:accent4>
          <a:srgbClr val="5F5F61"/>
        </a:accent4>
        <a:accent5>
          <a:srgbClr val="AADBF7"/>
        </a:accent5>
        <a:accent6>
          <a:srgbClr val="A7CFE3"/>
        </a:accent6>
        <a:hlink>
          <a:srgbClr val="607CB1"/>
        </a:hlink>
        <a:folHlink>
          <a:srgbClr val="C997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i_corporate_white 8">
        <a:dk1>
          <a:srgbClr val="717073"/>
        </a:dk1>
        <a:lt1>
          <a:srgbClr val="FFFFFF"/>
        </a:lt1>
        <a:dk2>
          <a:srgbClr val="002D72"/>
        </a:dk2>
        <a:lt2>
          <a:srgbClr val="97999B"/>
        </a:lt2>
        <a:accent1>
          <a:srgbClr val="00BDF2"/>
        </a:accent1>
        <a:accent2>
          <a:srgbClr val="B9E5FB"/>
        </a:accent2>
        <a:accent3>
          <a:srgbClr val="FFFFFF"/>
        </a:accent3>
        <a:accent4>
          <a:srgbClr val="5F5F61"/>
        </a:accent4>
        <a:accent5>
          <a:srgbClr val="AADBF7"/>
        </a:accent5>
        <a:accent6>
          <a:srgbClr val="A7CFE3"/>
        </a:accent6>
        <a:hlink>
          <a:srgbClr val="607CB1"/>
        </a:hlink>
        <a:folHlink>
          <a:srgbClr val="C997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learning_blue 1">
        <a:dk1>
          <a:srgbClr val="000000"/>
        </a:dk1>
        <a:lt1>
          <a:srgbClr val="FFFFFF"/>
        </a:lt1>
        <a:dk2>
          <a:srgbClr val="000000"/>
        </a:dk2>
        <a:lt2>
          <a:srgbClr val="838589"/>
        </a:lt2>
        <a:accent1>
          <a:srgbClr val="4B4B4B"/>
        </a:accent1>
        <a:accent2>
          <a:srgbClr val="3973AD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33689C"/>
        </a:accent6>
        <a:hlink>
          <a:srgbClr val="C0C0C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learning_blue 2">
        <a:dk1>
          <a:srgbClr val="000000"/>
        </a:dk1>
        <a:lt1>
          <a:srgbClr val="FFFFFF"/>
        </a:lt1>
        <a:dk2>
          <a:srgbClr val="004785"/>
        </a:dk2>
        <a:lt2>
          <a:srgbClr val="838589"/>
        </a:lt2>
        <a:accent1>
          <a:srgbClr val="4B4B4B"/>
        </a:accent1>
        <a:accent2>
          <a:srgbClr val="FFA202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E79202"/>
        </a:accent6>
        <a:hlink>
          <a:srgbClr val="D7D7D7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learning_blue 3">
        <a:dk1>
          <a:srgbClr val="000000"/>
        </a:dk1>
        <a:lt1>
          <a:srgbClr val="FFFFFF"/>
        </a:lt1>
        <a:dk2>
          <a:srgbClr val="000000"/>
        </a:dk2>
        <a:lt2>
          <a:srgbClr val="838589"/>
        </a:lt2>
        <a:accent1>
          <a:srgbClr val="4B4B4B"/>
        </a:accent1>
        <a:accent2>
          <a:srgbClr val="3973AD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33689C"/>
        </a:accent6>
        <a:hlink>
          <a:srgbClr val="C0C0C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learning_blue 4">
        <a:dk1>
          <a:srgbClr val="000000"/>
        </a:dk1>
        <a:lt1>
          <a:srgbClr val="FFFFFF"/>
        </a:lt1>
        <a:dk2>
          <a:srgbClr val="004785"/>
        </a:dk2>
        <a:lt2>
          <a:srgbClr val="838589"/>
        </a:lt2>
        <a:accent1>
          <a:srgbClr val="4B4B4B"/>
        </a:accent1>
        <a:accent2>
          <a:srgbClr val="FFA202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E79202"/>
        </a:accent6>
        <a:hlink>
          <a:srgbClr val="D7D7D7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learning_blue 5">
        <a:dk1>
          <a:srgbClr val="767D87"/>
        </a:dk1>
        <a:lt1>
          <a:srgbClr val="FFFFFF"/>
        </a:lt1>
        <a:dk2>
          <a:srgbClr val="004785"/>
        </a:dk2>
        <a:lt2>
          <a:srgbClr val="D7D7D7"/>
        </a:lt2>
        <a:accent1>
          <a:srgbClr val="00BDF2"/>
        </a:accent1>
        <a:accent2>
          <a:srgbClr val="FFA202"/>
        </a:accent2>
        <a:accent3>
          <a:srgbClr val="FFFFFF"/>
        </a:accent3>
        <a:accent4>
          <a:srgbClr val="646A72"/>
        </a:accent4>
        <a:accent5>
          <a:srgbClr val="AADBF7"/>
        </a:accent5>
        <a:accent6>
          <a:srgbClr val="E79202"/>
        </a:accent6>
        <a:hlink>
          <a:srgbClr val="FF0000"/>
        </a:hlink>
        <a:folHlink>
          <a:srgbClr val="00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learning_blue 6">
        <a:dk1>
          <a:srgbClr val="53565A"/>
        </a:dk1>
        <a:lt1>
          <a:srgbClr val="FFFFFF"/>
        </a:lt1>
        <a:dk2>
          <a:srgbClr val="004785"/>
        </a:dk2>
        <a:lt2>
          <a:srgbClr val="97999B"/>
        </a:lt2>
        <a:accent1>
          <a:srgbClr val="00BDF2"/>
        </a:accent1>
        <a:accent2>
          <a:srgbClr val="B9E5FB"/>
        </a:accent2>
        <a:accent3>
          <a:srgbClr val="FFFFFF"/>
        </a:accent3>
        <a:accent4>
          <a:srgbClr val="46484C"/>
        </a:accent4>
        <a:accent5>
          <a:srgbClr val="AADBF7"/>
        </a:accent5>
        <a:accent6>
          <a:srgbClr val="A7CFE3"/>
        </a:accent6>
        <a:hlink>
          <a:srgbClr val="607CB1"/>
        </a:hlink>
        <a:folHlink>
          <a:srgbClr val="C997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learning_blue 7">
        <a:dk1>
          <a:srgbClr val="717073"/>
        </a:dk1>
        <a:lt1>
          <a:srgbClr val="FFFFFF"/>
        </a:lt1>
        <a:dk2>
          <a:srgbClr val="004772"/>
        </a:dk2>
        <a:lt2>
          <a:srgbClr val="97999B"/>
        </a:lt2>
        <a:accent1>
          <a:srgbClr val="00BDF2"/>
        </a:accent1>
        <a:accent2>
          <a:srgbClr val="B9E5FB"/>
        </a:accent2>
        <a:accent3>
          <a:srgbClr val="FFFFFF"/>
        </a:accent3>
        <a:accent4>
          <a:srgbClr val="5F5F61"/>
        </a:accent4>
        <a:accent5>
          <a:srgbClr val="AADBF7"/>
        </a:accent5>
        <a:accent6>
          <a:srgbClr val="A7CFE3"/>
        </a:accent6>
        <a:hlink>
          <a:srgbClr val="607CB1"/>
        </a:hlink>
        <a:folHlink>
          <a:srgbClr val="C997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learning_blue 8">
        <a:dk1>
          <a:srgbClr val="717073"/>
        </a:dk1>
        <a:lt1>
          <a:srgbClr val="FFFFFF"/>
        </a:lt1>
        <a:dk2>
          <a:srgbClr val="002D72"/>
        </a:dk2>
        <a:lt2>
          <a:srgbClr val="97999B"/>
        </a:lt2>
        <a:accent1>
          <a:srgbClr val="00BDF2"/>
        </a:accent1>
        <a:accent2>
          <a:srgbClr val="B9E5FB"/>
        </a:accent2>
        <a:accent3>
          <a:srgbClr val="FFFFFF"/>
        </a:accent3>
        <a:accent4>
          <a:srgbClr val="5F5F61"/>
        </a:accent4>
        <a:accent5>
          <a:srgbClr val="AADBF7"/>
        </a:accent5>
        <a:accent6>
          <a:srgbClr val="A7CFE3"/>
        </a:accent6>
        <a:hlink>
          <a:srgbClr val="607CB1"/>
        </a:hlink>
        <a:folHlink>
          <a:srgbClr val="C997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learning_blue 9">
        <a:dk1>
          <a:srgbClr val="53565A"/>
        </a:dk1>
        <a:lt1>
          <a:srgbClr val="FFFFFF"/>
        </a:lt1>
        <a:dk2>
          <a:srgbClr val="002D72"/>
        </a:dk2>
        <a:lt2>
          <a:srgbClr val="97999B"/>
        </a:lt2>
        <a:accent1>
          <a:srgbClr val="00BDF2"/>
        </a:accent1>
        <a:accent2>
          <a:srgbClr val="B9E5FB"/>
        </a:accent2>
        <a:accent3>
          <a:srgbClr val="FFFFFF"/>
        </a:accent3>
        <a:accent4>
          <a:srgbClr val="46484C"/>
        </a:accent4>
        <a:accent5>
          <a:srgbClr val="AADBF7"/>
        </a:accent5>
        <a:accent6>
          <a:srgbClr val="A7CFE3"/>
        </a:accent6>
        <a:hlink>
          <a:srgbClr val="607CB1"/>
        </a:hlink>
        <a:folHlink>
          <a:srgbClr val="C997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1156</TotalTime>
  <Words>352</Words>
  <Application>Microsoft Office PowerPoint</Application>
  <PresentationFormat>Pokaz na ekranie (4:3)</PresentationFormat>
  <Paragraphs>41</Paragraphs>
  <Slides>10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1" baseType="lpstr">
      <vt:lpstr>citi_learning_blue</vt:lpstr>
      <vt:lpstr>Machine Learning</vt:lpstr>
      <vt:lpstr>Slajd 2</vt:lpstr>
      <vt:lpstr>Slajd 3</vt:lpstr>
      <vt:lpstr>Slajd 4</vt:lpstr>
      <vt:lpstr>Slajd 5</vt:lpstr>
      <vt:lpstr>Slajd 6</vt:lpstr>
      <vt:lpstr>Slajd 7</vt:lpstr>
      <vt:lpstr>Slajd 8</vt:lpstr>
      <vt:lpstr>Slajd 9</vt:lpstr>
      <vt:lpstr>Slajd 10</vt:lpstr>
    </vt:vector>
  </TitlesOfParts>
  <Company>Citigroup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edit Master title</dc:title>
  <dc:creator>Terry, Sara</dc:creator>
  <cp:lastModifiedBy>Piotr Ejsmont</cp:lastModifiedBy>
  <cp:revision>87</cp:revision>
  <cp:lastPrinted>2007-05-14T17:20:06Z</cp:lastPrinted>
  <dcterms:created xsi:type="dcterms:W3CDTF">2015-06-01T15:23:33Z</dcterms:created>
  <dcterms:modified xsi:type="dcterms:W3CDTF">2019-03-20T00:21:17Z</dcterms:modified>
</cp:coreProperties>
</file>