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3B"/>
    <a:srgbClr val="FFC100"/>
    <a:srgbClr val="FF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8BE1B-96E5-6842-85BA-4E585E79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BAB7D1-25BF-D547-9BCA-5C8F68B7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8D8813-F2AD-0B4F-813B-161987C4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F82310-79DD-D44F-BF57-3ECDA54B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D6AC2E-F928-D64D-9777-EA9F6D0B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45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012EA-9C3B-8B4A-AE9A-DF81E2FC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C41596-C37B-C746-B234-791F676D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67A860-F8DA-9E48-A188-ECF13F79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D5A2C8-F0C3-1C44-873B-F85111EC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A985EF-A5E2-D540-98ED-60BB67F4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0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50BA5EF-B172-4244-8333-5033C3D4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2D5338-4A0B-C34B-BE28-1D45C58A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35A4E-D54E-E341-9B65-772F064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84351E-EA84-4440-BF34-49829874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C1CE45-B22A-9E4D-8F65-87227BC3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1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DC5D0-650B-F34C-9C3E-1FCD22A9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3416FB-1856-5643-B1F9-35E78039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33B096-2FB8-B84A-B455-978351B7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CD32E7-7FC5-F446-8C99-8F0ED3FC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A5F35A-8DDE-9E4A-B92B-7CD8813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9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0E1A8A-54C4-6D45-97A9-32A5D13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E29603-68FF-0F43-9B54-0299DD3F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24BB46-4CD8-AD44-A489-1DCF5D6E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0E40BF-8102-474C-A1BA-DAE787D7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92F70B-8984-F746-9AF0-0E8BDBF2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7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14505-EC0E-1E48-AA98-BE3A793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B73DD5-9CD0-3547-ABA1-0F04FFBCF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DD98F2F-9E69-4B40-8358-B78A0EBF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A2D75A-86D9-5342-8995-2453EF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3402467-CD7A-B848-AB99-0133835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5C33F3-A1DC-994C-B8BC-70ACA2CE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21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23E3BB-6209-F048-A82A-7515B3B5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25689D-DA36-EC4B-87A5-FF15859B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43C7CD-9AEA-114D-AEAA-4D0CCD91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D5347AE-1BB1-674E-8D3A-72169D2E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E13CF33-0CDB-7041-AF7C-0A0222CF8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29F0533-4435-E948-9CEA-075BBC0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9D2DAE4-A274-1C4D-ABE5-F93D89F3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37EF68-917A-094D-82B3-A2C45F8B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29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2C47B2-AA1C-E842-BFE0-5754830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4D2053-C539-B446-B54B-4E86EFB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222C4A-2F9C-7A47-AE30-A82682EC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1A86FE4-565E-7C47-8BB4-81E54A2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7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AC12C7-9459-4148-ADB0-7DACB555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F9A1FF-C2AF-5848-B37F-AA081ED0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E34B6B-192E-2043-BD34-360E5738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5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41D73-C1F6-7444-8A6B-25ABBCD5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411B6-B14F-1746-9C08-8E35FD6C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A5A91C-BC86-964B-9E82-39AE4228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8A0863-558D-B14E-8B77-00B681D4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D135D6E-F01B-E946-8BA0-0900C0AE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399000A-4A95-164B-91D2-D21A52F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2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B6A26-E2D5-E840-AC7E-7ACE0122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145069F-592A-FA48-B58C-A296986C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24B63E-7520-A84B-A737-D30B6798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1200B0-2C71-764C-8E0A-D6175ED1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13D0BD-9CC7-E848-99C6-97E9E3AA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39243F-E4DD-8E4A-B352-A4B8C6ED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1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190951-E377-E344-A066-8D8D7D67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4BBDB0-F1EC-524F-B01D-993B79EB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BFCEA1-4C4A-CA48-B74A-B98A0CCD3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6075-7EE8-804D-B468-1D9142BEA1D0}" type="datetimeFigureOut">
              <a:rPr lang="pl-PL" smtClean="0"/>
              <a:t>17.09.2019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15A1E-C1D4-924E-804B-863AE1BC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BCD2F9-74BE-0340-B83E-A24BDF8A7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B329-3F05-DA4C-A942-1841864EC3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18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5250E874-B4F9-0A48-8850-4CD1FA7F8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2F06D3C-3BF3-A842-8698-734F83F2411E}"/>
              </a:ext>
            </a:extLst>
          </p:cNvPr>
          <p:cNvSpPr/>
          <p:nvPr/>
        </p:nvSpPr>
        <p:spPr>
          <a:xfrm>
            <a:off x="9525" y="0"/>
            <a:ext cx="12192000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solidFill>
                  <a:schemeClr val="tx1"/>
                </a:solidFill>
                <a:latin typeface="Code Bold" panose="02000506030000020004" pitchFamily="2" charset="0"/>
              </a:rPr>
              <a:t>Behavioral</a:t>
            </a:r>
            <a:r>
              <a:rPr lang="pl-PL" sz="4000" b="1" dirty="0">
                <a:solidFill>
                  <a:schemeClr val="tx1"/>
                </a:solidFill>
                <a:latin typeface="Code Bold" panose="02000506030000020004" pitchFamily="2" charset="0"/>
              </a:rPr>
              <a:t> </a:t>
            </a:r>
            <a:r>
              <a:rPr lang="pl-PL" sz="4000" b="1" dirty="0" err="1">
                <a:solidFill>
                  <a:schemeClr val="tx1"/>
                </a:solidFill>
                <a:latin typeface="Code Bold" panose="02000506030000020004" pitchFamily="2" charset="0"/>
              </a:rPr>
              <a:t>Patterns</a:t>
            </a:r>
            <a:endParaRPr lang="pl-PL" sz="4000" b="1" dirty="0">
              <a:solidFill>
                <a:schemeClr val="tx1"/>
              </a:solidFill>
              <a:latin typeface="Code Bold" panose="02000506030000020004" pitchFamily="2" charset="0"/>
            </a:endParaRPr>
          </a:p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157B0A6-B98E-B240-8918-459C711B99AC}"/>
              </a:ext>
            </a:extLst>
          </p:cNvPr>
          <p:cNvSpPr txBox="1"/>
          <p:nvPr/>
        </p:nvSpPr>
        <p:spPr>
          <a:xfrm>
            <a:off x="4509248" y="3602038"/>
            <a:ext cx="3213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Helvetica Light" panose="020B0403020202020204" pitchFamily="34" charset="0"/>
                <a:cs typeface="Futura Condensed Medium" panose="020B0602020204020303" pitchFamily="34" charset="-79"/>
              </a:rPr>
              <a:t>Mediator</a:t>
            </a:r>
          </a:p>
          <a:p>
            <a:endParaRPr lang="pl-PL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5ADA2A-70A6-D144-A677-197C015A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06005-7566-C845-BB33-6EE9EB46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B0A773D-25AC-FC4E-A733-290CDAE83D24}"/>
              </a:ext>
            </a:extLst>
          </p:cNvPr>
          <p:cNvSpPr>
            <a:spLocks noChangeAspect="1"/>
          </p:cNvSpPr>
          <p:nvPr/>
        </p:nvSpPr>
        <p:spPr>
          <a:xfrm>
            <a:off x="360" y="-86400"/>
            <a:ext cx="12191280" cy="694440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dirty="0">
                <a:solidFill>
                  <a:schemeClr val="tx1"/>
                </a:solidFill>
                <a:latin typeface="Helvetica Light" panose="020B0403020202020204" pitchFamily="34" charset="0"/>
              </a:rPr>
              <a:t>.</a:t>
            </a:r>
          </a:p>
          <a:p>
            <a:endParaRPr lang="pl-PL" sz="2000" dirty="0">
              <a:solidFill>
                <a:schemeClr val="tx1"/>
              </a:solidFill>
              <a:latin typeface="Helvetica Light" panose="020B0403020202020204" pitchFamily="34" charset="0"/>
            </a:endParaRPr>
          </a:p>
          <a:p>
            <a:pPr algn="ctr"/>
            <a:endParaRPr lang="pl-PL" sz="3600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DC736A-4214-7143-AACC-775AE341FF05}"/>
              </a:ext>
            </a:extLst>
          </p:cNvPr>
          <p:cNvSpPr txBox="1"/>
          <p:nvPr/>
        </p:nvSpPr>
        <p:spPr>
          <a:xfrm>
            <a:off x="5827273" y="3748581"/>
            <a:ext cx="5012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Helvetica Light" panose="020B0403020202020204" pitchFamily="34" charset="0"/>
              </a:rPr>
              <a:t>Zapis zależności w tradycyjny sposób = pajęczyna zależności. Np. dla trzech </a:t>
            </a:r>
            <a:r>
              <a:rPr lang="pl-PL" sz="1600" dirty="0" err="1">
                <a:latin typeface="Helvetica Light" panose="020B0403020202020204" pitchFamily="34" charset="0"/>
              </a:rPr>
              <a:t>userów</a:t>
            </a:r>
            <a:r>
              <a:rPr lang="pl-PL" sz="1600" dirty="0">
                <a:latin typeface="Helvetica Light" panose="020B0403020202020204" pitchFamily="34" charset="0"/>
              </a:rPr>
              <a:t>, którzy posiadają rożnego rodzaju uprawnienia do danych to diagram wyglądałby jak na rysunku po lewej.</a:t>
            </a:r>
          </a:p>
          <a:p>
            <a:pPr algn="just"/>
            <a:endParaRPr lang="pl-PL" sz="1600" dirty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88163027-C366-334B-9C08-CB887A508840}"/>
              </a:ext>
            </a:extLst>
          </p:cNvPr>
          <p:cNvSpPr/>
          <p:nvPr/>
        </p:nvSpPr>
        <p:spPr>
          <a:xfrm>
            <a:off x="-5393552" y="-2279850"/>
            <a:ext cx="10845209" cy="108452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C534BF9-1266-1C4E-BF2B-C725710B5920}"/>
              </a:ext>
            </a:extLst>
          </p:cNvPr>
          <p:cNvSpPr txBox="1"/>
          <p:nvPr/>
        </p:nvSpPr>
        <p:spPr>
          <a:xfrm>
            <a:off x="5832658" y="1922029"/>
            <a:ext cx="50129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Helvetica Light" panose="020B0403020202020204" pitchFamily="34" charset="0"/>
              </a:rPr>
              <a:t>Wzorzec Mediator daje </a:t>
            </a:r>
            <a:r>
              <a:rPr lang="pl-PL" sz="1600" b="1" dirty="0">
                <a:latin typeface="Helvetica Light" panose="020B0403020202020204" pitchFamily="34" charset="0"/>
              </a:rPr>
              <a:t>jednolity interfejs</a:t>
            </a:r>
            <a:r>
              <a:rPr lang="pl-PL" sz="1600" dirty="0">
                <a:latin typeface="Helvetica Light" panose="020B0403020202020204" pitchFamily="34" charset="0"/>
              </a:rPr>
              <a:t> do przesyłania komunikatów między klasami, </a:t>
            </a:r>
            <a:r>
              <a:rPr lang="pl-PL" sz="1600" b="1" dirty="0">
                <a:latin typeface="Helvetica Light" panose="020B0403020202020204" pitchFamily="34" charset="0"/>
              </a:rPr>
              <a:t>zmniejsza ilość zależności</a:t>
            </a:r>
            <a:r>
              <a:rPr lang="pl-PL" sz="1600" dirty="0">
                <a:latin typeface="Helvetica Light" panose="020B0403020202020204" pitchFamily="34" charset="0"/>
              </a:rPr>
              <a:t> między nimi, jeśli </a:t>
            </a:r>
            <a:r>
              <a:rPr lang="pl-PL" sz="1600" dirty="0" err="1">
                <a:latin typeface="Helvetica Light" panose="020B0403020202020204" pitchFamily="34" charset="0"/>
              </a:rPr>
              <a:t>np</a:t>
            </a:r>
            <a:r>
              <a:rPr lang="pl-PL" sz="1600" dirty="0">
                <a:latin typeface="Helvetica Light" panose="020B0403020202020204" pitchFamily="34" charset="0"/>
              </a:rPr>
              <a:t> potrzebujemy jakąś zależność lub element z innej klasy, wysyłamy polecenie do interfejsu mediatora, a ten zwraca nam odpowiednią wartość.</a:t>
            </a:r>
          </a:p>
          <a:p>
            <a:endParaRPr lang="pl-PL" sz="1400" dirty="0">
              <a:latin typeface="Helvetica Light" panose="020B04030202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F7899FA-F6FE-DA40-93D4-75F7760D7EA1}"/>
              </a:ext>
            </a:extLst>
          </p:cNvPr>
          <p:cNvSpPr/>
          <p:nvPr/>
        </p:nvSpPr>
        <p:spPr>
          <a:xfrm>
            <a:off x="5832658" y="700468"/>
            <a:ext cx="2028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MEDIATOR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5" name="Walec 14">
            <a:extLst>
              <a:ext uri="{FF2B5EF4-FFF2-40B4-BE49-F238E27FC236}">
                <a16:creationId xmlns:a16="http://schemas.microsoft.com/office/drawing/2014/main" id="{6FDEB965-E222-764E-9186-3EF300189DBE}"/>
              </a:ext>
            </a:extLst>
          </p:cNvPr>
          <p:cNvSpPr/>
          <p:nvPr/>
        </p:nvSpPr>
        <p:spPr>
          <a:xfrm>
            <a:off x="601203" y="3959338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3BBDF310-DA9D-4744-9932-A8FE5AC6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0" y="1719170"/>
            <a:ext cx="708207" cy="100744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0FCD9761-01C7-4D40-BA2E-7611E2CE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17" y="1719170"/>
            <a:ext cx="708207" cy="1007449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EA173371-BEAB-B04F-9FE1-C2D2A8CF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72" y="1719170"/>
            <a:ext cx="708207" cy="1007449"/>
          </a:xfrm>
          <a:prstGeom prst="rect">
            <a:avLst/>
          </a:prstGeom>
        </p:spPr>
      </p:pic>
      <p:sp>
        <p:nvSpPr>
          <p:cNvPr id="20" name="Walec 19">
            <a:extLst>
              <a:ext uri="{FF2B5EF4-FFF2-40B4-BE49-F238E27FC236}">
                <a16:creationId xmlns:a16="http://schemas.microsoft.com/office/drawing/2014/main" id="{CC849725-4187-CA43-9665-93946E240374}"/>
              </a:ext>
            </a:extLst>
          </p:cNvPr>
          <p:cNvSpPr/>
          <p:nvPr/>
        </p:nvSpPr>
        <p:spPr>
          <a:xfrm>
            <a:off x="1880191" y="3924417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21" name="Walec 20">
            <a:extLst>
              <a:ext uri="{FF2B5EF4-FFF2-40B4-BE49-F238E27FC236}">
                <a16:creationId xmlns:a16="http://schemas.microsoft.com/office/drawing/2014/main" id="{95835C37-BA0C-C24D-BA83-278F7668377E}"/>
              </a:ext>
            </a:extLst>
          </p:cNvPr>
          <p:cNvSpPr/>
          <p:nvPr/>
        </p:nvSpPr>
        <p:spPr>
          <a:xfrm>
            <a:off x="3076543" y="3942171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944EC92-CCC8-7749-8990-1652B00F0748}"/>
              </a:ext>
            </a:extLst>
          </p:cNvPr>
          <p:cNvCxnSpPr/>
          <p:nvPr/>
        </p:nvCxnSpPr>
        <p:spPr>
          <a:xfrm>
            <a:off x="993232" y="2834181"/>
            <a:ext cx="914400" cy="914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458BA026-4E57-A542-9858-76A828B81E02}"/>
              </a:ext>
            </a:extLst>
          </p:cNvPr>
          <p:cNvCxnSpPr>
            <a:cxnSpLocks/>
          </p:cNvCxnSpPr>
          <p:nvPr/>
        </p:nvCxnSpPr>
        <p:spPr>
          <a:xfrm>
            <a:off x="920397" y="2893066"/>
            <a:ext cx="0" cy="85551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3D3CC04D-CE82-2842-BB9D-86FCC64D8028}"/>
              </a:ext>
            </a:extLst>
          </p:cNvPr>
          <p:cNvCxnSpPr>
            <a:cxnSpLocks/>
          </p:cNvCxnSpPr>
          <p:nvPr/>
        </p:nvCxnSpPr>
        <p:spPr>
          <a:xfrm>
            <a:off x="1125028" y="2783549"/>
            <a:ext cx="2185063" cy="10685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A66D5258-1162-7945-882F-A61B3FA8C71A}"/>
              </a:ext>
            </a:extLst>
          </p:cNvPr>
          <p:cNvCxnSpPr>
            <a:cxnSpLocks/>
          </p:cNvCxnSpPr>
          <p:nvPr/>
        </p:nvCxnSpPr>
        <p:spPr>
          <a:xfrm>
            <a:off x="3476197" y="2874974"/>
            <a:ext cx="6648" cy="9086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37428081-0D45-9243-BED2-333C4B5C3325}"/>
              </a:ext>
            </a:extLst>
          </p:cNvPr>
          <p:cNvCxnSpPr>
            <a:cxnSpLocks/>
          </p:cNvCxnSpPr>
          <p:nvPr/>
        </p:nvCxnSpPr>
        <p:spPr>
          <a:xfrm flipV="1">
            <a:off x="1125028" y="2855358"/>
            <a:ext cx="2173224" cy="97551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FEAD5BBB-3021-BE49-9245-0172DD6D7C06}"/>
              </a:ext>
            </a:extLst>
          </p:cNvPr>
          <p:cNvCxnSpPr>
            <a:cxnSpLocks/>
          </p:cNvCxnSpPr>
          <p:nvPr/>
        </p:nvCxnSpPr>
        <p:spPr>
          <a:xfrm flipV="1">
            <a:off x="2664249" y="2960856"/>
            <a:ext cx="645842" cy="863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994AE93F-3354-2242-BD60-A2055DC3477F}"/>
              </a:ext>
            </a:extLst>
          </p:cNvPr>
          <p:cNvCxnSpPr>
            <a:cxnSpLocks/>
          </p:cNvCxnSpPr>
          <p:nvPr/>
        </p:nvCxnSpPr>
        <p:spPr>
          <a:xfrm>
            <a:off x="2283248" y="2834181"/>
            <a:ext cx="13043" cy="9902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1123E90C-81EA-9F48-9DAE-6AF628CCA46A}"/>
              </a:ext>
            </a:extLst>
          </p:cNvPr>
          <p:cNvCxnSpPr>
            <a:cxnSpLocks/>
          </p:cNvCxnSpPr>
          <p:nvPr/>
        </p:nvCxnSpPr>
        <p:spPr>
          <a:xfrm flipV="1">
            <a:off x="952274" y="2844389"/>
            <a:ext cx="1253090" cy="10076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49C61FBC-95BE-AE40-9484-AD1B8FD84B5A}"/>
              </a:ext>
            </a:extLst>
          </p:cNvPr>
          <p:cNvCxnSpPr>
            <a:cxnSpLocks/>
          </p:cNvCxnSpPr>
          <p:nvPr/>
        </p:nvCxnSpPr>
        <p:spPr>
          <a:xfrm>
            <a:off x="2421199" y="2845946"/>
            <a:ext cx="1018891" cy="9784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2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3B6F24A-EE1E-AD49-A3CB-5C372E12BAC2}"/>
              </a:ext>
            </a:extLst>
          </p:cNvPr>
          <p:cNvSpPr/>
          <p:nvPr/>
        </p:nvSpPr>
        <p:spPr>
          <a:xfrm>
            <a:off x="1" y="-90821"/>
            <a:ext cx="2149642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endParaRPr lang="pl-PL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E6FB54A-493D-AC4F-8767-FB3253D90706}"/>
              </a:ext>
            </a:extLst>
          </p:cNvPr>
          <p:cNvSpPr/>
          <p:nvPr/>
        </p:nvSpPr>
        <p:spPr>
          <a:xfrm>
            <a:off x="644255" y="540048"/>
            <a:ext cx="86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CEL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0541969-A007-8C42-AC97-1631A55CF5B4}"/>
              </a:ext>
            </a:extLst>
          </p:cNvPr>
          <p:cNvSpPr/>
          <p:nvPr/>
        </p:nvSpPr>
        <p:spPr>
          <a:xfrm>
            <a:off x="2580891" y="2232668"/>
            <a:ext cx="4796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  <a:t>Uproszczenie komunikacji wielu obiektów.</a:t>
            </a:r>
            <a:b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</a:br>
            <a:r>
              <a:rPr lang="pl-PL" dirty="0">
                <a:latin typeface="Helvetica Light" panose="020B0403020202020204" pitchFamily="34" charset="0"/>
                <a:ea typeface="Times New Roman" panose="02020603050405020304" pitchFamily="18" charset="0"/>
              </a:rPr>
              <a:t>Hermetyzacja mechanizmu wymiany komunikatów.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B4B6BDA-CD40-EE4D-92FB-023FA6D6DA9F}"/>
              </a:ext>
            </a:extLst>
          </p:cNvPr>
          <p:cNvSpPr/>
          <p:nvPr/>
        </p:nvSpPr>
        <p:spPr>
          <a:xfrm>
            <a:off x="2576172" y="3472091"/>
            <a:ext cx="4908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600" b="1" dirty="0">
                <a:latin typeface="Helvetica Light" panose="020B0403020202020204" pitchFamily="34" charset="0"/>
                <a:cs typeface="Helvetica" panose="020B0604020202020204" pitchFamily="34" charset="0"/>
              </a:rPr>
              <a:t>Udostępnianie interfejsu 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pośredniczącego                         w przekazywaniu informacji pomiędzy różnymi, niepołączonymi bezpośrednio ze sobą obiektami klas, które dziedziczą po wspólnym interfejsie. Klasa pośrednicząca zawiera </a:t>
            </a:r>
            <a:r>
              <a:rPr lang="pl-PL" sz="1600" b="1" dirty="0">
                <a:latin typeface="Helvetica Light" panose="020B0403020202020204" pitchFamily="34" charset="0"/>
                <a:cs typeface="Helvetica" panose="020B0604020202020204" pitchFamily="34" charset="0"/>
              </a:rPr>
              <a:t>tablicę interfejsów klas</a:t>
            </a:r>
            <a:r>
              <a:rPr lang="pl-PL" sz="1600" dirty="0">
                <a:latin typeface="Helvetica Light" panose="020B0403020202020204" pitchFamily="34" charset="0"/>
                <a:cs typeface="Helvetica" panose="020B0604020202020204" pitchFamily="34" charset="0"/>
              </a:rPr>
              <a:t>.</a:t>
            </a:r>
            <a:endParaRPr lang="en-US" sz="1600" dirty="0">
              <a:latin typeface="Helvetica Light" panose="020B0403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Walec 9">
            <a:extLst>
              <a:ext uri="{FF2B5EF4-FFF2-40B4-BE49-F238E27FC236}">
                <a16:creationId xmlns:a16="http://schemas.microsoft.com/office/drawing/2014/main" id="{804B7005-275C-5644-9B21-4C9878A5787A}"/>
              </a:ext>
            </a:extLst>
          </p:cNvPr>
          <p:cNvSpPr/>
          <p:nvPr/>
        </p:nvSpPr>
        <p:spPr>
          <a:xfrm>
            <a:off x="8057147" y="4997746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08C2C20-3CF2-454E-962E-E7753F3E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34" y="1708712"/>
            <a:ext cx="708207" cy="100744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ECEBCDF-87D1-B648-B0D2-87987CBF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61" y="1708712"/>
            <a:ext cx="708207" cy="10074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7F91B70-85DF-1445-B10C-42E6D501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516" y="1708712"/>
            <a:ext cx="708207" cy="1007449"/>
          </a:xfrm>
          <a:prstGeom prst="rect">
            <a:avLst/>
          </a:prstGeom>
        </p:spPr>
      </p:pic>
      <p:sp>
        <p:nvSpPr>
          <p:cNvPr id="14" name="Walec 13">
            <a:extLst>
              <a:ext uri="{FF2B5EF4-FFF2-40B4-BE49-F238E27FC236}">
                <a16:creationId xmlns:a16="http://schemas.microsoft.com/office/drawing/2014/main" id="{D7651029-18BD-BE4A-93BB-481D3D8E4319}"/>
              </a:ext>
            </a:extLst>
          </p:cNvPr>
          <p:cNvSpPr/>
          <p:nvPr/>
        </p:nvSpPr>
        <p:spPr>
          <a:xfrm>
            <a:off x="9336135" y="4976272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15" name="Walec 14">
            <a:extLst>
              <a:ext uri="{FF2B5EF4-FFF2-40B4-BE49-F238E27FC236}">
                <a16:creationId xmlns:a16="http://schemas.microsoft.com/office/drawing/2014/main" id="{2BF41716-6FC8-DB42-B6B3-60CDF828E0F1}"/>
              </a:ext>
            </a:extLst>
          </p:cNvPr>
          <p:cNvSpPr/>
          <p:nvPr/>
        </p:nvSpPr>
        <p:spPr>
          <a:xfrm>
            <a:off x="10532487" y="4994026"/>
            <a:ext cx="784058" cy="667509"/>
          </a:xfrm>
          <a:custGeom>
            <a:avLst/>
            <a:gdLst>
              <a:gd name="connsiteX0" fmla="*/ 0 w 784058"/>
              <a:gd name="connsiteY0" fmla="*/ 83439 h 667509"/>
              <a:gd name="connsiteX1" fmla="*/ 392029 w 784058"/>
              <a:gd name="connsiteY1" fmla="*/ 166878 h 667509"/>
              <a:gd name="connsiteX2" fmla="*/ 784058 w 784058"/>
              <a:gd name="connsiteY2" fmla="*/ 83439 h 667509"/>
              <a:gd name="connsiteX3" fmla="*/ 784058 w 784058"/>
              <a:gd name="connsiteY3" fmla="*/ 584070 h 667509"/>
              <a:gd name="connsiteX4" fmla="*/ 392029 w 784058"/>
              <a:gd name="connsiteY4" fmla="*/ 667509 h 667509"/>
              <a:gd name="connsiteX5" fmla="*/ 0 w 784058"/>
              <a:gd name="connsiteY5" fmla="*/ 584070 h 667509"/>
              <a:gd name="connsiteX6" fmla="*/ 0 w 784058"/>
              <a:gd name="connsiteY6" fmla="*/ 83439 h 667509"/>
              <a:gd name="connsiteX0" fmla="*/ 0 w 784058"/>
              <a:gd name="connsiteY0" fmla="*/ 83439 h 667509"/>
              <a:gd name="connsiteX1" fmla="*/ 392029 w 784058"/>
              <a:gd name="connsiteY1" fmla="*/ 0 h 667509"/>
              <a:gd name="connsiteX2" fmla="*/ 784058 w 784058"/>
              <a:gd name="connsiteY2" fmla="*/ 83439 h 667509"/>
              <a:gd name="connsiteX3" fmla="*/ 392029 w 784058"/>
              <a:gd name="connsiteY3" fmla="*/ 166878 h 667509"/>
              <a:gd name="connsiteX4" fmla="*/ 0 w 784058"/>
              <a:gd name="connsiteY4" fmla="*/ 83439 h 667509"/>
              <a:gd name="connsiteX0" fmla="*/ 784058 w 784058"/>
              <a:gd name="connsiteY0" fmla="*/ 83439 h 667509"/>
              <a:gd name="connsiteX1" fmla="*/ 392029 w 784058"/>
              <a:gd name="connsiteY1" fmla="*/ 166878 h 667509"/>
              <a:gd name="connsiteX2" fmla="*/ 0 w 784058"/>
              <a:gd name="connsiteY2" fmla="*/ 83439 h 667509"/>
              <a:gd name="connsiteX3" fmla="*/ 392029 w 784058"/>
              <a:gd name="connsiteY3" fmla="*/ 0 h 667509"/>
              <a:gd name="connsiteX4" fmla="*/ 784058 w 784058"/>
              <a:gd name="connsiteY4" fmla="*/ 83439 h 667509"/>
              <a:gd name="connsiteX5" fmla="*/ 784058 w 784058"/>
              <a:gd name="connsiteY5" fmla="*/ 584070 h 667509"/>
              <a:gd name="connsiteX6" fmla="*/ 392029 w 784058"/>
              <a:gd name="connsiteY6" fmla="*/ 667509 h 667509"/>
              <a:gd name="connsiteX7" fmla="*/ 0 w 784058"/>
              <a:gd name="connsiteY7" fmla="*/ 584070 h 667509"/>
              <a:gd name="connsiteX8" fmla="*/ 0 w 784058"/>
              <a:gd name="connsiteY8" fmla="*/ 83439 h 66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058" h="667509" stroke="0" extrusionOk="0">
                <a:moveTo>
                  <a:pt x="0" y="83439"/>
                </a:moveTo>
                <a:cubicBezTo>
                  <a:pt x="-20215" y="117052"/>
                  <a:pt x="145178" y="178265"/>
                  <a:pt x="392029" y="166878"/>
                </a:cubicBezTo>
                <a:cubicBezTo>
                  <a:pt x="611097" y="167416"/>
                  <a:pt x="775675" y="129788"/>
                  <a:pt x="784058" y="83439"/>
                </a:cubicBezTo>
                <a:cubicBezTo>
                  <a:pt x="782985" y="288067"/>
                  <a:pt x="811072" y="398285"/>
                  <a:pt x="784058" y="584070"/>
                </a:cubicBezTo>
                <a:cubicBezTo>
                  <a:pt x="757819" y="615796"/>
                  <a:pt x="616066" y="671105"/>
                  <a:pt x="392029" y="667509"/>
                </a:cubicBezTo>
                <a:cubicBezTo>
                  <a:pt x="183118" y="668411"/>
                  <a:pt x="3611" y="622721"/>
                  <a:pt x="0" y="584070"/>
                </a:cubicBezTo>
                <a:cubicBezTo>
                  <a:pt x="44321" y="458847"/>
                  <a:pt x="34697" y="316123"/>
                  <a:pt x="0" y="83439"/>
                </a:cubicBezTo>
                <a:close/>
              </a:path>
              <a:path w="784058" h="667509" fill="lighten" stroke="0" extrusionOk="0">
                <a:moveTo>
                  <a:pt x="0" y="83439"/>
                </a:moveTo>
                <a:cubicBezTo>
                  <a:pt x="-994" y="27881"/>
                  <a:pt x="161258" y="19816"/>
                  <a:pt x="392029" y="0"/>
                </a:cubicBezTo>
                <a:cubicBezTo>
                  <a:pt x="613485" y="2768"/>
                  <a:pt x="785368" y="37672"/>
                  <a:pt x="784058" y="83439"/>
                </a:cubicBezTo>
                <a:cubicBezTo>
                  <a:pt x="770559" y="127338"/>
                  <a:pt x="616107" y="173066"/>
                  <a:pt x="392029" y="166878"/>
                </a:cubicBezTo>
                <a:cubicBezTo>
                  <a:pt x="179530" y="172852"/>
                  <a:pt x="341" y="133056"/>
                  <a:pt x="0" y="83439"/>
                </a:cubicBezTo>
                <a:close/>
              </a:path>
              <a:path w="784058" h="667509" fill="none" extrusionOk="0">
                <a:moveTo>
                  <a:pt x="784058" y="83439"/>
                </a:moveTo>
                <a:cubicBezTo>
                  <a:pt x="785092" y="131568"/>
                  <a:pt x="606472" y="167969"/>
                  <a:pt x="392029" y="166878"/>
                </a:cubicBezTo>
                <a:cubicBezTo>
                  <a:pt x="176906" y="158936"/>
                  <a:pt x="-1538" y="129434"/>
                  <a:pt x="0" y="83439"/>
                </a:cubicBezTo>
                <a:cubicBezTo>
                  <a:pt x="17503" y="52426"/>
                  <a:pt x="173579" y="5853"/>
                  <a:pt x="392029" y="0"/>
                </a:cubicBezTo>
                <a:cubicBezTo>
                  <a:pt x="604728" y="7654"/>
                  <a:pt x="783182" y="36194"/>
                  <a:pt x="784058" y="83439"/>
                </a:cubicBezTo>
                <a:cubicBezTo>
                  <a:pt x="764800" y="291073"/>
                  <a:pt x="772232" y="470429"/>
                  <a:pt x="784058" y="584070"/>
                </a:cubicBezTo>
                <a:cubicBezTo>
                  <a:pt x="795739" y="637511"/>
                  <a:pt x="585302" y="672609"/>
                  <a:pt x="392029" y="667509"/>
                </a:cubicBezTo>
                <a:cubicBezTo>
                  <a:pt x="173608" y="673462"/>
                  <a:pt x="-1210" y="626342"/>
                  <a:pt x="0" y="584070"/>
                </a:cubicBezTo>
                <a:cubicBezTo>
                  <a:pt x="-14139" y="516717"/>
                  <a:pt x="23035" y="223693"/>
                  <a:pt x="0" y="83439"/>
                </a:cubicBezTo>
              </a:path>
              <a:path w="784058" h="667509" fill="none" stroke="0" extrusionOk="0">
                <a:moveTo>
                  <a:pt x="784058" y="83439"/>
                </a:moveTo>
                <a:cubicBezTo>
                  <a:pt x="787113" y="134226"/>
                  <a:pt x="625463" y="187606"/>
                  <a:pt x="392029" y="166878"/>
                </a:cubicBezTo>
                <a:cubicBezTo>
                  <a:pt x="179975" y="162974"/>
                  <a:pt x="1450" y="122701"/>
                  <a:pt x="0" y="83439"/>
                </a:cubicBezTo>
                <a:cubicBezTo>
                  <a:pt x="-14354" y="39714"/>
                  <a:pt x="170999" y="-3117"/>
                  <a:pt x="392029" y="0"/>
                </a:cubicBezTo>
                <a:cubicBezTo>
                  <a:pt x="607757" y="-56"/>
                  <a:pt x="782341" y="33858"/>
                  <a:pt x="784058" y="83439"/>
                </a:cubicBezTo>
                <a:cubicBezTo>
                  <a:pt x="743825" y="295768"/>
                  <a:pt x="749453" y="380790"/>
                  <a:pt x="784058" y="584070"/>
                </a:cubicBezTo>
                <a:cubicBezTo>
                  <a:pt x="782772" y="632452"/>
                  <a:pt x="613451" y="671158"/>
                  <a:pt x="392029" y="667509"/>
                </a:cubicBezTo>
                <a:cubicBezTo>
                  <a:pt x="175292" y="672857"/>
                  <a:pt x="924" y="629604"/>
                  <a:pt x="0" y="584070"/>
                </a:cubicBezTo>
                <a:cubicBezTo>
                  <a:pt x="-5198" y="525473"/>
                  <a:pt x="10742" y="252881"/>
                  <a:pt x="0" y="8343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BEF3D70-3B47-7A47-ACED-244564151EF1}"/>
              </a:ext>
            </a:extLst>
          </p:cNvPr>
          <p:cNvCxnSpPr>
            <a:cxnSpLocks/>
          </p:cNvCxnSpPr>
          <p:nvPr/>
        </p:nvCxnSpPr>
        <p:spPr>
          <a:xfrm flipH="1">
            <a:off x="8548658" y="4343228"/>
            <a:ext cx="445061" cy="5173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a 27" descr="Laptop">
            <a:extLst>
              <a:ext uri="{FF2B5EF4-FFF2-40B4-BE49-F238E27FC236}">
                <a16:creationId xmlns:a16="http://schemas.microsoft.com/office/drawing/2014/main" id="{AC2B859C-F96F-1B45-A00C-47A43499F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9005" y="3241303"/>
            <a:ext cx="1303577" cy="1303577"/>
          </a:xfrm>
          <a:prstGeom prst="rect">
            <a:avLst/>
          </a:prstGeom>
        </p:spPr>
      </p:pic>
      <p:cxnSp>
        <p:nvCxnSpPr>
          <p:cNvPr id="30" name="Łącznik prosty 29">
            <a:extLst>
              <a:ext uri="{FF2B5EF4-FFF2-40B4-BE49-F238E27FC236}">
                <a16:creationId xmlns:a16="http://schemas.microsoft.com/office/drawing/2014/main" id="{1E9D9E73-EAC7-7942-8E95-A497652AF6BE}"/>
              </a:ext>
            </a:extLst>
          </p:cNvPr>
          <p:cNvCxnSpPr>
            <a:cxnSpLocks/>
          </p:cNvCxnSpPr>
          <p:nvPr/>
        </p:nvCxnSpPr>
        <p:spPr>
          <a:xfrm>
            <a:off x="10386588" y="4343228"/>
            <a:ext cx="398223" cy="5173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24A1E25-B1D8-AC42-A880-0E3D16805B6F}"/>
              </a:ext>
            </a:extLst>
          </p:cNvPr>
          <p:cNvCxnSpPr>
            <a:cxnSpLocks/>
          </p:cNvCxnSpPr>
          <p:nvPr/>
        </p:nvCxnSpPr>
        <p:spPr>
          <a:xfrm>
            <a:off x="9752235" y="4370132"/>
            <a:ext cx="1" cy="5265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FB4FEB5E-964D-9B4B-AC6F-4B69588A4F56}"/>
              </a:ext>
            </a:extLst>
          </p:cNvPr>
          <p:cNvCxnSpPr>
            <a:cxnSpLocks/>
          </p:cNvCxnSpPr>
          <p:nvPr/>
        </p:nvCxnSpPr>
        <p:spPr>
          <a:xfrm>
            <a:off x="8465295" y="2866753"/>
            <a:ext cx="642111" cy="5968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E7B74E20-56FB-3448-9BD3-9E54EF5B5852}"/>
              </a:ext>
            </a:extLst>
          </p:cNvPr>
          <p:cNvCxnSpPr>
            <a:cxnSpLocks/>
          </p:cNvCxnSpPr>
          <p:nvPr/>
        </p:nvCxnSpPr>
        <p:spPr>
          <a:xfrm flipH="1">
            <a:off x="10229362" y="2912435"/>
            <a:ext cx="598802" cy="55120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9F4A0913-1B66-E444-BD24-BC1E278E92BD}"/>
              </a:ext>
            </a:extLst>
          </p:cNvPr>
          <p:cNvCxnSpPr>
            <a:cxnSpLocks/>
          </p:cNvCxnSpPr>
          <p:nvPr/>
        </p:nvCxnSpPr>
        <p:spPr>
          <a:xfrm>
            <a:off x="9722171" y="2857361"/>
            <a:ext cx="1" cy="52659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D00B4A49-3CC6-DA42-A6A6-1E4272A3C95E}"/>
              </a:ext>
            </a:extLst>
          </p:cNvPr>
          <p:cNvSpPr/>
          <p:nvPr/>
        </p:nvSpPr>
        <p:spPr>
          <a:xfrm>
            <a:off x="6256420" y="365323"/>
            <a:ext cx="5598695" cy="6159438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864741F-A39E-C44F-BAFE-88E9A98E1417}"/>
              </a:ext>
            </a:extLst>
          </p:cNvPr>
          <p:cNvSpPr/>
          <p:nvPr/>
        </p:nvSpPr>
        <p:spPr>
          <a:xfrm>
            <a:off x="385009" y="365323"/>
            <a:ext cx="5598695" cy="6159438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F574D90-8033-8F4B-BD63-C8C4B69E03A9}"/>
              </a:ext>
            </a:extLst>
          </p:cNvPr>
          <p:cNvSpPr/>
          <p:nvPr/>
        </p:nvSpPr>
        <p:spPr>
          <a:xfrm>
            <a:off x="2437037" y="1149646"/>
            <a:ext cx="1494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ZALETY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FAC0D56-00F4-E24F-88FC-CE7463595341}"/>
              </a:ext>
            </a:extLst>
          </p:cNvPr>
          <p:cNvSpPr/>
          <p:nvPr/>
        </p:nvSpPr>
        <p:spPr>
          <a:xfrm>
            <a:off x="8245547" y="1149645"/>
            <a:ext cx="1238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WADY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10D17AB-4DC4-E949-85A5-5D0BECCDB37F}"/>
              </a:ext>
            </a:extLst>
          </p:cNvPr>
          <p:cNvSpPr/>
          <p:nvPr/>
        </p:nvSpPr>
        <p:spPr>
          <a:xfrm>
            <a:off x="609598" y="2041039"/>
            <a:ext cx="5149516" cy="4235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5ED1CCF-82ED-4249-9C18-FFAFDC93CA1F}"/>
              </a:ext>
            </a:extLst>
          </p:cNvPr>
          <p:cNvSpPr/>
          <p:nvPr/>
        </p:nvSpPr>
        <p:spPr>
          <a:xfrm>
            <a:off x="886324" y="2518744"/>
            <a:ext cx="45960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l-PL" sz="1600" dirty="0">
                <a:latin typeface="Helvetica Light" panose="020B0403020202020204" pitchFamily="34" charset="0"/>
              </a:rPr>
              <a:t>zależności między obiektami są elastyczne, </a:t>
            </a:r>
            <a:r>
              <a:rPr lang="pl-PL" sz="1600" b="1" dirty="0">
                <a:latin typeface="Helvetica Light" panose="020B0403020202020204" pitchFamily="34" charset="0"/>
              </a:rPr>
              <a:t>łatwe w rozbudowie</a:t>
            </a:r>
            <a:endParaRPr lang="pl-PL" sz="1600" dirty="0">
              <a:latin typeface="Helvetica Light" panose="020B0403020202020204" pitchFamily="34" charset="0"/>
            </a:endParaRPr>
          </a:p>
          <a:p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>
                <a:latin typeface="Helvetica Light" panose="020B0403020202020204" pitchFamily="34" charset="0"/>
              </a:rPr>
              <a:t>cała </a:t>
            </a:r>
            <a:r>
              <a:rPr lang="pl-PL" sz="1600" b="1" dirty="0">
                <a:latin typeface="Helvetica Light" panose="020B0403020202020204" pitchFamily="34" charset="0"/>
              </a:rPr>
              <a:t>logika jest zahermetyzowana </a:t>
            </a:r>
            <a:r>
              <a:rPr lang="pl-PL" sz="1600" dirty="0">
                <a:latin typeface="Helvetica Light" panose="020B0403020202020204" pitchFamily="34" charset="0"/>
              </a:rPr>
              <a:t>w klasie mediatora, aby dodać, zależność do jakiejś klasy potrzebujemy jedynie rozszerzyć klasę mediatora</a:t>
            </a:r>
          </a:p>
          <a:p>
            <a:pPr algn="just"/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l-PL" sz="1600" b="1" dirty="0">
                <a:latin typeface="Helvetica Light" panose="020B0403020202020204" pitchFamily="34" charset="0"/>
              </a:rPr>
              <a:t>uproszczona komunikacja</a:t>
            </a:r>
            <a:r>
              <a:rPr lang="pl-PL" sz="1600" dirty="0">
                <a:latin typeface="Helvetica Light" panose="020B0403020202020204" pitchFamily="34" charset="0"/>
              </a:rPr>
              <a:t>, komunikacja między klasami sprowadza się do wysyłania polecenia do klasy mediatora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A9793650-D29B-954D-B6D9-DB525D771E63}"/>
              </a:ext>
            </a:extLst>
          </p:cNvPr>
          <p:cNvSpPr/>
          <p:nvPr/>
        </p:nvSpPr>
        <p:spPr>
          <a:xfrm>
            <a:off x="6444917" y="2041039"/>
            <a:ext cx="5149516" cy="4235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86F28221-E628-404C-889B-CE11E64C27BC}"/>
              </a:ext>
            </a:extLst>
          </p:cNvPr>
          <p:cNvSpPr/>
          <p:nvPr/>
        </p:nvSpPr>
        <p:spPr>
          <a:xfrm>
            <a:off x="6733674" y="2874613"/>
            <a:ext cx="45720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>
                <a:latin typeface="Helvetica Light" panose="020B0403020202020204" pitchFamily="34" charset="0"/>
              </a:rPr>
              <a:t>istnieje możliwość znacznej rozbudowy klasy Mediatora, co będzie wbrew pierwszej zasadzie </a:t>
            </a:r>
            <a:r>
              <a:rPr lang="pl-PL" sz="1600" b="1" dirty="0">
                <a:latin typeface="Helvetica Light" panose="020B0403020202020204" pitchFamily="34" charset="0"/>
              </a:rPr>
              <a:t>SOLID</a:t>
            </a:r>
            <a:r>
              <a:rPr lang="pl-PL" sz="1600" dirty="0">
                <a:latin typeface="Helvetica Light" panose="020B0403020202020204" pitchFamily="34" charset="0"/>
              </a:rPr>
              <a:t>, np. jeśli zależności obsługują komunikację to nie dodawać innych zależności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l-PL" sz="1600" dirty="0">
              <a:latin typeface="Helvetica Light" panose="020B0403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pl-PL" sz="1600" dirty="0">
                <a:latin typeface="Helvetica Light" panose="020B0403020202020204" pitchFamily="34" charset="0"/>
                <a:cs typeface="Futura Condensed Medium" panose="020B0602020204020303" pitchFamily="34" charset="-79"/>
              </a:rPr>
              <a:t>wyłączna odpowiedzialność obiektu Mediator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pl-PL" sz="1600" dirty="0">
              <a:latin typeface="Helvetica Light" panose="020B0403020202020204" pitchFamily="34" charset="0"/>
            </a:endParaRPr>
          </a:p>
          <a:p>
            <a:endParaRPr lang="pl-PL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5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672AFDFA-E973-F544-B8DC-863D2A5FCA1A}"/>
              </a:ext>
            </a:extLst>
          </p:cNvPr>
          <p:cNvSpPr/>
          <p:nvPr/>
        </p:nvSpPr>
        <p:spPr>
          <a:xfrm>
            <a:off x="0" y="0"/>
            <a:ext cx="12192000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endParaRPr lang="pl-PL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6327D6C-072E-7D41-A646-A61F65868180}"/>
              </a:ext>
            </a:extLst>
          </p:cNvPr>
          <p:cNvSpPr/>
          <p:nvPr/>
        </p:nvSpPr>
        <p:spPr>
          <a:xfrm>
            <a:off x="4666030" y="851637"/>
            <a:ext cx="2442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 err="1">
                <a:latin typeface="Code Bold" panose="02000506030000020004" pitchFamily="2" charset="0"/>
              </a:rPr>
              <a:t>case</a:t>
            </a:r>
            <a:r>
              <a:rPr lang="pl-PL" sz="3200" b="1" dirty="0">
                <a:latin typeface="Code Bold" panose="02000506030000020004" pitchFamily="2" charset="0"/>
              </a:rPr>
              <a:t> </a:t>
            </a:r>
            <a:r>
              <a:rPr lang="pl-PL" sz="3200" b="1" dirty="0" err="1">
                <a:latin typeface="Code Bold" panose="02000506030000020004" pitchFamily="2" charset="0"/>
              </a:rPr>
              <a:t>study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6F593F8-2C52-FD47-94F2-524A4A2EF353}"/>
              </a:ext>
            </a:extLst>
          </p:cNvPr>
          <p:cNvSpPr/>
          <p:nvPr/>
        </p:nvSpPr>
        <p:spPr>
          <a:xfrm>
            <a:off x="717175" y="2729757"/>
            <a:ext cx="5149516" cy="263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600" dirty="0">
                <a:latin typeface="Helvetica Light" panose="020B0403020202020204" pitchFamily="34" charset="0"/>
              </a:rPr>
              <a:t>Użycie </a:t>
            </a:r>
            <a:r>
              <a:rPr lang="pl-PL" sz="1600" b="1" dirty="0">
                <a:latin typeface="Helvetica Light" panose="020B0403020202020204" pitchFamily="34" charset="0"/>
              </a:rPr>
              <a:t>mediatora w chacie</a:t>
            </a:r>
            <a:r>
              <a:rPr lang="pl-PL" sz="1600" dirty="0">
                <a:latin typeface="Helvetica Light" panose="020B0403020202020204" pitchFamily="34" charset="0"/>
              </a:rPr>
              <a:t>. Jeśli jakaś osoba wysyła wiadomość to jest ona przekazywana do klasy mediatora i następnie przekazywana do odpowiedniej osoby, która miała dostać wiadomość. I wszystkie zależności mamy w jednej klasie.</a:t>
            </a:r>
          </a:p>
          <a:p>
            <a:pPr algn="ctr"/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4BF0104-C5AA-AC43-81EB-8852042E1F31}"/>
              </a:ext>
            </a:extLst>
          </p:cNvPr>
          <p:cNvSpPr/>
          <p:nvPr/>
        </p:nvSpPr>
        <p:spPr>
          <a:xfrm>
            <a:off x="6221504" y="2729757"/>
            <a:ext cx="5149516" cy="263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600" b="1" dirty="0">
                <a:latin typeface="Helvetica Light" panose="020B0403020202020204" pitchFamily="34" charset="0"/>
              </a:rPr>
              <a:t>Wieża kontroli lotu</a:t>
            </a:r>
            <a:r>
              <a:rPr lang="pl-PL" sz="1600" dirty="0">
                <a:latin typeface="Helvetica Light" panose="020B0403020202020204" pitchFamily="34" charset="0"/>
              </a:rPr>
              <a:t>, nadzoruje lot każdego samolotu                w obrębie radaru. Samoloty nie komunikują się ze sobą, nie dogadują się kto gdzie ma lecieć, żeby nie było kolizji.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DB442D8-DE26-E341-A5EC-78CA6F73C8C6}"/>
              </a:ext>
            </a:extLst>
          </p:cNvPr>
          <p:cNvSpPr/>
          <p:nvPr/>
        </p:nvSpPr>
        <p:spPr>
          <a:xfrm>
            <a:off x="2724503" y="1889488"/>
            <a:ext cx="1134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CHAT</a:t>
            </a:r>
            <a:endParaRPr lang="pl-PL" sz="2400" b="1" dirty="0">
              <a:latin typeface="Code Bold" panose="02000506030000020004" pitchFamily="2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2A35A624-CDFD-0144-8C41-8B7E524608BB}"/>
              </a:ext>
            </a:extLst>
          </p:cNvPr>
          <p:cNvSpPr/>
          <p:nvPr/>
        </p:nvSpPr>
        <p:spPr>
          <a:xfrm>
            <a:off x="7108238" y="1893186"/>
            <a:ext cx="3376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CONTROL TOWER</a:t>
            </a:r>
            <a:endParaRPr lang="pl-PL" sz="2400" b="1" dirty="0">
              <a:latin typeface="Code 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3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ECA29F-4ED2-874E-941A-C457FE93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06" y="549386"/>
            <a:ext cx="3207294" cy="5759228"/>
          </a:xfrm>
        </p:spPr>
        <p:txBody>
          <a:bodyPr anchor="t">
            <a:noAutofit/>
          </a:bodyPr>
          <a:lstStyle/>
          <a:p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class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</a:t>
            </a:r>
            <a:r>
              <a:rPr lang="pl-PL" sz="1200" dirty="0" err="1">
                <a:latin typeface="Helvetica Light" panose="020B0403020202020204" pitchFamily="34" charset="0"/>
              </a:rPr>
              <a:t>protected</a:t>
            </a:r>
            <a:r>
              <a:rPr lang="pl-PL" sz="1200" dirty="0">
                <a:latin typeface="Helvetica Light" panose="020B0403020202020204" pitchFamily="34" charset="0"/>
              </a:rPr>
              <a:t>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* mediator;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bool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registerUser</a:t>
            </a:r>
            <a:r>
              <a:rPr lang="pl-PL" sz="1200" dirty="0">
                <a:latin typeface="Helvetica Light" panose="020B0403020202020204" pitchFamily="34" charset="0"/>
              </a:rPr>
              <a:t>();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public: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,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* mediator) :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), mediator(mediator){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    </a:t>
            </a:r>
            <a:r>
              <a:rPr lang="pl-PL" sz="1200" dirty="0" err="1">
                <a:latin typeface="Helvetica Light" panose="020B0403020202020204" pitchFamily="34" charset="0"/>
              </a:rPr>
              <a:t>registerUser</a:t>
            </a:r>
            <a:r>
              <a:rPr lang="pl-PL" sz="1200" dirty="0">
                <a:latin typeface="Helvetica Light" panose="020B0403020202020204" pitchFamily="34" charset="0"/>
              </a:rPr>
              <a:t>();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}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void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getMessage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from,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message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};</a:t>
            </a:r>
            <a:br>
              <a:rPr lang="pl-PL" sz="1200" dirty="0">
                <a:latin typeface="Helvetica Light" panose="020B0403020202020204" pitchFamily="34" charset="0"/>
              </a:rPr>
            </a:br>
            <a:br>
              <a:rPr lang="pl-PL" sz="1200" dirty="0">
                <a:latin typeface="Helvetica Light" panose="020B0403020202020204" pitchFamily="34" charset="0"/>
              </a:rPr>
            </a:b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class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iMediator</a:t>
            </a:r>
            <a:r>
              <a:rPr lang="pl-PL" sz="1200" dirty="0">
                <a:latin typeface="Helvetica Light" panose="020B0403020202020204" pitchFamily="34" charset="0"/>
              </a:rPr>
              <a:t>{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public: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bool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registerObject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name</a:t>
            </a:r>
            <a:r>
              <a:rPr lang="pl-PL" sz="1200" dirty="0">
                <a:latin typeface="Helvetica Light" panose="020B0403020202020204" pitchFamily="34" charset="0"/>
              </a:rPr>
              <a:t>, </a:t>
            </a:r>
            <a:r>
              <a:rPr lang="pl-PL" sz="1200" dirty="0" err="1">
                <a:latin typeface="Helvetica Light" panose="020B0403020202020204" pitchFamily="34" charset="0"/>
              </a:rPr>
              <a:t>iMessage</a:t>
            </a:r>
            <a:r>
              <a:rPr lang="pl-PL" sz="1200" dirty="0">
                <a:latin typeface="Helvetica Light" panose="020B0403020202020204" pitchFamily="34" charset="0"/>
              </a:rPr>
              <a:t>* </a:t>
            </a:r>
            <a:r>
              <a:rPr lang="pl-PL" sz="1200" dirty="0" err="1">
                <a:latin typeface="Helvetica Light" panose="020B0403020202020204" pitchFamily="34" charset="0"/>
              </a:rPr>
              <a:t>msg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    </a:t>
            </a:r>
            <a:r>
              <a:rPr lang="pl-PL" sz="1200" dirty="0" err="1">
                <a:latin typeface="Helvetica Light" panose="020B0403020202020204" pitchFamily="34" charset="0"/>
              </a:rPr>
              <a:t>virtual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void</a:t>
            </a:r>
            <a:r>
              <a:rPr lang="pl-PL" sz="1200" dirty="0">
                <a:latin typeface="Helvetica Light" panose="020B0403020202020204" pitchFamily="34" charset="0"/>
              </a:rPr>
              <a:t> </a:t>
            </a:r>
            <a:r>
              <a:rPr lang="pl-PL" sz="1200" dirty="0" err="1">
                <a:latin typeface="Helvetica Light" panose="020B0403020202020204" pitchFamily="34" charset="0"/>
              </a:rPr>
              <a:t>sendMessage</a:t>
            </a:r>
            <a:r>
              <a:rPr lang="pl-PL" sz="1200" dirty="0">
                <a:latin typeface="Helvetica Light" panose="020B0403020202020204" pitchFamily="34" charset="0"/>
              </a:rPr>
              <a:t>(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to,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from, </a:t>
            </a:r>
            <a:r>
              <a:rPr lang="pl-PL" sz="1200" dirty="0" err="1">
                <a:latin typeface="Helvetica Light" panose="020B0403020202020204" pitchFamily="34" charset="0"/>
              </a:rPr>
              <a:t>std</a:t>
            </a:r>
            <a:r>
              <a:rPr lang="pl-PL" sz="1200" dirty="0">
                <a:latin typeface="Helvetica Light" panose="020B0403020202020204" pitchFamily="34" charset="0"/>
              </a:rPr>
              <a:t>::string </a:t>
            </a:r>
            <a:r>
              <a:rPr lang="pl-PL" sz="1200" dirty="0" err="1">
                <a:latin typeface="Helvetica Light" panose="020B0403020202020204" pitchFamily="34" charset="0"/>
              </a:rPr>
              <a:t>message</a:t>
            </a:r>
            <a:r>
              <a:rPr lang="pl-PL" sz="1200" dirty="0">
                <a:latin typeface="Helvetica Light" panose="020B0403020202020204" pitchFamily="34" charset="0"/>
              </a:rPr>
              <a:t>) = 0;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    };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D081D71-2A10-0C4E-89F3-5D7B3B2818F3}"/>
              </a:ext>
            </a:extLst>
          </p:cNvPr>
          <p:cNvSpPr/>
          <p:nvPr/>
        </p:nvSpPr>
        <p:spPr>
          <a:xfrm>
            <a:off x="6781800" y="549386"/>
            <a:ext cx="484947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 class Mediator : public </a:t>
            </a:r>
            <a:r>
              <a:rPr lang="en-US" sz="1200" dirty="0" err="1">
                <a:latin typeface="Helvetica Light" panose="020B0403020202020204" pitchFamily="34" charset="0"/>
              </a:rPr>
              <a:t>iMediator</a:t>
            </a:r>
            <a:r>
              <a:rPr lang="en-US" sz="1200" dirty="0">
                <a:latin typeface="Helvetica Light" panose="020B0403020202020204" pitchFamily="34" charset="0"/>
              </a:rPr>
              <a:t>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public: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void </a:t>
            </a:r>
            <a:r>
              <a:rPr lang="en-US" sz="1200" dirty="0" err="1">
                <a:latin typeface="Helvetica Light" panose="020B0403020202020204" pitchFamily="34" charset="0"/>
              </a:rPr>
              <a:t>sendMessage</a:t>
            </a:r>
            <a:r>
              <a:rPr lang="en-US" sz="1200" dirty="0">
                <a:latin typeface="Helvetica Light" panose="020B0403020202020204" pitchFamily="34" charset="0"/>
              </a:rPr>
              <a:t>(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to,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from,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message){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*&gt;::iterator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registeredObjects.find</a:t>
            </a:r>
            <a:r>
              <a:rPr lang="en-US" sz="1200" dirty="0">
                <a:latin typeface="Helvetica Light" panose="020B0403020202020204" pitchFamily="34" charset="0"/>
              </a:rPr>
              <a:t>(to);</a:t>
            </a:r>
          </a:p>
          <a:p>
            <a:endParaRPr lang="en-US" sz="1200" dirty="0">
              <a:latin typeface="Helvetica Light" panose="020B0403020202020204" pitchFamily="34" charset="0"/>
            </a:endParaRPr>
          </a:p>
          <a:p>
            <a:r>
              <a:rPr lang="en-US" sz="1200" dirty="0">
                <a:latin typeface="Helvetica Light" panose="020B0403020202020204" pitchFamily="34" charset="0"/>
              </a:rPr>
              <a:t>            if(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 !=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registeredObjects.end</a:t>
            </a:r>
            <a:r>
              <a:rPr lang="en-US" sz="1200" dirty="0">
                <a:latin typeface="Helvetica Light" panose="020B0403020202020204" pitchFamily="34" charset="0"/>
              </a:rPr>
              <a:t>() 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iTo</a:t>
            </a:r>
            <a:r>
              <a:rPr lang="en-US" sz="1200" dirty="0">
                <a:latin typeface="Helvetica Light" panose="020B0403020202020204" pitchFamily="34" charset="0"/>
              </a:rPr>
              <a:t>-&gt;second-&gt;</a:t>
            </a:r>
            <a:r>
              <a:rPr lang="en-US" sz="1200" dirty="0" err="1">
                <a:latin typeface="Helvetica Light" panose="020B0403020202020204" pitchFamily="34" charset="0"/>
              </a:rPr>
              <a:t>getMessage</a:t>
            </a:r>
            <a:r>
              <a:rPr lang="en-US" sz="1200" dirty="0">
                <a:latin typeface="Helvetica Light" panose="020B0403020202020204" pitchFamily="34" charset="0"/>
              </a:rPr>
              <a:t>(from, message);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}else{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to &lt;&lt; " not exist!!!"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}</a:t>
            </a:r>
          </a:p>
          <a:p>
            <a:endParaRPr lang="en-US" sz="1200" dirty="0">
              <a:latin typeface="Helvetica Light" panose="020B0403020202020204" pitchFamily="34" charset="0"/>
            </a:endParaRPr>
          </a:p>
          <a:p>
            <a:r>
              <a:rPr lang="en-US" sz="1200" dirty="0">
                <a:latin typeface="Helvetica Light" panose="020B0403020202020204" pitchFamily="34" charset="0"/>
              </a:rPr>
              <a:t>        bool </a:t>
            </a:r>
            <a:r>
              <a:rPr lang="en-US" sz="1200" dirty="0" err="1">
                <a:latin typeface="Helvetica Light" panose="020B0403020202020204" pitchFamily="34" charset="0"/>
              </a:rPr>
              <a:t>registerObject</a:t>
            </a:r>
            <a:r>
              <a:rPr lang="en-US" sz="1200" dirty="0">
                <a:latin typeface="Helvetica Light" panose="020B0403020202020204" pitchFamily="34" charset="0"/>
              </a:rPr>
              <a:t>(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 name,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 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if(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::map&lt;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::string, </a:t>
            </a:r>
            <a:r>
              <a:rPr lang="en-US" sz="1200" dirty="0" err="1">
                <a:latin typeface="Helvetica Light" panose="020B0403020202020204" pitchFamily="34" charset="0"/>
              </a:rPr>
              <a:t>iMessage</a:t>
            </a:r>
            <a:r>
              <a:rPr lang="en-US" sz="1200" dirty="0">
                <a:latin typeface="Helvetica Light" panose="020B0403020202020204" pitchFamily="34" charset="0"/>
              </a:rPr>
              <a:t>*&gt;::iterator </a:t>
            </a:r>
            <a:r>
              <a:rPr lang="en-US" sz="1200" dirty="0" err="1">
                <a:latin typeface="Helvetica Light" panose="020B0403020202020204" pitchFamily="34" charset="0"/>
              </a:rPr>
              <a:t>iName</a:t>
            </a:r>
            <a:r>
              <a:rPr lang="en-US" sz="1200" dirty="0">
                <a:latin typeface="Helvetica Light" panose="020B0403020202020204" pitchFamily="34" charset="0"/>
              </a:rPr>
              <a:t> 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registeredObjects.find</a:t>
            </a:r>
            <a:r>
              <a:rPr lang="en-US" sz="1200" dirty="0">
                <a:latin typeface="Helvetica Light" panose="020B0403020202020204" pitchFamily="34" charset="0"/>
              </a:rPr>
              <a:t>(name);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if(</a:t>
            </a:r>
            <a:r>
              <a:rPr lang="en-US" sz="1200" dirty="0" err="1">
                <a:latin typeface="Helvetica Light" panose="020B0403020202020204" pitchFamily="34" charset="0"/>
              </a:rPr>
              <a:t>iName</a:t>
            </a:r>
            <a:r>
              <a:rPr lang="en-US" sz="1200" dirty="0">
                <a:latin typeface="Helvetica Light" panose="020B0403020202020204" pitchFamily="34" charset="0"/>
              </a:rPr>
              <a:t> ==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registeredObjects.end</a:t>
            </a:r>
            <a:r>
              <a:rPr lang="en-US" sz="1200" dirty="0">
                <a:latin typeface="Helvetica Light" panose="020B0403020202020204" pitchFamily="34" charset="0"/>
              </a:rPr>
              <a:t>()){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name &lt;&lt; " is registered"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</a:t>
            </a:r>
            <a:r>
              <a:rPr lang="en-US" sz="1200" dirty="0" err="1">
                <a:latin typeface="Helvetica Light" panose="020B0403020202020204" pitchFamily="34" charset="0"/>
              </a:rPr>
              <a:t>registeredObjects</a:t>
            </a:r>
            <a:r>
              <a:rPr lang="en-US" sz="1200" dirty="0">
                <a:latin typeface="Helvetica Light" panose="020B0403020202020204" pitchFamily="34" charset="0"/>
              </a:rPr>
              <a:t>[name] = </a:t>
            </a:r>
            <a:r>
              <a:rPr lang="en-US" sz="1200" dirty="0" err="1">
                <a:latin typeface="Helvetica Light" panose="020B0403020202020204" pitchFamily="34" charset="0"/>
              </a:rPr>
              <a:t>msg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    return true;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cout</a:t>
            </a:r>
            <a:r>
              <a:rPr lang="en-US" sz="1200" dirty="0">
                <a:latin typeface="Helvetica Light" panose="020B0403020202020204" pitchFamily="34" charset="0"/>
              </a:rPr>
              <a:t> &lt;&lt; name &lt;&lt; " is already registered!!!" &lt;&lt; </a:t>
            </a:r>
            <a:r>
              <a:rPr lang="en-US" sz="1200" dirty="0" err="1">
                <a:latin typeface="Helvetica Light" panose="020B0403020202020204" pitchFamily="34" charset="0"/>
              </a:rPr>
              <a:t>std</a:t>
            </a:r>
            <a:r>
              <a:rPr lang="en-US" sz="1200" dirty="0">
                <a:latin typeface="Helvetica Light" panose="020B0403020202020204" pitchFamily="34" charset="0"/>
              </a:rPr>
              <a:t>::</a:t>
            </a:r>
            <a:r>
              <a:rPr lang="en-US" sz="1200" dirty="0" err="1">
                <a:latin typeface="Helvetica Light" panose="020B0403020202020204" pitchFamily="34" charset="0"/>
              </a:rPr>
              <a:t>endl</a:t>
            </a:r>
            <a:r>
              <a:rPr lang="en-US" sz="1200" dirty="0">
                <a:latin typeface="Helvetica Light" panose="020B0403020202020204" pitchFamily="34" charset="0"/>
              </a:rPr>
              <a:t>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    return false;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    }</a:t>
            </a:r>
          </a:p>
          <a:p>
            <a:r>
              <a:rPr lang="en-US" sz="1200" dirty="0">
                <a:latin typeface="Helvetica Light" panose="020B0403020202020204" pitchFamily="34" charset="0"/>
              </a:rPr>
              <a:t>    };</a:t>
            </a:r>
            <a:br>
              <a:rPr lang="pl-PL" sz="1200" dirty="0">
                <a:latin typeface="Helvetica Light" panose="020B0403020202020204" pitchFamily="34" charset="0"/>
              </a:rPr>
            </a:br>
            <a:r>
              <a:rPr lang="pl-PL" sz="1200" dirty="0">
                <a:latin typeface="Helvetica Light" panose="020B0403020202020204" pitchFamily="34" charset="0"/>
              </a:rPr>
              <a:t> </a:t>
            </a:r>
            <a:br>
              <a:rPr lang="pl-PL" sz="800" dirty="0">
                <a:latin typeface="Helvetica Light" panose="020B0403020202020204" pitchFamily="34" charset="0"/>
              </a:rPr>
            </a:b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1724CD0-2D71-DE4F-9696-CFA8CFBECE34}"/>
              </a:ext>
            </a:extLst>
          </p:cNvPr>
          <p:cNvSpPr/>
          <p:nvPr/>
        </p:nvSpPr>
        <p:spPr>
          <a:xfrm>
            <a:off x="0" y="-43405"/>
            <a:ext cx="3192379" cy="6944810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B92EBEB-8A85-9847-B973-A4643F5BB19F}"/>
              </a:ext>
            </a:extLst>
          </p:cNvPr>
          <p:cNvSpPr/>
          <p:nvPr/>
        </p:nvSpPr>
        <p:spPr>
          <a:xfrm>
            <a:off x="1617003" y="660914"/>
            <a:ext cx="124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3200" b="1" dirty="0">
                <a:latin typeface="Code Bold" panose="02000506030000020004" pitchFamily="2" charset="0"/>
              </a:rPr>
              <a:t>CODE</a:t>
            </a:r>
            <a:endParaRPr lang="pl-PL" sz="2400" b="1" dirty="0">
              <a:latin typeface="Code 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13A61-83C7-5C40-91E5-45F3E84A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1853002"/>
            <a:ext cx="7525871" cy="1325563"/>
          </a:xfrm>
        </p:spPr>
        <p:txBody>
          <a:bodyPr>
            <a:normAutofit fontScale="90000"/>
          </a:bodyPr>
          <a:lstStyle/>
          <a:p>
            <a:r>
              <a:rPr lang="pl-PL" sz="1800" dirty="0">
                <a:latin typeface="Helvetica Light" panose="020B0403020202020204" pitchFamily="34" charset="0"/>
              </a:rPr>
              <a:t>Źródła</a:t>
            </a:r>
            <a:r>
              <a:rPr lang="pl-PL" sz="2400" dirty="0">
                <a:latin typeface="Helvetica Light" panose="020B0403020202020204" pitchFamily="34" charset="0"/>
              </a:rPr>
              <a:t>:</a:t>
            </a:r>
            <a:br>
              <a:rPr lang="pl-PL" sz="2400" dirty="0">
                <a:latin typeface="Helvetica Light" panose="020B0403020202020204" pitchFamily="34" charset="0"/>
              </a:rPr>
            </a:br>
            <a:br>
              <a:rPr lang="pl-PL" sz="24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1. https://www.obliczeniowo.com.pl/index.php?id=844</a:t>
            </a:r>
            <a:br>
              <a:rPr lang="pl-PL" sz="18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2. http://zasoby.open.agh.edu.pl/~09sbfraczek/mediator%2C1%2C45.html</a:t>
            </a:r>
            <a:br>
              <a:rPr lang="pl-PL" sz="1800" dirty="0">
                <a:latin typeface="Helvetica Light" panose="020B0403020202020204" pitchFamily="34" charset="0"/>
              </a:rPr>
            </a:br>
            <a:r>
              <a:rPr lang="pl-PL" sz="1800" dirty="0">
                <a:latin typeface="Helvetica Light" panose="020B0403020202020204" pitchFamily="34" charset="0"/>
              </a:rPr>
              <a:t>3. http://devman.pl/pl/techniki/wzorce-projektowe-mediatormediator/</a:t>
            </a:r>
            <a:br>
              <a:rPr lang="pl-PL" sz="2400" dirty="0">
                <a:latin typeface="Helvetica Light" panose="020B0403020202020204" pitchFamily="34" charset="0"/>
              </a:rPr>
            </a:br>
            <a:endParaRPr lang="pl-PL" sz="2400" dirty="0">
              <a:latin typeface="Helvetica Light" panose="020B04030202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D6DF769-A120-0A4D-BE5F-60BD7E46A428}"/>
              </a:ext>
            </a:extLst>
          </p:cNvPr>
          <p:cNvSpPr/>
          <p:nvPr/>
        </p:nvSpPr>
        <p:spPr>
          <a:xfrm>
            <a:off x="-165276" y="3657600"/>
            <a:ext cx="12522552" cy="3499104"/>
          </a:xfrm>
          <a:prstGeom prst="rect">
            <a:avLst/>
          </a:prstGeom>
          <a:gradFill flip="none" rotWithShape="1">
            <a:gsLst>
              <a:gs pos="0">
                <a:srgbClr val="FFBA01"/>
              </a:gs>
              <a:gs pos="50000">
                <a:srgbClr val="FFC100"/>
              </a:gs>
              <a:gs pos="100000">
                <a:srgbClr val="FFD43B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9E37A-ADC5-084C-A2F5-F2EA367B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956120"/>
            <a:ext cx="3478306" cy="417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Helvetica Light" panose="020B0403020202020204" pitchFamily="34" charset="0"/>
              </a:rPr>
              <a:t>Piotr </a:t>
            </a:r>
            <a:r>
              <a:rPr lang="pl-PL" sz="2000" dirty="0" err="1">
                <a:latin typeface="Helvetica Light" panose="020B0403020202020204" pitchFamily="34" charset="0"/>
              </a:rPr>
              <a:t>Kowańdy</a:t>
            </a:r>
            <a:r>
              <a:rPr lang="pl-PL" sz="2000" dirty="0">
                <a:latin typeface="Helvetica Light" panose="020B04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1274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480</Words>
  <Application>Microsoft Macintosh PowerPoint</Application>
  <PresentationFormat>Panoramiczny</PresentationFormat>
  <Paragraphs>54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Code Bold</vt:lpstr>
      <vt:lpstr>Helvetica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 class iMessage{     protected:         std::string name;         iMediator* mediator;         bool registerUser();     public:         iMessage(std::string name, iMediator* mediator) : name(name), mediator(mediator){             registerUser();         }         virtual void getMessage(std::string from, std::string message) = 0;     };    class iMediator{     public:         virtual bool registerObject(std::string name, iMessage* msg) = 0;         virtual void sendMessage(std::string to, std::string from, std::string message) = 0;     };</vt:lpstr>
      <vt:lpstr>Źródła:  1. https://www.obliczeniowo.com.pl/index.php?id=844 2. http://zasoby.open.agh.edu.pl/~09sbfraczek/mediator%2C1%2C45.html 3. http://devman.pl/pl/techniki/wzorce-projektowe-mediatormediator/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ALKEMIE GROUP SP. Z O.O. SP.K.</dc:creator>
  <cp:lastModifiedBy>ALKEMIE GROUP SP. Z O.O. SP.K.</cp:lastModifiedBy>
  <cp:revision>64</cp:revision>
  <dcterms:created xsi:type="dcterms:W3CDTF">2019-09-16T12:31:22Z</dcterms:created>
  <dcterms:modified xsi:type="dcterms:W3CDTF">2019-09-17T11:00:59Z</dcterms:modified>
</cp:coreProperties>
</file>