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0F6FC6"/>
    <a:srgbClr val="99BAD7"/>
    <a:srgbClr val="5FADF3"/>
    <a:srgbClr val="429DF0"/>
    <a:srgbClr val="C4C4C4"/>
    <a:srgbClr val="6DC5FB"/>
    <a:srgbClr val="E0144C"/>
    <a:srgbClr val="B3DDF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435" autoAdjust="0"/>
  </p:normalViewPr>
  <p:slideViewPr>
    <p:cSldViewPr snapToGrid="0">
      <p:cViewPr varScale="1">
        <p:scale>
          <a:sx n="144" d="100"/>
          <a:sy n="14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2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6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5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81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42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96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1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2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5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32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F59D-7542-4E66-BF4D-983859335D04}" type="datetimeFigureOut">
              <a:rPr lang="pl-PL" smtClean="0"/>
              <a:t>4.09.2025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E264-E063-4CC1-8BD9-E01519338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962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lag of Austin, Texas - Wikipedia">
            <a:extLst>
              <a:ext uri="{FF2B5EF4-FFF2-40B4-BE49-F238E27FC236}">
                <a16:creationId xmlns:a16="http://schemas.microsoft.com/office/drawing/2014/main" id="{CCBE0290-E555-980D-1CEF-4721CDCFFC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1504A-2822-E827-73A9-3C4BFB89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12" y="739302"/>
            <a:ext cx="4842611" cy="34094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D147E2-CA4F-7AE5-E6A3-2563658BAD89}"/>
              </a:ext>
            </a:extLst>
          </p:cNvPr>
          <p:cNvSpPr/>
          <p:nvPr/>
        </p:nvSpPr>
        <p:spPr>
          <a:xfrm>
            <a:off x="1692613" y="875489"/>
            <a:ext cx="1368357" cy="810639"/>
          </a:xfrm>
          <a:prstGeom prst="rect">
            <a:avLst/>
          </a:prstGeom>
          <a:solidFill>
            <a:srgbClr val="E01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51E26-CC05-A75B-8D4F-DC82D43FB812}"/>
              </a:ext>
            </a:extLst>
          </p:cNvPr>
          <p:cNvSpPr/>
          <p:nvPr/>
        </p:nvSpPr>
        <p:spPr>
          <a:xfrm>
            <a:off x="1692613" y="1686128"/>
            <a:ext cx="1368357" cy="810639"/>
          </a:xfrm>
          <a:prstGeom prst="rect">
            <a:avLst/>
          </a:prstGeom>
          <a:solidFill>
            <a:srgbClr val="005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8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6BB5C4B-1A5C-B217-D043-B4B8B040ABEE}"/>
              </a:ext>
            </a:extLst>
          </p:cNvPr>
          <p:cNvSpPr/>
          <p:nvPr/>
        </p:nvSpPr>
        <p:spPr>
          <a:xfrm>
            <a:off x="0" y="-60513"/>
            <a:ext cx="12191996" cy="605113"/>
          </a:xfrm>
          <a:custGeom>
            <a:avLst/>
            <a:gdLst>
              <a:gd name="connsiteX0" fmla="*/ 9654988 w 12191996"/>
              <a:gd name="connsiteY0" fmla="*/ 0 h 611841"/>
              <a:gd name="connsiteX1" fmla="*/ 12191996 w 12191996"/>
              <a:gd name="connsiteY1" fmla="*/ 0 h 611841"/>
              <a:gd name="connsiteX2" fmla="*/ 12191996 w 12191996"/>
              <a:gd name="connsiteY2" fmla="*/ 611841 h 611841"/>
              <a:gd name="connsiteX3" fmla="*/ 9960908 w 12191996"/>
              <a:gd name="connsiteY3" fmla="*/ 611841 h 611841"/>
              <a:gd name="connsiteX4" fmla="*/ 9678525 w 12191996"/>
              <a:gd name="connsiteY4" fmla="*/ 329457 h 611841"/>
              <a:gd name="connsiteX5" fmla="*/ 0 w 12191996"/>
              <a:gd name="connsiteY5" fmla="*/ 329457 h 611841"/>
              <a:gd name="connsiteX6" fmla="*/ 0 w 12191996"/>
              <a:gd name="connsiteY6" fmla="*/ 4 h 611841"/>
              <a:gd name="connsiteX7" fmla="*/ 9654988 w 12191996"/>
              <a:gd name="connsiteY7" fmla="*/ 4 h 6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6" h="611841">
                <a:moveTo>
                  <a:pt x="9654988" y="0"/>
                </a:moveTo>
                <a:lnTo>
                  <a:pt x="12191996" y="0"/>
                </a:lnTo>
                <a:lnTo>
                  <a:pt x="12191996" y="611841"/>
                </a:lnTo>
                <a:lnTo>
                  <a:pt x="9960908" y="611841"/>
                </a:lnTo>
                <a:lnTo>
                  <a:pt x="9678525" y="329457"/>
                </a:lnTo>
                <a:lnTo>
                  <a:pt x="0" y="329457"/>
                </a:lnTo>
                <a:lnTo>
                  <a:pt x="0" y="4"/>
                </a:lnTo>
                <a:lnTo>
                  <a:pt x="9654988" y="4"/>
                </a:lnTo>
                <a:close/>
              </a:path>
            </a:pathLst>
          </a:custGeom>
          <a:solidFill>
            <a:schemeClr val="tx2"/>
          </a:solidFill>
          <a:ln w="19050">
            <a:gradFill flip="none" rotWithShape="1">
              <a:gsLst>
                <a:gs pos="66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93000">
                  <a:schemeClr val="accent1">
                    <a:lumMod val="20000"/>
                    <a:lumOff val="80000"/>
                  </a:schemeClr>
                </a:gs>
                <a:gs pos="2000">
                  <a:schemeClr val="tx2">
                    <a:lumMod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72D4FE-DD3C-0809-0289-8D2AC04C4F56}"/>
              </a:ext>
            </a:extLst>
          </p:cNvPr>
          <p:cNvSpPr/>
          <p:nvPr/>
        </p:nvSpPr>
        <p:spPr>
          <a:xfrm rot="10800000">
            <a:off x="0" y="6550223"/>
            <a:ext cx="12191996" cy="372766"/>
          </a:xfrm>
          <a:custGeom>
            <a:avLst/>
            <a:gdLst>
              <a:gd name="connsiteX0" fmla="*/ 9654988 w 12191996"/>
              <a:gd name="connsiteY0" fmla="*/ 0 h 611841"/>
              <a:gd name="connsiteX1" fmla="*/ 12191996 w 12191996"/>
              <a:gd name="connsiteY1" fmla="*/ 0 h 611841"/>
              <a:gd name="connsiteX2" fmla="*/ 12191996 w 12191996"/>
              <a:gd name="connsiteY2" fmla="*/ 611841 h 611841"/>
              <a:gd name="connsiteX3" fmla="*/ 9960908 w 12191996"/>
              <a:gd name="connsiteY3" fmla="*/ 611841 h 611841"/>
              <a:gd name="connsiteX4" fmla="*/ 9678525 w 12191996"/>
              <a:gd name="connsiteY4" fmla="*/ 329457 h 611841"/>
              <a:gd name="connsiteX5" fmla="*/ 0 w 12191996"/>
              <a:gd name="connsiteY5" fmla="*/ 329457 h 611841"/>
              <a:gd name="connsiteX6" fmla="*/ 0 w 12191996"/>
              <a:gd name="connsiteY6" fmla="*/ 4 h 611841"/>
              <a:gd name="connsiteX7" fmla="*/ 9654988 w 12191996"/>
              <a:gd name="connsiteY7" fmla="*/ 4 h 6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6" h="611841">
                <a:moveTo>
                  <a:pt x="9654988" y="0"/>
                </a:moveTo>
                <a:lnTo>
                  <a:pt x="12191996" y="0"/>
                </a:lnTo>
                <a:lnTo>
                  <a:pt x="12191996" y="611841"/>
                </a:lnTo>
                <a:lnTo>
                  <a:pt x="9960908" y="611841"/>
                </a:lnTo>
                <a:lnTo>
                  <a:pt x="9678525" y="329457"/>
                </a:lnTo>
                <a:lnTo>
                  <a:pt x="0" y="329457"/>
                </a:lnTo>
                <a:lnTo>
                  <a:pt x="0" y="4"/>
                </a:lnTo>
                <a:lnTo>
                  <a:pt x="9654988" y="4"/>
                </a:lnTo>
                <a:close/>
              </a:path>
            </a:pathLst>
          </a:custGeom>
          <a:solidFill>
            <a:schemeClr val="tx2"/>
          </a:solidFill>
          <a:ln w="19050">
            <a:gradFill flip="none" rotWithShape="1">
              <a:gsLst>
                <a:gs pos="58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93000">
                  <a:schemeClr val="accent1">
                    <a:lumMod val="20000"/>
                    <a:lumOff val="80000"/>
                  </a:schemeClr>
                </a:gs>
                <a:gs pos="75000">
                  <a:schemeClr val="tx2">
                    <a:lumMod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5F0E6-5441-4B65-2223-B323FCB79D65}"/>
              </a:ext>
            </a:extLst>
          </p:cNvPr>
          <p:cNvSpPr txBox="1"/>
          <p:nvPr/>
        </p:nvSpPr>
        <p:spPr>
          <a:xfrm>
            <a:off x="437030" y="6550223"/>
            <a:ext cx="276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spc="20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bg2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Tool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92B093-536D-725A-C96E-91588950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60" y="-675911"/>
            <a:ext cx="2736476" cy="1835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3B6F13-7747-E2E3-47DE-3BFB0ED00B6A}"/>
              </a:ext>
            </a:extLst>
          </p:cNvPr>
          <p:cNvSpPr txBox="1"/>
          <p:nvPr/>
        </p:nvSpPr>
        <p:spPr>
          <a:xfrm>
            <a:off x="9798969" y="267601"/>
            <a:ext cx="223614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100" spc="20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bg2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  <a:p>
            <a:endParaRPr lang="pl-PL" dirty="0"/>
          </a:p>
        </p:txBody>
      </p:sp>
      <p:pic>
        <p:nvPicPr>
          <p:cNvPr id="16" name="Graphic 15" descr="Bar graph with upward trend with solid fill">
            <a:extLst>
              <a:ext uri="{FF2B5EF4-FFF2-40B4-BE49-F238E27FC236}">
                <a16:creationId xmlns:a16="http://schemas.microsoft.com/office/drawing/2014/main" id="{FF47168D-635F-00AB-5150-528EE5CD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001" y="6578971"/>
            <a:ext cx="279029" cy="279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7AD005-297B-964D-D40D-519C558734FB}"/>
              </a:ext>
            </a:extLst>
          </p:cNvPr>
          <p:cNvSpPr/>
          <p:nvPr/>
        </p:nvSpPr>
        <p:spPr>
          <a:xfrm>
            <a:off x="1540997" y="699704"/>
            <a:ext cx="1212850" cy="1096688"/>
          </a:xfrm>
          <a:prstGeom prst="rect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3B332-7D14-501C-089C-673A88B021E1}"/>
              </a:ext>
            </a:extLst>
          </p:cNvPr>
          <p:cNvSpPr/>
          <p:nvPr/>
        </p:nvSpPr>
        <p:spPr>
          <a:xfrm>
            <a:off x="107568" y="2196821"/>
            <a:ext cx="1212850" cy="1096688"/>
          </a:xfrm>
          <a:prstGeom prst="rect">
            <a:avLst/>
          </a:prstGeom>
          <a:solidFill>
            <a:srgbClr val="A5C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1370F-AE9D-0952-3682-D659BEC4B343}"/>
              </a:ext>
            </a:extLst>
          </p:cNvPr>
          <p:cNvSpPr/>
          <p:nvPr/>
        </p:nvSpPr>
        <p:spPr>
          <a:xfrm>
            <a:off x="4743450" y="2196821"/>
            <a:ext cx="1212850" cy="1096688"/>
          </a:xfrm>
          <a:prstGeom prst="rect">
            <a:avLst/>
          </a:prstGeom>
          <a:solidFill>
            <a:srgbClr val="E01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DB0D2-2286-F136-9352-23136FB72533}"/>
              </a:ext>
            </a:extLst>
          </p:cNvPr>
          <p:cNvSpPr/>
          <p:nvPr/>
        </p:nvSpPr>
        <p:spPr>
          <a:xfrm>
            <a:off x="3200401" y="2196821"/>
            <a:ext cx="1212850" cy="1096688"/>
          </a:xfrm>
          <a:prstGeom prst="rect">
            <a:avLst/>
          </a:prstGeom>
          <a:solidFill>
            <a:srgbClr val="005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28EE-F23D-7267-2A4B-1D96DB96B268}"/>
              </a:ext>
            </a:extLst>
          </p:cNvPr>
          <p:cNvSpPr/>
          <p:nvPr/>
        </p:nvSpPr>
        <p:spPr>
          <a:xfrm>
            <a:off x="4743450" y="706054"/>
            <a:ext cx="1212850" cy="1096688"/>
          </a:xfrm>
          <a:prstGeom prst="rect">
            <a:avLst/>
          </a:prstGeom>
          <a:solidFill>
            <a:srgbClr val="7CCA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D2924-C2B3-3FA7-C1BC-C47BE3196481}"/>
              </a:ext>
            </a:extLst>
          </p:cNvPr>
          <p:cNvSpPr/>
          <p:nvPr/>
        </p:nvSpPr>
        <p:spPr>
          <a:xfrm>
            <a:off x="1587500" y="2196821"/>
            <a:ext cx="1212850" cy="1096688"/>
          </a:xfrm>
          <a:prstGeom prst="rect">
            <a:avLst/>
          </a:prstGeom>
          <a:solidFill>
            <a:srgbClr val="DBEF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DF44F-BDBC-26B2-D0FB-B8071DAC2DA0}"/>
              </a:ext>
            </a:extLst>
          </p:cNvPr>
          <p:cNvSpPr/>
          <p:nvPr/>
        </p:nvSpPr>
        <p:spPr>
          <a:xfrm>
            <a:off x="3130549" y="699704"/>
            <a:ext cx="1212850" cy="1096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23697-1CDF-3FFD-D5DA-1D4DF4D75A57}"/>
              </a:ext>
            </a:extLst>
          </p:cNvPr>
          <p:cNvSpPr/>
          <p:nvPr/>
        </p:nvSpPr>
        <p:spPr>
          <a:xfrm>
            <a:off x="58269" y="699704"/>
            <a:ext cx="1212850" cy="1096688"/>
          </a:xfrm>
          <a:prstGeom prst="rect">
            <a:avLst/>
          </a:prstGeom>
          <a:solidFill>
            <a:srgbClr val="B3DD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498E1A-7DFE-2CCC-42F2-32A98D088A22}"/>
              </a:ext>
            </a:extLst>
          </p:cNvPr>
          <p:cNvSpPr/>
          <p:nvPr/>
        </p:nvSpPr>
        <p:spPr>
          <a:xfrm>
            <a:off x="158001" y="3564492"/>
            <a:ext cx="1212850" cy="1096688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A7408-7FEF-3515-83C2-B0127DFD4025}"/>
              </a:ext>
            </a:extLst>
          </p:cNvPr>
          <p:cNvSpPr txBox="1"/>
          <p:nvPr/>
        </p:nvSpPr>
        <p:spPr>
          <a:xfrm>
            <a:off x="1818715" y="3803975"/>
            <a:ext cx="40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Austin Housing Data Insights: Summary</a:t>
            </a:r>
          </a:p>
        </p:txBody>
      </p:sp>
      <p:pic>
        <p:nvPicPr>
          <p:cNvPr id="19" name="Graphic 18" descr="Gears with solid fill">
            <a:extLst>
              <a:ext uri="{FF2B5EF4-FFF2-40B4-BE49-F238E27FC236}">
                <a16:creationId xmlns:a16="http://schemas.microsoft.com/office/drawing/2014/main" id="{097D1B8F-2806-FE41-5924-34EF934C2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2254" y="968605"/>
            <a:ext cx="1184277" cy="1184277"/>
          </a:xfrm>
          <a:prstGeom prst="rect">
            <a:avLst/>
          </a:prstGeom>
        </p:spPr>
      </p:pic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id="{5A368905-30A3-E8BB-3609-257C65262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2124" y="3397909"/>
            <a:ext cx="1065679" cy="1065679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D1EC39A0-8635-94B6-7FFB-AF613B370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1330" y="1009371"/>
            <a:ext cx="1184278" cy="1184278"/>
          </a:xfrm>
          <a:prstGeom prst="rect">
            <a:avLst/>
          </a:prstGeom>
        </p:spPr>
      </p:pic>
      <p:pic>
        <p:nvPicPr>
          <p:cNvPr id="27" name="Graphic 26" descr="Research with solid fill">
            <a:extLst>
              <a:ext uri="{FF2B5EF4-FFF2-40B4-BE49-F238E27FC236}">
                <a16:creationId xmlns:a16="http://schemas.microsoft.com/office/drawing/2014/main" id="{E5B7DDA0-5347-9264-9EBF-41FA8841E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5900" y="1941004"/>
            <a:ext cx="1065679" cy="10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EDC559-3F46-02E1-3635-5BB019CC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DC685-3F2B-78E6-8F35-ABDFEFA3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01"/>
            <a:ext cx="6604000" cy="64760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0B0966-FFC5-F5E0-9F22-87E6EDF874C7}"/>
              </a:ext>
            </a:extLst>
          </p:cNvPr>
          <p:cNvSpPr/>
          <p:nvPr/>
        </p:nvSpPr>
        <p:spPr>
          <a:xfrm>
            <a:off x="821374" y="223151"/>
            <a:ext cx="5005672" cy="6564999"/>
          </a:xfrm>
          <a:prstGeom prst="rect">
            <a:avLst/>
          </a:prstGeom>
          <a:solidFill>
            <a:srgbClr val="00294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pl-PL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Welcome to the AUSTINTEL Real Estate Insights Tool!</a:t>
            </a:r>
          </a:p>
          <a:p>
            <a:endParaRPr lang="pl-PL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l-PL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this tool you will find a variety of views to help you evaluate current listings in the Austin, Texas area. Please use the buttons to the right to navigate these views and have fun exploring!</a:t>
            </a:r>
          </a:p>
          <a:p>
            <a:endParaRPr lang="pl-PL" dirty="0">
              <a:solidFill>
                <a:schemeClr val="tx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3F91C-E47A-6A4E-7355-0B5D51E81214}"/>
              </a:ext>
            </a:extLst>
          </p:cNvPr>
          <p:cNvSpPr/>
          <p:nvPr/>
        </p:nvSpPr>
        <p:spPr>
          <a:xfrm>
            <a:off x="6604000" y="267601"/>
            <a:ext cx="45719" cy="6520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60D12D-82BF-C3F2-E569-4FC3119BBD48}"/>
              </a:ext>
            </a:extLst>
          </p:cNvPr>
          <p:cNvSpPr/>
          <p:nvPr/>
        </p:nvSpPr>
        <p:spPr>
          <a:xfrm>
            <a:off x="0" y="-60513"/>
            <a:ext cx="12191996" cy="605113"/>
          </a:xfrm>
          <a:custGeom>
            <a:avLst/>
            <a:gdLst>
              <a:gd name="connsiteX0" fmla="*/ 9654988 w 12191996"/>
              <a:gd name="connsiteY0" fmla="*/ 0 h 611841"/>
              <a:gd name="connsiteX1" fmla="*/ 12191996 w 12191996"/>
              <a:gd name="connsiteY1" fmla="*/ 0 h 611841"/>
              <a:gd name="connsiteX2" fmla="*/ 12191996 w 12191996"/>
              <a:gd name="connsiteY2" fmla="*/ 611841 h 611841"/>
              <a:gd name="connsiteX3" fmla="*/ 9960908 w 12191996"/>
              <a:gd name="connsiteY3" fmla="*/ 611841 h 611841"/>
              <a:gd name="connsiteX4" fmla="*/ 9678525 w 12191996"/>
              <a:gd name="connsiteY4" fmla="*/ 329457 h 611841"/>
              <a:gd name="connsiteX5" fmla="*/ 0 w 12191996"/>
              <a:gd name="connsiteY5" fmla="*/ 329457 h 611841"/>
              <a:gd name="connsiteX6" fmla="*/ 0 w 12191996"/>
              <a:gd name="connsiteY6" fmla="*/ 4 h 611841"/>
              <a:gd name="connsiteX7" fmla="*/ 9654988 w 12191996"/>
              <a:gd name="connsiteY7" fmla="*/ 4 h 6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6" h="611841">
                <a:moveTo>
                  <a:pt x="9654988" y="0"/>
                </a:moveTo>
                <a:lnTo>
                  <a:pt x="12191996" y="0"/>
                </a:lnTo>
                <a:lnTo>
                  <a:pt x="12191996" y="611841"/>
                </a:lnTo>
                <a:lnTo>
                  <a:pt x="9960908" y="611841"/>
                </a:lnTo>
                <a:lnTo>
                  <a:pt x="9678525" y="329457"/>
                </a:lnTo>
                <a:lnTo>
                  <a:pt x="0" y="329457"/>
                </a:lnTo>
                <a:lnTo>
                  <a:pt x="0" y="4"/>
                </a:lnTo>
                <a:lnTo>
                  <a:pt x="9654988" y="4"/>
                </a:lnTo>
                <a:close/>
              </a:path>
            </a:pathLst>
          </a:custGeom>
          <a:solidFill>
            <a:schemeClr val="tx2"/>
          </a:solidFill>
          <a:ln w="19050">
            <a:gradFill flip="none" rotWithShape="1">
              <a:gsLst>
                <a:gs pos="66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93000">
                  <a:schemeClr val="accent1">
                    <a:lumMod val="20000"/>
                    <a:lumOff val="80000"/>
                  </a:schemeClr>
                </a:gs>
                <a:gs pos="2000">
                  <a:schemeClr val="tx2">
                    <a:lumMod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6CF99-1A3D-C7DF-6D35-4F2B9E319248}"/>
              </a:ext>
            </a:extLst>
          </p:cNvPr>
          <p:cNvSpPr/>
          <p:nvPr/>
        </p:nvSpPr>
        <p:spPr>
          <a:xfrm rot="10800000">
            <a:off x="0" y="6550223"/>
            <a:ext cx="12191996" cy="372766"/>
          </a:xfrm>
          <a:custGeom>
            <a:avLst/>
            <a:gdLst>
              <a:gd name="connsiteX0" fmla="*/ 9654988 w 12191996"/>
              <a:gd name="connsiteY0" fmla="*/ 0 h 611841"/>
              <a:gd name="connsiteX1" fmla="*/ 12191996 w 12191996"/>
              <a:gd name="connsiteY1" fmla="*/ 0 h 611841"/>
              <a:gd name="connsiteX2" fmla="*/ 12191996 w 12191996"/>
              <a:gd name="connsiteY2" fmla="*/ 611841 h 611841"/>
              <a:gd name="connsiteX3" fmla="*/ 9960908 w 12191996"/>
              <a:gd name="connsiteY3" fmla="*/ 611841 h 611841"/>
              <a:gd name="connsiteX4" fmla="*/ 9678525 w 12191996"/>
              <a:gd name="connsiteY4" fmla="*/ 329457 h 611841"/>
              <a:gd name="connsiteX5" fmla="*/ 0 w 12191996"/>
              <a:gd name="connsiteY5" fmla="*/ 329457 h 611841"/>
              <a:gd name="connsiteX6" fmla="*/ 0 w 12191996"/>
              <a:gd name="connsiteY6" fmla="*/ 4 h 611841"/>
              <a:gd name="connsiteX7" fmla="*/ 9654988 w 12191996"/>
              <a:gd name="connsiteY7" fmla="*/ 4 h 6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6" h="611841">
                <a:moveTo>
                  <a:pt x="9654988" y="0"/>
                </a:moveTo>
                <a:lnTo>
                  <a:pt x="12191996" y="0"/>
                </a:lnTo>
                <a:lnTo>
                  <a:pt x="12191996" y="611841"/>
                </a:lnTo>
                <a:lnTo>
                  <a:pt x="9960908" y="611841"/>
                </a:lnTo>
                <a:lnTo>
                  <a:pt x="9678525" y="329457"/>
                </a:lnTo>
                <a:lnTo>
                  <a:pt x="0" y="329457"/>
                </a:lnTo>
                <a:lnTo>
                  <a:pt x="0" y="4"/>
                </a:lnTo>
                <a:lnTo>
                  <a:pt x="9654988" y="4"/>
                </a:lnTo>
                <a:close/>
              </a:path>
            </a:pathLst>
          </a:custGeom>
          <a:solidFill>
            <a:schemeClr val="tx2"/>
          </a:solidFill>
          <a:ln w="19050">
            <a:gradFill flip="none" rotWithShape="1">
              <a:gsLst>
                <a:gs pos="58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93000">
                  <a:schemeClr val="accent1">
                    <a:lumMod val="20000"/>
                    <a:lumOff val="80000"/>
                  </a:schemeClr>
                </a:gs>
                <a:gs pos="75000">
                  <a:schemeClr val="tx2">
                    <a:lumMod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A7F6-0D81-C3AD-F270-11F5F50969DD}"/>
              </a:ext>
            </a:extLst>
          </p:cNvPr>
          <p:cNvSpPr txBox="1"/>
          <p:nvPr/>
        </p:nvSpPr>
        <p:spPr>
          <a:xfrm>
            <a:off x="437030" y="6550223"/>
            <a:ext cx="276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spc="20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bg2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Tool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289F6-5268-CCD2-0B0F-2F298ACB1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160" y="-675911"/>
            <a:ext cx="2736476" cy="1835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1A5EFC-D7D7-5010-7C2E-732B9519B04A}"/>
              </a:ext>
            </a:extLst>
          </p:cNvPr>
          <p:cNvSpPr txBox="1"/>
          <p:nvPr/>
        </p:nvSpPr>
        <p:spPr>
          <a:xfrm>
            <a:off x="9798969" y="267601"/>
            <a:ext cx="223614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100" spc="20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bg2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  <a:p>
            <a:endParaRPr lang="pl-PL" dirty="0"/>
          </a:p>
        </p:txBody>
      </p:sp>
      <p:pic>
        <p:nvPicPr>
          <p:cNvPr id="16" name="Graphic 15" descr="Bar graph with upward trend with solid fill">
            <a:extLst>
              <a:ext uri="{FF2B5EF4-FFF2-40B4-BE49-F238E27FC236}">
                <a16:creationId xmlns:a16="http://schemas.microsoft.com/office/drawing/2014/main" id="{EB8E28D0-7FC3-AF35-1898-8A52E2ED9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001" y="6578971"/>
            <a:ext cx="279029" cy="2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ears with solid fill">
            <a:extLst>
              <a:ext uri="{FF2B5EF4-FFF2-40B4-BE49-F238E27FC236}">
                <a16:creationId xmlns:a16="http://schemas.microsoft.com/office/drawing/2014/main" id="{10EB2972-56BE-452C-8E24-75B53F28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2254" y="968605"/>
            <a:ext cx="1184277" cy="1184277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60B594EF-93EF-27F7-6162-4C720ABCF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2124" y="3397909"/>
            <a:ext cx="1065679" cy="1065679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B46C2932-C064-E3D9-AF9C-7323D5AC0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330" y="1009371"/>
            <a:ext cx="1184278" cy="1184278"/>
          </a:xfrm>
          <a:prstGeom prst="rect">
            <a:avLst/>
          </a:prstGeom>
        </p:spPr>
      </p:pic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E2B20366-6647-402B-DF7C-79E802D15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5900" y="1941004"/>
            <a:ext cx="1065679" cy="1065679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DBEF00A1-C551-CD65-A4DB-5DE67ABD3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9754" y="1308099"/>
            <a:ext cx="1184277" cy="1184277"/>
          </a:xfrm>
          <a:prstGeom prst="rect">
            <a:avLst/>
          </a:prstGeom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0483CC68-272D-660E-1590-5C2C387060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9624" y="3737403"/>
            <a:ext cx="1065679" cy="1065679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5B1896BC-F079-BFC2-2D7E-D92CC5BF56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8830" y="1348865"/>
            <a:ext cx="1184278" cy="1184278"/>
          </a:xfrm>
          <a:prstGeom prst="rect">
            <a:avLst/>
          </a:prstGeom>
        </p:spPr>
      </p:pic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BCE24FCF-23FD-130D-3A63-4DA1DBECE6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73400" y="2280498"/>
            <a:ext cx="1065679" cy="1065679"/>
          </a:xfrm>
          <a:prstGeom prst="rect">
            <a:avLst/>
          </a:prstGeom>
        </p:spPr>
      </p:pic>
      <p:pic>
        <p:nvPicPr>
          <p:cNvPr id="2" name="Graphic 1" descr="Gears with solid fill">
            <a:extLst>
              <a:ext uri="{FF2B5EF4-FFF2-40B4-BE49-F238E27FC236}">
                <a16:creationId xmlns:a16="http://schemas.microsoft.com/office/drawing/2014/main" id="{6118E692-EE81-4A5A-7C0B-8CA48C33ED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17177" y="2666446"/>
            <a:ext cx="1184277" cy="1184277"/>
          </a:xfrm>
          <a:prstGeom prst="rect">
            <a:avLst/>
          </a:prstGeom>
        </p:spPr>
      </p:pic>
      <p:pic>
        <p:nvPicPr>
          <p:cNvPr id="3" name="Graphic 2" descr="Graduation cap with solid fill">
            <a:extLst>
              <a:ext uri="{FF2B5EF4-FFF2-40B4-BE49-F238E27FC236}">
                <a16:creationId xmlns:a16="http://schemas.microsoft.com/office/drawing/2014/main" id="{BB9E5886-B0BD-D8B0-B32F-70499EDFEE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37047" y="5095750"/>
            <a:ext cx="1065679" cy="1065679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3A8E0B14-D174-C85B-C5E9-79F9186B033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76253" y="2707212"/>
            <a:ext cx="1184278" cy="1184278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5C74C6A2-87C2-0795-EF16-9D0072FB47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10823" y="3638845"/>
            <a:ext cx="1065679" cy="10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AA13-D71C-4870-01D1-C38D1E57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713EA6-732D-5D32-A65D-F324565006AA}"/>
              </a:ext>
            </a:extLst>
          </p:cNvPr>
          <p:cNvSpPr/>
          <p:nvPr/>
        </p:nvSpPr>
        <p:spPr>
          <a:xfrm>
            <a:off x="0" y="-60513"/>
            <a:ext cx="12191996" cy="605113"/>
          </a:xfrm>
          <a:custGeom>
            <a:avLst/>
            <a:gdLst>
              <a:gd name="connsiteX0" fmla="*/ 9654988 w 12191996"/>
              <a:gd name="connsiteY0" fmla="*/ 0 h 611841"/>
              <a:gd name="connsiteX1" fmla="*/ 12191996 w 12191996"/>
              <a:gd name="connsiteY1" fmla="*/ 0 h 611841"/>
              <a:gd name="connsiteX2" fmla="*/ 12191996 w 12191996"/>
              <a:gd name="connsiteY2" fmla="*/ 611841 h 611841"/>
              <a:gd name="connsiteX3" fmla="*/ 9960908 w 12191996"/>
              <a:gd name="connsiteY3" fmla="*/ 611841 h 611841"/>
              <a:gd name="connsiteX4" fmla="*/ 9678525 w 12191996"/>
              <a:gd name="connsiteY4" fmla="*/ 329457 h 611841"/>
              <a:gd name="connsiteX5" fmla="*/ 0 w 12191996"/>
              <a:gd name="connsiteY5" fmla="*/ 329457 h 611841"/>
              <a:gd name="connsiteX6" fmla="*/ 0 w 12191996"/>
              <a:gd name="connsiteY6" fmla="*/ 4 h 611841"/>
              <a:gd name="connsiteX7" fmla="*/ 9654988 w 12191996"/>
              <a:gd name="connsiteY7" fmla="*/ 4 h 6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6" h="611841">
                <a:moveTo>
                  <a:pt x="9654988" y="0"/>
                </a:moveTo>
                <a:lnTo>
                  <a:pt x="12191996" y="0"/>
                </a:lnTo>
                <a:lnTo>
                  <a:pt x="12191996" y="611841"/>
                </a:lnTo>
                <a:lnTo>
                  <a:pt x="9960908" y="611841"/>
                </a:lnTo>
                <a:lnTo>
                  <a:pt x="9678525" y="329457"/>
                </a:lnTo>
                <a:lnTo>
                  <a:pt x="0" y="329457"/>
                </a:lnTo>
                <a:lnTo>
                  <a:pt x="0" y="4"/>
                </a:lnTo>
                <a:lnTo>
                  <a:pt x="9654988" y="4"/>
                </a:lnTo>
                <a:close/>
              </a:path>
            </a:pathLst>
          </a:custGeom>
          <a:solidFill>
            <a:schemeClr val="tx2"/>
          </a:solidFill>
          <a:ln w="19050">
            <a:gradFill flip="none" rotWithShape="1">
              <a:gsLst>
                <a:gs pos="66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93000">
                  <a:schemeClr val="accent1">
                    <a:lumMod val="20000"/>
                    <a:lumOff val="80000"/>
                  </a:schemeClr>
                </a:gs>
                <a:gs pos="2000">
                  <a:schemeClr val="tx2">
                    <a:lumMod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8314B7-FBB2-D658-FE29-15BB36C11361}"/>
              </a:ext>
            </a:extLst>
          </p:cNvPr>
          <p:cNvSpPr/>
          <p:nvPr/>
        </p:nvSpPr>
        <p:spPr>
          <a:xfrm rot="10800000">
            <a:off x="0" y="6550223"/>
            <a:ext cx="12191996" cy="372766"/>
          </a:xfrm>
          <a:custGeom>
            <a:avLst/>
            <a:gdLst>
              <a:gd name="connsiteX0" fmla="*/ 9654988 w 12191996"/>
              <a:gd name="connsiteY0" fmla="*/ 0 h 611841"/>
              <a:gd name="connsiteX1" fmla="*/ 12191996 w 12191996"/>
              <a:gd name="connsiteY1" fmla="*/ 0 h 611841"/>
              <a:gd name="connsiteX2" fmla="*/ 12191996 w 12191996"/>
              <a:gd name="connsiteY2" fmla="*/ 611841 h 611841"/>
              <a:gd name="connsiteX3" fmla="*/ 9960908 w 12191996"/>
              <a:gd name="connsiteY3" fmla="*/ 611841 h 611841"/>
              <a:gd name="connsiteX4" fmla="*/ 9678525 w 12191996"/>
              <a:gd name="connsiteY4" fmla="*/ 329457 h 611841"/>
              <a:gd name="connsiteX5" fmla="*/ 0 w 12191996"/>
              <a:gd name="connsiteY5" fmla="*/ 329457 h 611841"/>
              <a:gd name="connsiteX6" fmla="*/ 0 w 12191996"/>
              <a:gd name="connsiteY6" fmla="*/ 4 h 611841"/>
              <a:gd name="connsiteX7" fmla="*/ 9654988 w 12191996"/>
              <a:gd name="connsiteY7" fmla="*/ 4 h 6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6" h="611841">
                <a:moveTo>
                  <a:pt x="9654988" y="0"/>
                </a:moveTo>
                <a:lnTo>
                  <a:pt x="12191996" y="0"/>
                </a:lnTo>
                <a:lnTo>
                  <a:pt x="12191996" y="611841"/>
                </a:lnTo>
                <a:lnTo>
                  <a:pt x="9960908" y="611841"/>
                </a:lnTo>
                <a:lnTo>
                  <a:pt x="9678525" y="329457"/>
                </a:lnTo>
                <a:lnTo>
                  <a:pt x="0" y="329457"/>
                </a:lnTo>
                <a:lnTo>
                  <a:pt x="0" y="4"/>
                </a:lnTo>
                <a:lnTo>
                  <a:pt x="9654988" y="4"/>
                </a:lnTo>
                <a:close/>
              </a:path>
            </a:pathLst>
          </a:custGeom>
          <a:solidFill>
            <a:schemeClr val="tx2"/>
          </a:solidFill>
          <a:ln w="19050">
            <a:gradFill flip="none" rotWithShape="1">
              <a:gsLst>
                <a:gs pos="58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93000">
                  <a:schemeClr val="accent1">
                    <a:lumMod val="20000"/>
                    <a:lumOff val="80000"/>
                  </a:schemeClr>
                </a:gs>
                <a:gs pos="75000">
                  <a:schemeClr val="tx2">
                    <a:lumMod val="2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5AF9D-B23F-7081-F9CD-24BC27BE8918}"/>
              </a:ext>
            </a:extLst>
          </p:cNvPr>
          <p:cNvSpPr txBox="1"/>
          <p:nvPr/>
        </p:nvSpPr>
        <p:spPr>
          <a:xfrm>
            <a:off x="437030" y="6550223"/>
            <a:ext cx="276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spc="20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bg2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Tool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0E086C-8C3B-9B33-F6D2-61B95649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160" y="-675911"/>
            <a:ext cx="2736476" cy="1835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97E5E-0C8C-6049-63CF-C0D7480B8167}"/>
              </a:ext>
            </a:extLst>
          </p:cNvPr>
          <p:cNvSpPr txBox="1"/>
          <p:nvPr/>
        </p:nvSpPr>
        <p:spPr>
          <a:xfrm>
            <a:off x="9798969" y="267601"/>
            <a:ext cx="223614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100" spc="20" dirty="0">
                <a:gradFill flip="none" rotWithShape="1">
                  <a:gsLst>
                    <a:gs pos="100000">
                      <a:schemeClr val="tx1"/>
                    </a:gs>
                    <a:gs pos="0">
                      <a:schemeClr val="bg2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  <a:p>
            <a:endParaRPr lang="pl-PL" dirty="0"/>
          </a:p>
        </p:txBody>
      </p:sp>
      <p:pic>
        <p:nvPicPr>
          <p:cNvPr id="16" name="Graphic 15" descr="Bar graph with upward trend with solid fill">
            <a:extLst>
              <a:ext uri="{FF2B5EF4-FFF2-40B4-BE49-F238E27FC236}">
                <a16:creationId xmlns:a16="http://schemas.microsoft.com/office/drawing/2014/main" id="{405EF49D-721D-1824-68E4-663A2A7A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001" y="6578971"/>
            <a:ext cx="279029" cy="2790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F83FA3-B4F4-5C7D-C047-5B8C62B48BB4}"/>
              </a:ext>
            </a:extLst>
          </p:cNvPr>
          <p:cNvSpPr/>
          <p:nvPr/>
        </p:nvSpPr>
        <p:spPr>
          <a:xfrm>
            <a:off x="1540997" y="699704"/>
            <a:ext cx="1212850" cy="1096688"/>
          </a:xfrm>
          <a:prstGeom prst="rect">
            <a:avLst/>
          </a:prstGeom>
          <a:solidFill>
            <a:srgbClr val="10C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89223-04D3-4A8D-C847-A4A47DD4FC0F}"/>
              </a:ext>
            </a:extLst>
          </p:cNvPr>
          <p:cNvSpPr/>
          <p:nvPr/>
        </p:nvSpPr>
        <p:spPr>
          <a:xfrm>
            <a:off x="107568" y="2196821"/>
            <a:ext cx="1212850" cy="1096688"/>
          </a:xfrm>
          <a:prstGeom prst="rect">
            <a:avLst/>
          </a:prstGeom>
          <a:solidFill>
            <a:srgbClr val="A5C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AE1C-44AF-5F55-91CF-EF5D9C550BAD}"/>
              </a:ext>
            </a:extLst>
          </p:cNvPr>
          <p:cNvSpPr/>
          <p:nvPr/>
        </p:nvSpPr>
        <p:spPr>
          <a:xfrm>
            <a:off x="4743450" y="2196821"/>
            <a:ext cx="1212850" cy="1096688"/>
          </a:xfrm>
          <a:prstGeom prst="rect">
            <a:avLst/>
          </a:prstGeom>
          <a:solidFill>
            <a:srgbClr val="E01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25BD8-CAA1-F124-A844-CEFBA7E1168A}"/>
              </a:ext>
            </a:extLst>
          </p:cNvPr>
          <p:cNvSpPr/>
          <p:nvPr/>
        </p:nvSpPr>
        <p:spPr>
          <a:xfrm>
            <a:off x="3200401" y="2196821"/>
            <a:ext cx="1212850" cy="1096688"/>
          </a:xfrm>
          <a:prstGeom prst="rect">
            <a:avLst/>
          </a:prstGeom>
          <a:solidFill>
            <a:srgbClr val="005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36223-752A-7B5A-1AC2-FA5323F36C09}"/>
              </a:ext>
            </a:extLst>
          </p:cNvPr>
          <p:cNvSpPr/>
          <p:nvPr/>
        </p:nvSpPr>
        <p:spPr>
          <a:xfrm>
            <a:off x="4743450" y="706054"/>
            <a:ext cx="1212850" cy="1096688"/>
          </a:xfrm>
          <a:prstGeom prst="rect">
            <a:avLst/>
          </a:prstGeom>
          <a:solidFill>
            <a:srgbClr val="7CCA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6F98C-58B8-653D-C14B-0B2BE9C77278}"/>
              </a:ext>
            </a:extLst>
          </p:cNvPr>
          <p:cNvSpPr/>
          <p:nvPr/>
        </p:nvSpPr>
        <p:spPr>
          <a:xfrm>
            <a:off x="1587500" y="2196821"/>
            <a:ext cx="1212850" cy="1096688"/>
          </a:xfrm>
          <a:prstGeom prst="rect">
            <a:avLst/>
          </a:prstGeom>
          <a:solidFill>
            <a:srgbClr val="DBEF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7BC68-5059-4604-71C7-C9950C915A0F}"/>
              </a:ext>
            </a:extLst>
          </p:cNvPr>
          <p:cNvSpPr/>
          <p:nvPr/>
        </p:nvSpPr>
        <p:spPr>
          <a:xfrm>
            <a:off x="3130549" y="699704"/>
            <a:ext cx="1212850" cy="1096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9CA35-9934-8964-2EE6-7CCAF3D225F7}"/>
              </a:ext>
            </a:extLst>
          </p:cNvPr>
          <p:cNvSpPr/>
          <p:nvPr/>
        </p:nvSpPr>
        <p:spPr>
          <a:xfrm>
            <a:off x="58269" y="699704"/>
            <a:ext cx="1212850" cy="1096688"/>
          </a:xfrm>
          <a:prstGeom prst="rect">
            <a:avLst/>
          </a:prstGeom>
          <a:solidFill>
            <a:srgbClr val="B3DD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E0607-EB38-65DD-5B82-A07E6F6881AD}"/>
              </a:ext>
            </a:extLst>
          </p:cNvPr>
          <p:cNvSpPr/>
          <p:nvPr/>
        </p:nvSpPr>
        <p:spPr>
          <a:xfrm>
            <a:off x="158001" y="3564492"/>
            <a:ext cx="1212850" cy="1096688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2FB1A-9518-3A54-CFCC-00231AD69675}"/>
              </a:ext>
            </a:extLst>
          </p:cNvPr>
          <p:cNvSpPr txBox="1"/>
          <p:nvPr/>
        </p:nvSpPr>
        <p:spPr>
          <a:xfrm>
            <a:off x="1818715" y="3803975"/>
            <a:ext cx="40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Austin Housing Data Insights: Summary</a:t>
            </a:r>
          </a:p>
        </p:txBody>
      </p:sp>
      <p:pic>
        <p:nvPicPr>
          <p:cNvPr id="19" name="Graphic 18" descr="Gears with solid fill">
            <a:extLst>
              <a:ext uri="{FF2B5EF4-FFF2-40B4-BE49-F238E27FC236}">
                <a16:creationId xmlns:a16="http://schemas.microsoft.com/office/drawing/2014/main" id="{FDCBB4D5-5EFF-77C7-14EE-A85C0D9C3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2254" y="968605"/>
            <a:ext cx="1184277" cy="1184277"/>
          </a:xfrm>
          <a:prstGeom prst="rect">
            <a:avLst/>
          </a:prstGeom>
        </p:spPr>
      </p:pic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id="{FC60EA38-FD72-5C7D-AE53-372F42368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2124" y="3397909"/>
            <a:ext cx="1065679" cy="1065679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FF39C825-63CD-8EB4-5FDB-C398DAF213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1330" y="1009371"/>
            <a:ext cx="1184278" cy="1184278"/>
          </a:xfrm>
          <a:prstGeom prst="rect">
            <a:avLst/>
          </a:prstGeom>
        </p:spPr>
      </p:pic>
      <p:pic>
        <p:nvPicPr>
          <p:cNvPr id="27" name="Graphic 26" descr="Research with solid fill">
            <a:extLst>
              <a:ext uri="{FF2B5EF4-FFF2-40B4-BE49-F238E27FC236}">
                <a16:creationId xmlns:a16="http://schemas.microsoft.com/office/drawing/2014/main" id="{49799011-449D-3953-1872-EB7728457C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5900" y="1941004"/>
            <a:ext cx="1065679" cy="10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E0144C"/>
      </a:lt1>
      <a:dk2>
        <a:srgbClr val="00529C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Piotr Puchalski</dc:creator>
  <cp:lastModifiedBy>Piotr Puchalski</cp:lastModifiedBy>
  <cp:revision>5</cp:revision>
  <dcterms:created xsi:type="dcterms:W3CDTF">2025-08-28T15:27:39Z</dcterms:created>
  <dcterms:modified xsi:type="dcterms:W3CDTF">2025-09-04T18:30:23Z</dcterms:modified>
</cp:coreProperties>
</file>