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69" r:id="rId3"/>
    <p:sldId id="277" r:id="rId4"/>
    <p:sldId id="261" r:id="rId5"/>
    <p:sldId id="274" r:id="rId6"/>
    <p:sldId id="275" r:id="rId7"/>
    <p:sldId id="273" r:id="rId8"/>
    <p:sldId id="276" r:id="rId9"/>
    <p:sldId id="282" r:id="rId10"/>
    <p:sldId id="284" r:id="rId11"/>
    <p:sldId id="278" r:id="rId12"/>
    <p:sldId id="285" r:id="rId13"/>
    <p:sldId id="283" r:id="rId14"/>
    <p:sldId id="279" r:id="rId15"/>
    <p:sldId id="281" r:id="rId16"/>
    <p:sldId id="28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933"/>
    <a:srgbClr val="865FC5"/>
    <a:srgbClr val="16CC3C"/>
    <a:srgbClr val="541764"/>
    <a:srgbClr val="EC5924"/>
    <a:srgbClr val="8BC63F"/>
    <a:srgbClr val="214263"/>
    <a:srgbClr val="FFA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0T19:51:56.5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169 15 176 0,'-39'62'68'0,"31"-35"-36"0,-5 27-18 0,8-12 20 16,-3 20-15-16,-1 34-3 15,5 16-10-15,-1 39-2 16,1 22-2-16,0 24-2 0,-1 22 3 16,1 24 2-16,0 16 4 0,-1 7 5 15,1 7 3-15,-5-10-7 16,5-24-1-16,0-8-1 16,-1-31 0-16,1-22-2 15,0-36-1-15,4-30-12 16,0-31-3-16,0-31-19 15,0-42-7-15,-5-27-41 16,-3-58-55 0,3-43 33-16</inkml:trace>
  <inkml:trace contextRef="#ctx0" brushRef="#br0" timeOffset="298">651 274 236 0,'-4'100'88'0,"-1"-35"-48"0,-8 63-31 0,5-67 22 16,-1 51-13-16,0 38 0 15,1 36-4-15,-10 33-1 16,1 28-7-16,-5 19-2 0,0 16 2 16,-4-1-1-16,-4-11 0 15,0-16-6-15,4-26 1 0,0-32 0 16,4-30 0-16,9-31-11 16,0-31-5-16,4-31-23 15,5-30-10-15,4-35-67 16</inkml:trace>
  <inkml:trace contextRef="#ctx0" brushRef="#br0" timeOffset="643">955 0 260 0,'-13'42'99'0,"8"-3"-54"0,1 34-53 0,0-27 18 15,-1 31-7-15,-3 35 3 16,-1 23 8-16,0 39 3 16,0 18-8-16,1 36 6 0,-5 7 2 15,-9 16 6-15,-8-1 3 16,4 5-7-16,0-8-1 15,0-16-5-15,0-27 0 16,4-30-7-16,0-12-2 16,5-31-4-16,4-23-1 15,0-23-21-15,4-20-10 0,5-15-26 16,4-15-9-16,9-16-68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0F723-D203-40DC-991B-A58E274D6627}" type="datetimeFigureOut">
              <a:rPr lang="it-IT" smtClean="0"/>
              <a:t>26/02/2018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A8D60-CBF8-4442-AF5D-1F60FE5FB7A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68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26/02/2018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35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26/02/2018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42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26/02/2018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1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26/02/2018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13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26/02/2018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816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7064AC-3FCB-4614-8842-A1085921C17E}" type="datetimeFigureOut">
              <a:rPr lang="it-IT" smtClean="0"/>
              <a:t>26/02/2018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Picture 2" descr="http://tribalmedia.co.uk/assets/images/client-logos/as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12" y="-182728"/>
            <a:ext cx="1339025" cy="80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876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268760"/>
            <a:ext cx="4572000" cy="47571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268760"/>
            <a:ext cx="4572000" cy="47571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26/02/2018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10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26/02/2018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97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26/02/2018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93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7064AC-3FCB-4614-8842-A1085921C17E}" type="datetimeFigureOut">
              <a:rPr lang="it-IT" smtClean="0"/>
              <a:t>26/02/2018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03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26/02/2018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75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7064AC-3FCB-4614-8842-A1085921C17E}" type="datetimeFigureOut">
              <a:rPr lang="it-IT" smtClean="0"/>
              <a:t>26/02/2018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01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293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268760"/>
            <a:ext cx="9509760" cy="4760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A57064AC-3FCB-4614-8842-A1085921C17E}" type="datetimeFigureOut">
              <a:rPr lang="it-IT" smtClean="0"/>
              <a:t>26/02/2018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6380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info@marcodesanctis.it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log-analytics/log-analytics-containers" TargetMode="External"/><Relationship Id="rId2" Type="http://schemas.openxmlformats.org/officeDocument/2006/relationships/hyperlink" Target="https://docs.microsoft.com/en-us/azure/aks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adle77/DockerGettingStarted" TargetMode="External"/><Relationship Id="rId2" Type="http://schemas.openxmlformats.org/officeDocument/2006/relationships/hyperlink" Target="mailto:info@marcodesanctis.i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/>
        </p:nvSpPr>
        <p:spPr>
          <a:xfrm>
            <a:off x="535552" y="1064144"/>
            <a:ext cx="8008373" cy="2536306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rm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98" baseline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it-IT" b="1" dirty="0">
                <a:solidFill>
                  <a:srgbClr val="54176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ASP.NET Core </a:t>
            </a:r>
            <a:r>
              <a:rPr lang="en-GB" b="1" dirty="0">
                <a:solidFill>
                  <a:srgbClr val="54176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&lt;3 Docker</a:t>
            </a:r>
          </a:p>
          <a:p>
            <a:r>
              <a:rPr lang="en-GB" sz="4000" b="1" dirty="0">
                <a:solidFill>
                  <a:srgbClr val="54176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 0 to Azure in one meetup</a:t>
            </a:r>
            <a:endParaRPr lang="en-US" sz="4000" b="1" dirty="0">
              <a:solidFill>
                <a:srgbClr val="54176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Subtitle 2"/>
          <p:cNvSpPr>
            <a:spLocks noGrp="1"/>
          </p:cNvSpPr>
          <p:nvPr/>
        </p:nvSpPr>
        <p:spPr>
          <a:xfrm>
            <a:off x="535552" y="3823026"/>
            <a:ext cx="6765360" cy="1319426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54176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Marco De Sanctis</a:t>
            </a:r>
          </a:p>
          <a:p>
            <a:r>
              <a:rPr lang="en-GB" sz="2000" dirty="0">
                <a:solidFill>
                  <a:srgbClr val="54176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Visual Studio and Development Technologies</a:t>
            </a:r>
            <a:r>
              <a:rPr lang="en-US" sz="2000" dirty="0">
                <a:solidFill>
                  <a:srgbClr val="54176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MVP</a:t>
            </a:r>
          </a:p>
          <a:p>
            <a:r>
              <a:rPr lang="en-US" sz="2000" dirty="0">
                <a:solidFill>
                  <a:srgbClr val="541764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info@marcodesanctis.it</a:t>
            </a:r>
            <a:r>
              <a:rPr lang="en-US" sz="2000" dirty="0">
                <a:solidFill>
                  <a:srgbClr val="54176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@crad77</a:t>
            </a:r>
          </a:p>
        </p:txBody>
      </p:sp>
      <p:pic>
        <p:nvPicPr>
          <p:cNvPr id="4" name="Picture 3" descr="cid:image001.png@01CF7417.94D0DEA0">
            <a:extLst>
              <a:ext uri="{FF2B5EF4-FFF2-40B4-BE49-F238E27FC236}">
                <a16:creationId xmlns:a16="http://schemas.microsoft.com/office/drawing/2014/main" id="{2BA709C3-23BE-4FEC-A720-402389A0E6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205" y="5847108"/>
            <a:ext cx="527050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501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5CD96C-E1C2-4D05-AEAE-B620A97C66A9}"/>
              </a:ext>
            </a:extLst>
          </p:cNvPr>
          <p:cNvSpPr/>
          <p:nvPr/>
        </p:nvSpPr>
        <p:spPr>
          <a:xfrm>
            <a:off x="5739849" y="506896"/>
            <a:ext cx="5859117" cy="60181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Host machine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319414-0E34-4DA4-97C0-99F36E9A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Dockerfile explained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80F91-D4B7-4904-966D-5894C0F4165C}"/>
              </a:ext>
            </a:extLst>
          </p:cNvPr>
          <p:cNvSpPr/>
          <p:nvPr/>
        </p:nvSpPr>
        <p:spPr>
          <a:xfrm>
            <a:off x="516835" y="1235985"/>
            <a:ext cx="455212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/aspnetcore:2.0 AS base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/aspnetcore-build:2.0 AS build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COPY *.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sln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./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COPY backend/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backend.csproj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backend/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RUN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dotnet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restore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/backend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RUN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dotnet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build -c Release -o /app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RUN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dotnet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publish -c Release -o /app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dotnet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"backend.dll"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6C37D-4C4D-4799-91BE-CDC42699A1D0}"/>
              </a:ext>
            </a:extLst>
          </p:cNvPr>
          <p:cNvSpPr/>
          <p:nvPr/>
        </p:nvSpPr>
        <p:spPr>
          <a:xfrm>
            <a:off x="6771862" y="1492219"/>
            <a:ext cx="2943639" cy="22382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aspnetcore-build:2.0</a:t>
            </a:r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06DD02-16FB-4C95-92AE-FFD140FB8C47}"/>
              </a:ext>
            </a:extLst>
          </p:cNvPr>
          <p:cNvSpPr/>
          <p:nvPr/>
        </p:nvSpPr>
        <p:spPr>
          <a:xfrm>
            <a:off x="6771862" y="689333"/>
            <a:ext cx="2943639" cy="72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aspnetcore:2.0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D42BA-4972-43E3-964D-0B0F540FEAFC}"/>
              </a:ext>
            </a:extLst>
          </p:cNvPr>
          <p:cNvSpPr/>
          <p:nvPr/>
        </p:nvSpPr>
        <p:spPr>
          <a:xfrm>
            <a:off x="6882849" y="1043609"/>
            <a:ext cx="755374" cy="3279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621E06-0788-4021-AA24-B8E7237E9E4D}"/>
              </a:ext>
            </a:extLst>
          </p:cNvPr>
          <p:cNvSpPr/>
          <p:nvPr/>
        </p:nvSpPr>
        <p:spPr>
          <a:xfrm>
            <a:off x="6882848" y="1818553"/>
            <a:ext cx="2206487" cy="123410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/</a:t>
            </a:r>
            <a:r>
              <a:rPr lang="en-GB" dirty="0" err="1"/>
              <a:t>src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C74CB4-5416-4C2A-B366-C2BBFB8DD01D}"/>
              </a:ext>
            </a:extLst>
          </p:cNvPr>
          <p:cNvSpPr/>
          <p:nvPr/>
        </p:nvSpPr>
        <p:spPr>
          <a:xfrm>
            <a:off x="10185125" y="1928711"/>
            <a:ext cx="1215059" cy="41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Demo.sln</a:t>
            </a:r>
          </a:p>
          <a:p>
            <a:r>
              <a:rPr lang="en-GB" sz="1200" dirty="0" err="1"/>
              <a:t>Backend.csproj</a:t>
            </a:r>
            <a:endParaRPr lang="en-GB" sz="12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B791CB2-098F-45C9-90EB-A574D176181E}"/>
              </a:ext>
            </a:extLst>
          </p:cNvPr>
          <p:cNvSpPr/>
          <p:nvPr/>
        </p:nvSpPr>
        <p:spPr>
          <a:xfrm flipH="1">
            <a:off x="8229600" y="2009053"/>
            <a:ext cx="1817204" cy="253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E593CF-049F-4E67-9A10-C955C0F23B67}"/>
              </a:ext>
            </a:extLst>
          </p:cNvPr>
          <p:cNvSpPr/>
          <p:nvPr/>
        </p:nvSpPr>
        <p:spPr>
          <a:xfrm>
            <a:off x="6945380" y="2170563"/>
            <a:ext cx="1215059" cy="41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Demo.sln</a:t>
            </a:r>
          </a:p>
          <a:p>
            <a:r>
              <a:rPr lang="en-GB" sz="1200" dirty="0" err="1"/>
              <a:t>Backend.csproj</a:t>
            </a:r>
            <a:endParaRPr lang="en-GB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C4133B-23AF-4267-AAF5-C877F1AAD495}"/>
              </a:ext>
            </a:extLst>
          </p:cNvPr>
          <p:cNvSpPr/>
          <p:nvPr/>
        </p:nvSpPr>
        <p:spPr>
          <a:xfrm>
            <a:off x="8243681" y="2262501"/>
            <a:ext cx="820144" cy="3206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Packages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73D5EA1-080C-4971-8F81-4C221D7322BF}"/>
              </a:ext>
            </a:extLst>
          </p:cNvPr>
          <p:cNvSpPr/>
          <p:nvPr/>
        </p:nvSpPr>
        <p:spPr>
          <a:xfrm>
            <a:off x="10168395" y="2583149"/>
            <a:ext cx="1215059" cy="41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/>
              <a:t>program.cs</a:t>
            </a:r>
            <a:endParaRPr lang="en-GB" sz="1200" dirty="0"/>
          </a:p>
          <a:p>
            <a:r>
              <a:rPr lang="en-GB" sz="1200" dirty="0" err="1"/>
              <a:t>start.cs</a:t>
            </a:r>
            <a:r>
              <a:rPr lang="en-GB" sz="1200" dirty="0"/>
              <a:t>, …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2AFE477-0DC5-4C9A-891D-671784C18486}"/>
              </a:ext>
            </a:extLst>
          </p:cNvPr>
          <p:cNvSpPr/>
          <p:nvPr/>
        </p:nvSpPr>
        <p:spPr>
          <a:xfrm flipH="1">
            <a:off x="8229600" y="2677657"/>
            <a:ext cx="1817204" cy="253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B29313F-FC04-4BCE-961B-39F6F05EE856}"/>
              </a:ext>
            </a:extLst>
          </p:cNvPr>
          <p:cNvSpPr/>
          <p:nvPr/>
        </p:nvSpPr>
        <p:spPr>
          <a:xfrm>
            <a:off x="6945380" y="2602390"/>
            <a:ext cx="1215059" cy="41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/>
              <a:t>program.cs</a:t>
            </a:r>
            <a:endParaRPr lang="en-GB" sz="1200" dirty="0"/>
          </a:p>
          <a:p>
            <a:r>
              <a:rPr lang="en-GB" sz="1200" dirty="0" err="1"/>
              <a:t>start.cs</a:t>
            </a:r>
            <a:r>
              <a:rPr lang="en-GB" sz="1200" dirty="0"/>
              <a:t>, 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CF9448-1D01-4C99-9131-FDA67BEAC016}"/>
              </a:ext>
            </a:extLst>
          </p:cNvPr>
          <p:cNvSpPr/>
          <p:nvPr/>
        </p:nvSpPr>
        <p:spPr>
          <a:xfrm>
            <a:off x="6882849" y="3190152"/>
            <a:ext cx="2206486" cy="4528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/app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B8347B-B90D-46AF-A9E5-3A569D9D1EA1}"/>
              </a:ext>
            </a:extLst>
          </p:cNvPr>
          <p:cNvSpPr/>
          <p:nvPr/>
        </p:nvSpPr>
        <p:spPr>
          <a:xfrm>
            <a:off x="7679633" y="3239214"/>
            <a:ext cx="961612" cy="3206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backend.dll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C55E7C-4139-4CE3-AF08-3D7E4A4BBA5F}"/>
              </a:ext>
            </a:extLst>
          </p:cNvPr>
          <p:cNvSpPr/>
          <p:nvPr/>
        </p:nvSpPr>
        <p:spPr>
          <a:xfrm>
            <a:off x="6771862" y="5287915"/>
            <a:ext cx="2957721" cy="1237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aspnetcore:2.0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5099C-92E3-4930-9E95-DF27D357CE87}"/>
              </a:ext>
            </a:extLst>
          </p:cNvPr>
          <p:cNvSpPr/>
          <p:nvPr/>
        </p:nvSpPr>
        <p:spPr>
          <a:xfrm>
            <a:off x="6882352" y="5638026"/>
            <a:ext cx="755374" cy="3279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/app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8C9D63-F467-4873-8625-92E55EB21D9B}"/>
              </a:ext>
            </a:extLst>
          </p:cNvPr>
          <p:cNvSpPr/>
          <p:nvPr/>
        </p:nvSpPr>
        <p:spPr>
          <a:xfrm>
            <a:off x="6882848" y="6110359"/>
            <a:ext cx="2496210" cy="35979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$: </a:t>
            </a:r>
            <a:r>
              <a:rPr lang="en-GB" dirty="0" err="1"/>
              <a:t>dotnet</a:t>
            </a:r>
            <a:r>
              <a:rPr lang="en-GB" dirty="0"/>
              <a:t> backend.dll</a:t>
            </a:r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23B77554-19EB-4904-BC01-D8A057A44861}"/>
              </a:ext>
            </a:extLst>
          </p:cNvPr>
          <p:cNvSpPr/>
          <p:nvPr/>
        </p:nvSpPr>
        <p:spPr>
          <a:xfrm>
            <a:off x="9258964" y="810270"/>
            <a:ext cx="909431" cy="48204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80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3AEA3F-1728-45F1-84E3-FF1ADD1B3136}"/>
              </a:ext>
            </a:extLst>
          </p:cNvPr>
          <p:cNvSpPr txBox="1"/>
          <p:nvPr/>
        </p:nvSpPr>
        <p:spPr>
          <a:xfrm>
            <a:off x="5792985" y="690537"/>
            <a:ext cx="81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06FE8F-AB59-4368-8B1E-004DE371D45D}"/>
              </a:ext>
            </a:extLst>
          </p:cNvPr>
          <p:cNvSpPr txBox="1"/>
          <p:nvPr/>
        </p:nvSpPr>
        <p:spPr>
          <a:xfrm>
            <a:off x="5792985" y="1492219"/>
            <a:ext cx="81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F634BB-D9CF-495E-B4B2-68F324540495}"/>
              </a:ext>
            </a:extLst>
          </p:cNvPr>
          <p:cNvSpPr txBox="1"/>
          <p:nvPr/>
        </p:nvSpPr>
        <p:spPr>
          <a:xfrm>
            <a:off x="5792985" y="5287915"/>
            <a:ext cx="81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AF175C-D142-4E9F-8134-EB6DF63B243E}"/>
              </a:ext>
            </a:extLst>
          </p:cNvPr>
          <p:cNvSpPr/>
          <p:nvPr/>
        </p:nvSpPr>
        <p:spPr>
          <a:xfrm>
            <a:off x="6770039" y="3800606"/>
            <a:ext cx="2943639" cy="14201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aspnetcore-build:2.0</a:t>
            </a:r>
          </a:p>
          <a:p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1BBF2-63FC-468A-AD2A-66D08683B236}"/>
              </a:ext>
            </a:extLst>
          </p:cNvPr>
          <p:cNvSpPr txBox="1"/>
          <p:nvPr/>
        </p:nvSpPr>
        <p:spPr>
          <a:xfrm>
            <a:off x="5792984" y="3800606"/>
            <a:ext cx="88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publish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FE5358-3B86-467F-99DC-A29C7F141848}"/>
              </a:ext>
            </a:extLst>
          </p:cNvPr>
          <p:cNvSpPr/>
          <p:nvPr/>
        </p:nvSpPr>
        <p:spPr>
          <a:xfrm>
            <a:off x="6882351" y="4644382"/>
            <a:ext cx="2733757" cy="5412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/app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0AD9F7A-A694-4EFE-9844-E6B3597381FE}"/>
              </a:ext>
            </a:extLst>
          </p:cNvPr>
          <p:cNvSpPr/>
          <p:nvPr/>
        </p:nvSpPr>
        <p:spPr>
          <a:xfrm>
            <a:off x="8306091" y="4783869"/>
            <a:ext cx="529425" cy="3206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Pkgs</a:t>
            </a:r>
            <a:endParaRPr lang="en-GB" sz="12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0717917-E891-48F4-B15D-C4064F2723A6}"/>
              </a:ext>
            </a:extLst>
          </p:cNvPr>
          <p:cNvSpPr/>
          <p:nvPr/>
        </p:nvSpPr>
        <p:spPr>
          <a:xfrm>
            <a:off x="7583142" y="4787175"/>
            <a:ext cx="620746" cy="3206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.</a:t>
            </a:r>
            <a:r>
              <a:rPr lang="en-GB" sz="1200" dirty="0" err="1"/>
              <a:t>dll</a:t>
            </a:r>
            <a:endParaRPr lang="en-GB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FAAD5EC-7F7F-43AC-B455-24866183A4BB}"/>
              </a:ext>
            </a:extLst>
          </p:cNvPr>
          <p:cNvSpPr/>
          <p:nvPr/>
        </p:nvSpPr>
        <p:spPr>
          <a:xfrm>
            <a:off x="8912347" y="4787175"/>
            <a:ext cx="620746" cy="3206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/views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395ACA-C8F6-4E33-97C2-AA797189862A}"/>
              </a:ext>
            </a:extLst>
          </p:cNvPr>
          <p:cNvSpPr/>
          <p:nvPr/>
        </p:nvSpPr>
        <p:spPr>
          <a:xfrm>
            <a:off x="6876721" y="4128556"/>
            <a:ext cx="2733757" cy="455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/</a:t>
            </a:r>
            <a:r>
              <a:rPr lang="en-GB" dirty="0" err="1"/>
              <a:t>src</a:t>
            </a:r>
            <a:endParaRPr lang="en-GB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CDCC380-F4E4-4AF4-BFC1-6FD0638211FC}"/>
              </a:ext>
            </a:extLst>
          </p:cNvPr>
          <p:cNvSpPr/>
          <p:nvPr/>
        </p:nvSpPr>
        <p:spPr>
          <a:xfrm>
            <a:off x="7412355" y="4184968"/>
            <a:ext cx="1536426" cy="325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*.</a:t>
            </a:r>
            <a:r>
              <a:rPr lang="en-GB" sz="1200" dirty="0" err="1"/>
              <a:t>sln</a:t>
            </a:r>
            <a:r>
              <a:rPr lang="en-GB" sz="1200" dirty="0"/>
              <a:t>, *.</a:t>
            </a:r>
            <a:r>
              <a:rPr lang="en-GB" sz="1200" dirty="0" err="1"/>
              <a:t>csproj</a:t>
            </a:r>
            <a:r>
              <a:rPr lang="en-GB" sz="1200" dirty="0"/>
              <a:t>, *.</a:t>
            </a:r>
            <a:r>
              <a:rPr lang="en-GB" sz="1200" dirty="0" err="1"/>
              <a:t>cs</a:t>
            </a:r>
            <a:r>
              <a:rPr lang="en-GB" sz="1200" dirty="0"/>
              <a:t>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58E001B-8BA9-4263-8E0A-9A46D9EAC407}"/>
              </a:ext>
            </a:extLst>
          </p:cNvPr>
          <p:cNvSpPr/>
          <p:nvPr/>
        </p:nvSpPr>
        <p:spPr>
          <a:xfrm>
            <a:off x="9038483" y="4187549"/>
            <a:ext cx="529425" cy="3206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Pkgs</a:t>
            </a:r>
            <a:endParaRPr lang="en-GB" sz="12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60CCFFD-5E69-4B1F-9460-FF1CC4514090}"/>
              </a:ext>
            </a:extLst>
          </p:cNvPr>
          <p:cNvGrpSpPr/>
          <p:nvPr/>
        </p:nvGrpSpPr>
        <p:grpSpPr>
          <a:xfrm>
            <a:off x="6862100" y="5610624"/>
            <a:ext cx="2733757" cy="442819"/>
            <a:chOff x="2315174" y="4742781"/>
            <a:chExt cx="2733757" cy="44281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2E0B8DB-F1E9-458E-BA90-C0DE2C4F1596}"/>
                </a:ext>
              </a:extLst>
            </p:cNvPr>
            <p:cNvSpPr/>
            <p:nvPr/>
          </p:nvSpPr>
          <p:spPr>
            <a:xfrm>
              <a:off x="2315174" y="4742781"/>
              <a:ext cx="2733757" cy="4428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/app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84A0441-67D4-4239-B392-ED9B3F1CC977}"/>
                </a:ext>
              </a:extLst>
            </p:cNvPr>
            <p:cNvSpPr/>
            <p:nvPr/>
          </p:nvSpPr>
          <p:spPr>
            <a:xfrm>
              <a:off x="3727240" y="4796152"/>
              <a:ext cx="529425" cy="32064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Pkgs</a:t>
              </a:r>
              <a:endParaRPr lang="en-GB" sz="1200" dirty="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A85D92BC-0163-44F1-BB64-CD6D8730ED29}"/>
                </a:ext>
              </a:extLst>
            </p:cNvPr>
            <p:cNvSpPr/>
            <p:nvPr/>
          </p:nvSpPr>
          <p:spPr>
            <a:xfrm>
              <a:off x="3015965" y="4796152"/>
              <a:ext cx="620746" cy="3206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.</a:t>
              </a:r>
              <a:r>
                <a:rPr lang="en-GB" sz="1200" dirty="0" err="1"/>
                <a:t>dll</a:t>
              </a:r>
              <a:endParaRPr lang="en-GB" sz="1200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14AF5ED-7969-480A-BD53-AA1CC126359C}"/>
                </a:ext>
              </a:extLst>
            </p:cNvPr>
            <p:cNvSpPr/>
            <p:nvPr/>
          </p:nvSpPr>
          <p:spPr>
            <a:xfrm>
              <a:off x="4344378" y="4804209"/>
              <a:ext cx="620746" cy="32064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/views</a:t>
              </a:r>
            </a:p>
          </p:txBody>
        </p:sp>
      </p:grp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20FBF703-9D86-4ACA-9DFA-32A6114BFA49}"/>
              </a:ext>
            </a:extLst>
          </p:cNvPr>
          <p:cNvSpPr/>
          <p:nvPr/>
        </p:nvSpPr>
        <p:spPr>
          <a:xfrm>
            <a:off x="9258962" y="5665453"/>
            <a:ext cx="909431" cy="48204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80</a:t>
            </a:r>
          </a:p>
        </p:txBody>
      </p:sp>
      <p:pic>
        <p:nvPicPr>
          <p:cNvPr id="1026" name="Picture 2" descr="Image result for certificate">
            <a:extLst>
              <a:ext uri="{FF2B5EF4-FFF2-40B4-BE49-F238E27FC236}">
                <a16:creationId xmlns:a16="http://schemas.microsoft.com/office/drawing/2014/main" id="{D00AF470-E424-4279-BAB8-D6514C358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33" y="5610624"/>
            <a:ext cx="580112" cy="78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49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CB506A-E8CA-44A8-8ED1-4768EE40DFBF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H="1" flipV="1">
            <a:off x="3287582" y="3791779"/>
            <a:ext cx="3347394" cy="81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C3A68A-FE96-4F2E-B900-CFE378A0BF69}"/>
              </a:ext>
            </a:extLst>
          </p:cNvPr>
          <p:cNvCxnSpPr>
            <a:cxnSpLocks/>
            <a:stCxn id="26" idx="0"/>
            <a:endCxn id="44" idx="2"/>
          </p:cNvCxnSpPr>
          <p:nvPr/>
        </p:nvCxnSpPr>
        <p:spPr>
          <a:xfrm flipH="1" flipV="1">
            <a:off x="5011624" y="3791779"/>
            <a:ext cx="1623352" cy="81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A66B91-D6A5-484C-89DF-DAB73787BFE5}"/>
              </a:ext>
            </a:extLst>
          </p:cNvPr>
          <p:cNvCxnSpPr>
            <a:cxnSpLocks/>
            <a:stCxn id="26" idx="0"/>
            <a:endCxn id="45" idx="2"/>
          </p:cNvCxnSpPr>
          <p:nvPr/>
        </p:nvCxnSpPr>
        <p:spPr>
          <a:xfrm flipH="1" flipV="1">
            <a:off x="6613578" y="3791779"/>
            <a:ext cx="21398" cy="81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9FEBD0AD-ED92-443D-A430-407B03FB5C1B}"/>
              </a:ext>
            </a:extLst>
          </p:cNvPr>
          <p:cNvCxnSpPr>
            <a:cxnSpLocks/>
            <a:stCxn id="26" idx="0"/>
            <a:endCxn id="46" idx="2"/>
          </p:cNvCxnSpPr>
          <p:nvPr/>
        </p:nvCxnSpPr>
        <p:spPr>
          <a:xfrm flipV="1">
            <a:off x="6634976" y="3805529"/>
            <a:ext cx="1621548" cy="79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0BDD1796-0BCF-4469-8A60-418EE98CB667}"/>
              </a:ext>
            </a:extLst>
          </p:cNvPr>
          <p:cNvCxnSpPr>
            <a:cxnSpLocks/>
            <a:stCxn id="26" idx="0"/>
            <a:endCxn id="47" idx="2"/>
          </p:cNvCxnSpPr>
          <p:nvPr/>
        </p:nvCxnSpPr>
        <p:spPr>
          <a:xfrm flipV="1">
            <a:off x="6634976" y="3789460"/>
            <a:ext cx="3259255" cy="81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94B532B5-24BE-4EA1-945F-BE0102561698}"/>
              </a:ext>
            </a:extLst>
          </p:cNvPr>
          <p:cNvCxnSpPr>
            <a:cxnSpLocks/>
            <a:stCxn id="1046" idx="1"/>
            <a:endCxn id="26" idx="3"/>
          </p:cNvCxnSpPr>
          <p:nvPr/>
        </p:nvCxnSpPr>
        <p:spPr>
          <a:xfrm flipH="1" flipV="1">
            <a:off x="7206869" y="5176169"/>
            <a:ext cx="2523496" cy="1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9F199E1C-FFC6-4326-B744-58EEBDE27F55}"/>
              </a:ext>
            </a:extLst>
          </p:cNvPr>
          <p:cNvGrpSpPr/>
          <p:nvPr/>
        </p:nvGrpSpPr>
        <p:grpSpPr>
          <a:xfrm>
            <a:off x="9730365" y="4627547"/>
            <a:ext cx="1120515" cy="1120515"/>
            <a:chOff x="7723682" y="4440208"/>
            <a:chExt cx="1120515" cy="1120515"/>
          </a:xfrm>
        </p:grpSpPr>
        <p:pic>
          <p:nvPicPr>
            <p:cNvPr id="1046" name="Picture 4" descr="Image result for terminal">
              <a:extLst>
                <a:ext uri="{FF2B5EF4-FFF2-40B4-BE49-F238E27FC236}">
                  <a16:creationId xmlns:a16="http://schemas.microsoft.com/office/drawing/2014/main" id="{F54E223D-51D2-4949-BDF0-FBB250F20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3682" y="4440208"/>
              <a:ext cx="1120515" cy="1120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EE89A89A-3740-46F8-8034-19B8138C3D1C}"/>
                </a:ext>
              </a:extLst>
            </p:cNvPr>
            <p:cNvSpPr txBox="1"/>
            <p:nvPr/>
          </p:nvSpPr>
          <p:spPr>
            <a:xfrm>
              <a:off x="7802898" y="4843617"/>
              <a:ext cx="917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chemeClr val="bg1"/>
                  </a:solidFill>
                </a:rPr>
                <a:t>Kubectl</a:t>
              </a:r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dirty="0">
                  <a:solidFill>
                    <a:schemeClr val="bg1"/>
                  </a:solidFill>
                </a:rPr>
                <a:t>CLI</a:t>
              </a:r>
            </a:p>
          </p:txBody>
        </p:sp>
      </p:grpSp>
      <p:sp>
        <p:nvSpPr>
          <p:cNvPr id="1054" name="TextBox 1053">
            <a:extLst>
              <a:ext uri="{FF2B5EF4-FFF2-40B4-BE49-F238E27FC236}">
                <a16:creationId xmlns:a16="http://schemas.microsoft.com/office/drawing/2014/main" id="{8211B06A-8293-41FF-852E-7A02B6E0D77E}"/>
              </a:ext>
            </a:extLst>
          </p:cNvPr>
          <p:cNvSpPr txBox="1"/>
          <p:nvPr/>
        </p:nvSpPr>
        <p:spPr>
          <a:xfrm>
            <a:off x="619508" y="4864638"/>
            <a:ext cx="853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Master</a:t>
            </a:r>
          </a:p>
          <a:p>
            <a:pPr algn="ctr"/>
            <a:r>
              <a:rPr lang="en-GB" dirty="0"/>
              <a:t>nodes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361142-CA58-4D5D-A6CE-AD3605F7FE5F}"/>
              </a:ext>
            </a:extLst>
          </p:cNvPr>
          <p:cNvSpPr txBox="1"/>
          <p:nvPr/>
        </p:nvSpPr>
        <p:spPr>
          <a:xfrm>
            <a:off x="661186" y="3096248"/>
            <a:ext cx="769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Agent</a:t>
            </a:r>
          </a:p>
          <a:p>
            <a:pPr algn="ctr"/>
            <a:r>
              <a:rPr lang="en-GB" dirty="0"/>
              <a:t>nodes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2946B0-BD7B-4E1A-B457-2FC429A0036F}"/>
              </a:ext>
            </a:extLst>
          </p:cNvPr>
          <p:cNvSpPr txBox="1"/>
          <p:nvPr/>
        </p:nvSpPr>
        <p:spPr>
          <a:xfrm>
            <a:off x="303269" y="2005863"/>
            <a:ext cx="1485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Running Pods</a:t>
            </a:r>
          </a:p>
          <a:p>
            <a:pPr algn="ctr"/>
            <a:r>
              <a:rPr lang="en-GB" dirty="0"/>
              <a:t>(~containers)</a:t>
            </a:r>
          </a:p>
        </p:txBody>
      </p:sp>
      <p:pic>
        <p:nvPicPr>
          <p:cNvPr id="26" name="Picture 2" descr="Image result for kubernetes">
            <a:extLst>
              <a:ext uri="{FF2B5EF4-FFF2-40B4-BE49-F238E27FC236}">
                <a16:creationId xmlns:a16="http://schemas.microsoft.com/office/drawing/2014/main" id="{CC471831-99FB-47BA-8FFF-5FDD4F4C5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083" y="4604276"/>
            <a:ext cx="1143786" cy="114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Image result for kubernetes">
            <a:extLst>
              <a:ext uri="{FF2B5EF4-FFF2-40B4-BE49-F238E27FC236}">
                <a16:creationId xmlns:a16="http://schemas.microsoft.com/office/drawing/2014/main" id="{DFC3BAA8-E6A1-4636-A853-2FC34D2A1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690" y="4604276"/>
            <a:ext cx="1143786" cy="114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Shape 338" descr="Compute-Engine_256px.png">
            <a:extLst>
              <a:ext uri="{FF2B5EF4-FFF2-40B4-BE49-F238E27FC236}">
                <a16:creationId xmlns:a16="http://schemas.microsoft.com/office/drawing/2014/main" id="{E104EC80-8A5D-4C8E-9EBA-B06731D9E95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2869542" y="3040821"/>
            <a:ext cx="836079" cy="75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338" descr="Compute-Engine_256px.png">
            <a:extLst>
              <a:ext uri="{FF2B5EF4-FFF2-40B4-BE49-F238E27FC236}">
                <a16:creationId xmlns:a16="http://schemas.microsoft.com/office/drawing/2014/main" id="{D1335077-E16B-4038-B23A-8A36252F148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4593584" y="3040821"/>
            <a:ext cx="836079" cy="75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338" descr="Compute-Engine_256px.png">
            <a:extLst>
              <a:ext uri="{FF2B5EF4-FFF2-40B4-BE49-F238E27FC236}">
                <a16:creationId xmlns:a16="http://schemas.microsoft.com/office/drawing/2014/main" id="{38A96394-23AE-4438-BEFA-65C6C9B83B5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6195538" y="3040821"/>
            <a:ext cx="836079" cy="75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338" descr="Compute-Engine_256px.png">
            <a:extLst>
              <a:ext uri="{FF2B5EF4-FFF2-40B4-BE49-F238E27FC236}">
                <a16:creationId xmlns:a16="http://schemas.microsoft.com/office/drawing/2014/main" id="{EF44432D-0A93-4A8A-8023-713658042D7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7838484" y="3054571"/>
            <a:ext cx="836079" cy="75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338" descr="Compute-Engine_256px.png">
            <a:extLst>
              <a:ext uri="{FF2B5EF4-FFF2-40B4-BE49-F238E27FC236}">
                <a16:creationId xmlns:a16="http://schemas.microsoft.com/office/drawing/2014/main" id="{5B751916-1242-43A7-B5F7-822DA3F62DC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9476191" y="3038502"/>
            <a:ext cx="836079" cy="750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AC53645-84DF-44FE-BB82-0240863CA541}"/>
              </a:ext>
            </a:extLst>
          </p:cNvPr>
          <p:cNvGrpSpPr/>
          <p:nvPr/>
        </p:nvGrpSpPr>
        <p:grpSpPr>
          <a:xfrm>
            <a:off x="2869542" y="2001739"/>
            <a:ext cx="823114" cy="654577"/>
            <a:chOff x="4536186" y="1204040"/>
            <a:chExt cx="823114" cy="654577"/>
          </a:xfrm>
        </p:grpSpPr>
        <p:pic>
          <p:nvPicPr>
            <p:cNvPr id="53" name="Shape 339" descr="Container-Engine_256px.png">
              <a:extLst>
                <a:ext uri="{FF2B5EF4-FFF2-40B4-BE49-F238E27FC236}">
                  <a16:creationId xmlns:a16="http://schemas.microsoft.com/office/drawing/2014/main" id="{4E38DDB1-E50C-4F39-89E7-3E793C60C5B6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536186" y="1530445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Shape 339" descr="Container-Engine_256px.png">
              <a:extLst>
                <a:ext uri="{FF2B5EF4-FFF2-40B4-BE49-F238E27FC236}">
                  <a16:creationId xmlns:a16="http://schemas.microsoft.com/office/drawing/2014/main" id="{069E729F-AD1B-4427-962E-6030D0F9A978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993930" y="1530445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Shape 339" descr="Container-Engine_256px.png">
              <a:extLst>
                <a:ext uri="{FF2B5EF4-FFF2-40B4-BE49-F238E27FC236}">
                  <a16:creationId xmlns:a16="http://schemas.microsoft.com/office/drawing/2014/main" id="{63459637-8CAC-4F15-90ED-1BD1535DAE88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764920" y="1204040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F832DC-3F4E-4ABD-B14C-1351481DA08D}"/>
              </a:ext>
            </a:extLst>
          </p:cNvPr>
          <p:cNvGrpSpPr/>
          <p:nvPr/>
        </p:nvGrpSpPr>
        <p:grpSpPr>
          <a:xfrm>
            <a:off x="4571956" y="2324022"/>
            <a:ext cx="823114" cy="328172"/>
            <a:chOff x="4402848" y="2355936"/>
            <a:chExt cx="823114" cy="328172"/>
          </a:xfrm>
        </p:grpSpPr>
        <p:pic>
          <p:nvPicPr>
            <p:cNvPr id="66" name="Shape 339" descr="Container-Engine_256px.png">
              <a:extLst>
                <a:ext uri="{FF2B5EF4-FFF2-40B4-BE49-F238E27FC236}">
                  <a16:creationId xmlns:a16="http://schemas.microsoft.com/office/drawing/2014/main" id="{D0E67DF5-63F6-40C1-87AA-8EC6FD8314C8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402848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Shape 339" descr="Container-Engine_256px.png">
              <a:extLst>
                <a:ext uri="{FF2B5EF4-FFF2-40B4-BE49-F238E27FC236}">
                  <a16:creationId xmlns:a16="http://schemas.microsoft.com/office/drawing/2014/main" id="{C20DAAF3-945B-4DC1-B281-83E2F61F4FCF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860592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0" name="Shape 339" descr="Container-Engine_256px.png">
            <a:extLst>
              <a:ext uri="{FF2B5EF4-FFF2-40B4-BE49-F238E27FC236}">
                <a16:creationId xmlns:a16="http://schemas.microsoft.com/office/drawing/2014/main" id="{8F0A5C6B-7361-4BCE-899D-F366F439ED6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92" b="5092"/>
          <a:stretch/>
        </p:blipFill>
        <p:spPr>
          <a:xfrm>
            <a:off x="6430892" y="2324022"/>
            <a:ext cx="365370" cy="3281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1C5FCE69-3E40-4AFA-8BAF-9E9D46CA7004}"/>
              </a:ext>
            </a:extLst>
          </p:cNvPr>
          <p:cNvGrpSpPr/>
          <p:nvPr/>
        </p:nvGrpSpPr>
        <p:grpSpPr>
          <a:xfrm>
            <a:off x="7831065" y="2333571"/>
            <a:ext cx="823114" cy="328172"/>
            <a:chOff x="4402848" y="2355936"/>
            <a:chExt cx="823114" cy="328172"/>
          </a:xfrm>
        </p:grpSpPr>
        <p:pic>
          <p:nvPicPr>
            <p:cNvPr id="72" name="Shape 339" descr="Container-Engine_256px.png">
              <a:extLst>
                <a:ext uri="{FF2B5EF4-FFF2-40B4-BE49-F238E27FC236}">
                  <a16:creationId xmlns:a16="http://schemas.microsoft.com/office/drawing/2014/main" id="{FA27FDA8-80A7-4B19-99D6-C53931A11443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402848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Shape 339" descr="Container-Engine_256px.png">
              <a:extLst>
                <a:ext uri="{FF2B5EF4-FFF2-40B4-BE49-F238E27FC236}">
                  <a16:creationId xmlns:a16="http://schemas.microsoft.com/office/drawing/2014/main" id="{18316552-D580-4603-895B-915CCCA00350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860592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F50B57B-8961-4E51-855D-0DC76050B237}"/>
              </a:ext>
            </a:extLst>
          </p:cNvPr>
          <p:cNvGrpSpPr/>
          <p:nvPr/>
        </p:nvGrpSpPr>
        <p:grpSpPr>
          <a:xfrm>
            <a:off x="7825076" y="1910258"/>
            <a:ext cx="823114" cy="328172"/>
            <a:chOff x="4402848" y="2355936"/>
            <a:chExt cx="823114" cy="328172"/>
          </a:xfrm>
        </p:grpSpPr>
        <p:pic>
          <p:nvPicPr>
            <p:cNvPr id="75" name="Shape 339" descr="Container-Engine_256px.png">
              <a:extLst>
                <a:ext uri="{FF2B5EF4-FFF2-40B4-BE49-F238E27FC236}">
                  <a16:creationId xmlns:a16="http://schemas.microsoft.com/office/drawing/2014/main" id="{6CB03CAA-B80D-4DBB-A73B-E343E7104C01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402848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Shape 339" descr="Container-Engine_256px.png">
              <a:extLst>
                <a:ext uri="{FF2B5EF4-FFF2-40B4-BE49-F238E27FC236}">
                  <a16:creationId xmlns:a16="http://schemas.microsoft.com/office/drawing/2014/main" id="{E76B58FF-1273-4335-896D-EB3252107EA3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860592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9CBBE2AE-687C-419F-B14E-7ED3E491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29392"/>
          </a:xfrm>
        </p:spPr>
        <p:txBody>
          <a:bodyPr/>
          <a:lstStyle/>
          <a:p>
            <a:r>
              <a:rPr lang="en-GB" dirty="0"/>
              <a:t>We need an orchestrator: enter Kubernetes and AKS</a:t>
            </a:r>
          </a:p>
        </p:txBody>
      </p:sp>
      <p:pic>
        <p:nvPicPr>
          <p:cNvPr id="77" name="Picture 4" descr="https://azurecomcdn.azureedge.net/cvt-24785e47728636324a1dff85ae88874c1e17999e0f66965132e5c5ad37455466/images/page/services/container-service/01-create.png">
            <a:extLst>
              <a:ext uri="{FF2B5EF4-FFF2-40B4-BE49-F238E27FC236}">
                <a16:creationId xmlns:a16="http://schemas.microsoft.com/office/drawing/2014/main" id="{5117B7E2-0ADF-4F0C-851A-C30E9DA9F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89" y="650492"/>
            <a:ext cx="1937146" cy="9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2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2044D1-BA1B-4A18-AE72-3C695FCB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29392"/>
          </a:xfrm>
        </p:spPr>
        <p:txBody>
          <a:bodyPr/>
          <a:lstStyle/>
          <a:p>
            <a:r>
              <a:rPr lang="it-IT" dirty="0"/>
              <a:t>Ok... What</a:t>
            </a:r>
            <a:r>
              <a:rPr lang="en-GB" dirty="0"/>
              <a:t>’s a “Pod” now?!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FD7A53-1961-458D-8FAE-DAEDD4A3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268760"/>
            <a:ext cx="9509760" cy="4760819"/>
          </a:xfrm>
        </p:spPr>
        <p:txBody>
          <a:bodyPr/>
          <a:lstStyle/>
          <a:p>
            <a:r>
              <a:rPr lang="en-GB" dirty="0"/>
              <a:t>Atomic unit of deployment in Kubernetes</a:t>
            </a:r>
          </a:p>
          <a:p>
            <a:r>
              <a:rPr lang="en-GB" dirty="0"/>
              <a:t>It has its own IP Address</a:t>
            </a:r>
          </a:p>
          <a:p>
            <a:r>
              <a:rPr lang="en-GB" dirty="0"/>
              <a:t>It’s short lived and replaceable</a:t>
            </a:r>
          </a:p>
          <a:p>
            <a:pPr lvl="1"/>
            <a:r>
              <a:rPr lang="en-GB" dirty="0"/>
              <a:t>Don’t get too attached to it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r>
              <a:rPr lang="en-GB" dirty="0"/>
              <a:t> </a:t>
            </a:r>
          </a:p>
          <a:p>
            <a:r>
              <a:rPr lang="en-GB" dirty="0"/>
              <a:t>It runs one or more containers</a:t>
            </a:r>
          </a:p>
          <a:p>
            <a:pPr lvl="1"/>
            <a:r>
              <a:rPr lang="en-GB" dirty="0"/>
              <a:t>All the containers share storage and network</a:t>
            </a:r>
          </a:p>
          <a:p>
            <a:r>
              <a:rPr lang="en-GB" dirty="0"/>
              <a:t>We almost never manage pods directly</a:t>
            </a:r>
          </a:p>
          <a:p>
            <a:pPr lvl="1"/>
            <a:r>
              <a:rPr lang="en-GB" dirty="0"/>
              <a:t>There are higher </a:t>
            </a:r>
            <a:r>
              <a:rPr lang="en-GB"/>
              <a:t>level objects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A80703-2324-4A06-8B05-8C33589A5B94}"/>
              </a:ext>
            </a:extLst>
          </p:cNvPr>
          <p:cNvGrpSpPr/>
          <p:nvPr/>
        </p:nvGrpSpPr>
        <p:grpSpPr>
          <a:xfrm>
            <a:off x="7628285" y="1579409"/>
            <a:ext cx="1679713" cy="1214744"/>
            <a:chOff x="4850296" y="4262761"/>
            <a:chExt cx="1679713" cy="12147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58B875-2A25-4915-BEA7-66994F305D4A}"/>
                </a:ext>
              </a:extLst>
            </p:cNvPr>
            <p:cNvSpPr/>
            <p:nvPr/>
          </p:nvSpPr>
          <p:spPr>
            <a:xfrm>
              <a:off x="4850296" y="4328491"/>
              <a:ext cx="1679713" cy="10272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65D67A-57B2-4D7C-8C01-9FD2377A3D7A}"/>
                </a:ext>
              </a:extLst>
            </p:cNvPr>
            <p:cNvGrpSpPr/>
            <p:nvPr/>
          </p:nvGrpSpPr>
          <p:grpSpPr>
            <a:xfrm>
              <a:off x="5256745" y="4262761"/>
              <a:ext cx="866814" cy="915212"/>
              <a:chOff x="7245626" y="2134805"/>
              <a:chExt cx="866814" cy="915212"/>
            </a:xfrm>
          </p:grpSpPr>
          <p:pic>
            <p:nvPicPr>
              <p:cNvPr id="10" name="Picture 2" descr="Image result for container icon">
                <a:extLst>
                  <a:ext uri="{FF2B5EF4-FFF2-40B4-BE49-F238E27FC236}">
                    <a16:creationId xmlns:a16="http://schemas.microsoft.com/office/drawing/2014/main" id="{F4DF2EC1-12BF-4433-BABE-B94593EEB7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26" y="2134805"/>
                <a:ext cx="866814" cy="86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BB4E2E-D404-4005-8377-1BF6D64C74F3}"/>
                  </a:ext>
                </a:extLst>
              </p:cNvPr>
              <p:cNvSpPr txBox="1"/>
              <p:nvPr/>
            </p:nvSpPr>
            <p:spPr>
              <a:xfrm>
                <a:off x="7307777" y="2773018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frontend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8D26CD-0F34-4C52-953E-20CBAAD65264}"/>
                </a:ext>
              </a:extLst>
            </p:cNvPr>
            <p:cNvSpPr/>
            <p:nvPr/>
          </p:nvSpPr>
          <p:spPr>
            <a:xfrm>
              <a:off x="5163377" y="5233996"/>
              <a:ext cx="1053548" cy="243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10.1.0.11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2B2D8C0-9F9D-4A99-A5A0-EEEA1214B7C6}"/>
              </a:ext>
            </a:extLst>
          </p:cNvPr>
          <p:cNvGrpSpPr/>
          <p:nvPr/>
        </p:nvGrpSpPr>
        <p:grpSpPr>
          <a:xfrm>
            <a:off x="7628285" y="3633032"/>
            <a:ext cx="3261691" cy="1776338"/>
            <a:chOff x="3511826" y="3633032"/>
            <a:chExt cx="3261691" cy="177633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B3E442-9851-4C51-96D8-8ED846482B5F}"/>
                </a:ext>
              </a:extLst>
            </p:cNvPr>
            <p:cNvSpPr/>
            <p:nvPr/>
          </p:nvSpPr>
          <p:spPr>
            <a:xfrm>
              <a:off x="3511826" y="3698761"/>
              <a:ext cx="3261691" cy="15888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1D7312-654F-48FB-869B-5E3D216E368E}"/>
                </a:ext>
              </a:extLst>
            </p:cNvPr>
            <p:cNvGrpSpPr/>
            <p:nvPr/>
          </p:nvGrpSpPr>
          <p:grpSpPr>
            <a:xfrm>
              <a:off x="3918275" y="3633032"/>
              <a:ext cx="866814" cy="915212"/>
              <a:chOff x="7245626" y="2134805"/>
              <a:chExt cx="866814" cy="915212"/>
            </a:xfrm>
          </p:grpSpPr>
          <p:pic>
            <p:nvPicPr>
              <p:cNvPr id="16" name="Picture 2" descr="Image result for container icon">
                <a:extLst>
                  <a:ext uri="{FF2B5EF4-FFF2-40B4-BE49-F238E27FC236}">
                    <a16:creationId xmlns:a16="http://schemas.microsoft.com/office/drawing/2014/main" id="{A4948E7F-AB48-44D8-A5A4-0497E1AE3D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26" y="2134805"/>
                <a:ext cx="866814" cy="86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5507B9-2009-44CD-9967-361B3CDCF7DF}"/>
                  </a:ext>
                </a:extLst>
              </p:cNvPr>
              <p:cNvSpPr txBox="1"/>
              <p:nvPr/>
            </p:nvSpPr>
            <p:spPr>
              <a:xfrm>
                <a:off x="7307777" y="2773018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frontend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358600-12F1-4D47-A87F-691E8E7AF166}"/>
                </a:ext>
              </a:extLst>
            </p:cNvPr>
            <p:cNvSpPr/>
            <p:nvPr/>
          </p:nvSpPr>
          <p:spPr>
            <a:xfrm>
              <a:off x="4615897" y="5165861"/>
              <a:ext cx="1053548" cy="243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10.1.0.11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7055AE4-B600-4207-8665-40EF07B25CBF}"/>
                </a:ext>
              </a:extLst>
            </p:cNvPr>
            <p:cNvGrpSpPr/>
            <p:nvPr/>
          </p:nvGrpSpPr>
          <p:grpSpPr>
            <a:xfrm>
              <a:off x="5588704" y="3649169"/>
              <a:ext cx="930063" cy="915212"/>
              <a:chOff x="7313972" y="2134805"/>
              <a:chExt cx="930063" cy="915212"/>
            </a:xfrm>
          </p:grpSpPr>
          <p:pic>
            <p:nvPicPr>
              <p:cNvPr id="19" name="Picture 2" descr="Image result for container icon">
                <a:extLst>
                  <a:ext uri="{FF2B5EF4-FFF2-40B4-BE49-F238E27FC236}">
                    <a16:creationId xmlns:a16="http://schemas.microsoft.com/office/drawing/2014/main" id="{99DA93D9-EA50-4FF4-BD6D-C1FB7A8D31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5596" y="2134805"/>
                <a:ext cx="866814" cy="86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299127-DCC0-4A88-B3B3-3EB991B45F2E}"/>
                  </a:ext>
                </a:extLst>
              </p:cNvPr>
              <p:cNvSpPr txBox="1"/>
              <p:nvPr/>
            </p:nvSpPr>
            <p:spPr>
              <a:xfrm>
                <a:off x="7313972" y="2773018"/>
                <a:ext cx="9300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Log spooler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0BBBABD-8627-46C5-A58B-A91C5C85F160}"/>
                </a:ext>
              </a:extLst>
            </p:cNvPr>
            <p:cNvGrpSpPr/>
            <p:nvPr/>
          </p:nvGrpSpPr>
          <p:grpSpPr>
            <a:xfrm>
              <a:off x="4779431" y="4579217"/>
              <a:ext cx="726481" cy="571808"/>
              <a:chOff x="4658641" y="4545652"/>
              <a:chExt cx="726481" cy="571808"/>
            </a:xfrm>
          </p:grpSpPr>
          <p:sp>
            <p:nvSpPr>
              <p:cNvPr id="21" name="Flowchart: Multidocument 20">
                <a:extLst>
                  <a:ext uri="{FF2B5EF4-FFF2-40B4-BE49-F238E27FC236}">
                    <a16:creationId xmlns:a16="http://schemas.microsoft.com/office/drawing/2014/main" id="{43FEBD6E-DA3D-40AE-B819-815E3B12C199}"/>
                  </a:ext>
                </a:extLst>
              </p:cNvPr>
              <p:cNvSpPr/>
              <p:nvPr/>
            </p:nvSpPr>
            <p:spPr>
              <a:xfrm>
                <a:off x="4803220" y="4545652"/>
                <a:ext cx="437322" cy="327992"/>
              </a:xfrm>
              <a:prstGeom prst="flowChartMultidocument">
                <a:avLst/>
              </a:prstGeom>
              <a:solidFill>
                <a:srgbClr val="FFFF00"/>
              </a:solidFill>
              <a:ln>
                <a:solidFill>
                  <a:srgbClr val="F8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2EEAEC-865A-4F50-9636-D589743B9755}"/>
                  </a:ext>
                </a:extLst>
              </p:cNvPr>
              <p:cNvSpPr txBox="1"/>
              <p:nvPr/>
            </p:nvSpPr>
            <p:spPr>
              <a:xfrm>
                <a:off x="4658641" y="4840461"/>
                <a:ext cx="7264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/</a:t>
                </a:r>
                <a:r>
                  <a:rPr lang="en-GB" sz="1200" dirty="0" err="1"/>
                  <a:t>var</a:t>
                </a:r>
                <a:r>
                  <a:rPr lang="en-GB" sz="1200" dirty="0"/>
                  <a:t>/logs</a:t>
                </a:r>
              </a:p>
            </p:txBody>
          </p:sp>
        </p:grpSp>
        <p:sp>
          <p:nvSpPr>
            <p:cNvPr id="26" name="Arrow: Bent-Up 25">
              <a:extLst>
                <a:ext uri="{FF2B5EF4-FFF2-40B4-BE49-F238E27FC236}">
                  <a16:creationId xmlns:a16="http://schemas.microsoft.com/office/drawing/2014/main" id="{196B9796-2089-44FB-9E6A-49797E368AAA}"/>
                </a:ext>
              </a:extLst>
            </p:cNvPr>
            <p:cNvSpPr/>
            <p:nvPr/>
          </p:nvSpPr>
          <p:spPr>
            <a:xfrm rot="5400000">
              <a:off x="4489366" y="4433114"/>
              <a:ext cx="207232" cy="524565"/>
            </a:xfrm>
            <a:prstGeom prst="bentUpArrow">
              <a:avLst>
                <a:gd name="adj1" fmla="val 7200"/>
                <a:gd name="adj2" fmla="val 12049"/>
                <a:gd name="adj3" fmla="val 25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Arrow: Bent-Up 26">
              <a:extLst>
                <a:ext uri="{FF2B5EF4-FFF2-40B4-BE49-F238E27FC236}">
                  <a16:creationId xmlns:a16="http://schemas.microsoft.com/office/drawing/2014/main" id="{77EA19A9-1C31-4A05-AABA-17E9E9DBDA50}"/>
                </a:ext>
              </a:extLst>
            </p:cNvPr>
            <p:cNvSpPr/>
            <p:nvPr/>
          </p:nvSpPr>
          <p:spPr>
            <a:xfrm rot="16200000" flipH="1">
              <a:off x="5630779" y="4427527"/>
              <a:ext cx="207232" cy="524565"/>
            </a:xfrm>
            <a:prstGeom prst="bentUpArrow">
              <a:avLst>
                <a:gd name="adj1" fmla="val 7200"/>
                <a:gd name="adj2" fmla="val 12049"/>
                <a:gd name="adj3" fmla="val 25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009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FC8B91A-BC7E-4D55-8116-70BE0E0159EC}"/>
              </a:ext>
            </a:extLst>
          </p:cNvPr>
          <p:cNvSpPr/>
          <p:nvPr/>
        </p:nvSpPr>
        <p:spPr>
          <a:xfrm>
            <a:off x="4215852" y="4080013"/>
            <a:ext cx="6945791" cy="21567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865FC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Upgrade policy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595032-E3DC-4F8A-A854-869B70F12FEE}"/>
              </a:ext>
            </a:extLst>
          </p:cNvPr>
          <p:cNvSpPr/>
          <p:nvPr/>
        </p:nvSpPr>
        <p:spPr>
          <a:xfrm>
            <a:off x="4378187" y="4467638"/>
            <a:ext cx="6619461" cy="1679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6CC3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9F8FF-04D0-4C67-BB07-62C54830C76E}"/>
              </a:ext>
            </a:extLst>
          </p:cNvPr>
          <p:cNvSpPr/>
          <p:nvPr/>
        </p:nvSpPr>
        <p:spPr>
          <a:xfrm>
            <a:off x="246819" y="2707878"/>
            <a:ext cx="3624471" cy="35289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865FC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497302-E800-4A65-BC68-E27B8E98BBAC}"/>
              </a:ext>
            </a:extLst>
          </p:cNvPr>
          <p:cNvSpPr/>
          <p:nvPr/>
        </p:nvSpPr>
        <p:spPr>
          <a:xfrm>
            <a:off x="385971" y="3847886"/>
            <a:ext cx="3322984" cy="2299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6CC3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 err="1">
                <a:solidFill>
                  <a:schemeClr val="tx1"/>
                </a:solidFill>
              </a:rPr>
              <a:t>ReplicaSet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ACD1B7-ECD3-44FC-B63C-3E259BEC69F1}"/>
              </a:ext>
            </a:extLst>
          </p:cNvPr>
          <p:cNvSpPr/>
          <p:nvPr/>
        </p:nvSpPr>
        <p:spPr>
          <a:xfrm>
            <a:off x="735497" y="4805570"/>
            <a:ext cx="2787926" cy="1131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3CCD47-1AEE-42F7-AFEC-4209CF06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888" y="467360"/>
            <a:ext cx="8872992" cy="729392"/>
          </a:xfrm>
        </p:spPr>
        <p:txBody>
          <a:bodyPr>
            <a:normAutofit fontScale="90000"/>
          </a:bodyPr>
          <a:lstStyle/>
          <a:p>
            <a:r>
              <a:rPr lang="en-GB" dirty="0"/>
              <a:t>Kubernetes objects are created through its REST API</a:t>
            </a:r>
          </a:p>
        </p:txBody>
      </p:sp>
      <p:pic>
        <p:nvPicPr>
          <p:cNvPr id="6" name="Picture 4" descr="https://azurecomcdn.azureedge.net/cvt-24785e47728636324a1dff85ae88874c1e17999e0f66965132e5c5ad37455466/images/page/services/container-service/01-create.png">
            <a:extLst>
              <a:ext uri="{FF2B5EF4-FFF2-40B4-BE49-F238E27FC236}">
                <a16:creationId xmlns:a16="http://schemas.microsoft.com/office/drawing/2014/main" id="{AF75F598-27B2-4FA9-94CB-F77553EB0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" y="490612"/>
            <a:ext cx="2081264" cy="100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0830A7-CD46-4315-90B4-37311ECD537A}"/>
              </a:ext>
            </a:extLst>
          </p:cNvPr>
          <p:cNvSpPr/>
          <p:nvPr/>
        </p:nvSpPr>
        <p:spPr>
          <a:xfrm>
            <a:off x="316396" y="2890202"/>
            <a:ext cx="33229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</a:rPr>
              <a:t>apiVersion</a:t>
            </a:r>
            <a:r>
              <a:rPr lang="en-GB" sz="1200" dirty="0">
                <a:latin typeface="Consolas" panose="020B0609020204030204" pitchFamily="49" charset="0"/>
              </a:rPr>
              <a:t>: </a:t>
            </a:r>
            <a:r>
              <a:rPr lang="en-GB" sz="1200" b="1" dirty="0">
                <a:latin typeface="Consolas" panose="020B0609020204030204" pitchFamily="49" charset="0"/>
              </a:rPr>
              <a:t>apps/v1beta1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kind: </a:t>
            </a:r>
            <a:r>
              <a:rPr lang="en-GB" sz="1200" b="1" dirty="0">
                <a:latin typeface="Consolas" panose="020B0609020204030204" pitchFamily="49" charset="0"/>
              </a:rPr>
              <a:t>Deployment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metadata: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name: </a:t>
            </a:r>
            <a:r>
              <a:rPr lang="en-GB" sz="1200" b="1" dirty="0">
                <a:latin typeface="Consolas" panose="020B0609020204030204" pitchFamily="49" charset="0"/>
              </a:rPr>
              <a:t>frontend-</a:t>
            </a:r>
            <a:r>
              <a:rPr lang="en-GB" sz="1200" b="1" dirty="0" err="1">
                <a:latin typeface="Consolas" panose="020B0609020204030204" pitchFamily="49" charset="0"/>
              </a:rPr>
              <a:t>dpy</a:t>
            </a:r>
            <a:endParaRPr lang="en-GB" sz="1200" b="1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spec: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replicas: </a:t>
            </a:r>
            <a:r>
              <a:rPr lang="en-GB" sz="1200" b="1" dirty="0">
                <a:latin typeface="Consolas" panose="020B0609020204030204" pitchFamily="49" charset="0"/>
              </a:rPr>
              <a:t>3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template: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metadata: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labels: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app: </a:t>
            </a:r>
            <a:r>
              <a:rPr lang="en-GB" sz="1200" b="1" dirty="0">
                <a:latin typeface="Consolas" panose="020B0609020204030204" pitchFamily="49" charset="0"/>
              </a:rPr>
              <a:t>frontend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spec: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containers: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- name: </a:t>
            </a:r>
            <a:r>
              <a:rPr lang="en-GB" sz="1200" b="1" dirty="0">
                <a:latin typeface="Consolas" panose="020B0609020204030204" pitchFamily="49" charset="0"/>
              </a:rPr>
              <a:t>frontend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image: </a:t>
            </a:r>
            <a:r>
              <a:rPr lang="en-GB" sz="1200" b="1" dirty="0" err="1">
                <a:latin typeface="Consolas" panose="020B0609020204030204" pitchFamily="49" charset="0"/>
              </a:rPr>
              <a:t>myreg</a:t>
            </a:r>
            <a:r>
              <a:rPr lang="en-GB" sz="1200" b="1" dirty="0">
                <a:latin typeface="Consolas" panose="020B0609020204030204" pitchFamily="49" charset="0"/>
              </a:rPr>
              <a:t>/</a:t>
            </a:r>
            <a:r>
              <a:rPr lang="en-GB" sz="1200" b="1" dirty="0" err="1">
                <a:latin typeface="Consolas" panose="020B0609020204030204" pitchFamily="49" charset="0"/>
              </a:rPr>
              <a:t>frontend:latest</a:t>
            </a:r>
            <a:endParaRPr lang="en-GB" sz="1200" b="1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     ports: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- </a:t>
            </a:r>
            <a:r>
              <a:rPr lang="en-GB" sz="1200" dirty="0" err="1">
                <a:latin typeface="Consolas" panose="020B0609020204030204" pitchFamily="49" charset="0"/>
              </a:rPr>
              <a:t>containerPort</a:t>
            </a:r>
            <a:r>
              <a:rPr lang="en-GB" sz="1200" dirty="0">
                <a:latin typeface="Consolas" panose="020B0609020204030204" pitchFamily="49" charset="0"/>
              </a:rPr>
              <a:t>: </a:t>
            </a:r>
            <a:r>
              <a:rPr lang="en-GB" sz="1200" b="1" dirty="0">
                <a:latin typeface="Consolas" panose="020B0609020204030204" pitchFamily="49" charset="0"/>
              </a:rPr>
              <a:t>80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A1BB6B-FF27-43C6-BB58-AF2AFC9DB4D7}"/>
              </a:ext>
            </a:extLst>
          </p:cNvPr>
          <p:cNvGrpSpPr/>
          <p:nvPr/>
        </p:nvGrpSpPr>
        <p:grpSpPr>
          <a:xfrm>
            <a:off x="4825448" y="4615599"/>
            <a:ext cx="1679713" cy="1214744"/>
            <a:chOff x="4850296" y="4262761"/>
            <a:chExt cx="1679713" cy="121474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C153D7-0221-453E-81A3-1764E7355E6D}"/>
                </a:ext>
              </a:extLst>
            </p:cNvPr>
            <p:cNvSpPr/>
            <p:nvPr/>
          </p:nvSpPr>
          <p:spPr>
            <a:xfrm>
              <a:off x="4850296" y="4328491"/>
              <a:ext cx="1679713" cy="10272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3B793D-6A61-485C-B112-DB4F60F222D7}"/>
                </a:ext>
              </a:extLst>
            </p:cNvPr>
            <p:cNvGrpSpPr/>
            <p:nvPr/>
          </p:nvGrpSpPr>
          <p:grpSpPr>
            <a:xfrm>
              <a:off x="5256745" y="4262761"/>
              <a:ext cx="866814" cy="915212"/>
              <a:chOff x="7245626" y="2134805"/>
              <a:chExt cx="866814" cy="915212"/>
            </a:xfrm>
          </p:grpSpPr>
          <p:pic>
            <p:nvPicPr>
              <p:cNvPr id="2050" name="Picture 2" descr="Image result for container icon">
                <a:extLst>
                  <a:ext uri="{FF2B5EF4-FFF2-40B4-BE49-F238E27FC236}">
                    <a16:creationId xmlns:a16="http://schemas.microsoft.com/office/drawing/2014/main" id="{676B9240-D028-4CDD-B6C7-755A006F52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26" y="2134805"/>
                <a:ext cx="866814" cy="86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FDD62F-9449-4AD1-B31F-CA5A2DBA8A0B}"/>
                  </a:ext>
                </a:extLst>
              </p:cNvPr>
              <p:cNvSpPr txBox="1"/>
              <p:nvPr/>
            </p:nvSpPr>
            <p:spPr>
              <a:xfrm>
                <a:off x="7307777" y="2773018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frontend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564719-A3E7-4FA9-A62C-CAA5FF29769F}"/>
                </a:ext>
              </a:extLst>
            </p:cNvPr>
            <p:cNvSpPr/>
            <p:nvPr/>
          </p:nvSpPr>
          <p:spPr>
            <a:xfrm>
              <a:off x="5163377" y="5233996"/>
              <a:ext cx="1053548" cy="243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10.1.0.11:80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8DA2F5-FB1C-42D0-AEF2-AAE76072F5E6}"/>
              </a:ext>
            </a:extLst>
          </p:cNvPr>
          <p:cNvGrpSpPr/>
          <p:nvPr/>
        </p:nvGrpSpPr>
        <p:grpSpPr>
          <a:xfrm>
            <a:off x="6898131" y="4615599"/>
            <a:ext cx="1679713" cy="1214744"/>
            <a:chOff x="4850296" y="4262761"/>
            <a:chExt cx="1679713" cy="121474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227DA7C-F6B8-4D41-AD79-FC221379321B}"/>
                </a:ext>
              </a:extLst>
            </p:cNvPr>
            <p:cNvSpPr/>
            <p:nvPr/>
          </p:nvSpPr>
          <p:spPr>
            <a:xfrm>
              <a:off x="4850296" y="4328491"/>
              <a:ext cx="1679713" cy="10272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BB40AD-B2D6-4A30-91A6-5CBEB79207A4}"/>
                </a:ext>
              </a:extLst>
            </p:cNvPr>
            <p:cNvGrpSpPr/>
            <p:nvPr/>
          </p:nvGrpSpPr>
          <p:grpSpPr>
            <a:xfrm>
              <a:off x="5256745" y="4262761"/>
              <a:ext cx="866814" cy="915212"/>
              <a:chOff x="7245626" y="2134805"/>
              <a:chExt cx="866814" cy="915212"/>
            </a:xfrm>
          </p:grpSpPr>
          <p:pic>
            <p:nvPicPr>
              <p:cNvPr id="22" name="Picture 2" descr="Image result for container icon">
                <a:extLst>
                  <a:ext uri="{FF2B5EF4-FFF2-40B4-BE49-F238E27FC236}">
                    <a16:creationId xmlns:a16="http://schemas.microsoft.com/office/drawing/2014/main" id="{DF32F6B3-AA3A-4BE3-8686-953EF08CB9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26" y="2134805"/>
                <a:ext cx="866814" cy="86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CD026E-8F28-4896-8B83-5C5283A253A9}"/>
                  </a:ext>
                </a:extLst>
              </p:cNvPr>
              <p:cNvSpPr txBox="1"/>
              <p:nvPr/>
            </p:nvSpPr>
            <p:spPr>
              <a:xfrm>
                <a:off x="7307777" y="2773018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frontend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A5E3B1-3FE4-4856-91CE-9E51D6D93FD8}"/>
                </a:ext>
              </a:extLst>
            </p:cNvPr>
            <p:cNvSpPr/>
            <p:nvPr/>
          </p:nvSpPr>
          <p:spPr>
            <a:xfrm>
              <a:off x="5163377" y="5233996"/>
              <a:ext cx="1053548" cy="243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10.1.0.19:80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AE7E43-9628-4B79-A14B-DE58846E3292}"/>
              </a:ext>
            </a:extLst>
          </p:cNvPr>
          <p:cNvGrpSpPr/>
          <p:nvPr/>
        </p:nvGrpSpPr>
        <p:grpSpPr>
          <a:xfrm>
            <a:off x="8970814" y="4615599"/>
            <a:ext cx="1679713" cy="1214744"/>
            <a:chOff x="4850296" y="4262761"/>
            <a:chExt cx="1679713" cy="121474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6CE859-000A-47BA-8D5F-F356C0DB36EC}"/>
                </a:ext>
              </a:extLst>
            </p:cNvPr>
            <p:cNvSpPr/>
            <p:nvPr/>
          </p:nvSpPr>
          <p:spPr>
            <a:xfrm>
              <a:off x="4850296" y="4328491"/>
              <a:ext cx="1679713" cy="10272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AF4E0D8-656E-48E1-8847-BF953E99903A}"/>
                </a:ext>
              </a:extLst>
            </p:cNvPr>
            <p:cNvGrpSpPr/>
            <p:nvPr/>
          </p:nvGrpSpPr>
          <p:grpSpPr>
            <a:xfrm>
              <a:off x="5256745" y="4262761"/>
              <a:ext cx="866814" cy="915212"/>
              <a:chOff x="7245626" y="2134805"/>
              <a:chExt cx="866814" cy="915212"/>
            </a:xfrm>
          </p:grpSpPr>
          <p:pic>
            <p:nvPicPr>
              <p:cNvPr id="28" name="Picture 2" descr="Image result for container icon">
                <a:extLst>
                  <a:ext uri="{FF2B5EF4-FFF2-40B4-BE49-F238E27FC236}">
                    <a16:creationId xmlns:a16="http://schemas.microsoft.com/office/drawing/2014/main" id="{A87637B9-1947-42CA-941B-90F78BC1A9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26" y="2134805"/>
                <a:ext cx="866814" cy="86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2F56C3-461A-4287-BBB0-61790E2430C0}"/>
                  </a:ext>
                </a:extLst>
              </p:cNvPr>
              <p:cNvSpPr txBox="1"/>
              <p:nvPr/>
            </p:nvSpPr>
            <p:spPr>
              <a:xfrm>
                <a:off x="7307777" y="2773018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frontend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CEF8C9-3995-4A65-8D4C-5B44315AEC20}"/>
                </a:ext>
              </a:extLst>
            </p:cNvPr>
            <p:cNvSpPr/>
            <p:nvPr/>
          </p:nvSpPr>
          <p:spPr>
            <a:xfrm>
              <a:off x="5163377" y="5233996"/>
              <a:ext cx="1053548" cy="243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10.1.0.47:80</a:t>
              </a:r>
            </a:p>
          </p:txBody>
        </p:sp>
      </p:grp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E07ED16-D5E4-4FAE-9992-729BBC43B692}"/>
              </a:ext>
            </a:extLst>
          </p:cNvPr>
          <p:cNvSpPr/>
          <p:nvPr/>
        </p:nvSpPr>
        <p:spPr>
          <a:xfrm>
            <a:off x="4825448" y="5853426"/>
            <a:ext cx="993913" cy="16896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app: frontend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C5DEB743-7EE0-436D-B857-6D14C1721E38}"/>
              </a:ext>
            </a:extLst>
          </p:cNvPr>
          <p:cNvSpPr/>
          <p:nvPr/>
        </p:nvSpPr>
        <p:spPr>
          <a:xfrm>
            <a:off x="6893531" y="5853426"/>
            <a:ext cx="993913" cy="16896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app: frontend</a:t>
            </a: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5E98C75B-A16D-4F4F-A3A2-0B71BFDF7155}"/>
              </a:ext>
            </a:extLst>
          </p:cNvPr>
          <p:cNvSpPr/>
          <p:nvPr/>
        </p:nvSpPr>
        <p:spPr>
          <a:xfrm>
            <a:off x="8970814" y="5853426"/>
            <a:ext cx="993913" cy="16896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app: frontend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ACBFEE-4BB6-475F-9D28-4B05BF79CDF2}"/>
              </a:ext>
            </a:extLst>
          </p:cNvPr>
          <p:cNvSpPr/>
          <p:nvPr/>
        </p:nvSpPr>
        <p:spPr>
          <a:xfrm>
            <a:off x="9671813" y="1368871"/>
            <a:ext cx="2203791" cy="2156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048" name="Rectangle 2047">
            <a:extLst>
              <a:ext uri="{FF2B5EF4-FFF2-40B4-BE49-F238E27FC236}">
                <a16:creationId xmlns:a16="http://schemas.microsoft.com/office/drawing/2014/main" id="{37947466-3FA8-4F55-8EC0-CC9D159D8FA2}"/>
              </a:ext>
            </a:extLst>
          </p:cNvPr>
          <p:cNvSpPr/>
          <p:nvPr/>
        </p:nvSpPr>
        <p:spPr>
          <a:xfrm>
            <a:off x="9717157" y="1658144"/>
            <a:ext cx="19944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</a:rPr>
              <a:t>apiVersion</a:t>
            </a:r>
            <a:r>
              <a:rPr lang="en-GB" sz="1200" dirty="0">
                <a:latin typeface="Consolas" panose="020B0609020204030204" pitchFamily="49" charset="0"/>
              </a:rPr>
              <a:t>: </a:t>
            </a:r>
            <a:r>
              <a:rPr lang="en-GB" sz="1200" b="1" dirty="0">
                <a:latin typeface="Consolas" panose="020B0609020204030204" pitchFamily="49" charset="0"/>
              </a:rPr>
              <a:t>v1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kind: </a:t>
            </a:r>
            <a:r>
              <a:rPr lang="en-GB" sz="1200" b="1" dirty="0">
                <a:latin typeface="Consolas" panose="020B0609020204030204" pitchFamily="49" charset="0"/>
              </a:rPr>
              <a:t>Service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metadata: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name: </a:t>
            </a:r>
            <a:r>
              <a:rPr lang="en-GB" sz="1200" b="1" dirty="0">
                <a:latin typeface="Consolas" panose="020B0609020204030204" pitchFamily="49" charset="0"/>
              </a:rPr>
              <a:t>frontend-svc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spec: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ports: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- port: </a:t>
            </a:r>
            <a:r>
              <a:rPr lang="en-GB" sz="1200" b="1" dirty="0">
                <a:latin typeface="Consolas" panose="020B0609020204030204" pitchFamily="49" charset="0"/>
              </a:rPr>
              <a:t>80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app: </a:t>
            </a:r>
            <a:r>
              <a:rPr lang="en-GB" sz="1200" b="1" dirty="0">
                <a:latin typeface="Consolas" panose="020B0609020204030204" pitchFamily="49" charset="0"/>
              </a:rPr>
              <a:t>frontend</a:t>
            </a:r>
            <a:endParaRPr lang="en-GB" sz="1200" b="1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904D2CB8-4408-48CD-AD4E-98586F13545C}"/>
              </a:ext>
            </a:extLst>
          </p:cNvPr>
          <p:cNvGrpSpPr/>
          <p:nvPr/>
        </p:nvGrpSpPr>
        <p:grpSpPr>
          <a:xfrm>
            <a:off x="6709396" y="2535307"/>
            <a:ext cx="2057180" cy="790103"/>
            <a:chOff x="6659327" y="2021840"/>
            <a:chExt cx="2057180" cy="79010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3408F79-78F3-4DC4-8FAD-6E2874F65C8B}"/>
                </a:ext>
              </a:extLst>
            </p:cNvPr>
            <p:cNvSpPr/>
            <p:nvPr/>
          </p:nvSpPr>
          <p:spPr>
            <a:xfrm>
              <a:off x="6659327" y="2021840"/>
              <a:ext cx="2057180" cy="7901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90474A1-3DB0-4A5B-B664-2BE58B53E8A9}"/>
                </a:ext>
              </a:extLst>
            </p:cNvPr>
            <p:cNvSpPr/>
            <p:nvPr/>
          </p:nvSpPr>
          <p:spPr>
            <a:xfrm>
              <a:off x="6954215" y="2173382"/>
              <a:ext cx="1467404" cy="243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HOST: frontend-svc</a:t>
              </a:r>
            </a:p>
          </p:txBody>
        </p:sp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D6919B8E-8626-4B42-87DC-4FAD9DEF1FF6}"/>
                </a:ext>
              </a:extLst>
            </p:cNvPr>
            <p:cNvSpPr/>
            <p:nvPr/>
          </p:nvSpPr>
          <p:spPr>
            <a:xfrm>
              <a:off x="6807623" y="2546099"/>
              <a:ext cx="993913" cy="168965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app: frontend</a:t>
              </a:r>
            </a:p>
          </p:txBody>
        </p:sp>
      </p:grpSp>
      <p:cxnSp>
        <p:nvCxnSpPr>
          <p:cNvPr id="2053" name="Straight Arrow Connector 2052">
            <a:extLst>
              <a:ext uri="{FF2B5EF4-FFF2-40B4-BE49-F238E27FC236}">
                <a16:creationId xmlns:a16="http://schemas.microsoft.com/office/drawing/2014/main" id="{889293BC-9BB1-4B1A-A21C-9CF4A5A134E1}"/>
              </a:ext>
            </a:extLst>
          </p:cNvPr>
          <p:cNvCxnSpPr>
            <a:stCxn id="38" idx="2"/>
            <a:endCxn id="2050" idx="0"/>
          </p:cNvCxnSpPr>
          <p:nvPr/>
        </p:nvCxnSpPr>
        <p:spPr>
          <a:xfrm flipH="1">
            <a:off x="5665304" y="3325410"/>
            <a:ext cx="2072682" cy="1290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>
            <a:extLst>
              <a:ext uri="{FF2B5EF4-FFF2-40B4-BE49-F238E27FC236}">
                <a16:creationId xmlns:a16="http://schemas.microsoft.com/office/drawing/2014/main" id="{B7565D86-4295-4D69-8724-05B5A0B0741E}"/>
              </a:ext>
            </a:extLst>
          </p:cNvPr>
          <p:cNvCxnSpPr>
            <a:stCxn id="38" idx="2"/>
            <a:endCxn id="22" idx="0"/>
          </p:cNvCxnSpPr>
          <p:nvPr/>
        </p:nvCxnSpPr>
        <p:spPr>
          <a:xfrm>
            <a:off x="7737986" y="3325410"/>
            <a:ext cx="1" cy="1290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>
            <a:extLst>
              <a:ext uri="{FF2B5EF4-FFF2-40B4-BE49-F238E27FC236}">
                <a16:creationId xmlns:a16="http://schemas.microsoft.com/office/drawing/2014/main" id="{A7FCE437-0D9C-40F7-80B9-A4C9A94E36F5}"/>
              </a:ext>
            </a:extLst>
          </p:cNvPr>
          <p:cNvCxnSpPr>
            <a:stCxn id="38" idx="2"/>
            <a:endCxn id="28" idx="0"/>
          </p:cNvCxnSpPr>
          <p:nvPr/>
        </p:nvCxnSpPr>
        <p:spPr>
          <a:xfrm>
            <a:off x="7737986" y="3325410"/>
            <a:ext cx="2072684" cy="1290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7" grpId="0" animBg="1"/>
      <p:bldP spid="11" grpId="0" animBg="1"/>
      <p:bldP spid="10" grpId="0" animBg="1"/>
      <p:bldP spid="8" grpId="0" animBg="1"/>
      <p:bldP spid="30" grpId="0" animBg="1"/>
      <p:bldP spid="33" grpId="0" animBg="1"/>
      <p:bldP spid="34" grpId="0" animBg="1"/>
      <p:bldP spid="36" grpId="0" animBg="1"/>
      <p:bldP spid="20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F7A1-6F3A-4582-B2DB-728D73B7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C95E24-4988-49D1-979F-C2313FD8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</a:t>
            </a:r>
            <a:r>
              <a:rPr lang="en-GB" b="1" dirty="0"/>
              <a:t>Mongo</a:t>
            </a:r>
            <a:r>
              <a:rPr lang="en-GB" dirty="0"/>
              <a:t> &amp; </a:t>
            </a:r>
            <a:r>
              <a:rPr lang="en-GB" b="1" dirty="0" err="1"/>
              <a:t>Redis</a:t>
            </a:r>
            <a:r>
              <a:rPr lang="en-GB" b="1" dirty="0"/>
              <a:t> </a:t>
            </a:r>
            <a:r>
              <a:rPr lang="en-GB" dirty="0"/>
              <a:t>as Docker containers</a:t>
            </a:r>
          </a:p>
          <a:p>
            <a:r>
              <a:rPr lang="en-GB" dirty="0" err="1"/>
              <a:t>Dockerised</a:t>
            </a:r>
            <a:r>
              <a:rPr lang="en-GB" dirty="0"/>
              <a:t> </a:t>
            </a:r>
            <a:r>
              <a:rPr lang="en-GB" b="1" dirty="0"/>
              <a:t>frontend</a:t>
            </a:r>
            <a:r>
              <a:rPr lang="en-GB" dirty="0"/>
              <a:t> and </a:t>
            </a:r>
            <a:r>
              <a:rPr lang="en-GB" b="1" dirty="0"/>
              <a:t>backend</a:t>
            </a:r>
            <a:endParaRPr lang="en-GB" dirty="0"/>
          </a:p>
          <a:p>
            <a:r>
              <a:rPr lang="en-GB" dirty="0"/>
              <a:t>Added </a:t>
            </a:r>
            <a:r>
              <a:rPr lang="en-GB" b="1" dirty="0" err="1"/>
              <a:t>nginx</a:t>
            </a:r>
            <a:endParaRPr lang="en-GB" b="1" dirty="0"/>
          </a:p>
          <a:p>
            <a:r>
              <a:rPr lang="en-GB" dirty="0"/>
              <a:t>Described the whole system on </a:t>
            </a:r>
            <a:r>
              <a:rPr lang="en-GB" b="1" dirty="0"/>
              <a:t>docker-compose</a:t>
            </a:r>
          </a:p>
          <a:p>
            <a:r>
              <a:rPr lang="en-GB" dirty="0"/>
              <a:t>Run all of it on our laptop</a:t>
            </a:r>
          </a:p>
          <a:p>
            <a:r>
              <a:rPr lang="en-GB" dirty="0"/>
              <a:t>Saved the images on </a:t>
            </a:r>
            <a:r>
              <a:rPr lang="en-GB" b="1" dirty="0"/>
              <a:t>Azure Container Registry</a:t>
            </a:r>
          </a:p>
          <a:p>
            <a:r>
              <a:rPr lang="en-GB" dirty="0"/>
              <a:t>Configured a CI/CD pipeline for them</a:t>
            </a:r>
          </a:p>
          <a:p>
            <a:r>
              <a:rPr lang="en-GB" dirty="0"/>
              <a:t>Deployed on a Kubernetes cluster in </a:t>
            </a:r>
            <a:r>
              <a:rPr lang="en-GB" b="1" dirty="0"/>
              <a:t>Azure Container Service (AKS)</a:t>
            </a:r>
          </a:p>
          <a:p>
            <a:r>
              <a:rPr lang="en-GB" dirty="0"/>
              <a:t>Set up a dashboard and an alert in </a:t>
            </a:r>
            <a:r>
              <a:rPr lang="en-GB" b="1" dirty="0"/>
              <a:t>Log Analytics</a:t>
            </a:r>
          </a:p>
        </p:txBody>
      </p:sp>
    </p:spTree>
    <p:extLst>
      <p:ext uri="{BB962C8B-B14F-4D97-AF65-F5344CB8AC3E}">
        <p14:creationId xmlns:p14="http://schemas.microsoft.com/office/powerpoint/2010/main" val="296583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F7A1-6F3A-4582-B2DB-728D73B7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- Commands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212A45-98F0-4F87-AC5A-636780F27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723390"/>
              </p:ext>
            </p:extLst>
          </p:nvPr>
        </p:nvGraphicFramePr>
        <p:xfrm>
          <a:off x="424721" y="1825625"/>
          <a:ext cx="11397875" cy="445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87236">
                  <a:extLst>
                    <a:ext uri="{9D8B030D-6E8A-4147-A177-3AD203B41FA5}">
                      <a16:colId xmlns:a16="http://schemas.microsoft.com/office/drawing/2014/main" val="841267280"/>
                    </a:ext>
                  </a:extLst>
                </a:gridCol>
                <a:gridCol w="5610639">
                  <a:extLst>
                    <a:ext uri="{9D8B030D-6E8A-4147-A177-3AD203B41FA5}">
                      <a16:colId xmlns:a16="http://schemas.microsoft.com/office/drawing/2014/main" val="2016708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run –p 8080:80 wordpress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Starts a container from an image, exponing it on 8080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8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Lists of all running containers (-a includes stopped ones)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32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start containerName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Starts (and stops) a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41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rm -f $(docker ps -q)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Removes all running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82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Lists all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58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rmi imageName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Removes an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login myregistry.azurecr.io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Logs in Azure Container Registry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7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tag frontend myregistry.azurecr.io/frontend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Tags an image for Azure Container Registry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5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push myregistry.azurecr.io/frontend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Pushes an image to Azure Container Registry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0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kubectl apply -f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Creates the kubectl objects specified in the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61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kubectl get deployments/services/pods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Lists all the deployments/services/pods 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9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kubectl proxy --address="0.0.0.0"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Tunnels the cluster’s dashboard to localhost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08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8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F7A1-6F3A-4582-B2DB-728D73B7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– On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F0B99-630E-4454-859F-33A800A48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268760"/>
            <a:ext cx="9509760" cy="5227290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Azure Container Registry</a:t>
            </a:r>
          </a:p>
          <a:p>
            <a:pPr lvl="1"/>
            <a:r>
              <a:rPr lang="it-IT" dirty="0"/>
              <a:t>Our private repository where we can store Docker images</a:t>
            </a:r>
          </a:p>
          <a:p>
            <a:pPr lvl="1"/>
            <a:r>
              <a:rPr lang="it-IT" dirty="0">
                <a:latin typeface="Consolas" panose="020B0609020204030204" pitchFamily="49" charset="0"/>
              </a:rPr>
              <a:t>docker login myregistry.azurecr.io</a:t>
            </a:r>
          </a:p>
          <a:p>
            <a:r>
              <a:rPr lang="it-IT" b="1" dirty="0"/>
              <a:t>Azure Web App for Containers</a:t>
            </a:r>
          </a:p>
          <a:p>
            <a:pPr lvl="1"/>
            <a:r>
              <a:rPr lang="it-IT" dirty="0"/>
              <a:t>They can run only one container at a time</a:t>
            </a:r>
          </a:p>
          <a:p>
            <a:pPr lvl="1"/>
            <a:r>
              <a:rPr lang="it-IT" dirty="0"/>
              <a:t>Sort of CD supported via Azure Container Registry and web hooks</a:t>
            </a:r>
          </a:p>
          <a:p>
            <a:r>
              <a:rPr lang="it-IT" b="1" dirty="0"/>
              <a:t>Azure Container Service (AKS)</a:t>
            </a:r>
          </a:p>
          <a:p>
            <a:pPr lvl="1"/>
            <a:r>
              <a:rPr lang="it-IT" dirty="0"/>
              <a:t>Fully managed orchestrator</a:t>
            </a:r>
          </a:p>
          <a:p>
            <a:pPr lvl="1"/>
            <a:r>
              <a:rPr lang="it-IT" dirty="0"/>
              <a:t>Based on Kubernetes</a:t>
            </a:r>
          </a:p>
          <a:p>
            <a:pPr lvl="1"/>
            <a:r>
              <a:rPr lang="it-IT" dirty="0">
                <a:hlinkClick r:id="rId2"/>
              </a:rPr>
              <a:t>https://docs.microsoft.com/en-us/azure/aks/</a:t>
            </a:r>
            <a:endParaRPr lang="it-IT" dirty="0"/>
          </a:p>
          <a:p>
            <a:r>
              <a:rPr lang="it-IT" b="1"/>
              <a:t>Container </a:t>
            </a:r>
            <a:r>
              <a:rPr lang="it-IT" b="1" dirty="0"/>
              <a:t>monitoring solution</a:t>
            </a:r>
          </a:p>
          <a:p>
            <a:pPr lvl="1"/>
            <a:r>
              <a:rPr lang="it-IT" dirty="0"/>
              <a:t>Based on Azure LogAnalytics</a:t>
            </a:r>
          </a:p>
          <a:p>
            <a:pPr lvl="1"/>
            <a:r>
              <a:rPr lang="it-IT" dirty="0"/>
              <a:t>Uses a DaemonSet to track cluster events</a:t>
            </a:r>
          </a:p>
          <a:p>
            <a:pPr lvl="1"/>
            <a:r>
              <a:rPr lang="it-IT" dirty="0">
                <a:hlinkClick r:id="rId3"/>
              </a:rPr>
              <a:t>https://docs.microsoft.com/en-us/azure/log-analytics/log-analytics-containers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615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535552" y="1064144"/>
            <a:ext cx="4488678" cy="1355206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rmAutofit fontScale="85000" lnSpcReduction="10000"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98" baseline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it-IT" sz="8000" b="1" dirty="0">
                <a:solidFill>
                  <a:srgbClr val="54176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you!</a:t>
            </a:r>
            <a:endParaRPr lang="en-US" sz="8000" b="1" dirty="0">
              <a:solidFill>
                <a:srgbClr val="54176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535551" y="2419350"/>
            <a:ext cx="8991105" cy="2225349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54176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@crad77</a:t>
            </a:r>
          </a:p>
          <a:p>
            <a:r>
              <a:rPr lang="en-US" sz="3200" b="1" dirty="0">
                <a:solidFill>
                  <a:srgbClr val="541764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info@marcodesanctis.it</a:t>
            </a:r>
            <a:endParaRPr lang="en-US" sz="3200" b="1" dirty="0">
              <a:solidFill>
                <a:srgbClr val="54176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3200" b="1" dirty="0">
              <a:solidFill>
                <a:srgbClr val="54176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b="1" dirty="0">
                <a:solidFill>
                  <a:srgbClr val="54176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Get the code at </a:t>
            </a:r>
            <a:r>
              <a:rPr lang="en-US" sz="3200" b="1" dirty="0">
                <a:solidFill>
                  <a:srgbClr val="541764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https://github.com/cradle77/DockerGettingStarted</a:t>
            </a:r>
            <a:endParaRPr lang="en-US" sz="3200" b="1" dirty="0">
              <a:solidFill>
                <a:srgbClr val="54176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b="1" dirty="0">
                <a:solidFill>
                  <a:srgbClr val="54176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endParaRPr lang="en-US" sz="3200" b="1" dirty="0">
              <a:solidFill>
                <a:srgbClr val="54176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08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535552" y="1064144"/>
            <a:ext cx="3979297" cy="1355206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rm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98" baseline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it-IT" sz="8000" b="1" dirty="0">
                <a:solidFill>
                  <a:srgbClr val="54176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  <a:endParaRPr lang="en-US" sz="8000" b="1" dirty="0">
              <a:solidFill>
                <a:srgbClr val="54176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535552" y="2419350"/>
            <a:ext cx="7833196" cy="2225349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n-GB" sz="3200" dirty="0">
                <a:solidFill>
                  <a:srgbClr val="54176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What’s Docker and why should I care</a:t>
            </a:r>
            <a:endParaRPr lang="it-IT" sz="3200" dirty="0">
              <a:solidFill>
                <a:srgbClr val="54176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Tx/>
              <a:buChar char="-"/>
            </a:pPr>
            <a:r>
              <a:rPr lang="it-IT" sz="3200" dirty="0">
                <a:solidFill>
                  <a:srgbClr val="54176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ASP.NET Core </a:t>
            </a:r>
            <a:r>
              <a:rPr lang="en-GB" sz="3200" dirty="0">
                <a:solidFill>
                  <a:srgbClr val="54176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Docker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solidFill>
                  <a:srgbClr val="54176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port a non-trivial project to Docker and AKS</a:t>
            </a:r>
          </a:p>
        </p:txBody>
      </p:sp>
    </p:spTree>
    <p:extLst>
      <p:ext uri="{BB962C8B-B14F-4D97-AF65-F5344CB8AC3E}">
        <p14:creationId xmlns:p14="http://schemas.microsoft.com/office/powerpoint/2010/main" val="258000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535552" y="1064144"/>
            <a:ext cx="4915871" cy="1355206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rm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98" baseline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it-IT" sz="8000" b="1" dirty="0">
                <a:solidFill>
                  <a:srgbClr val="54176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Disclaimer</a:t>
            </a:r>
            <a:endParaRPr lang="en-US" sz="8000" b="1" dirty="0">
              <a:solidFill>
                <a:srgbClr val="54176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535552" y="2419350"/>
            <a:ext cx="6765360" cy="3559037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b="1" dirty="0">
                <a:solidFill>
                  <a:srgbClr val="54176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are going to use some command line, but cmon, it’s not that scary, is it? </a:t>
            </a:r>
            <a:r>
              <a:rPr lang="it-IT" sz="3200" b="1" dirty="0">
                <a:solidFill>
                  <a:srgbClr val="541764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</a:p>
          <a:p>
            <a:endParaRPr lang="it-IT" sz="3200" b="1" dirty="0">
              <a:solidFill>
                <a:srgbClr val="541764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r>
              <a:rPr lang="en-GB" sz="3200" b="1" dirty="0">
                <a:solidFill>
                  <a:srgbClr val="541764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Anyway, don’t worry: it’s just a few commands, and I’ll provide you a reference of everything we are going to use</a:t>
            </a:r>
            <a:endParaRPr lang="it-IT" sz="3200" b="1" dirty="0">
              <a:solidFill>
                <a:srgbClr val="54176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62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did we get here</a:t>
            </a:r>
          </a:p>
        </p:txBody>
      </p:sp>
      <p:pic>
        <p:nvPicPr>
          <p:cNvPr id="1026" name="Picture 2" descr="Image result for vm vs container">
            <a:extLst>
              <a:ext uri="{FF2B5EF4-FFF2-40B4-BE49-F238E27FC236}">
                <a16:creationId xmlns:a16="http://schemas.microsoft.com/office/drawing/2014/main" id="{B6FE7369-5B0F-4197-8DF8-87B422B21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2073" r="50293" b="1350"/>
          <a:stretch/>
        </p:blipFill>
        <p:spPr bwMode="auto">
          <a:xfrm>
            <a:off x="654570" y="1613941"/>
            <a:ext cx="3757535" cy="44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vm vs container">
            <a:extLst>
              <a:ext uri="{FF2B5EF4-FFF2-40B4-BE49-F238E27FC236}">
                <a16:creationId xmlns:a16="http://schemas.microsoft.com/office/drawing/2014/main" id="{1E3EC531-B2B1-4995-AF94-8738A7FF1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8" t="1711" r="716" b="1711"/>
          <a:stretch/>
        </p:blipFill>
        <p:spPr bwMode="auto">
          <a:xfrm>
            <a:off x="5748727" y="1613940"/>
            <a:ext cx="3757535" cy="44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A6D1C4C-07F4-44FD-BE1E-2FF96D639804}"/>
                  </a:ext>
                </a:extLst>
              </p14:cNvPr>
              <p14:cNvContentPartPr/>
              <p14:nvPr/>
            </p14:nvContentPartPr>
            <p14:xfrm>
              <a:off x="276582" y="2532565"/>
              <a:ext cx="344160" cy="1385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A6D1C4C-07F4-44FD-BE1E-2FF96D6398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582" y="2523565"/>
                <a:ext cx="361800" cy="140328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999053A-B2A1-4F3B-87A1-25567208DFE1}"/>
              </a:ext>
            </a:extLst>
          </p:cNvPr>
          <p:cNvSpPr txBox="1"/>
          <p:nvPr/>
        </p:nvSpPr>
        <p:spPr>
          <a:xfrm>
            <a:off x="5748727" y="1613940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Service density++ </a:t>
            </a:r>
            <a:r>
              <a:rPr lang="en-GB" sz="2400" dirty="0">
                <a:sym typeface="Wingdings" panose="05000000000000000000" pitchFamily="2" charset="2"/>
              </a:rPr>
              <a:t></a:t>
            </a:r>
            <a:endParaRPr lang="en-GB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6A26F0-06F7-42F9-8B5F-A976B1BB8AA0}"/>
              </a:ext>
            </a:extLst>
          </p:cNvPr>
          <p:cNvSpPr/>
          <p:nvPr/>
        </p:nvSpPr>
        <p:spPr>
          <a:xfrm>
            <a:off x="5794513" y="2221396"/>
            <a:ext cx="1098274" cy="7873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9C6428-C047-45D1-88C4-BED1002F2A63}"/>
              </a:ext>
            </a:extLst>
          </p:cNvPr>
          <p:cNvSpPr/>
          <p:nvPr/>
        </p:nvSpPr>
        <p:spPr>
          <a:xfrm>
            <a:off x="7058684" y="2221396"/>
            <a:ext cx="1098274" cy="7873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993401-C536-4AB0-9AD5-04F221FBE781}"/>
              </a:ext>
            </a:extLst>
          </p:cNvPr>
          <p:cNvSpPr/>
          <p:nvPr/>
        </p:nvSpPr>
        <p:spPr>
          <a:xfrm>
            <a:off x="8322855" y="2221396"/>
            <a:ext cx="1098274" cy="787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628A-C74D-4E45-B277-F9DB5729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Containers == Virtualized Operating System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DA794-A945-4291-906A-5D90284C680B}"/>
              </a:ext>
            </a:extLst>
          </p:cNvPr>
          <p:cNvSpPr txBox="1"/>
          <p:nvPr/>
        </p:nvSpPr>
        <p:spPr>
          <a:xfrm>
            <a:off x="838200" y="1803816"/>
            <a:ext cx="4968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Kernel namespaces (Linux e Windows)</a:t>
            </a:r>
            <a:endParaRPr lang="en-GB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3630A6-CE30-4CAD-8A08-8343600886A5}"/>
              </a:ext>
            </a:extLst>
          </p:cNvPr>
          <p:cNvGrpSpPr/>
          <p:nvPr/>
        </p:nvGrpSpPr>
        <p:grpSpPr>
          <a:xfrm>
            <a:off x="800138" y="2630697"/>
            <a:ext cx="2482731" cy="2622823"/>
            <a:chOff x="800138" y="2630697"/>
            <a:chExt cx="2482731" cy="2622823"/>
          </a:xfrm>
        </p:grpSpPr>
        <p:pic>
          <p:nvPicPr>
            <p:cNvPr id="2050" name="Picture 2" descr="Image result for file system">
              <a:extLst>
                <a:ext uri="{FF2B5EF4-FFF2-40B4-BE49-F238E27FC236}">
                  <a16:creationId xmlns:a16="http://schemas.microsoft.com/office/drawing/2014/main" id="{BD25B429-8C14-4C3D-BB72-14BDD910A9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292" y="2630697"/>
              <a:ext cx="1876425" cy="1876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DED024-C80D-44F8-8C6B-1F75881A8907}"/>
                </a:ext>
              </a:extLst>
            </p:cNvPr>
            <p:cNvSpPr txBox="1"/>
            <p:nvPr/>
          </p:nvSpPr>
          <p:spPr>
            <a:xfrm>
              <a:off x="800138" y="4791855"/>
              <a:ext cx="2482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Virtual File System</a:t>
              </a:r>
              <a:endParaRPr lang="en-GB" sz="24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8120EF-FC37-4CA4-8EA1-89DC6659AA09}"/>
              </a:ext>
            </a:extLst>
          </p:cNvPr>
          <p:cNvGrpSpPr/>
          <p:nvPr/>
        </p:nvGrpSpPr>
        <p:grpSpPr>
          <a:xfrm>
            <a:off x="4772176" y="2630697"/>
            <a:ext cx="2647648" cy="2612830"/>
            <a:chOff x="4772176" y="2630697"/>
            <a:chExt cx="2647648" cy="2612830"/>
          </a:xfrm>
        </p:grpSpPr>
        <p:pic>
          <p:nvPicPr>
            <p:cNvPr id="2052" name="Picture 4" descr="Image result for cpu">
              <a:extLst>
                <a:ext uri="{FF2B5EF4-FFF2-40B4-BE49-F238E27FC236}">
                  <a16:creationId xmlns:a16="http://schemas.microsoft.com/office/drawing/2014/main" id="{F68D35FD-1012-4EDF-8B84-0BA1289A9D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636" y="2630697"/>
              <a:ext cx="2149587" cy="1756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59688B-CC27-47E6-935D-5C095FD03A52}"/>
                </a:ext>
              </a:extLst>
            </p:cNvPr>
            <p:cNvSpPr txBox="1"/>
            <p:nvPr/>
          </p:nvSpPr>
          <p:spPr>
            <a:xfrm>
              <a:off x="4772176" y="4781862"/>
              <a:ext cx="26476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Virtual Process Tree</a:t>
              </a:r>
              <a:endParaRPr lang="en-GB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54ED5DF-BB65-409A-B9B0-E699ED178A02}"/>
              </a:ext>
            </a:extLst>
          </p:cNvPr>
          <p:cNvGrpSpPr/>
          <p:nvPr/>
        </p:nvGrpSpPr>
        <p:grpSpPr>
          <a:xfrm>
            <a:off x="8966201" y="2594628"/>
            <a:ext cx="2167838" cy="2658892"/>
            <a:chOff x="8966201" y="2594628"/>
            <a:chExt cx="2167838" cy="2658892"/>
          </a:xfrm>
        </p:grpSpPr>
        <p:pic>
          <p:nvPicPr>
            <p:cNvPr id="2054" name="Picture 6" descr="Image result for ethernet port">
              <a:extLst>
                <a:ext uri="{FF2B5EF4-FFF2-40B4-BE49-F238E27FC236}">
                  <a16:creationId xmlns:a16="http://schemas.microsoft.com/office/drawing/2014/main" id="{1EC07E44-7D9E-4862-B7E2-BD5D493DB5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3873" y="2594628"/>
              <a:ext cx="1912494" cy="1912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A25866-3166-4623-9F48-377D97C0C2A4}"/>
                </a:ext>
              </a:extLst>
            </p:cNvPr>
            <p:cNvSpPr txBox="1"/>
            <p:nvPr/>
          </p:nvSpPr>
          <p:spPr>
            <a:xfrm>
              <a:off x="8966201" y="4791855"/>
              <a:ext cx="21678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Virtual Network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910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FCCC-113D-450F-9C94-127F2C61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Docker is a (the) container engine</a:t>
            </a:r>
            <a:endParaRPr lang="en-GB" dirty="0"/>
          </a:p>
        </p:txBody>
      </p:sp>
      <p:pic>
        <p:nvPicPr>
          <p:cNvPr id="5" name="Picture 2" descr="Image result for vm vs container">
            <a:extLst>
              <a:ext uri="{FF2B5EF4-FFF2-40B4-BE49-F238E27FC236}">
                <a16:creationId xmlns:a16="http://schemas.microsoft.com/office/drawing/2014/main" id="{B6C89A57-BBC6-4ADD-AD88-9A4714712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8" t="33571" r="34564" b="47026"/>
          <a:stretch/>
        </p:blipFill>
        <p:spPr bwMode="auto">
          <a:xfrm>
            <a:off x="1023079" y="2175370"/>
            <a:ext cx="1528997" cy="117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7CC43A1-251C-4606-8BEA-FBC53566D6D3}"/>
              </a:ext>
            </a:extLst>
          </p:cNvPr>
          <p:cNvSpPr/>
          <p:nvPr/>
        </p:nvSpPr>
        <p:spPr>
          <a:xfrm>
            <a:off x="2736955" y="2369381"/>
            <a:ext cx="1429062" cy="786355"/>
          </a:xfrm>
          <a:prstGeom prst="rightArrow">
            <a:avLst/>
          </a:prstGeom>
          <a:solidFill>
            <a:srgbClr val="541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6" name="Picture 4" descr="Image result for docker container">
            <a:extLst>
              <a:ext uri="{FF2B5EF4-FFF2-40B4-BE49-F238E27FC236}">
                <a16:creationId xmlns:a16="http://schemas.microsoft.com/office/drawing/2014/main" id="{90FB68F9-F6C1-4804-8572-D9E13CCD1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7" t="14245" r="8161" b="4687"/>
          <a:stretch/>
        </p:blipFill>
        <p:spPr bwMode="auto">
          <a:xfrm>
            <a:off x="9043368" y="1932131"/>
            <a:ext cx="2663253" cy="204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docker">
            <a:extLst>
              <a:ext uri="{FF2B5EF4-FFF2-40B4-BE49-F238E27FC236}">
                <a16:creationId xmlns:a16="http://schemas.microsoft.com/office/drawing/2014/main" id="{AB5852BD-EAA0-4625-AF66-6C24FC56C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059" y="1467670"/>
            <a:ext cx="2548163" cy="250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3DF45C4-7EAF-4E1F-902E-694359F72150}"/>
              </a:ext>
            </a:extLst>
          </p:cNvPr>
          <p:cNvSpPr/>
          <p:nvPr/>
        </p:nvSpPr>
        <p:spPr>
          <a:xfrm>
            <a:off x="7314264" y="2369380"/>
            <a:ext cx="1429062" cy="786355"/>
          </a:xfrm>
          <a:prstGeom prst="rightArrow">
            <a:avLst/>
          </a:prstGeom>
          <a:solidFill>
            <a:srgbClr val="541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F09FBD-7E17-4DDD-A45B-0B54AC1C8BE8}"/>
              </a:ext>
            </a:extLst>
          </p:cNvPr>
          <p:cNvSpPr txBox="1"/>
          <p:nvPr/>
        </p:nvSpPr>
        <p:spPr>
          <a:xfrm>
            <a:off x="1023079" y="4297181"/>
            <a:ext cx="8682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Docker (aka Moby project) is free and open source, no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There’s an enterprise edition (hosting, support, certification...)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It’s the de-facto standard for container-based 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F14F8-DA11-4690-B94A-4809274D2FE0}"/>
              </a:ext>
            </a:extLst>
          </p:cNvPr>
          <p:cNvSpPr txBox="1"/>
          <p:nvPr/>
        </p:nvSpPr>
        <p:spPr>
          <a:xfrm>
            <a:off x="1407665" y="3349748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91093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535552" y="1064144"/>
            <a:ext cx="3979297" cy="1355206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rm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98" baseline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it-IT" sz="8000" b="1" dirty="0">
                <a:solidFill>
                  <a:srgbClr val="54176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8000" b="1" dirty="0">
              <a:solidFill>
                <a:srgbClr val="54176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535552" y="2419350"/>
            <a:ext cx="6765360" cy="2225349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solidFill>
                <a:srgbClr val="54176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6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9D63B7-A1BF-4987-A5A5-60B3847D1AB6}"/>
              </a:ext>
            </a:extLst>
          </p:cNvPr>
          <p:cNvSpPr/>
          <p:nvPr/>
        </p:nvSpPr>
        <p:spPr>
          <a:xfrm>
            <a:off x="434715" y="1588957"/>
            <a:ext cx="10919085" cy="40423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DFCCC-113D-450F-9C94-127F2C61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we are going to build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E87EB9-DDE8-4595-8AC5-446471E5AF2E}"/>
              </a:ext>
            </a:extLst>
          </p:cNvPr>
          <p:cNvSpPr/>
          <p:nvPr/>
        </p:nvSpPr>
        <p:spPr>
          <a:xfrm>
            <a:off x="4786858" y="1982216"/>
            <a:ext cx="2198558" cy="959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Front end</a:t>
            </a:r>
          </a:p>
          <a:p>
            <a:pPr algn="ctr"/>
            <a:r>
              <a:rPr lang="en-GB" dirty="0"/>
              <a:t>ASP.NET Core MVC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94B5F5-2775-4CD6-B288-0934D0139378}"/>
              </a:ext>
            </a:extLst>
          </p:cNvPr>
          <p:cNvSpPr/>
          <p:nvPr/>
        </p:nvSpPr>
        <p:spPr>
          <a:xfrm>
            <a:off x="8686799" y="1982216"/>
            <a:ext cx="2198558" cy="959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Back end</a:t>
            </a:r>
          </a:p>
          <a:p>
            <a:pPr algn="ctr"/>
            <a:r>
              <a:rPr lang="en-GB" dirty="0"/>
              <a:t>ASP.NET Core MVC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B3A06E-48A6-4DCF-AB1B-196904680C01}"/>
              </a:ext>
            </a:extLst>
          </p:cNvPr>
          <p:cNvGrpSpPr/>
          <p:nvPr/>
        </p:nvGrpSpPr>
        <p:grpSpPr>
          <a:xfrm>
            <a:off x="8686799" y="4176436"/>
            <a:ext cx="2198558" cy="959370"/>
            <a:chOff x="8686798" y="3484802"/>
            <a:chExt cx="2198558" cy="95937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9EF0B03-2CE1-40DE-B3B2-937DF8817D52}"/>
                </a:ext>
              </a:extLst>
            </p:cNvPr>
            <p:cNvSpPr/>
            <p:nvPr/>
          </p:nvSpPr>
          <p:spPr>
            <a:xfrm>
              <a:off x="8686798" y="3484802"/>
              <a:ext cx="2198558" cy="9593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098" name="Picture 2" descr="Image result for mongodb">
              <a:extLst>
                <a:ext uri="{FF2B5EF4-FFF2-40B4-BE49-F238E27FC236}">
                  <a16:creationId xmlns:a16="http://schemas.microsoft.com/office/drawing/2014/main" id="{9619A1D6-36CE-4ADD-9324-C7CAD1CD23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749" y="3686060"/>
              <a:ext cx="2006185" cy="544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375BAF-5BC5-4C1F-8B78-3B927995E9E2}"/>
              </a:ext>
            </a:extLst>
          </p:cNvPr>
          <p:cNvGrpSpPr/>
          <p:nvPr/>
        </p:nvGrpSpPr>
        <p:grpSpPr>
          <a:xfrm>
            <a:off x="4786858" y="4189339"/>
            <a:ext cx="2198558" cy="959370"/>
            <a:chOff x="4786858" y="3484802"/>
            <a:chExt cx="2198558" cy="95937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E05DC59-DB12-41F6-B870-16CEB3469FEE}"/>
                </a:ext>
              </a:extLst>
            </p:cNvPr>
            <p:cNvSpPr/>
            <p:nvPr/>
          </p:nvSpPr>
          <p:spPr>
            <a:xfrm>
              <a:off x="4786858" y="3484802"/>
              <a:ext cx="2198558" cy="95937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100" name="Picture 4" descr="Image result for redis">
              <a:extLst>
                <a:ext uri="{FF2B5EF4-FFF2-40B4-BE49-F238E27FC236}">
                  <a16:creationId xmlns:a16="http://schemas.microsoft.com/office/drawing/2014/main" id="{E9DE2F3B-1D4A-40D7-A436-B2D4081D6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291" y="3645567"/>
              <a:ext cx="1908747" cy="6378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23D336-CAFF-4180-80C1-205280A30F7E}"/>
              </a:ext>
            </a:extLst>
          </p:cNvPr>
          <p:cNvGrpSpPr/>
          <p:nvPr/>
        </p:nvGrpSpPr>
        <p:grpSpPr>
          <a:xfrm>
            <a:off x="737015" y="1982216"/>
            <a:ext cx="2198558" cy="959370"/>
            <a:chOff x="1606445" y="3463743"/>
            <a:chExt cx="2198558" cy="95937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3B2DDB9-516A-4184-995C-4E7A4C3AB2A0}"/>
                </a:ext>
              </a:extLst>
            </p:cNvPr>
            <p:cNvSpPr/>
            <p:nvPr/>
          </p:nvSpPr>
          <p:spPr>
            <a:xfrm>
              <a:off x="1606445" y="3463743"/>
              <a:ext cx="2198558" cy="95937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102" name="Picture 6" descr="Image result for nginx">
              <a:extLst>
                <a:ext uri="{FF2B5EF4-FFF2-40B4-BE49-F238E27FC236}">
                  <a16:creationId xmlns:a16="http://schemas.microsoft.com/office/drawing/2014/main" id="{573C6B9D-87E1-43F6-AC6D-2438D8B044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664" y="3691961"/>
              <a:ext cx="2106119" cy="48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171FE40-0F92-4238-A313-0AAE97CC06E0}"/>
              </a:ext>
            </a:extLst>
          </p:cNvPr>
          <p:cNvSpPr/>
          <p:nvPr/>
        </p:nvSpPr>
        <p:spPr>
          <a:xfrm>
            <a:off x="3146684" y="2068723"/>
            <a:ext cx="1429062" cy="786355"/>
          </a:xfrm>
          <a:prstGeom prst="rightArrow">
            <a:avLst/>
          </a:prstGeom>
          <a:solidFill>
            <a:srgbClr val="541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8A49508-8FE0-4285-9827-7C2DE370B644}"/>
              </a:ext>
            </a:extLst>
          </p:cNvPr>
          <p:cNvSpPr/>
          <p:nvPr/>
        </p:nvSpPr>
        <p:spPr>
          <a:xfrm>
            <a:off x="7121576" y="2059493"/>
            <a:ext cx="1429062" cy="786355"/>
          </a:xfrm>
          <a:prstGeom prst="rightArrow">
            <a:avLst/>
          </a:prstGeom>
          <a:solidFill>
            <a:srgbClr val="541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5F18BCB-F862-4C56-8BC9-86C18E82D530}"/>
              </a:ext>
            </a:extLst>
          </p:cNvPr>
          <p:cNvSpPr/>
          <p:nvPr/>
        </p:nvSpPr>
        <p:spPr>
          <a:xfrm rot="5400000">
            <a:off x="5405786" y="3331457"/>
            <a:ext cx="960701" cy="514346"/>
          </a:xfrm>
          <a:prstGeom prst="rightArrow">
            <a:avLst/>
          </a:prstGeom>
          <a:solidFill>
            <a:srgbClr val="541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A969F90-02AB-4009-A0F1-189070D0833E}"/>
              </a:ext>
            </a:extLst>
          </p:cNvPr>
          <p:cNvSpPr/>
          <p:nvPr/>
        </p:nvSpPr>
        <p:spPr>
          <a:xfrm rot="5400000">
            <a:off x="9305728" y="3331457"/>
            <a:ext cx="960701" cy="514346"/>
          </a:xfrm>
          <a:prstGeom prst="rightArrow">
            <a:avLst/>
          </a:prstGeom>
          <a:solidFill>
            <a:srgbClr val="541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04" name="Picture 8" descr="Image result for new azure logo">
            <a:extLst>
              <a:ext uri="{FF2B5EF4-FFF2-40B4-BE49-F238E27FC236}">
                <a16:creationId xmlns:a16="http://schemas.microsoft.com/office/drawing/2014/main" id="{F0FB649F-DC98-4CF5-A00D-042931ABC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92" b="95866" l="4624" r="96724">
                        <a14:foregroundMark x1="16763" y1="77003" x2="33911" y2="403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47" y="4650149"/>
            <a:ext cx="1045173" cy="7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5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5CD96C-E1C2-4D05-AEAE-B620A97C66A9}"/>
              </a:ext>
            </a:extLst>
          </p:cNvPr>
          <p:cNvSpPr/>
          <p:nvPr/>
        </p:nvSpPr>
        <p:spPr>
          <a:xfrm>
            <a:off x="5739849" y="506896"/>
            <a:ext cx="5859117" cy="60181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Host machine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319414-0E34-4DA4-97C0-99F36E9A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Dockerfile explained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80F91-D4B7-4904-966D-5894C0F4165C}"/>
              </a:ext>
            </a:extLst>
          </p:cNvPr>
          <p:cNvSpPr/>
          <p:nvPr/>
        </p:nvSpPr>
        <p:spPr>
          <a:xfrm>
            <a:off x="516835" y="1235985"/>
            <a:ext cx="455212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/aspnetcore:2.0 AS base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/aspnetcore-build:2.0 AS build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COPY *.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sln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./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COPY backend/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backend.csproj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backend/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RUN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dotnet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restore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/backend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RUN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dotnet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build -c Release -o /app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RUN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dotnet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publish -c Release -o /app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dotnet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"backend.dll"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6C37D-4C4D-4799-91BE-CDC42699A1D0}"/>
              </a:ext>
            </a:extLst>
          </p:cNvPr>
          <p:cNvSpPr/>
          <p:nvPr/>
        </p:nvSpPr>
        <p:spPr>
          <a:xfrm>
            <a:off x="6771862" y="1492219"/>
            <a:ext cx="2943639" cy="22382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aspnetcore-build:2.0</a:t>
            </a:r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06DD02-16FB-4C95-92AE-FFD140FB8C47}"/>
              </a:ext>
            </a:extLst>
          </p:cNvPr>
          <p:cNvSpPr/>
          <p:nvPr/>
        </p:nvSpPr>
        <p:spPr>
          <a:xfrm>
            <a:off x="6771862" y="689333"/>
            <a:ext cx="2943639" cy="72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aspnetcore:2.0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D42BA-4972-43E3-964D-0B0F540FEAFC}"/>
              </a:ext>
            </a:extLst>
          </p:cNvPr>
          <p:cNvSpPr/>
          <p:nvPr/>
        </p:nvSpPr>
        <p:spPr>
          <a:xfrm>
            <a:off x="6882849" y="1043609"/>
            <a:ext cx="755374" cy="3279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621E06-0788-4021-AA24-B8E7237E9E4D}"/>
              </a:ext>
            </a:extLst>
          </p:cNvPr>
          <p:cNvSpPr/>
          <p:nvPr/>
        </p:nvSpPr>
        <p:spPr>
          <a:xfrm>
            <a:off x="6882848" y="1818553"/>
            <a:ext cx="2206487" cy="123410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/</a:t>
            </a:r>
            <a:r>
              <a:rPr lang="en-GB" dirty="0" err="1"/>
              <a:t>src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C74CB4-5416-4C2A-B366-C2BBFB8DD01D}"/>
              </a:ext>
            </a:extLst>
          </p:cNvPr>
          <p:cNvSpPr/>
          <p:nvPr/>
        </p:nvSpPr>
        <p:spPr>
          <a:xfrm>
            <a:off x="10185125" y="1928711"/>
            <a:ext cx="1215059" cy="41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Demo.sln</a:t>
            </a:r>
          </a:p>
          <a:p>
            <a:r>
              <a:rPr lang="en-GB" sz="1200" dirty="0" err="1"/>
              <a:t>Backend.csproj</a:t>
            </a:r>
            <a:endParaRPr lang="en-GB" sz="12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B791CB2-098F-45C9-90EB-A574D176181E}"/>
              </a:ext>
            </a:extLst>
          </p:cNvPr>
          <p:cNvSpPr/>
          <p:nvPr/>
        </p:nvSpPr>
        <p:spPr>
          <a:xfrm flipH="1">
            <a:off x="8229600" y="2009053"/>
            <a:ext cx="1817204" cy="253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E593CF-049F-4E67-9A10-C955C0F23B67}"/>
              </a:ext>
            </a:extLst>
          </p:cNvPr>
          <p:cNvSpPr/>
          <p:nvPr/>
        </p:nvSpPr>
        <p:spPr>
          <a:xfrm>
            <a:off x="6945380" y="2170563"/>
            <a:ext cx="1215059" cy="41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Demo.sln</a:t>
            </a:r>
          </a:p>
          <a:p>
            <a:r>
              <a:rPr lang="en-GB" sz="1200" dirty="0" err="1"/>
              <a:t>Backend.csproj</a:t>
            </a:r>
            <a:endParaRPr lang="en-GB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C4133B-23AF-4267-AAF5-C877F1AAD495}"/>
              </a:ext>
            </a:extLst>
          </p:cNvPr>
          <p:cNvSpPr/>
          <p:nvPr/>
        </p:nvSpPr>
        <p:spPr>
          <a:xfrm>
            <a:off x="8243681" y="2262501"/>
            <a:ext cx="820144" cy="3206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Packages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73D5EA1-080C-4971-8F81-4C221D7322BF}"/>
              </a:ext>
            </a:extLst>
          </p:cNvPr>
          <p:cNvSpPr/>
          <p:nvPr/>
        </p:nvSpPr>
        <p:spPr>
          <a:xfrm>
            <a:off x="10168395" y="2583149"/>
            <a:ext cx="1215059" cy="41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/>
              <a:t>program.cs</a:t>
            </a:r>
            <a:endParaRPr lang="en-GB" sz="1200" dirty="0"/>
          </a:p>
          <a:p>
            <a:r>
              <a:rPr lang="en-GB" sz="1200" dirty="0" err="1"/>
              <a:t>start.cs</a:t>
            </a:r>
            <a:r>
              <a:rPr lang="en-GB" sz="1200" dirty="0"/>
              <a:t>, …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2AFE477-0DC5-4C9A-891D-671784C18486}"/>
              </a:ext>
            </a:extLst>
          </p:cNvPr>
          <p:cNvSpPr/>
          <p:nvPr/>
        </p:nvSpPr>
        <p:spPr>
          <a:xfrm flipH="1">
            <a:off x="8229600" y="2677657"/>
            <a:ext cx="1817204" cy="253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B29313F-FC04-4BCE-961B-39F6F05EE856}"/>
              </a:ext>
            </a:extLst>
          </p:cNvPr>
          <p:cNvSpPr/>
          <p:nvPr/>
        </p:nvSpPr>
        <p:spPr>
          <a:xfrm>
            <a:off x="6945380" y="2602390"/>
            <a:ext cx="1215059" cy="41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/>
              <a:t>program.cs</a:t>
            </a:r>
            <a:endParaRPr lang="en-GB" sz="1200" dirty="0"/>
          </a:p>
          <a:p>
            <a:r>
              <a:rPr lang="en-GB" sz="1200" dirty="0" err="1"/>
              <a:t>start.cs</a:t>
            </a:r>
            <a:r>
              <a:rPr lang="en-GB" sz="1200" dirty="0"/>
              <a:t>, 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CF9448-1D01-4C99-9131-FDA67BEAC016}"/>
              </a:ext>
            </a:extLst>
          </p:cNvPr>
          <p:cNvSpPr/>
          <p:nvPr/>
        </p:nvSpPr>
        <p:spPr>
          <a:xfrm>
            <a:off x="6882849" y="3190152"/>
            <a:ext cx="2206486" cy="4528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/app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B8347B-B90D-46AF-A9E5-3A569D9D1EA1}"/>
              </a:ext>
            </a:extLst>
          </p:cNvPr>
          <p:cNvSpPr/>
          <p:nvPr/>
        </p:nvSpPr>
        <p:spPr>
          <a:xfrm>
            <a:off x="7679633" y="3239214"/>
            <a:ext cx="961612" cy="3206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backend.dll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C55E7C-4139-4CE3-AF08-3D7E4A4BBA5F}"/>
              </a:ext>
            </a:extLst>
          </p:cNvPr>
          <p:cNvSpPr/>
          <p:nvPr/>
        </p:nvSpPr>
        <p:spPr>
          <a:xfrm>
            <a:off x="6771862" y="5287915"/>
            <a:ext cx="2957721" cy="1237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aspnetcore:2.0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5099C-92E3-4930-9E95-DF27D357CE87}"/>
              </a:ext>
            </a:extLst>
          </p:cNvPr>
          <p:cNvSpPr/>
          <p:nvPr/>
        </p:nvSpPr>
        <p:spPr>
          <a:xfrm>
            <a:off x="6882352" y="5638026"/>
            <a:ext cx="755374" cy="3279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/app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8C9D63-F467-4873-8625-92E55EB21D9B}"/>
              </a:ext>
            </a:extLst>
          </p:cNvPr>
          <p:cNvSpPr/>
          <p:nvPr/>
        </p:nvSpPr>
        <p:spPr>
          <a:xfrm>
            <a:off x="6882848" y="6110359"/>
            <a:ext cx="2496210" cy="35979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$: </a:t>
            </a:r>
            <a:r>
              <a:rPr lang="en-GB" dirty="0" err="1"/>
              <a:t>dotnet</a:t>
            </a:r>
            <a:r>
              <a:rPr lang="en-GB" dirty="0"/>
              <a:t> backend.dll</a:t>
            </a:r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23B77554-19EB-4904-BC01-D8A057A44861}"/>
              </a:ext>
            </a:extLst>
          </p:cNvPr>
          <p:cNvSpPr/>
          <p:nvPr/>
        </p:nvSpPr>
        <p:spPr>
          <a:xfrm>
            <a:off x="9258964" y="810270"/>
            <a:ext cx="909431" cy="48204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80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3AEA3F-1728-45F1-84E3-FF1ADD1B3136}"/>
              </a:ext>
            </a:extLst>
          </p:cNvPr>
          <p:cNvSpPr txBox="1"/>
          <p:nvPr/>
        </p:nvSpPr>
        <p:spPr>
          <a:xfrm>
            <a:off x="5792985" y="690537"/>
            <a:ext cx="81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06FE8F-AB59-4368-8B1E-004DE371D45D}"/>
              </a:ext>
            </a:extLst>
          </p:cNvPr>
          <p:cNvSpPr txBox="1"/>
          <p:nvPr/>
        </p:nvSpPr>
        <p:spPr>
          <a:xfrm>
            <a:off x="5792985" y="1492219"/>
            <a:ext cx="81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F634BB-D9CF-495E-B4B2-68F324540495}"/>
              </a:ext>
            </a:extLst>
          </p:cNvPr>
          <p:cNvSpPr txBox="1"/>
          <p:nvPr/>
        </p:nvSpPr>
        <p:spPr>
          <a:xfrm>
            <a:off x="5792985" y="5287915"/>
            <a:ext cx="81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AF175C-D142-4E9F-8134-EB6DF63B243E}"/>
              </a:ext>
            </a:extLst>
          </p:cNvPr>
          <p:cNvSpPr/>
          <p:nvPr/>
        </p:nvSpPr>
        <p:spPr>
          <a:xfrm>
            <a:off x="6770039" y="3800606"/>
            <a:ext cx="2943639" cy="14201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aspnetcore-build:2.0</a:t>
            </a:r>
          </a:p>
          <a:p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1BBF2-63FC-468A-AD2A-66D08683B236}"/>
              </a:ext>
            </a:extLst>
          </p:cNvPr>
          <p:cNvSpPr txBox="1"/>
          <p:nvPr/>
        </p:nvSpPr>
        <p:spPr>
          <a:xfrm>
            <a:off x="5792984" y="3800606"/>
            <a:ext cx="88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publish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FE5358-3B86-467F-99DC-A29C7F141848}"/>
              </a:ext>
            </a:extLst>
          </p:cNvPr>
          <p:cNvSpPr/>
          <p:nvPr/>
        </p:nvSpPr>
        <p:spPr>
          <a:xfrm>
            <a:off x="6882351" y="4644382"/>
            <a:ext cx="2733757" cy="5412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/app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0AD9F7A-A694-4EFE-9844-E6B3597381FE}"/>
              </a:ext>
            </a:extLst>
          </p:cNvPr>
          <p:cNvSpPr/>
          <p:nvPr/>
        </p:nvSpPr>
        <p:spPr>
          <a:xfrm>
            <a:off x="8306091" y="4783869"/>
            <a:ext cx="529425" cy="3206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Pkgs</a:t>
            </a:r>
            <a:endParaRPr lang="en-GB" sz="12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0717917-E891-48F4-B15D-C4064F2723A6}"/>
              </a:ext>
            </a:extLst>
          </p:cNvPr>
          <p:cNvSpPr/>
          <p:nvPr/>
        </p:nvSpPr>
        <p:spPr>
          <a:xfrm>
            <a:off x="7583142" y="4787175"/>
            <a:ext cx="620746" cy="3206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.</a:t>
            </a:r>
            <a:r>
              <a:rPr lang="en-GB" sz="1200" dirty="0" err="1"/>
              <a:t>dll</a:t>
            </a:r>
            <a:endParaRPr lang="en-GB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FAAD5EC-7F7F-43AC-B455-24866183A4BB}"/>
              </a:ext>
            </a:extLst>
          </p:cNvPr>
          <p:cNvSpPr/>
          <p:nvPr/>
        </p:nvSpPr>
        <p:spPr>
          <a:xfrm>
            <a:off x="8912347" y="4787175"/>
            <a:ext cx="620746" cy="3206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/views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395ACA-C8F6-4E33-97C2-AA797189862A}"/>
              </a:ext>
            </a:extLst>
          </p:cNvPr>
          <p:cNvSpPr/>
          <p:nvPr/>
        </p:nvSpPr>
        <p:spPr>
          <a:xfrm>
            <a:off x="6876721" y="4128556"/>
            <a:ext cx="2733757" cy="455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/</a:t>
            </a:r>
            <a:r>
              <a:rPr lang="en-GB" dirty="0" err="1"/>
              <a:t>src</a:t>
            </a:r>
            <a:endParaRPr lang="en-GB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CDCC380-F4E4-4AF4-BFC1-6FD0638211FC}"/>
              </a:ext>
            </a:extLst>
          </p:cNvPr>
          <p:cNvSpPr/>
          <p:nvPr/>
        </p:nvSpPr>
        <p:spPr>
          <a:xfrm>
            <a:off x="7412355" y="4184968"/>
            <a:ext cx="1536426" cy="325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*.</a:t>
            </a:r>
            <a:r>
              <a:rPr lang="en-GB" sz="1200" dirty="0" err="1"/>
              <a:t>sln</a:t>
            </a:r>
            <a:r>
              <a:rPr lang="en-GB" sz="1200" dirty="0"/>
              <a:t>, *.</a:t>
            </a:r>
            <a:r>
              <a:rPr lang="en-GB" sz="1200" dirty="0" err="1"/>
              <a:t>csproj</a:t>
            </a:r>
            <a:r>
              <a:rPr lang="en-GB" sz="1200" dirty="0"/>
              <a:t>, *.</a:t>
            </a:r>
            <a:r>
              <a:rPr lang="en-GB" sz="1200" dirty="0" err="1"/>
              <a:t>cs</a:t>
            </a:r>
            <a:r>
              <a:rPr lang="en-GB" sz="1200" dirty="0"/>
              <a:t>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58E001B-8BA9-4263-8E0A-9A46D9EAC407}"/>
              </a:ext>
            </a:extLst>
          </p:cNvPr>
          <p:cNvSpPr/>
          <p:nvPr/>
        </p:nvSpPr>
        <p:spPr>
          <a:xfrm>
            <a:off x="9038483" y="4187549"/>
            <a:ext cx="529425" cy="3206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Pkgs</a:t>
            </a:r>
            <a:endParaRPr lang="en-GB" sz="12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60CCFFD-5E69-4B1F-9460-FF1CC4514090}"/>
              </a:ext>
            </a:extLst>
          </p:cNvPr>
          <p:cNvGrpSpPr/>
          <p:nvPr/>
        </p:nvGrpSpPr>
        <p:grpSpPr>
          <a:xfrm>
            <a:off x="6862100" y="5610624"/>
            <a:ext cx="2733757" cy="442819"/>
            <a:chOff x="2315174" y="4742781"/>
            <a:chExt cx="2733757" cy="44281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2E0B8DB-F1E9-458E-BA90-C0DE2C4F1596}"/>
                </a:ext>
              </a:extLst>
            </p:cNvPr>
            <p:cNvSpPr/>
            <p:nvPr/>
          </p:nvSpPr>
          <p:spPr>
            <a:xfrm>
              <a:off x="2315174" y="4742781"/>
              <a:ext cx="2733757" cy="4428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/app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84A0441-67D4-4239-B392-ED9B3F1CC977}"/>
                </a:ext>
              </a:extLst>
            </p:cNvPr>
            <p:cNvSpPr/>
            <p:nvPr/>
          </p:nvSpPr>
          <p:spPr>
            <a:xfrm>
              <a:off x="3727240" y="4796152"/>
              <a:ext cx="529425" cy="32064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Pkgs</a:t>
              </a:r>
              <a:endParaRPr lang="en-GB" sz="1200" dirty="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A85D92BC-0163-44F1-BB64-CD6D8730ED29}"/>
                </a:ext>
              </a:extLst>
            </p:cNvPr>
            <p:cNvSpPr/>
            <p:nvPr/>
          </p:nvSpPr>
          <p:spPr>
            <a:xfrm>
              <a:off x="3015965" y="4796152"/>
              <a:ext cx="620746" cy="3206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.</a:t>
              </a:r>
              <a:r>
                <a:rPr lang="en-GB" sz="1200" dirty="0" err="1"/>
                <a:t>dll</a:t>
              </a:r>
              <a:endParaRPr lang="en-GB" sz="1200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14AF5ED-7969-480A-BD53-AA1CC126359C}"/>
                </a:ext>
              </a:extLst>
            </p:cNvPr>
            <p:cNvSpPr/>
            <p:nvPr/>
          </p:nvSpPr>
          <p:spPr>
            <a:xfrm>
              <a:off x="4344378" y="4804209"/>
              <a:ext cx="620746" cy="32064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/views</a:t>
              </a:r>
            </a:p>
          </p:txBody>
        </p:sp>
      </p:grp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20FBF703-9D86-4ACA-9DFA-32A6114BFA49}"/>
              </a:ext>
            </a:extLst>
          </p:cNvPr>
          <p:cNvSpPr/>
          <p:nvPr/>
        </p:nvSpPr>
        <p:spPr>
          <a:xfrm>
            <a:off x="9258962" y="5665453"/>
            <a:ext cx="909431" cy="48204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80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2AE2BCE4-A5FF-4E40-8E28-A9EA6BF750CA}"/>
              </a:ext>
            </a:extLst>
          </p:cNvPr>
          <p:cNvSpPr/>
          <p:nvPr/>
        </p:nvSpPr>
        <p:spPr>
          <a:xfrm>
            <a:off x="80505" y="1292318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0F101EC5-8051-4A54-82A8-0456DECA353B}"/>
              </a:ext>
            </a:extLst>
          </p:cNvPr>
          <p:cNvSpPr/>
          <p:nvPr/>
        </p:nvSpPr>
        <p:spPr>
          <a:xfrm>
            <a:off x="78686" y="1510061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62193767-9250-4C5D-8CEB-5B8BCDEA041E}"/>
              </a:ext>
            </a:extLst>
          </p:cNvPr>
          <p:cNvSpPr/>
          <p:nvPr/>
        </p:nvSpPr>
        <p:spPr>
          <a:xfrm>
            <a:off x="78686" y="1727804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C207DFF1-DDFF-4051-89B9-97248388A3D2}"/>
              </a:ext>
            </a:extLst>
          </p:cNvPr>
          <p:cNvSpPr/>
          <p:nvPr/>
        </p:nvSpPr>
        <p:spPr>
          <a:xfrm>
            <a:off x="83598" y="2150234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45B72141-5240-4442-AAB1-FCC3F492AB8D}"/>
              </a:ext>
            </a:extLst>
          </p:cNvPr>
          <p:cNvSpPr/>
          <p:nvPr/>
        </p:nvSpPr>
        <p:spPr>
          <a:xfrm>
            <a:off x="81779" y="2367977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A57BFBF2-CFB9-4B20-8072-7FA2E39C95C9}"/>
              </a:ext>
            </a:extLst>
          </p:cNvPr>
          <p:cNvSpPr/>
          <p:nvPr/>
        </p:nvSpPr>
        <p:spPr>
          <a:xfrm>
            <a:off x="81779" y="2585720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D9249250-7676-46FB-9EE6-A516DB123707}"/>
              </a:ext>
            </a:extLst>
          </p:cNvPr>
          <p:cNvSpPr/>
          <p:nvPr/>
        </p:nvSpPr>
        <p:spPr>
          <a:xfrm>
            <a:off x="78686" y="2798772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B2DC461-F3F3-472A-B406-67341BB6D706}"/>
              </a:ext>
            </a:extLst>
          </p:cNvPr>
          <p:cNvSpPr/>
          <p:nvPr/>
        </p:nvSpPr>
        <p:spPr>
          <a:xfrm>
            <a:off x="78686" y="3016515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F9CEEAB-A33D-45D6-887D-395B606BA7E7}"/>
              </a:ext>
            </a:extLst>
          </p:cNvPr>
          <p:cNvSpPr/>
          <p:nvPr/>
        </p:nvSpPr>
        <p:spPr>
          <a:xfrm>
            <a:off x="80505" y="3429000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6129F58A-73D8-42A3-A2C8-3E67855E6299}"/>
              </a:ext>
            </a:extLst>
          </p:cNvPr>
          <p:cNvSpPr/>
          <p:nvPr/>
        </p:nvSpPr>
        <p:spPr>
          <a:xfrm>
            <a:off x="78686" y="3646743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3FE85E76-E3CF-456E-A2D4-346AA672742F}"/>
              </a:ext>
            </a:extLst>
          </p:cNvPr>
          <p:cNvSpPr/>
          <p:nvPr/>
        </p:nvSpPr>
        <p:spPr>
          <a:xfrm>
            <a:off x="78686" y="3864486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42A54535-1709-4A02-8E6E-60CACF86F869}"/>
              </a:ext>
            </a:extLst>
          </p:cNvPr>
          <p:cNvSpPr/>
          <p:nvPr/>
        </p:nvSpPr>
        <p:spPr>
          <a:xfrm>
            <a:off x="78686" y="4280679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F15B831F-6299-4C3C-B04A-66DBC171B61A}"/>
              </a:ext>
            </a:extLst>
          </p:cNvPr>
          <p:cNvSpPr/>
          <p:nvPr/>
        </p:nvSpPr>
        <p:spPr>
          <a:xfrm>
            <a:off x="78686" y="4498422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EF14886-A6B2-4AD0-9D91-DD5D09531747}"/>
              </a:ext>
            </a:extLst>
          </p:cNvPr>
          <p:cNvSpPr/>
          <p:nvPr/>
        </p:nvSpPr>
        <p:spPr>
          <a:xfrm>
            <a:off x="81779" y="5133605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87095CBA-B9CF-45A0-85BA-AA31C8DD6476}"/>
              </a:ext>
            </a:extLst>
          </p:cNvPr>
          <p:cNvSpPr/>
          <p:nvPr/>
        </p:nvSpPr>
        <p:spPr>
          <a:xfrm>
            <a:off x="81779" y="5351348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F4F194AF-13D9-4995-B274-28B0DBE6E4E7}"/>
              </a:ext>
            </a:extLst>
          </p:cNvPr>
          <p:cNvSpPr/>
          <p:nvPr/>
        </p:nvSpPr>
        <p:spPr>
          <a:xfrm>
            <a:off x="78686" y="5564400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3FA21C5-1F13-48CB-8186-9C4676C99824}"/>
              </a:ext>
            </a:extLst>
          </p:cNvPr>
          <p:cNvSpPr/>
          <p:nvPr/>
        </p:nvSpPr>
        <p:spPr>
          <a:xfrm>
            <a:off x="78686" y="5782143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01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3" grpId="0" animBg="1"/>
      <p:bldP spid="26" grpId="0" animBg="1"/>
      <p:bldP spid="27" grpId="0" animBg="1"/>
      <p:bldP spid="34" grpId="0" animBg="1"/>
      <p:bldP spid="35" grpId="0" animBg="1"/>
      <p:bldP spid="37" grpId="0"/>
      <p:bldP spid="38" grpId="0"/>
      <p:bldP spid="39" grpId="0"/>
      <p:bldP spid="40" grpId="0" animBg="1"/>
      <p:bldP spid="41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36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</p:bldLst>
  </p:timing>
</p:sld>
</file>

<file path=ppt/theme/theme1.xml><?xml version="1.0" encoding="utf-8"?>
<a:theme xmlns:a="http://schemas.openxmlformats.org/drawingml/2006/main" name="Asos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os" id="{CA8ED331-3615-467E-9561-1C2DC961F3DA}" vid="{48A7552E-95B6-4A5A-ABF5-F251AA43C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Asos</Template>
  <TotalTime>5344</TotalTime>
  <Words>1127</Words>
  <Application>Microsoft Office PowerPoint</Application>
  <PresentationFormat>Widescreen</PresentationFormat>
  <Paragraphs>273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Corbel</vt:lpstr>
      <vt:lpstr>Euphemia</vt:lpstr>
      <vt:lpstr>Segoe UI Light</vt:lpstr>
      <vt:lpstr>Wingdings</vt:lpstr>
      <vt:lpstr>Asos</vt:lpstr>
      <vt:lpstr>PowerPoint Presentation</vt:lpstr>
      <vt:lpstr>PowerPoint Presentation</vt:lpstr>
      <vt:lpstr>PowerPoint Presentation</vt:lpstr>
      <vt:lpstr>How did we get here</vt:lpstr>
      <vt:lpstr>Containers == Virtualized Operating System</vt:lpstr>
      <vt:lpstr>Docker is a (the) container engine</vt:lpstr>
      <vt:lpstr>PowerPoint Presentation</vt:lpstr>
      <vt:lpstr>What we are going to build</vt:lpstr>
      <vt:lpstr>Dockerfile explained</vt:lpstr>
      <vt:lpstr>Dockerfile explained</vt:lpstr>
      <vt:lpstr>We need an orchestrator: enter Kubernetes and AKS</vt:lpstr>
      <vt:lpstr>Ok... What’s a “Pod” now?!</vt:lpstr>
      <vt:lpstr>Kubernetes objects are created through its REST API</vt:lpstr>
      <vt:lpstr>Recap</vt:lpstr>
      <vt:lpstr>Recap - Commands</vt:lpstr>
      <vt:lpstr>Recap – On Azure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Tumiati</dc:creator>
  <cp:lastModifiedBy>Marco De Sanctis</cp:lastModifiedBy>
  <cp:revision>108</cp:revision>
  <cp:lastPrinted>2018-02-06T10:38:57Z</cp:lastPrinted>
  <dcterms:created xsi:type="dcterms:W3CDTF">2017-03-25T10:26:14Z</dcterms:created>
  <dcterms:modified xsi:type="dcterms:W3CDTF">2018-02-26T18:28:52Z</dcterms:modified>
</cp:coreProperties>
</file>