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 id="2147483858" r:id="rId3"/>
  </p:sldMasterIdLst>
  <p:notesMasterIdLst>
    <p:notesMasterId r:id="rId17"/>
  </p:notesMasterIdLst>
  <p:handoutMasterIdLst>
    <p:handoutMasterId r:id="rId18"/>
  </p:handoutMasterIdLst>
  <p:sldIdLst>
    <p:sldId id="405" r:id="rId4"/>
    <p:sldId id="406" r:id="rId5"/>
    <p:sldId id="407" r:id="rId6"/>
    <p:sldId id="408" r:id="rId7"/>
    <p:sldId id="410" r:id="rId8"/>
    <p:sldId id="411" r:id="rId9"/>
    <p:sldId id="415" r:id="rId10"/>
    <p:sldId id="412" r:id="rId11"/>
    <p:sldId id="413" r:id="rId12"/>
    <p:sldId id="414" r:id="rId13"/>
    <p:sldId id="264" r:id="rId14"/>
    <p:sldId id="409" r:id="rId15"/>
    <p:sldId id="273" r:id="rId16"/>
  </p:sldIdLst>
  <p:sldSz cx="12192000" cy="6858000"/>
  <p:notesSz cx="6858000" cy="9144000"/>
  <p:custDataLst>
    <p:tags r:id="rId1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405"/>
            <p14:sldId id="406"/>
            <p14:sldId id="407"/>
            <p14:sldId id="408"/>
            <p14:sldId id="410"/>
            <p14:sldId id="411"/>
            <p14:sldId id="415"/>
            <p14:sldId id="412"/>
            <p14:sldId id="413"/>
            <p14:sldId id="414"/>
            <p14:sldId id="264"/>
            <p14:sldId id="409"/>
            <p14:sldId id="273"/>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1" autoAdjust="0"/>
    <p:restoredTop sz="95291" autoAdjust="0"/>
  </p:normalViewPr>
  <p:slideViewPr>
    <p:cSldViewPr>
      <p:cViewPr varScale="1">
        <p:scale>
          <a:sx n="114" d="100"/>
          <a:sy n="114" d="100"/>
        </p:scale>
        <p:origin x="372" y="10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tags" Target="tags/tag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22/03/2022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22/03/2022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4.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3.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2.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5.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5">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77"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itle 1"/>
          <p:cNvSpPr>
            <a:spLocks noGrp="1"/>
          </p:cNvSpPr>
          <p:nvPr>
            <p:ph type="ctrTitle" hasCustomPrompt="1"/>
          </p:nvPr>
        </p:nvSpPr>
        <p:spPr>
          <a:xfrm>
            <a:off x="6672064" y="736110"/>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6672064" y="2564904"/>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6680964" y="4126070"/>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5" name="Freeform 9">
            <a:extLst>
              <a:ext uri="{FF2B5EF4-FFF2-40B4-BE49-F238E27FC236}">
                <a16:creationId xmlns:a16="http://schemas.microsoft.com/office/drawing/2014/main" id="{49E27DC5-0E94-4161-ADB3-F3B33A33AFED}"/>
              </a:ext>
            </a:extLst>
          </p:cNvPr>
          <p:cNvSpPr>
            <a:spLocks/>
          </p:cNvSpPr>
          <p:nvPr userDrawn="1"/>
        </p:nvSpPr>
        <p:spPr bwMode="auto">
          <a:xfrm rot="5400000" flipH="1">
            <a:off x="-675598" y="-238558"/>
            <a:ext cx="6941428" cy="7246611"/>
          </a:xfrm>
          <a:custGeom>
            <a:avLst/>
            <a:gdLst>
              <a:gd name="T0" fmla="*/ 0 w 1413"/>
              <a:gd name="T1" fmla="*/ 1323 h 1473"/>
              <a:gd name="T2" fmla="*/ 1413 w 1413"/>
              <a:gd name="T3" fmla="*/ 1323 h 1473"/>
              <a:gd name="T4" fmla="*/ 1413 w 1413"/>
              <a:gd name="T5" fmla="*/ 807 h 1473"/>
              <a:gd name="T6" fmla="*/ 636 w 1413"/>
              <a:gd name="T7" fmla="*/ 1012 h 1473"/>
              <a:gd name="T8" fmla="*/ 438 w 1413"/>
              <a:gd name="T9" fmla="*/ 629 h 1473"/>
              <a:gd name="T10" fmla="*/ 449 w 1413"/>
              <a:gd name="T11" fmla="*/ 0 h 1473"/>
              <a:gd name="T12" fmla="*/ 0 w 1413"/>
              <a:gd name="T13" fmla="*/ 70 h 1473"/>
              <a:gd name="T14" fmla="*/ 0 w 1413"/>
              <a:gd name="T15" fmla="*/ 1323 h 14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13" h="1473">
                <a:moveTo>
                  <a:pt x="0" y="1323"/>
                </a:moveTo>
                <a:cubicBezTo>
                  <a:pt x="1413" y="1323"/>
                  <a:pt x="1413" y="1323"/>
                  <a:pt x="1413" y="1323"/>
                </a:cubicBezTo>
                <a:cubicBezTo>
                  <a:pt x="1413" y="807"/>
                  <a:pt x="1413" y="807"/>
                  <a:pt x="1413" y="807"/>
                </a:cubicBezTo>
                <a:cubicBezTo>
                  <a:pt x="1413" y="807"/>
                  <a:pt x="1189" y="551"/>
                  <a:pt x="636" y="1012"/>
                </a:cubicBezTo>
                <a:cubicBezTo>
                  <a:pt x="84" y="1473"/>
                  <a:pt x="240" y="940"/>
                  <a:pt x="438" y="629"/>
                </a:cubicBezTo>
                <a:cubicBezTo>
                  <a:pt x="636" y="318"/>
                  <a:pt x="669" y="133"/>
                  <a:pt x="449" y="0"/>
                </a:cubicBezTo>
                <a:cubicBezTo>
                  <a:pt x="136" y="171"/>
                  <a:pt x="33" y="119"/>
                  <a:pt x="0" y="70"/>
                </a:cubicBezTo>
                <a:lnTo>
                  <a:pt x="0" y="1323"/>
                </a:lnTo>
                <a:close/>
              </a:path>
            </a:pathLst>
          </a:custGeom>
          <a:solidFill>
            <a:schemeClr val="accent2"/>
          </a:solidFill>
          <a:ln>
            <a:noFill/>
          </a:ln>
          <a:effectLst>
            <a:outerShdw blurRad="76200" dist="38100" algn="tl" rotWithShape="0">
              <a:schemeClr val="tx1">
                <a:alpha val="20000"/>
              </a:schemeClr>
            </a:outerShdw>
          </a:effec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8B5F77E1-A90A-4D54-B022-9C5E9B57DFA9}"/>
              </a:ext>
            </a:extLst>
          </p:cNvPr>
          <p:cNvGrpSpPr/>
          <p:nvPr userDrawn="1"/>
        </p:nvGrpSpPr>
        <p:grpSpPr>
          <a:xfrm>
            <a:off x="0" y="-55534"/>
            <a:ext cx="12216000" cy="5173384"/>
            <a:chOff x="0" y="-55534"/>
            <a:chExt cx="12216000" cy="5173384"/>
          </a:xfrm>
        </p:grpSpPr>
        <p:sp>
          <p:nvSpPr>
            <p:cNvPr id="13" name="Forme libre : forme 12">
              <a:extLst>
                <a:ext uri="{FF2B5EF4-FFF2-40B4-BE49-F238E27FC236}">
                  <a16:creationId xmlns:a16="http://schemas.microsoft.com/office/drawing/2014/main" id="{89968303-ACAB-46E2-9ADA-FFEAE7DD34FF}"/>
                </a:ext>
              </a:extLst>
            </p:cNvPr>
            <p:cNvSpPr/>
            <p:nvPr userDrawn="1"/>
          </p:nvSpPr>
          <p:spPr>
            <a:xfrm rot="10800000" flipH="1">
              <a:off x="0" y="-32385"/>
              <a:ext cx="5332543" cy="3858339"/>
            </a:xfrm>
            <a:custGeom>
              <a:avLst/>
              <a:gdLst>
                <a:gd name="connsiteX0" fmla="*/ 2180368 w 2314575"/>
                <a:gd name="connsiteY0" fmla="*/ 675704 h 1685925"/>
                <a:gd name="connsiteX1" fmla="*/ 7144 w 2314575"/>
                <a:gd name="connsiteY1" fmla="*/ 84011 h 1685925"/>
                <a:gd name="connsiteX2" fmla="*/ 7144 w 2314575"/>
                <a:gd name="connsiteY2" fmla="*/ 1622204 h 1685925"/>
                <a:gd name="connsiteX3" fmla="*/ 29813 w 2314575"/>
                <a:gd name="connsiteY3" fmla="*/ 1681544 h 1685925"/>
                <a:gd name="connsiteX4" fmla="*/ 2086261 w 2314575"/>
                <a:gd name="connsiteY4" fmla="*/ 1681544 h 1685925"/>
                <a:gd name="connsiteX5" fmla="*/ 2180368 w 2314575"/>
                <a:gd name="connsiteY5" fmla="*/ 675704 h 1685925"/>
                <a:gd name="connsiteX0" fmla="*/ 2173224 w 2307237"/>
                <a:gd name="connsiteY0" fmla="*/ 668561 h 1674401"/>
                <a:gd name="connsiteX1" fmla="*/ 0 w 2307237"/>
                <a:gd name="connsiteY1" fmla="*/ 76868 h 1674401"/>
                <a:gd name="connsiteX2" fmla="*/ 0 w 2307237"/>
                <a:gd name="connsiteY2" fmla="*/ 1615061 h 1674401"/>
                <a:gd name="connsiteX3" fmla="*/ 2637 w 2307237"/>
                <a:gd name="connsiteY3" fmla="*/ 1664385 h 1674401"/>
                <a:gd name="connsiteX4" fmla="*/ 2079117 w 2307237"/>
                <a:gd name="connsiteY4" fmla="*/ 1674401 h 1674401"/>
                <a:gd name="connsiteX5" fmla="*/ 2173224 w 2307237"/>
                <a:gd name="connsiteY5" fmla="*/ 668561 h 1674401"/>
                <a:gd name="connsiteX0" fmla="*/ 2173224 w 2307237"/>
                <a:gd name="connsiteY0" fmla="*/ 668561 h 1669393"/>
                <a:gd name="connsiteX1" fmla="*/ 0 w 2307237"/>
                <a:gd name="connsiteY1" fmla="*/ 76868 h 1669393"/>
                <a:gd name="connsiteX2" fmla="*/ 0 w 2307237"/>
                <a:gd name="connsiteY2" fmla="*/ 1615061 h 1669393"/>
                <a:gd name="connsiteX3" fmla="*/ 2637 w 2307237"/>
                <a:gd name="connsiteY3" fmla="*/ 1664385 h 1669393"/>
                <a:gd name="connsiteX4" fmla="*/ 2079117 w 2307237"/>
                <a:gd name="connsiteY4" fmla="*/ 1669393 h 1669393"/>
                <a:gd name="connsiteX5" fmla="*/ 2173224 w 2307237"/>
                <a:gd name="connsiteY5" fmla="*/ 668561 h 166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7237" h="1669393">
                  <a:moveTo>
                    <a:pt x="2173224" y="668561"/>
                  </a:moveTo>
                  <a:cubicBezTo>
                    <a:pt x="1677257" y="1447230"/>
                    <a:pt x="849249" y="-388999"/>
                    <a:pt x="0" y="76868"/>
                  </a:cubicBezTo>
                  <a:lnTo>
                    <a:pt x="0" y="1615061"/>
                  </a:lnTo>
                  <a:cubicBezTo>
                    <a:pt x="7906" y="1636016"/>
                    <a:pt x="-4506" y="1646002"/>
                    <a:pt x="2637" y="1664385"/>
                  </a:cubicBezTo>
                  <a:lnTo>
                    <a:pt x="2079117" y="1669393"/>
                  </a:lnTo>
                  <a:cubicBezTo>
                    <a:pt x="2267807" y="988356"/>
                    <a:pt x="2432685" y="261177"/>
                    <a:pt x="2173224" y="668561"/>
                  </a:cubicBezTo>
                  <a:close/>
                </a:path>
              </a:pathLst>
            </a:custGeom>
            <a:solidFill>
              <a:schemeClr val="accent3"/>
            </a:solidFill>
            <a:ln w="9525" cap="flat">
              <a:noFill/>
              <a:prstDash val="solid"/>
              <a:miter/>
            </a:ln>
          </p:spPr>
          <p:txBody>
            <a:bodyPr rtlCol="0" anchor="ctr"/>
            <a:lstStyle/>
            <a:p>
              <a:endParaRPr lang="en-US" dirty="0"/>
            </a:p>
          </p:txBody>
        </p:sp>
        <p:sp>
          <p:nvSpPr>
            <p:cNvPr id="14" name="Forme libre : forme 13">
              <a:extLst>
                <a:ext uri="{FF2B5EF4-FFF2-40B4-BE49-F238E27FC236}">
                  <a16:creationId xmlns:a16="http://schemas.microsoft.com/office/drawing/2014/main" id="{E554DC0D-4FB0-4F98-9429-3F0318722CC7}"/>
                </a:ext>
              </a:extLst>
            </p:cNvPr>
            <p:cNvSpPr/>
            <p:nvPr/>
          </p:nvSpPr>
          <p:spPr>
            <a:xfrm rot="10800000" flipH="1">
              <a:off x="2749803" y="-55534"/>
              <a:ext cx="9466197" cy="5173384"/>
            </a:xfrm>
            <a:custGeom>
              <a:avLst/>
              <a:gdLst>
                <a:gd name="connsiteX0" fmla="*/ 4091559 w 4095750"/>
                <a:gd name="connsiteY0" fmla="*/ 2231968 h 2238375"/>
                <a:gd name="connsiteX1" fmla="*/ 1634966 w 4095750"/>
                <a:gd name="connsiteY1" fmla="*/ 17120 h 2238375"/>
                <a:gd name="connsiteX2" fmla="*/ 7144 w 4095750"/>
                <a:gd name="connsiteY2" fmla="*/ 2231968 h 2238375"/>
                <a:gd name="connsiteX3" fmla="*/ 4091559 w 4095750"/>
                <a:gd name="connsiteY3" fmla="*/ 2231968 h 2238375"/>
              </a:gdLst>
              <a:ahLst/>
              <a:cxnLst>
                <a:cxn ang="0">
                  <a:pos x="connsiteX0" y="connsiteY0"/>
                </a:cxn>
                <a:cxn ang="0">
                  <a:pos x="connsiteX1" y="connsiteY1"/>
                </a:cxn>
                <a:cxn ang="0">
                  <a:pos x="connsiteX2" y="connsiteY2"/>
                </a:cxn>
                <a:cxn ang="0">
                  <a:pos x="connsiteX3" y="connsiteY3"/>
                </a:cxn>
              </a:cxnLst>
              <a:rect l="l" t="t" r="r" b="b"/>
              <a:pathLst>
                <a:path w="4095750" h="2238375">
                  <a:moveTo>
                    <a:pt x="4091559" y="2231968"/>
                  </a:moveTo>
                  <a:cubicBezTo>
                    <a:pt x="3792189" y="638721"/>
                    <a:pt x="3102578" y="-88131"/>
                    <a:pt x="1634966" y="17120"/>
                  </a:cubicBezTo>
                  <a:cubicBezTo>
                    <a:pt x="986980" y="1336237"/>
                    <a:pt x="438150" y="1962030"/>
                    <a:pt x="7144" y="2231968"/>
                  </a:cubicBezTo>
                  <a:lnTo>
                    <a:pt x="4091559" y="2231968"/>
                  </a:lnTo>
                  <a:close/>
                </a:path>
              </a:pathLst>
            </a:custGeom>
            <a:solidFill>
              <a:schemeClr val="accent2"/>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userDrawn="1">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6602"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userDrawn="1">
            <p:ph type="body" sz="quarter" idx="11" hasCustomPrompt="1"/>
          </p:nvPr>
        </p:nvSpPr>
        <p:spPr>
          <a:xfrm>
            <a:off x="5736000" y="591671"/>
            <a:ext cx="5392948" cy="2117329"/>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userDrawn="1">
            <p:ph type="subTitle" idx="1" hasCustomPrompt="1"/>
          </p:nvPr>
        </p:nvSpPr>
        <p:spPr>
          <a:xfrm>
            <a:off x="5831750" y="2709000"/>
            <a:ext cx="4194069"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702334616"/>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5"/>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7627"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824001" y="4599973"/>
            <a:ext cx="3096000"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accent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5491220"/>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8">
    <p:bg>
      <p:bgPr>
        <a:solidFill>
          <a:schemeClr val="bg1"/>
        </a:solidFill>
        <a:effectLst/>
      </p:bgPr>
    </p:bg>
    <p:spTree>
      <p:nvGrpSpPr>
        <p:cNvPr id="1" name=""/>
        <p:cNvGrpSpPr/>
        <p:nvPr/>
      </p:nvGrpSpPr>
      <p:grpSpPr>
        <a:xfrm>
          <a:off x="0" y="0"/>
          <a:ext cx="0" cy="0"/>
          <a:chOff x="0" y="0"/>
          <a:chExt cx="0" cy="0"/>
        </a:xfrm>
      </p:grpSpPr>
      <p:sp>
        <p:nvSpPr>
          <p:cNvPr id="7" name="Forme libre 6">
            <a:extLst>
              <a:ext uri="{FF2B5EF4-FFF2-40B4-BE49-F238E27FC236}">
                <a16:creationId xmlns:a16="http://schemas.microsoft.com/office/drawing/2014/main" id="{D5B1561B-F5B9-1446-A046-226B16D5D2DB}"/>
              </a:ext>
            </a:extLst>
          </p:cNvPr>
          <p:cNvSpPr/>
          <p:nvPr userDrawn="1"/>
        </p:nvSpPr>
        <p:spPr>
          <a:xfrm>
            <a:off x="0" y="-285003"/>
            <a:ext cx="10176292" cy="7143003"/>
          </a:xfrm>
          <a:custGeom>
            <a:avLst/>
            <a:gdLst>
              <a:gd name="connsiteX0" fmla="*/ 1401477 w 1427755"/>
              <a:gd name="connsiteY0" fmla="*/ 965178 h 965178"/>
              <a:gd name="connsiteX1" fmla="*/ 1424282 w 1427755"/>
              <a:gd name="connsiteY1" fmla="*/ 530674 h 965178"/>
              <a:gd name="connsiteX2" fmla="*/ 71241 w 1427755"/>
              <a:gd name="connsiteY2" fmla="*/ 52678 h 965178"/>
              <a:gd name="connsiteX3" fmla="*/ 0 w 1427755"/>
              <a:gd name="connsiteY3" fmla="*/ 92130 h 965178"/>
              <a:gd name="connsiteX4" fmla="*/ 0 w 1427755"/>
              <a:gd name="connsiteY4" fmla="*/ 965178 h 9651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755" h="965178">
                <a:moveTo>
                  <a:pt x="1401477" y="965178"/>
                </a:moveTo>
                <a:cubicBezTo>
                  <a:pt x="1425331" y="821657"/>
                  <a:pt x="1432980" y="675906"/>
                  <a:pt x="1424282" y="530674"/>
                </a:cubicBezTo>
                <a:cubicBezTo>
                  <a:pt x="1087182" y="439181"/>
                  <a:pt x="581970" y="-182213"/>
                  <a:pt x="71241" y="52678"/>
                </a:cubicBezTo>
                <a:cubicBezTo>
                  <a:pt x="46532" y="64008"/>
                  <a:pt x="22717" y="77197"/>
                  <a:pt x="0" y="92130"/>
                </a:cubicBezTo>
                <a:lnTo>
                  <a:pt x="0" y="965178"/>
                </a:lnTo>
                <a:close/>
              </a:path>
            </a:pathLst>
          </a:custGeom>
          <a:solidFill>
            <a:schemeClr val="accent2"/>
          </a:solidFill>
          <a:ln w="6724" cap="flat">
            <a:noFill/>
            <a:prstDash val="solid"/>
            <a:miter/>
          </a:ln>
        </p:spPr>
        <p:txBody>
          <a:bodyPr rtlCol="0" anchor="ctr"/>
          <a:lstStyle/>
          <a:p>
            <a:endParaRPr lang="fr-FR" sz="2400"/>
          </a:p>
        </p:txBody>
      </p:sp>
      <p:sp>
        <p:nvSpPr>
          <p:cNvPr id="2" name="Titre 1"/>
          <p:cNvSpPr>
            <a:spLocks noGrp="1"/>
          </p:cNvSpPr>
          <p:nvPr>
            <p:ph type="ctrTitle" hasCustomPrompt="1"/>
          </p:nvPr>
        </p:nvSpPr>
        <p:spPr>
          <a:xfrm>
            <a:off x="652306" y="2893729"/>
            <a:ext cx="7622033" cy="1470025"/>
          </a:xfrm>
          <a:prstGeom prst="rect">
            <a:avLst/>
          </a:prstGeom>
        </p:spPr>
        <p:txBody>
          <a:bodyPr lIns="0" tIns="0" rIns="0" bIns="0" anchor="b" anchorCtr="0">
            <a:noAutofit/>
          </a:bodyPr>
          <a:lstStyle>
            <a:lvl1pPr algn="l">
              <a:lnSpc>
                <a:spcPts val="6133"/>
              </a:lnSpc>
              <a:defRPr sz="5400">
                <a:solidFill>
                  <a:schemeClr val="bg1"/>
                </a:solidFill>
              </a:defRPr>
            </a:lvl1pPr>
          </a:lstStyle>
          <a:p>
            <a:r>
              <a:rPr lang="fr-FR" dirty="0"/>
              <a:t>Click to insert </a:t>
            </a:r>
            <a:r>
              <a:rPr lang="fr-FR" dirty="0" err="1"/>
              <a:t>title</a:t>
            </a:r>
            <a:endParaRPr lang="fr-FR" dirty="0"/>
          </a:p>
        </p:txBody>
      </p:sp>
      <p:sp>
        <p:nvSpPr>
          <p:cNvPr id="3" name="Sous-titre 2"/>
          <p:cNvSpPr>
            <a:spLocks noGrp="1"/>
          </p:cNvSpPr>
          <p:nvPr>
            <p:ph type="subTitle" idx="1" hasCustomPrompt="1"/>
          </p:nvPr>
        </p:nvSpPr>
        <p:spPr>
          <a:xfrm>
            <a:off x="652307" y="4653135"/>
            <a:ext cx="7704520" cy="1579641"/>
          </a:xfrm>
          <a:prstGeom prst="rect">
            <a:avLst/>
          </a:prstGeom>
        </p:spPr>
        <p:txBody>
          <a:bodyPr lIns="0" tIns="0" rIns="0" bIns="0"/>
          <a:lstStyle>
            <a:lvl1pPr marL="0" indent="0" algn="l">
              <a:buNone/>
              <a:defRPr b="0" baseline="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fr-FR" dirty="0" err="1"/>
              <a:t>Presenter</a:t>
            </a:r>
            <a:r>
              <a:rPr lang="fr-FR" dirty="0"/>
              <a:t>, location and/or date</a:t>
            </a:r>
          </a:p>
        </p:txBody>
      </p:sp>
      <p:grpSp>
        <p:nvGrpSpPr>
          <p:cNvPr id="224" name="Group 14">
            <a:extLst>
              <a:ext uri="{FF2B5EF4-FFF2-40B4-BE49-F238E27FC236}">
                <a16:creationId xmlns:a16="http://schemas.microsoft.com/office/drawing/2014/main" id="{67EA0FC6-F89C-4A09-9C59-9EACFBC2E356}"/>
              </a:ext>
            </a:extLst>
          </p:cNvPr>
          <p:cNvGrpSpPr>
            <a:grpSpLocks noChangeAspect="1"/>
          </p:cNvGrpSpPr>
          <p:nvPr userDrawn="1"/>
        </p:nvGrpSpPr>
        <p:grpSpPr>
          <a:xfrm>
            <a:off x="7392144" y="822797"/>
            <a:ext cx="4320000" cy="963132"/>
            <a:chOff x="728663" y="4465638"/>
            <a:chExt cx="5354637" cy="1193801"/>
          </a:xfrm>
        </p:grpSpPr>
        <p:sp>
          <p:nvSpPr>
            <p:cNvPr id="350" name="Freeform 11">
              <a:extLst>
                <a:ext uri="{FF2B5EF4-FFF2-40B4-BE49-F238E27FC236}">
                  <a16:creationId xmlns:a16="http://schemas.microsoft.com/office/drawing/2014/main" id="{9C6E92E3-57EA-439B-8E74-85979D94BA7D}"/>
                </a:ext>
              </a:extLst>
            </p:cNvPr>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1" name="Freeform 12">
              <a:extLst>
                <a:ext uri="{FF2B5EF4-FFF2-40B4-BE49-F238E27FC236}">
                  <a16:creationId xmlns:a16="http://schemas.microsoft.com/office/drawing/2014/main" id="{54544C62-5F63-438B-8674-C626106BC955}"/>
                </a:ext>
              </a:extLst>
            </p:cNvPr>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2" name="Freeform 13">
              <a:extLst>
                <a:ext uri="{FF2B5EF4-FFF2-40B4-BE49-F238E27FC236}">
                  <a16:creationId xmlns:a16="http://schemas.microsoft.com/office/drawing/2014/main" id="{ACB0F281-31D2-4D40-9EC3-F45B5A0DE32E}"/>
                </a:ext>
              </a:extLst>
            </p:cNvPr>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3" name="Freeform 14">
              <a:extLst>
                <a:ext uri="{FF2B5EF4-FFF2-40B4-BE49-F238E27FC236}">
                  <a16:creationId xmlns:a16="http://schemas.microsoft.com/office/drawing/2014/main" id="{45A0D26B-4722-451E-8415-988B5EBC7FBC}"/>
                </a:ext>
              </a:extLst>
            </p:cNvPr>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4" name="Freeform 15">
              <a:extLst>
                <a:ext uri="{FF2B5EF4-FFF2-40B4-BE49-F238E27FC236}">
                  <a16:creationId xmlns:a16="http://schemas.microsoft.com/office/drawing/2014/main" id="{91FCA2B6-66CC-4C95-9AB3-2D4E0D73E337}"/>
                </a:ext>
              </a:extLst>
            </p:cNvPr>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551763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5" y="2886346"/>
            <a:ext cx="4638214" cy="123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Capgemini is a global leader in consulting, digital transformation, technology and engineering services. The Group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Today, it is a multicultural company of 270,000 team members in almost 50 countries. With Altran, the Group reported 2019 combined revenues of €17billion.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46186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2020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Capgemini is a global leader in consulting, digital transformation, technology and engineering services. The Group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Today, it is a multicultural company of 270,000 team members in almost 50 countries. With Altran, the Group reported 2019 combined revenues of €17billion.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2020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83"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91"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572"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700"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6.xml"/><Relationship Id="rId3" Type="http://schemas.openxmlformats.org/officeDocument/2006/relationships/slideLayout" Target="../slideLayouts/slideLayout11.xml"/><Relationship Id="rId7" Type="http://schemas.openxmlformats.org/officeDocument/2006/relationships/vmlDrawing" Target="../drawings/vmlDrawing5.v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image" Target="../media/image1.emf"/><Relationship Id="rId4" Type="http://schemas.openxmlformats.org/officeDocument/2006/relationships/slideLayout" Target="../slideLayouts/slideLayout12.xml"/><Relationship Id="rId9" Type="http://schemas.openxmlformats.org/officeDocument/2006/relationships/oleObject" Target="../embeddings/oleObject5.bin"/></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oleObject" Target="../embeddings/oleObject9.bin"/><Relationship Id="rId5" Type="http://schemas.openxmlformats.org/officeDocument/2006/relationships/tags" Target="../tags/tag11.xml"/><Relationship Id="rId4" Type="http://schemas.openxmlformats.org/officeDocument/2006/relationships/vmlDrawing" Target="../drawings/vmlDrawing10.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77" name="think-cell Slide" r:id="rId12" imgW="270" imgH="270" progId="TCLayout.ActiveDocument.1">
                  <p:embed/>
                </p:oleObj>
              </mc:Choice>
              <mc:Fallback>
                <p:oleObj name="think-cell Slide" r:id="rId12" imgW="270" imgH="270" progId="TCLayout.ActiveDocument.1">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2020.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34" r:id="rId6"/>
    <p:sldLayoutId id="2147483821" r:id="rId7"/>
    <p:sldLayoutId id="2147483877"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57" name="think-cell Slide" r:id="rId9" imgW="270" imgH="270" progId="TCLayout.ActiveDocument.1">
                  <p:embed/>
                </p:oleObj>
              </mc:Choice>
              <mc:Fallback>
                <p:oleObj name="think-cell Slide" r:id="rId9" imgW="270" imgH="270" progId="TCLayout.ActiveDocument.1">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41" r:id="rId1"/>
    <p:sldLayoutId id="2147483839" r:id="rId2"/>
    <p:sldLayoutId id="2147483880" r:id="rId3"/>
    <p:sldLayoutId id="2147483881" r:id="rId4"/>
    <p:sldLayoutId id="2147483886"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72"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stackoverflow.com/questions/43170089/docker-wont-start-on-windows-not-enough-memory-to-start-docker" TargetMode="External"/><Relationship Id="rId2" Type="http://schemas.openxmlformats.org/officeDocument/2006/relationships/hyperlink" Target="https://2nwiki.2n.cz/pages/viewpage.action?pageId=75202968" TargetMode="Externa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docs.docker.com/storage/" TargetMode="External"/><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3E61A40D-4439-4E82-955B-FC636EF3CC80}"/>
              </a:ext>
            </a:extLst>
          </p:cNvPr>
          <p:cNvSpPr>
            <a:spLocks noGrp="1"/>
          </p:cNvSpPr>
          <p:nvPr>
            <p:ph type="body" sz="quarter" idx="11"/>
          </p:nvPr>
        </p:nvSpPr>
        <p:spPr/>
        <p:txBody>
          <a:bodyPr/>
          <a:lstStyle/>
          <a:p>
            <a:r>
              <a:rPr lang="pl-PL" dirty="0"/>
              <a:t>Docker</a:t>
            </a:r>
            <a:endParaRPr lang="en-US" dirty="0"/>
          </a:p>
        </p:txBody>
      </p:sp>
      <p:sp>
        <p:nvSpPr>
          <p:cNvPr id="3" name="Sous-titre 2">
            <a:extLst>
              <a:ext uri="{FF2B5EF4-FFF2-40B4-BE49-F238E27FC236}">
                <a16:creationId xmlns:a16="http://schemas.microsoft.com/office/drawing/2014/main" id="{259864C7-43B5-4E4E-B76F-BA3BD78F03AA}"/>
              </a:ext>
            </a:extLst>
          </p:cNvPr>
          <p:cNvSpPr>
            <a:spLocks noGrp="1"/>
          </p:cNvSpPr>
          <p:nvPr>
            <p:ph type="subTitle" idx="1"/>
          </p:nvPr>
        </p:nvSpPr>
        <p:spPr/>
        <p:txBody>
          <a:bodyPr/>
          <a:lstStyle/>
          <a:p>
            <a:r>
              <a:rPr lang="pl-PL" dirty="0"/>
              <a:t>Wrocław, 15.04.2020, Piotr Żur</a:t>
            </a:r>
            <a:endParaRPr lang="en-US" dirty="0"/>
          </a:p>
        </p:txBody>
      </p:sp>
    </p:spTree>
    <p:extLst>
      <p:ext uri="{BB962C8B-B14F-4D97-AF65-F5344CB8AC3E}">
        <p14:creationId xmlns:p14="http://schemas.microsoft.com/office/powerpoint/2010/main" val="3032178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pl-PL" dirty="0"/>
              <a:t>Docker compose</a:t>
            </a:r>
            <a:endParaRPr lang="en-GB" dirty="0"/>
          </a:p>
        </p:txBody>
      </p:sp>
      <p:sp>
        <p:nvSpPr>
          <p:cNvPr id="5" name="Text Placeholder 4"/>
          <p:cNvSpPr>
            <a:spLocks noGrp="1"/>
          </p:cNvSpPr>
          <p:nvPr>
            <p:ph type="body" sz="quarter" idx="10"/>
          </p:nvPr>
        </p:nvSpPr>
        <p:spPr>
          <a:xfrm>
            <a:off x="192077" y="2204864"/>
            <a:ext cx="4751795" cy="3456384"/>
          </a:xfrm>
        </p:spPr>
        <p:txBody>
          <a:bodyPr>
            <a:normAutofit/>
          </a:bodyPr>
          <a:lstStyle/>
          <a:p>
            <a:pPr lvl="1"/>
            <a:r>
              <a:rPr lang="pl-PL" dirty="0"/>
              <a:t>Narzędzie pozwalające podnosić kilka kontenerów naraz</a:t>
            </a:r>
          </a:p>
          <a:p>
            <a:pPr lvl="1"/>
            <a:r>
              <a:rPr lang="pl-PL" dirty="0"/>
              <a:t>Może czuwac nad ich działaniem, podnosić gdy sie wywalą</a:t>
            </a:r>
          </a:p>
          <a:p>
            <a:pPr lvl="1"/>
            <a:r>
              <a:rPr lang="pl-PL" dirty="0"/>
              <a:t>Może tworzyć sieć</a:t>
            </a:r>
          </a:p>
          <a:p>
            <a:pPr lvl="1"/>
            <a:r>
              <a:rPr lang="pl-PL" dirty="0"/>
              <a:t>Konfigurowalne za pomocą pliku </a:t>
            </a:r>
            <a:r>
              <a:rPr lang="pl-PL" b="1" i="1" dirty="0"/>
              <a:t>docker</a:t>
            </a:r>
            <a:r>
              <a:rPr lang="pl-PL" b="1" dirty="0"/>
              <a:t>-</a:t>
            </a:r>
            <a:r>
              <a:rPr lang="pl-PL" b="1" i="1" dirty="0"/>
              <a:t>compose</a:t>
            </a:r>
            <a:r>
              <a:rPr lang="pl-PL" b="1" dirty="0"/>
              <a:t>.</a:t>
            </a:r>
            <a:r>
              <a:rPr lang="pl-PL" b="1" i="1" dirty="0"/>
              <a:t>yml</a:t>
            </a:r>
            <a:endParaRPr lang="en-US" b="1" dirty="0"/>
          </a:p>
          <a:p>
            <a:endParaRPr lang="en-GB" dirty="0"/>
          </a:p>
        </p:txBody>
      </p:sp>
      <p:pic>
        <p:nvPicPr>
          <p:cNvPr id="3" name="Picture 2" descr="A screenshot of a cell phone&#10;&#10;Description automatically generated">
            <a:extLst>
              <a:ext uri="{FF2B5EF4-FFF2-40B4-BE49-F238E27FC236}">
                <a16:creationId xmlns:a16="http://schemas.microsoft.com/office/drawing/2014/main" id="{438C9C6A-B1A5-4525-A948-CB48E2809B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7928" y="2179052"/>
            <a:ext cx="6317527" cy="3162574"/>
          </a:xfrm>
          <a:prstGeom prst="rect">
            <a:avLst/>
          </a:prstGeom>
        </p:spPr>
      </p:pic>
    </p:spTree>
    <p:extLst>
      <p:ext uri="{BB962C8B-B14F-4D97-AF65-F5344CB8AC3E}">
        <p14:creationId xmlns:p14="http://schemas.microsoft.com/office/powerpoint/2010/main" val="14873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pl-PL" dirty="0"/>
              <a:t>Instalacja docker</a:t>
            </a:r>
            <a:endParaRPr lang="en-GB" dirty="0"/>
          </a:p>
        </p:txBody>
      </p:sp>
      <p:sp>
        <p:nvSpPr>
          <p:cNvPr id="5" name="Text Placeholder 4"/>
          <p:cNvSpPr>
            <a:spLocks noGrp="1"/>
          </p:cNvSpPr>
          <p:nvPr>
            <p:ph type="body" sz="quarter" idx="10"/>
          </p:nvPr>
        </p:nvSpPr>
        <p:spPr>
          <a:xfrm>
            <a:off x="227349" y="1268760"/>
            <a:ext cx="5292588" cy="5040560"/>
          </a:xfrm>
        </p:spPr>
        <p:txBody>
          <a:bodyPr>
            <a:normAutofit fontScale="92500" lnSpcReduction="20000"/>
          </a:bodyPr>
          <a:lstStyle/>
          <a:p>
            <a:pPr lvl="1"/>
            <a:r>
              <a:rPr lang="pl-PL" dirty="0"/>
              <a:t>W wyszukiwarce windows wpisz „Hyper” powinno podpowiedzieć „Turn Windows Features on and off” (można to tez znaleźć w Panelu sterowania)</a:t>
            </a:r>
          </a:p>
          <a:p>
            <a:pPr lvl="1"/>
            <a:r>
              <a:rPr lang="pl-PL" dirty="0"/>
              <a:t>Włącz tam nastepujące funkcje: Hyper-V i Containers.</a:t>
            </a:r>
          </a:p>
          <a:p>
            <a:pPr lvl="1"/>
            <a:r>
              <a:rPr lang="pl-PL" dirty="0"/>
              <a:t>Zrestartuj komputer.</a:t>
            </a:r>
          </a:p>
          <a:p>
            <a:pPr lvl="1"/>
            <a:r>
              <a:rPr lang="pl-PL" dirty="0"/>
              <a:t>Sprawdź czy masz włączoną wirtualizację sprzętową właczając menedżer zadań w windowsie i sprawdzając jak na obrazku. Gdyby była wyłaczona powinno się ją właczyć w BIOSie. Jak uruchomić BIOS oraz gdzie konkretnie włącza się wirtualizację zalezy od modelu waszego komputera </a:t>
            </a:r>
            <a:r>
              <a:rPr lang="pl-PL" dirty="0">
                <a:hlinkClick r:id="rId2"/>
              </a:rPr>
              <a:t>Tutaj</a:t>
            </a:r>
            <a:r>
              <a:rPr lang="pl-PL" dirty="0"/>
              <a:t> przykładowe instrukcje </a:t>
            </a:r>
          </a:p>
          <a:p>
            <a:pPr lvl="1"/>
            <a:r>
              <a:rPr lang="pl-PL" dirty="0"/>
              <a:t>Idź do https://www.docker.com/get-started/, ściagnij i zainstaluj docker for windows.</a:t>
            </a:r>
          </a:p>
          <a:p>
            <a:pPr lvl="1"/>
            <a:r>
              <a:rPr lang="pl-PL" b="1" dirty="0"/>
              <a:t>W przypadku problemów z dostepną pamiecią: </a:t>
            </a:r>
            <a:r>
              <a:rPr lang="pl-PL" dirty="0"/>
              <a:t>po uruchomieniu docker desktop, kliknij prawym przyciskiej na ikonke w prawym dolnym rogu, wybierz settings i zmniejsz ilość urzywnej pamięci na 1 GB. Możesz też znaleźć pomoc </a:t>
            </a:r>
            <a:r>
              <a:rPr lang="pl-PL" dirty="0">
                <a:hlinkClick r:id="rId3"/>
              </a:rPr>
              <a:t>tutaj</a:t>
            </a:r>
            <a:endParaRPr lang="en-US" dirty="0"/>
          </a:p>
          <a:p>
            <a:endParaRPr lang="en-GB" dirty="0"/>
          </a:p>
        </p:txBody>
      </p:sp>
      <p:pic>
        <p:nvPicPr>
          <p:cNvPr id="2" name="Picture 1">
            <a:extLst>
              <a:ext uri="{FF2B5EF4-FFF2-40B4-BE49-F238E27FC236}">
                <a16:creationId xmlns:a16="http://schemas.microsoft.com/office/drawing/2014/main" id="{8F2D78ED-45B0-40CD-98B9-E85D7D8F6C81}"/>
              </a:ext>
            </a:extLst>
          </p:cNvPr>
          <p:cNvPicPr>
            <a:picLocks noChangeAspect="1"/>
          </p:cNvPicPr>
          <p:nvPr/>
        </p:nvPicPr>
        <p:blipFill>
          <a:blip r:embed="rId4"/>
          <a:stretch>
            <a:fillRect/>
          </a:stretch>
        </p:blipFill>
        <p:spPr>
          <a:xfrm>
            <a:off x="6023992" y="899881"/>
            <a:ext cx="5079736" cy="46173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Przydatne komendy</a:t>
            </a:r>
            <a:endParaRPr lang="en-GB" dirty="0"/>
          </a:p>
        </p:txBody>
      </p:sp>
      <p:sp>
        <p:nvSpPr>
          <p:cNvPr id="8" name="Text Placeholder 7"/>
          <p:cNvSpPr>
            <a:spLocks noGrp="1"/>
          </p:cNvSpPr>
          <p:nvPr>
            <p:ph type="body" sz="quarter" idx="14"/>
          </p:nvPr>
        </p:nvSpPr>
        <p:spPr>
          <a:xfrm>
            <a:off x="6474016" y="2205319"/>
            <a:ext cx="5341256" cy="4076234"/>
          </a:xfrm>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buNone/>
            </a:pPr>
            <a:endParaRPr lang="en-US" dirty="0"/>
          </a:p>
          <a:p>
            <a:endParaRPr lang="en-GB" dirty="0"/>
          </a:p>
        </p:txBody>
      </p:sp>
      <p:graphicFrame>
        <p:nvGraphicFramePr>
          <p:cNvPr id="2" name="Table 1">
            <a:extLst>
              <a:ext uri="{FF2B5EF4-FFF2-40B4-BE49-F238E27FC236}">
                <a16:creationId xmlns:a16="http://schemas.microsoft.com/office/drawing/2014/main" id="{6E7549C8-1070-4E3F-89EB-D68E3CE8C18F}"/>
              </a:ext>
            </a:extLst>
          </p:cNvPr>
          <p:cNvGraphicFramePr>
            <a:graphicFrameLocks noGrp="1"/>
          </p:cNvGraphicFramePr>
          <p:nvPr>
            <p:extLst>
              <p:ext uri="{D42A27DB-BD31-4B8C-83A1-F6EECF244321}">
                <p14:modId xmlns:p14="http://schemas.microsoft.com/office/powerpoint/2010/main" val="2237059274"/>
              </p:ext>
            </p:extLst>
          </p:nvPr>
        </p:nvGraphicFramePr>
        <p:xfrm>
          <a:off x="407368" y="980728"/>
          <a:ext cx="11437276" cy="5171440"/>
        </p:xfrm>
        <a:graphic>
          <a:graphicData uri="http://schemas.openxmlformats.org/drawingml/2006/table">
            <a:tbl>
              <a:tblPr firstRow="1" bandRow="1">
                <a:tableStyleId>{5C22544A-7EE6-4342-B048-85BDC9FD1C3A}</a:tableStyleId>
              </a:tblPr>
              <a:tblGrid>
                <a:gridCol w="5688632">
                  <a:extLst>
                    <a:ext uri="{9D8B030D-6E8A-4147-A177-3AD203B41FA5}">
                      <a16:colId xmlns:a16="http://schemas.microsoft.com/office/drawing/2014/main" val="3403242894"/>
                    </a:ext>
                  </a:extLst>
                </a:gridCol>
                <a:gridCol w="5748644">
                  <a:extLst>
                    <a:ext uri="{9D8B030D-6E8A-4147-A177-3AD203B41FA5}">
                      <a16:colId xmlns:a16="http://schemas.microsoft.com/office/drawing/2014/main" val="1271688574"/>
                    </a:ext>
                  </a:extLst>
                </a:gridCol>
              </a:tblGrid>
              <a:tr h="370840">
                <a:tc>
                  <a:txBody>
                    <a:bodyPr/>
                    <a:lstStyle/>
                    <a:p>
                      <a:r>
                        <a:rPr lang="pl-PL" dirty="0"/>
                        <a:t>Komenda</a:t>
                      </a:r>
                    </a:p>
                  </a:txBody>
                  <a:tcPr/>
                </a:tc>
                <a:tc>
                  <a:txBody>
                    <a:bodyPr/>
                    <a:lstStyle/>
                    <a:p>
                      <a:r>
                        <a:rPr lang="pl-PL" dirty="0"/>
                        <a:t>Opis</a:t>
                      </a:r>
                    </a:p>
                  </a:txBody>
                  <a:tcPr/>
                </a:tc>
                <a:extLst>
                  <a:ext uri="{0D108BD9-81ED-4DB2-BD59-A6C34878D82A}">
                    <a16:rowId xmlns:a16="http://schemas.microsoft.com/office/drawing/2014/main" val="334585362"/>
                  </a:ext>
                </a:extLst>
              </a:tr>
              <a:tr h="370840">
                <a:tc>
                  <a:txBody>
                    <a:bodyPr/>
                    <a:lstStyle/>
                    <a:p>
                      <a:r>
                        <a:rPr lang="pl-PL" dirty="0"/>
                        <a:t>docker ps</a:t>
                      </a:r>
                    </a:p>
                  </a:txBody>
                  <a:tcPr/>
                </a:tc>
                <a:tc>
                  <a:txBody>
                    <a:bodyPr/>
                    <a:lstStyle/>
                    <a:p>
                      <a:r>
                        <a:rPr lang="pl-PL" dirty="0"/>
                        <a:t>Lista uruchomionych kontenerów</a:t>
                      </a:r>
                    </a:p>
                  </a:txBody>
                  <a:tcPr/>
                </a:tc>
                <a:extLst>
                  <a:ext uri="{0D108BD9-81ED-4DB2-BD59-A6C34878D82A}">
                    <a16:rowId xmlns:a16="http://schemas.microsoft.com/office/drawing/2014/main" val="884704081"/>
                  </a:ext>
                </a:extLst>
              </a:tr>
              <a:tr h="370840">
                <a:tc>
                  <a:txBody>
                    <a:bodyPr/>
                    <a:lstStyle/>
                    <a:p>
                      <a:r>
                        <a:rPr lang="pl-PL" dirty="0"/>
                        <a:t>docker images</a:t>
                      </a:r>
                    </a:p>
                  </a:txBody>
                  <a:tcPr/>
                </a:tc>
                <a:tc>
                  <a:txBody>
                    <a:bodyPr/>
                    <a:lstStyle/>
                    <a:p>
                      <a:r>
                        <a:rPr lang="pl-PL" dirty="0"/>
                        <a:t>Lista obrazów</a:t>
                      </a:r>
                    </a:p>
                  </a:txBody>
                  <a:tcPr/>
                </a:tc>
                <a:extLst>
                  <a:ext uri="{0D108BD9-81ED-4DB2-BD59-A6C34878D82A}">
                    <a16:rowId xmlns:a16="http://schemas.microsoft.com/office/drawing/2014/main" val="2674845911"/>
                  </a:ext>
                </a:extLst>
              </a:tr>
              <a:tr h="370840">
                <a:tc>
                  <a:txBody>
                    <a:bodyPr/>
                    <a:lstStyle/>
                    <a:p>
                      <a:r>
                        <a:rPr lang="pl-PL" dirty="0"/>
                        <a:t>docker run –d –p 8080:80 –v /folder/na/dysku:/folder/w/kontenerze/ --network „</a:t>
                      </a:r>
                      <a:r>
                        <a:rPr lang="pl-PL" i="1" dirty="0"/>
                        <a:t>nazwa_sieci” </a:t>
                      </a:r>
                      <a:r>
                        <a:rPr lang="pl-PL" dirty="0"/>
                        <a:t>--network-alias=„</a:t>
                      </a:r>
                      <a:r>
                        <a:rPr lang="pl-PL" i="1" dirty="0"/>
                        <a:t>alias_konenera”</a:t>
                      </a:r>
                      <a:r>
                        <a:rPr lang="pl-PL" dirty="0"/>
                        <a:t> </a:t>
                      </a:r>
                      <a:r>
                        <a:rPr lang="pl-PL" i="1" dirty="0"/>
                        <a:t>nazwa_brazu:tag</a:t>
                      </a:r>
                      <a:endParaRPr lang="pl-PL" dirty="0"/>
                    </a:p>
                  </a:txBody>
                  <a:tcPr/>
                </a:tc>
                <a:tc>
                  <a:txBody>
                    <a:bodyPr/>
                    <a:lstStyle/>
                    <a:p>
                      <a:r>
                        <a:rPr lang="pl-PL" dirty="0"/>
                        <a:t>Stawia kontener z podanego obrazu, w tle, mapujac port 8080 na naszym komputerze do portu 80 w kontenerze, tworząc volume miedzy hostem a kontenerem, dołaczając do sieci </a:t>
                      </a:r>
                      <a:r>
                        <a:rPr lang="pl-PL" i="1" dirty="0"/>
                        <a:t>nazwa_sieci </a:t>
                      </a:r>
                      <a:r>
                        <a:rPr lang="pl-PL" i="0" dirty="0"/>
                        <a:t>z aliasem </a:t>
                      </a:r>
                      <a:r>
                        <a:rPr lang="pl-PL" i="1" dirty="0"/>
                        <a:t>alias_kontenera</a:t>
                      </a:r>
                      <a:endParaRPr lang="pl-PL" dirty="0"/>
                    </a:p>
                  </a:txBody>
                  <a:tcPr/>
                </a:tc>
                <a:extLst>
                  <a:ext uri="{0D108BD9-81ED-4DB2-BD59-A6C34878D82A}">
                    <a16:rowId xmlns:a16="http://schemas.microsoft.com/office/drawing/2014/main" val="1374603261"/>
                  </a:ext>
                </a:extLst>
              </a:tr>
              <a:tr h="370840">
                <a:tc>
                  <a:txBody>
                    <a:bodyPr/>
                    <a:lstStyle/>
                    <a:p>
                      <a:r>
                        <a:rPr lang="pl-PL" dirty="0"/>
                        <a:t>docker stop </a:t>
                      </a:r>
                      <a:r>
                        <a:rPr lang="pl-PL" i="1" dirty="0"/>
                        <a:t>container_id</a:t>
                      </a:r>
                      <a:endParaRPr lang="pl-PL" dirty="0"/>
                    </a:p>
                  </a:txBody>
                  <a:tcPr/>
                </a:tc>
                <a:tc>
                  <a:txBody>
                    <a:bodyPr/>
                    <a:lstStyle/>
                    <a:p>
                      <a:r>
                        <a:rPr lang="pl-PL" dirty="0"/>
                        <a:t>Zatrzymuje contener o id</a:t>
                      </a:r>
                    </a:p>
                  </a:txBody>
                  <a:tcPr/>
                </a:tc>
                <a:extLst>
                  <a:ext uri="{0D108BD9-81ED-4DB2-BD59-A6C34878D82A}">
                    <a16:rowId xmlns:a16="http://schemas.microsoft.com/office/drawing/2014/main" val="4183627456"/>
                  </a:ext>
                </a:extLst>
              </a:tr>
              <a:tr h="370840">
                <a:tc>
                  <a:txBody>
                    <a:bodyPr/>
                    <a:lstStyle/>
                    <a:p>
                      <a:r>
                        <a:rPr lang="pl-PL" dirty="0"/>
                        <a:t>docker exec –it </a:t>
                      </a:r>
                      <a:r>
                        <a:rPr lang="pl-PL" i="1" dirty="0"/>
                        <a:t>contener_id </a:t>
                      </a:r>
                      <a:r>
                        <a:rPr lang="pl-PL" b="0" i="0" dirty="0"/>
                        <a:t>bash</a:t>
                      </a:r>
                      <a:endParaRPr lang="pl-PL" dirty="0"/>
                    </a:p>
                  </a:txBody>
                  <a:tcPr/>
                </a:tc>
                <a:tc>
                  <a:txBody>
                    <a:bodyPr/>
                    <a:lstStyle/>
                    <a:p>
                      <a:r>
                        <a:rPr lang="pl-PL" dirty="0"/>
                        <a:t>Wchodzimy w konsole „w kontenerze”</a:t>
                      </a:r>
                    </a:p>
                  </a:txBody>
                  <a:tcPr/>
                </a:tc>
                <a:extLst>
                  <a:ext uri="{0D108BD9-81ED-4DB2-BD59-A6C34878D82A}">
                    <a16:rowId xmlns:a16="http://schemas.microsoft.com/office/drawing/2014/main" val="1773431821"/>
                  </a:ext>
                </a:extLst>
              </a:tr>
              <a:tr h="370840">
                <a:tc>
                  <a:txBody>
                    <a:bodyPr/>
                    <a:lstStyle/>
                    <a:p>
                      <a:r>
                        <a:rPr lang="en-US" dirty="0"/>
                        <a:t>docker network create</a:t>
                      </a:r>
                      <a:r>
                        <a:rPr lang="pl-PL" dirty="0"/>
                        <a:t> </a:t>
                      </a:r>
                      <a:r>
                        <a:rPr lang="pl-PL" i="1" dirty="0"/>
                        <a:t>nazwa_sieci</a:t>
                      </a:r>
                      <a:endParaRPr lang="pl-PL" dirty="0"/>
                    </a:p>
                  </a:txBody>
                  <a:tcPr/>
                </a:tc>
                <a:tc>
                  <a:txBody>
                    <a:bodyPr/>
                    <a:lstStyle/>
                    <a:p>
                      <a:r>
                        <a:rPr lang="pl-PL" dirty="0"/>
                        <a:t>Tworzy siec dockerową</a:t>
                      </a:r>
                    </a:p>
                  </a:txBody>
                  <a:tcPr/>
                </a:tc>
                <a:extLst>
                  <a:ext uri="{0D108BD9-81ED-4DB2-BD59-A6C34878D82A}">
                    <a16:rowId xmlns:a16="http://schemas.microsoft.com/office/drawing/2014/main" val="789089620"/>
                  </a:ext>
                </a:extLst>
              </a:tr>
              <a:tr h="370840">
                <a:tc>
                  <a:txBody>
                    <a:bodyPr/>
                    <a:lstStyle/>
                    <a:p>
                      <a:r>
                        <a:rPr lang="pl-PL" dirty="0"/>
                        <a:t>docker network ls</a:t>
                      </a:r>
                    </a:p>
                  </a:txBody>
                  <a:tcPr/>
                </a:tc>
                <a:tc>
                  <a:txBody>
                    <a:bodyPr/>
                    <a:lstStyle/>
                    <a:p>
                      <a:r>
                        <a:rPr lang="pl-PL" dirty="0"/>
                        <a:t>Tworzy listę siecie</a:t>
                      </a:r>
                    </a:p>
                  </a:txBody>
                  <a:tcPr/>
                </a:tc>
                <a:extLst>
                  <a:ext uri="{0D108BD9-81ED-4DB2-BD59-A6C34878D82A}">
                    <a16:rowId xmlns:a16="http://schemas.microsoft.com/office/drawing/2014/main" val="1053213935"/>
                  </a:ext>
                </a:extLst>
              </a:tr>
              <a:tr h="370840">
                <a:tc>
                  <a:txBody>
                    <a:bodyPr/>
                    <a:lstStyle/>
                    <a:p>
                      <a:r>
                        <a:rPr lang="pl-PL" dirty="0"/>
                        <a:t>docker network inspect </a:t>
                      </a:r>
                      <a:r>
                        <a:rPr lang="pl-PL" i="1" dirty="0"/>
                        <a:t>nazwa_sieci</a:t>
                      </a:r>
                      <a:endParaRPr lang="pl-PL" dirty="0"/>
                    </a:p>
                  </a:txBody>
                  <a:tcPr/>
                </a:tc>
                <a:tc>
                  <a:txBody>
                    <a:bodyPr/>
                    <a:lstStyle/>
                    <a:p>
                      <a:r>
                        <a:rPr lang="pl-PL" dirty="0"/>
                        <a:t>Drukuje informację o danej sieci</a:t>
                      </a:r>
                    </a:p>
                  </a:txBody>
                  <a:tcPr/>
                </a:tc>
                <a:extLst>
                  <a:ext uri="{0D108BD9-81ED-4DB2-BD59-A6C34878D82A}">
                    <a16:rowId xmlns:a16="http://schemas.microsoft.com/office/drawing/2014/main" val="2166601648"/>
                  </a:ext>
                </a:extLst>
              </a:tr>
              <a:tr h="370840">
                <a:tc>
                  <a:txBody>
                    <a:bodyPr/>
                    <a:lstStyle/>
                    <a:p>
                      <a:r>
                        <a:rPr lang="pl-PL" dirty="0"/>
                        <a:t>docker-compose up –d</a:t>
                      </a:r>
                    </a:p>
                  </a:txBody>
                  <a:tcPr/>
                </a:tc>
                <a:tc>
                  <a:txBody>
                    <a:bodyPr/>
                    <a:lstStyle/>
                    <a:p>
                      <a:r>
                        <a:rPr lang="pl-PL" dirty="0"/>
                        <a:t>Uruchamia docker compose w tle</a:t>
                      </a:r>
                    </a:p>
                  </a:txBody>
                  <a:tcPr/>
                </a:tc>
                <a:extLst>
                  <a:ext uri="{0D108BD9-81ED-4DB2-BD59-A6C34878D82A}">
                    <a16:rowId xmlns:a16="http://schemas.microsoft.com/office/drawing/2014/main" val="1723275114"/>
                  </a:ext>
                </a:extLst>
              </a:tr>
              <a:tr h="370840">
                <a:tc>
                  <a:txBody>
                    <a:bodyPr/>
                    <a:lstStyle/>
                    <a:p>
                      <a:r>
                        <a:rPr lang="pl-PL" dirty="0"/>
                        <a:t>docker-compose down</a:t>
                      </a:r>
                    </a:p>
                  </a:txBody>
                  <a:tcPr/>
                </a:tc>
                <a:tc>
                  <a:txBody>
                    <a:bodyPr/>
                    <a:lstStyle/>
                    <a:p>
                      <a:r>
                        <a:rPr lang="pl-PL" dirty="0"/>
                        <a:t>Zatrzymuje kontenery w docker compose</a:t>
                      </a:r>
                    </a:p>
                  </a:txBody>
                  <a:tcPr/>
                </a:tc>
                <a:extLst>
                  <a:ext uri="{0D108BD9-81ED-4DB2-BD59-A6C34878D82A}">
                    <a16:rowId xmlns:a16="http://schemas.microsoft.com/office/drawing/2014/main" val="490856901"/>
                  </a:ext>
                </a:extLst>
              </a:tr>
            </a:tbl>
          </a:graphicData>
        </a:graphic>
      </p:graphicFrame>
    </p:spTree>
    <p:extLst>
      <p:ext uri="{BB962C8B-B14F-4D97-AF65-F5344CB8AC3E}">
        <p14:creationId xmlns:p14="http://schemas.microsoft.com/office/powerpoint/2010/main" val="2707322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pl-PL" dirty="0"/>
              <a:t>Docker – co to ?</a:t>
            </a:r>
            <a:endParaRPr lang="en-GB" dirty="0"/>
          </a:p>
        </p:txBody>
      </p:sp>
      <p:sp>
        <p:nvSpPr>
          <p:cNvPr id="5" name="Text Placeholder 4"/>
          <p:cNvSpPr>
            <a:spLocks noGrp="1"/>
          </p:cNvSpPr>
          <p:nvPr>
            <p:ph type="body" sz="quarter" idx="10"/>
          </p:nvPr>
        </p:nvSpPr>
        <p:spPr>
          <a:xfrm>
            <a:off x="227348" y="1815352"/>
            <a:ext cx="5364596" cy="4466201"/>
          </a:xfrm>
        </p:spPr>
        <p:txBody>
          <a:bodyPr/>
          <a:lstStyle/>
          <a:p>
            <a:pPr lvl="1"/>
            <a:r>
              <a:rPr lang="pl-PL" dirty="0"/>
              <a:t>Narzędzie do uruchamiania aplikacji w kontrolowanym srodowisku</a:t>
            </a:r>
          </a:p>
          <a:p>
            <a:pPr lvl="1"/>
            <a:r>
              <a:rPr lang="pl-PL" dirty="0"/>
              <a:t>Bardzo podobne do maszyn wirtualnych</a:t>
            </a:r>
          </a:p>
          <a:p>
            <a:pPr lvl="1"/>
            <a:r>
              <a:rPr lang="pl-PL" dirty="0"/>
              <a:t>Środowisko niezależne od maszyny (jak zadziała u Ciebie, napewno zadziała też na produkcji)</a:t>
            </a:r>
          </a:p>
          <a:p>
            <a:pPr lvl="1"/>
            <a:r>
              <a:rPr lang="pl-PL" dirty="0"/>
              <a:t>Używany przy testowaniu, deploymencie</a:t>
            </a:r>
          </a:p>
          <a:p>
            <a:pPr lvl="1"/>
            <a:endParaRPr lang="en-US" dirty="0"/>
          </a:p>
          <a:p>
            <a:endParaRPr lang="en-GB" dirty="0"/>
          </a:p>
        </p:txBody>
      </p:sp>
      <p:pic>
        <p:nvPicPr>
          <p:cNvPr id="3" name="Picture 2" descr="A close up of a sign&#10;&#10;Description automatically generated">
            <a:extLst>
              <a:ext uri="{FF2B5EF4-FFF2-40B4-BE49-F238E27FC236}">
                <a16:creationId xmlns:a16="http://schemas.microsoft.com/office/drawing/2014/main" id="{08C92F54-AE18-4AE1-9345-64C765DC96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9967" y="1104900"/>
            <a:ext cx="5724525" cy="4105275"/>
          </a:xfrm>
          <a:prstGeom prst="rect">
            <a:avLst/>
          </a:prstGeom>
        </p:spPr>
      </p:pic>
    </p:spTree>
    <p:extLst>
      <p:ext uri="{BB962C8B-B14F-4D97-AF65-F5344CB8AC3E}">
        <p14:creationId xmlns:p14="http://schemas.microsoft.com/office/powerpoint/2010/main" val="2739953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pl-PL" dirty="0"/>
              <a:t>Docker vs Virtual Machine</a:t>
            </a:r>
            <a:endParaRPr lang="en-GB" dirty="0"/>
          </a:p>
        </p:txBody>
      </p:sp>
      <p:pic>
        <p:nvPicPr>
          <p:cNvPr id="9" name="Picture 8">
            <a:extLst>
              <a:ext uri="{FF2B5EF4-FFF2-40B4-BE49-F238E27FC236}">
                <a16:creationId xmlns:a16="http://schemas.microsoft.com/office/drawing/2014/main" id="{4E0C73A8-9943-4462-BB3F-67B913F9BF6D}"/>
              </a:ext>
            </a:extLst>
          </p:cNvPr>
          <p:cNvPicPr>
            <a:picLocks noChangeAspect="1"/>
          </p:cNvPicPr>
          <p:nvPr/>
        </p:nvPicPr>
        <p:blipFill>
          <a:blip r:embed="rId2"/>
          <a:stretch>
            <a:fillRect/>
          </a:stretch>
        </p:blipFill>
        <p:spPr>
          <a:xfrm>
            <a:off x="227348" y="1268760"/>
            <a:ext cx="11891521" cy="5051574"/>
          </a:xfrm>
          <a:prstGeom prst="rect">
            <a:avLst/>
          </a:prstGeom>
        </p:spPr>
      </p:pic>
    </p:spTree>
    <p:extLst>
      <p:ext uri="{BB962C8B-B14F-4D97-AF65-F5344CB8AC3E}">
        <p14:creationId xmlns:p14="http://schemas.microsoft.com/office/powerpoint/2010/main" val="1845289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pl-PL" dirty="0"/>
              <a:t>Docker Image</a:t>
            </a:r>
            <a:endParaRPr lang="en-GB" dirty="0"/>
          </a:p>
        </p:txBody>
      </p:sp>
      <p:sp>
        <p:nvSpPr>
          <p:cNvPr id="5" name="Text Placeholder 4"/>
          <p:cNvSpPr>
            <a:spLocks noGrp="1"/>
          </p:cNvSpPr>
          <p:nvPr>
            <p:ph type="body" sz="quarter" idx="10"/>
          </p:nvPr>
        </p:nvSpPr>
        <p:spPr>
          <a:xfrm>
            <a:off x="227349" y="1844824"/>
            <a:ext cx="5724635" cy="4104456"/>
          </a:xfrm>
        </p:spPr>
        <p:txBody>
          <a:bodyPr>
            <a:normAutofit/>
          </a:bodyPr>
          <a:lstStyle/>
          <a:p>
            <a:pPr lvl="1"/>
            <a:r>
              <a:rPr lang="pl-PL" dirty="0"/>
              <a:t>Szblon z którego budowany jest kontener</a:t>
            </a:r>
          </a:p>
          <a:p>
            <a:pPr lvl="1"/>
            <a:r>
              <a:rPr lang="pl-PL" dirty="0"/>
              <a:t>Posiada wszystko co potrzebuje aplikacja do działania, np. OS, maven, JDK, kod aplikacji</a:t>
            </a:r>
          </a:p>
          <a:p>
            <a:pPr lvl="1"/>
            <a:r>
              <a:rPr lang="pl-PL" dirty="0"/>
              <a:t>Możesz ściągać gotowe oficjalne obrazy z </a:t>
            </a:r>
            <a:r>
              <a:rPr lang="pl-PL" b="1" dirty="0"/>
              <a:t>DockerHub</a:t>
            </a:r>
            <a:r>
              <a:rPr lang="pl-PL" dirty="0"/>
              <a:t> (pull image)</a:t>
            </a:r>
          </a:p>
          <a:p>
            <a:pPr lvl="1"/>
            <a:r>
              <a:rPr lang="pl-PL" dirty="0"/>
              <a:t>Możesz ściągnać nieoficjalne obrazy zrobione przez innych developerów lub tworzyć własne.</a:t>
            </a:r>
          </a:p>
          <a:p>
            <a:pPr lvl="1"/>
            <a:endParaRPr lang="pl-PL" dirty="0"/>
          </a:p>
          <a:p>
            <a:pPr lvl="1"/>
            <a:endParaRPr lang="en-US" dirty="0"/>
          </a:p>
          <a:p>
            <a:endParaRPr lang="en-GB" dirty="0"/>
          </a:p>
        </p:txBody>
      </p:sp>
      <p:pic>
        <p:nvPicPr>
          <p:cNvPr id="6" name="Picture 5">
            <a:extLst>
              <a:ext uri="{FF2B5EF4-FFF2-40B4-BE49-F238E27FC236}">
                <a16:creationId xmlns:a16="http://schemas.microsoft.com/office/drawing/2014/main" id="{39CF374A-6E8B-4A9F-986D-C2B34BE243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4112" y="728700"/>
            <a:ext cx="3816424" cy="5400600"/>
          </a:xfrm>
          <a:prstGeom prst="rect">
            <a:avLst/>
          </a:prstGeom>
        </p:spPr>
      </p:pic>
    </p:spTree>
    <p:extLst>
      <p:ext uri="{BB962C8B-B14F-4D97-AF65-F5344CB8AC3E}">
        <p14:creationId xmlns:p14="http://schemas.microsoft.com/office/powerpoint/2010/main" val="138658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pl-PL" dirty="0"/>
              <a:t>Docker Container</a:t>
            </a:r>
            <a:endParaRPr lang="en-GB" dirty="0"/>
          </a:p>
        </p:txBody>
      </p:sp>
      <p:sp>
        <p:nvSpPr>
          <p:cNvPr id="5" name="Text Placeholder 4"/>
          <p:cNvSpPr>
            <a:spLocks noGrp="1"/>
          </p:cNvSpPr>
          <p:nvPr>
            <p:ph type="body" sz="quarter" idx="10"/>
          </p:nvPr>
        </p:nvSpPr>
        <p:spPr>
          <a:xfrm>
            <a:off x="227349" y="1412776"/>
            <a:ext cx="5148571" cy="3456384"/>
          </a:xfrm>
        </p:spPr>
        <p:txBody>
          <a:bodyPr>
            <a:normAutofit/>
          </a:bodyPr>
          <a:lstStyle/>
          <a:p>
            <a:pPr lvl="1"/>
            <a:r>
              <a:rPr lang="pl-PL" dirty="0"/>
              <a:t>Działajaca instancja obrazu dockerowego</a:t>
            </a:r>
          </a:p>
          <a:p>
            <a:pPr lvl="1"/>
            <a:r>
              <a:rPr lang="pl-PL" dirty="0"/>
              <a:t>Gdy uruchamiamy kontener którego obrazu nie mamy lokalnie, docker spróbuje pobrac go z dockerhub lub innego registy</a:t>
            </a:r>
          </a:p>
          <a:p>
            <a:pPr lvl="1"/>
            <a:r>
              <a:rPr lang="pl-PL" dirty="0"/>
              <a:t>By móc komunikować się z kontenerem musimy udostepnić (expose) odpowiedni port poza kontener. Parametr –p </a:t>
            </a:r>
          </a:p>
        </p:txBody>
      </p:sp>
      <p:pic>
        <p:nvPicPr>
          <p:cNvPr id="3" name="Picture 2" descr="A picture containing outdoor, container, road, sitting&#10;&#10;Description automatically generated">
            <a:extLst>
              <a:ext uri="{FF2B5EF4-FFF2-40B4-BE49-F238E27FC236}">
                <a16:creationId xmlns:a16="http://schemas.microsoft.com/office/drawing/2014/main" id="{F8BBFD46-89C1-41A8-877D-33AABF4D3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8048" y="1660494"/>
            <a:ext cx="4716016" cy="3537012"/>
          </a:xfrm>
          <a:prstGeom prst="rect">
            <a:avLst/>
          </a:prstGeom>
        </p:spPr>
      </p:pic>
    </p:spTree>
    <p:extLst>
      <p:ext uri="{BB962C8B-B14F-4D97-AF65-F5344CB8AC3E}">
        <p14:creationId xmlns:p14="http://schemas.microsoft.com/office/powerpoint/2010/main" val="1605692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pl-PL" dirty="0"/>
              <a:t>Docker Architetura</a:t>
            </a:r>
            <a:endParaRPr lang="en-GB" dirty="0"/>
          </a:p>
        </p:txBody>
      </p:sp>
      <p:pic>
        <p:nvPicPr>
          <p:cNvPr id="8" name="Picture 7" descr="A screenshot of a cell phone&#10;&#10;Description automatically generated">
            <a:extLst>
              <a:ext uri="{FF2B5EF4-FFF2-40B4-BE49-F238E27FC236}">
                <a16:creationId xmlns:a16="http://schemas.microsoft.com/office/drawing/2014/main" id="{962A2EAF-E762-4B3C-BBC1-2119BFEFE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7488" y="1104900"/>
            <a:ext cx="8856984" cy="5424903"/>
          </a:xfrm>
          <a:prstGeom prst="rect">
            <a:avLst/>
          </a:prstGeom>
        </p:spPr>
      </p:pic>
    </p:spTree>
    <p:extLst>
      <p:ext uri="{BB962C8B-B14F-4D97-AF65-F5344CB8AC3E}">
        <p14:creationId xmlns:p14="http://schemas.microsoft.com/office/powerpoint/2010/main" val="2775742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pl-PL" dirty="0"/>
              <a:t>Zapisywanie danych na dysku</a:t>
            </a:r>
            <a:endParaRPr lang="en-GB" dirty="0"/>
          </a:p>
        </p:txBody>
      </p:sp>
      <p:pic>
        <p:nvPicPr>
          <p:cNvPr id="3" name="Picture 2" descr="Diagram&#10;&#10;Description automatically generated">
            <a:extLst>
              <a:ext uri="{FF2B5EF4-FFF2-40B4-BE49-F238E27FC236}">
                <a16:creationId xmlns:a16="http://schemas.microsoft.com/office/drawing/2014/main" id="{C5376792-60ED-4C0B-96AC-89C8BF073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6040" y="1700808"/>
            <a:ext cx="4772025" cy="2428875"/>
          </a:xfrm>
          <a:prstGeom prst="rect">
            <a:avLst/>
          </a:prstGeom>
        </p:spPr>
      </p:pic>
      <p:sp>
        <p:nvSpPr>
          <p:cNvPr id="9" name="Text Placeholder 4">
            <a:extLst>
              <a:ext uri="{FF2B5EF4-FFF2-40B4-BE49-F238E27FC236}">
                <a16:creationId xmlns:a16="http://schemas.microsoft.com/office/drawing/2014/main" id="{66FDE800-4899-4F7B-810C-0C6186B87084}"/>
              </a:ext>
            </a:extLst>
          </p:cNvPr>
          <p:cNvSpPr>
            <a:spLocks noGrp="1"/>
          </p:cNvSpPr>
          <p:nvPr>
            <p:ph type="body" sz="quarter" idx="10"/>
          </p:nvPr>
        </p:nvSpPr>
        <p:spPr>
          <a:xfrm>
            <a:off x="227349" y="1412776"/>
            <a:ext cx="5148571" cy="3456384"/>
          </a:xfrm>
        </p:spPr>
        <p:txBody>
          <a:bodyPr>
            <a:normAutofit fontScale="92500" lnSpcReduction="10000"/>
          </a:bodyPr>
          <a:lstStyle/>
          <a:p>
            <a:pPr lvl="1"/>
            <a:endParaRPr lang="en-US" dirty="0"/>
          </a:p>
          <a:p>
            <a:pPr lvl="1"/>
            <a:endParaRPr lang="en-US" dirty="0"/>
          </a:p>
          <a:p>
            <a:pPr lvl="1"/>
            <a:r>
              <a:rPr lang="en-US" b="1" dirty="0"/>
              <a:t>Volumes</a:t>
            </a:r>
            <a:r>
              <a:rPr lang="en-US" dirty="0"/>
              <a:t> </a:t>
            </a:r>
            <a:r>
              <a:rPr lang="pl-PL" dirty="0"/>
              <a:t>przechouje dane w wydzielonej cześci systemu plików na hoście, inne niż dockerowe procesy nie powinny edytowac tych plików.</a:t>
            </a:r>
            <a:endParaRPr lang="en-US" dirty="0"/>
          </a:p>
          <a:p>
            <a:pPr lvl="1"/>
            <a:r>
              <a:rPr lang="en-US" b="1" dirty="0"/>
              <a:t>Bind mounts </a:t>
            </a:r>
            <a:r>
              <a:rPr lang="pl-PL" dirty="0"/>
              <a:t>mogą być przechowywane gdziekolwiek w systemie, pliki te mogę być używane przez różne programy.</a:t>
            </a:r>
            <a:endParaRPr lang="en-US" dirty="0"/>
          </a:p>
          <a:p>
            <a:pPr lvl="1"/>
            <a:r>
              <a:rPr lang="en-US" b="1" dirty="0" err="1"/>
              <a:t>tmpfs</a:t>
            </a:r>
            <a:r>
              <a:rPr lang="en-US" b="1" dirty="0"/>
              <a:t> mounts </a:t>
            </a:r>
            <a:r>
              <a:rPr lang="pl-PL" dirty="0"/>
              <a:t>przechowywane tylko w pamieci komputera a nie w systemie plików.</a:t>
            </a:r>
          </a:p>
          <a:p>
            <a:pPr lvl="1"/>
            <a:endParaRPr lang="pl-PL" dirty="0"/>
          </a:p>
          <a:p>
            <a:pPr marL="88900" lvl="1" indent="0">
              <a:buNone/>
            </a:pPr>
            <a:r>
              <a:rPr lang="pl-PL" dirty="0"/>
              <a:t>Więcej informacji: </a:t>
            </a:r>
            <a:r>
              <a:rPr lang="pl-PL" dirty="0">
                <a:hlinkClick r:id="rId3"/>
              </a:rPr>
              <a:t>https://docs.docker.com/storage/</a:t>
            </a:r>
            <a:endParaRPr lang="pl-PL" dirty="0"/>
          </a:p>
        </p:txBody>
      </p:sp>
    </p:spTree>
    <p:extLst>
      <p:ext uri="{BB962C8B-B14F-4D97-AF65-F5344CB8AC3E}">
        <p14:creationId xmlns:p14="http://schemas.microsoft.com/office/powerpoint/2010/main" val="726961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pl-PL" dirty="0"/>
              <a:t>Dockerfile</a:t>
            </a:r>
            <a:endParaRPr lang="en-GB" dirty="0"/>
          </a:p>
        </p:txBody>
      </p:sp>
      <p:sp>
        <p:nvSpPr>
          <p:cNvPr id="5" name="Text Placeholder 4"/>
          <p:cNvSpPr>
            <a:spLocks noGrp="1"/>
          </p:cNvSpPr>
          <p:nvPr>
            <p:ph type="body" sz="quarter" idx="10"/>
          </p:nvPr>
        </p:nvSpPr>
        <p:spPr>
          <a:xfrm>
            <a:off x="227349" y="1412776"/>
            <a:ext cx="5148571" cy="3456384"/>
          </a:xfrm>
        </p:spPr>
        <p:txBody>
          <a:bodyPr>
            <a:normAutofit/>
          </a:bodyPr>
          <a:lstStyle/>
          <a:p>
            <a:pPr lvl="1"/>
            <a:r>
              <a:rPr lang="pl-PL" dirty="0"/>
              <a:t>Plik w którym budujemy własny obraz, używany gdy ofiiciajlny obraz nie zawiera jakiś funkcjonalności. </a:t>
            </a:r>
          </a:p>
          <a:p>
            <a:pPr lvl="1"/>
            <a:r>
              <a:rPr lang="pl-PL" dirty="0"/>
              <a:t>Np. by postawic kontener z aplikacją java, na podstawie oficjalnego obrazu jdk stworzymy dockerfile z naszą aplikacją w środku</a:t>
            </a:r>
            <a:endParaRPr lang="en-US" dirty="0"/>
          </a:p>
          <a:p>
            <a:endParaRPr lang="en-GB" dirty="0"/>
          </a:p>
        </p:txBody>
      </p:sp>
      <p:pic>
        <p:nvPicPr>
          <p:cNvPr id="7" name="Picture 6">
            <a:extLst>
              <a:ext uri="{FF2B5EF4-FFF2-40B4-BE49-F238E27FC236}">
                <a16:creationId xmlns:a16="http://schemas.microsoft.com/office/drawing/2014/main" id="{C5F3DF9C-FFF0-459A-B618-2C33358A29BA}"/>
              </a:ext>
            </a:extLst>
          </p:cNvPr>
          <p:cNvPicPr>
            <a:picLocks noChangeAspect="1"/>
          </p:cNvPicPr>
          <p:nvPr/>
        </p:nvPicPr>
        <p:blipFill>
          <a:blip r:embed="rId2"/>
          <a:stretch>
            <a:fillRect/>
          </a:stretch>
        </p:blipFill>
        <p:spPr>
          <a:xfrm>
            <a:off x="5591944" y="1340768"/>
            <a:ext cx="5905500" cy="3981450"/>
          </a:xfrm>
          <a:prstGeom prst="rect">
            <a:avLst/>
          </a:prstGeom>
        </p:spPr>
      </p:pic>
    </p:spTree>
    <p:extLst>
      <p:ext uri="{BB962C8B-B14F-4D97-AF65-F5344CB8AC3E}">
        <p14:creationId xmlns:p14="http://schemas.microsoft.com/office/powerpoint/2010/main" val="3410682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pl-PL" dirty="0"/>
              <a:t>Docker network</a:t>
            </a:r>
            <a:endParaRPr lang="en-GB" dirty="0"/>
          </a:p>
        </p:txBody>
      </p:sp>
      <p:sp>
        <p:nvSpPr>
          <p:cNvPr id="5" name="Text Placeholder 4"/>
          <p:cNvSpPr>
            <a:spLocks noGrp="1"/>
          </p:cNvSpPr>
          <p:nvPr>
            <p:ph type="body" sz="quarter" idx="10"/>
          </p:nvPr>
        </p:nvSpPr>
        <p:spPr>
          <a:xfrm>
            <a:off x="192077" y="2204864"/>
            <a:ext cx="11125236" cy="3456384"/>
          </a:xfrm>
        </p:spPr>
        <p:txBody>
          <a:bodyPr>
            <a:normAutofit/>
          </a:bodyPr>
          <a:lstStyle/>
          <a:p>
            <a:pPr lvl="1"/>
            <a:r>
              <a:rPr lang="pl-PL" dirty="0"/>
              <a:t>Host porozumiewa się z konetenerami przez udostepniony port, wywołując localhost.</a:t>
            </a:r>
          </a:p>
          <a:p>
            <a:pPr lvl="1"/>
            <a:r>
              <a:rPr lang="pl-PL" dirty="0"/>
              <a:t>Gdy wywołamy loclahost wewnątrz kontenera połączy się on z samym sobą.</a:t>
            </a:r>
          </a:p>
          <a:p>
            <a:pPr lvl="1"/>
            <a:r>
              <a:rPr lang="pl-PL" dirty="0"/>
              <a:t>By połaczyć się z innym kontenerem musimy stowrzyć docker network i nadać kontenerom aliasy</a:t>
            </a:r>
          </a:p>
          <a:p>
            <a:pPr lvl="1"/>
            <a:r>
              <a:rPr lang="pl-PL" dirty="0"/>
              <a:t>Tworzymy siec komendą: </a:t>
            </a:r>
            <a:r>
              <a:rPr lang="en-US" b="1" dirty="0"/>
              <a:t>docker network create</a:t>
            </a:r>
            <a:r>
              <a:rPr lang="pl-PL" b="1" dirty="0"/>
              <a:t> </a:t>
            </a:r>
            <a:r>
              <a:rPr lang="pl-PL" b="1" i="1" dirty="0"/>
              <a:t>nazwa_sieci</a:t>
            </a:r>
            <a:endParaRPr lang="pl-PL" b="1" dirty="0"/>
          </a:p>
          <a:p>
            <a:pPr lvl="1"/>
            <a:r>
              <a:rPr lang="pl-PL" dirty="0"/>
              <a:t>Kontener możemy dołaczyć do sieci komendą </a:t>
            </a:r>
            <a:r>
              <a:rPr lang="en-US" b="1" dirty="0"/>
              <a:t>docker network connect </a:t>
            </a:r>
            <a:r>
              <a:rPr lang="pl-PL" b="1" dirty="0"/>
              <a:t>nazwa_sieci id_kontenera</a:t>
            </a:r>
            <a:endParaRPr lang="en-US" b="1" dirty="0"/>
          </a:p>
          <a:p>
            <a:endParaRPr lang="en-GB" dirty="0"/>
          </a:p>
        </p:txBody>
      </p:sp>
    </p:spTree>
    <p:extLst>
      <p:ext uri="{BB962C8B-B14F-4D97-AF65-F5344CB8AC3E}">
        <p14:creationId xmlns:p14="http://schemas.microsoft.com/office/powerpoint/2010/main" val="32010777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0.potx" id="{A746830B-8F0F-4B04-8E82-18E8B759B54C}" vid="{F4732A3F-6358-428A-BAE1-907FB5CC983C}"/>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0.potx" id="{A746830B-8F0F-4B04-8E82-18E8B759B54C}" vid="{E23C769D-8217-4724-A71C-EE3DFD3708B9}"/>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0.potx" id="{A746830B-8F0F-4B04-8E82-18E8B759B54C}" vid="{56EEE327-E79E-4F4F-BBF9-60F7F467FBDA}"/>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Template>
  <TotalTime>371</TotalTime>
  <Words>653</Words>
  <Application>Microsoft Office PowerPoint</Application>
  <PresentationFormat>Widescreen</PresentationFormat>
  <Paragraphs>76</Paragraphs>
  <Slides>13</Slides>
  <Notes>0</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13</vt:i4>
      </vt:variant>
    </vt:vector>
  </HeadingPairs>
  <TitlesOfParts>
    <vt:vector size="20" baseType="lpstr">
      <vt:lpstr>Arial</vt:lpstr>
      <vt:lpstr>Verdana</vt:lpstr>
      <vt:lpstr>Wingdings</vt:lpstr>
      <vt:lpstr>Capgemini Master</vt:lpstr>
      <vt:lpstr>Cover options</vt:lpstr>
      <vt:lpstr>Final slides</vt:lpstr>
      <vt:lpstr>think-cell Slide</vt:lpstr>
      <vt:lpstr>PowerPoint Presentation</vt:lpstr>
      <vt:lpstr>Docker – co to ?</vt:lpstr>
      <vt:lpstr>Docker vs Virtual Machine</vt:lpstr>
      <vt:lpstr>Docker Image</vt:lpstr>
      <vt:lpstr>Docker Container</vt:lpstr>
      <vt:lpstr>Docker Architetura</vt:lpstr>
      <vt:lpstr>Zapisywanie danych na dysku</vt:lpstr>
      <vt:lpstr>Dockerfile</vt:lpstr>
      <vt:lpstr>Docker network</vt:lpstr>
      <vt:lpstr>Docker compose</vt:lpstr>
      <vt:lpstr>Instalacja docker</vt:lpstr>
      <vt:lpstr>Przydatne komendy</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Zur, Piotr</dc:creator>
  <cp:lastModifiedBy>Zur, Piotr</cp:lastModifiedBy>
  <cp:revision>25</cp:revision>
  <dcterms:created xsi:type="dcterms:W3CDTF">2020-04-15T18:29:51Z</dcterms:created>
  <dcterms:modified xsi:type="dcterms:W3CDTF">2022-03-22T12:32:36Z</dcterms:modified>
</cp:coreProperties>
</file>