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What we want to do is to present our product which is a standalone learning tool that can be used by university students and lecturers in modules closely related to automata theory. Currently there are no other similar learning tools on the market.</a:t>
            </a:r>
          </a:p>
          <a:p>
            <a:pPr lvl="0" rtl="0">
              <a:spcBef>
                <a:spcPts val="0"/>
              </a:spcBef>
              <a:buNone/>
            </a:pPr>
            <a:r>
              <a:t/>
            </a:r>
            <a:endParaRPr/>
          </a:p>
          <a:p>
            <a:pPr lvl="0" rtl="0">
              <a:spcBef>
                <a:spcPts val="0"/>
              </a:spcBef>
              <a:buNone/>
            </a:pPr>
            <a:r>
              <a:rPr lang="en-GB"/>
              <a:t>Automaton theory: An automaton is a finite state machine that can be seen as a computing machine which is especially suitable for string matching. It accepts a certain language that follow a pattern/regular expression. This is an important practical technique used by software such as “grep”. Our application shows all the steps of building an automaton from a regular expression and testing if words are accepted. Now it will be best if we put our product to the test and show in more detail what steps are being visualised in the construction of an automaton from a regular expression.  </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GB"/>
              <a:t>Design time</a:t>
            </a:r>
          </a:p>
          <a:p>
            <a:pPr indent="-228600" lvl="1" marL="914400" rtl="0">
              <a:spcBef>
                <a:spcPts val="0"/>
              </a:spcBef>
            </a:pPr>
            <a:r>
              <a:rPr lang="en-GB"/>
              <a:t>Algorithmic code - UML class diagrams</a:t>
            </a:r>
          </a:p>
          <a:p>
            <a:pPr indent="-228600" lvl="2" marL="1371600" rtl="0">
              <a:spcBef>
                <a:spcPts val="0"/>
              </a:spcBef>
            </a:pPr>
            <a:r>
              <a:rPr lang="en-GB"/>
              <a:t>Modular so maintainable, lowest dependencies on other modules as we could do, extendible</a:t>
            </a:r>
          </a:p>
          <a:p>
            <a:pPr indent="-228600" lvl="2" marL="1371600" rtl="0">
              <a:spcBef>
                <a:spcPts val="0"/>
              </a:spcBef>
            </a:pPr>
            <a:r>
              <a:rPr lang="en-GB"/>
              <a:t>Show the package diagram, easy to see seperate modules </a:t>
            </a:r>
          </a:p>
          <a:p>
            <a:pPr indent="-228600" lvl="2" marL="1371600" rtl="0">
              <a:spcBef>
                <a:spcPts val="0"/>
              </a:spcBef>
            </a:pPr>
            <a:r>
              <a:rPr lang="en-GB"/>
              <a:t>Took inspiration from MVC, but changed it to suit us</a:t>
            </a:r>
          </a:p>
          <a:p>
            <a:pPr indent="-228600" lvl="3" marL="1828800" rtl="0">
              <a:spcBef>
                <a:spcPts val="0"/>
              </a:spcBef>
            </a:pPr>
            <a:r>
              <a:rPr lang="en-GB"/>
              <a:t>Model: simulation branch</a:t>
            </a:r>
          </a:p>
          <a:p>
            <a:pPr indent="-228600" lvl="3" marL="1828800" rtl="0">
              <a:spcBef>
                <a:spcPts val="0"/>
              </a:spcBef>
            </a:pPr>
            <a:r>
              <a:rPr lang="en-GB"/>
              <a:t>View and Controller: Documents and components</a:t>
            </a:r>
          </a:p>
          <a:p>
            <a:pPr indent="-228600" lvl="1" marL="914400" rtl="0">
              <a:spcBef>
                <a:spcPts val="0"/>
              </a:spcBef>
            </a:pPr>
            <a:r>
              <a:rPr lang="en-GB"/>
              <a:t>GUI</a:t>
            </a:r>
          </a:p>
          <a:p>
            <a:pPr indent="-228600" lvl="2" marL="1371600" rtl="0">
              <a:spcBef>
                <a:spcPts val="0"/>
              </a:spcBef>
            </a:pPr>
            <a:r>
              <a:rPr lang="en-GB"/>
              <a:t>Drawn designs for interface</a:t>
            </a:r>
          </a:p>
          <a:p>
            <a:pPr indent="-228600" lvl="2" marL="1371600" rtl="0">
              <a:spcBef>
                <a:spcPts val="0"/>
              </a:spcBef>
            </a:pPr>
            <a:r>
              <a:rPr lang="en-GB"/>
              <a:t>Mock-ups for the main visualisation, iterated upon and evolved into final form.</a:t>
            </a:r>
          </a:p>
          <a:p>
            <a:pPr indent="-228600" lvl="0" marL="457200" rtl="0">
              <a:spcBef>
                <a:spcPts val="0"/>
              </a:spcBef>
            </a:pPr>
            <a:r>
              <a:rPr lang="en-GB"/>
              <a:t>Process</a:t>
            </a:r>
          </a:p>
          <a:p>
            <a:pPr indent="-228600" lvl="1" marL="914400" rtl="0">
              <a:spcBef>
                <a:spcPts val="0"/>
              </a:spcBef>
            </a:pPr>
            <a:r>
              <a:rPr lang="en-GB"/>
              <a:t>Informal agile as this suited the project</a:t>
            </a:r>
          </a:p>
          <a:p>
            <a:pPr indent="-228600" lvl="1" marL="914400" rtl="0">
              <a:spcBef>
                <a:spcPts val="0"/>
              </a:spcBef>
            </a:pPr>
            <a:r>
              <a:rPr lang="en-GB"/>
              <a:t>We had scrum inspired meetings, talking about things based on Gantt chart</a:t>
            </a:r>
          </a:p>
          <a:p>
            <a:pPr indent="-228600" lvl="2" marL="1371600" rtl="0">
              <a:spcBef>
                <a:spcPts val="0"/>
              </a:spcBef>
            </a:pPr>
            <a:r>
              <a:rPr lang="en-GB"/>
              <a:t>Next time, spend more time deciding planned progress, but stuff always changed</a:t>
            </a:r>
          </a:p>
          <a:p>
            <a:pPr indent="-228600" lvl="1" marL="914400" rtl="0">
              <a:spcBef>
                <a:spcPts val="0"/>
              </a:spcBef>
            </a:pPr>
            <a:r>
              <a:rPr lang="en-GB"/>
              <a:t>Target of prototype in first few weeks</a:t>
            </a:r>
          </a:p>
          <a:p>
            <a:pPr indent="-228600" lvl="2" marL="1371600" rtl="0">
              <a:spcBef>
                <a:spcPts val="0"/>
              </a:spcBef>
            </a:pPr>
            <a:r>
              <a:rPr lang="en-GB"/>
              <a:t>For submission</a:t>
            </a:r>
          </a:p>
          <a:p>
            <a:pPr indent="-228600" lvl="2" marL="1371600" rtl="0">
              <a:spcBef>
                <a:spcPts val="0"/>
              </a:spcBef>
            </a:pPr>
            <a:r>
              <a:rPr lang="en-GB"/>
              <a:t>Get backbone of system done, so just useful features and polish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GB"/>
              <a:t>Testing</a:t>
            </a:r>
          </a:p>
          <a:p>
            <a:pPr indent="-228600" lvl="1" marL="914400" rtl="0">
              <a:spcBef>
                <a:spcPts val="0"/>
              </a:spcBef>
            </a:pPr>
            <a:r>
              <a:rPr lang="en-GB"/>
              <a:t>JUnit for algorithmic code</a:t>
            </a:r>
          </a:p>
          <a:p>
            <a:pPr indent="-228600" lvl="1" marL="914400" rtl="0">
              <a:spcBef>
                <a:spcPts val="0"/>
              </a:spcBef>
            </a:pPr>
            <a:r>
              <a:rPr lang="en-GB"/>
              <a:t>Manual for GUI</a:t>
            </a:r>
          </a:p>
          <a:p>
            <a:pPr indent="-228600" lvl="1" marL="914400" rtl="0">
              <a:spcBef>
                <a:spcPts val="0"/>
              </a:spcBef>
            </a:pPr>
            <a:r>
              <a:rPr lang="en-GB"/>
              <a:t>User testing</a:t>
            </a:r>
          </a:p>
          <a:p>
            <a:pPr indent="-228600" lvl="2" marL="1371600" rtl="0">
              <a:spcBef>
                <a:spcPts val="0"/>
              </a:spcBef>
            </a:pPr>
            <a:r>
              <a:rPr lang="en-GB"/>
              <a:t>Dr. Paul Levy and Dr. Steve Vickers</a:t>
            </a:r>
          </a:p>
          <a:p>
            <a:pPr indent="-228600" lvl="3" marL="1828800" rtl="0">
              <a:spcBef>
                <a:spcPts val="0"/>
              </a:spcBef>
            </a:pPr>
            <a:r>
              <a:rPr lang="en-GB"/>
              <a:t>Show E|a</a:t>
            </a:r>
          </a:p>
          <a:p>
            <a:pPr indent="-228600" lvl="3" marL="1828800" rtl="0">
              <a:spcBef>
                <a:spcPts val="0"/>
              </a:spcBef>
            </a:pPr>
            <a:r>
              <a:rPr lang="en-GB"/>
              <a:t>Show states in NFA to DFA closure</a:t>
            </a:r>
          </a:p>
          <a:p>
            <a:pPr indent="-228600" lvl="3" marL="1828800" rtl="0">
              <a:spcBef>
                <a:spcPts val="0"/>
              </a:spcBef>
            </a:pPr>
            <a:r>
              <a:rPr lang="en-GB"/>
              <a:t>More ideas, but generally good project which is really a useful tool</a:t>
            </a:r>
          </a:p>
          <a:p>
            <a:pPr indent="-228600" lvl="2" marL="1371600" rtl="0">
              <a:spcBef>
                <a:spcPts val="0"/>
              </a:spcBef>
            </a:pPr>
            <a:r>
              <a:rPr lang="en-GB"/>
              <a:t>Range of students</a:t>
            </a:r>
          </a:p>
          <a:p>
            <a:pPr indent="-228600" lvl="3" marL="1828800" rtl="0">
              <a:spcBef>
                <a:spcPts val="0"/>
              </a:spcBef>
            </a:pPr>
            <a:r>
              <a:rPr lang="en-GB"/>
              <a:t>50% good understanding rate</a:t>
            </a:r>
          </a:p>
          <a:p>
            <a:pPr indent="-228600" lvl="3" marL="1828800" rtl="0">
              <a:spcBef>
                <a:spcPts val="0"/>
              </a:spcBef>
            </a:pPr>
            <a:r>
              <a:rPr lang="en-GB"/>
              <a:t>*more stats*</a:t>
            </a:r>
          </a:p>
          <a:p>
            <a:pPr indent="-228600" lvl="3" marL="1828800" rtl="0">
              <a:spcBef>
                <a:spcPts val="0"/>
              </a:spcBef>
            </a:pPr>
            <a:r>
              <a:rPr lang="en-GB"/>
              <a:t>Generally good reaction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Our project uses the JavaFX for both the GUI and the graph visualisation. We don’t use any third party libraries.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So as Tom has already said, we use a basic model, view, controller layout where the GUI part of the project is both the controller and view, and the FSA module is the model. The model builds the automata in stages, storing the state of the graph at each stage in what we call a “Visual Representation”. We did consider generating the FSA in real-time but the Powerset construction algorithm computes in 2^n time, so for large automatas the user would be waiting just to move the animation forward and this isn’t good for the user’s experience. We decided that it would be better to perform all construction computation before the user interacts with the animation so that changing frames is instant and the animation plays smoothly.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93" name="Shape 93"/>
        <p:cNvGrpSpPr/>
        <p:nvPr/>
      </p:nvGrpSpPr>
      <p:grpSpPr>
        <a:xfrm>
          <a:off x="0" y="0"/>
          <a:ext cx="0" cy="0"/>
          <a:chOff x="0" y="0"/>
          <a:chExt cx="0" cy="0"/>
        </a:xfrm>
      </p:grpSpPr>
      <p:grpSp>
        <p:nvGrpSpPr>
          <p:cNvPr id="94" name="Shape 94"/>
          <p:cNvGrpSpPr/>
          <p:nvPr/>
        </p:nvGrpSpPr>
        <p:grpSpPr>
          <a:xfrm>
            <a:off x="6098378" y="4"/>
            <a:ext cx="3045625" cy="2030570"/>
            <a:chOff x="6098378" y="4"/>
            <a:chExt cx="3045625" cy="2030570"/>
          </a:xfrm>
        </p:grpSpPr>
        <p:sp>
          <p:nvSpPr>
            <p:cNvPr id="95" name="Shape 95"/>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00" name="Shape 100"/>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101" name="Shape 101"/>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102" name="Shape 10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3" name="Shape 103"/>
        <p:cNvGrpSpPr/>
        <p:nvPr/>
      </p:nvGrpSpPr>
      <p:grpSpPr>
        <a:xfrm>
          <a:off x="0" y="0"/>
          <a:ext cx="0" cy="0"/>
          <a:chOff x="0" y="0"/>
          <a:chExt cx="0" cy="0"/>
        </a:xfrm>
      </p:grpSpPr>
      <p:sp>
        <p:nvSpPr>
          <p:cNvPr id="104" name="Shape 104"/>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grpSp>
        <p:nvGrpSpPr>
          <p:cNvPr id="105" name="Shape 105"/>
          <p:cNvGrpSpPr/>
          <p:nvPr/>
        </p:nvGrpSpPr>
        <p:grpSpPr>
          <a:xfrm>
            <a:off x="0" y="3903669"/>
            <a:ext cx="9144000" cy="1239925"/>
            <a:chOff x="0" y="3903669"/>
            <a:chExt cx="9144000" cy="1239925"/>
          </a:xfrm>
        </p:grpSpPr>
        <p:sp>
          <p:nvSpPr>
            <p:cNvPr id="106" name="Shape 106"/>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grpSp>
        <p:nvGrpSpPr>
          <p:cNvPr id="43" name="Shape 43"/>
          <p:cNvGrpSpPr/>
          <p:nvPr/>
        </p:nvGrpSpPr>
        <p:grpSpPr>
          <a:xfrm>
            <a:off x="0" y="3903669"/>
            <a:ext cx="9144000" cy="1239925"/>
            <a:chOff x="0" y="3903669"/>
            <a:chExt cx="9144000" cy="1239925"/>
          </a:xfrm>
        </p:grpSpPr>
        <p:sp>
          <p:nvSpPr>
            <p:cNvPr id="44" name="Shape 44"/>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45" name="Shape 45"/>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8" name="Shape 48"/>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1" name="Shape 51"/>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grpSp>
        <p:nvGrpSpPr>
          <p:cNvPr id="52" name="Shape 52"/>
          <p:cNvGrpSpPr/>
          <p:nvPr/>
        </p:nvGrpSpPr>
        <p:grpSpPr>
          <a:xfrm>
            <a:off x="0" y="3903669"/>
            <a:ext cx="9144000" cy="1239925"/>
            <a:chOff x="0" y="3903669"/>
            <a:chExt cx="9144000" cy="1239925"/>
          </a:xfrm>
        </p:grpSpPr>
        <p:sp>
          <p:nvSpPr>
            <p:cNvPr id="53" name="Shape 53"/>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58" name="Shape 58"/>
        <p:cNvGrpSpPr/>
        <p:nvPr/>
      </p:nvGrpSpPr>
      <p:grpSpPr>
        <a:xfrm>
          <a:off x="0" y="0"/>
          <a:ext cx="0" cy="0"/>
          <a:chOff x="0" y="0"/>
          <a:chExt cx="0" cy="0"/>
        </a:xfrm>
      </p:grpSpPr>
      <p:sp>
        <p:nvSpPr>
          <p:cNvPr id="59" name="Shape 5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0" name="Shape 60"/>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61" name="Shape 61"/>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grpSp>
        <p:nvGrpSpPr>
          <p:cNvPr id="62" name="Shape 62"/>
          <p:cNvGrpSpPr/>
          <p:nvPr/>
        </p:nvGrpSpPr>
        <p:grpSpPr>
          <a:xfrm>
            <a:off x="0" y="3903669"/>
            <a:ext cx="9144000" cy="1239925"/>
            <a:chOff x="0" y="3903669"/>
            <a:chExt cx="9144000" cy="1239925"/>
          </a:xfrm>
        </p:grpSpPr>
        <p:sp>
          <p:nvSpPr>
            <p:cNvPr id="63" name="Shape 63"/>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68" name="Shape 68"/>
        <p:cNvGrpSpPr/>
        <p:nvPr/>
      </p:nvGrpSpPr>
      <p:grpSpPr>
        <a:xfrm>
          <a:off x="0" y="0"/>
          <a:ext cx="0" cy="0"/>
          <a:chOff x="0" y="0"/>
          <a:chExt cx="0" cy="0"/>
        </a:xfrm>
      </p:grpSpPr>
      <p:grpSp>
        <p:nvGrpSpPr>
          <p:cNvPr id="69" name="Shape 69"/>
          <p:cNvGrpSpPr/>
          <p:nvPr/>
        </p:nvGrpSpPr>
        <p:grpSpPr>
          <a:xfrm>
            <a:off x="6098378" y="4"/>
            <a:ext cx="3045625" cy="2030570"/>
            <a:chOff x="6098378" y="4"/>
            <a:chExt cx="3045625" cy="2030570"/>
          </a:xfrm>
        </p:grpSpPr>
        <p:sp>
          <p:nvSpPr>
            <p:cNvPr id="70" name="Shape 70"/>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75" name="Shape 75"/>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76" name="Shape 76"/>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77" name="Shape 77"/>
        <p:cNvGrpSpPr/>
        <p:nvPr/>
      </p:nvGrpSpPr>
      <p:grpSpPr>
        <a:xfrm>
          <a:off x="0" y="0"/>
          <a:ext cx="0" cy="0"/>
          <a:chOff x="0" y="0"/>
          <a:chExt cx="0" cy="0"/>
        </a:xfrm>
      </p:grpSpPr>
      <p:sp>
        <p:nvSpPr>
          <p:cNvPr id="78" name="Shape 78"/>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79" name="Shape 7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80" name="Shape 80"/>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81" name="Shape 81"/>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82" name="Shape 82"/>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83" name="Shape 8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4" name="Shape 84"/>
        <p:cNvGrpSpPr/>
        <p:nvPr/>
      </p:nvGrpSpPr>
      <p:grpSpPr>
        <a:xfrm>
          <a:off x="0" y="0"/>
          <a:ext cx="0" cy="0"/>
          <a:chOff x="0" y="0"/>
          <a:chExt cx="0" cy="0"/>
        </a:xfrm>
      </p:grpSpPr>
      <p:sp>
        <p:nvSpPr>
          <p:cNvPr id="85" name="Shape 85"/>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86" name="Shape 86"/>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grpSp>
        <p:nvGrpSpPr>
          <p:cNvPr id="87" name="Shape 87"/>
          <p:cNvGrpSpPr/>
          <p:nvPr/>
        </p:nvGrpSpPr>
        <p:grpSpPr>
          <a:xfrm>
            <a:off x="0" y="3903669"/>
            <a:ext cx="9144000" cy="1239925"/>
            <a:chOff x="0" y="3903669"/>
            <a:chExt cx="9144000" cy="1239925"/>
          </a:xfrm>
        </p:grpSpPr>
        <p:sp>
          <p:nvSpPr>
            <p:cNvPr id="88" name="Shape 88"/>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ctrTitle"/>
          </p:nvPr>
        </p:nvSpPr>
        <p:spPr>
          <a:xfrm>
            <a:off x="2392400" y="1775225"/>
            <a:ext cx="5920800" cy="838800"/>
          </a:xfrm>
          <a:prstGeom prst="rect">
            <a:avLst/>
          </a:prstGeom>
        </p:spPr>
        <p:txBody>
          <a:bodyPr anchorCtr="0" anchor="b" bIns="91425" lIns="91425" rIns="91425" tIns="91425">
            <a:noAutofit/>
          </a:bodyPr>
          <a:lstStyle/>
          <a:p>
            <a:pPr lvl="0">
              <a:spcBef>
                <a:spcPts val="0"/>
              </a:spcBef>
              <a:buNone/>
            </a:pPr>
            <a:r>
              <a:rPr lang="en-GB"/>
              <a:t>Team Project - Team C5</a:t>
            </a:r>
          </a:p>
        </p:txBody>
      </p:sp>
      <p:sp>
        <p:nvSpPr>
          <p:cNvPr id="116" name="Shape 116"/>
          <p:cNvSpPr txBox="1"/>
          <p:nvPr>
            <p:ph idx="1" type="subTitle"/>
          </p:nvPr>
        </p:nvSpPr>
        <p:spPr>
          <a:xfrm>
            <a:off x="2392325" y="2715925"/>
            <a:ext cx="5920800" cy="432900"/>
          </a:xfrm>
          <a:prstGeom prst="rect">
            <a:avLst/>
          </a:prstGeom>
          <a:ln>
            <a:noFill/>
          </a:ln>
        </p:spPr>
        <p:txBody>
          <a:bodyPr anchorCtr="0" anchor="t" bIns="91425" lIns="91425" rIns="91425" tIns="91425">
            <a:noAutofit/>
          </a:bodyPr>
          <a:lstStyle/>
          <a:p>
            <a:pPr lvl="0" rtl="0" algn="ctr">
              <a:lnSpc>
                <a:spcPct val="115000"/>
              </a:lnSpc>
              <a:spcBef>
                <a:spcPts val="0"/>
              </a:spcBef>
              <a:spcAft>
                <a:spcPts val="1000"/>
              </a:spcAft>
              <a:buNone/>
            </a:pPr>
            <a:r>
              <a:rPr lang="en-GB" sz="1500">
                <a:solidFill>
                  <a:srgbClr val="FFFFFF"/>
                </a:solidFill>
              </a:rPr>
              <a:t>Thomas Clarke, Mihnea Patentasu, Piotrek Wilczyński, Danyil Ilchenko, Owen Pemberton, Botond Megyesfalvi</a:t>
            </a:r>
          </a:p>
        </p:txBody>
      </p:sp>
      <p:pic>
        <p:nvPicPr>
          <p:cNvPr id="117" name="Shape 117"/>
          <p:cNvPicPr preferRelativeResize="0"/>
          <p:nvPr/>
        </p:nvPicPr>
        <p:blipFill>
          <a:blip r:embed="rId3">
            <a:alphaModFix/>
          </a:blip>
          <a:stretch>
            <a:fillRect/>
          </a:stretch>
        </p:blipFill>
        <p:spPr>
          <a:xfrm>
            <a:off x="478475" y="1725662"/>
            <a:ext cx="1692175" cy="169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GB"/>
              <a:t>Introduction</a:t>
            </a:r>
          </a:p>
        </p:txBody>
      </p:sp>
      <p:sp>
        <p:nvSpPr>
          <p:cNvPr id="123" name="Shape 123"/>
          <p:cNvSpPr txBox="1"/>
          <p:nvPr>
            <p:ph idx="1" type="body"/>
          </p:nvPr>
        </p:nvSpPr>
        <p:spPr>
          <a:xfrm>
            <a:off x="728150" y="989225"/>
            <a:ext cx="3999900" cy="33390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indent="-228600" lvl="0" marL="457200" rtl="0">
              <a:spcBef>
                <a:spcPts val="0"/>
              </a:spcBef>
            </a:pPr>
            <a:r>
              <a:rPr lang="en-GB"/>
              <a:t>What is our product?</a:t>
            </a:r>
          </a:p>
          <a:p>
            <a:pPr indent="-228600" lvl="0" marL="457200" rtl="0">
              <a:spcBef>
                <a:spcPts val="0"/>
              </a:spcBef>
            </a:pPr>
            <a:r>
              <a:rPr lang="en-GB"/>
              <a:t>Who is our target audience?</a:t>
            </a:r>
          </a:p>
          <a:p>
            <a:pPr indent="-228600" lvl="0" marL="457200" rtl="0">
              <a:spcBef>
                <a:spcPts val="0"/>
              </a:spcBef>
            </a:pPr>
            <a:r>
              <a:rPr lang="en-GB"/>
              <a:t>What is its role?</a:t>
            </a:r>
          </a:p>
          <a:p>
            <a:pPr indent="-228600" lvl="0" marL="457200" rtl="0">
              <a:spcBef>
                <a:spcPts val="0"/>
              </a:spcBef>
            </a:pPr>
            <a:r>
              <a:rPr lang="en-GB"/>
              <a:t>What is an automaton?</a:t>
            </a:r>
          </a:p>
        </p:txBody>
      </p:sp>
      <p:sp>
        <p:nvSpPr>
          <p:cNvPr id="124" name="Shape 124"/>
          <p:cNvSpPr txBox="1"/>
          <p:nvPr>
            <p:ph idx="2" type="body"/>
          </p:nvPr>
        </p:nvSpPr>
        <p:spPr>
          <a:xfrm>
            <a:off x="4832400" y="1229975"/>
            <a:ext cx="3999900" cy="33390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rPr lang="en-GB"/>
              <a:t>      Figure:  Nondeterministic finite automaton</a:t>
            </a:r>
          </a:p>
        </p:txBody>
      </p:sp>
      <p:pic>
        <p:nvPicPr>
          <p:cNvPr id="125" name="Shape 125"/>
          <p:cNvPicPr preferRelativeResize="0"/>
          <p:nvPr/>
        </p:nvPicPr>
        <p:blipFill>
          <a:blip r:embed="rId3">
            <a:alphaModFix/>
          </a:blip>
          <a:stretch>
            <a:fillRect/>
          </a:stretch>
        </p:blipFill>
        <p:spPr>
          <a:xfrm>
            <a:off x="4985924" y="1077575"/>
            <a:ext cx="3698850" cy="2210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4847912" y="1229974"/>
            <a:ext cx="3968874" cy="2836200"/>
          </a:xfrm>
          <a:prstGeom prst="rect">
            <a:avLst/>
          </a:prstGeom>
          <a:noFill/>
          <a:ln>
            <a:noFill/>
          </a:ln>
        </p:spPr>
      </p:pic>
      <p:sp>
        <p:nvSpPr>
          <p:cNvPr id="131" name="Shape 13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GB"/>
              <a:t>Software Engineering - Development</a:t>
            </a:r>
          </a:p>
        </p:txBody>
      </p:sp>
      <p:sp>
        <p:nvSpPr>
          <p:cNvPr id="132" name="Shape 132"/>
          <p:cNvSpPr txBox="1"/>
          <p:nvPr>
            <p:ph idx="1" type="body"/>
          </p:nvPr>
        </p:nvSpPr>
        <p:spPr>
          <a:xfrm>
            <a:off x="250225" y="1229975"/>
            <a:ext cx="3999900" cy="3339000"/>
          </a:xfrm>
          <a:prstGeom prst="rect">
            <a:avLst/>
          </a:prstGeom>
        </p:spPr>
        <p:txBody>
          <a:bodyPr anchorCtr="0" anchor="ctr" bIns="91425" lIns="91425" rIns="91425" tIns="91425">
            <a:noAutofit/>
          </a:bodyPr>
          <a:lstStyle/>
          <a:p>
            <a:pPr indent="-228600" lvl="0" marL="457200" rtl="0">
              <a:spcBef>
                <a:spcPts val="0"/>
              </a:spcBef>
            </a:pPr>
            <a:r>
              <a:rPr lang="en-GB"/>
              <a:t>Class diagram designs for algorithms</a:t>
            </a:r>
          </a:p>
          <a:p>
            <a:pPr indent="-228600" lvl="1" marL="914400" rtl="0">
              <a:spcBef>
                <a:spcPts val="0"/>
              </a:spcBef>
            </a:pPr>
            <a:r>
              <a:rPr lang="en-GB"/>
              <a:t>Modular packages</a:t>
            </a:r>
          </a:p>
          <a:p>
            <a:pPr indent="-228600" lvl="1" marL="914400" rtl="0">
              <a:spcBef>
                <a:spcPts val="0"/>
              </a:spcBef>
            </a:pPr>
            <a:r>
              <a:rPr lang="en-GB"/>
              <a:t>MVC, but not strictly followed</a:t>
            </a:r>
          </a:p>
          <a:p>
            <a:pPr indent="-228600" lvl="0" marL="457200" rtl="0">
              <a:spcBef>
                <a:spcPts val="0"/>
              </a:spcBef>
            </a:pPr>
            <a:r>
              <a:rPr lang="en-GB"/>
              <a:t>Drawn visual designs for GUI</a:t>
            </a:r>
          </a:p>
          <a:p>
            <a:pPr indent="-228600" lvl="0" marL="457200" rtl="0">
              <a:spcBef>
                <a:spcPts val="0"/>
              </a:spcBef>
            </a:pPr>
            <a:r>
              <a:rPr lang="en-GB"/>
              <a:t>Agile methodology, along with SCRUM style sprints</a:t>
            </a:r>
          </a:p>
          <a:p>
            <a:pPr indent="-228600" lvl="0" marL="457200" rtl="0">
              <a:spcBef>
                <a:spcPts val="0"/>
              </a:spcBef>
            </a:pPr>
            <a:r>
              <a:rPr lang="en-GB"/>
              <a:t>Gantt chart</a:t>
            </a:r>
          </a:p>
          <a:p>
            <a:pPr indent="-228600" lvl="1" marL="914400">
              <a:spcBef>
                <a:spcPts val="0"/>
              </a:spcBef>
            </a:pPr>
            <a:r>
              <a:rPr lang="en-GB"/>
              <a:t>Target of an early prototype</a:t>
            </a:r>
          </a:p>
        </p:txBody>
      </p:sp>
      <p:pic>
        <p:nvPicPr>
          <p:cNvPr id="133" name="Shape 133"/>
          <p:cNvPicPr preferRelativeResize="0"/>
          <p:nvPr/>
        </p:nvPicPr>
        <p:blipFill>
          <a:blip r:embed="rId4">
            <a:alphaModFix/>
          </a:blip>
          <a:stretch>
            <a:fillRect/>
          </a:stretch>
        </p:blipFill>
        <p:spPr>
          <a:xfrm>
            <a:off x="4250125" y="1229975"/>
            <a:ext cx="4775524" cy="3087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3"/>
                                        </p:tgtEl>
                                      </p:cBhvr>
                                    </p:animEffect>
                                    <p:set>
                                      <p:cBhvr>
                                        <p:cTn dur="1" fill="hold">
                                          <p:stCondLst>
                                            <p:cond delay="1000"/>
                                          </p:stCondLst>
                                        </p:cTn>
                                        <p:tgtEl>
                                          <p:spTgt spid="13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GB"/>
              <a:t>Software Engineering - Testing</a:t>
            </a:r>
          </a:p>
        </p:txBody>
      </p:sp>
      <p:sp>
        <p:nvSpPr>
          <p:cNvPr id="139" name="Shape 139"/>
          <p:cNvSpPr txBox="1"/>
          <p:nvPr>
            <p:ph idx="1" type="body"/>
          </p:nvPr>
        </p:nvSpPr>
        <p:spPr>
          <a:xfrm>
            <a:off x="311700" y="1229875"/>
            <a:ext cx="8520600" cy="2072100"/>
          </a:xfrm>
          <a:prstGeom prst="rect">
            <a:avLst/>
          </a:prstGeom>
        </p:spPr>
        <p:txBody>
          <a:bodyPr anchorCtr="0" anchor="t" bIns="91425" lIns="91425" rIns="91425" tIns="91425">
            <a:noAutofit/>
          </a:bodyPr>
          <a:lstStyle/>
          <a:p>
            <a:pPr indent="-228600" lvl="0" marL="457200" rtl="0">
              <a:spcBef>
                <a:spcPts val="0"/>
              </a:spcBef>
            </a:pPr>
            <a:r>
              <a:rPr lang="en-GB"/>
              <a:t>Testing with JUnit and manual Testing</a:t>
            </a:r>
          </a:p>
          <a:p>
            <a:pPr indent="-228600" lvl="0" marL="457200" rtl="0">
              <a:spcBef>
                <a:spcPts val="0"/>
              </a:spcBef>
            </a:pPr>
            <a:r>
              <a:rPr lang="en-GB"/>
              <a:t>User testing</a:t>
            </a:r>
          </a:p>
          <a:p>
            <a:pPr indent="-228600" lvl="1" marL="914400" rtl="0">
              <a:spcBef>
                <a:spcPts val="0"/>
              </a:spcBef>
            </a:pPr>
            <a:r>
              <a:rPr lang="en-GB"/>
              <a:t>Dr. Paul Levy and Dr. Steve Vickers</a:t>
            </a:r>
          </a:p>
          <a:p>
            <a:pPr indent="-228600" lvl="1" marL="914400" rtl="0">
              <a:spcBef>
                <a:spcPts val="0"/>
              </a:spcBef>
            </a:pPr>
            <a:r>
              <a:rPr lang="en-GB"/>
              <a:t>Around 50% of our test users have had previous experience with automatas</a:t>
            </a:r>
          </a:p>
          <a:p>
            <a:pPr indent="-228600" lvl="1" marL="914400" rtl="0">
              <a:spcBef>
                <a:spcPts val="0"/>
              </a:spcBef>
            </a:pPr>
            <a:r>
              <a:rPr lang="en-GB"/>
              <a:t>Most said functionality and performance were ‘excellent’</a:t>
            </a:r>
          </a:p>
          <a:p>
            <a:pPr indent="-228600" lvl="1" marL="914400" rtl="0">
              <a:spcBef>
                <a:spcPts val="0"/>
              </a:spcBef>
            </a:pPr>
            <a:r>
              <a:rPr lang="en-GB"/>
              <a:t>Assistance in understanding was generally ‘very good’</a:t>
            </a:r>
          </a:p>
        </p:txBody>
      </p:sp>
      <p:pic>
        <p:nvPicPr>
          <p:cNvPr id="140" name="Shape 140"/>
          <p:cNvPicPr preferRelativeResize="0"/>
          <p:nvPr/>
        </p:nvPicPr>
        <p:blipFill>
          <a:blip r:embed="rId3">
            <a:alphaModFix/>
          </a:blip>
          <a:stretch>
            <a:fillRect/>
          </a:stretch>
        </p:blipFill>
        <p:spPr>
          <a:xfrm>
            <a:off x="3671121" y="2991749"/>
            <a:ext cx="4736242" cy="1549800"/>
          </a:xfrm>
          <a:prstGeom prst="rect">
            <a:avLst/>
          </a:prstGeom>
          <a:noFill/>
          <a:ln>
            <a:noFill/>
          </a:ln>
        </p:spPr>
      </p:pic>
      <p:sp>
        <p:nvSpPr>
          <p:cNvPr id="141" name="Shape 141"/>
          <p:cNvSpPr txBox="1"/>
          <p:nvPr>
            <p:ph idx="1" type="body"/>
          </p:nvPr>
        </p:nvSpPr>
        <p:spPr>
          <a:xfrm>
            <a:off x="311700" y="3302100"/>
            <a:ext cx="3359400" cy="1275900"/>
          </a:xfrm>
          <a:prstGeom prst="rect">
            <a:avLst/>
          </a:prstGeom>
        </p:spPr>
        <p:txBody>
          <a:bodyPr anchorCtr="0" anchor="t" bIns="91425" lIns="91425" rIns="91425" tIns="91425">
            <a:noAutofit/>
          </a:bodyPr>
          <a:lstStyle/>
          <a:p>
            <a:pPr lvl="0" rtl="0">
              <a:spcBef>
                <a:spcPts val="0"/>
              </a:spcBef>
              <a:buNone/>
            </a:pPr>
            <a:r>
              <a:rPr lang="en-GB" sz="1400">
                <a:highlight>
                  <a:srgbClr val="FFFFFF"/>
                </a:highlight>
              </a:rPr>
              <a:t>“On a scale of 1 to 5, evaluate the way the system deals with the following algorithms.”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GB"/>
              <a:t>Technologies</a:t>
            </a:r>
          </a:p>
        </p:txBody>
      </p:sp>
      <p:sp>
        <p:nvSpPr>
          <p:cNvPr id="147" name="Shape 147"/>
          <p:cNvSpPr txBox="1"/>
          <p:nvPr>
            <p:ph idx="1" type="body"/>
          </p:nvPr>
        </p:nvSpPr>
        <p:spPr>
          <a:xfrm>
            <a:off x="311700" y="1229875"/>
            <a:ext cx="8520600" cy="3339000"/>
          </a:xfrm>
          <a:prstGeom prst="rect">
            <a:avLst/>
          </a:prstGeom>
        </p:spPr>
        <p:txBody>
          <a:bodyPr anchorCtr="0" anchor="ctr" bIns="91425" lIns="91425" rIns="91425" tIns="91425">
            <a:noAutofit/>
          </a:bodyPr>
          <a:lstStyle/>
          <a:p>
            <a:pPr indent="-228600" lvl="0" marL="457200" rtl="0">
              <a:spcBef>
                <a:spcPts val="0"/>
              </a:spcBef>
            </a:pPr>
            <a:r>
              <a:rPr lang="en-GB"/>
              <a:t>JavaFX</a:t>
            </a:r>
          </a:p>
          <a:p>
            <a:pPr indent="-228600" lvl="1" marL="914400" rtl="0">
              <a:spcBef>
                <a:spcPts val="0"/>
              </a:spcBef>
            </a:pPr>
            <a:r>
              <a:rPr lang="en-GB"/>
              <a:t>Standard controls (e.g. Buttons, Sliders) for user input (Controller part of MVC)</a:t>
            </a:r>
          </a:p>
          <a:p>
            <a:pPr indent="-228600" lvl="1" marL="914400" rtl="0">
              <a:spcBef>
                <a:spcPts val="0"/>
              </a:spcBef>
            </a:pPr>
            <a:r>
              <a:rPr lang="en-GB"/>
              <a:t>JavaFX Canvas object for drawing the visualisation (View part of MVC)</a:t>
            </a:r>
          </a:p>
          <a:p>
            <a:pPr indent="0" lvl="0" marL="457200" rtl="0">
              <a:spcBef>
                <a:spcPts val="0"/>
              </a:spcBef>
              <a:buNone/>
            </a:pPr>
            <a:r>
              <a:t/>
            </a:r>
            <a:endParaRPr/>
          </a:p>
          <a:p>
            <a:pPr indent="-228600" lvl="0" marL="457200" rtl="0">
              <a:spcBef>
                <a:spcPts val="0"/>
              </a:spcBef>
            </a:pPr>
            <a:r>
              <a:rPr lang="en-GB"/>
              <a:t>No other 3rd party libraries</a:t>
            </a:r>
          </a:p>
          <a:p>
            <a:pPr indent="-228600" lvl="1" marL="914400" rtl="0">
              <a:spcBef>
                <a:spcPts val="0"/>
              </a:spcBef>
            </a:pPr>
            <a:r>
              <a:rPr lang="en-GB"/>
              <a:t>Our own Graph implementation</a:t>
            </a:r>
          </a:p>
          <a:p>
            <a:pPr indent="-228600" lvl="1" marL="914400" rtl="0">
              <a:spcBef>
                <a:spcPts val="0"/>
              </a:spcBef>
            </a:pPr>
            <a:r>
              <a:rPr lang="en-GB"/>
              <a:t>Our own drawing routines for visualising</a:t>
            </a:r>
          </a:p>
          <a:p>
            <a:pPr indent="0" lvl="0" mar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GB"/>
              <a:t>Technical Implementation</a:t>
            </a:r>
          </a:p>
        </p:txBody>
      </p:sp>
      <p:pic>
        <p:nvPicPr>
          <p:cNvPr id="153" name="Shape 153"/>
          <p:cNvPicPr preferRelativeResize="0"/>
          <p:nvPr/>
        </p:nvPicPr>
        <p:blipFill>
          <a:blip r:embed="rId3">
            <a:alphaModFix/>
          </a:blip>
          <a:stretch>
            <a:fillRect/>
          </a:stretch>
        </p:blipFill>
        <p:spPr>
          <a:xfrm>
            <a:off x="6267925" y="791450"/>
            <a:ext cx="2564375" cy="512875"/>
          </a:xfrm>
          <a:prstGeom prst="rect">
            <a:avLst/>
          </a:prstGeom>
          <a:noFill/>
          <a:ln>
            <a:noFill/>
          </a:ln>
        </p:spPr>
      </p:pic>
      <p:sp>
        <p:nvSpPr>
          <p:cNvPr id="154" name="Shape 154"/>
          <p:cNvSpPr txBox="1"/>
          <p:nvPr/>
        </p:nvSpPr>
        <p:spPr>
          <a:xfrm>
            <a:off x="652175" y="1304325"/>
            <a:ext cx="5844900" cy="3433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GB"/>
              <a:t>Basic model/view/controller layout.</a:t>
            </a:r>
          </a:p>
          <a:p>
            <a:pPr indent="-228600" lvl="1" marL="914400" rtl="0">
              <a:spcBef>
                <a:spcPts val="0"/>
              </a:spcBef>
              <a:buChar char="○"/>
            </a:pPr>
            <a:r>
              <a:rPr lang="en-GB"/>
              <a:t>The GUI (view and controller)</a:t>
            </a:r>
          </a:p>
          <a:p>
            <a:pPr indent="-228600" lvl="1" marL="914400" rtl="0">
              <a:spcBef>
                <a:spcPts val="0"/>
              </a:spcBef>
              <a:buChar char="○"/>
            </a:pPr>
            <a:r>
              <a:rPr lang="en-GB"/>
              <a:t>The FSA module (the model)</a:t>
            </a:r>
          </a:p>
          <a:p>
            <a:pPr indent="0" lvl="0" marL="0" rtl="0">
              <a:spcBef>
                <a:spcPts val="0"/>
              </a:spcBef>
              <a:buNone/>
            </a:pPr>
            <a:r>
              <a:t/>
            </a:r>
            <a:endParaRPr/>
          </a:p>
          <a:p>
            <a:pPr indent="-228600" lvl="0" marL="457200" rtl="0">
              <a:spcBef>
                <a:spcPts val="0"/>
              </a:spcBef>
              <a:buChar char="●"/>
            </a:pPr>
            <a:r>
              <a:rPr lang="en-GB"/>
              <a:t>FSA module build the automata in stages, storing the state of the graph at each important step.</a:t>
            </a:r>
          </a:p>
          <a:p>
            <a:pPr lvl="0" rtl="0">
              <a:spcBef>
                <a:spcPts val="0"/>
              </a:spcBef>
              <a:buNone/>
            </a:pPr>
            <a:r>
              <a:t/>
            </a:r>
            <a:endParaRPr/>
          </a:p>
          <a:p>
            <a:pPr indent="-228600" lvl="0" marL="457200" rtl="0">
              <a:spcBef>
                <a:spcPts val="0"/>
              </a:spcBef>
              <a:buChar char="●"/>
            </a:pPr>
            <a:r>
              <a:rPr lang="en-GB"/>
              <a:t>Thompsons (O(n)) and Powerset (O(2^n)) complexity</a:t>
            </a:r>
          </a:p>
          <a:p>
            <a:pPr indent="-228600" lvl="1" marL="914400" rtl="0">
              <a:spcBef>
                <a:spcPts val="0"/>
              </a:spcBef>
              <a:buChar char="○"/>
            </a:pPr>
            <a:r>
              <a:rPr lang="en-GB"/>
              <a:t>Runs in a separate thread and computes entire animation before the user interacts.</a:t>
            </a:r>
          </a:p>
          <a:p>
            <a:pPr indent="0" lvl="0" marL="457200" rtl="0">
              <a:spcBef>
                <a:spcPts val="0"/>
              </a:spcBef>
              <a:buNone/>
            </a:pPr>
            <a:r>
              <a:t/>
            </a:r>
            <a:endParaRPr/>
          </a:p>
          <a:p>
            <a:pPr indent="-228600" lvl="0" marL="457200" rtl="0">
              <a:spcBef>
                <a:spcPts val="0"/>
              </a:spcBef>
              <a:buChar char="●"/>
            </a:pPr>
            <a:r>
              <a:rPr lang="en-GB"/>
              <a:t>Precompute the animation</a:t>
            </a:r>
          </a:p>
          <a:p>
            <a:pPr indent="-228600" lvl="1" marL="914400" rtl="0">
              <a:spcBef>
                <a:spcPts val="0"/>
              </a:spcBef>
              <a:buChar char="○"/>
            </a:pPr>
            <a:r>
              <a:rPr lang="en-GB"/>
              <a:t>Smooth interaction</a:t>
            </a:r>
          </a:p>
          <a:p>
            <a:pPr indent="-228600" lvl="1" marL="914400" rtl="0">
              <a:spcBef>
                <a:spcPts val="0"/>
              </a:spcBef>
              <a:buChar char="○"/>
            </a:pPr>
            <a:r>
              <a:rPr lang="en-GB"/>
              <a:t>Good user experience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GB"/>
              <a:t>Teamwork</a:t>
            </a:r>
          </a:p>
        </p:txBody>
      </p:sp>
      <p:sp>
        <p:nvSpPr>
          <p:cNvPr id="160" name="Shape 160"/>
          <p:cNvSpPr txBox="1"/>
          <p:nvPr>
            <p:ph idx="1" type="body"/>
          </p:nvPr>
        </p:nvSpPr>
        <p:spPr>
          <a:xfrm>
            <a:off x="311700" y="1229875"/>
            <a:ext cx="8520600" cy="3339000"/>
          </a:xfrm>
          <a:prstGeom prst="rect">
            <a:avLst/>
          </a:prstGeom>
        </p:spPr>
        <p:txBody>
          <a:bodyPr anchorCtr="0" anchor="ctr" bIns="91425" lIns="91425" rIns="91425" tIns="91425">
            <a:noAutofit/>
          </a:bodyPr>
          <a:lstStyle/>
          <a:p>
            <a:pPr indent="-228600" lvl="0" marL="457200" rtl="0">
              <a:spcBef>
                <a:spcPts val="0"/>
              </a:spcBef>
            </a:pPr>
            <a:r>
              <a:rPr lang="en-GB"/>
              <a:t>Meetings 3 times a week</a:t>
            </a:r>
          </a:p>
          <a:p>
            <a:pPr indent="-228600" lvl="0" marL="457200" rtl="0">
              <a:spcBef>
                <a:spcPts val="0"/>
              </a:spcBef>
            </a:pPr>
            <a:r>
              <a:rPr lang="en-GB"/>
              <a:t>Pair programming</a:t>
            </a:r>
          </a:p>
          <a:p>
            <a:pPr indent="-228600" lvl="0" marL="457200" rtl="0">
              <a:spcBef>
                <a:spcPts val="0"/>
              </a:spcBef>
            </a:pPr>
            <a:r>
              <a:rPr lang="en-GB"/>
              <a:t>Problem - top-down or bottom-up</a:t>
            </a:r>
          </a:p>
          <a:p>
            <a:pPr indent="-228600" lvl="0" marL="457200" rtl="0">
              <a:spcBef>
                <a:spcPts val="0"/>
              </a:spcBef>
            </a:pPr>
            <a:r>
              <a:rPr lang="en-GB"/>
              <a:t>Facebook chat, Google Drive</a:t>
            </a:r>
          </a:p>
          <a:p>
            <a:pPr indent="-228600" lvl="0" marL="457200" rtl="0">
              <a:spcBef>
                <a:spcPts val="0"/>
              </a:spcBef>
            </a:pPr>
            <a:r>
              <a:rPr lang="en-GB"/>
              <a:t>Gantt chart</a:t>
            </a:r>
          </a:p>
          <a:p>
            <a:pPr indent="-228600" lvl="0" marL="457200">
              <a:spcBef>
                <a:spcPts val="0"/>
              </a:spcBef>
            </a:pPr>
            <a:r>
              <a:rPr lang="en-GB"/>
              <a:t>SVN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GB"/>
              <a:t>Potential improvements</a:t>
            </a:r>
          </a:p>
        </p:txBody>
      </p:sp>
      <p:sp>
        <p:nvSpPr>
          <p:cNvPr id="166" name="Shape 166"/>
          <p:cNvSpPr txBox="1"/>
          <p:nvPr>
            <p:ph idx="1" type="body"/>
          </p:nvPr>
        </p:nvSpPr>
        <p:spPr>
          <a:xfrm>
            <a:off x="311700" y="1229875"/>
            <a:ext cx="8520600" cy="3339000"/>
          </a:xfrm>
          <a:prstGeom prst="rect">
            <a:avLst/>
          </a:prstGeom>
        </p:spPr>
        <p:txBody>
          <a:bodyPr anchorCtr="0" anchor="ctr" bIns="91425" lIns="91425" rIns="91425" tIns="91425">
            <a:noAutofit/>
          </a:bodyPr>
          <a:lstStyle/>
          <a:p>
            <a:pPr indent="-228600" lvl="0" marL="457200" rtl="0">
              <a:spcBef>
                <a:spcPts val="0"/>
              </a:spcBef>
            </a:pPr>
            <a:r>
              <a:rPr lang="en-GB"/>
              <a:t>Zooming in and out</a:t>
            </a:r>
          </a:p>
          <a:p>
            <a:pPr indent="-228600" lvl="0" marL="457200" rtl="0">
              <a:spcBef>
                <a:spcPts val="0"/>
              </a:spcBef>
            </a:pPr>
            <a:r>
              <a:rPr lang="en-GB"/>
              <a:t>Minimization of DFA </a:t>
            </a:r>
          </a:p>
          <a:p>
            <a:pPr indent="-228600" lvl="0" marL="457200" rtl="0">
              <a:spcBef>
                <a:spcPts val="0"/>
              </a:spcBef>
            </a:pPr>
            <a:r>
              <a:rPr lang="en-GB"/>
              <a:t>Bottom-up approach</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2277400" y="1922050"/>
            <a:ext cx="6555000" cy="607800"/>
          </a:xfrm>
          <a:prstGeom prst="rect">
            <a:avLst/>
          </a:prstGeom>
        </p:spPr>
        <p:txBody>
          <a:bodyPr anchorCtr="0" anchor="t" bIns="91425" lIns="91425" rIns="91425" tIns="91425">
            <a:noAutofit/>
          </a:bodyPr>
          <a:lstStyle/>
          <a:p>
            <a:pPr lvl="0" algn="ctr">
              <a:spcBef>
                <a:spcPts val="0"/>
              </a:spcBef>
              <a:buNone/>
            </a:pPr>
            <a:r>
              <a:rPr lang="en-GB"/>
              <a:t>Thank you! Are there any questions?</a:t>
            </a:r>
          </a:p>
        </p:txBody>
      </p:sp>
      <p:pic>
        <p:nvPicPr>
          <p:cNvPr id="172" name="Shape 172"/>
          <p:cNvPicPr preferRelativeResize="0"/>
          <p:nvPr/>
        </p:nvPicPr>
        <p:blipFill>
          <a:blip r:embed="rId3">
            <a:alphaModFix/>
          </a:blip>
          <a:stretch>
            <a:fillRect/>
          </a:stretch>
        </p:blipFill>
        <p:spPr>
          <a:xfrm>
            <a:off x="497600" y="1441837"/>
            <a:ext cx="1692175" cy="169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