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74" r:id="rId5"/>
    <p:sldId id="276" r:id="rId6"/>
    <p:sldId id="275" r:id="rId7"/>
    <p:sldId id="271" r:id="rId8"/>
    <p:sldId id="272" r:id="rId9"/>
    <p:sldId id="273" r:id="rId10"/>
    <p:sldId id="258" r:id="rId11"/>
    <p:sldId id="277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1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0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4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E676-0BD4-4FE2-9AE3-297A0B76B33A}" type="datetimeFigureOut">
              <a:rPr lang="en-US" smtClean="0"/>
              <a:t>11/7/2013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CF94-0F35-4AFF-946D-EFD5CDC5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online.wsj.com/news/articles/SB126102247889095011" TargetMode="External"/><Relationship Id="rId13" Type="http://schemas.openxmlformats.org/officeDocument/2006/relationships/hyperlink" Target="http://www.telesat.com/sites/default/files/telesat/files/whitepapers/UAV-Briefing.pdf" TargetMode="External"/><Relationship Id="rId18" Type="http://schemas.openxmlformats.org/officeDocument/2006/relationships/hyperlink" Target="http://www.google.com/hostednews/afp/article/ALeqM5gVfpsQcogZoD0Bx0efyryW0QK63Q?hl=en" TargetMode="External"/><Relationship Id="rId26" Type="http://schemas.openxmlformats.org/officeDocument/2006/relationships/hyperlink" Target="http://12160.info/profiles/blogs/how-to-kill-a-drone-since-drones-can-kill-americans-americans-can" TargetMode="External"/><Relationship Id="rId39" Type="http://schemas.openxmlformats.org/officeDocument/2006/relationships/hyperlink" Target="http://www.scatmag.com/technical/techarticle-mar05.pdf" TargetMode="External"/><Relationship Id="rId3" Type="http://schemas.openxmlformats.org/officeDocument/2006/relationships/hyperlink" Target="http://www.bth.se/fou/cuppsats.nsf/all/e91df00b763f080cc12572990052d819/$file/Masters_Thesis%5b1%5d.pdf" TargetMode="External"/><Relationship Id="rId21" Type="http://schemas.openxmlformats.org/officeDocument/2006/relationships/hyperlink" Target="http://www.syssec.ethz.ch/research/ccs139-tippenhauer.pdf" TargetMode="External"/><Relationship Id="rId34" Type="http://schemas.openxmlformats.org/officeDocument/2006/relationships/hyperlink" Target="http://jitc.fhu.disa.mil/brochure/cdl_.pdf" TargetMode="External"/><Relationship Id="rId42" Type="http://schemas.openxmlformats.org/officeDocument/2006/relationships/hyperlink" Target="https://www.fbo.gov/index?s=opportunity&amp;mode=form&amp;id=5fa993abd4c637827fd0bda5718ed3ce&amp;tab=core&amp;_cview=1" TargetMode="External"/><Relationship Id="rId7" Type="http://schemas.openxmlformats.org/officeDocument/2006/relationships/hyperlink" Target="http://cryptome.org/predator-read.pdf" TargetMode="External"/><Relationship Id="rId12" Type="http://schemas.openxmlformats.org/officeDocument/2006/relationships/hyperlink" Target="http://www.nps.edu/Academics/Institutes/Meyer/docs/A%20study%20of%20reconnaissance%20surveillance%20UAV.pdf" TargetMode="External"/><Relationship Id="rId17" Type="http://schemas.openxmlformats.org/officeDocument/2006/relationships/hyperlink" Target="http://www.homelandsecuritynewswire.com/pentagon-says-us-fixed-drones-hacked-iraqi-insurgents" TargetMode="External"/><Relationship Id="rId25" Type="http://schemas.openxmlformats.org/officeDocument/2006/relationships/hyperlink" Target="http://privat.bahnhof.se/wb907234/killuav.htm" TargetMode="External"/><Relationship Id="rId33" Type="http://schemas.openxmlformats.org/officeDocument/2006/relationships/hyperlink" Target="http://en.wikipedia.org/wiki/Common_Data_Link" TargetMode="External"/><Relationship Id="rId38" Type="http://schemas.openxmlformats.org/officeDocument/2006/relationships/hyperlink" Target="http://www.level421.com/index.php?id=1721" TargetMode="External"/><Relationship Id="rId2" Type="http://schemas.openxmlformats.org/officeDocument/2006/relationships/hyperlink" Target="http://ieeexplore.ieee.org/stamp/stamp.jsp?tp=&amp;arnumber=1460867&amp;tag=1" TargetMode="External"/><Relationship Id="rId16" Type="http://schemas.openxmlformats.org/officeDocument/2006/relationships/hyperlink" Target="http://www.richardsilverstein.com/2013/10/09/third-israeli-drone-sabotaged-by-hacking/" TargetMode="External"/><Relationship Id="rId20" Type="http://schemas.openxmlformats.org/officeDocument/2006/relationships/hyperlink" Target="http://resources.infosecinstitute.com/hacking-drones-overview-of-the-main-threats/" TargetMode="External"/><Relationship Id="rId29" Type="http://schemas.openxmlformats.org/officeDocument/2006/relationships/hyperlink" Target="http://privat.bahnhof.se/wb907234/pics/skygrab.pdf" TargetMode="External"/><Relationship Id="rId41" Type="http://schemas.openxmlformats.org/officeDocument/2006/relationships/hyperlink" Target="http://www.militaryaerospace.com/articles/2013/05/Small-UAV-CD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.publicintelligence.net/JSC-04-054.pdf" TargetMode="External"/><Relationship Id="rId11" Type="http://schemas.openxmlformats.org/officeDocument/2006/relationships/hyperlink" Target="https://www.google.com/url?sa=t&amp;rct=j&amp;q=&amp;esrc=s&amp;source=web&amp;cd=16&amp;ved=0CEYQFjAFOAo&amp;url=http://www.dtic.mil/cgi-bin/GetTRDoc?AD%3DADP010757&amp;ei=PkVpUrDjI4jTigKNsoDwBQ&amp;usg=AFQjCNHWoDGA-oEKbWo5m6u9OniiXPfwfg&amp;cad=rja" TargetMode="External"/><Relationship Id="rId24" Type="http://schemas.openxmlformats.org/officeDocument/2006/relationships/hyperlink" Target="http://en.wikipedia.org/wiki/C_band" TargetMode="External"/><Relationship Id="rId32" Type="http://schemas.openxmlformats.org/officeDocument/2006/relationships/hyperlink" Target="http://www.wired.com/dangerroom/2012/10/hack-proof-drone/" TargetMode="External"/><Relationship Id="rId37" Type="http://schemas.openxmlformats.org/officeDocument/2006/relationships/hyperlink" Target="http://www.gdfortress.com/Technology-Article/44-ghz-c-band.html" TargetMode="External"/><Relationship Id="rId40" Type="http://schemas.openxmlformats.org/officeDocument/2006/relationships/hyperlink" Target="http://en.wikipedia.org/wiki/K_band" TargetMode="External"/><Relationship Id="rId5" Type="http://schemas.openxmlformats.org/officeDocument/2006/relationships/hyperlink" Target="http://defense-update.com/products/p/predator.htm" TargetMode="External"/><Relationship Id="rId15" Type="http://schemas.openxmlformats.org/officeDocument/2006/relationships/hyperlink" Target="http://web.ecs.baylor.edu/faculty/dong/paper/dong_wcnc07_T2S05P05.pdf" TargetMode="External"/><Relationship Id="rId23" Type="http://schemas.openxmlformats.org/officeDocument/2006/relationships/hyperlink" Target="http://www.electronicsweekly.com/news/design/communications/avionics-security-challenges-in-unmanned-vehicle-development-2009-07/" TargetMode="External"/><Relationship Id="rId28" Type="http://schemas.openxmlformats.org/officeDocument/2006/relationships/hyperlink" Target="http://info.publicintelligence.net/JFCOM-UAS-PocketGuide.pdf" TargetMode="External"/><Relationship Id="rId36" Type="http://schemas.openxmlformats.org/officeDocument/2006/relationships/hyperlink" Target="http://uscrow.org/2013/08/05/how-to-kill-predator-drones-uavs/" TargetMode="External"/><Relationship Id="rId10" Type="http://schemas.openxmlformats.org/officeDocument/2006/relationships/hyperlink" Target="http://ieeexplore.ieee.org/stamp/stamp.jsp?tp=&amp;arnumber=4106321&amp;tag=1" TargetMode="External"/><Relationship Id="rId19" Type="http://schemas.openxmlformats.org/officeDocument/2006/relationships/hyperlink" Target="http://www.dailytech.com/Iran+Yes+We+Hacked+the+USs+Drone+and+Heres+How+We+Did+It/article23533.htm" TargetMode="External"/><Relationship Id="rId31" Type="http://schemas.openxmlformats.org/officeDocument/2006/relationships/hyperlink" Target="http://publicintelligence.net/dod-joint-spectrum-center-predator-drone-frequency-analysis-reports/" TargetMode="External"/><Relationship Id="rId4" Type="http://schemas.openxmlformats.org/officeDocument/2006/relationships/hyperlink" Target="http://science.howstuffworks.com/predator6.htm" TargetMode="External"/><Relationship Id="rId9" Type="http://schemas.openxmlformats.org/officeDocument/2006/relationships/hyperlink" Target="http://www.advtecheng.com/uploads/ATEI_Ku-Band_Opt_Trade.pdf" TargetMode="External"/><Relationship Id="rId14" Type="http://schemas.openxmlformats.org/officeDocument/2006/relationships/hyperlink" Target="http://ftp.rta.nato.int/public/PubFulltext/RTO/MP/RTO-MP-044/MP-044-B10.pdf" TargetMode="External"/><Relationship Id="rId22" Type="http://schemas.openxmlformats.org/officeDocument/2006/relationships/hyperlink" Target="http://jiangbian.info/papers/2013/uav-wsn-icns-2013-abstract.pdf" TargetMode="External"/><Relationship Id="rId27" Type="http://schemas.openxmlformats.org/officeDocument/2006/relationships/hyperlink" Target="http://gizmodo.com/5906292/flying-your-own-military-drone-a-user-manual" TargetMode="External"/><Relationship Id="rId30" Type="http://schemas.openxmlformats.org/officeDocument/2006/relationships/hyperlink" Target="http://info.publicintelligence.net/JSC-03-024.pdf" TargetMode="External"/><Relationship Id="rId35" Type="http://schemas.openxmlformats.org/officeDocument/2006/relationships/hyperlink" Target="http://www.fas.org/irp/program/disseminate/tcdl.htm" TargetMode="External"/><Relationship Id="rId43" Type="http://schemas.openxmlformats.org/officeDocument/2006/relationships/hyperlink" Target="http://www.inetdaemon.com/tutorials/satellite/communications/frequency-ban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UAV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Implementation, Protocols, and Vulnerabilities</a:t>
            </a:r>
          </a:p>
          <a:p>
            <a:endParaRPr lang="en-US" dirty="0"/>
          </a:p>
          <a:p>
            <a:r>
              <a:rPr lang="en-US" dirty="0" smtClean="0"/>
              <a:t>Kyle Swenson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77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Predator and Reaper Communications:  LOS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 of sight data link</a:t>
            </a:r>
          </a:p>
          <a:p>
            <a:pPr lvl="1"/>
            <a:r>
              <a:rPr lang="en-US" dirty="0" smtClean="0"/>
              <a:t>Used for control while in range of GCS</a:t>
            </a:r>
          </a:p>
          <a:p>
            <a:pPr lvl="1"/>
            <a:r>
              <a:rPr lang="en-US" dirty="0" smtClean="0"/>
              <a:t>Used for video downlink for troops on the field</a:t>
            </a:r>
          </a:p>
          <a:p>
            <a:pPr lvl="1"/>
            <a:r>
              <a:rPr lang="en-US" dirty="0" smtClean="0"/>
              <a:t>Video downlink uses C-Band digital</a:t>
            </a:r>
          </a:p>
          <a:p>
            <a:pPr lvl="2"/>
            <a:r>
              <a:rPr lang="en-US" dirty="0" smtClean="0"/>
              <a:t>5.25GHz to 5.85 GHz</a:t>
            </a:r>
          </a:p>
          <a:p>
            <a:pPr lvl="1"/>
            <a:endParaRPr lang="en-US" dirty="0" smtClean="0"/>
          </a:p>
        </p:txBody>
      </p:sp>
      <p:pic>
        <p:nvPicPr>
          <p:cNvPr id="1026" name="Picture 2" descr="http://static.ddmcdn.com/gif/predator-syst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3810000" cy="37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5189" y="5715000"/>
            <a:ext cx="3496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http://static.ddmcdn.com/gif/predator-system.gif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48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Predator and Reaper Communications:</a:t>
            </a:r>
            <a:br>
              <a:rPr lang="en-US" sz="3600" dirty="0" smtClean="0"/>
            </a:br>
            <a:r>
              <a:rPr lang="en-US" sz="3600" dirty="0" smtClean="0"/>
              <a:t>BLOS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line of sight data link</a:t>
            </a:r>
          </a:p>
          <a:p>
            <a:pPr lvl="1"/>
            <a:r>
              <a:rPr lang="en-US" dirty="0" smtClean="0"/>
              <a:t>Satellite relay</a:t>
            </a:r>
          </a:p>
          <a:p>
            <a:pPr lvl="1"/>
            <a:r>
              <a:rPr lang="en-US" dirty="0" smtClean="0"/>
              <a:t>SATCOM</a:t>
            </a:r>
          </a:p>
          <a:p>
            <a:pPr lvl="1"/>
            <a:r>
              <a:rPr lang="en-US" dirty="0" smtClean="0"/>
              <a:t>Ku-Band</a:t>
            </a:r>
          </a:p>
          <a:p>
            <a:pPr lvl="1"/>
            <a:r>
              <a:rPr lang="en-US" dirty="0" smtClean="0"/>
              <a:t>Used for control, communications relay</a:t>
            </a:r>
          </a:p>
        </p:txBody>
      </p:sp>
      <p:pic>
        <p:nvPicPr>
          <p:cNvPr id="7" name="Picture 2" descr="http://static.ddmcdn.com/gif/predator-syst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76400"/>
            <a:ext cx="3810000" cy="375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05189" y="5715000"/>
            <a:ext cx="3496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http://static.ddmcdn.com/gif/predator-system.gif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55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Protocols: CDL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 Data Link (CDL)</a:t>
            </a:r>
          </a:p>
          <a:p>
            <a:pPr lvl="1"/>
            <a:r>
              <a:rPr lang="en-US" dirty="0" smtClean="0"/>
              <a:t>Full duplex</a:t>
            </a:r>
          </a:p>
          <a:p>
            <a:pPr lvl="1"/>
            <a:r>
              <a:rPr lang="en-US" dirty="0" smtClean="0"/>
              <a:t>Ku Band</a:t>
            </a:r>
          </a:p>
          <a:p>
            <a:pPr lvl="2"/>
            <a:r>
              <a:rPr lang="en-US" dirty="0" smtClean="0"/>
              <a:t>Data rates up to 274 Mbps</a:t>
            </a:r>
          </a:p>
          <a:p>
            <a:pPr lvl="1"/>
            <a:r>
              <a:rPr lang="en-US" dirty="0" smtClean="0"/>
              <a:t>Securable US military communications protocol</a:t>
            </a:r>
          </a:p>
          <a:p>
            <a:pPr lvl="2"/>
            <a:r>
              <a:rPr lang="en-US" dirty="0" smtClean="0"/>
              <a:t>Imagery and signals intelligence</a:t>
            </a:r>
          </a:p>
          <a:p>
            <a:pPr lvl="1"/>
            <a:r>
              <a:rPr lang="en-US" dirty="0" smtClean="0"/>
              <a:t>FY06 Authorization Act</a:t>
            </a:r>
          </a:p>
          <a:p>
            <a:pPr lvl="2"/>
            <a:r>
              <a:rPr lang="en-US" dirty="0" smtClean="0"/>
              <a:t>Requires the use of CDL for all imagery unless a waiver is obtained</a:t>
            </a:r>
          </a:p>
          <a:p>
            <a:pPr lvl="2"/>
            <a:r>
              <a:rPr lang="en-US" dirty="0" smtClean="0"/>
              <a:t>300 pound radios on a small UAV</a:t>
            </a:r>
          </a:p>
          <a:p>
            <a:pPr lvl="3"/>
            <a:r>
              <a:rPr lang="en-US" dirty="0" smtClean="0"/>
              <a:t>Expect a 2 pound version by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Protocols: CDL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21 May 2013 RFI</a:t>
            </a:r>
          </a:p>
          <a:p>
            <a:pPr lvl="1"/>
            <a:r>
              <a:rPr lang="en-US" dirty="0" smtClean="0"/>
              <a:t>US government asking for ideas to get a CDL radio that can fit on man portable UAVs</a:t>
            </a:r>
          </a:p>
          <a:p>
            <a:pPr lvl="2"/>
            <a:r>
              <a:rPr lang="en-US" dirty="0" smtClean="0"/>
              <a:t>Researchers at Idaho National Laboratories, Idaho Falls</a:t>
            </a:r>
          </a:p>
          <a:p>
            <a:pPr lvl="1"/>
            <a:r>
              <a:rPr lang="en-US" dirty="0" smtClean="0"/>
              <a:t>8 to 10 ounces</a:t>
            </a:r>
          </a:p>
          <a:p>
            <a:pPr lvl="1"/>
            <a:r>
              <a:rPr lang="en-US" dirty="0" smtClean="0"/>
              <a:t>Under 35 W of power</a:t>
            </a:r>
          </a:p>
          <a:p>
            <a:pPr lvl="1"/>
            <a:r>
              <a:rPr lang="en-US" dirty="0" smtClean="0"/>
              <a:t>50 to 110 nautical miles</a:t>
            </a:r>
          </a:p>
          <a:p>
            <a:pPr lvl="1"/>
            <a:r>
              <a:rPr lang="en-US" dirty="0" smtClean="0"/>
              <a:t>Interested in multi-band links</a:t>
            </a:r>
          </a:p>
          <a:p>
            <a:pPr lvl="2"/>
            <a:r>
              <a:rPr lang="en-US" dirty="0" smtClean="0"/>
              <a:t>L, S, C, Ku</a:t>
            </a:r>
          </a:p>
          <a:p>
            <a:pPr lvl="1"/>
            <a:r>
              <a:rPr lang="en-US" dirty="0" smtClean="0"/>
              <a:t>Close link with ground control</a:t>
            </a:r>
          </a:p>
          <a:p>
            <a:pPr lvl="2"/>
            <a:r>
              <a:rPr lang="en-US" dirty="0" smtClean="0"/>
              <a:t>8.448 Mbps to 44.736 </a:t>
            </a:r>
            <a:r>
              <a:rPr lang="en-US" dirty="0" smtClean="0"/>
              <a:t>Mbps</a:t>
            </a:r>
            <a:endParaRPr lang="en-US" dirty="0" smtClean="0"/>
          </a:p>
          <a:p>
            <a:pPr lvl="1"/>
            <a:r>
              <a:rPr lang="en-US" dirty="0" smtClean="0"/>
              <a:t>Support encryption</a:t>
            </a:r>
          </a:p>
          <a:p>
            <a:pPr lvl="1"/>
            <a:r>
              <a:rPr lang="en-US" dirty="0" smtClean="0"/>
              <a:t>Full TCP/IP capabilities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3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Protocols: TCDL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Tactical Common Data Link (development)</a:t>
            </a:r>
          </a:p>
          <a:p>
            <a:pPr lvl="1"/>
            <a:r>
              <a:rPr lang="en-US" dirty="0" smtClean="0"/>
              <a:t>Secure data link designed for UAVs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pecifically MQ-8B Fire Scout</a:t>
            </a:r>
          </a:p>
          <a:p>
            <a:pPr lvl="1"/>
            <a:r>
              <a:rPr lang="en-US" dirty="0" smtClean="0"/>
              <a:t>In development to transmit:</a:t>
            </a:r>
          </a:p>
          <a:p>
            <a:pPr lvl="2"/>
            <a:r>
              <a:rPr lang="en-US" dirty="0" smtClean="0"/>
              <a:t>Radar, imagery, video and other sensor information</a:t>
            </a:r>
          </a:p>
          <a:p>
            <a:pPr lvl="2"/>
            <a:r>
              <a:rPr lang="en-US" dirty="0" smtClean="0"/>
              <a:t>Rates from 1.544 Mbps to 10.7 Mbps, 200 km range</a:t>
            </a:r>
          </a:p>
          <a:p>
            <a:pPr lvl="1"/>
            <a:r>
              <a:rPr lang="en-US" dirty="0" smtClean="0"/>
              <a:t>Uses Ku band</a:t>
            </a:r>
          </a:p>
          <a:p>
            <a:pPr lvl="1"/>
            <a:r>
              <a:rPr lang="en-US" dirty="0" smtClean="0"/>
              <a:t>Accept data from many different sources</a:t>
            </a:r>
          </a:p>
          <a:p>
            <a:pPr lvl="2"/>
            <a:r>
              <a:rPr lang="en-US" dirty="0" smtClean="0"/>
              <a:t>Encrypt, multiplex, encode, transmit</a:t>
            </a:r>
          </a:p>
          <a:p>
            <a:pPr lvl="1"/>
            <a:r>
              <a:rPr lang="en-US" dirty="0" smtClean="0"/>
              <a:t>Ku narrowband uplink</a:t>
            </a:r>
          </a:p>
          <a:p>
            <a:pPr lvl="2"/>
            <a:r>
              <a:rPr lang="en-US" dirty="0" smtClean="0"/>
              <a:t>Vehicle control</a:t>
            </a:r>
          </a:p>
          <a:p>
            <a:pPr lvl="1"/>
            <a:r>
              <a:rPr lang="en-US" dirty="0" smtClean="0"/>
              <a:t>Ku wideband </a:t>
            </a:r>
            <a:r>
              <a:rPr lang="en-US" dirty="0" smtClean="0"/>
              <a:t>downlink </a:t>
            </a:r>
            <a:r>
              <a:rPr lang="en-US" dirty="0" smtClean="0"/>
              <a:t>for data transfer</a:t>
            </a:r>
          </a:p>
          <a:p>
            <a:pPr lvl="2"/>
            <a:r>
              <a:rPr lang="en-US" dirty="0" smtClean="0"/>
              <a:t>Streaming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July 2008</a:t>
            </a:r>
          </a:p>
          <a:p>
            <a:pPr lvl="1"/>
            <a:r>
              <a:rPr lang="en-US" dirty="0" smtClean="0"/>
              <a:t>Iraqi Shi’ite militants intercepted live video feeds from Predator</a:t>
            </a:r>
          </a:p>
          <a:p>
            <a:pPr lvl="1"/>
            <a:r>
              <a:rPr lang="en-US" dirty="0" smtClean="0"/>
              <a:t>Unencrypted downlink between UAV and GCS (C-band)</a:t>
            </a:r>
          </a:p>
          <a:p>
            <a:pPr lvl="2"/>
            <a:r>
              <a:rPr lang="en-US" dirty="0" smtClean="0"/>
              <a:t>Video feeds to troops on the ground also use C-Band</a:t>
            </a:r>
          </a:p>
          <a:p>
            <a:pPr lvl="1"/>
            <a:r>
              <a:rPr lang="en-US" dirty="0" smtClean="0"/>
              <a:t>First found drone video on Shi’ite laptop</a:t>
            </a:r>
          </a:p>
          <a:p>
            <a:pPr lvl="2"/>
            <a:r>
              <a:rPr lang="en-US" dirty="0" smtClean="0"/>
              <a:t>Iraq, Afghanistan</a:t>
            </a:r>
          </a:p>
          <a:p>
            <a:pPr lvl="2"/>
            <a:r>
              <a:rPr lang="en-US" dirty="0" smtClean="0"/>
              <a:t>“Its part of their kit now”</a:t>
            </a:r>
          </a:p>
          <a:p>
            <a:pPr lvl="1"/>
            <a:r>
              <a:rPr lang="en-US" dirty="0" smtClean="0"/>
              <a:t>Pentagon has known about the vulnerability since Bosnia campaign in the 1990s</a:t>
            </a:r>
          </a:p>
          <a:p>
            <a:pPr lvl="2"/>
            <a:r>
              <a:rPr lang="en-US" dirty="0" smtClean="0"/>
              <a:t>Assumed that “local adversaries wouldn’t know how to exploit it”</a:t>
            </a:r>
          </a:p>
          <a:p>
            <a:pPr lvl="2"/>
            <a:r>
              <a:rPr lang="en-US" dirty="0" smtClean="0"/>
              <a:t>Claim that encrypting this information is difficult </a:t>
            </a:r>
          </a:p>
          <a:p>
            <a:pPr lvl="3"/>
            <a:r>
              <a:rPr lang="en-US" dirty="0" smtClean="0"/>
              <a:t>The communications protocol is proprietary</a:t>
            </a:r>
          </a:p>
          <a:p>
            <a:pPr lvl="3"/>
            <a:r>
              <a:rPr lang="en-US" dirty="0" smtClean="0"/>
              <a:t>Decade old network is hard to change</a:t>
            </a:r>
          </a:p>
          <a:p>
            <a:pPr lvl="3"/>
            <a:r>
              <a:rPr lang="en-US" dirty="0" smtClean="0"/>
              <a:t>Heavy encryption equipment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October 2012</a:t>
            </a:r>
          </a:p>
          <a:p>
            <a:pPr lvl="1"/>
            <a:r>
              <a:rPr lang="en-US" dirty="0" smtClean="0"/>
              <a:t>Militants in Iran also captured Predator and Reaper video feeds</a:t>
            </a:r>
          </a:p>
          <a:p>
            <a:pPr lvl="1"/>
            <a:r>
              <a:rPr lang="en-US" dirty="0" smtClean="0"/>
              <a:t>Only 30-40 % of UAVs are using fully encrypted transmissions</a:t>
            </a:r>
          </a:p>
          <a:p>
            <a:pPr lvl="1"/>
            <a:r>
              <a:rPr lang="en-US" dirty="0" smtClean="0"/>
              <a:t>Full encryption expected around 2014</a:t>
            </a:r>
          </a:p>
          <a:p>
            <a:pPr lvl="2"/>
            <a:r>
              <a:rPr lang="en-US" dirty="0" smtClean="0"/>
              <a:t>Problem is that full encryption systems are really heavy</a:t>
            </a:r>
          </a:p>
          <a:p>
            <a:pPr lvl="2"/>
            <a:r>
              <a:rPr lang="en-US" dirty="0" smtClean="0"/>
              <a:t>Motivation behind the RFI, TCDL</a:t>
            </a:r>
          </a:p>
          <a:p>
            <a:pPr lvl="2"/>
            <a:r>
              <a:rPr lang="en-US" dirty="0" smtClean="0"/>
              <a:t>Currently use a mobile-phone size device with AES and triple DES.  Slowing integrating these into the fleet</a:t>
            </a:r>
          </a:p>
          <a:p>
            <a:pPr lvl="3"/>
            <a:r>
              <a:rPr lang="en-US" dirty="0" smtClean="0"/>
              <a:t>Much more limited than the RFI desires</a:t>
            </a:r>
          </a:p>
        </p:txBody>
      </p:sp>
    </p:spTree>
    <p:extLst>
      <p:ext uri="{BB962C8B-B14F-4D97-AF65-F5344CB8AC3E}">
        <p14:creationId xmlns:p14="http://schemas.microsoft.com/office/powerpoint/2010/main" val="28589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SkyGrabber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Russian software by </a:t>
            </a:r>
            <a:r>
              <a:rPr lang="en-US" dirty="0" err="1" smtClean="0"/>
              <a:t>SkyWare</a:t>
            </a:r>
            <a:r>
              <a:rPr lang="en-US" dirty="0" smtClean="0"/>
              <a:t> ($26)</a:t>
            </a:r>
          </a:p>
          <a:p>
            <a:pPr lvl="1"/>
            <a:r>
              <a:rPr lang="en-US" dirty="0" smtClean="0"/>
              <a:t>Listens on frequencies and hops around depending on protocol</a:t>
            </a:r>
          </a:p>
          <a:p>
            <a:pPr lvl="1"/>
            <a:r>
              <a:rPr lang="en-US" dirty="0" smtClean="0"/>
              <a:t>Scanning mechanism to determine FHSS sequence of signal</a:t>
            </a:r>
          </a:p>
          <a:p>
            <a:pPr lvl="1"/>
            <a:r>
              <a:rPr lang="en-US" dirty="0" smtClean="0"/>
              <a:t>‘Decoded’ the UAV FHSS sequence</a:t>
            </a:r>
          </a:p>
          <a:p>
            <a:r>
              <a:rPr lang="en-US" dirty="0" smtClean="0"/>
              <a:t>Developed to intercept music, photos, video, programs.</a:t>
            </a:r>
          </a:p>
          <a:p>
            <a:pPr lvl="1"/>
            <a:r>
              <a:rPr lang="en-US" dirty="0" smtClean="0"/>
              <a:t>Intercepted downloadable content</a:t>
            </a:r>
          </a:p>
          <a:p>
            <a:r>
              <a:rPr lang="en-US" dirty="0" smtClean="0"/>
              <a:t>Possible because the C-Band and Ku-Band also carries internet and TV broadcasts</a:t>
            </a:r>
          </a:p>
          <a:p>
            <a:pPr lvl="1"/>
            <a:r>
              <a:rPr lang="en-US" dirty="0" smtClean="0"/>
              <a:t>Makes the satellites cheap and legal</a:t>
            </a:r>
          </a:p>
          <a:p>
            <a:r>
              <a:rPr lang="en-US" dirty="0" smtClean="0"/>
              <a:t>Lots of tutorials on how to do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Grade Drone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uses unlicensed ISM band</a:t>
            </a:r>
          </a:p>
          <a:p>
            <a:pPr lvl="1"/>
            <a:r>
              <a:rPr lang="en-US" dirty="0" smtClean="0"/>
              <a:t>Industrial, scientific and medical</a:t>
            </a:r>
          </a:p>
          <a:p>
            <a:pPr lvl="1"/>
            <a:r>
              <a:rPr lang="en-US" dirty="0" smtClean="0"/>
              <a:t>902 MHz to 928 MHz in Region 1 (North America)</a:t>
            </a:r>
          </a:p>
          <a:p>
            <a:pPr lvl="1"/>
            <a:r>
              <a:rPr lang="en-US" dirty="0" smtClean="0"/>
              <a:t>2.4 GHz to 2.5 GHz</a:t>
            </a:r>
          </a:p>
          <a:p>
            <a:pPr lvl="1"/>
            <a:r>
              <a:rPr lang="en-US" dirty="0" smtClean="0"/>
              <a:t>5.725 GHz to 5.875 GHz</a:t>
            </a:r>
          </a:p>
        </p:txBody>
      </p:sp>
    </p:spTree>
    <p:extLst>
      <p:ext uri="{BB962C8B-B14F-4D97-AF65-F5344CB8AC3E}">
        <p14:creationId xmlns:p14="http://schemas.microsoft.com/office/powerpoint/2010/main" val="24758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ISM Band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802.11 protocol (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Range varies depending on power and line of sight</a:t>
            </a:r>
          </a:p>
          <a:p>
            <a:pPr lvl="1"/>
            <a:r>
              <a:rPr lang="en-US" dirty="0" smtClean="0"/>
              <a:t>Lots of overhead (software and hardware) for relatively simple control</a:t>
            </a:r>
          </a:p>
          <a:p>
            <a:pPr lvl="1"/>
            <a:r>
              <a:rPr lang="en-US" dirty="0" smtClean="0"/>
              <a:t>Uses a lot of power</a:t>
            </a:r>
          </a:p>
          <a:p>
            <a:pPr lvl="1"/>
            <a:r>
              <a:rPr lang="en-US" dirty="0" smtClean="0"/>
              <a:t>Easy to secure, but easy to hack if not secured</a:t>
            </a:r>
          </a:p>
          <a:p>
            <a:pPr lvl="1"/>
            <a:r>
              <a:rPr lang="en-US" dirty="0" smtClean="0"/>
              <a:t>No custom remote required</a:t>
            </a:r>
          </a:p>
          <a:p>
            <a:pPr lvl="2"/>
            <a:r>
              <a:rPr lang="en-US" dirty="0" smtClean="0"/>
              <a:t>Smartphone, computer, any </a:t>
            </a:r>
            <a:r>
              <a:rPr lang="en-US" dirty="0" err="1" smtClean="0"/>
              <a:t>WiFi</a:t>
            </a:r>
            <a:r>
              <a:rPr lang="en-US" dirty="0" smtClean="0"/>
              <a:t>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Military grade systems</a:t>
            </a:r>
          </a:p>
          <a:p>
            <a:pPr lvl="1"/>
            <a:r>
              <a:rPr lang="en-US" dirty="0" smtClean="0"/>
              <a:t>General UAV control overview</a:t>
            </a:r>
          </a:p>
          <a:p>
            <a:pPr lvl="2"/>
            <a:r>
              <a:rPr lang="en-US" dirty="0" smtClean="0"/>
              <a:t>Frequency review</a:t>
            </a:r>
          </a:p>
          <a:p>
            <a:pPr lvl="2"/>
            <a:r>
              <a:rPr lang="en-US" dirty="0" smtClean="0"/>
              <a:t>Frequency bands used and associated characteristics</a:t>
            </a:r>
          </a:p>
          <a:p>
            <a:pPr lvl="1"/>
            <a:r>
              <a:rPr lang="en-US" dirty="0" smtClean="0"/>
              <a:t>Protocols</a:t>
            </a:r>
          </a:p>
          <a:p>
            <a:pPr lvl="2"/>
            <a:r>
              <a:rPr lang="en-US" dirty="0" smtClean="0"/>
              <a:t>CDL, TCDL</a:t>
            </a:r>
          </a:p>
          <a:p>
            <a:pPr lvl="1"/>
            <a:r>
              <a:rPr lang="en-US" dirty="0" smtClean="0"/>
              <a:t>Security</a:t>
            </a:r>
          </a:p>
          <a:p>
            <a:r>
              <a:rPr lang="en-US" dirty="0" smtClean="0"/>
              <a:t>Consumer grade systems</a:t>
            </a:r>
          </a:p>
          <a:p>
            <a:pPr lvl="1"/>
            <a:r>
              <a:rPr lang="en-US" dirty="0" smtClean="0"/>
              <a:t>Communication options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59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ISM Band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Custom ISM</a:t>
            </a:r>
          </a:p>
          <a:p>
            <a:pPr lvl="1"/>
            <a:r>
              <a:rPr lang="en-US" dirty="0" smtClean="0"/>
              <a:t>Requires a custom transceiver and remote</a:t>
            </a:r>
          </a:p>
          <a:p>
            <a:pPr lvl="2"/>
            <a:r>
              <a:rPr lang="en-US" dirty="0" smtClean="0"/>
              <a:t>Increases development time</a:t>
            </a:r>
          </a:p>
          <a:p>
            <a:pPr lvl="1"/>
            <a:r>
              <a:rPr lang="en-US" dirty="0" smtClean="0"/>
              <a:t>Custom protocol</a:t>
            </a:r>
          </a:p>
          <a:p>
            <a:pPr lvl="2"/>
            <a:r>
              <a:rPr lang="en-US" dirty="0" smtClean="0"/>
              <a:t>Makes it difficult to hack even with unencrypted payload</a:t>
            </a:r>
          </a:p>
          <a:p>
            <a:pPr lvl="2"/>
            <a:r>
              <a:rPr lang="en-US" dirty="0" smtClean="0"/>
              <a:t>Minimum overhead</a:t>
            </a:r>
          </a:p>
          <a:p>
            <a:pPr lvl="2"/>
            <a:r>
              <a:rPr lang="en-US" dirty="0" smtClean="0"/>
              <a:t>Custom FHSS sequence</a:t>
            </a:r>
          </a:p>
          <a:p>
            <a:pPr lvl="1"/>
            <a:r>
              <a:rPr lang="en-US" dirty="0" smtClean="0"/>
              <a:t>Less interference with </a:t>
            </a:r>
            <a:r>
              <a:rPr lang="en-US" dirty="0" err="1" smtClean="0"/>
              <a:t>WiFi</a:t>
            </a:r>
            <a:r>
              <a:rPr lang="en-US" dirty="0" smtClean="0"/>
              <a:t> devices</a:t>
            </a:r>
          </a:p>
          <a:p>
            <a:pPr lvl="2"/>
            <a:r>
              <a:rPr lang="en-US" dirty="0" smtClean="0"/>
              <a:t>Hop to different frequencies (5.8GHz, 2.4 GHz, 900 MHz) if there is too much noise.</a:t>
            </a:r>
          </a:p>
          <a:p>
            <a:pPr lvl="1"/>
            <a:r>
              <a:rPr lang="en-US" dirty="0" smtClean="0"/>
              <a:t>Wide range</a:t>
            </a:r>
          </a:p>
          <a:p>
            <a:pPr lvl="2"/>
            <a:r>
              <a:rPr lang="en-US" dirty="0" smtClean="0"/>
              <a:t>Depending on power, up to 1 km LOS</a:t>
            </a:r>
          </a:p>
          <a:p>
            <a:pPr lvl="2"/>
            <a:r>
              <a:rPr lang="en-US" dirty="0" smtClean="0"/>
              <a:t>Limited by the FCC</a:t>
            </a:r>
          </a:p>
          <a:p>
            <a:pPr lvl="1"/>
            <a:r>
              <a:rPr lang="en-US" dirty="0" smtClean="0"/>
              <a:t>Low power</a:t>
            </a:r>
          </a:p>
          <a:p>
            <a:pPr lvl="2"/>
            <a:r>
              <a:rPr lang="en-US" dirty="0" smtClean="0"/>
              <a:t>Sacrifice range to increase battery life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5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>
                <a:hlinkClick r:id="rId2"/>
              </a:rPr>
              <a:t>http://ieeexplore.ieee.org/stamp/stamp.jsp?tp=&amp;arnumber=1460867&amp;tag=1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http://www.bth.se/fou/cuppsats.nsf/all/e91df00b763f080cc12572990052d819/$file/Masters_Thesis%5B1%5D.pdf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http://science.howstuffworks.com/predator6.htm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http://defense-update.com/products/p/predator.htm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http://info.publicintelligence.net/JSC-04-054.pdf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http://cryptome.org/predator-read.pdf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http://online.wsj.com/news/articles/SB126102247889095011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http://www.advtecheng.com/uploads/ATEI_Ku-Band_Opt_Trade.pdf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http://ieeexplore.ieee.org/stamp/stamp.jsp?tp=&amp;arnumber=4106321&amp;tag=1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https://www.google.com/url?sa=t&amp;rct=j&amp;q=&amp;esrc=s&amp;source=web&amp;cd=16&amp;ved=0CEYQFjAFOAo&amp;url=http%3A%2F%2Fwww.dtic.mil%2Fcgi-bin%2FGetTRDoc%3FAD%3DADP010757&amp;ei=PkVpUrDjI4jTigKNsoDwBQ&amp;usg=AFQjCNHWoDGA-oEKbWo5m6u9OniiXPfwfg&amp;cad=rja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http://www.nps.edu/Academics/Institutes/Meyer/docs/A%20study%20of%20reconnaissance%20surveillance%20UAV.pdf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http://www.telesat.com/sites/default/files/telesat/files/whitepapers/UAV-Briefing.pdf</a:t>
            </a:r>
            <a:endParaRPr lang="en-US" dirty="0" smtClean="0"/>
          </a:p>
          <a:p>
            <a:r>
              <a:rPr lang="en-US" dirty="0" smtClean="0">
                <a:hlinkClick r:id="rId14"/>
              </a:rPr>
              <a:t>http://ftp.rta.nato.int/public/PubFulltext/RTO/MP/RTO-MP-044/MP-044-B10.pdf</a:t>
            </a:r>
            <a:endParaRPr lang="en-US" dirty="0" smtClean="0"/>
          </a:p>
          <a:p>
            <a:r>
              <a:rPr lang="en-US" dirty="0" smtClean="0">
                <a:hlinkClick r:id="rId15"/>
              </a:rPr>
              <a:t>http://web.ecs.baylor.edu/faculty/dong/paper/dong_wcnc07_T2S05P05.pdf</a:t>
            </a:r>
            <a:endParaRPr lang="en-US" dirty="0" smtClean="0"/>
          </a:p>
          <a:p>
            <a:r>
              <a:rPr lang="en-US" dirty="0" smtClean="0">
                <a:hlinkClick r:id="rId16"/>
              </a:rPr>
              <a:t>http://www.richardsilverstein.com/2013/10/09/third-israeli-drone-sabotaged-by-hacking/</a:t>
            </a:r>
            <a:endParaRPr lang="en-US" dirty="0" smtClean="0"/>
          </a:p>
          <a:p>
            <a:r>
              <a:rPr lang="en-US" dirty="0" smtClean="0">
                <a:hlinkClick r:id="rId17"/>
              </a:rPr>
              <a:t>http://www.homelandsecuritynewswire.com/pentagon-says-us-fixed-drones-hacked-iraqi-insurgents</a:t>
            </a:r>
            <a:endParaRPr lang="en-US" dirty="0" smtClean="0"/>
          </a:p>
          <a:p>
            <a:r>
              <a:rPr lang="en-US" dirty="0" smtClean="0">
                <a:hlinkClick r:id="rId18"/>
              </a:rPr>
              <a:t>http://www.google.com/hostednews/afp/article/ALeqM5gVfpsQcogZoD0Bx0efyryW0QK63Q?hl=en</a:t>
            </a:r>
            <a:endParaRPr lang="en-US" dirty="0"/>
          </a:p>
          <a:p>
            <a:r>
              <a:rPr lang="en-US" dirty="0" smtClean="0">
                <a:hlinkClick r:id="rId19"/>
              </a:rPr>
              <a:t>http://www.dailytech.com/Iran+Yes+We+Hacked+the+USs+Drone+and+Heres+How+We+Did+It/article23533.htm</a:t>
            </a:r>
            <a:endParaRPr lang="en-US" dirty="0" smtClean="0"/>
          </a:p>
          <a:p>
            <a:r>
              <a:rPr lang="en-US" dirty="0" smtClean="0">
                <a:hlinkClick r:id="rId20"/>
              </a:rPr>
              <a:t>http://resources.infosecinstitute.com/hacking-drones-overview-of-the-main-threats/</a:t>
            </a:r>
            <a:endParaRPr lang="en-US" dirty="0" smtClean="0"/>
          </a:p>
          <a:p>
            <a:r>
              <a:rPr lang="en-US" dirty="0" smtClean="0">
                <a:hlinkClick r:id="rId21"/>
              </a:rPr>
              <a:t>http://www.syssec.ethz.ch/research/ccs139-tippenhauer.pdf</a:t>
            </a:r>
            <a:endParaRPr lang="en-US" dirty="0" smtClean="0"/>
          </a:p>
          <a:p>
            <a:r>
              <a:rPr lang="en-US" dirty="0" smtClean="0">
                <a:hlinkClick r:id="rId22"/>
              </a:rPr>
              <a:t>http://jiangbian.info/papers/2013/uav-wsn-icns-2013-abstract.pdf</a:t>
            </a:r>
            <a:endParaRPr lang="en-US" dirty="0" smtClean="0"/>
          </a:p>
          <a:p>
            <a:r>
              <a:rPr lang="en-US" dirty="0" smtClean="0">
                <a:hlinkClick r:id="rId23"/>
              </a:rPr>
              <a:t>http://www.electronicsweekly.com/news/design/communications/avionics-security-challenges-in-unmanned-vehicle-development-2009-07/</a:t>
            </a:r>
            <a:endParaRPr lang="en-US" dirty="0" smtClean="0"/>
          </a:p>
          <a:p>
            <a:r>
              <a:rPr lang="en-US" dirty="0" smtClean="0">
                <a:hlinkClick r:id="rId24"/>
              </a:rPr>
              <a:t>http://en.wikipedia.org/wiki/C_band</a:t>
            </a:r>
            <a:endParaRPr lang="en-US" dirty="0" smtClean="0"/>
          </a:p>
          <a:p>
            <a:r>
              <a:rPr lang="en-US" dirty="0" smtClean="0">
                <a:hlinkClick r:id="rId25"/>
              </a:rPr>
              <a:t>http://privat.bahnhof.se/wb907234/killuav.htm</a:t>
            </a:r>
            <a:endParaRPr lang="en-US" dirty="0" smtClean="0"/>
          </a:p>
          <a:p>
            <a:r>
              <a:rPr lang="en-US" dirty="0" smtClean="0">
                <a:hlinkClick r:id="rId26"/>
              </a:rPr>
              <a:t>http://12160.info/profiles/blogs/how-to-kill-a-drone-since-drones-can-kill-americans-americans-can</a:t>
            </a:r>
            <a:endParaRPr lang="en-US" dirty="0" smtClean="0"/>
          </a:p>
          <a:p>
            <a:r>
              <a:rPr lang="en-US" dirty="0" smtClean="0">
                <a:hlinkClick r:id="rId27"/>
              </a:rPr>
              <a:t>http://gizmodo.com/5906292/flying-your-own-military-drone-a-user-manual</a:t>
            </a:r>
            <a:endParaRPr lang="en-US" dirty="0" smtClean="0"/>
          </a:p>
          <a:p>
            <a:r>
              <a:rPr lang="en-US" dirty="0" smtClean="0">
                <a:hlinkClick r:id="rId28"/>
              </a:rPr>
              <a:t>http://info.publicintelligence.net/JFCOM-UAS-PocketGuide.pdf</a:t>
            </a:r>
            <a:endParaRPr lang="en-US" dirty="0" smtClean="0"/>
          </a:p>
          <a:p>
            <a:r>
              <a:rPr lang="en-US" dirty="0" smtClean="0">
                <a:hlinkClick r:id="rId29"/>
              </a:rPr>
              <a:t>http://privat.bahnhof.se/wb907234/pics/skygrab.pdf</a:t>
            </a:r>
            <a:endParaRPr lang="en-US" dirty="0" smtClean="0"/>
          </a:p>
          <a:p>
            <a:r>
              <a:rPr lang="en-US" dirty="0" smtClean="0">
                <a:hlinkClick r:id="rId30"/>
              </a:rPr>
              <a:t>http://info.publicintelligence.net/JSC-03-024.pdf</a:t>
            </a:r>
            <a:endParaRPr lang="en-US" dirty="0" smtClean="0"/>
          </a:p>
          <a:p>
            <a:r>
              <a:rPr lang="en-US" dirty="0" smtClean="0">
                <a:hlinkClick r:id="rId31"/>
              </a:rPr>
              <a:t>http://publicintelligence.net/dod-joint-spectrum-center-predator-drone-frequency-analysis-reports/</a:t>
            </a:r>
            <a:endParaRPr lang="en-US" dirty="0" smtClean="0"/>
          </a:p>
          <a:p>
            <a:r>
              <a:rPr lang="en-US" dirty="0" smtClean="0">
                <a:hlinkClick r:id="rId32"/>
              </a:rPr>
              <a:t>http://www.wired.com/dangerroom/2012/10/hack-proof-drone/</a:t>
            </a:r>
            <a:endParaRPr lang="en-US" dirty="0" smtClean="0"/>
          </a:p>
          <a:p>
            <a:r>
              <a:rPr lang="en-US" dirty="0" smtClean="0">
                <a:hlinkClick r:id="rId33"/>
              </a:rPr>
              <a:t>http://en.wikipedia.org/wiki/Common_Data_Link</a:t>
            </a:r>
            <a:endParaRPr lang="en-US" dirty="0" smtClean="0"/>
          </a:p>
          <a:p>
            <a:r>
              <a:rPr lang="en-US" dirty="0" smtClean="0">
                <a:hlinkClick r:id="rId34"/>
              </a:rPr>
              <a:t>http://jitc.fhu.disa.mil/brochure/cdl_.pdf</a:t>
            </a:r>
            <a:endParaRPr lang="en-US" dirty="0" smtClean="0"/>
          </a:p>
          <a:p>
            <a:r>
              <a:rPr lang="en-US" dirty="0" smtClean="0">
                <a:hlinkClick r:id="rId35"/>
              </a:rPr>
              <a:t>http://www.fas.org/irp/program/disseminate/tcdl.htm</a:t>
            </a:r>
            <a:endParaRPr lang="en-US" dirty="0" smtClean="0"/>
          </a:p>
          <a:p>
            <a:r>
              <a:rPr lang="en-US" dirty="0" smtClean="0">
                <a:hlinkClick r:id="rId36"/>
              </a:rPr>
              <a:t>http://uscrow.org/2013/08/05/how-to-kill-predator-drones-uavs/</a:t>
            </a:r>
            <a:endParaRPr lang="en-US" dirty="0" smtClean="0"/>
          </a:p>
          <a:p>
            <a:r>
              <a:rPr lang="en-US" dirty="0" smtClean="0">
                <a:hlinkClick r:id="rId37"/>
              </a:rPr>
              <a:t>http://www.gdfortress.com/Technology-Article/44-ghz-c-band.html</a:t>
            </a:r>
            <a:endParaRPr lang="en-US" dirty="0" smtClean="0"/>
          </a:p>
          <a:p>
            <a:r>
              <a:rPr lang="en-US" dirty="0" smtClean="0">
                <a:hlinkClick r:id="rId38"/>
              </a:rPr>
              <a:t>http://www.level421.com/index.php?id=1721</a:t>
            </a:r>
            <a:endParaRPr lang="en-US" dirty="0" smtClean="0"/>
          </a:p>
          <a:p>
            <a:r>
              <a:rPr lang="en-US" dirty="0" smtClean="0">
                <a:hlinkClick r:id="rId39"/>
              </a:rPr>
              <a:t>http://www.scatmag.com/technical/techarticle-mar05.pdf</a:t>
            </a:r>
            <a:endParaRPr lang="en-US" dirty="0" smtClean="0"/>
          </a:p>
          <a:p>
            <a:r>
              <a:rPr lang="en-US" dirty="0" smtClean="0">
                <a:hlinkClick r:id="rId40"/>
              </a:rPr>
              <a:t>http://en.wikipedia.org/wiki/K_band</a:t>
            </a:r>
            <a:endParaRPr lang="en-US" dirty="0" smtClean="0"/>
          </a:p>
          <a:p>
            <a:r>
              <a:rPr lang="en-US" dirty="0" smtClean="0">
                <a:hlinkClick r:id="rId41"/>
              </a:rPr>
              <a:t>http://www.militaryaerospace.com/articles/2013/05/Small-UAV-CDL.html</a:t>
            </a:r>
            <a:endParaRPr lang="en-US" dirty="0" smtClean="0"/>
          </a:p>
          <a:p>
            <a:r>
              <a:rPr lang="en-US" dirty="0" smtClean="0">
                <a:hlinkClick r:id="rId42"/>
              </a:rPr>
              <a:t>https://www.fbo.gov/index?s=opportunity&amp;mode=form&amp;id=5fa993abd4c637827fd0bda5718ed3ce&amp;tab=core&amp;_cview=1</a:t>
            </a:r>
            <a:endParaRPr lang="en-US" dirty="0" smtClean="0"/>
          </a:p>
          <a:p>
            <a:r>
              <a:rPr lang="en-US" dirty="0" smtClean="0">
                <a:hlinkClick r:id="rId43"/>
              </a:rPr>
              <a:t>http://www.inetdaemon.com/tutorials/satellite/communications/frequency-bands/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Military UAVs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channels:</a:t>
            </a:r>
          </a:p>
          <a:p>
            <a:pPr lvl="1"/>
            <a:r>
              <a:rPr lang="en-US" dirty="0" smtClean="0"/>
              <a:t>Full duplex for control</a:t>
            </a:r>
          </a:p>
          <a:p>
            <a:pPr lvl="1"/>
            <a:r>
              <a:rPr lang="en-US" dirty="0" smtClean="0"/>
              <a:t>Half duplex or simplex for video (downlink)</a:t>
            </a:r>
          </a:p>
          <a:p>
            <a:r>
              <a:rPr lang="en-US" dirty="0" smtClean="0"/>
              <a:t>Operate on multiple frequency bands</a:t>
            </a:r>
          </a:p>
          <a:p>
            <a:pPr lvl="1"/>
            <a:r>
              <a:rPr lang="en-US" dirty="0" smtClean="0"/>
              <a:t>Drone type and size</a:t>
            </a:r>
          </a:p>
          <a:p>
            <a:pPr lvl="2"/>
            <a:r>
              <a:rPr lang="en-US" dirty="0" smtClean="0"/>
              <a:t>Man Portable</a:t>
            </a:r>
          </a:p>
          <a:p>
            <a:pPr lvl="2"/>
            <a:r>
              <a:rPr lang="en-US" dirty="0" smtClean="0"/>
              <a:t>Tactical</a:t>
            </a:r>
          </a:p>
          <a:p>
            <a:pPr lvl="2"/>
            <a:r>
              <a:rPr lang="en-US" dirty="0" smtClean="0"/>
              <a:t>Theater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80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Bands Used by UAVs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UAVs use multiple bands:</a:t>
            </a:r>
          </a:p>
          <a:p>
            <a:pPr lvl="1"/>
            <a:r>
              <a:rPr lang="en-US" dirty="0" smtClean="0"/>
              <a:t>L-Band (800 MHz to 2 GHz)</a:t>
            </a:r>
          </a:p>
          <a:p>
            <a:pPr lvl="2"/>
            <a:r>
              <a:rPr lang="en-US" dirty="0" smtClean="0"/>
              <a:t>Military telemetry</a:t>
            </a:r>
          </a:p>
          <a:p>
            <a:pPr lvl="2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S-Band (2 to 4 GHz)</a:t>
            </a:r>
          </a:p>
          <a:p>
            <a:pPr lvl="2"/>
            <a:r>
              <a:rPr lang="en-US" dirty="0" smtClean="0"/>
              <a:t>Weather radar</a:t>
            </a:r>
          </a:p>
          <a:p>
            <a:pPr lvl="2"/>
            <a:r>
              <a:rPr lang="en-US" dirty="0" smtClean="0"/>
              <a:t>Some satellite communication</a:t>
            </a:r>
          </a:p>
          <a:p>
            <a:pPr lvl="2"/>
            <a:r>
              <a:rPr lang="en-US" dirty="0" smtClean="0"/>
              <a:t>IEEE 802.11</a:t>
            </a:r>
          </a:p>
          <a:p>
            <a:pPr lvl="2"/>
            <a:r>
              <a:rPr lang="en-US" dirty="0" smtClean="0"/>
              <a:t>Unlicensed ISM band in North America (2.4 GHz)</a:t>
            </a:r>
          </a:p>
          <a:p>
            <a:pPr lvl="1"/>
            <a:r>
              <a:rPr lang="en-US" dirty="0" smtClean="0"/>
              <a:t>C-Band (4 to 8 GHz)</a:t>
            </a:r>
          </a:p>
          <a:p>
            <a:pPr lvl="2"/>
            <a:r>
              <a:rPr lang="en-US" dirty="0" smtClean="0"/>
              <a:t>Terrestrial microwave radio relay communication systems</a:t>
            </a:r>
          </a:p>
          <a:p>
            <a:pPr lvl="2"/>
            <a:r>
              <a:rPr lang="en-US" dirty="0" smtClean="0"/>
              <a:t>Open satellite communications: TV networks and raw satellite feeds</a:t>
            </a:r>
          </a:p>
          <a:p>
            <a:pPr lvl="2"/>
            <a:r>
              <a:rPr lang="en-US" dirty="0" smtClean="0"/>
              <a:t>Associated with television receive-only satellite systems</a:t>
            </a:r>
          </a:p>
          <a:p>
            <a:pPr lvl="2"/>
            <a:r>
              <a:rPr lang="en-US" dirty="0" smtClean="0"/>
              <a:t>Weather radar</a:t>
            </a:r>
          </a:p>
          <a:p>
            <a:pPr lvl="2"/>
            <a:r>
              <a:rPr lang="en-US" dirty="0" smtClean="0"/>
              <a:t>Very congested and commonly used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5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Bands Used by UAVs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X-Band (8 to 12 GHz)</a:t>
            </a:r>
          </a:p>
          <a:p>
            <a:pPr lvl="1"/>
            <a:r>
              <a:rPr lang="en-US" dirty="0" smtClean="0"/>
              <a:t>Used by military communications satellites</a:t>
            </a:r>
          </a:p>
          <a:p>
            <a:pPr lvl="2"/>
            <a:r>
              <a:rPr lang="en-US" dirty="0" smtClean="0"/>
              <a:t>Downlink 7.25 to 7.75 GHz, uplink 7.9 to 8.4 GHz</a:t>
            </a:r>
          </a:p>
          <a:p>
            <a:pPr lvl="1"/>
            <a:r>
              <a:rPr lang="en-US" dirty="0" smtClean="0"/>
              <a:t>Not normally used by UAVs</a:t>
            </a:r>
          </a:p>
          <a:p>
            <a:r>
              <a:rPr lang="en-US" dirty="0" smtClean="0"/>
              <a:t>Ku-Band (12 to 18 GHz)</a:t>
            </a:r>
          </a:p>
          <a:p>
            <a:pPr lvl="1"/>
            <a:r>
              <a:rPr lang="en-US" dirty="0" smtClean="0"/>
              <a:t>Designated exclusively for satellite systems</a:t>
            </a:r>
          </a:p>
          <a:p>
            <a:pPr lvl="2"/>
            <a:r>
              <a:rPr lang="en-US" dirty="0" smtClean="0"/>
              <a:t>Some TV broadcast systems depending on location</a:t>
            </a:r>
          </a:p>
          <a:p>
            <a:pPr lvl="1"/>
            <a:r>
              <a:rPr lang="en-US" dirty="0" smtClean="0"/>
              <a:t>Much less interference compared to C-band (fewer civilian uses)</a:t>
            </a:r>
          </a:p>
          <a:p>
            <a:pPr lvl="1"/>
            <a:r>
              <a:rPr lang="en-US" dirty="0" smtClean="0"/>
              <a:t>Doesn’t need to increase power to compensate for noise</a:t>
            </a:r>
          </a:p>
          <a:p>
            <a:pPr lvl="1"/>
            <a:r>
              <a:rPr lang="en-US" dirty="0" smtClean="0"/>
              <a:t>More focused beam</a:t>
            </a:r>
            <a:r>
              <a:rPr lang="en-US" dirty="0"/>
              <a:t> </a:t>
            </a:r>
            <a:r>
              <a:rPr lang="en-US" dirty="0" smtClean="0"/>
              <a:t>than C-Band</a:t>
            </a:r>
          </a:p>
          <a:p>
            <a:pPr lvl="2"/>
            <a:r>
              <a:rPr lang="en-US" dirty="0" smtClean="0"/>
              <a:t>1 meter dish used to differentiate between satellites 2 degrees away</a:t>
            </a:r>
          </a:p>
          <a:p>
            <a:pPr lvl="1"/>
            <a:r>
              <a:rPr lang="en-US" dirty="0" smtClean="0"/>
              <a:t>Vehicle speed detection by law enforcement in Europe</a:t>
            </a:r>
          </a:p>
          <a:p>
            <a:pPr lvl="2"/>
            <a:r>
              <a:rPr lang="en-US" dirty="0" smtClean="0"/>
              <a:t>Non- satellite, used because there is little congestion</a:t>
            </a:r>
          </a:p>
          <a:p>
            <a:pPr lvl="1"/>
            <a:r>
              <a:rPr lang="en-US" dirty="0" smtClean="0"/>
              <a:t>Problems with atmospheric interference</a:t>
            </a:r>
          </a:p>
          <a:p>
            <a:pPr lvl="2"/>
            <a:r>
              <a:rPr lang="en-US" dirty="0" smtClean="0"/>
              <a:t>Rain and snow fade</a:t>
            </a:r>
          </a:p>
        </p:txBody>
      </p:sp>
    </p:spTree>
    <p:extLst>
      <p:ext uri="{BB962C8B-B14F-4D97-AF65-F5344CB8AC3E}">
        <p14:creationId xmlns:p14="http://schemas.microsoft.com/office/powerpoint/2010/main" val="14963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rules:</a:t>
            </a:r>
          </a:p>
          <a:p>
            <a:pPr lvl="1"/>
            <a:r>
              <a:rPr lang="en-US" dirty="0" smtClean="0"/>
              <a:t>As frequency increases, so does</a:t>
            </a:r>
          </a:p>
          <a:p>
            <a:pPr lvl="2"/>
            <a:r>
              <a:rPr lang="en-US" dirty="0" smtClean="0"/>
              <a:t>Cost of equipment </a:t>
            </a:r>
          </a:p>
          <a:p>
            <a:pPr lvl="2"/>
            <a:r>
              <a:rPr lang="en-US" dirty="0" smtClean="0"/>
              <a:t>Weight</a:t>
            </a:r>
          </a:p>
          <a:p>
            <a:pPr lvl="2"/>
            <a:r>
              <a:rPr lang="en-US" dirty="0" smtClean="0"/>
              <a:t>Distance </a:t>
            </a:r>
          </a:p>
          <a:p>
            <a:pPr lvl="2"/>
            <a:r>
              <a:rPr lang="en-US" dirty="0" smtClean="0"/>
              <a:t>Bandwidth</a:t>
            </a:r>
          </a:p>
          <a:p>
            <a:pPr lvl="2"/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Effect of weather impairments</a:t>
            </a:r>
          </a:p>
          <a:p>
            <a:r>
              <a:rPr lang="en-US" dirty="0" smtClean="0"/>
              <a:t>All of these bands except for X-Band have non-military activity</a:t>
            </a:r>
          </a:p>
          <a:p>
            <a:pPr lvl="1"/>
            <a:r>
              <a:rPr lang="en-US" dirty="0" smtClean="0"/>
              <a:t>COTS products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Portable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Small drones</a:t>
            </a:r>
          </a:p>
          <a:p>
            <a:pPr lvl="1"/>
            <a:r>
              <a:rPr lang="en-US" dirty="0" smtClean="0"/>
              <a:t>Desert Hawk, Dragon Eye, Pointer, Raven</a:t>
            </a:r>
          </a:p>
          <a:p>
            <a:r>
              <a:rPr lang="en-US" dirty="0" smtClean="0"/>
              <a:t>L-Band digital for control</a:t>
            </a:r>
          </a:p>
          <a:p>
            <a:r>
              <a:rPr lang="en-US" dirty="0" smtClean="0"/>
              <a:t>L-Band analog for video</a:t>
            </a:r>
          </a:p>
          <a:p>
            <a:pPr lvl="1"/>
            <a:r>
              <a:rPr lang="en-US" dirty="0" smtClean="0"/>
              <a:t>1.71-1.85 GHz, 140 MHz Bandwidth</a:t>
            </a:r>
          </a:p>
          <a:p>
            <a:r>
              <a:rPr lang="en-US" dirty="0" smtClean="0"/>
              <a:t>Lower frequencies</a:t>
            </a:r>
          </a:p>
          <a:p>
            <a:pPr lvl="1"/>
            <a:r>
              <a:rPr lang="en-US" dirty="0" smtClean="0"/>
              <a:t>Simpler equipment</a:t>
            </a:r>
          </a:p>
          <a:p>
            <a:pPr lvl="1"/>
            <a:r>
              <a:rPr lang="en-US" dirty="0" smtClean="0"/>
              <a:t>Lower cost</a:t>
            </a:r>
          </a:p>
          <a:p>
            <a:r>
              <a:rPr lang="en-US" dirty="0" smtClean="0"/>
              <a:t>Short range</a:t>
            </a:r>
            <a:endParaRPr lang="en-US" dirty="0"/>
          </a:p>
          <a:p>
            <a:pPr lvl="1"/>
            <a:r>
              <a:rPr lang="en-US" dirty="0" smtClean="0"/>
              <a:t>About 10 km</a:t>
            </a:r>
          </a:p>
        </p:txBody>
      </p:sp>
    </p:spTree>
    <p:extLst>
      <p:ext uri="{BB962C8B-B14F-4D97-AF65-F5344CB8AC3E}">
        <p14:creationId xmlns:p14="http://schemas.microsoft.com/office/powerpoint/2010/main" val="21997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Tactical UAV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Bigger drones</a:t>
            </a:r>
          </a:p>
          <a:p>
            <a:pPr lvl="1"/>
            <a:r>
              <a:rPr lang="en-US" dirty="0" smtClean="0"/>
              <a:t>Hunter, IGNAT, Pioneer, Scan Eagle, Shadow</a:t>
            </a:r>
          </a:p>
          <a:p>
            <a:r>
              <a:rPr lang="en-US" dirty="0" smtClean="0"/>
              <a:t>Use C-Band analog for video downlink (Hunter, IGNAT, Pioneer, Shadow)</a:t>
            </a:r>
          </a:p>
          <a:p>
            <a:pPr lvl="1"/>
            <a:r>
              <a:rPr lang="en-US" dirty="0" smtClean="0"/>
              <a:t>4.4 to 5.85 GHz, 1.45 GHz bandwidth</a:t>
            </a:r>
          </a:p>
          <a:p>
            <a:r>
              <a:rPr lang="en-US" dirty="0" smtClean="0"/>
              <a:t>Scan Eagle</a:t>
            </a:r>
          </a:p>
          <a:p>
            <a:pPr lvl="1"/>
            <a:r>
              <a:rPr lang="en-US" dirty="0" smtClean="0"/>
              <a:t>2.4 GHz for video</a:t>
            </a:r>
          </a:p>
          <a:p>
            <a:r>
              <a:rPr lang="en-US" dirty="0" smtClean="0"/>
              <a:t>Control system depend on UAV model</a:t>
            </a:r>
          </a:p>
          <a:p>
            <a:pPr lvl="1"/>
            <a:r>
              <a:rPr lang="en-US" dirty="0" smtClean="0"/>
              <a:t>C-Band LOS (IGNAT)</a:t>
            </a:r>
          </a:p>
          <a:p>
            <a:pPr lvl="1"/>
            <a:r>
              <a:rPr lang="en-US" dirty="0" smtClean="0"/>
              <a:t>L-Band 900 MHz (Scan Eagle)</a:t>
            </a:r>
          </a:p>
          <a:p>
            <a:pPr lvl="1"/>
            <a:r>
              <a:rPr lang="en-US" dirty="0" smtClean="0"/>
              <a:t>S-Band LOS (Shadow)</a:t>
            </a:r>
          </a:p>
          <a:p>
            <a:pPr lvl="2"/>
            <a:r>
              <a:rPr lang="en-US" dirty="0" smtClean="0"/>
              <a:t>2-4 GHz range</a:t>
            </a:r>
          </a:p>
          <a:p>
            <a:r>
              <a:rPr lang="en-US" dirty="0" smtClean="0"/>
              <a:t>Distance depends on power and equipment</a:t>
            </a:r>
          </a:p>
          <a:p>
            <a:pPr lvl="1"/>
            <a:r>
              <a:rPr lang="en-US" dirty="0" smtClean="0"/>
              <a:t>50 km – 200 km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Theater </a:t>
            </a:r>
            <a:r>
              <a:rPr lang="en-US" smtClean="0"/>
              <a:t>UAV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Biggest drones</a:t>
            </a:r>
          </a:p>
          <a:p>
            <a:pPr lvl="1"/>
            <a:r>
              <a:rPr lang="en-US" dirty="0" smtClean="0"/>
              <a:t>Global Hawk, Predator/Warrior A, Reaper</a:t>
            </a:r>
          </a:p>
          <a:p>
            <a:r>
              <a:rPr lang="en-US" dirty="0" smtClean="0"/>
              <a:t>Global Hawk</a:t>
            </a:r>
          </a:p>
          <a:p>
            <a:pPr lvl="1"/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UHF (300 MHz – 3GHz) LOS</a:t>
            </a:r>
          </a:p>
          <a:p>
            <a:pPr lvl="3"/>
            <a:r>
              <a:rPr lang="en-US" dirty="0" smtClean="0"/>
              <a:t>Sub L-Band, L-Band and S-Band</a:t>
            </a:r>
          </a:p>
          <a:p>
            <a:pPr lvl="2"/>
            <a:r>
              <a:rPr lang="en-US" dirty="0" smtClean="0"/>
              <a:t>Ku-Band SATCOM</a:t>
            </a:r>
          </a:p>
          <a:p>
            <a:pPr lvl="1"/>
            <a:r>
              <a:rPr lang="en-US" dirty="0" smtClean="0"/>
              <a:t>Video</a:t>
            </a:r>
          </a:p>
          <a:p>
            <a:pPr lvl="2"/>
            <a:r>
              <a:rPr lang="en-US" dirty="0" smtClean="0"/>
              <a:t>X-Band (7.0 to 11.2 GHz) </a:t>
            </a:r>
          </a:p>
          <a:p>
            <a:pPr lvl="2"/>
            <a:r>
              <a:rPr lang="en-US" dirty="0" smtClean="0"/>
              <a:t>Ku-Band</a:t>
            </a:r>
          </a:p>
        </p:txBody>
      </p:sp>
    </p:spTree>
    <p:extLst>
      <p:ext uri="{BB962C8B-B14F-4D97-AF65-F5344CB8AC3E}">
        <p14:creationId xmlns:p14="http://schemas.microsoft.com/office/powerpoint/2010/main" val="7464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</TotalTime>
  <Words>1281</Words>
  <Application>Microsoft Office PowerPoint</Application>
  <PresentationFormat>On-screen Show (4:3)</PresentationFormat>
  <Paragraphs>263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UAV Control Systems</vt:lpstr>
      <vt:lpstr>Introduction</vt:lpstr>
      <vt:lpstr>Military UAVs</vt:lpstr>
      <vt:lpstr>Frequency Bands Used by UAVs</vt:lpstr>
      <vt:lpstr>Frequency Bands Used by UAVs</vt:lpstr>
      <vt:lpstr>RF Communications</vt:lpstr>
      <vt:lpstr>Man Portable Communications</vt:lpstr>
      <vt:lpstr>Tactical UAV Communications</vt:lpstr>
      <vt:lpstr>Theater UAV Communications</vt:lpstr>
      <vt:lpstr>Predator and Reaper Communications:  LOS</vt:lpstr>
      <vt:lpstr>Predator and Reaper Communications: BLOS</vt:lpstr>
      <vt:lpstr>Protocols: CDL</vt:lpstr>
      <vt:lpstr>Protocols: CDL</vt:lpstr>
      <vt:lpstr>Protocols: TCDL</vt:lpstr>
      <vt:lpstr>Security</vt:lpstr>
      <vt:lpstr>Security</vt:lpstr>
      <vt:lpstr>SkyGrabber</vt:lpstr>
      <vt:lpstr>Consumer Grade Drone Control</vt:lpstr>
      <vt:lpstr>ISM Band Technology</vt:lpstr>
      <vt:lpstr>ISM Band Technology</vt:lpstr>
      <vt:lpstr>Questions?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 Control Systems</dc:title>
  <dc:creator>Kyle</dc:creator>
  <cp:lastModifiedBy>Kyle</cp:lastModifiedBy>
  <cp:revision>124</cp:revision>
  <dcterms:created xsi:type="dcterms:W3CDTF">2013-11-02T22:45:09Z</dcterms:created>
  <dcterms:modified xsi:type="dcterms:W3CDTF">2013-11-07T16:48:30Z</dcterms:modified>
</cp:coreProperties>
</file>