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672"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DF5654-21BE-44C5-9858-056B54C27604}" type="datetimeFigureOut">
              <a:rPr lang="en-GB" smtClean="0"/>
              <a:t>23/02/2017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2DD04-CF6E-4DB2-81AD-FF49878DDE86}" type="slidenum">
              <a:rPr lang="en-GB" smtClean="0"/>
              <a:t>‹#›</a:t>
            </a:fld>
            <a:endParaRPr lang="en-GB"/>
          </a:p>
        </p:txBody>
      </p:sp>
    </p:spTree>
    <p:extLst>
      <p:ext uri="{BB962C8B-B14F-4D97-AF65-F5344CB8AC3E}">
        <p14:creationId xmlns:p14="http://schemas.microsoft.com/office/powerpoint/2010/main" val="1707901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82DD04-CF6E-4DB2-81AD-FF49878DDE86}" type="slidenum">
              <a:rPr lang="en-GB" smtClean="0"/>
              <a:t>8</a:t>
            </a:fld>
            <a:endParaRPr lang="en-GB"/>
          </a:p>
        </p:txBody>
      </p:sp>
    </p:spTree>
    <p:extLst>
      <p:ext uri="{BB962C8B-B14F-4D97-AF65-F5344CB8AC3E}">
        <p14:creationId xmlns:p14="http://schemas.microsoft.com/office/powerpoint/2010/main" val="383231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D777579-F5D6-4483-AA87-11758606884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204536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777579-F5D6-4483-AA87-11758606884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203569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777579-F5D6-4483-AA87-11758606884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157090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D777579-F5D6-4483-AA87-11758606884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297514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77579-F5D6-4483-AA87-11758606884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415014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D777579-F5D6-4483-AA87-117586068842}" type="datetimeFigureOut">
              <a:rPr lang="en-GB" smtClean="0"/>
              <a:t>23/02/2017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209115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D777579-F5D6-4483-AA87-117586068842}" type="datetimeFigureOut">
              <a:rPr lang="en-GB" smtClean="0"/>
              <a:t>23/02/2017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257797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D777579-F5D6-4483-AA87-117586068842}" type="datetimeFigureOut">
              <a:rPr lang="en-GB" smtClean="0"/>
              <a:t>23/02/2017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366292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77579-F5D6-4483-AA87-117586068842}" type="datetimeFigureOut">
              <a:rPr lang="en-GB" smtClean="0"/>
              <a:t>23/02/2017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111437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77579-F5D6-4483-AA87-117586068842}" type="datetimeFigureOut">
              <a:rPr lang="en-GB" smtClean="0"/>
              <a:t>23/02/2017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32974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777579-F5D6-4483-AA87-117586068842}" type="datetimeFigureOut">
              <a:rPr lang="en-GB" smtClean="0"/>
              <a:t>23/02/2017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EC0B34-6C9F-4E61-AC55-1E1C00A02373}" type="slidenum">
              <a:rPr lang="en-GB" smtClean="0"/>
              <a:t>‹#›</a:t>
            </a:fld>
            <a:endParaRPr lang="en-GB"/>
          </a:p>
        </p:txBody>
      </p:sp>
    </p:spTree>
    <p:extLst>
      <p:ext uri="{BB962C8B-B14F-4D97-AF65-F5344CB8AC3E}">
        <p14:creationId xmlns:p14="http://schemas.microsoft.com/office/powerpoint/2010/main" val="8285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77579-F5D6-4483-AA87-117586068842}" type="datetimeFigureOut">
              <a:rPr lang="en-GB" smtClean="0"/>
              <a:t>23/02/2017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C0B34-6C9F-4E61-AC55-1E1C00A02373}" type="slidenum">
              <a:rPr lang="en-GB" smtClean="0"/>
              <a:t>‹#›</a:t>
            </a:fld>
            <a:endParaRPr lang="en-GB"/>
          </a:p>
        </p:txBody>
      </p:sp>
    </p:spTree>
    <p:extLst>
      <p:ext uri="{BB962C8B-B14F-4D97-AF65-F5344CB8AC3E}">
        <p14:creationId xmlns:p14="http://schemas.microsoft.com/office/powerpoint/2010/main" val="71992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Ferreted Away</a:t>
            </a:r>
            <a:endParaRPr lang="en-GB" dirty="0"/>
          </a:p>
        </p:txBody>
      </p:sp>
      <p:sp>
        <p:nvSpPr>
          <p:cNvPr id="3" name="Subtitle 2"/>
          <p:cNvSpPr>
            <a:spLocks noGrp="1"/>
          </p:cNvSpPr>
          <p:nvPr>
            <p:ph type="subTitle" idx="1"/>
          </p:nvPr>
        </p:nvSpPr>
        <p:spPr/>
        <p:txBody>
          <a:bodyPr/>
          <a:lstStyle/>
          <a:p>
            <a:r>
              <a:rPr lang="en-GB" dirty="0" smtClean="0"/>
              <a:t>A Revolution in Student Sales</a:t>
            </a:r>
          </a:p>
          <a:p>
            <a:r>
              <a:rPr lang="en-GB" dirty="0" smtClean="0"/>
              <a:t>Lab 2 Team C</a:t>
            </a:r>
            <a:endParaRPr lang="en-GB" dirty="0"/>
          </a:p>
        </p:txBody>
      </p:sp>
    </p:spTree>
    <p:extLst>
      <p:ext uri="{BB962C8B-B14F-4D97-AF65-F5344CB8AC3E}">
        <p14:creationId xmlns:p14="http://schemas.microsoft.com/office/powerpoint/2010/main" val="1929753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53" y="1340768"/>
            <a:ext cx="4336839" cy="2908920"/>
          </a:xfrm>
        </p:spPr>
      </p:pic>
      <p:sp>
        <p:nvSpPr>
          <p:cNvPr id="5" name="TextBox 4"/>
          <p:cNvSpPr txBox="1"/>
          <p:nvPr/>
        </p:nvSpPr>
        <p:spPr>
          <a:xfrm>
            <a:off x="611560" y="4467467"/>
            <a:ext cx="3096344" cy="1200329"/>
          </a:xfrm>
          <a:prstGeom prst="rect">
            <a:avLst/>
          </a:prstGeom>
          <a:noFill/>
        </p:spPr>
        <p:txBody>
          <a:bodyPr wrap="square" rtlCol="0">
            <a:spAutoFit/>
          </a:bodyPr>
          <a:lstStyle/>
          <a:p>
            <a:r>
              <a:rPr lang="en-GB" dirty="0" smtClean="0"/>
              <a:t>Shop Item</a:t>
            </a:r>
          </a:p>
          <a:p>
            <a:r>
              <a:rPr lang="en-GB" dirty="0" smtClean="0"/>
              <a:t>Provides a detailed item view, allows user to comment to arrange sale of the item.</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933" y="1340768"/>
            <a:ext cx="4401555" cy="2952328"/>
          </a:xfrm>
          <a:prstGeom prst="rect">
            <a:avLst/>
          </a:prstGeom>
        </p:spPr>
      </p:pic>
      <p:sp>
        <p:nvSpPr>
          <p:cNvPr id="7" name="TextBox 6"/>
          <p:cNvSpPr txBox="1"/>
          <p:nvPr/>
        </p:nvSpPr>
        <p:spPr>
          <a:xfrm>
            <a:off x="5220072" y="4462142"/>
            <a:ext cx="3384376" cy="1754326"/>
          </a:xfrm>
          <a:prstGeom prst="rect">
            <a:avLst/>
          </a:prstGeom>
          <a:noFill/>
        </p:spPr>
        <p:txBody>
          <a:bodyPr wrap="square" rtlCol="0">
            <a:spAutoFit/>
          </a:bodyPr>
          <a:lstStyle/>
          <a:p>
            <a:r>
              <a:rPr lang="en-GB" dirty="0" smtClean="0"/>
              <a:t>My Account</a:t>
            </a:r>
          </a:p>
          <a:p>
            <a:r>
              <a:rPr lang="en-GB" dirty="0" smtClean="0"/>
              <a:t>Shows user attributes related to their account. Shows the 5 items they most recently added for sale, and the 5 items most recently added to their watchlist.</a:t>
            </a:r>
            <a:endParaRPr lang="en-GB" dirty="0"/>
          </a:p>
        </p:txBody>
      </p:sp>
    </p:spTree>
    <p:extLst>
      <p:ext uri="{BB962C8B-B14F-4D97-AF65-F5344CB8AC3E}">
        <p14:creationId xmlns:p14="http://schemas.microsoft.com/office/powerpoint/2010/main" val="131940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23" y="1340768"/>
            <a:ext cx="4330861" cy="29049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40768"/>
            <a:ext cx="4320480" cy="2897948"/>
          </a:xfrm>
          <a:prstGeom prst="rect">
            <a:avLst/>
          </a:prstGeom>
        </p:spPr>
      </p:pic>
      <p:sp>
        <p:nvSpPr>
          <p:cNvPr id="6" name="TextBox 5"/>
          <p:cNvSpPr txBox="1"/>
          <p:nvPr/>
        </p:nvSpPr>
        <p:spPr>
          <a:xfrm>
            <a:off x="755576" y="4365104"/>
            <a:ext cx="1872208" cy="1754326"/>
          </a:xfrm>
          <a:prstGeom prst="rect">
            <a:avLst/>
          </a:prstGeom>
          <a:noFill/>
        </p:spPr>
        <p:txBody>
          <a:bodyPr wrap="square" rtlCol="0">
            <a:spAutoFit/>
          </a:bodyPr>
          <a:lstStyle/>
          <a:p>
            <a:r>
              <a:rPr lang="en-GB" dirty="0" smtClean="0"/>
              <a:t>My Items</a:t>
            </a:r>
          </a:p>
          <a:p>
            <a:r>
              <a:rPr lang="en-GB" dirty="0" smtClean="0"/>
              <a:t>Lists all items the user has for sale, and gives the user the </a:t>
            </a:r>
            <a:r>
              <a:rPr lang="en-GB" dirty="0" err="1" smtClean="0"/>
              <a:t>abiltiy</a:t>
            </a:r>
            <a:r>
              <a:rPr lang="en-GB" dirty="0" smtClean="0"/>
              <a:t> to add and remove</a:t>
            </a:r>
            <a:endParaRPr lang="en-GB" dirty="0"/>
          </a:p>
        </p:txBody>
      </p:sp>
      <p:sp>
        <p:nvSpPr>
          <p:cNvPr id="7" name="TextBox 6"/>
          <p:cNvSpPr txBox="1"/>
          <p:nvPr/>
        </p:nvSpPr>
        <p:spPr>
          <a:xfrm>
            <a:off x="5220072" y="4350824"/>
            <a:ext cx="3024336" cy="1754326"/>
          </a:xfrm>
          <a:prstGeom prst="rect">
            <a:avLst/>
          </a:prstGeom>
          <a:noFill/>
        </p:spPr>
        <p:txBody>
          <a:bodyPr wrap="square" rtlCol="0">
            <a:spAutoFit/>
          </a:bodyPr>
          <a:lstStyle/>
          <a:p>
            <a:r>
              <a:rPr lang="en-GB" dirty="0" smtClean="0"/>
              <a:t>My Watchlist</a:t>
            </a:r>
          </a:p>
          <a:p>
            <a:r>
              <a:rPr lang="en-GB" dirty="0" smtClean="0"/>
              <a:t>Lists all items in users watchlist, a list of items they are interested in buying, and gives the option to remove the item.</a:t>
            </a:r>
            <a:endParaRPr lang="en-GB" dirty="0"/>
          </a:p>
        </p:txBody>
      </p:sp>
    </p:spTree>
    <p:extLst>
      <p:ext uri="{BB962C8B-B14F-4D97-AF65-F5344CB8AC3E}">
        <p14:creationId xmlns:p14="http://schemas.microsoft.com/office/powerpoint/2010/main" val="43258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412776"/>
            <a:ext cx="4397551" cy="29496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947" y="1412776"/>
            <a:ext cx="4397549" cy="2949642"/>
          </a:xfrm>
          <a:prstGeom prst="rect">
            <a:avLst/>
          </a:prstGeom>
        </p:spPr>
      </p:pic>
      <p:sp>
        <p:nvSpPr>
          <p:cNvPr id="6" name="TextBox 5"/>
          <p:cNvSpPr txBox="1"/>
          <p:nvPr/>
        </p:nvSpPr>
        <p:spPr>
          <a:xfrm>
            <a:off x="1115616" y="4597555"/>
            <a:ext cx="2952328" cy="1477328"/>
          </a:xfrm>
          <a:prstGeom prst="rect">
            <a:avLst/>
          </a:prstGeom>
          <a:noFill/>
        </p:spPr>
        <p:txBody>
          <a:bodyPr wrap="square" rtlCol="0">
            <a:spAutoFit/>
          </a:bodyPr>
          <a:lstStyle/>
          <a:p>
            <a:r>
              <a:rPr lang="en-GB" dirty="0" smtClean="0"/>
              <a:t>Add Item</a:t>
            </a:r>
          </a:p>
          <a:p>
            <a:r>
              <a:rPr lang="en-GB" dirty="0" smtClean="0"/>
              <a:t>Allows user to list an item for sale, and add a description, price and picture of the item.</a:t>
            </a:r>
          </a:p>
          <a:p>
            <a:endParaRPr lang="en-GB" dirty="0"/>
          </a:p>
        </p:txBody>
      </p:sp>
      <p:sp>
        <p:nvSpPr>
          <p:cNvPr id="7" name="TextBox 6"/>
          <p:cNvSpPr txBox="1"/>
          <p:nvPr/>
        </p:nvSpPr>
        <p:spPr>
          <a:xfrm>
            <a:off x="5419910" y="4597555"/>
            <a:ext cx="2736304" cy="1754326"/>
          </a:xfrm>
          <a:prstGeom prst="rect">
            <a:avLst/>
          </a:prstGeom>
          <a:noFill/>
        </p:spPr>
        <p:txBody>
          <a:bodyPr wrap="square" rtlCol="0">
            <a:spAutoFit/>
          </a:bodyPr>
          <a:lstStyle/>
          <a:p>
            <a:r>
              <a:rPr lang="en-GB" dirty="0" smtClean="0"/>
              <a:t>Add Account</a:t>
            </a:r>
          </a:p>
          <a:p>
            <a:r>
              <a:rPr lang="en-GB" dirty="0" smtClean="0"/>
              <a:t>Allows a new user to create their account, and upload a profile picture to display next to items they sell.</a:t>
            </a:r>
            <a:endParaRPr lang="en-GB" dirty="0"/>
          </a:p>
        </p:txBody>
      </p:sp>
    </p:spTree>
    <p:extLst>
      <p:ext uri="{BB962C8B-B14F-4D97-AF65-F5344CB8AC3E}">
        <p14:creationId xmlns:p14="http://schemas.microsoft.com/office/powerpoint/2010/main" val="319854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Site Map</a:t>
            </a:r>
            <a:endParaRPr lang="en-GB"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628"/>
          <a:stretch/>
        </p:blipFill>
        <p:spPr>
          <a:xfrm>
            <a:off x="395536" y="2132856"/>
            <a:ext cx="8421644" cy="2664296"/>
          </a:xfrm>
        </p:spPr>
      </p:pic>
    </p:spTree>
    <p:extLst>
      <p:ext uri="{BB962C8B-B14F-4D97-AF65-F5344CB8AC3E}">
        <p14:creationId xmlns:p14="http://schemas.microsoft.com/office/powerpoint/2010/main" val="179710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Site URLS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/home</a:t>
            </a:r>
            <a:endParaRPr lang="en-GB" b="0" dirty="0" smtClean="0">
              <a:effectLst/>
            </a:endParaRPr>
          </a:p>
          <a:p>
            <a:pPr marL="0" indent="0">
              <a:buNone/>
            </a:pPr>
            <a:r>
              <a:rPr lang="en-GB" dirty="0"/>
              <a:t>/about</a:t>
            </a:r>
            <a:endParaRPr lang="en-GB" b="0" dirty="0" smtClean="0">
              <a:effectLst/>
            </a:endParaRPr>
          </a:p>
          <a:p>
            <a:pPr marL="0" indent="0">
              <a:buNone/>
            </a:pPr>
            <a:r>
              <a:rPr lang="en-GB" dirty="0"/>
              <a:t>/</a:t>
            </a:r>
            <a:r>
              <a:rPr lang="en-GB" dirty="0" err="1"/>
              <a:t>faq</a:t>
            </a:r>
            <a:endParaRPr lang="en-GB" b="0" dirty="0" smtClean="0">
              <a:effectLst/>
            </a:endParaRPr>
          </a:p>
          <a:p>
            <a:pPr marL="0" indent="0">
              <a:buNone/>
            </a:pPr>
            <a:r>
              <a:rPr lang="en-GB" dirty="0"/>
              <a:t>/contact</a:t>
            </a:r>
            <a:endParaRPr lang="en-GB" b="0" dirty="0" smtClean="0">
              <a:effectLst/>
            </a:endParaRPr>
          </a:p>
          <a:p>
            <a:pPr marL="0" indent="0">
              <a:buNone/>
            </a:pPr>
            <a:r>
              <a:rPr lang="en-GB" dirty="0"/>
              <a:t>/sitemap</a:t>
            </a:r>
            <a:endParaRPr lang="en-GB" b="0" dirty="0" smtClean="0">
              <a:effectLst/>
            </a:endParaRPr>
          </a:p>
          <a:p>
            <a:pPr marL="0" indent="0">
              <a:buNone/>
            </a:pPr>
            <a:r>
              <a:rPr lang="en-GB" dirty="0"/>
              <a:t>/login</a:t>
            </a:r>
            <a:endParaRPr lang="en-GB" b="0" dirty="0" smtClean="0">
              <a:effectLst/>
            </a:endParaRPr>
          </a:p>
          <a:p>
            <a:pPr marL="0" indent="0">
              <a:buNone/>
            </a:pPr>
            <a:r>
              <a:rPr lang="en-GB" dirty="0"/>
              <a:t>/</a:t>
            </a:r>
            <a:r>
              <a:rPr lang="en-GB" dirty="0" err="1"/>
              <a:t>addaccount</a:t>
            </a:r>
            <a:endParaRPr lang="en-GB" b="0" dirty="0" smtClean="0">
              <a:effectLst/>
            </a:endParaRPr>
          </a:p>
          <a:p>
            <a:pPr marL="0" indent="0">
              <a:buNone/>
            </a:pPr>
            <a:r>
              <a:rPr lang="en-GB" dirty="0"/>
              <a:t>/</a:t>
            </a:r>
            <a:r>
              <a:rPr lang="en-GB" dirty="0" err="1"/>
              <a:t>myaccount</a:t>
            </a:r>
            <a:endParaRPr lang="en-GB" b="0" dirty="0" smtClean="0">
              <a:effectLst/>
            </a:endParaRPr>
          </a:p>
          <a:p>
            <a:pPr marL="0" indent="0" fontAlgn="base">
              <a:buNone/>
            </a:pPr>
            <a:r>
              <a:rPr lang="en-GB" dirty="0"/>
              <a:t>/</a:t>
            </a:r>
            <a:r>
              <a:rPr lang="en-GB" dirty="0" err="1"/>
              <a:t>myaccount</a:t>
            </a:r>
            <a:r>
              <a:rPr lang="en-GB" dirty="0"/>
              <a:t>/</a:t>
            </a:r>
            <a:r>
              <a:rPr lang="en-GB" dirty="0" err="1"/>
              <a:t>myitems</a:t>
            </a:r>
            <a:endParaRPr lang="en-GB" dirty="0"/>
          </a:p>
          <a:p>
            <a:pPr marL="0" indent="0" fontAlgn="base">
              <a:buNone/>
            </a:pPr>
            <a:r>
              <a:rPr lang="en-GB" dirty="0"/>
              <a:t>/</a:t>
            </a:r>
            <a:r>
              <a:rPr lang="en-GB" dirty="0" err="1"/>
              <a:t>myaccount</a:t>
            </a:r>
            <a:r>
              <a:rPr lang="en-GB" dirty="0"/>
              <a:t>/</a:t>
            </a:r>
            <a:r>
              <a:rPr lang="en-GB" dirty="0" err="1"/>
              <a:t>additem</a:t>
            </a:r>
            <a:endParaRPr lang="en-GB" dirty="0"/>
          </a:p>
          <a:p>
            <a:pPr marL="0" indent="0" fontAlgn="base">
              <a:buNone/>
            </a:pPr>
            <a:r>
              <a:rPr lang="en-GB" dirty="0"/>
              <a:t>/</a:t>
            </a:r>
            <a:r>
              <a:rPr lang="en-GB" dirty="0" err="1"/>
              <a:t>myaccount</a:t>
            </a:r>
            <a:r>
              <a:rPr lang="en-GB" dirty="0"/>
              <a:t>/</a:t>
            </a:r>
            <a:r>
              <a:rPr lang="en-GB" dirty="0" err="1"/>
              <a:t>mywatchlist</a:t>
            </a:r>
            <a:endParaRPr lang="en-GB" dirty="0"/>
          </a:p>
          <a:p>
            <a:pPr marL="0" indent="0">
              <a:buNone/>
            </a:pPr>
            <a:r>
              <a:rPr lang="en-GB" dirty="0"/>
              <a:t>/categories</a:t>
            </a:r>
            <a:endParaRPr lang="en-GB" b="0" dirty="0" smtClean="0">
              <a:effectLst/>
            </a:endParaRPr>
          </a:p>
          <a:p>
            <a:pPr marL="0" indent="0" fontAlgn="base">
              <a:buNone/>
            </a:pPr>
            <a:r>
              <a:rPr lang="en-GB" dirty="0"/>
              <a:t>/categories/{{</a:t>
            </a:r>
            <a:r>
              <a:rPr lang="en-GB" dirty="0" err="1"/>
              <a:t>category_slug</a:t>
            </a:r>
            <a:r>
              <a:rPr lang="en-GB" dirty="0"/>
              <a:t>}}</a:t>
            </a:r>
          </a:p>
          <a:p>
            <a:pPr marL="457200" lvl="1" indent="0" fontAlgn="base">
              <a:buNone/>
            </a:pPr>
            <a:r>
              <a:rPr lang="en-GB" dirty="0"/>
              <a:t>/categories/{{</a:t>
            </a:r>
            <a:r>
              <a:rPr lang="en-GB" dirty="0" err="1"/>
              <a:t>category_slug</a:t>
            </a:r>
            <a:r>
              <a:rPr lang="en-GB" dirty="0"/>
              <a:t>}}/{{</a:t>
            </a:r>
            <a:r>
              <a:rPr lang="en-GB" dirty="0" err="1"/>
              <a:t>item_slug</a:t>
            </a:r>
            <a:r>
              <a:rPr lang="en-GB" dirty="0"/>
              <a:t>}}</a:t>
            </a:r>
          </a:p>
          <a:p>
            <a:pPr marL="0" indent="0">
              <a:buNone/>
            </a:pPr>
            <a:endParaRPr lang="en-GB" dirty="0"/>
          </a:p>
        </p:txBody>
      </p:sp>
    </p:spTree>
    <p:extLst>
      <p:ext uri="{BB962C8B-B14F-4D97-AF65-F5344CB8AC3E}">
        <p14:creationId xmlns:p14="http://schemas.microsoft.com/office/powerpoint/2010/main" val="191450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normAutofit/>
          </a:bodyPr>
          <a:lstStyle/>
          <a:p>
            <a:pPr marL="0" indent="0" algn="ctr">
              <a:buNone/>
            </a:pPr>
            <a:r>
              <a:rPr lang="en-GB" dirty="0"/>
              <a:t>The objective of this website is to enable students of University of Glasgow to sell and swap items from various categories. Sellers will be able to post images of the item for sale, along with a description and tentative price. Buyers can message sellers directly to arrange purchase of items listed on the site. Sellers can then respond and remove the item from sale.</a:t>
            </a:r>
            <a:endParaRPr lang="en-GB" b="0" dirty="0" smtClean="0">
              <a:effectLst/>
            </a:endParaRPr>
          </a:p>
          <a:p>
            <a:endParaRPr lang="en-GB" dirty="0"/>
          </a:p>
        </p:txBody>
      </p:sp>
    </p:spTree>
    <p:extLst>
      <p:ext uri="{BB962C8B-B14F-4D97-AF65-F5344CB8AC3E}">
        <p14:creationId xmlns:p14="http://schemas.microsoft.com/office/powerpoint/2010/main" val="253462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-User must be able to create/edit/delete their account</a:t>
            </a:r>
            <a:endParaRPr lang="en-GB" b="0" dirty="0" smtClean="0">
              <a:effectLst/>
            </a:endParaRPr>
          </a:p>
          <a:p>
            <a:pPr marL="0" indent="0">
              <a:buNone/>
            </a:pPr>
            <a:r>
              <a:rPr lang="en-GB" dirty="0"/>
              <a:t>-User must be able to upload images of the item they have for sale</a:t>
            </a:r>
            <a:endParaRPr lang="en-GB" b="0" dirty="0" smtClean="0">
              <a:effectLst/>
            </a:endParaRPr>
          </a:p>
          <a:p>
            <a:pPr marL="0" indent="0">
              <a:buNone/>
            </a:pPr>
            <a:r>
              <a:rPr lang="en-GB" dirty="0"/>
              <a:t>-User must be able to upload a description for each item they have to sell</a:t>
            </a:r>
            <a:endParaRPr lang="en-GB" b="0" dirty="0" smtClean="0">
              <a:effectLst/>
            </a:endParaRPr>
          </a:p>
          <a:p>
            <a:pPr marL="0" indent="0">
              <a:buNone/>
            </a:pPr>
            <a:r>
              <a:rPr lang="en-GB" dirty="0"/>
              <a:t>-User must be able to state a tentative price for the item they have to sell</a:t>
            </a:r>
            <a:endParaRPr lang="en-GB" b="0" dirty="0" smtClean="0">
              <a:effectLst/>
            </a:endParaRPr>
          </a:p>
          <a:p>
            <a:pPr marL="0" indent="0">
              <a:buNone/>
            </a:pPr>
            <a:r>
              <a:rPr lang="en-GB" dirty="0"/>
              <a:t>-Users must be able to message other users to arrange purchase of items</a:t>
            </a:r>
            <a:endParaRPr lang="en-GB" b="0" dirty="0" smtClean="0">
              <a:effectLst/>
            </a:endParaRPr>
          </a:p>
          <a:p>
            <a:pPr marL="0" indent="0">
              <a:buNone/>
            </a:pPr>
            <a:r>
              <a:rPr lang="en-GB" dirty="0"/>
              <a:t>-Users must be able to search items by category and price</a:t>
            </a:r>
            <a:endParaRPr lang="en-GB" b="0" dirty="0" smtClean="0">
              <a:effectLst/>
            </a:endParaRPr>
          </a:p>
          <a:p>
            <a:pPr marL="0" indent="0">
              <a:buNone/>
            </a:pPr>
            <a:r>
              <a:rPr lang="en-GB" dirty="0"/>
              <a:t>-Users must be able to remove items once they’ve been sold</a:t>
            </a:r>
          </a:p>
        </p:txBody>
      </p:sp>
    </p:spTree>
    <p:extLst>
      <p:ext uri="{BB962C8B-B14F-4D97-AF65-F5344CB8AC3E}">
        <p14:creationId xmlns:p14="http://schemas.microsoft.com/office/powerpoint/2010/main" val="402931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Persona 1- The Seller</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Jim is a mature student at University of </a:t>
            </a:r>
            <a:r>
              <a:rPr lang="en-GB" dirty="0" smtClean="0"/>
              <a:t>Glasgow </a:t>
            </a:r>
            <a:r>
              <a:rPr lang="en-GB" dirty="0"/>
              <a:t>and is trying to sell his fruit salad. He has previously tried selling his salad on Student Voice, but since this platform was not designed for the purpose of selling goods, he has had little success. He needs to be able to create and sign into a user account. He also needs to be able to list an item under a specific category, providing a description and price for the item, as well as upload a picture of the item for sale. He also needs the ability to message potential buyers to arrange the sale of items, as well as the ability to remove an item once it has </a:t>
            </a:r>
            <a:r>
              <a:rPr lang="en-GB"/>
              <a:t>been </a:t>
            </a:r>
            <a:r>
              <a:rPr lang="en-GB" smtClean="0"/>
              <a:t>sold.</a:t>
            </a:r>
            <a:endParaRPr lang="en-GB" dirty="0"/>
          </a:p>
        </p:txBody>
      </p:sp>
    </p:spTree>
    <p:extLst>
      <p:ext uri="{BB962C8B-B14F-4D97-AF65-F5344CB8AC3E}">
        <p14:creationId xmlns:p14="http://schemas.microsoft.com/office/powerpoint/2010/main" val="257339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Persona 2- The Buyer</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John is a first year student and attempted to utilize the Student Voice </a:t>
            </a:r>
            <a:r>
              <a:rPr lang="en-GB" dirty="0" err="1"/>
              <a:t>webapp</a:t>
            </a:r>
            <a:r>
              <a:rPr lang="en-GB" dirty="0"/>
              <a:t> on the </a:t>
            </a:r>
            <a:r>
              <a:rPr lang="en-GB" dirty="0" err="1"/>
              <a:t>MyGlasgow</a:t>
            </a:r>
            <a:r>
              <a:rPr lang="en-GB" dirty="0"/>
              <a:t> site to purchase a bike. John saw multiple advertisements on that site selling bikes. He tried to get in contact with the sellers but was disappointed as the items had been sold weeks before. John was very disheartened by this fact. John decided to go onto the Ferreted Away site. John was then able to search by category and price and find a seller. He could view pictures uploaded by sellers, so was able to see the condition of the bikes. John could then message the seller to arrange purchase of his bike. After John bought the bike, the seller removed it from the site. John was very happy. John told his friends about this very revolutionary website</a:t>
            </a:r>
            <a:r>
              <a:rPr lang="en-GB" dirty="0" smtClean="0"/>
              <a:t>.</a:t>
            </a:r>
            <a:endParaRPr lang="en-GB" dirty="0"/>
          </a:p>
        </p:txBody>
      </p:sp>
    </p:spTree>
    <p:extLst>
      <p:ext uri="{BB962C8B-B14F-4D97-AF65-F5344CB8AC3E}">
        <p14:creationId xmlns:p14="http://schemas.microsoft.com/office/powerpoint/2010/main" val="209507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Architecture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2132856"/>
            <a:ext cx="7845992" cy="2304256"/>
          </a:xfrm>
        </p:spPr>
      </p:pic>
    </p:spTree>
    <p:extLst>
      <p:ext uri="{BB962C8B-B14F-4D97-AF65-F5344CB8AC3E}">
        <p14:creationId xmlns:p14="http://schemas.microsoft.com/office/powerpoint/2010/main" val="239869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303015"/>
            <a:ext cx="6524625" cy="2486025"/>
          </a:xfrm>
        </p:spPr>
      </p:pic>
      <p:graphicFrame>
        <p:nvGraphicFramePr>
          <p:cNvPr id="5" name="Table 4"/>
          <p:cNvGraphicFramePr>
            <a:graphicFrameLocks noGrp="1"/>
          </p:cNvGraphicFramePr>
          <p:nvPr>
            <p:extLst>
              <p:ext uri="{D42A27DB-BD31-4B8C-83A1-F6EECF244321}">
                <p14:modId xmlns:p14="http://schemas.microsoft.com/office/powerpoint/2010/main" val="1879777719"/>
              </p:ext>
            </p:extLst>
          </p:nvPr>
        </p:nvGraphicFramePr>
        <p:xfrm>
          <a:off x="4644008" y="4293096"/>
          <a:ext cx="3888432" cy="1854200"/>
        </p:xfrm>
        <a:graphic>
          <a:graphicData uri="http://schemas.openxmlformats.org/drawingml/2006/table">
            <a:tbl>
              <a:tblPr firstRow="1" bandRow="1">
                <a:tableStyleId>{5C22544A-7EE6-4342-B048-85BDC9FD1C3A}</a:tableStyleId>
              </a:tblPr>
              <a:tblGrid>
                <a:gridCol w="1728192"/>
                <a:gridCol w="2160240"/>
              </a:tblGrid>
              <a:tr h="370840">
                <a:tc>
                  <a:txBody>
                    <a:bodyPr/>
                    <a:lstStyle/>
                    <a:p>
                      <a:r>
                        <a:rPr lang="en-GB" dirty="0" smtClean="0"/>
                        <a:t>User</a:t>
                      </a:r>
                      <a:endParaRPr lang="en-GB" dirty="0"/>
                    </a:p>
                  </a:txBody>
                  <a:tcPr/>
                </a:tc>
                <a:tc>
                  <a:txBody>
                    <a:bodyPr/>
                    <a:lstStyle/>
                    <a:p>
                      <a:r>
                        <a:rPr lang="en-GB" dirty="0" smtClean="0"/>
                        <a:t>Type</a:t>
                      </a:r>
                      <a:endParaRPr lang="en-GB" dirty="0"/>
                    </a:p>
                  </a:txBody>
                  <a:tcPr/>
                </a:tc>
              </a:tr>
              <a:tr h="370840">
                <a:tc>
                  <a:txBody>
                    <a:bodyPr/>
                    <a:lstStyle/>
                    <a:p>
                      <a:r>
                        <a:rPr lang="en-GB" dirty="0" smtClean="0"/>
                        <a:t>username</a:t>
                      </a:r>
                      <a:endParaRPr lang="en-GB" dirty="0"/>
                    </a:p>
                  </a:txBody>
                  <a:tcPr/>
                </a:tc>
                <a:tc>
                  <a:txBody>
                    <a:bodyPr/>
                    <a:lstStyle/>
                    <a:p>
                      <a:r>
                        <a:rPr lang="en-GB" dirty="0" smtClean="0"/>
                        <a:t>Char(128)</a:t>
                      </a:r>
                      <a:endParaRPr lang="en-GB" dirty="0"/>
                    </a:p>
                  </a:txBody>
                  <a:tcPr/>
                </a:tc>
              </a:tr>
              <a:tr h="370840">
                <a:tc>
                  <a:txBody>
                    <a:bodyPr/>
                    <a:lstStyle/>
                    <a:p>
                      <a:r>
                        <a:rPr lang="en-GB" dirty="0" smtClean="0"/>
                        <a:t>email</a:t>
                      </a:r>
                      <a:endParaRPr lang="en-GB" dirty="0"/>
                    </a:p>
                  </a:txBody>
                  <a:tcPr/>
                </a:tc>
                <a:tc>
                  <a:txBody>
                    <a:bodyPr/>
                    <a:lstStyle/>
                    <a:p>
                      <a:r>
                        <a:rPr lang="en-GB" dirty="0" smtClean="0"/>
                        <a:t>Char(128), formatted</a:t>
                      </a:r>
                      <a:endParaRPr lang="en-GB" dirty="0"/>
                    </a:p>
                  </a:txBody>
                  <a:tcPr/>
                </a:tc>
              </a:tr>
              <a:tr h="370840">
                <a:tc>
                  <a:txBody>
                    <a:bodyPr/>
                    <a:lstStyle/>
                    <a:p>
                      <a:r>
                        <a:rPr lang="en-GB" dirty="0" smtClean="0"/>
                        <a:t>password</a:t>
                      </a:r>
                      <a:endParaRPr lang="en-GB" dirty="0"/>
                    </a:p>
                  </a:txBody>
                  <a:tcPr/>
                </a:tc>
                <a:tc>
                  <a:txBody>
                    <a:bodyPr/>
                    <a:lstStyle/>
                    <a:p>
                      <a:r>
                        <a:rPr lang="en-GB" dirty="0" smtClean="0"/>
                        <a:t>Char(128)</a:t>
                      </a:r>
                      <a:endParaRPr lang="en-GB" dirty="0"/>
                    </a:p>
                  </a:txBody>
                  <a:tcPr/>
                </a:tc>
              </a:tr>
              <a:tr h="370840">
                <a:tc>
                  <a:txBody>
                    <a:bodyPr/>
                    <a:lstStyle/>
                    <a:p>
                      <a:r>
                        <a:rPr lang="en-GB" dirty="0" smtClean="0"/>
                        <a:t>profile_picture</a:t>
                      </a:r>
                      <a:endParaRPr lang="en-GB" dirty="0"/>
                    </a:p>
                  </a:txBody>
                  <a:tcPr/>
                </a:tc>
                <a:tc>
                  <a:txBody>
                    <a:bodyPr/>
                    <a:lstStyle/>
                    <a:p>
                      <a:r>
                        <a:rPr lang="en-GB" dirty="0" smtClean="0"/>
                        <a:t>picture</a:t>
                      </a:r>
                      <a:endParaRPr lang="en-GB"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59398111"/>
              </p:ext>
            </p:extLst>
          </p:nvPr>
        </p:nvGraphicFramePr>
        <p:xfrm>
          <a:off x="6156176" y="1484784"/>
          <a:ext cx="2399928" cy="741680"/>
        </p:xfrm>
        <a:graphic>
          <a:graphicData uri="http://schemas.openxmlformats.org/drawingml/2006/table">
            <a:tbl>
              <a:tblPr firstRow="1" bandRow="1">
                <a:tableStyleId>{5C22544A-7EE6-4342-B048-85BDC9FD1C3A}</a:tableStyleId>
              </a:tblPr>
              <a:tblGrid>
                <a:gridCol w="1175792"/>
                <a:gridCol w="1224136"/>
              </a:tblGrid>
              <a:tr h="370840">
                <a:tc>
                  <a:txBody>
                    <a:bodyPr/>
                    <a:lstStyle/>
                    <a:p>
                      <a:r>
                        <a:rPr lang="en-GB" dirty="0" smtClean="0"/>
                        <a:t>Category</a:t>
                      </a:r>
                      <a:endParaRPr lang="en-GB" dirty="0"/>
                    </a:p>
                  </a:txBody>
                  <a:tcPr/>
                </a:tc>
                <a:tc>
                  <a:txBody>
                    <a:bodyPr/>
                    <a:lstStyle/>
                    <a:p>
                      <a:r>
                        <a:rPr lang="en-GB" dirty="0" smtClean="0"/>
                        <a:t>Type</a:t>
                      </a:r>
                      <a:endParaRPr lang="en-GB" dirty="0"/>
                    </a:p>
                  </a:txBody>
                  <a:tcPr/>
                </a:tc>
              </a:tr>
              <a:tr h="370840">
                <a:tc>
                  <a:txBody>
                    <a:bodyPr/>
                    <a:lstStyle/>
                    <a:p>
                      <a:r>
                        <a:rPr lang="en-GB" dirty="0" smtClean="0"/>
                        <a:t>cat_name</a:t>
                      </a:r>
                      <a:endParaRPr lang="en-GB" dirty="0"/>
                    </a:p>
                  </a:txBody>
                  <a:tcPr/>
                </a:tc>
                <a:tc>
                  <a:txBody>
                    <a:bodyPr/>
                    <a:lstStyle/>
                    <a:p>
                      <a:r>
                        <a:rPr lang="en-GB" dirty="0" smtClean="0"/>
                        <a:t>Char(128)</a:t>
                      </a:r>
                      <a:endParaRPr lang="en-GB"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93086069"/>
              </p:ext>
            </p:extLst>
          </p:nvPr>
        </p:nvGraphicFramePr>
        <p:xfrm>
          <a:off x="467544" y="2420888"/>
          <a:ext cx="3672408" cy="3337560"/>
        </p:xfrm>
        <a:graphic>
          <a:graphicData uri="http://schemas.openxmlformats.org/drawingml/2006/table">
            <a:tbl>
              <a:tblPr firstRow="1" bandRow="1">
                <a:tableStyleId>{5C22544A-7EE6-4342-B048-85BDC9FD1C3A}</a:tableStyleId>
              </a:tblPr>
              <a:tblGrid>
                <a:gridCol w="1368152"/>
                <a:gridCol w="2304256"/>
              </a:tblGrid>
              <a:tr h="370840">
                <a:tc>
                  <a:txBody>
                    <a:bodyPr/>
                    <a:lstStyle/>
                    <a:p>
                      <a:r>
                        <a:rPr lang="en-GB" dirty="0" smtClean="0"/>
                        <a:t>Item</a:t>
                      </a:r>
                      <a:endParaRPr lang="en-GB" dirty="0"/>
                    </a:p>
                  </a:txBody>
                  <a:tcPr/>
                </a:tc>
                <a:tc>
                  <a:txBody>
                    <a:bodyPr/>
                    <a:lstStyle/>
                    <a:p>
                      <a:r>
                        <a:rPr lang="en-GB" dirty="0" smtClean="0"/>
                        <a:t>Type</a:t>
                      </a:r>
                      <a:endParaRPr lang="en-GB" dirty="0"/>
                    </a:p>
                  </a:txBody>
                  <a:tcPr/>
                </a:tc>
              </a:tr>
              <a:tr h="370840">
                <a:tc>
                  <a:txBody>
                    <a:bodyPr/>
                    <a:lstStyle/>
                    <a:p>
                      <a:r>
                        <a:rPr lang="en-GB" dirty="0" smtClean="0"/>
                        <a:t>category</a:t>
                      </a:r>
                      <a:endParaRPr lang="en-GB" dirty="0"/>
                    </a:p>
                  </a:txBody>
                  <a:tcPr/>
                </a:tc>
                <a:tc>
                  <a:txBody>
                    <a:bodyPr/>
                    <a:lstStyle/>
                    <a:p>
                      <a:r>
                        <a:rPr lang="en-GB" dirty="0" smtClean="0"/>
                        <a:t>Char(128), foreign key</a:t>
                      </a:r>
                      <a:endParaRPr lang="en-GB" dirty="0"/>
                    </a:p>
                  </a:txBody>
                  <a:tcPr/>
                </a:tc>
              </a:tr>
              <a:tr h="370840">
                <a:tc>
                  <a:txBody>
                    <a:bodyPr/>
                    <a:lstStyle/>
                    <a:p>
                      <a:r>
                        <a:rPr lang="en-GB" dirty="0" smtClean="0"/>
                        <a:t>seller</a:t>
                      </a:r>
                      <a:endParaRPr lang="en-GB" dirty="0"/>
                    </a:p>
                  </a:txBody>
                  <a:tcPr/>
                </a:tc>
                <a:tc>
                  <a:txBody>
                    <a:bodyPr/>
                    <a:lstStyle/>
                    <a:p>
                      <a:r>
                        <a:rPr lang="en-GB" dirty="0" smtClean="0"/>
                        <a:t>Char(128), foreign key</a:t>
                      </a:r>
                      <a:endParaRPr lang="en-GB" dirty="0"/>
                    </a:p>
                  </a:txBody>
                  <a:tcPr/>
                </a:tc>
              </a:tr>
              <a:tr h="370840">
                <a:tc>
                  <a:txBody>
                    <a:bodyPr/>
                    <a:lstStyle/>
                    <a:p>
                      <a:r>
                        <a:rPr lang="en-GB" dirty="0" smtClean="0"/>
                        <a:t>item_name</a:t>
                      </a:r>
                      <a:endParaRPr lang="en-GB" dirty="0"/>
                    </a:p>
                  </a:txBody>
                  <a:tcPr/>
                </a:tc>
                <a:tc>
                  <a:txBody>
                    <a:bodyPr/>
                    <a:lstStyle/>
                    <a:p>
                      <a:r>
                        <a:rPr lang="en-GB" dirty="0" smtClean="0"/>
                        <a:t>Char(128)</a:t>
                      </a:r>
                      <a:endParaRPr lang="en-GB" dirty="0"/>
                    </a:p>
                  </a:txBody>
                  <a:tcPr/>
                </a:tc>
              </a:tr>
              <a:tr h="370840">
                <a:tc>
                  <a:txBody>
                    <a:bodyPr/>
                    <a:lstStyle/>
                    <a:p>
                      <a:r>
                        <a:rPr lang="en-GB" dirty="0" smtClean="0"/>
                        <a:t>price</a:t>
                      </a:r>
                      <a:endParaRPr lang="en-GB" dirty="0"/>
                    </a:p>
                  </a:txBody>
                  <a:tcPr/>
                </a:tc>
                <a:tc>
                  <a:txBody>
                    <a:bodyPr/>
                    <a:lstStyle/>
                    <a:p>
                      <a:r>
                        <a:rPr lang="en-GB" dirty="0" smtClean="0"/>
                        <a:t>integer</a:t>
                      </a:r>
                      <a:endParaRPr lang="en-GB" dirty="0"/>
                    </a:p>
                  </a:txBody>
                  <a:tcPr/>
                </a:tc>
              </a:tr>
              <a:tr h="370840">
                <a:tc>
                  <a:txBody>
                    <a:bodyPr/>
                    <a:lstStyle/>
                    <a:p>
                      <a:r>
                        <a:rPr lang="en-GB" dirty="0" smtClean="0"/>
                        <a:t>description</a:t>
                      </a:r>
                      <a:endParaRPr lang="en-GB" dirty="0"/>
                    </a:p>
                  </a:txBody>
                  <a:tcPr/>
                </a:tc>
                <a:tc>
                  <a:txBody>
                    <a:bodyPr/>
                    <a:lstStyle/>
                    <a:p>
                      <a:r>
                        <a:rPr lang="en-GB" dirty="0" smtClean="0"/>
                        <a:t>Char(350)</a:t>
                      </a:r>
                      <a:endParaRPr lang="en-GB" dirty="0"/>
                    </a:p>
                  </a:txBody>
                  <a:tcPr/>
                </a:tc>
              </a:tr>
              <a:tr h="370840">
                <a:tc>
                  <a:txBody>
                    <a:bodyPr/>
                    <a:lstStyle/>
                    <a:p>
                      <a:r>
                        <a:rPr lang="en-GB" dirty="0" smtClean="0"/>
                        <a:t>picture</a:t>
                      </a:r>
                      <a:endParaRPr lang="en-GB" dirty="0"/>
                    </a:p>
                  </a:txBody>
                  <a:tcPr/>
                </a:tc>
                <a:tc>
                  <a:txBody>
                    <a:bodyPr/>
                    <a:lstStyle/>
                    <a:p>
                      <a:r>
                        <a:rPr lang="en-GB" dirty="0" smtClean="0"/>
                        <a:t>picture</a:t>
                      </a:r>
                      <a:endParaRPr lang="en-GB" dirty="0"/>
                    </a:p>
                  </a:txBody>
                  <a:tcPr/>
                </a:tc>
              </a:tr>
              <a:tr h="370840">
                <a:tc>
                  <a:txBody>
                    <a:bodyPr/>
                    <a:lstStyle/>
                    <a:p>
                      <a:r>
                        <a:rPr lang="en-GB" dirty="0" smtClean="0"/>
                        <a:t>views</a:t>
                      </a:r>
                      <a:endParaRPr lang="en-GB" dirty="0"/>
                    </a:p>
                  </a:txBody>
                  <a:tcPr/>
                </a:tc>
                <a:tc>
                  <a:txBody>
                    <a:bodyPr/>
                    <a:lstStyle/>
                    <a:p>
                      <a:r>
                        <a:rPr lang="en-GB" dirty="0" smtClean="0"/>
                        <a:t>integer</a:t>
                      </a:r>
                      <a:endParaRPr lang="en-GB" dirty="0"/>
                    </a:p>
                  </a:txBody>
                  <a:tcPr/>
                </a:tc>
              </a:tr>
              <a:tr h="370840">
                <a:tc>
                  <a:txBody>
                    <a:bodyPr/>
                    <a:lstStyle/>
                    <a:p>
                      <a:r>
                        <a:rPr lang="en-GB" dirty="0" err="1" smtClean="0"/>
                        <a:t>date_added</a:t>
                      </a:r>
                      <a:endParaRPr lang="en-GB" dirty="0"/>
                    </a:p>
                  </a:txBody>
                  <a:tcPr/>
                </a:tc>
                <a:tc>
                  <a:txBody>
                    <a:bodyPr/>
                    <a:lstStyle/>
                    <a:p>
                      <a:r>
                        <a:rPr lang="en-GB" dirty="0" err="1" smtClean="0"/>
                        <a:t>datefield</a:t>
                      </a:r>
                      <a:endParaRPr lang="en-GB" dirty="0"/>
                    </a:p>
                  </a:txBody>
                  <a:tcPr/>
                </a:tc>
              </a:tr>
            </a:tbl>
          </a:graphicData>
        </a:graphic>
      </p:graphicFrame>
    </p:spTree>
    <p:extLst>
      <p:ext uri="{BB962C8B-B14F-4D97-AF65-F5344CB8AC3E}">
        <p14:creationId xmlns:p14="http://schemas.microsoft.com/office/powerpoint/2010/main" val="117742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655" y="1268761"/>
            <a:ext cx="4401555" cy="295232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68760"/>
            <a:ext cx="4401556" cy="2952328"/>
          </a:xfrm>
          <a:prstGeom prst="rect">
            <a:avLst/>
          </a:prstGeom>
        </p:spPr>
      </p:pic>
      <p:sp>
        <p:nvSpPr>
          <p:cNvPr id="6" name="TextBox 5"/>
          <p:cNvSpPr txBox="1"/>
          <p:nvPr/>
        </p:nvSpPr>
        <p:spPr>
          <a:xfrm>
            <a:off x="323528" y="4365104"/>
            <a:ext cx="3888432" cy="1477328"/>
          </a:xfrm>
          <a:prstGeom prst="rect">
            <a:avLst/>
          </a:prstGeom>
          <a:noFill/>
        </p:spPr>
        <p:txBody>
          <a:bodyPr wrap="square" rtlCol="0">
            <a:spAutoFit/>
          </a:bodyPr>
          <a:lstStyle/>
          <a:p>
            <a:r>
              <a:rPr lang="en-GB" dirty="0" smtClean="0"/>
              <a:t>Home Page- User not Signed In</a:t>
            </a:r>
          </a:p>
          <a:p>
            <a:r>
              <a:rPr lang="en-GB" dirty="0" smtClean="0"/>
              <a:t>Shows the current 3 most viewed items on the site, with links to log in, create an account, or have a browse of the site.</a:t>
            </a:r>
            <a:endParaRPr lang="en-GB" dirty="0"/>
          </a:p>
        </p:txBody>
      </p:sp>
      <p:sp>
        <p:nvSpPr>
          <p:cNvPr id="7" name="TextBox 6"/>
          <p:cNvSpPr txBox="1"/>
          <p:nvPr/>
        </p:nvSpPr>
        <p:spPr>
          <a:xfrm>
            <a:off x="4716016" y="4365104"/>
            <a:ext cx="4104456" cy="1477328"/>
          </a:xfrm>
          <a:prstGeom prst="rect">
            <a:avLst/>
          </a:prstGeom>
          <a:noFill/>
        </p:spPr>
        <p:txBody>
          <a:bodyPr wrap="square" rtlCol="0">
            <a:spAutoFit/>
          </a:bodyPr>
          <a:lstStyle/>
          <a:p>
            <a:r>
              <a:rPr lang="en-GB" dirty="0" smtClean="0"/>
              <a:t>Home Page- User Signed In</a:t>
            </a:r>
          </a:p>
          <a:p>
            <a:r>
              <a:rPr lang="en-GB" dirty="0" smtClean="0"/>
              <a:t>In addition to the 3 most viewed items, it shows the 3 items which they most recently added to their watchlist, a list of items they are considering buying.</a:t>
            </a:r>
            <a:endParaRPr lang="en-GB" dirty="0"/>
          </a:p>
        </p:txBody>
      </p:sp>
    </p:spTree>
    <p:extLst>
      <p:ext uri="{BB962C8B-B14F-4D97-AF65-F5344CB8AC3E}">
        <p14:creationId xmlns:p14="http://schemas.microsoft.com/office/powerpoint/2010/main" val="67791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Wireframes</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7089" y="1243996"/>
            <a:ext cx="4357399" cy="292271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268760"/>
            <a:ext cx="4320480" cy="2897948"/>
          </a:xfrm>
          <a:prstGeom prst="rect">
            <a:avLst/>
          </a:prstGeom>
        </p:spPr>
      </p:pic>
      <p:sp>
        <p:nvSpPr>
          <p:cNvPr id="9" name="TextBox 8"/>
          <p:cNvSpPr txBox="1"/>
          <p:nvPr/>
        </p:nvSpPr>
        <p:spPr>
          <a:xfrm>
            <a:off x="251520" y="4365104"/>
            <a:ext cx="4248472" cy="923330"/>
          </a:xfrm>
          <a:prstGeom prst="rect">
            <a:avLst/>
          </a:prstGeom>
          <a:noFill/>
        </p:spPr>
        <p:txBody>
          <a:bodyPr wrap="square" rtlCol="0">
            <a:spAutoFit/>
          </a:bodyPr>
          <a:lstStyle/>
          <a:p>
            <a:r>
              <a:rPr lang="en-GB" dirty="0" smtClean="0"/>
              <a:t>Browsing by Category</a:t>
            </a:r>
          </a:p>
          <a:p>
            <a:r>
              <a:rPr lang="en-GB" dirty="0" smtClean="0"/>
              <a:t>Allows users to search for items under a specific category.</a:t>
            </a:r>
            <a:endParaRPr lang="en-GB" dirty="0"/>
          </a:p>
        </p:txBody>
      </p:sp>
      <p:sp>
        <p:nvSpPr>
          <p:cNvPr id="10" name="TextBox 9"/>
          <p:cNvSpPr txBox="1"/>
          <p:nvPr/>
        </p:nvSpPr>
        <p:spPr>
          <a:xfrm>
            <a:off x="4716016" y="4365104"/>
            <a:ext cx="4104456" cy="1200329"/>
          </a:xfrm>
          <a:prstGeom prst="rect">
            <a:avLst/>
          </a:prstGeom>
          <a:noFill/>
        </p:spPr>
        <p:txBody>
          <a:bodyPr wrap="square" rtlCol="0">
            <a:spAutoFit/>
          </a:bodyPr>
          <a:lstStyle/>
          <a:p>
            <a:r>
              <a:rPr lang="en-GB" dirty="0" smtClean="0"/>
              <a:t>Browsing a Specific Category</a:t>
            </a:r>
          </a:p>
          <a:p>
            <a:r>
              <a:rPr lang="en-GB" dirty="0" smtClean="0"/>
              <a:t>Allows a user to see items listed under a specific category.</a:t>
            </a:r>
          </a:p>
          <a:p>
            <a:endParaRPr lang="en-GB" dirty="0"/>
          </a:p>
        </p:txBody>
      </p:sp>
    </p:spTree>
    <p:extLst>
      <p:ext uri="{BB962C8B-B14F-4D97-AF65-F5344CB8AC3E}">
        <p14:creationId xmlns:p14="http://schemas.microsoft.com/office/powerpoint/2010/main" val="122342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810</Words>
  <Application>Microsoft Office PowerPoint</Application>
  <PresentationFormat>On-screen Show (4:3)</PresentationFormat>
  <Paragraphs>93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Ferreted Away</vt:lpstr>
      <vt:lpstr>Overview</vt:lpstr>
      <vt:lpstr>Requirements</vt:lpstr>
      <vt:lpstr>User Persona 1- The Seller</vt:lpstr>
      <vt:lpstr>User Persona 2- The Buyer</vt:lpstr>
      <vt:lpstr>System Architecture Diagram</vt:lpstr>
      <vt:lpstr>ER Diagram</vt:lpstr>
      <vt:lpstr>Wireframes</vt:lpstr>
      <vt:lpstr>Wireframes</vt:lpstr>
      <vt:lpstr>Wireframes</vt:lpstr>
      <vt:lpstr>Wireframes</vt:lpstr>
      <vt:lpstr>Wireframes</vt:lpstr>
      <vt:lpstr>Site Map</vt:lpstr>
      <vt:lpstr>Site URLS</vt:lpstr>
    </vt:vector>
  </TitlesOfParts>
  <Company>Computing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Ferreted Away</dc:title>
  <dc:creator>Registered User</dc:creator>
  <cp:lastModifiedBy>Registered User</cp:lastModifiedBy>
  <cp:revision>8</cp:revision>
  <dcterms:created xsi:type="dcterms:W3CDTF">2017-02-23T11:53:27Z</dcterms:created>
  <dcterms:modified xsi:type="dcterms:W3CDTF">2017-02-23T13:15:42Z</dcterms:modified>
</cp:coreProperties>
</file>