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1" autoAdjust="0"/>
    <p:restoredTop sz="94660"/>
  </p:normalViewPr>
  <p:slideViewPr>
    <p:cSldViewPr snapToGrid="0">
      <p:cViewPr>
        <p:scale>
          <a:sx n="100" d="100"/>
          <a:sy n="100" d="100"/>
        </p:scale>
        <p:origin x="-13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7CF50-BDB2-4575-B8DC-A85DB5454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A7E71A-F8B2-4D0B-A3FB-B1E3C9593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9BC2F-821A-4FFA-B7C1-0B913EAE2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40CA-9390-4AE6-80B1-8B297BC227A7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06FDF-3E44-4F8B-A8E0-CEB2CE5C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7592B-4881-4E8C-954E-C9CCA3F29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2CF4-9112-4D54-975F-AA9E7283BB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418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3E48C-B427-4E37-B005-0CBA4D2F3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9731B4-A427-413B-928F-9E1F46E81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1D653-4635-4151-87C2-084317C6C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40CA-9390-4AE6-80B1-8B297BC227A7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25C08-DB88-4FBB-84AD-E2CB45AAA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12426-FCDB-42EF-A24A-C4EA594E3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2CF4-9112-4D54-975F-AA9E7283BB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071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D37917-19D9-4DD8-9CFB-90FBF7B597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2D1A37-FC7C-450F-B450-F5786FBED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33D5B-466F-4007-A27F-5C6464427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40CA-9390-4AE6-80B1-8B297BC227A7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354AC-7263-482D-8550-2541D6C9B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F5C49-3A97-46AF-A363-0951F3BE4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2CF4-9112-4D54-975F-AA9E7283BB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45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E3F99-780F-4D7B-8DE4-760897267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4E426-52DD-4180-9D5B-2A5C59512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142F2-6AFD-4F49-B442-A77D23F64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40CA-9390-4AE6-80B1-8B297BC227A7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90213-2B1B-42E2-B948-B83235BBC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AACF9-3201-4122-8130-1CB009250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2CF4-9112-4D54-975F-AA9E7283BB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06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4A467-3446-47A5-9368-3EB35C620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ECE78-60E4-4F68-9317-9CC3461C9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FA118-7497-4322-97E0-52D9D2547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40CA-9390-4AE6-80B1-8B297BC227A7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3A8D1-DA7F-4AC5-8475-1B35F449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99473-B152-4981-A507-AA4133677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2CF4-9112-4D54-975F-AA9E7283BB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83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F4AD0-46D1-46CD-B2F4-F56D7BFE1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D26F0-718A-4C15-9B86-206290B15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92244-EC3B-44EF-B332-44BD1A43C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5F6E6-EFE5-486A-9F50-8C2C356DE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40CA-9390-4AE6-80B1-8B297BC227A7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27228-B6F7-47F7-BC74-CAAABEB13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4D6A2-414F-4F87-AC0B-76D99910E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2CF4-9112-4D54-975F-AA9E7283BB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653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A0712-5CDF-4BEA-8A03-8DF734147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11B65-088D-412E-9045-15B9E8D50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80D4BB-588E-46EA-9C07-B4265E79A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64C29A-C92D-4E6A-8FCB-9C7C8CD011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308CF5-7C48-4856-BF72-6C8420E38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D60295-5D82-4C2E-B9BA-9A8D2A40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40CA-9390-4AE6-80B1-8B297BC227A7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737A6B-C2C0-4664-81F2-DFF6C6FD9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A6299-F42D-43DF-B53A-E10B1CC3C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2CF4-9112-4D54-975F-AA9E7283BB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448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6BAD5-95F1-4C5C-811A-479104FF2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B0CE33-4C23-4FB0-98FD-51F1D507C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40CA-9390-4AE6-80B1-8B297BC227A7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A1C421-2835-4501-970D-8ED7C8510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C39C9-27B1-4142-8650-409F6067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2CF4-9112-4D54-975F-AA9E7283BB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879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8EB7AA-753F-482B-88A6-FAAE375A2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40CA-9390-4AE6-80B1-8B297BC227A7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F059C7-FBD1-4CAF-BD04-E754ADBD3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F9041B-3599-47BF-A640-3BEBBE56D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2CF4-9112-4D54-975F-AA9E7283BB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006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AC6A4-3D50-4249-9147-9016139F5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BED19-FA7B-4ED7-B866-43B08F8F0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2000A-832D-462C-83C1-AAB045798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97FAC-1EC3-44F4-AF3E-3BD4C8697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40CA-9390-4AE6-80B1-8B297BC227A7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5F274-DEFA-40BC-B158-82095F99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9DEAB-4D3E-4043-B83D-6B498105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2CF4-9112-4D54-975F-AA9E7283BB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51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2FE8-9F0A-4635-A358-1E80987FE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639F86-8638-49D9-9043-DF12CCA8F9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11738-BCEB-40FE-9782-6A8CD06F7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F6947-A815-4534-9CA7-1F40F5B57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40CA-9390-4AE6-80B1-8B297BC227A7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8B944-F9D1-4EBD-9B82-3FD10E55D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BC885-8F3C-424F-A46D-45C75E404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2CF4-9112-4D54-975F-AA9E7283BB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229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8A4547-1E43-4E5A-8530-2A045B5C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579A1-3394-4B36-A01C-1B2643D00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CFBF9-F690-47D3-85E5-7ACC529971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940CA-9390-4AE6-80B1-8B297BC227A7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FD080-0992-40D9-828E-B7BA45364D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AFC83-6130-4D55-9B5F-764B23D6E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62CF4-9112-4D54-975F-AA9E7283BB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141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3292AAF-5D77-4939-AA8C-B3EB3F316B25}"/>
              </a:ext>
            </a:extLst>
          </p:cNvPr>
          <p:cNvSpPr/>
          <p:nvPr/>
        </p:nvSpPr>
        <p:spPr>
          <a:xfrm>
            <a:off x="3972560" y="5425440"/>
            <a:ext cx="831221" cy="3174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227ACE-5E77-4B96-BA18-991A1BD5B1AD}"/>
              </a:ext>
            </a:extLst>
          </p:cNvPr>
          <p:cNvSpPr/>
          <p:nvPr/>
        </p:nvSpPr>
        <p:spPr>
          <a:xfrm>
            <a:off x="1598064" y="5425440"/>
            <a:ext cx="1134976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D7CBDF-77D7-40D6-AF98-1B633D13568A}"/>
              </a:ext>
            </a:extLst>
          </p:cNvPr>
          <p:cNvSpPr/>
          <p:nvPr/>
        </p:nvSpPr>
        <p:spPr>
          <a:xfrm>
            <a:off x="3048000" y="4754880"/>
            <a:ext cx="1729099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581B8A-2413-46CD-A65F-D3809CECA712}"/>
              </a:ext>
            </a:extLst>
          </p:cNvPr>
          <p:cNvSpPr/>
          <p:nvPr/>
        </p:nvSpPr>
        <p:spPr>
          <a:xfrm>
            <a:off x="1598064" y="4754880"/>
            <a:ext cx="1134976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0B0911-3715-4AD9-AB59-A63D70CDF164}"/>
              </a:ext>
            </a:extLst>
          </p:cNvPr>
          <p:cNvSpPr/>
          <p:nvPr/>
        </p:nvSpPr>
        <p:spPr>
          <a:xfrm>
            <a:off x="3972560" y="4136231"/>
            <a:ext cx="804539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B45D0C-D374-4DBD-9EAB-52FAB0988276}"/>
              </a:ext>
            </a:extLst>
          </p:cNvPr>
          <p:cNvSpPr/>
          <p:nvPr/>
        </p:nvSpPr>
        <p:spPr>
          <a:xfrm>
            <a:off x="1598064" y="4136231"/>
            <a:ext cx="2008736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77C8B9-B34C-4A5F-9A21-C4A215DDE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Remarks about Quicksort’s Partition function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5E63D5-4AF5-45E8-9B86-BC243DFA8672}"/>
              </a:ext>
            </a:extLst>
          </p:cNvPr>
          <p:cNvSpPr/>
          <p:nvPr/>
        </p:nvSpPr>
        <p:spPr>
          <a:xfrm>
            <a:off x="1598064" y="3429000"/>
            <a:ext cx="1768979" cy="3824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E7337C-373D-4EA1-BF67-3EDD467C854A}"/>
              </a:ext>
            </a:extLst>
          </p:cNvPr>
          <p:cNvSpPr/>
          <p:nvPr/>
        </p:nvSpPr>
        <p:spPr>
          <a:xfrm>
            <a:off x="3683237" y="3429000"/>
            <a:ext cx="1093862" cy="3824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BEBCB7-D119-4221-980E-D16B18FAE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What do we do with elements equal to the pivot?</a:t>
            </a:r>
          </a:p>
          <a:p>
            <a:r>
              <a:rPr lang="en-GB" dirty="0"/>
              <a:t>Input:  4, 8, </a:t>
            </a:r>
            <a:r>
              <a:rPr lang="en-GB" dirty="0">
                <a:solidFill>
                  <a:srgbClr val="FF0000"/>
                </a:solidFill>
              </a:rPr>
              <a:t>6</a:t>
            </a:r>
            <a:r>
              <a:rPr lang="en-GB" dirty="0"/>
              <a:t>, 9, </a:t>
            </a:r>
            <a:r>
              <a:rPr lang="en-GB" dirty="0">
                <a:solidFill>
                  <a:srgbClr val="FF0000"/>
                </a:solidFill>
              </a:rPr>
              <a:t>6</a:t>
            </a:r>
            <a:r>
              <a:rPr lang="en-GB" dirty="0"/>
              <a:t>, 3, 2, </a:t>
            </a:r>
            <a:r>
              <a:rPr lang="en-GB" dirty="0">
                <a:solidFill>
                  <a:srgbClr val="FF0000"/>
                </a:solidFill>
              </a:rPr>
              <a:t>6</a:t>
            </a:r>
            <a:r>
              <a:rPr lang="en-GB" dirty="0"/>
              <a:t>, 1, 7, </a:t>
            </a:r>
            <a:r>
              <a:rPr lang="en-GB" b="1" dirty="0">
                <a:solidFill>
                  <a:srgbClr val="FF0000"/>
                </a:solidFill>
              </a:rPr>
              <a:t>6</a:t>
            </a:r>
          </a:p>
          <a:p>
            <a:r>
              <a:rPr lang="en-GB" dirty="0"/>
              <a:t>Options for partition with pivot </a:t>
            </a:r>
            <a:r>
              <a:rPr lang="en-GB" b="1" dirty="0">
                <a:solidFill>
                  <a:srgbClr val="FF0000"/>
                </a:solidFill>
              </a:rPr>
              <a:t>6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Some copies of the pivot left, some right:</a:t>
            </a:r>
            <a:br>
              <a:rPr lang="en-GB" dirty="0"/>
            </a:br>
            <a:r>
              <a:rPr lang="en-GB" dirty="0"/>
              <a:t>4, </a:t>
            </a:r>
            <a:r>
              <a:rPr lang="en-GB" dirty="0">
                <a:solidFill>
                  <a:srgbClr val="FF0000"/>
                </a:solidFill>
              </a:rPr>
              <a:t>6</a:t>
            </a:r>
            <a:r>
              <a:rPr lang="en-GB" dirty="0"/>
              <a:t>, 3, 2, </a:t>
            </a:r>
            <a:r>
              <a:rPr lang="en-GB" dirty="0">
                <a:solidFill>
                  <a:srgbClr val="FF0000"/>
                </a:solidFill>
              </a:rPr>
              <a:t>6</a:t>
            </a:r>
            <a:r>
              <a:rPr lang="en-GB" dirty="0"/>
              <a:t>, 1, </a:t>
            </a:r>
            <a:r>
              <a:rPr lang="en-GB" b="1" dirty="0">
                <a:solidFill>
                  <a:srgbClr val="FF0000"/>
                </a:solidFill>
              </a:rPr>
              <a:t>6</a:t>
            </a:r>
            <a:r>
              <a:rPr lang="en-GB" dirty="0"/>
              <a:t>, 8, 9, 7, </a:t>
            </a:r>
            <a:r>
              <a:rPr lang="en-GB" dirty="0">
                <a:solidFill>
                  <a:srgbClr val="FF0000"/>
                </a:solidFill>
              </a:rPr>
              <a:t>6</a:t>
            </a:r>
          </a:p>
          <a:p>
            <a:pPr lvl="1"/>
            <a:r>
              <a:rPr lang="en-GB" dirty="0"/>
              <a:t>All copies of the pivot on the left:</a:t>
            </a:r>
            <a:br>
              <a:rPr lang="en-GB" dirty="0"/>
            </a:br>
            <a:r>
              <a:rPr lang="en-GB" dirty="0"/>
              <a:t>4, </a:t>
            </a:r>
            <a:r>
              <a:rPr lang="en-GB" dirty="0">
                <a:solidFill>
                  <a:srgbClr val="FF0000"/>
                </a:solidFill>
              </a:rPr>
              <a:t>6</a:t>
            </a:r>
            <a:r>
              <a:rPr lang="en-GB" dirty="0"/>
              <a:t>, 3, 2, </a:t>
            </a:r>
            <a:r>
              <a:rPr lang="en-GB" dirty="0">
                <a:solidFill>
                  <a:srgbClr val="FF0000"/>
                </a:solidFill>
              </a:rPr>
              <a:t>6</a:t>
            </a:r>
            <a:r>
              <a:rPr lang="en-GB" dirty="0"/>
              <a:t>, 1, </a:t>
            </a:r>
            <a:r>
              <a:rPr lang="en-GB" dirty="0">
                <a:solidFill>
                  <a:srgbClr val="FF0000"/>
                </a:solidFill>
              </a:rPr>
              <a:t>6</a:t>
            </a:r>
            <a:r>
              <a:rPr lang="en-GB" dirty="0"/>
              <a:t>, </a:t>
            </a:r>
            <a:r>
              <a:rPr lang="en-GB" b="1" dirty="0">
                <a:solidFill>
                  <a:srgbClr val="FF0000"/>
                </a:solidFill>
              </a:rPr>
              <a:t>6</a:t>
            </a:r>
            <a:r>
              <a:rPr lang="en-GB" dirty="0"/>
              <a:t>, 8, 9, 7</a:t>
            </a:r>
          </a:p>
          <a:p>
            <a:pPr lvl="1"/>
            <a:r>
              <a:rPr lang="en-GB" dirty="0"/>
              <a:t>All copies of the pivot on the right:</a:t>
            </a:r>
            <a:br>
              <a:rPr lang="en-GB" dirty="0"/>
            </a:br>
            <a:r>
              <a:rPr lang="en-GB" dirty="0"/>
              <a:t>4, 3, 2, 1, </a:t>
            </a:r>
            <a:r>
              <a:rPr lang="en-GB" b="1" dirty="0">
                <a:solidFill>
                  <a:srgbClr val="FF0000"/>
                </a:solidFill>
              </a:rPr>
              <a:t>6</a:t>
            </a:r>
            <a:r>
              <a:rPr lang="en-GB" dirty="0"/>
              <a:t>, 8, 9, </a:t>
            </a:r>
            <a:r>
              <a:rPr lang="en-GB" dirty="0">
                <a:solidFill>
                  <a:srgbClr val="FF0000"/>
                </a:solidFill>
              </a:rPr>
              <a:t>6</a:t>
            </a:r>
            <a:r>
              <a:rPr lang="en-GB" dirty="0"/>
              <a:t>, </a:t>
            </a:r>
            <a:r>
              <a:rPr lang="en-GB" dirty="0">
                <a:solidFill>
                  <a:srgbClr val="FF0000"/>
                </a:solidFill>
              </a:rPr>
              <a:t>6</a:t>
            </a:r>
            <a:r>
              <a:rPr lang="en-GB" dirty="0"/>
              <a:t>, 7, </a:t>
            </a:r>
            <a:r>
              <a:rPr lang="en-GB" dirty="0">
                <a:solidFill>
                  <a:srgbClr val="FF0000"/>
                </a:solidFill>
              </a:rPr>
              <a:t>6</a:t>
            </a:r>
          </a:p>
          <a:p>
            <a:pPr lvl="1"/>
            <a:r>
              <a:rPr lang="en-GB" dirty="0"/>
              <a:t>Put all in the middle, recursive calls don’t include any copies of the pivot:</a:t>
            </a:r>
            <a:br>
              <a:rPr lang="en-GB" dirty="0"/>
            </a:br>
            <a:r>
              <a:rPr lang="en-GB" dirty="0"/>
              <a:t>4, 3, 2, 1, </a:t>
            </a:r>
            <a:r>
              <a:rPr lang="en-GB" b="1" dirty="0">
                <a:solidFill>
                  <a:srgbClr val="FF0000"/>
                </a:solidFill>
              </a:rPr>
              <a:t>6</a:t>
            </a:r>
            <a:r>
              <a:rPr lang="en-GB" dirty="0"/>
              <a:t>, </a:t>
            </a:r>
            <a:r>
              <a:rPr lang="en-GB" b="1" dirty="0">
                <a:solidFill>
                  <a:srgbClr val="FF0000"/>
                </a:solidFill>
              </a:rPr>
              <a:t>6</a:t>
            </a:r>
            <a:r>
              <a:rPr lang="en-GB" dirty="0"/>
              <a:t>, </a:t>
            </a:r>
            <a:r>
              <a:rPr lang="en-GB" b="1" dirty="0">
                <a:solidFill>
                  <a:srgbClr val="FF0000"/>
                </a:solidFill>
              </a:rPr>
              <a:t>6</a:t>
            </a:r>
            <a:r>
              <a:rPr lang="en-GB" dirty="0"/>
              <a:t>, </a:t>
            </a:r>
            <a:r>
              <a:rPr lang="en-GB" b="1" dirty="0">
                <a:solidFill>
                  <a:srgbClr val="FF0000"/>
                </a:solidFill>
              </a:rPr>
              <a:t>6</a:t>
            </a:r>
            <a:r>
              <a:rPr lang="en-GB" dirty="0"/>
              <a:t>, 8, 9, 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394CD9-E719-43F7-95F4-3A0CF0850A8A}"/>
              </a:ext>
            </a:extLst>
          </p:cNvPr>
          <p:cNvSpPr txBox="1"/>
          <p:nvPr/>
        </p:nvSpPr>
        <p:spPr>
          <a:xfrm>
            <a:off x="5608320" y="3409772"/>
            <a:ext cx="3992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highlight>
                  <a:srgbClr val="FFFF00"/>
                </a:highlight>
              </a:rPr>
              <a:t>1, 2, 3, 4, </a:t>
            </a:r>
            <a:r>
              <a:rPr lang="en-GB" sz="2400" dirty="0">
                <a:solidFill>
                  <a:srgbClr val="FF0000"/>
                </a:solidFill>
                <a:highlight>
                  <a:srgbClr val="FFFF00"/>
                </a:highlight>
              </a:rPr>
              <a:t>6</a:t>
            </a:r>
            <a:r>
              <a:rPr lang="en-GB" sz="2400" dirty="0">
                <a:highlight>
                  <a:srgbClr val="FFFF00"/>
                </a:highlight>
              </a:rPr>
              <a:t>, </a:t>
            </a:r>
            <a:r>
              <a:rPr lang="en-GB" sz="2400" dirty="0">
                <a:solidFill>
                  <a:srgbClr val="FF0000"/>
                </a:solidFill>
                <a:highlight>
                  <a:srgbClr val="FFFF00"/>
                </a:highlight>
              </a:rPr>
              <a:t>6</a:t>
            </a:r>
            <a:r>
              <a:rPr lang="en-GB" sz="2400" dirty="0">
                <a:highlight>
                  <a:srgbClr val="FFFF00"/>
                </a:highlight>
              </a:rPr>
              <a:t>,</a:t>
            </a:r>
            <a:r>
              <a:rPr lang="en-GB" sz="2400" dirty="0"/>
              <a:t> </a:t>
            </a:r>
            <a:r>
              <a:rPr lang="en-GB" sz="2400" b="1" dirty="0">
                <a:solidFill>
                  <a:srgbClr val="FF0000"/>
                </a:solidFill>
              </a:rPr>
              <a:t>6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FF0000"/>
                </a:solidFill>
                <a:highlight>
                  <a:srgbClr val="FFFF00"/>
                </a:highlight>
              </a:rPr>
              <a:t>6</a:t>
            </a:r>
            <a:r>
              <a:rPr lang="en-GB" sz="2400" dirty="0">
                <a:highlight>
                  <a:srgbClr val="FFFF00"/>
                </a:highlight>
              </a:rPr>
              <a:t>, 7, 8, 9</a:t>
            </a:r>
            <a:endParaRPr lang="en-GB" sz="2400" b="1" dirty="0">
              <a:highlight>
                <a:srgbClr val="FFFF0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21C5FC-C7D5-410C-9F9B-DCDD1A2522CF}"/>
              </a:ext>
            </a:extLst>
          </p:cNvPr>
          <p:cNvSpPr txBox="1"/>
          <p:nvPr/>
        </p:nvSpPr>
        <p:spPr>
          <a:xfrm>
            <a:off x="5636260" y="4035941"/>
            <a:ext cx="3992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highlight>
                  <a:srgbClr val="FFFF00"/>
                </a:highlight>
              </a:rPr>
              <a:t>1, 2, 3, 4, </a:t>
            </a:r>
            <a:r>
              <a:rPr lang="en-GB" sz="2400" dirty="0">
                <a:solidFill>
                  <a:srgbClr val="FF0000"/>
                </a:solidFill>
                <a:highlight>
                  <a:srgbClr val="FFFF00"/>
                </a:highlight>
              </a:rPr>
              <a:t>6</a:t>
            </a:r>
            <a:r>
              <a:rPr lang="en-GB" sz="2400" dirty="0">
                <a:highlight>
                  <a:srgbClr val="FFFF00"/>
                </a:highlight>
              </a:rPr>
              <a:t>, </a:t>
            </a:r>
            <a:r>
              <a:rPr lang="en-GB" sz="2400" dirty="0">
                <a:solidFill>
                  <a:srgbClr val="FF0000"/>
                </a:solidFill>
                <a:highlight>
                  <a:srgbClr val="FFFF00"/>
                </a:highlight>
              </a:rPr>
              <a:t>6</a:t>
            </a:r>
            <a:r>
              <a:rPr lang="en-GB" sz="2400" dirty="0">
                <a:highlight>
                  <a:srgbClr val="FFFF00"/>
                </a:highlight>
              </a:rPr>
              <a:t>, </a:t>
            </a:r>
            <a:r>
              <a:rPr lang="en-GB" sz="2400" dirty="0">
                <a:solidFill>
                  <a:srgbClr val="FF0000"/>
                </a:solidFill>
                <a:highlight>
                  <a:srgbClr val="FFFF00"/>
                </a:highlight>
              </a:rPr>
              <a:t>6</a:t>
            </a:r>
            <a:r>
              <a:rPr lang="en-GB" sz="2400" dirty="0">
                <a:highlight>
                  <a:srgbClr val="FFFF00"/>
                </a:highlight>
              </a:rPr>
              <a:t>,</a:t>
            </a:r>
            <a:r>
              <a:rPr lang="en-GB" sz="2400" dirty="0"/>
              <a:t> </a:t>
            </a:r>
            <a:r>
              <a:rPr lang="en-GB" sz="2400" b="1" dirty="0">
                <a:solidFill>
                  <a:srgbClr val="FF0000"/>
                </a:solidFill>
              </a:rPr>
              <a:t>6</a:t>
            </a:r>
            <a:r>
              <a:rPr lang="en-GB" sz="2400" dirty="0"/>
              <a:t>, </a:t>
            </a:r>
            <a:r>
              <a:rPr lang="en-GB" sz="2400" dirty="0">
                <a:highlight>
                  <a:srgbClr val="FFFF00"/>
                </a:highlight>
              </a:rPr>
              <a:t>7, 8, 9</a:t>
            </a:r>
            <a:endParaRPr lang="en-GB" sz="2400" b="1" dirty="0">
              <a:highlight>
                <a:srgbClr val="FF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516B5D-66F3-480E-8710-2327C1ED7D23}"/>
              </a:ext>
            </a:extLst>
          </p:cNvPr>
          <p:cNvSpPr txBox="1"/>
          <p:nvPr/>
        </p:nvSpPr>
        <p:spPr>
          <a:xfrm>
            <a:off x="5608320" y="4681954"/>
            <a:ext cx="3992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highlight>
                  <a:srgbClr val="FFFF00"/>
                </a:highlight>
              </a:rPr>
              <a:t>1, 2, 3, 4,</a:t>
            </a:r>
            <a:r>
              <a:rPr lang="en-GB" sz="2400" dirty="0"/>
              <a:t> </a:t>
            </a:r>
            <a:r>
              <a:rPr lang="en-GB" sz="2400" b="1" dirty="0">
                <a:solidFill>
                  <a:srgbClr val="FF0000"/>
                </a:solidFill>
              </a:rPr>
              <a:t>6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FF0000"/>
                </a:solidFill>
                <a:highlight>
                  <a:srgbClr val="FFFF00"/>
                </a:highlight>
              </a:rPr>
              <a:t>6</a:t>
            </a:r>
            <a:r>
              <a:rPr lang="en-GB" sz="2400" dirty="0">
                <a:highlight>
                  <a:srgbClr val="FFFF00"/>
                </a:highlight>
              </a:rPr>
              <a:t>, </a:t>
            </a:r>
            <a:r>
              <a:rPr lang="en-GB" sz="2400" dirty="0">
                <a:solidFill>
                  <a:srgbClr val="FF0000"/>
                </a:solidFill>
                <a:highlight>
                  <a:srgbClr val="FFFF00"/>
                </a:highlight>
              </a:rPr>
              <a:t>6</a:t>
            </a:r>
            <a:r>
              <a:rPr lang="en-GB" sz="2400" dirty="0">
                <a:highlight>
                  <a:srgbClr val="FFFF00"/>
                </a:highlight>
              </a:rPr>
              <a:t>, </a:t>
            </a:r>
            <a:r>
              <a:rPr lang="en-GB" sz="2400" dirty="0">
                <a:solidFill>
                  <a:srgbClr val="FF0000"/>
                </a:solidFill>
                <a:highlight>
                  <a:srgbClr val="FFFF00"/>
                </a:highlight>
              </a:rPr>
              <a:t>6</a:t>
            </a:r>
            <a:r>
              <a:rPr lang="en-GB" sz="2400" dirty="0">
                <a:highlight>
                  <a:srgbClr val="FFFF00"/>
                </a:highlight>
              </a:rPr>
              <a:t>, 7, 8, 9</a:t>
            </a:r>
            <a:endParaRPr lang="en-GB" sz="2400" b="1" dirty="0"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2C5610-C44D-44C2-AB7E-B0E2C3912825}"/>
              </a:ext>
            </a:extLst>
          </p:cNvPr>
          <p:cNvSpPr txBox="1"/>
          <p:nvPr/>
        </p:nvSpPr>
        <p:spPr>
          <a:xfrm>
            <a:off x="5628001" y="5379273"/>
            <a:ext cx="3992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highlight>
                  <a:srgbClr val="FFFF00"/>
                </a:highlight>
              </a:rPr>
              <a:t>1, 2, 3, 4, </a:t>
            </a:r>
            <a:r>
              <a:rPr lang="en-GB" sz="2400" b="1" dirty="0">
                <a:solidFill>
                  <a:srgbClr val="FF0000"/>
                </a:solidFill>
              </a:rPr>
              <a:t>6</a:t>
            </a:r>
            <a:r>
              <a:rPr lang="en-GB" sz="2400" dirty="0"/>
              <a:t>, </a:t>
            </a:r>
            <a:r>
              <a:rPr lang="en-GB" sz="2400" b="1" dirty="0">
                <a:solidFill>
                  <a:srgbClr val="FF0000"/>
                </a:solidFill>
              </a:rPr>
              <a:t>6</a:t>
            </a:r>
            <a:r>
              <a:rPr lang="en-GB" sz="2400" dirty="0"/>
              <a:t>, </a:t>
            </a:r>
            <a:r>
              <a:rPr lang="en-GB" sz="2400" b="1" dirty="0">
                <a:solidFill>
                  <a:srgbClr val="FF0000"/>
                </a:solidFill>
              </a:rPr>
              <a:t>6</a:t>
            </a:r>
            <a:r>
              <a:rPr lang="en-GB" sz="2400" dirty="0"/>
              <a:t>, </a:t>
            </a:r>
            <a:r>
              <a:rPr lang="en-GB" sz="2400" b="1" dirty="0">
                <a:solidFill>
                  <a:srgbClr val="FF0000"/>
                </a:solidFill>
              </a:rPr>
              <a:t>6</a:t>
            </a:r>
            <a:r>
              <a:rPr lang="en-GB" sz="2400" dirty="0"/>
              <a:t>, </a:t>
            </a:r>
            <a:r>
              <a:rPr lang="en-GB" sz="2400" dirty="0">
                <a:highlight>
                  <a:srgbClr val="FFFF00"/>
                </a:highlight>
              </a:rPr>
              <a:t>7, 8, 9</a:t>
            </a:r>
            <a:endParaRPr lang="en-GB" sz="2400" b="1" dirty="0">
              <a:highlight>
                <a:srgbClr val="FFFF00"/>
              </a:highlight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E6F230-6307-4208-AF1A-9C4BA7754CC1}"/>
              </a:ext>
            </a:extLst>
          </p:cNvPr>
          <p:cNvCxnSpPr/>
          <p:nvPr/>
        </p:nvCxnSpPr>
        <p:spPr>
          <a:xfrm>
            <a:off x="4777099" y="3601075"/>
            <a:ext cx="8413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F63545-D788-4C4E-9F1E-1FBE565F87B1}"/>
              </a:ext>
            </a:extLst>
          </p:cNvPr>
          <p:cNvCxnSpPr>
            <a:cxnSpLocks/>
          </p:cNvCxnSpPr>
          <p:nvPr/>
        </p:nvCxnSpPr>
        <p:spPr>
          <a:xfrm>
            <a:off x="4777099" y="4320897"/>
            <a:ext cx="8413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36C925C-1636-42BF-A264-95F7F5BF6BEC}"/>
              </a:ext>
            </a:extLst>
          </p:cNvPr>
          <p:cNvCxnSpPr>
            <a:cxnSpLocks/>
          </p:cNvCxnSpPr>
          <p:nvPr/>
        </p:nvCxnSpPr>
        <p:spPr>
          <a:xfrm>
            <a:off x="4777099" y="4939546"/>
            <a:ext cx="8312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6FAECAF-29D1-4BBD-9B4F-812E8A35FE01}"/>
              </a:ext>
            </a:extLst>
          </p:cNvPr>
          <p:cNvCxnSpPr/>
          <p:nvPr/>
        </p:nvCxnSpPr>
        <p:spPr>
          <a:xfrm>
            <a:off x="4803781" y="5584148"/>
            <a:ext cx="804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50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4" grpId="0" animBg="1"/>
      <p:bldP spid="20" grpId="0" animBg="1"/>
      <p:bldP spid="19" grpId="0" animBg="1"/>
      <p:bldP spid="15" grpId="0" animBg="1"/>
      <p:bldP spid="14" grpId="0" animBg="1"/>
      <p:bldP spid="6" grpId="0" animBg="1"/>
      <p:bldP spid="7" grpId="0" animBg="1"/>
      <p:bldP spid="5" grpId="0" uiExpand="1" build="p"/>
      <p:bldP spid="8" grpId="0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262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Remarks about Quicksort’s Partition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Remarks about Quicksort’s Partition function</dc:title>
  <dc:creator>ERLEBACH, THOMAS</dc:creator>
  <cp:lastModifiedBy>ERLEBACH, THOMAS</cp:lastModifiedBy>
  <cp:revision>1</cp:revision>
  <dcterms:created xsi:type="dcterms:W3CDTF">2021-12-02T22:31:34Z</dcterms:created>
  <dcterms:modified xsi:type="dcterms:W3CDTF">2021-12-02T23:00:27Z</dcterms:modified>
</cp:coreProperties>
</file>