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3" r:id="rId2"/>
    <p:sldId id="448" r:id="rId3"/>
    <p:sldId id="483" r:id="rId4"/>
    <p:sldId id="450" r:id="rId5"/>
    <p:sldId id="449" r:id="rId6"/>
    <p:sldId id="485" r:id="rId7"/>
    <p:sldId id="484" r:id="rId8"/>
  </p:sldIdLst>
  <p:sldSz cx="12192000" cy="6858000"/>
  <p:notesSz cx="6794500" cy="9906000"/>
  <p:custDataLst>
    <p:tags r:id="rId11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4145A"/>
    <a:srgbClr val="663366"/>
    <a:srgbClr val="333299"/>
    <a:srgbClr val="154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77B26-4EBE-410D-A213-D4511AE81689}" v="7" dt="2024-10-09T12:46:30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71069" autoAdjust="0"/>
  </p:normalViewPr>
  <p:slideViewPr>
    <p:cSldViewPr>
      <p:cViewPr varScale="1">
        <p:scale>
          <a:sx n="82" d="100"/>
          <a:sy n="82" d="100"/>
        </p:scale>
        <p:origin x="18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38"/>
    </p:cViewPr>
  </p:sorterViewPr>
  <p:notesViewPr>
    <p:cSldViewPr>
      <p:cViewPr varScale="1">
        <p:scale>
          <a:sx n="59" d="100"/>
          <a:sy n="59" d="100"/>
        </p:scale>
        <p:origin x="3235" y="77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RISSIMTZIS, IOANNIS" userId="f2fe3053-078f-4078-ba1d-1ac5fe65a350" providerId="ADAL" clId="{9EB77B26-4EBE-410D-A213-D4511AE81689}"/>
    <pc:docChg chg="custSel modSld modMainMaster">
      <pc:chgData name="IVRISSIMTZIS, IOANNIS" userId="f2fe3053-078f-4078-ba1d-1ac5fe65a350" providerId="ADAL" clId="{9EB77B26-4EBE-410D-A213-D4511AE81689}" dt="2024-10-09T14:15:47.457" v="94" actId="113"/>
      <pc:docMkLst>
        <pc:docMk/>
      </pc:docMkLst>
      <pc:sldChg chg="addSp delSp modSp mod">
        <pc:chgData name="IVRISSIMTZIS, IOANNIS" userId="f2fe3053-078f-4078-ba1d-1ac5fe65a350" providerId="ADAL" clId="{9EB77B26-4EBE-410D-A213-D4511AE81689}" dt="2024-10-09T14:15:47.457" v="94" actId="113"/>
        <pc:sldMkLst>
          <pc:docMk/>
          <pc:sldMk cId="3623726234" sldId="293"/>
        </pc:sldMkLst>
        <pc:spChg chg="del mod">
          <ac:chgData name="IVRISSIMTZIS, IOANNIS" userId="f2fe3053-078f-4078-ba1d-1ac5fe65a350" providerId="ADAL" clId="{9EB77B26-4EBE-410D-A213-D4511AE81689}" dt="2024-10-09T12:45:33.634" v="4" actId="478"/>
          <ac:spMkLst>
            <pc:docMk/>
            <pc:sldMk cId="3623726234" sldId="293"/>
            <ac:spMk id="2" creationId="{00000000-0000-0000-0000-000000000000}"/>
          </ac:spMkLst>
        </pc:spChg>
        <pc:spChg chg="add del mod">
          <ac:chgData name="IVRISSIMTZIS, IOANNIS" userId="f2fe3053-078f-4078-ba1d-1ac5fe65a350" providerId="ADAL" clId="{9EB77B26-4EBE-410D-A213-D4511AE81689}" dt="2024-10-09T12:45:40.989" v="6" actId="21"/>
          <ac:spMkLst>
            <pc:docMk/>
            <pc:sldMk cId="3623726234" sldId="293"/>
            <ac:spMk id="3" creationId="{C063E573-6960-27B0-DDA2-3F2F9DA0D499}"/>
          </ac:spMkLst>
        </pc:spChg>
        <pc:spChg chg="add del mod">
          <ac:chgData name="IVRISSIMTZIS, IOANNIS" userId="f2fe3053-078f-4078-ba1d-1ac5fe65a350" providerId="ADAL" clId="{9EB77B26-4EBE-410D-A213-D4511AE81689}" dt="2024-10-09T12:45:36.111" v="5" actId="478"/>
          <ac:spMkLst>
            <pc:docMk/>
            <pc:sldMk cId="3623726234" sldId="293"/>
            <ac:spMk id="8" creationId="{A1AAC8DA-D812-9017-276B-B51D06A78C17}"/>
          </ac:spMkLst>
        </pc:spChg>
        <pc:spChg chg="add mod">
          <ac:chgData name="IVRISSIMTZIS, IOANNIS" userId="f2fe3053-078f-4078-ba1d-1ac5fe65a350" providerId="ADAL" clId="{9EB77B26-4EBE-410D-A213-D4511AE81689}" dt="2024-10-09T14:15:47.457" v="94" actId="113"/>
          <ac:spMkLst>
            <pc:docMk/>
            <pc:sldMk cId="3623726234" sldId="293"/>
            <ac:spMk id="9" creationId="{08C445F3-B20E-6BBA-0408-E95B6FA27C54}"/>
          </ac:spMkLst>
        </pc:spChg>
        <pc:spChg chg="add mod">
          <ac:chgData name="IVRISSIMTZIS, IOANNIS" userId="f2fe3053-078f-4078-ba1d-1ac5fe65a350" providerId="ADAL" clId="{9EB77B26-4EBE-410D-A213-D4511AE81689}" dt="2024-10-09T13:41:58.850" v="86" actId="2711"/>
          <ac:spMkLst>
            <pc:docMk/>
            <pc:sldMk cId="3623726234" sldId="293"/>
            <ac:spMk id="10" creationId="{F6BCDFD7-5165-9EF7-84CB-6C27F0FB25B2}"/>
          </ac:spMkLst>
        </pc:spChg>
      </pc:sldChg>
      <pc:sldMasterChg chg="modSldLayout">
        <pc:chgData name="IVRISSIMTZIS, IOANNIS" userId="f2fe3053-078f-4078-ba1d-1ac5fe65a350" providerId="ADAL" clId="{9EB77B26-4EBE-410D-A213-D4511AE81689}" dt="2024-10-09T12:47:55.527" v="18" actId="478"/>
        <pc:sldMasterMkLst>
          <pc:docMk/>
          <pc:sldMasterMk cId="1871402746" sldId="2147483660"/>
        </pc:sldMasterMkLst>
        <pc:sldLayoutChg chg="delSp mod">
          <pc:chgData name="IVRISSIMTZIS, IOANNIS" userId="f2fe3053-078f-4078-ba1d-1ac5fe65a350" providerId="ADAL" clId="{9EB77B26-4EBE-410D-A213-D4511AE81689}" dt="2024-10-09T12:47:55.527" v="18" actId="478"/>
          <pc:sldLayoutMkLst>
            <pc:docMk/>
            <pc:sldMasterMk cId="1871402746" sldId="2147483660"/>
            <pc:sldLayoutMk cId="1326076348" sldId="2147483661"/>
          </pc:sldLayoutMkLst>
          <pc:spChg chg="del">
            <ac:chgData name="IVRISSIMTZIS, IOANNIS" userId="f2fe3053-078f-4078-ba1d-1ac5fe65a350" providerId="ADAL" clId="{9EB77B26-4EBE-410D-A213-D4511AE81689}" dt="2024-10-09T12:47:55.527" v="18" actId="478"/>
            <ac:spMkLst>
              <pc:docMk/>
              <pc:sldMasterMk cId="1871402746" sldId="2147483660"/>
              <pc:sldLayoutMk cId="1326076348" sldId="2147483661"/>
              <ac:spMk id="2" creationId="{00000000-0000-0000-0000-000000000000}"/>
            </ac:spMkLst>
          </pc:spChg>
          <pc:spChg chg="del">
            <ac:chgData name="IVRISSIMTZIS, IOANNIS" userId="f2fe3053-078f-4078-ba1d-1ac5fe65a350" providerId="ADAL" clId="{9EB77B26-4EBE-410D-A213-D4511AE81689}" dt="2024-10-09T12:47:54.346" v="17" actId="478"/>
            <ac:spMkLst>
              <pc:docMk/>
              <pc:sldMasterMk cId="1871402746" sldId="2147483660"/>
              <pc:sldLayoutMk cId="1326076348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EE13B-CDC9-2843-B3ED-364E50E27060}" type="datetimeFigureOut">
              <a:rPr lang="en-US" smtClean="0"/>
              <a:pPr/>
              <a:t>10/9/2024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EE657-7D0F-EA4A-B807-F07F692BA6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18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645" y="0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05350"/>
            <a:ext cx="54356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645" y="9408981"/>
            <a:ext cx="294428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09E18-82C1-E147-93BD-98C069D187F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618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B490F-0820-433B-947F-97D55B0CFB4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627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E01E-3067-44A6-BE83-766271C5659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3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E01E-3067-44A6-BE83-766271C565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0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E01E-3067-44A6-BE83-766271C5659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5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E01E-3067-44A6-BE83-766271C5659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39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E01E-3067-44A6-BE83-766271C5659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1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DE01E-3067-44A6-BE83-766271C565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2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249-8D49-4828-B4A9-D344D24E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02FBB-3F90-4CF7-817A-C62F865B8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0F55-278C-4608-9524-2F6B0215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EE69-BED5-44E4-8378-5955F342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C951-11C5-4744-813E-1974CD0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5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6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339" y="1672217"/>
            <a:ext cx="4428563" cy="1470025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3733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39" y="3093911"/>
            <a:ext cx="4428563" cy="17526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667">
                <a:solidFill>
                  <a:srgbClr val="002A4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659" y="328401"/>
            <a:ext cx="2118005" cy="8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28737" y="1632944"/>
            <a:ext cx="7603571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2905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828738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89002" y="1632944"/>
            <a:ext cx="5076253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67"/>
              </a:spcBef>
              <a:buNone/>
              <a:defRPr sz="2400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067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067"/>
              </a:spcBef>
              <a:buFont typeface="Lucida Grande"/>
              <a:buChar char="–"/>
              <a:defRPr sz="2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88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37" y="369979"/>
            <a:ext cx="10536517" cy="1143000"/>
          </a:xfrm>
        </p:spPr>
        <p:txBody>
          <a:bodyPr lIns="0" tIns="0" rIns="0" bIns="0" anchor="t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2873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4473629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8118518" y="1632944"/>
            <a:ext cx="324673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533"/>
              </a:spcBef>
              <a:buNone/>
              <a:defRPr sz="1867">
                <a:solidFill>
                  <a:srgbClr val="002A41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533"/>
              </a:spcBef>
              <a:buClr>
                <a:srgbClr val="68246D"/>
              </a:buClr>
              <a:buFont typeface="Arial"/>
              <a:buChar char="•"/>
              <a:defRPr sz="1867">
                <a:solidFill>
                  <a:srgbClr val="002A41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533"/>
              </a:spcBef>
              <a:buFont typeface="Lucida Grande"/>
              <a:buChar char="–"/>
              <a:defRPr sz="1867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13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986" y="6230447"/>
            <a:ext cx="1020673" cy="423471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844658" y="1632944"/>
            <a:ext cx="6891867" cy="3886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333"/>
              </a:spcBef>
              <a:buNone/>
              <a:defRPr sz="3200">
                <a:solidFill>
                  <a:srgbClr val="54145A"/>
                </a:solidFill>
                <a:latin typeface="Arial"/>
                <a:cs typeface="Arial"/>
              </a:defRPr>
            </a:lvl1pPr>
            <a:lvl2pPr marL="383990" indent="-383990">
              <a:spcBef>
                <a:spcPts val="1333"/>
              </a:spcBef>
              <a:buClr>
                <a:srgbClr val="68246D"/>
              </a:buClr>
              <a:buFont typeface="Arial"/>
              <a:buChar char="•"/>
              <a:defRPr sz="3200">
                <a:solidFill>
                  <a:srgbClr val="54145A"/>
                </a:solidFill>
                <a:latin typeface="Arial"/>
                <a:cs typeface="Arial"/>
              </a:defRPr>
            </a:lvl2pPr>
            <a:lvl3pPr marL="767981" indent="-383990">
              <a:spcBef>
                <a:spcPts val="1333"/>
              </a:spcBef>
              <a:buFont typeface="Lucida Grande"/>
              <a:buChar char="–"/>
              <a:defRPr sz="32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2400">
                <a:latin typeface="Arial"/>
                <a:cs typeface="Arial"/>
              </a:defRPr>
            </a:lvl4pPr>
            <a:lvl5pPr>
              <a:defRPr sz="24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0204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7ukDKVHnac4?start=88&amp;feature=oembed" TargetMode="External"/><Relationship Id="rId6" Type="http://schemas.openxmlformats.org/officeDocument/2006/relationships/image" Target="../media/image8.jpe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7ukDKVHnac4?start=147&amp;feature=oembed" TargetMode="External"/><Relationship Id="rId6" Type="http://schemas.openxmlformats.org/officeDocument/2006/relationships/image" Target="../media/image8.jpeg"/><Relationship Id="rId5" Type="http://schemas.openxmlformats.org/officeDocument/2006/relationships/image" Target="../media/image9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Bfvyj88Hs_o?start=39&amp;feature=oembe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ghtning Bolt 3">
            <a:extLst>
              <a:ext uri="{FF2B5EF4-FFF2-40B4-BE49-F238E27FC236}">
                <a16:creationId xmlns:a16="http://schemas.microsoft.com/office/drawing/2014/main" id="{B765A602-CDBA-465D-A631-B62128B2AD8E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3DBCAFF-C134-4537-8ABB-FC21E868B0F7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10951DEE-D11E-4575-B634-4F37F3CFD61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C445F3-B20E-6BBA-0408-E95B6FA27C54}"/>
              </a:ext>
            </a:extLst>
          </p:cNvPr>
          <p:cNvSpPr txBox="1">
            <a:spLocks/>
          </p:cNvSpPr>
          <p:nvPr/>
        </p:nvSpPr>
        <p:spPr>
          <a:xfrm>
            <a:off x="263352" y="1700808"/>
            <a:ext cx="6480720" cy="16504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800" b="1" kern="1200">
                <a:solidFill>
                  <a:srgbClr val="002A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/>
              <a:t>COMP1071 - Digital Electronics</a:t>
            </a:r>
          </a:p>
          <a:p>
            <a:endParaRPr lang="en-US" sz="3200" dirty="0"/>
          </a:p>
          <a:p>
            <a:r>
              <a:rPr lang="en-GB" i="0" dirty="0">
                <a:effectLst/>
                <a:latin typeface="Arial" panose="020B0604020202020204" pitchFamily="34" charset="0"/>
              </a:rPr>
              <a:t>Transistors (</a:t>
            </a:r>
            <a:r>
              <a:rPr lang="en-GB" dirty="0">
                <a:latin typeface="Arial" panose="020B0604020202020204" pitchFamily="34" charset="0"/>
              </a:rPr>
              <a:t>e</a:t>
            </a:r>
            <a:r>
              <a:rPr lang="en-GB" i="0" dirty="0">
                <a:effectLst/>
                <a:latin typeface="Arial" panose="020B0604020202020204" pitchFamily="34" charset="0"/>
              </a:rPr>
              <a:t>xtra </a:t>
            </a:r>
            <a:r>
              <a:rPr lang="en-GB" dirty="0">
                <a:latin typeface="Arial" panose="020B0604020202020204" pitchFamily="34" charset="0"/>
              </a:rPr>
              <a:t>m</a:t>
            </a:r>
            <a:r>
              <a:rPr lang="en-GB" i="0" dirty="0">
                <a:effectLst/>
                <a:latin typeface="Arial" panose="020B0604020202020204" pitchFamily="34" charset="0"/>
              </a:rPr>
              <a:t>aterial)</a:t>
            </a:r>
            <a:br>
              <a:rPr lang="en-US" dirty="0"/>
            </a:br>
            <a:endParaRPr lang="en-US" sz="2000" dirty="0"/>
          </a:p>
          <a:p>
            <a:br>
              <a:rPr lang="en-US" sz="2400" dirty="0"/>
            </a:br>
            <a:endParaRPr lang="en-US" sz="16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6BCDFD7-5165-9EF7-84CB-6C27F0FB25B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3352" y="4453376"/>
            <a:ext cx="6840760" cy="2215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Arial" panose="020B0604020202020204" pitchFamily="34" charset="0"/>
              </a:rPr>
              <a:t>Ioannis Ivrissimtzis</a:t>
            </a:r>
          </a:p>
          <a:p>
            <a:pPr marL="0" indent="0">
              <a:buNone/>
            </a:pPr>
            <a:r>
              <a:rPr lang="en-US" sz="2400" b="1" dirty="0">
                <a:cs typeface="Arial" panose="020B0604020202020204" pitchFamily="34" charset="0"/>
              </a:rPr>
              <a:t>email: </a:t>
            </a:r>
            <a:r>
              <a:rPr lang="en-US" sz="2400" dirty="0">
                <a:cs typeface="Arial" panose="020B0604020202020204" pitchFamily="34" charset="0"/>
              </a:rPr>
              <a:t>ioannis.ivrissimtzis@durham.ac.uk</a:t>
            </a:r>
          </a:p>
          <a:p>
            <a:pPr marL="0" indent="0">
              <a:buNone/>
            </a:pPr>
            <a:r>
              <a:rPr lang="en-US" sz="2400" b="1" dirty="0">
                <a:cs typeface="Arial" panose="020B0604020202020204" pitchFamily="34" charset="0"/>
              </a:rPr>
              <a:t>Room: </a:t>
            </a:r>
            <a:r>
              <a:rPr lang="en-US" sz="2400" dirty="0">
                <a:cs typeface="Arial" panose="020B0604020202020204" pitchFamily="34" charset="0"/>
              </a:rPr>
              <a:t>MCS 2023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/>
              <a:t>Slide acknowledgements: Eleni </a:t>
            </a:r>
            <a:r>
              <a:rPr lang="en-GB" sz="2000" b="1" dirty="0" err="1"/>
              <a:t>Akrida</a:t>
            </a:r>
            <a:r>
              <a:rPr lang="en-GB" sz="2000" b="1" dirty="0"/>
              <a:t> and Farshad Arvin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2372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9EBD6BB6-A800-4BC8-B86C-903E3DEFE3CC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1F0FCF-E24C-CA41-A373-9E4EFBCD4E25}" type="slidenum">
              <a:rPr lang="en-US" sz="1600">
                <a:solidFill>
                  <a:schemeClr val="tx1">
                    <a:tint val="75000"/>
                  </a:schemeClr>
                </a:solidFill>
              </a:rPr>
              <a:pPr algn="r"/>
              <a:t>2</a:t>
            </a:fld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AAE36E-E366-4A5E-9583-B68E92C0E70B}"/>
              </a:ext>
            </a:extLst>
          </p:cNvPr>
          <p:cNvSpPr txBox="1">
            <a:spLocks/>
          </p:cNvSpPr>
          <p:nvPr/>
        </p:nvSpPr>
        <p:spPr>
          <a:xfrm>
            <a:off x="826746" y="1512979"/>
            <a:ext cx="5629294" cy="3816350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dirty="0">
                <a:solidFill>
                  <a:srgbClr val="663366"/>
                </a:solidFill>
              </a:rPr>
              <a:t>MOS </a:t>
            </a:r>
            <a:r>
              <a:rPr lang="en-US" sz="2000" dirty="0">
                <a:solidFill>
                  <a:srgbClr val="000000"/>
                </a:solidFill>
              </a:rPr>
              <a:t>transistors are built from semiconductor material, usually silicon.</a:t>
            </a:r>
          </a:p>
          <a:p>
            <a:pPr fontAlgn="auto">
              <a:spcAft>
                <a:spcPts val="0"/>
              </a:spcAft>
            </a:pPr>
            <a:r>
              <a:rPr lang="en-US" sz="2000" b="1" dirty="0">
                <a:solidFill>
                  <a:srgbClr val="663366"/>
                </a:solidFill>
              </a:rPr>
              <a:t>Silicon </a:t>
            </a:r>
            <a:r>
              <a:rPr lang="en-US" sz="2000" dirty="0">
                <a:solidFill>
                  <a:srgbClr val="000000"/>
                </a:solidFill>
              </a:rPr>
              <a:t>is a poor conductor of electricity: all the available electrons (4) are used to form bonds with </a:t>
            </a:r>
            <a:r>
              <a:rPr lang="en-GB" sz="2000" dirty="0">
                <a:solidFill>
                  <a:srgbClr val="000000"/>
                </a:solidFill>
              </a:rPr>
              <a:t>neighbouring</a:t>
            </a:r>
            <a:r>
              <a:rPr lang="en-US" sz="2000" dirty="0">
                <a:solidFill>
                  <a:srgbClr val="000000"/>
                </a:solidFill>
              </a:rPr>
              <a:t> atoms.</a:t>
            </a:r>
          </a:p>
          <a:p>
            <a:pPr fontAlgn="auto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</a:rPr>
              <a:t>Impurities </a:t>
            </a:r>
            <a:r>
              <a:rPr lang="en-US" sz="2000" dirty="0">
                <a:solidFill>
                  <a:schemeClr val="accent4"/>
                </a:solidFill>
              </a:rPr>
              <a:t>(</a:t>
            </a:r>
            <a:r>
              <a:rPr lang="en-US" sz="2000" b="1" dirty="0">
                <a:solidFill>
                  <a:srgbClr val="663366"/>
                </a:solidFill>
              </a:rPr>
              <a:t>dopants</a:t>
            </a:r>
            <a:r>
              <a:rPr lang="en-US" sz="2000" dirty="0">
                <a:solidFill>
                  <a:schemeClr val="accent4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provide extra electrons or electron-holes which increase conductivity.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74B9B1D7-A619-4A54-A33C-003B3DD6B4F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73998626"/>
              </p:ext>
            </p:extLst>
          </p:nvPr>
        </p:nvGraphicFramePr>
        <p:xfrm>
          <a:off x="2753311" y="4118669"/>
          <a:ext cx="7021432" cy="254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053840" imgH="1467612" progId="">
                  <p:embed/>
                </p:oleObj>
              </mc:Choice>
              <mc:Fallback>
                <p:oleObj name="VISIO" r:id="rId4" imgW="4053840" imgH="1467612" progId="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74B9B1D7-A619-4A54-A33C-003B3DD6B4F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11" y="4118669"/>
                        <a:ext cx="7021432" cy="254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nline Media 5" title="Transistors, How do they work ?">
            <a:hlinkClick r:id="" action="ppaction://media"/>
            <a:extLst>
              <a:ext uri="{FF2B5EF4-FFF2-40B4-BE49-F238E27FC236}">
                <a16:creationId xmlns:a16="http://schemas.microsoft.com/office/drawing/2014/main" id="{E52818C7-789C-4EDD-B883-3B002263975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6600056" y="197281"/>
            <a:ext cx="5375162" cy="3036966"/>
          </a:xfrm>
          <a:prstGeom prst="rect">
            <a:avLst/>
          </a:prstGeom>
          <a:ln>
            <a:noFill/>
          </a:ln>
          <a:effectLst>
            <a:glow rad="228600">
              <a:srgbClr val="FFFFFF">
                <a:alpha val="40000"/>
              </a:srgbClr>
            </a:glow>
          </a:effectLst>
          <a:scene3d>
            <a:camera prst="orthographicFront"/>
            <a:lightRig rig="threePt" dir="t">
              <a:rot lat="0" lon="0" rev="2100000"/>
            </a:lightRig>
          </a:scene3d>
          <a:sp3d>
            <a:bevelT w="152400" h="101600" prst="slope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05F1C5-71D4-4951-993F-286B573537B7}"/>
              </a:ext>
            </a:extLst>
          </p:cNvPr>
          <p:cNvSpPr txBox="1"/>
          <p:nvPr/>
        </p:nvSpPr>
        <p:spPr>
          <a:xfrm>
            <a:off x="10981228" y="5704908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As: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Arsenic</a:t>
            </a:r>
          </a:p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Boron </a:t>
            </a:r>
          </a:p>
          <a:p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9EBD6BB6-A800-4BC8-B86C-903E3DEFE3CC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1F0FCF-E24C-CA41-A373-9E4EFBCD4E25}" type="slidenum">
              <a:rPr lang="en-US" sz="1600">
                <a:solidFill>
                  <a:schemeClr val="tx1">
                    <a:tint val="75000"/>
                  </a:schemeClr>
                </a:solidFill>
              </a:rPr>
              <a:pPr algn="r"/>
              <a:t>3</a:t>
            </a:fld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99CBA-B99B-4066-9586-2BA4DFD59F2D}"/>
              </a:ext>
            </a:extLst>
          </p:cNvPr>
          <p:cNvSpPr txBox="1">
            <a:spLocks/>
          </p:cNvSpPr>
          <p:nvPr/>
        </p:nvSpPr>
        <p:spPr>
          <a:xfrm>
            <a:off x="826746" y="1374463"/>
            <a:ext cx="7772400" cy="677862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1" dirty="0" err="1">
                <a:solidFill>
                  <a:srgbClr val="54145A"/>
                </a:solidFill>
              </a:rPr>
              <a:t>nMOS</a:t>
            </a:r>
            <a:r>
              <a:rPr lang="en-US" sz="2800" b="1" dirty="0">
                <a:solidFill>
                  <a:srgbClr val="54145A"/>
                </a:solidFill>
              </a:rPr>
              <a:t> transistor:</a:t>
            </a:r>
            <a:endParaRPr lang="en-US" sz="2800" dirty="0">
              <a:solidFill>
                <a:srgbClr val="54145A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2B9E443-6060-44A5-A92F-7F491FF4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7" y="2204289"/>
            <a:ext cx="71088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39727-465E-436A-BEBA-EA75C1468F11}"/>
              </a:ext>
            </a:extLst>
          </p:cNvPr>
          <p:cNvSpPr txBox="1">
            <a:spLocks/>
          </p:cNvSpPr>
          <p:nvPr/>
        </p:nvSpPr>
        <p:spPr bwMode="auto">
          <a:xfrm>
            <a:off x="2209799" y="5023253"/>
            <a:ext cx="7772400" cy="119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GB" sz="2000" kern="0" dirty="0">
                <a:latin typeface="+mn-lt"/>
              </a:rPr>
              <a:t>The MOS (Metal-Oxide-Semiconductor) is a sandwich of layers of conducting and insulating material. The </a:t>
            </a:r>
            <a:r>
              <a:rPr lang="en-GB" sz="2000" b="1" kern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gate</a:t>
            </a:r>
            <a:r>
              <a:rPr lang="en-GB" sz="2000" kern="0" dirty="0">
                <a:latin typeface="+mn-lt"/>
              </a:rPr>
              <a:t> is a conducting layer, on top of insulating layer (</a:t>
            </a:r>
            <a:r>
              <a:rPr lang="en-GB" sz="2000" b="1" kern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silicon dioxide</a:t>
            </a:r>
            <a:r>
              <a:rPr lang="en-GB" sz="2000" kern="0" dirty="0">
                <a:latin typeface="+mn-lt"/>
              </a:rPr>
              <a:t>), on top of the substrate which is </a:t>
            </a:r>
            <a:r>
              <a:rPr lang="en-GB" sz="2000" b="1" kern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semiconductor.</a:t>
            </a:r>
          </a:p>
        </p:txBody>
      </p:sp>
    </p:spTree>
    <p:extLst>
      <p:ext uri="{BB962C8B-B14F-4D97-AF65-F5344CB8AC3E}">
        <p14:creationId xmlns:p14="http://schemas.microsoft.com/office/powerpoint/2010/main" val="191153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8" y="1485900"/>
            <a:ext cx="10536517" cy="3886200"/>
          </a:xfrm>
        </p:spPr>
        <p:txBody>
          <a:bodyPr/>
          <a:lstStyle/>
          <a:p>
            <a:r>
              <a:rPr lang="en-GB" dirty="0">
                <a:latin typeface="+mj-lt"/>
              </a:rPr>
              <a:t>The metal-oxide-semiconductor ‘sandwich’ is a </a:t>
            </a:r>
            <a:r>
              <a:rPr lang="en-US" b="1" dirty="0">
                <a:solidFill>
                  <a:srgbClr val="663366"/>
                </a:solidFill>
                <a:latin typeface="+mj-lt"/>
              </a:rPr>
              <a:t>capacitor: </a:t>
            </a:r>
            <a:r>
              <a:rPr lang="en-US" dirty="0">
                <a:latin typeface="+mj-lt"/>
              </a:rPr>
              <a:t>two pieces of conductive material separated by an insulator.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If a positive voltage is applied to one side,</a:t>
            </a:r>
          </a:p>
          <a:p>
            <a:r>
              <a:rPr lang="en-US" dirty="0">
                <a:latin typeface="+mj-lt"/>
              </a:rPr>
              <a:t>it accumulates charge Q and the other side </a:t>
            </a:r>
          </a:p>
          <a:p>
            <a:r>
              <a:rPr lang="en-US" dirty="0">
                <a:latin typeface="+mj-lt"/>
              </a:rPr>
              <a:t>accumulates the opposite charge  -Q.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It takes time and energy to charge</a:t>
            </a:r>
          </a:p>
          <a:p>
            <a:r>
              <a:rPr lang="en-US" dirty="0">
                <a:latin typeface="+mj-lt"/>
              </a:rPr>
              <a:t>or discharge a capacitor.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9EBD6BB6-A800-4BC8-B86C-903E3DEFE3CC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1F0FCF-E24C-CA41-A373-9E4EFBCD4E25}" type="slidenum">
              <a:rPr lang="en-US" sz="1600">
                <a:solidFill>
                  <a:schemeClr val="tx1">
                    <a:tint val="75000"/>
                  </a:schemeClr>
                </a:solidFill>
              </a:rPr>
              <a:pPr algn="r"/>
              <a:t>4</a:t>
            </a:fld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B08772F-4F4F-4C17-98A6-2E6FF7CEC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2971801"/>
            <a:ext cx="32004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D34B7AD-E931-4118-B5FD-B39248DACF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3" t="24321" r="58576" b="29780"/>
          <a:stretch/>
        </p:blipFill>
        <p:spPr bwMode="auto">
          <a:xfrm>
            <a:off x="9552384" y="144421"/>
            <a:ext cx="2486746" cy="1224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231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28738" y="1485900"/>
            <a:ext cx="10536517" cy="3886200"/>
          </a:xfrm>
        </p:spPr>
        <p:txBody>
          <a:bodyPr/>
          <a:lstStyle/>
          <a:p>
            <a:r>
              <a:rPr lang="en-US" dirty="0">
                <a:latin typeface="+mj-lt"/>
              </a:rPr>
              <a:t>The junction between p-type and n-type silicon is </a:t>
            </a:r>
            <a:r>
              <a:rPr lang="en-US" b="1" dirty="0">
                <a:solidFill>
                  <a:srgbClr val="663366"/>
                </a:solidFill>
                <a:latin typeface="+mj-lt"/>
              </a:rPr>
              <a:t>a diode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Current can only flow from p-type to n-type.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9EBD6BB6-A800-4BC8-B86C-903E3DEFE3CC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1F0FCF-E24C-CA41-A373-9E4EFBCD4E25}" type="slidenum">
              <a:rPr lang="en-US" sz="1600">
                <a:solidFill>
                  <a:schemeClr val="tx1">
                    <a:tint val="75000"/>
                  </a:schemeClr>
                </a:solidFill>
              </a:rPr>
              <a:pPr algn="r"/>
              <a:t>5</a:t>
            </a:fld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D1F296-752A-437D-B65B-8BD810DE33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9456" y="3107463"/>
            <a:ext cx="38100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271AB4-71A0-42EF-AFE5-D7AE24A8D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1" t="51322" r="56425" b="18979"/>
          <a:stretch/>
        </p:blipFill>
        <p:spPr bwMode="auto">
          <a:xfrm>
            <a:off x="9192344" y="402370"/>
            <a:ext cx="2711624" cy="792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nline Media 6" title="Transistors, How do they work ?">
            <a:hlinkClick r:id="" action="ppaction://media"/>
            <a:extLst>
              <a:ext uri="{FF2B5EF4-FFF2-40B4-BE49-F238E27FC236}">
                <a16:creationId xmlns:a16="http://schemas.microsoft.com/office/drawing/2014/main" id="{5515E3CC-071B-4F97-A5A7-04ACA2EFCAF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5601055" y="2708920"/>
            <a:ext cx="6131673" cy="34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5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9EBD6BB6-A800-4BC8-B86C-903E3DEFE3CC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1F0FCF-E24C-CA41-A373-9E4EFBCD4E25}" type="slidenum">
              <a:rPr lang="en-US" sz="1600">
                <a:solidFill>
                  <a:schemeClr val="tx1">
                    <a:tint val="75000"/>
                  </a:schemeClr>
                </a:solidFill>
              </a:rPr>
              <a:pPr algn="r"/>
              <a:t>6</a:t>
            </a:fld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99CBA-B99B-4066-9586-2BA4DFD59F2D}"/>
              </a:ext>
            </a:extLst>
          </p:cNvPr>
          <p:cNvSpPr txBox="1">
            <a:spLocks/>
          </p:cNvSpPr>
          <p:nvPr/>
        </p:nvSpPr>
        <p:spPr>
          <a:xfrm>
            <a:off x="826746" y="1374463"/>
            <a:ext cx="7772400" cy="677862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b="1" dirty="0" err="1">
                <a:solidFill>
                  <a:srgbClr val="54145A"/>
                </a:solidFill>
              </a:rPr>
              <a:t>nMOS</a:t>
            </a:r>
            <a:r>
              <a:rPr lang="en-US" sz="2800" b="1" dirty="0">
                <a:solidFill>
                  <a:srgbClr val="54145A"/>
                </a:solidFill>
              </a:rPr>
              <a:t> transistor:</a:t>
            </a:r>
            <a:endParaRPr lang="en-US" sz="2800" dirty="0">
              <a:solidFill>
                <a:srgbClr val="54145A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2B9E443-6060-44A5-A92F-7F491FF449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1587" y="4027363"/>
            <a:ext cx="71088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639727-465E-436A-BEBA-EA75C1468F11}"/>
              </a:ext>
            </a:extLst>
          </p:cNvPr>
          <p:cNvSpPr txBox="1">
            <a:spLocks/>
          </p:cNvSpPr>
          <p:nvPr/>
        </p:nvSpPr>
        <p:spPr bwMode="auto">
          <a:xfrm>
            <a:off x="1271464" y="1882958"/>
            <a:ext cx="4824536" cy="197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When the </a:t>
            </a:r>
            <a:r>
              <a:rPr lang="en-US" sz="2000" b="1" kern="0" dirty="0">
                <a:solidFill>
                  <a:srgbClr val="663366"/>
                </a:solidFill>
                <a:latin typeface="+mn-lt"/>
              </a:rPr>
              <a:t>gate </a:t>
            </a:r>
            <a:r>
              <a:rPr lang="en-US" sz="2000" b="1" kern="0" dirty="0" err="1">
                <a:solidFill>
                  <a:srgbClr val="663366"/>
                </a:solidFill>
                <a:latin typeface="+mn-lt"/>
              </a:rPr>
              <a:t>g</a:t>
            </a:r>
            <a:r>
              <a:rPr lang="en-US" sz="2000" kern="0" dirty="0">
                <a:latin typeface="+mn-lt"/>
              </a:rPr>
              <a:t> is at 0V, the </a:t>
            </a:r>
            <a:r>
              <a:rPr lang="en-US" sz="2000" b="1" kern="0" dirty="0">
                <a:solidFill>
                  <a:srgbClr val="663366"/>
                </a:solidFill>
                <a:latin typeface="+mn-lt"/>
              </a:rPr>
              <a:t>diode effect </a:t>
            </a:r>
            <a:r>
              <a:rPr lang="en-US" sz="2000" kern="0" dirty="0">
                <a:latin typeface="+mn-lt"/>
              </a:rPr>
              <a:t>between </a:t>
            </a:r>
            <a:r>
              <a:rPr lang="en-US" sz="2000" kern="0" dirty="0" err="1">
                <a:latin typeface="+mn-lt"/>
              </a:rPr>
              <a:t>n</a:t>
            </a:r>
            <a:r>
              <a:rPr lang="en-US" sz="2000" kern="0" dirty="0">
                <a:latin typeface="+mn-lt"/>
              </a:rPr>
              <a:t>-type and </a:t>
            </a:r>
            <a:r>
              <a:rPr lang="en-US" sz="2000" kern="0" dirty="0" err="1">
                <a:latin typeface="+mn-lt"/>
              </a:rPr>
              <a:t>p</a:t>
            </a:r>
            <a:r>
              <a:rPr lang="en-US" sz="2000" kern="0" dirty="0">
                <a:latin typeface="+mn-lt"/>
              </a:rPr>
              <a:t>-type silicon prevents current flowing from </a:t>
            </a:r>
            <a:r>
              <a:rPr lang="en-US" sz="2000" b="1" kern="0" dirty="0">
                <a:solidFill>
                  <a:srgbClr val="663366"/>
                </a:solidFill>
                <a:latin typeface="+mn-lt"/>
              </a:rPr>
              <a:t>source </a:t>
            </a:r>
            <a:r>
              <a:rPr lang="en-US" sz="2000" kern="0" dirty="0">
                <a:latin typeface="+mn-lt"/>
              </a:rPr>
              <a:t>to </a:t>
            </a:r>
            <a:r>
              <a:rPr lang="en-US" sz="2000" b="1" kern="0" dirty="0">
                <a:solidFill>
                  <a:srgbClr val="663366"/>
                </a:solidFill>
                <a:latin typeface="+mn-lt"/>
              </a:rPr>
              <a:t>drain</a:t>
            </a:r>
            <a:r>
              <a:rPr lang="en-US" sz="2000" kern="0" dirty="0">
                <a:latin typeface="+mn-lt"/>
              </a:rPr>
              <a:t>.</a:t>
            </a:r>
          </a:p>
        </p:txBody>
      </p:sp>
      <p:pic>
        <p:nvPicPr>
          <p:cNvPr id="4" name="Online Media 3" title="How a MOSFET Works - with animation!  | Intermediate Electronics">
            <a:hlinkClick r:id="" action="ppaction://media"/>
            <a:extLst>
              <a:ext uri="{FF2B5EF4-FFF2-40B4-BE49-F238E27FC236}">
                <a16:creationId xmlns:a16="http://schemas.microsoft.com/office/drawing/2014/main" id="{68A1D38A-91AC-44AC-B32B-F357EB5ABA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40718" y="178914"/>
            <a:ext cx="5431787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9EBD6BB6-A800-4BC8-B86C-903E3DEFE3CC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E1F0FCF-E24C-CA41-A373-9E4EFBCD4E25}" type="slidenum">
              <a:rPr lang="en-US" sz="1600">
                <a:solidFill>
                  <a:schemeClr val="tx1">
                    <a:tint val="75000"/>
                  </a:schemeClr>
                </a:solidFill>
              </a:rPr>
              <a:pPr algn="r"/>
              <a:t>7</a:t>
            </a:fld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0BE337-35F7-4117-85C9-04A44695FBFE}"/>
              </a:ext>
            </a:extLst>
          </p:cNvPr>
          <p:cNvSpPr txBox="1">
            <a:spLocks/>
          </p:cNvSpPr>
          <p:nvPr/>
        </p:nvSpPr>
        <p:spPr>
          <a:xfrm>
            <a:off x="826746" y="1512979"/>
            <a:ext cx="10237806" cy="677862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/>
              <a:t>A</a:t>
            </a:r>
            <a:r>
              <a:rPr lang="en-US" sz="2800" b="1" dirty="0">
                <a:solidFill>
                  <a:srgbClr val="663366"/>
                </a:solidFill>
              </a:rPr>
              <a:t> </a:t>
            </a:r>
            <a:r>
              <a:rPr lang="en-US" sz="2800" b="1" dirty="0" err="1">
                <a:solidFill>
                  <a:srgbClr val="663366"/>
                </a:solidFill>
              </a:rPr>
              <a:t>pMOS</a:t>
            </a:r>
            <a:r>
              <a:rPr lang="en-US" sz="2800" b="1" dirty="0">
                <a:solidFill>
                  <a:srgbClr val="663366"/>
                </a:solidFill>
              </a:rPr>
              <a:t> </a:t>
            </a:r>
            <a:r>
              <a:rPr lang="en-US" sz="2800" dirty="0"/>
              <a:t>transistor is the</a:t>
            </a:r>
            <a:r>
              <a:rPr lang="en-US" sz="2800" b="1" dirty="0">
                <a:solidFill>
                  <a:srgbClr val="663366"/>
                </a:solidFill>
              </a:rPr>
              <a:t> </a:t>
            </a:r>
            <a:r>
              <a:rPr lang="en-US" sz="2800" dirty="0"/>
              <a:t>opposite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b="1" dirty="0">
                <a:solidFill>
                  <a:srgbClr val="663366"/>
                </a:solidFill>
              </a:rPr>
              <a:t>on at g low </a:t>
            </a:r>
            <a:r>
              <a:rPr lang="en-US" sz="2800" dirty="0">
                <a:solidFill>
                  <a:srgbClr val="000000"/>
                </a:solidFill>
              </a:rPr>
              <a:t>and </a:t>
            </a:r>
            <a:r>
              <a:rPr lang="en-US" sz="2800" b="1" dirty="0">
                <a:solidFill>
                  <a:srgbClr val="663366"/>
                </a:solidFill>
              </a:rPr>
              <a:t>off at g high.</a:t>
            </a:r>
            <a:endParaRPr lang="en-US" sz="2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012DD1A-493F-4ED2-98F4-7668B8E2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844" y="2387460"/>
            <a:ext cx="6926311" cy="37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255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6b47376e-470b-4c33-b18b-94f91f890e23"/>
  <p:tag name="TPVERSION" val="8"/>
  <p:tag name="TPFULLVERSION" val="8.5.4.5"/>
  <p:tag name="PPTVERSION" val="16"/>
  <p:tag name="TPOS" val="2"/>
  <p:tag name="TPLASTSAVEVERSION" val="6.3 PC"/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7110405a-f989-48a5-a45d-a08f610ff5bd"/>
  <p:tag name="EDITION" val="Meetoo"/>
</p:tagLst>
</file>

<file path=ppt/theme/theme1.xml><?xml version="1.0" encoding="utf-8"?>
<a:theme xmlns:a="http://schemas.openxmlformats.org/drawingml/2006/main" name="1_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 University_powerpoint 29.08.19 FINAL.potx" id="{15F0B36B-451E-467F-AC1D-6B634029385F}" vid="{75B5DF01-1AD8-4B24-959A-92377C0E24A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23117</TotalTime>
  <Words>273</Words>
  <Application>Microsoft Office PowerPoint</Application>
  <PresentationFormat>Widescreen</PresentationFormat>
  <Paragraphs>48</Paragraphs>
  <Slides>7</Slides>
  <Notes>7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Lucida Grande</vt:lpstr>
      <vt:lpstr>Times</vt:lpstr>
      <vt:lpstr>1_Office Theme</vt:lpstr>
      <vt:lpstr>VISIO</vt:lpstr>
      <vt:lpstr>PowerPoint Presentation</vt:lpstr>
      <vt:lpstr>Transistors</vt:lpstr>
      <vt:lpstr>Transistors</vt:lpstr>
      <vt:lpstr>Transistors</vt:lpstr>
      <vt:lpstr>Transistors</vt:lpstr>
      <vt:lpstr>Transistors</vt:lpstr>
      <vt:lpstr>Transistors</vt:lpstr>
    </vt:vector>
  </TitlesOfParts>
  <Company>MUFC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style for title slide</dc:title>
  <dc:creator>Arvin</dc:creator>
  <cp:lastModifiedBy>IVRISSIMTZIS, IOANNIS</cp:lastModifiedBy>
  <cp:revision>229</cp:revision>
  <cp:lastPrinted>2021-10-26T10:08:13Z</cp:lastPrinted>
  <dcterms:created xsi:type="dcterms:W3CDTF">2013-10-22T16:24:18Z</dcterms:created>
  <dcterms:modified xsi:type="dcterms:W3CDTF">2024-10-09T14:15:56Z</dcterms:modified>
</cp:coreProperties>
</file>