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57" r:id="rId6"/>
    <p:sldId id="277" r:id="rId7"/>
    <p:sldId id="325" r:id="rId8"/>
    <p:sldId id="301" r:id="rId9"/>
    <p:sldId id="312" r:id="rId10"/>
    <p:sldId id="278" r:id="rId11"/>
    <p:sldId id="313" r:id="rId12"/>
    <p:sldId id="319" r:id="rId13"/>
    <p:sldId id="260" r:id="rId14"/>
    <p:sldId id="276" r:id="rId15"/>
    <p:sldId id="314" r:id="rId16"/>
    <p:sldId id="259" r:id="rId17"/>
    <p:sldId id="258" r:id="rId18"/>
    <p:sldId id="268" r:id="rId19"/>
    <p:sldId id="317" r:id="rId20"/>
    <p:sldId id="316" r:id="rId21"/>
    <p:sldId id="266" r:id="rId22"/>
    <p:sldId id="321" r:id="rId23"/>
    <p:sldId id="264" r:id="rId24"/>
    <p:sldId id="265" r:id="rId25"/>
    <p:sldId id="263" r:id="rId26"/>
    <p:sldId id="320" r:id="rId27"/>
    <p:sldId id="262" r:id="rId28"/>
    <p:sldId id="324" r:id="rId29"/>
    <p:sldId id="326" r:id="rId30"/>
    <p:sldId id="270" r:id="rId31"/>
    <p:sldId id="322" r:id="rId32"/>
    <p:sldId id="269" r:id="rId33"/>
    <p:sldId id="271" r:id="rId34"/>
    <p:sldId id="272" r:id="rId35"/>
    <p:sldId id="27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C8A36-2B3B-434D-AA8A-D3E68BB546F7}" v="225" dt="2023-03-10T09:30:44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504E-BE3D-499A-96B4-0B9BC976478E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5569-1213-4436-B28A-E77794DBD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43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4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72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4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77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89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9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4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3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80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2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33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30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76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85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BA04-10CD-4EFA-ADCE-1A821E0C1F75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456E2-4214-4701-88B6-0C1CDE25D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916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ergystar.gov/buildings/benchmark/understand_metrics/how_score_calculat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C094-60DE-2BD5-C784-A48CDADB7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7878" y="560717"/>
            <a:ext cx="7220310" cy="2281178"/>
          </a:xfrm>
        </p:spPr>
        <p:txBody>
          <a:bodyPr>
            <a:normAutofit/>
          </a:bodyPr>
          <a:lstStyle/>
          <a:p>
            <a:pPr algn="l"/>
            <a:r>
              <a:rPr lang="fr-FR" sz="4600" b="1" i="0" dirty="0">
                <a:effectLst/>
                <a:latin typeface="Inter"/>
              </a:rPr>
              <a:t>Anticipez les besoins en consommation de bâtiments</a:t>
            </a:r>
            <a:br>
              <a:rPr lang="fr-FR" b="1" i="0" dirty="0">
                <a:solidFill>
                  <a:srgbClr val="271A38"/>
                </a:solidFill>
                <a:effectLst/>
                <a:latin typeface="Inter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EA957-128E-0755-EEBC-6486BC2C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7878" y="2389517"/>
            <a:ext cx="6070121" cy="2868283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1" dirty="0"/>
              <a:t>Ordre du jour </a:t>
            </a:r>
            <a:r>
              <a:rPr lang="en-US" dirty="0"/>
              <a:t>:</a:t>
            </a:r>
          </a:p>
          <a:p>
            <a:pPr marL="0" indent="0" algn="l">
              <a:buNone/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Présentation de la problématique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Nettoyage des </a:t>
            </a:r>
            <a:r>
              <a:rPr lang="en-GB" sz="2500" dirty="0"/>
              <a:t>Données</a:t>
            </a:r>
            <a:r>
              <a:rPr lang="fr-FR" dirty="0"/>
              <a:t> et </a:t>
            </a:r>
            <a:r>
              <a:rPr lang="fr-FR" dirty="0" err="1"/>
              <a:t>features</a:t>
            </a:r>
            <a:r>
              <a:rPr lang="fr-FR" dirty="0"/>
              <a:t> engineering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exploratoire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Modélisation et optimisation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algn="l">
              <a:spcBef>
                <a:spcPts val="0"/>
              </a:spcBef>
            </a:pPr>
            <a:r>
              <a:rPr lang="fr-FR" dirty="0"/>
              <a:t>Energy Start Score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Modèle retenu et améliorations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fr-FR" sz="2400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61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2883-A1E1-AFD5-0BED-407113AD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301"/>
          </a:xfrm>
        </p:spPr>
        <p:txBody>
          <a:bodyPr/>
          <a:lstStyle/>
          <a:p>
            <a:pPr algn="ctr"/>
            <a:r>
              <a:rPr lang="en-US" sz="4100" b="1" dirty="0">
                <a:latin typeface="Inter"/>
              </a:rPr>
              <a:t>Variables</a:t>
            </a:r>
            <a:endParaRPr lang="en-GB" sz="4100" b="1" dirty="0">
              <a:latin typeface="Inter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AF0F32-A49F-7013-3689-C48770C2C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868" y="1337926"/>
            <a:ext cx="6958362" cy="472134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86A576-81F4-8486-D957-95BD2C388396}"/>
              </a:ext>
            </a:extLst>
          </p:cNvPr>
          <p:cNvSpPr/>
          <p:nvPr/>
        </p:nvSpPr>
        <p:spPr>
          <a:xfrm>
            <a:off x="7892264" y="1320488"/>
            <a:ext cx="3837020" cy="379892"/>
          </a:xfrm>
          <a:prstGeom prst="rect">
            <a:avLst/>
          </a:prstGeom>
          <a:solidFill>
            <a:schemeClr val="bg2">
              <a:lumMod val="60000"/>
              <a:lumOff val="4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 Choisies: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E08D59-F63A-9657-9ADF-14638B265979}"/>
              </a:ext>
            </a:extLst>
          </p:cNvPr>
          <p:cNvSpPr txBox="1">
            <a:spLocks/>
          </p:cNvSpPr>
          <p:nvPr/>
        </p:nvSpPr>
        <p:spPr>
          <a:xfrm>
            <a:off x="7910952" y="1700380"/>
            <a:ext cx="346153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EC7E4-B3A4-2BB5-3DD1-900869036F51}"/>
              </a:ext>
            </a:extLst>
          </p:cNvPr>
          <p:cNvSpPr txBox="1"/>
          <p:nvPr/>
        </p:nvSpPr>
        <p:spPr>
          <a:xfrm>
            <a:off x="7892262" y="1707936"/>
            <a:ext cx="383702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Years                     </a:t>
            </a:r>
          </a:p>
          <a:p>
            <a:r>
              <a:rPr lang="en-GB" sz="2000" dirty="0" err="1"/>
              <a:t>PropertyGFATotal</a:t>
            </a:r>
            <a:r>
              <a:rPr lang="en-GB" sz="2000" dirty="0"/>
              <a:t>               </a:t>
            </a:r>
          </a:p>
          <a:p>
            <a:r>
              <a:rPr lang="en-GB" sz="2000" dirty="0" err="1"/>
              <a:t>NumberofFloors</a:t>
            </a:r>
            <a:r>
              <a:rPr lang="en-GB" sz="2000" dirty="0"/>
              <a:t>          </a:t>
            </a:r>
          </a:p>
          <a:p>
            <a:r>
              <a:rPr lang="en-GB" sz="2000" dirty="0" err="1"/>
              <a:t>PrimaryPropertyType</a:t>
            </a:r>
            <a:r>
              <a:rPr lang="en-GB" sz="2000" dirty="0"/>
              <a:t>     </a:t>
            </a:r>
          </a:p>
          <a:p>
            <a:r>
              <a:rPr lang="en-GB" sz="2000" dirty="0" err="1"/>
              <a:t>BuildingType</a:t>
            </a:r>
            <a:r>
              <a:rPr lang="en-GB" sz="2000" dirty="0"/>
              <a:t>            </a:t>
            </a:r>
          </a:p>
          <a:p>
            <a:r>
              <a:rPr lang="en-GB" sz="2000" dirty="0" err="1"/>
              <a:t>Neighborhood</a:t>
            </a:r>
            <a:r>
              <a:rPr lang="en-GB" sz="2000" dirty="0"/>
              <a:t>            </a:t>
            </a:r>
          </a:p>
          <a:p>
            <a:r>
              <a:rPr lang="en-GB" sz="2000" dirty="0" err="1"/>
              <a:t>TotalGHGEmissions</a:t>
            </a:r>
            <a:endParaRPr lang="en-GB" sz="2000" dirty="0"/>
          </a:p>
          <a:p>
            <a:r>
              <a:rPr lang="en-GB" sz="2000" dirty="0" err="1"/>
              <a:t>SiteEnergyUse</a:t>
            </a:r>
            <a:r>
              <a:rPr lang="en-GB" sz="2000" dirty="0"/>
              <a:t>(</a:t>
            </a:r>
            <a:r>
              <a:rPr lang="en-GB" sz="2000" dirty="0" err="1"/>
              <a:t>kBtu</a:t>
            </a:r>
            <a:r>
              <a:rPr lang="en-GB" sz="2000" dirty="0"/>
              <a:t>)       </a:t>
            </a:r>
          </a:p>
          <a:p>
            <a:r>
              <a:rPr lang="en-GB" sz="2000" dirty="0" err="1"/>
              <a:t>PropertyGFAParking</a:t>
            </a:r>
            <a:r>
              <a:rPr lang="en-GB" sz="2000" dirty="0"/>
              <a:t>      </a:t>
            </a:r>
          </a:p>
          <a:p>
            <a:r>
              <a:rPr lang="en-GB" sz="2000" dirty="0" err="1"/>
              <a:t>PropertyGFABuilding</a:t>
            </a:r>
            <a:r>
              <a:rPr lang="en-GB" sz="2000" dirty="0"/>
              <a:t>(s)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9CF0C7-565A-C18D-6DCA-40F17476DF8E}"/>
              </a:ext>
            </a:extLst>
          </p:cNvPr>
          <p:cNvSpPr/>
          <p:nvPr/>
        </p:nvSpPr>
        <p:spPr>
          <a:xfrm>
            <a:off x="7910952" y="5294657"/>
            <a:ext cx="3837020" cy="379892"/>
          </a:xfrm>
          <a:prstGeom prst="rect">
            <a:avLst/>
          </a:prstGeom>
          <a:solidFill>
            <a:schemeClr val="bg2">
              <a:lumMod val="60000"/>
              <a:lumOff val="4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Observations Restantes: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C07CD-73AC-0EFF-95A2-70F2E175AF34}"/>
              </a:ext>
            </a:extLst>
          </p:cNvPr>
          <p:cNvSpPr txBox="1"/>
          <p:nvPr/>
        </p:nvSpPr>
        <p:spPr>
          <a:xfrm>
            <a:off x="7866912" y="5689942"/>
            <a:ext cx="3837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1564 rows × 10 columns</a:t>
            </a:r>
          </a:p>
        </p:txBody>
      </p:sp>
    </p:spTree>
    <p:extLst>
      <p:ext uri="{BB962C8B-B14F-4D97-AF65-F5344CB8AC3E}">
        <p14:creationId xmlns:p14="http://schemas.microsoft.com/office/powerpoint/2010/main" val="279142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7693-EC77-EC79-3863-BDC25BA0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>
                <a:latin typeface="Inter"/>
              </a:rPr>
              <a:t>Emissions De CO2 Per Quartier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46F9B-328C-6B74-DA60-D7F0DB29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1335028"/>
            <a:ext cx="9135750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0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ABAA-B583-6446-0222-651449FD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>
                <a:latin typeface="Inter"/>
              </a:rPr>
              <a:t>Emissions de CO2 Per Type De Bâtiment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B7640E-6DB1-8402-1D56-59062978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1482976"/>
            <a:ext cx="920243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3059-3D9D-8DEB-4C3C-AF744597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100" b="1" dirty="0">
                <a:latin typeface="Inter"/>
              </a:rPr>
              <a:t>ANALYSE EXPLORATOIRE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0C5BA01-849E-713B-B3A6-1443937E0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690" y="1825625"/>
            <a:ext cx="4016620" cy="4351338"/>
          </a:xfrm>
        </p:spPr>
      </p:pic>
    </p:spTree>
    <p:extLst>
      <p:ext uri="{BB962C8B-B14F-4D97-AF65-F5344CB8AC3E}">
        <p14:creationId xmlns:p14="http://schemas.microsoft.com/office/powerpoint/2010/main" val="83299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E9E2-BC1E-186F-BC74-89D24A16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100" b="1" dirty="0">
                <a:latin typeface="Inter"/>
              </a:rPr>
              <a:t>Distribution des Variables Numériques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231BBD-6E94-5F7F-6925-CF1D6FED8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366"/>
            <a:ext cx="10515600" cy="4321856"/>
          </a:xfrm>
        </p:spPr>
      </p:pic>
    </p:spTree>
    <p:extLst>
      <p:ext uri="{BB962C8B-B14F-4D97-AF65-F5344CB8AC3E}">
        <p14:creationId xmlns:p14="http://schemas.microsoft.com/office/powerpoint/2010/main" val="384806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0AC0-0DE5-93C4-FFE0-14B5590E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>
                <a:latin typeface="Inter"/>
              </a:rPr>
              <a:t>Distribution des variables catégoriques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092E7A-AE7C-538E-169A-0E4A68541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8689"/>
            <a:ext cx="10515600" cy="4125209"/>
          </a:xfrm>
        </p:spPr>
      </p:pic>
    </p:spTree>
    <p:extLst>
      <p:ext uri="{BB962C8B-B14F-4D97-AF65-F5344CB8AC3E}">
        <p14:creationId xmlns:p14="http://schemas.microsoft.com/office/powerpoint/2010/main" val="383782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8A1A-0772-4AC0-7D79-BE1D77B9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100" b="1" dirty="0">
                <a:latin typeface="Inter"/>
              </a:rPr>
              <a:t>Passage de tout nous variables </a:t>
            </a:r>
            <a:r>
              <a:rPr lang="en-GB" sz="4100" b="1" dirty="0" err="1">
                <a:latin typeface="Inter"/>
              </a:rPr>
              <a:t>en</a:t>
            </a:r>
            <a:r>
              <a:rPr lang="en-GB" sz="4100" b="1" dirty="0">
                <a:latin typeface="Inter"/>
              </a:rPr>
              <a:t> variables </a:t>
            </a:r>
            <a:r>
              <a:rPr lang="en-GB" sz="4100" b="1" dirty="0" err="1">
                <a:latin typeface="Inter"/>
              </a:rPr>
              <a:t>numeriques</a:t>
            </a:r>
            <a:endParaRPr lang="en-US" sz="4100" b="1" dirty="0">
              <a:latin typeface="Inter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B7BD22-92CA-EEF3-1674-3C775688F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38820"/>
            <a:ext cx="5183188" cy="3684588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Convertir les variables catégorielles en variables numériques en utilisant la </a:t>
            </a:r>
            <a:r>
              <a:rPr lang="en-US" sz="2800" dirty="0">
                <a:solidFill>
                  <a:schemeClr val="tx1"/>
                </a:solidFill>
              </a:rPr>
              <a:t>method Dummy</a:t>
            </a:r>
            <a:r>
              <a:rPr lang="fr-FR" sz="2800" dirty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fr-FR" dirty="0"/>
              <a:t>B</a:t>
            </a:r>
            <a:r>
              <a:rPr lang="fr-FR" sz="2800" dirty="0">
                <a:solidFill>
                  <a:schemeClr val="tx1"/>
                </a:solidFill>
              </a:rPr>
              <a:t>eaucoup des variables.</a:t>
            </a:r>
            <a:r>
              <a:rPr lang="en-US" sz="2800" dirty="0">
                <a:solidFill>
                  <a:schemeClr val="tx1"/>
                </a:solidFill>
              </a:rPr>
              <a:t> Suppression  des variables avec coef. Correlation &gt; 0.75%.  - </a:t>
            </a:r>
            <a:r>
              <a:rPr lang="en-US" sz="2800" dirty="0" err="1">
                <a:solidFill>
                  <a:schemeClr val="tx1"/>
                </a:solidFill>
              </a:rPr>
              <a:t>PropertyGFABuilding</a:t>
            </a:r>
            <a:r>
              <a:rPr lang="en-US" sz="2800" dirty="0">
                <a:solidFill>
                  <a:schemeClr val="tx1"/>
                </a:solidFill>
              </a:rPr>
              <a:t>(s)</a:t>
            </a:r>
            <a:endParaRPr lang="en-GB" sz="28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8E6609-6619-AAA1-857D-62CCAF94B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9" y="2338820"/>
            <a:ext cx="5377701" cy="356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75"/>
    </mc:Choice>
    <mc:Fallback xmlns="">
      <p:transition spd="slow" advTm="4987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8A1A-0772-4AC0-7D79-BE1D77B9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100" b="1" dirty="0">
                <a:latin typeface="Inter"/>
              </a:rPr>
              <a:t>Distributions de variables </a:t>
            </a:r>
            <a:r>
              <a:rPr lang="en-US" sz="4100" b="1" dirty="0" err="1">
                <a:latin typeface="Inter"/>
              </a:rPr>
              <a:t>cible</a:t>
            </a:r>
            <a:endParaRPr lang="en-US" sz="4100" b="1" dirty="0">
              <a:latin typeface="Inter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86FB-081E-814E-122C-1C953ACBA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Energy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7BFFB-D1F4-CFD8-AB11-4E634BEE3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36CF6-65A6-C5CA-99AB-2BFCD9249F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D2348E-09D8-5FFE-EC96-6C7C5DB1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4" y="2579574"/>
            <a:ext cx="5048733" cy="353559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B7BD22-92CA-EEF3-1674-3C775688F7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D663B6-5704-A5A8-0B8D-34939192A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034" y="2579574"/>
            <a:ext cx="5139519" cy="356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75"/>
    </mc:Choice>
    <mc:Fallback xmlns="">
      <p:transition spd="slow" advTm="4987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3715-1665-A290-F3BA-123E3CDE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69"/>
            <a:ext cx="10515600" cy="1325563"/>
          </a:xfrm>
        </p:spPr>
        <p:txBody>
          <a:bodyPr>
            <a:normAutofit/>
          </a:bodyPr>
          <a:lstStyle/>
          <a:p>
            <a:r>
              <a:rPr lang="en-GB" sz="4100" b="1" dirty="0">
                <a:latin typeface="Inter"/>
              </a:rPr>
              <a:t>Passage au log pour des variables left skewed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D03FB-1171-7EEF-EF15-B5C488DF8A18}"/>
              </a:ext>
            </a:extLst>
          </p:cNvPr>
          <p:cNvSpPr/>
          <p:nvPr/>
        </p:nvSpPr>
        <p:spPr>
          <a:xfrm>
            <a:off x="1156596" y="2733964"/>
            <a:ext cx="1625600" cy="99983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Avant le passage au 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77482-A031-72F7-3CAE-6DE244CD5660}"/>
              </a:ext>
            </a:extLst>
          </p:cNvPr>
          <p:cNvSpPr/>
          <p:nvPr/>
        </p:nvSpPr>
        <p:spPr>
          <a:xfrm>
            <a:off x="6029553" y="2733964"/>
            <a:ext cx="1625600" cy="99983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Après la passage au 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0A10D-BB8E-77AB-649A-35F4E1E610ED}"/>
              </a:ext>
            </a:extLst>
          </p:cNvPr>
          <p:cNvSpPr/>
          <p:nvPr/>
        </p:nvSpPr>
        <p:spPr>
          <a:xfrm>
            <a:off x="1745673" y="2733964"/>
            <a:ext cx="1625600" cy="99983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1A9713-F5E7-54FF-5670-C4FF1DABE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82" y="1717964"/>
            <a:ext cx="1846768" cy="464931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3DE6417-2661-DAF9-5E15-09DC18980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1783" y="1717964"/>
            <a:ext cx="1902746" cy="4649318"/>
          </a:xfrm>
        </p:spPr>
      </p:pic>
    </p:spTree>
    <p:extLst>
      <p:ext uri="{BB962C8B-B14F-4D97-AF65-F5344CB8AC3E}">
        <p14:creationId xmlns:p14="http://schemas.microsoft.com/office/powerpoint/2010/main" val="5925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169-E8BB-9804-EFD8-34F7B7A0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</a:t>
            </a:r>
            <a:r>
              <a:rPr lang="en-GB" sz="4100" b="1" dirty="0">
                <a:latin typeface="Inter"/>
              </a:rPr>
              <a:t>Standardisation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0D0419-F709-AB19-27EE-A703AB512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051" y="2715785"/>
            <a:ext cx="3772426" cy="1190791"/>
          </a:xfrm>
        </p:spPr>
      </p:pic>
    </p:spTree>
    <p:extLst>
      <p:ext uri="{BB962C8B-B14F-4D97-AF65-F5344CB8AC3E}">
        <p14:creationId xmlns:p14="http://schemas.microsoft.com/office/powerpoint/2010/main" val="151911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F06-B4E2-083F-517E-8D72651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16442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600" b="1" dirty="0">
                <a:latin typeface="Inter"/>
              </a:rPr>
              <a:t>Définition De La Problématique </a:t>
            </a:r>
            <a:br>
              <a:rPr lang="fr-FR" altLang="en-US" sz="3600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F9EC-9D74-4272-9C2F-FE3DC2AA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La ville de Seattle souhaite atteindre la neutralité carbone en 2050, dans ce but il nous a été demandé de mettre au point un modèle de prédiction des émissions de CO2 et de la consommation totale d'énergie de bâtiments non-résidentiels en se passant des relevés énergétiques, très coûteux à établir. Notre mission est de prédire les émissions de CO2 et de consommation totale d’énergie de bâtiments dans lesquels les mesures n’ont pas encore été faites.</a:t>
            </a:r>
          </a:p>
          <a:p>
            <a:pPr marL="0" indent="0">
              <a:buNone/>
            </a:pPr>
            <a:r>
              <a:rPr lang="fr-FR" sz="2000" dirty="0"/>
              <a:t> </a:t>
            </a:r>
          </a:p>
          <a:p>
            <a:pPr marL="0" indent="0">
              <a:buNone/>
            </a:pPr>
            <a:r>
              <a:rPr lang="fr-FR" sz="2000" dirty="0"/>
              <a:t>Il nous a aussi été demandé d'étudier l'intérêt de l'</a:t>
            </a:r>
            <a:r>
              <a:rPr lang="fr-FR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ENERGYSTAR Score</a:t>
            </a:r>
            <a:r>
              <a:rPr lang="fr-FR" sz="2000" dirty="0"/>
              <a:t> qui est aussi très difficile à calculer.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Ce jeu de donnes, contiens 3376 lignes et 46 colonnes.</a:t>
            </a:r>
            <a:endParaRPr lang="en-US" sz="2000" dirty="0"/>
          </a:p>
          <a:p>
            <a:pPr marL="0" indent="0">
              <a:buNone/>
            </a:pPr>
            <a:endParaRPr lang="fr-FR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09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FB6B-B3A2-1B57-EC9C-9FAB23C6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41"/>
            <a:ext cx="10515600" cy="1325563"/>
          </a:xfrm>
        </p:spPr>
        <p:txBody>
          <a:bodyPr/>
          <a:lstStyle/>
          <a:p>
            <a:pPr algn="ctr"/>
            <a:r>
              <a:rPr lang="en-GB" sz="4100" b="1" dirty="0">
                <a:latin typeface="Inter"/>
              </a:rPr>
              <a:t>Presentation des Modèles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7B79-E38A-9ADE-6D42-B76DC83A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79"/>
            <a:ext cx="10515600" cy="5606979"/>
          </a:xfrm>
        </p:spPr>
        <p:txBody>
          <a:bodyPr/>
          <a:lstStyle/>
          <a:p>
            <a:r>
              <a:rPr lang="en-GB" dirty="0" err="1"/>
              <a:t>liste</a:t>
            </a:r>
            <a:r>
              <a:rPr lang="en-GB" dirty="0"/>
              <a:t> des modèles </a:t>
            </a:r>
            <a:r>
              <a:rPr lang="en-GB" dirty="0" err="1"/>
              <a:t>testés</a:t>
            </a:r>
            <a:r>
              <a:rPr lang="en-GB" dirty="0"/>
              <a:t>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GB" sz="3200" dirty="0" err="1"/>
              <a:t>LinearRegression</a:t>
            </a:r>
            <a:r>
              <a:rPr lang="en-GB" sz="3200" dirty="0"/>
              <a:t>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GB" sz="3200" dirty="0"/>
              <a:t>Lasso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GB" sz="3200" dirty="0"/>
              <a:t>Ridge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GB" sz="3200" dirty="0" err="1"/>
              <a:t>DecisionTreeRegressor</a:t>
            </a:r>
            <a:endParaRPr lang="en-GB" sz="3200" dirty="0"/>
          </a:p>
          <a:p>
            <a:pPr marL="1885950" lvl="3" indent="-514350">
              <a:buFont typeface="+mj-lt"/>
              <a:buAutoNum type="arabicPeriod"/>
            </a:pPr>
            <a:r>
              <a:rPr lang="en-GB" sz="3200" dirty="0" err="1"/>
              <a:t>GradientBoostingRegressor</a:t>
            </a:r>
            <a:endParaRPr lang="en-GB" sz="3200" dirty="0"/>
          </a:p>
          <a:p>
            <a:pPr marL="1885950" lvl="3" indent="-514350">
              <a:buFont typeface="+mj-lt"/>
              <a:buAutoNum type="arabicPeriod"/>
            </a:pPr>
            <a:r>
              <a:rPr lang="en-GB" sz="3200" dirty="0" err="1"/>
              <a:t>MLPRegressor</a:t>
            </a:r>
            <a:endParaRPr lang="en-GB" sz="3200" dirty="0"/>
          </a:p>
          <a:p>
            <a:pPr marL="1371600" lvl="3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3D182-B0D5-274B-6D74-E691BB32F26B}"/>
              </a:ext>
            </a:extLst>
          </p:cNvPr>
          <p:cNvSpPr/>
          <p:nvPr/>
        </p:nvSpPr>
        <p:spPr>
          <a:xfrm>
            <a:off x="2279075" y="1692404"/>
            <a:ext cx="5110016" cy="1872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E1A33-DC75-938C-2E8B-72D418E11068}"/>
              </a:ext>
            </a:extLst>
          </p:cNvPr>
          <p:cNvSpPr/>
          <p:nvPr/>
        </p:nvSpPr>
        <p:spPr>
          <a:xfrm>
            <a:off x="2279075" y="3660825"/>
            <a:ext cx="5110016" cy="5140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C015B-BAC3-C2D6-9BDC-B46923DBE936}"/>
              </a:ext>
            </a:extLst>
          </p:cNvPr>
          <p:cNvSpPr/>
          <p:nvPr/>
        </p:nvSpPr>
        <p:spPr>
          <a:xfrm>
            <a:off x="2279074" y="4248471"/>
            <a:ext cx="5110015" cy="6280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5CD527-883A-3EFF-C59D-DE15A9139882}"/>
              </a:ext>
            </a:extLst>
          </p:cNvPr>
          <p:cNvSpPr/>
          <p:nvPr/>
        </p:nvSpPr>
        <p:spPr>
          <a:xfrm>
            <a:off x="7906327" y="2946395"/>
            <a:ext cx="3149600" cy="56341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Modèles simples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92FA3-B8AB-F847-23F7-63B64AC31663}"/>
              </a:ext>
            </a:extLst>
          </p:cNvPr>
          <p:cNvSpPr/>
          <p:nvPr/>
        </p:nvSpPr>
        <p:spPr>
          <a:xfrm>
            <a:off x="7906327" y="3660825"/>
            <a:ext cx="3149600" cy="544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Méthodes</a:t>
            </a:r>
            <a:r>
              <a:rPr lang="en-GB" dirty="0"/>
              <a:t> </a:t>
            </a:r>
            <a:r>
              <a:rPr lang="en-GB" dirty="0" err="1"/>
              <a:t>ensemblistes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4E81E-4CA9-B0E9-A7F6-1A5BE74C7B94}"/>
              </a:ext>
            </a:extLst>
          </p:cNvPr>
          <p:cNvSpPr/>
          <p:nvPr/>
        </p:nvSpPr>
        <p:spPr>
          <a:xfrm>
            <a:off x="7906327" y="4343847"/>
            <a:ext cx="3149600" cy="544945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Réseaux neuronaux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141A4-0588-E2A6-F8EA-962B5F978A7F}"/>
              </a:ext>
            </a:extLst>
          </p:cNvPr>
          <p:cNvSpPr/>
          <p:nvPr/>
        </p:nvSpPr>
        <p:spPr>
          <a:xfrm>
            <a:off x="3463637" y="5227458"/>
            <a:ext cx="5264727" cy="131123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/>
              <a:t>Critères</a:t>
            </a:r>
            <a:r>
              <a:rPr lang="en-GB" u="sng" dirty="0"/>
              <a:t> de performance </a:t>
            </a:r>
            <a:r>
              <a:rPr lang="en-GB" u="sng" dirty="0" err="1"/>
              <a:t>choisis</a:t>
            </a:r>
            <a:endParaRPr lang="en-GB" u="sng" dirty="0"/>
          </a:p>
          <a:p>
            <a:pPr algn="ctr"/>
            <a:endParaRPr lang="en-GB" dirty="0"/>
          </a:p>
          <a:p>
            <a:pPr algn="ctr"/>
            <a:r>
              <a:rPr lang="en-GB" dirty="0"/>
              <a:t>Root Mean Square Error (RMSE) / </a:t>
            </a:r>
            <a:r>
              <a:rPr lang="en-US" dirty="0"/>
              <a:t>mean of absolute error values (MAE) / coefficient of determination (R2)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838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11DB-FB0B-3EA4-5E06-2BF0DDD6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 err="1">
                <a:latin typeface="Inter"/>
              </a:rPr>
              <a:t>Modelisation</a:t>
            </a:r>
            <a:r>
              <a:rPr lang="en-GB" sz="4100" b="1" dirty="0">
                <a:latin typeface="Inter"/>
              </a:rPr>
              <a:t> </a:t>
            </a:r>
            <a:r>
              <a:rPr lang="en-GB" sz="4100" b="1" dirty="0" err="1">
                <a:latin typeface="Inter"/>
              </a:rPr>
              <a:t>TotalGHGEmissions</a:t>
            </a:r>
            <a:endParaRPr lang="en-GB" sz="4100" b="1" dirty="0"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BF749-E25D-29BD-A8E2-B58D0D76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003"/>
            <a:ext cx="10515600" cy="5319893"/>
          </a:xfrm>
        </p:spPr>
        <p:txBody>
          <a:bodyPr/>
          <a:lstStyle/>
          <a:p>
            <a:r>
              <a:rPr lang="en-GB" sz="2000" dirty="0"/>
              <a:t>Utilisation de la technique de k-fold validation </a:t>
            </a:r>
            <a:r>
              <a:rPr lang="en-GB" sz="2000" dirty="0" err="1"/>
              <a:t>croisée</a:t>
            </a:r>
            <a:r>
              <a:rPr lang="en-GB" sz="2000" dirty="0"/>
              <a:t>. </a:t>
            </a:r>
          </a:p>
          <a:p>
            <a:endParaRPr lang="en-GB" sz="2000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AC8BE-7A93-EC0B-AACD-75274C9C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693247"/>
            <a:ext cx="4957786" cy="4907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82470-4AF2-596F-C964-149A68E8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664" y="1693247"/>
            <a:ext cx="5222136" cy="49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2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119C-F8D3-91D2-9CCB-715B28FF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>
                <a:latin typeface="Inter"/>
              </a:rPr>
              <a:t>Hyperparameter tunning `</a:t>
            </a:r>
            <a:r>
              <a:rPr lang="en-GB" sz="4100" b="1" dirty="0" err="1">
                <a:latin typeface="Inter"/>
              </a:rPr>
              <a:t>TotalGHGEmissions</a:t>
            </a:r>
            <a:r>
              <a:rPr lang="en-GB" sz="4100" b="1" dirty="0">
                <a:latin typeface="Inter"/>
              </a:rPr>
              <a:t>`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66833-0E6B-E689-97EB-8514588BB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66541"/>
              </p:ext>
            </p:extLst>
          </p:nvPr>
        </p:nvGraphicFramePr>
        <p:xfrm>
          <a:off x="1048328" y="1938863"/>
          <a:ext cx="10095344" cy="2466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92">
                  <a:extLst>
                    <a:ext uri="{9D8B030D-6E8A-4147-A177-3AD203B41FA5}">
                      <a16:colId xmlns:a16="http://schemas.microsoft.com/office/drawing/2014/main" val="3994721232"/>
                    </a:ext>
                  </a:extLst>
                </a:gridCol>
                <a:gridCol w="1442192">
                  <a:extLst>
                    <a:ext uri="{9D8B030D-6E8A-4147-A177-3AD203B41FA5}">
                      <a16:colId xmlns:a16="http://schemas.microsoft.com/office/drawing/2014/main" val="4020498676"/>
                    </a:ext>
                  </a:extLst>
                </a:gridCol>
                <a:gridCol w="1442192">
                  <a:extLst>
                    <a:ext uri="{9D8B030D-6E8A-4147-A177-3AD203B41FA5}">
                      <a16:colId xmlns:a16="http://schemas.microsoft.com/office/drawing/2014/main" val="3442934745"/>
                    </a:ext>
                  </a:extLst>
                </a:gridCol>
                <a:gridCol w="1442192">
                  <a:extLst>
                    <a:ext uri="{9D8B030D-6E8A-4147-A177-3AD203B41FA5}">
                      <a16:colId xmlns:a16="http://schemas.microsoft.com/office/drawing/2014/main" val="3119793325"/>
                    </a:ext>
                  </a:extLst>
                </a:gridCol>
                <a:gridCol w="1442192">
                  <a:extLst>
                    <a:ext uri="{9D8B030D-6E8A-4147-A177-3AD203B41FA5}">
                      <a16:colId xmlns:a16="http://schemas.microsoft.com/office/drawing/2014/main" val="4071057413"/>
                    </a:ext>
                  </a:extLst>
                </a:gridCol>
                <a:gridCol w="1442192">
                  <a:extLst>
                    <a:ext uri="{9D8B030D-6E8A-4147-A177-3AD203B41FA5}">
                      <a16:colId xmlns:a16="http://schemas.microsoft.com/office/drawing/2014/main" val="1405586224"/>
                    </a:ext>
                  </a:extLst>
                </a:gridCol>
                <a:gridCol w="1442192">
                  <a:extLst>
                    <a:ext uri="{9D8B030D-6E8A-4147-A177-3AD203B41FA5}">
                      <a16:colId xmlns:a16="http://schemas.microsoft.com/office/drawing/2014/main" val="1140868295"/>
                    </a:ext>
                  </a:extLst>
                </a:gridCol>
              </a:tblGrid>
              <a:tr h="1233441">
                <a:tc>
                  <a:txBody>
                    <a:bodyPr/>
                    <a:lstStyle/>
                    <a:p>
                      <a:r>
                        <a:rPr lang="en-GB" dirty="0"/>
                        <a:t>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Linear Regression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Gradient Boosting Regressor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ML Regressor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Decision Tree Regressor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41513"/>
                  </a:ext>
                </a:extLst>
              </a:tr>
              <a:tr h="1233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Best score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0.08670067645778634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0.19586264045741864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0.20097246107663777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0.22268347810066833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0.3216052220968593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0.18011280833301588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28543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CC0E6-0617-998D-42B0-7963CEC8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878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scoring='r2'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C6963-4BDF-EDFB-AC70-54EC393D48C4}"/>
              </a:ext>
            </a:extLst>
          </p:cNvPr>
          <p:cNvSpPr/>
          <p:nvPr/>
        </p:nvSpPr>
        <p:spPr>
          <a:xfrm>
            <a:off x="8228206" y="1938863"/>
            <a:ext cx="1496291" cy="2466882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0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F12-110A-51B3-61AB-5845B60A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>
                <a:latin typeface="Inter"/>
              </a:rPr>
              <a:t>SHAP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F2FB-D7DB-4749-A354-4960D477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plusieurs combinaisons de paramètres, afin de choisir quels sont les paramètres que donne la meilleure performance.</a:t>
            </a:r>
          </a:p>
          <a:p>
            <a:endParaRPr lang="fr-FR" dirty="0"/>
          </a:p>
          <a:p>
            <a:r>
              <a:rPr lang="fr-FR" dirty="0"/>
              <a:t>Explique combien chaque paramètre a contribué, soit négativement ou positivement, pour le calcul de la variable cible. C’est calculé basée dans modèles arborescents.</a:t>
            </a:r>
          </a:p>
        </p:txBody>
      </p:sp>
    </p:spTree>
    <p:extLst>
      <p:ext uri="{BB962C8B-B14F-4D97-AF65-F5344CB8AC3E}">
        <p14:creationId xmlns:p14="http://schemas.microsoft.com/office/powerpoint/2010/main" val="194412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B556-69C6-7377-D19A-7B54AF3E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100" b="1" dirty="0">
                <a:latin typeface="Inter"/>
              </a:rPr>
              <a:t>Shap Values “CO2” MLP Regressor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28CAB0-909C-2C87-127E-85D000005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684" y="1825625"/>
            <a:ext cx="3724631" cy="4351338"/>
          </a:xfrm>
        </p:spPr>
      </p:pic>
    </p:spTree>
    <p:extLst>
      <p:ext uri="{BB962C8B-B14F-4D97-AF65-F5344CB8AC3E}">
        <p14:creationId xmlns:p14="http://schemas.microsoft.com/office/powerpoint/2010/main" val="2697587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B556-69C6-7377-D19A-7B54AF3E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100" b="1" dirty="0">
                <a:latin typeface="Inter"/>
              </a:rPr>
              <a:t>Shap Values “CO2”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BF182E-6C59-3B41-7878-7018C3F3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124" y="1506964"/>
            <a:ext cx="3642650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0FE22E-80BC-0CEE-ABD3-A9C218ED2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601" y="1506964"/>
            <a:ext cx="42296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4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4952-8179-753D-97DA-B43D95CB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1" dirty="0" err="1">
                <a:latin typeface="Inter"/>
              </a:rPr>
              <a:t>Modelisation</a:t>
            </a:r>
            <a:r>
              <a:rPr lang="en-GB" sz="4400" b="1" dirty="0">
                <a:latin typeface="Inter"/>
              </a:rPr>
              <a:t> CO2 </a:t>
            </a:r>
            <a:r>
              <a:rPr lang="en-GB" sz="4400" b="1" dirty="0" err="1">
                <a:latin typeface="Inter"/>
              </a:rPr>
              <a:t>consomption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24A229-C2A9-7937-F7D8-34F447866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017" y="1825625"/>
            <a:ext cx="4731536" cy="453745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9D7B4-4A27-140D-97D3-620DF57D1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72" y="1825625"/>
            <a:ext cx="4537456" cy="45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759D-56B9-EAFC-1314-4C9E4124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100" b="1" dirty="0">
                <a:latin typeface="Inter"/>
              </a:rPr>
              <a:t>Hyperparameter tunning `</a:t>
            </a:r>
            <a:r>
              <a:rPr lang="en-GB" sz="4100" b="1" dirty="0" err="1">
                <a:latin typeface="Inter"/>
              </a:rPr>
              <a:t>SiteEUIWN</a:t>
            </a:r>
            <a:r>
              <a:rPr lang="en-GB" sz="4100" b="1" dirty="0">
                <a:latin typeface="Inter"/>
              </a:rPr>
              <a:t>(</a:t>
            </a:r>
            <a:r>
              <a:rPr lang="en-GB" sz="4100" b="1" dirty="0" err="1">
                <a:latin typeface="Inter"/>
              </a:rPr>
              <a:t>kBtu</a:t>
            </a:r>
            <a:r>
              <a:rPr lang="en-GB" sz="4100" b="1" dirty="0">
                <a:latin typeface="Inter"/>
              </a:rPr>
              <a:t>/sf)`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E823F8-BF6E-5CE1-3438-47C95828E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96077"/>
              </p:ext>
            </p:extLst>
          </p:nvPr>
        </p:nvGraphicFramePr>
        <p:xfrm>
          <a:off x="1144438" y="2820683"/>
          <a:ext cx="9903124" cy="253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14">
                  <a:extLst>
                    <a:ext uri="{9D8B030D-6E8A-4147-A177-3AD203B41FA5}">
                      <a16:colId xmlns:a16="http://schemas.microsoft.com/office/drawing/2014/main" val="3693642072"/>
                    </a:ext>
                  </a:extLst>
                </a:gridCol>
                <a:gridCol w="1689250">
                  <a:extLst>
                    <a:ext uri="{9D8B030D-6E8A-4147-A177-3AD203B41FA5}">
                      <a16:colId xmlns:a16="http://schemas.microsoft.com/office/drawing/2014/main" val="576870020"/>
                    </a:ext>
                  </a:extLst>
                </a:gridCol>
                <a:gridCol w="1414732">
                  <a:extLst>
                    <a:ext uri="{9D8B030D-6E8A-4147-A177-3AD203B41FA5}">
                      <a16:colId xmlns:a16="http://schemas.microsoft.com/office/drawing/2014/main" val="2572154647"/>
                    </a:ext>
                  </a:extLst>
                </a:gridCol>
                <a:gridCol w="1414732">
                  <a:extLst>
                    <a:ext uri="{9D8B030D-6E8A-4147-A177-3AD203B41FA5}">
                      <a16:colId xmlns:a16="http://schemas.microsoft.com/office/drawing/2014/main" val="2636867169"/>
                    </a:ext>
                  </a:extLst>
                </a:gridCol>
                <a:gridCol w="1414732">
                  <a:extLst>
                    <a:ext uri="{9D8B030D-6E8A-4147-A177-3AD203B41FA5}">
                      <a16:colId xmlns:a16="http://schemas.microsoft.com/office/drawing/2014/main" val="1513925464"/>
                    </a:ext>
                  </a:extLst>
                </a:gridCol>
                <a:gridCol w="1414732">
                  <a:extLst>
                    <a:ext uri="{9D8B030D-6E8A-4147-A177-3AD203B41FA5}">
                      <a16:colId xmlns:a16="http://schemas.microsoft.com/office/drawing/2014/main" val="1468238440"/>
                    </a:ext>
                  </a:extLst>
                </a:gridCol>
                <a:gridCol w="1414732">
                  <a:extLst>
                    <a:ext uri="{9D8B030D-6E8A-4147-A177-3AD203B41FA5}">
                      <a16:colId xmlns:a16="http://schemas.microsoft.com/office/drawing/2014/main" val="256044977"/>
                    </a:ext>
                  </a:extLst>
                </a:gridCol>
              </a:tblGrid>
              <a:tr h="1122859">
                <a:tc>
                  <a:txBody>
                    <a:bodyPr/>
                    <a:lstStyle/>
                    <a:p>
                      <a:r>
                        <a:rPr lang="en-GB" dirty="0"/>
                        <a:t>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Linear Regression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Lasso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Ridge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Gradient Boosting Regressor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ML Regressor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Decision Tree Regressor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37529"/>
                  </a:ext>
                </a:extLst>
              </a:tr>
              <a:tr h="1344023">
                <a:tc>
                  <a:txBody>
                    <a:bodyPr/>
                    <a:lstStyle/>
                    <a:p>
                      <a:r>
                        <a:rPr lang="en-GB" dirty="0"/>
                        <a:t>Best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0.2192189224798356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0.1303335584178073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0.2211287467116505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0.2169334411384975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0.2307938811666908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0.1639807383673687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32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BC8AB06-A655-7D15-38D6-7C9D8E8B7BE0}"/>
              </a:ext>
            </a:extLst>
          </p:cNvPr>
          <p:cNvSpPr/>
          <p:nvPr/>
        </p:nvSpPr>
        <p:spPr>
          <a:xfrm>
            <a:off x="8220256" y="2820683"/>
            <a:ext cx="1416126" cy="2516277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1DA3F-AC4E-CE4A-4DDD-5651AF7A1930}"/>
              </a:ext>
            </a:extLst>
          </p:cNvPr>
          <p:cNvSpPr txBox="1"/>
          <p:nvPr/>
        </p:nvSpPr>
        <p:spPr>
          <a:xfrm>
            <a:off x="1075427" y="563610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scoring='r2'</a:t>
            </a:r>
          </a:p>
        </p:txBody>
      </p:sp>
    </p:spTree>
    <p:extLst>
      <p:ext uri="{BB962C8B-B14F-4D97-AF65-F5344CB8AC3E}">
        <p14:creationId xmlns:p14="http://schemas.microsoft.com/office/powerpoint/2010/main" val="1334812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F72D-DD29-6C82-12C1-DF6180AF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>
                <a:latin typeface="Inter"/>
              </a:rPr>
              <a:t>Shap Values “</a:t>
            </a:r>
            <a:r>
              <a:rPr lang="en-GB" sz="4100" b="1" dirty="0" err="1">
                <a:latin typeface="Inter"/>
              </a:rPr>
              <a:t>Énergie</a:t>
            </a:r>
            <a:r>
              <a:rPr lang="en-GB" sz="4100" b="1" dirty="0">
                <a:latin typeface="Inter"/>
              </a:rPr>
              <a:t>” </a:t>
            </a:r>
            <a:r>
              <a:rPr lang="en-GB" sz="4100" b="1" dirty="0" err="1">
                <a:latin typeface="Inter"/>
              </a:rPr>
              <a:t>MLPRegressor</a:t>
            </a:r>
            <a:r>
              <a:rPr lang="en-GB" sz="4100" b="1" dirty="0">
                <a:latin typeface="Inter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0E7C3-8442-97F0-61A0-124396AD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83" y="1825625"/>
            <a:ext cx="4550033" cy="43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6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251-15A2-2ADB-DBBD-FB6CCE14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>
                <a:latin typeface="Inter"/>
              </a:rPr>
              <a:t>Shap Values </a:t>
            </a:r>
            <a:r>
              <a:rPr lang="en-GB" sz="4100" b="1" dirty="0" err="1">
                <a:latin typeface="Inter"/>
              </a:rPr>
              <a:t>SiteEnergyUse</a:t>
            </a:r>
            <a:r>
              <a:rPr lang="en-GB" sz="4100" b="1" dirty="0">
                <a:latin typeface="Inter"/>
              </a:rPr>
              <a:t>(</a:t>
            </a:r>
            <a:r>
              <a:rPr lang="en-GB" sz="4100" b="1" dirty="0" err="1">
                <a:latin typeface="Inter"/>
              </a:rPr>
              <a:t>kBtu</a:t>
            </a:r>
            <a:r>
              <a:rPr lang="en-GB" sz="4100" b="1" dirty="0">
                <a:latin typeface="Inter"/>
              </a:rPr>
              <a:t>) </a:t>
            </a:r>
            <a:r>
              <a:rPr lang="en-GB" sz="4100" b="1" dirty="0" err="1">
                <a:latin typeface="Inter"/>
              </a:rPr>
              <a:t>TreeExplainer</a:t>
            </a:r>
            <a:endParaRPr lang="en-GB" sz="4100" b="1" dirty="0">
              <a:latin typeface="Inter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0CE64-17C5-6891-3113-955484698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349" y="1690688"/>
            <a:ext cx="372868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3231C-41C1-E103-664F-D3750F93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49" y="1690688"/>
            <a:ext cx="42572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3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7EE6-E609-F29E-8E50-82A0874E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>
                <a:latin typeface="Inter"/>
              </a:rPr>
              <a:t>Localisation</a:t>
            </a:r>
            <a:r>
              <a:rPr lang="en-GB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E835-D8CF-A435-0A0D-5D646936C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021" y="1825625"/>
            <a:ext cx="8367958" cy="4351338"/>
          </a:xfrm>
        </p:spPr>
      </p:pic>
    </p:spTree>
    <p:extLst>
      <p:ext uri="{BB962C8B-B14F-4D97-AF65-F5344CB8AC3E}">
        <p14:creationId xmlns:p14="http://schemas.microsoft.com/office/powerpoint/2010/main" val="2579660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ECC2-D2C2-7201-2656-489580CB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 err="1">
                <a:latin typeface="Inter"/>
              </a:rPr>
              <a:t>ENERGYSTARScore</a:t>
            </a:r>
            <a:endParaRPr lang="en-GB" sz="4100" b="1" dirty="0">
              <a:latin typeface="Inter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CEC127-AF06-BFD8-F35D-2DC78E97A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31673"/>
              </p:ext>
            </p:extLst>
          </p:nvPr>
        </p:nvGraphicFramePr>
        <p:xfrm>
          <a:off x="838201" y="1690688"/>
          <a:ext cx="10515603" cy="2499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9461581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470042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676454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5039231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283777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0650239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05985012"/>
                    </a:ext>
                  </a:extLst>
                </a:gridCol>
              </a:tblGrid>
              <a:tr h="141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Estimator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Linear Regression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Lasso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Ridge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Gradient Boosting Regressor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ML Regressor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Decision Tree Regressor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52375"/>
                  </a:ext>
                </a:extLst>
              </a:tr>
              <a:tr h="1086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Best score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0.19491364283183615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0.21431203281514652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0.19512430420007837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0.15862563834240762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0.1957709874916924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0.18217977758029932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084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9C62341-9698-62E9-998A-AE42E7EC5E5B}"/>
              </a:ext>
            </a:extLst>
          </p:cNvPr>
          <p:cNvSpPr/>
          <p:nvPr/>
        </p:nvSpPr>
        <p:spPr>
          <a:xfrm>
            <a:off x="3837361" y="1690687"/>
            <a:ext cx="1502389" cy="2499811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9B426-DDEE-8980-2F4C-997CBF688A36}"/>
              </a:ext>
            </a:extLst>
          </p:cNvPr>
          <p:cNvSpPr txBox="1"/>
          <p:nvPr/>
        </p:nvSpPr>
        <p:spPr>
          <a:xfrm>
            <a:off x="790081" y="463318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scoring='r2'</a:t>
            </a:r>
          </a:p>
        </p:txBody>
      </p:sp>
    </p:spTree>
    <p:extLst>
      <p:ext uri="{BB962C8B-B14F-4D97-AF65-F5344CB8AC3E}">
        <p14:creationId xmlns:p14="http://schemas.microsoft.com/office/powerpoint/2010/main" val="3695232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BAF3-E16B-EAEA-86EF-C1E2F292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>
                <a:latin typeface="Inter"/>
              </a:rPr>
              <a:t>Shap Values après ajout de </a:t>
            </a:r>
            <a:r>
              <a:rPr lang="en-GB" sz="4100" b="1" dirty="0" err="1">
                <a:latin typeface="Inter"/>
              </a:rPr>
              <a:t>ENERGYSTARScore</a:t>
            </a:r>
            <a:endParaRPr lang="en-GB" sz="4100" b="1" dirty="0">
              <a:latin typeface="Int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BEFF0-D253-54A1-F717-B22A6E999C55}"/>
              </a:ext>
            </a:extLst>
          </p:cNvPr>
          <p:cNvSpPr/>
          <p:nvPr/>
        </p:nvSpPr>
        <p:spPr>
          <a:xfrm>
            <a:off x="6944265" y="1756613"/>
            <a:ext cx="4093924" cy="523014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Après le re-entraînement des modèles avec le paramètre </a:t>
            </a:r>
            <a:r>
              <a:rPr lang="en-GB" b="1" dirty="0" err="1"/>
              <a:t>ENERGYSTARScore</a:t>
            </a:r>
            <a:r>
              <a:rPr lang="en-GB" b="1" dirty="0"/>
              <a:t>, </a:t>
            </a:r>
            <a:r>
              <a:rPr lang="en-GB" dirty="0"/>
              <a:t>on remarque que </a:t>
            </a:r>
            <a:r>
              <a:rPr lang="en-GB" dirty="0" err="1"/>
              <a:t>cela</a:t>
            </a:r>
            <a:r>
              <a:rPr lang="en-GB" dirty="0"/>
              <a:t> n ’ai pas trop importance dans le score du final.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9C4C50-C987-FAA7-1771-A51F61BF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5" y="1825625"/>
            <a:ext cx="3691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02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2DD1-C384-9CEF-AD58-A50BB2E1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100" b="1" dirty="0" err="1">
                <a:latin typeface="Inter"/>
              </a:rPr>
              <a:t>Prochaines</a:t>
            </a:r>
            <a:r>
              <a:rPr lang="en-US" sz="4100" b="1" dirty="0">
                <a:latin typeface="Inter"/>
              </a:rPr>
              <a:t> étapes</a:t>
            </a:r>
            <a:endParaRPr lang="en-GB" sz="4100" b="1" dirty="0"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2CF0-7429-A73A-F43D-B0F3AA15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Il serait intéressante d’avoir plus d’information dans nous donnes comme: </a:t>
            </a:r>
          </a:p>
          <a:p>
            <a:pPr marL="0" indent="0">
              <a:buNone/>
            </a:pPr>
            <a:r>
              <a:rPr lang="fr-FR" sz="2000" dirty="0"/>
              <a:t>	- Travaux de rénovation récents </a:t>
            </a:r>
          </a:p>
          <a:p>
            <a:pPr marL="0" indent="0">
              <a:buNone/>
            </a:pPr>
            <a:r>
              <a:rPr lang="fr-FR" sz="2000" dirty="0"/>
              <a:t>	- Type d’isolation, d’éclairage(LED;) </a:t>
            </a:r>
          </a:p>
          <a:p>
            <a:pPr marL="0" indent="0">
              <a:buNone/>
            </a:pPr>
            <a:r>
              <a:rPr lang="fr-FR" sz="2000" dirty="0"/>
              <a:t>	- Type de chauffage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5165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F04F-A147-15C4-3502-32C5C312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100" b="1" dirty="0">
                <a:latin typeface="Inter"/>
              </a:rPr>
              <a:t>Distribution Des </a:t>
            </a:r>
            <a:r>
              <a:rPr lang="en-GB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4100" b="1" dirty="0">
                <a:latin typeface="Inter"/>
              </a:rPr>
              <a:t>Données 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CF671EF2-DA00-C523-ED07-383115FDA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819" y="1825625"/>
            <a:ext cx="6958362" cy="4351338"/>
          </a:xfrm>
        </p:spPr>
      </p:pic>
    </p:spTree>
    <p:extLst>
      <p:ext uri="{BB962C8B-B14F-4D97-AF65-F5344CB8AC3E}">
        <p14:creationId xmlns:p14="http://schemas.microsoft.com/office/powerpoint/2010/main" val="246405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8A1A-0772-4AC0-7D79-BE1D77B9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100" b="1" dirty="0">
                <a:latin typeface="Inter"/>
              </a:rPr>
              <a:t>Nettoyage Des </a:t>
            </a:r>
            <a:r>
              <a:rPr lang="en-GB" sz="4100" b="1" dirty="0">
                <a:latin typeface="Inter"/>
              </a:rPr>
              <a:t>Données</a:t>
            </a:r>
            <a:endParaRPr lang="en-US" sz="4100" b="1" dirty="0">
              <a:latin typeface="Inter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86FB-081E-814E-122C-1C953ACBA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ETAPES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9098-B043-61A5-10F3-4E7AACBD07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Suppression des doubloons</a:t>
            </a:r>
            <a:r>
              <a:rPr lang="en-BB" sz="2000" dirty="0"/>
              <a:t>;</a:t>
            </a:r>
            <a:r>
              <a:rPr lang="en-US" sz="2000" dirty="0"/>
              <a:t> </a:t>
            </a:r>
          </a:p>
          <a:p>
            <a:r>
              <a:rPr lang="en-GB" sz="2000" dirty="0"/>
              <a:t>Remplissage et correction des variables;</a:t>
            </a:r>
          </a:p>
          <a:p>
            <a:r>
              <a:rPr lang="en-US" sz="2000" dirty="0"/>
              <a:t>Traitement  des valeurs manquantes</a:t>
            </a:r>
            <a:r>
              <a:rPr lang="en-BB" sz="2000" dirty="0"/>
              <a:t>;</a:t>
            </a:r>
            <a:endParaRPr lang="en-GB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7BFFB-D1F4-CFD8-AB11-4E634BEE3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EXAMPLES DES TRAITEMENTS UTILISES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8AD38-1939-6210-E1AD-D06A93D1F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07171" y="2505075"/>
            <a:ext cx="5748218" cy="3786868"/>
          </a:xfrm>
        </p:spPr>
        <p:txBody>
          <a:bodyPr>
            <a:normAutofit/>
          </a:bodyPr>
          <a:lstStyle/>
          <a:p>
            <a:r>
              <a:rPr lang="en-US" sz="2000" dirty="0"/>
              <a:t>Suppression des variables qui </a:t>
            </a:r>
          </a:p>
          <a:p>
            <a:pPr marL="0" indent="0">
              <a:buNone/>
            </a:pPr>
            <a:r>
              <a:rPr lang="en-US" sz="2000" dirty="0"/>
              <a:t>    contiennent  </a:t>
            </a:r>
            <a:r>
              <a:rPr lang="en-BB" sz="2000" dirty="0"/>
              <a:t>le mot </a:t>
            </a:r>
            <a:r>
              <a:rPr lang="en-US" sz="2000" dirty="0"/>
              <a:t>“WN”</a:t>
            </a:r>
            <a:r>
              <a:rPr lang="en-BB" sz="2000" dirty="0"/>
              <a:t>,</a:t>
            </a:r>
            <a:r>
              <a:rPr lang="en-US" sz="2000" dirty="0"/>
              <a:t> car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des          corrections des conditions </a:t>
            </a:r>
            <a:r>
              <a:rPr lang="en-US" sz="2000" dirty="0" err="1"/>
              <a:t>climatiques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Supression</a:t>
            </a:r>
            <a:r>
              <a:rPr lang="en-US" sz="2000" dirty="0"/>
              <a:t> des variables </a:t>
            </a:r>
            <a:r>
              <a:rPr lang="en-US" sz="2000" dirty="0" err="1"/>
              <a:t>redondantes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['</a:t>
            </a:r>
            <a:r>
              <a:rPr lang="en-US" sz="2000" dirty="0" err="1"/>
              <a:t>NaturalGas</a:t>
            </a:r>
            <a:r>
              <a:rPr lang="en-US" sz="2000" dirty="0"/>
              <a:t>(</a:t>
            </a:r>
            <a:r>
              <a:rPr lang="en-US" sz="2000" dirty="0" err="1"/>
              <a:t>therms</a:t>
            </a:r>
            <a:r>
              <a:rPr lang="en-US" sz="2000" dirty="0"/>
              <a:t>)’], ['Electricity(kWh)’].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Supression</a:t>
            </a:r>
            <a:r>
              <a:rPr lang="en-US" sz="2000" dirty="0"/>
              <a:t> de la variable [‘</a:t>
            </a:r>
            <a:r>
              <a:rPr lang="en-US" sz="2000" dirty="0" err="1"/>
              <a:t>ComplianceStatus</a:t>
            </a:r>
            <a:r>
              <a:rPr lang="en-US" sz="2000" dirty="0"/>
              <a:t>’] car il a des valeurs ‘Error – Correct Default Data’ et </a:t>
            </a:r>
            <a:r>
              <a:rPr lang="en-US" sz="2000" dirty="0" err="1"/>
              <a:t>ont</a:t>
            </a:r>
            <a:r>
              <a:rPr lang="en-US" sz="2000" dirty="0"/>
              <a:t> ne </a:t>
            </a:r>
            <a:r>
              <a:rPr lang="en-US" sz="2000" dirty="0" err="1"/>
              <a:t>sait</a:t>
            </a:r>
            <a:r>
              <a:rPr lang="en-US" sz="2000" dirty="0"/>
              <a:t> pas a quoi ca correspond. </a:t>
            </a:r>
          </a:p>
        </p:txBody>
      </p:sp>
    </p:spTree>
    <p:extLst>
      <p:ext uri="{BB962C8B-B14F-4D97-AF65-F5344CB8AC3E}">
        <p14:creationId xmlns:p14="http://schemas.microsoft.com/office/powerpoint/2010/main" val="3535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75"/>
    </mc:Choice>
    <mc:Fallback xmlns="">
      <p:transition spd="slow" advTm="498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C7DB-2538-6754-8748-DE96603A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Valeurs Manquantes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28039-ADF5-2190-7C42-AAB163C3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101" y="1293692"/>
            <a:ext cx="5157787" cy="567381"/>
          </a:xfrm>
        </p:spPr>
        <p:txBody>
          <a:bodyPr/>
          <a:lstStyle/>
          <a:p>
            <a:pPr algn="ctr"/>
            <a:r>
              <a:rPr lang="en-US" dirty="0"/>
              <a:t>Percentage des valeurs manquantes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00381-01CB-0B3F-CED6-1A316BA88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84887" y="1577382"/>
            <a:ext cx="5180012" cy="477063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Suppression de la variable outliers car contient 99% </a:t>
            </a:r>
            <a:r>
              <a:rPr lang="en-US" sz="2000" dirty="0" err="1"/>
              <a:t>NaN</a:t>
            </a:r>
            <a:endParaRPr lang="en-US" sz="2000" b="1" dirty="0"/>
          </a:p>
          <a:p>
            <a:r>
              <a:rPr lang="en-US" sz="2000" dirty="0"/>
              <a:t>Remplacer les 0 dans </a:t>
            </a:r>
            <a:r>
              <a:rPr lang="en-US" sz="2000" dirty="0" err="1"/>
              <a:t>numero</a:t>
            </a:r>
            <a:r>
              <a:rPr lang="en-US" sz="2000" dirty="0"/>
              <a:t> de </a:t>
            </a:r>
            <a:r>
              <a:rPr lang="en-US" sz="2000" dirty="0" err="1"/>
              <a:t>batiments</a:t>
            </a:r>
            <a:r>
              <a:rPr lang="en-US" sz="2000" dirty="0"/>
              <a:t> par 1. 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C7ED0-E86D-608C-F413-F6A88816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57" y="2492263"/>
            <a:ext cx="2110476" cy="3684588"/>
          </a:xfrm>
          <a:prstGeom prst="rect">
            <a:avLst/>
          </a:prstGeom>
        </p:spPr>
      </p:pic>
      <p:pic>
        <p:nvPicPr>
          <p:cNvPr id="10" name="Content Placeholder 13">
            <a:extLst>
              <a:ext uri="{FF2B5EF4-FFF2-40B4-BE49-F238E27FC236}">
                <a16:creationId xmlns:a16="http://schemas.microsoft.com/office/drawing/2014/main" id="{149AE522-3B43-7E8F-C251-C0C342FE9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086" y="5717637"/>
            <a:ext cx="4858428" cy="410717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4832507-98B8-68F3-F70A-C3249891CF4D}"/>
              </a:ext>
            </a:extLst>
          </p:cNvPr>
          <p:cNvSpPr txBox="1">
            <a:spLocks/>
          </p:cNvSpPr>
          <p:nvPr/>
        </p:nvSpPr>
        <p:spPr>
          <a:xfrm>
            <a:off x="6107114" y="1342970"/>
            <a:ext cx="5157787" cy="567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Traitements utilisés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23C7FB-FA1F-EC92-FAAF-5EB30D4AC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471" y="1994621"/>
            <a:ext cx="3591426" cy="20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"/>
    </mc:Choice>
    <mc:Fallback xmlns="">
      <p:transition spd="slow" advTm="8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3E18-AFBA-3CCD-23A9-F1EF8341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Bâtiments non destinés à l'habitation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1F55C-DC4A-6DB8-F084-2625C7805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1484120"/>
            <a:ext cx="10515600" cy="4131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76BB04-04D0-D337-5BF0-58678A3D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2628772"/>
            <a:ext cx="5301633" cy="3383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F2779C-7D36-6DA9-3B17-ACCBF0485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1" y="2628772"/>
            <a:ext cx="4755741" cy="33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8A1A-0772-4AC0-7D79-BE1D77B9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100" b="1" dirty="0">
                <a:latin typeface="Inter"/>
              </a:rPr>
              <a:t>Construction de une nouvelle variable</a:t>
            </a:r>
            <a:endParaRPr lang="en-US" sz="4100" b="1" dirty="0">
              <a:latin typeface="Inter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86FB-081E-814E-122C-1C953ACBA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YearBuilt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D6765E-AD3F-E44D-3708-3187DD005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3987" y="2505075"/>
            <a:ext cx="5149389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7BFFB-D1F4-CFD8-AB11-4E634BEE3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Years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E77CD3-EBBA-A015-8AF3-F4B948352A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11962" y="2505075"/>
            <a:ext cx="4903664" cy="3786188"/>
          </a:xfrm>
        </p:spPr>
      </p:pic>
    </p:spTree>
    <p:extLst>
      <p:ext uri="{BB962C8B-B14F-4D97-AF65-F5344CB8AC3E}">
        <p14:creationId xmlns:p14="http://schemas.microsoft.com/office/powerpoint/2010/main" val="17188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75"/>
    </mc:Choice>
    <mc:Fallback xmlns="">
      <p:transition spd="slow" advTm="498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AEE5-CBF4-F1F3-6527-AF0C05F2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Verifications de valeurs aberrantes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B749C-B97E-0871-5EF8-D2690AEB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554" y="1685926"/>
            <a:ext cx="5157787" cy="823912"/>
          </a:xfrm>
        </p:spPr>
        <p:txBody>
          <a:bodyPr/>
          <a:lstStyle/>
          <a:p>
            <a:pPr algn="ctr"/>
            <a:r>
              <a:rPr lang="en-GB" dirty="0"/>
              <a:t>Verification des outliers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A3A90C-0749-332A-EB86-B08ECE626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8870" y="2682815"/>
            <a:ext cx="1884793" cy="35327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EC9F1-972C-2348-AA9A-8A3EBEC18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4062" y="1676850"/>
            <a:ext cx="5183188" cy="823912"/>
          </a:xfrm>
        </p:spPr>
        <p:txBody>
          <a:bodyPr/>
          <a:lstStyle/>
          <a:p>
            <a:pPr algn="ctr"/>
            <a:r>
              <a:rPr lang="en-GB" dirty="0"/>
              <a:t>Elimination des outliers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E8AA2CD-4E64-B1E9-1941-4C4E80215B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679441" y="4179700"/>
            <a:ext cx="5183188" cy="1984747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E65B0B-9C84-9179-8A4C-44F256D8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207" y="2678300"/>
            <a:ext cx="1877181" cy="35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5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b1f5fb-de82-498f-9738-103df19477c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6EDFFD45C0F864797E0C549FEA33D6D" ma:contentTypeVersion="14" ma:contentTypeDescription="Opret et nyt dokument." ma:contentTypeScope="" ma:versionID="db6d5534b472f160c652e96bfee647d2">
  <xsd:schema xmlns:xsd="http://www.w3.org/2001/XMLSchema" xmlns:xs="http://www.w3.org/2001/XMLSchema" xmlns:p="http://schemas.microsoft.com/office/2006/metadata/properties" xmlns:ns3="82b05328-51f7-4451-bfad-38dede586f28" xmlns:ns4="d6b1f5fb-de82-498f-9738-103df19477c1" targetNamespace="http://schemas.microsoft.com/office/2006/metadata/properties" ma:root="true" ma:fieldsID="abbfb6e272639c626295af754f3d8498" ns3:_="" ns4:_="">
    <xsd:import namespace="82b05328-51f7-4451-bfad-38dede586f28"/>
    <xsd:import namespace="d6b1f5fb-de82-498f-9738-103df19477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05328-51f7-4451-bfad-38dede586f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værdi for deling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1f5fb-de82-498f-9738-103df1947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3B1ABC-0DD9-45D0-A2F2-53AC1C91AC88}">
  <ds:schemaRefs>
    <ds:schemaRef ds:uri="http://purl.org/dc/dcmitype/"/>
    <ds:schemaRef ds:uri="http://schemas.openxmlformats.org/package/2006/metadata/core-properties"/>
    <ds:schemaRef ds:uri="82b05328-51f7-4451-bfad-38dede586f2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6b1f5fb-de82-498f-9738-103df19477c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146A87-3CE1-41C7-84EC-476B67077C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05328-51f7-4451-bfad-38dede586f28"/>
    <ds:schemaRef ds:uri="d6b1f5fb-de82-498f-9738-103df19477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73E251-9E6C-468A-8FED-748794C30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22091</TotalTime>
  <Words>706</Words>
  <Application>Microsoft Office PowerPoint</Application>
  <PresentationFormat>Widescreen</PresentationFormat>
  <Paragraphs>176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Inter</vt:lpstr>
      <vt:lpstr>Office Theme</vt:lpstr>
      <vt:lpstr>Anticipez les besoins en consommation de bâtiments </vt:lpstr>
      <vt:lpstr>Définition De La Problématique  </vt:lpstr>
      <vt:lpstr>Localisation </vt:lpstr>
      <vt:lpstr>Distribution Des  Données </vt:lpstr>
      <vt:lpstr>Nettoyage Des Données</vt:lpstr>
      <vt:lpstr>Valeurs Manquantes</vt:lpstr>
      <vt:lpstr>Bâtiments non destinés à l'habitation</vt:lpstr>
      <vt:lpstr>Construction de une nouvelle variable</vt:lpstr>
      <vt:lpstr>Verifications de valeurs aberrantes  </vt:lpstr>
      <vt:lpstr>Variables</vt:lpstr>
      <vt:lpstr>Emissions De CO2 Per Quartier</vt:lpstr>
      <vt:lpstr>Emissions de CO2 Per Type De Bâtiment </vt:lpstr>
      <vt:lpstr>ANALYSE EXPLORATOIRE</vt:lpstr>
      <vt:lpstr>Distribution des Variables Numériques</vt:lpstr>
      <vt:lpstr>Distribution des variables catégoriques</vt:lpstr>
      <vt:lpstr>Passage de tout nous variables en variables numeriques</vt:lpstr>
      <vt:lpstr>Distributions de variables cible</vt:lpstr>
      <vt:lpstr>Passage au log pour des variables left skewed</vt:lpstr>
      <vt:lpstr> Standardisation</vt:lpstr>
      <vt:lpstr>Presentation des Modèles</vt:lpstr>
      <vt:lpstr>Modelisation TotalGHGEmissions</vt:lpstr>
      <vt:lpstr>Hyperparameter tunning `TotalGHGEmissions`</vt:lpstr>
      <vt:lpstr>SHAP Values</vt:lpstr>
      <vt:lpstr>Shap Values “CO2” MLP Regressor </vt:lpstr>
      <vt:lpstr>Shap Values “CO2”</vt:lpstr>
      <vt:lpstr>Modelisation CO2 consomption</vt:lpstr>
      <vt:lpstr>Hyperparameter tunning `SiteEUIWN(kBtu/sf)` </vt:lpstr>
      <vt:lpstr>Shap Values “Énergie” MLPRegressor </vt:lpstr>
      <vt:lpstr>Shap Values SiteEnergyUse(kBtu) TreeExplainer</vt:lpstr>
      <vt:lpstr>ENERGYSTARScore</vt:lpstr>
      <vt:lpstr>Shap Values après ajout de ENERGYSTARScore</vt:lpstr>
      <vt:lpstr>Prochaines étapes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de bâtiments</dc:title>
  <dc:creator>Filipa Cardoso Correia</dc:creator>
  <cp:lastModifiedBy>Filipa Cardoso Correia</cp:lastModifiedBy>
  <cp:revision>2</cp:revision>
  <dcterms:created xsi:type="dcterms:W3CDTF">2023-02-13T12:27:03Z</dcterms:created>
  <dcterms:modified xsi:type="dcterms:W3CDTF">2023-03-10T09:30:44Z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0x01010086EDFFD45C0F864797E0C549FEA33D6D</vt:lpwstr>
  </property>
</Properties>
</file>