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  <p:sldMasterId id="2147483783" r:id="rId5"/>
    <p:sldMasterId id="2147483795" r:id="rId6"/>
    <p:sldMasterId id="2147483807" r:id="rId7"/>
    <p:sldMasterId id="2147483819" r:id="rId8"/>
  </p:sldMasterIdLst>
  <p:notesMasterIdLst>
    <p:notesMasterId r:id="rId38"/>
  </p:notesMasterIdLst>
  <p:sldIdLst>
    <p:sldId id="355" r:id="rId9"/>
    <p:sldId id="371" r:id="rId10"/>
    <p:sldId id="263" r:id="rId11"/>
    <p:sldId id="316" r:id="rId12"/>
    <p:sldId id="366" r:id="rId13"/>
    <p:sldId id="359" r:id="rId14"/>
    <p:sldId id="377" r:id="rId15"/>
    <p:sldId id="344" r:id="rId16"/>
    <p:sldId id="343" r:id="rId17"/>
    <p:sldId id="342" r:id="rId18"/>
    <p:sldId id="345" r:id="rId19"/>
    <p:sldId id="356" r:id="rId20"/>
    <p:sldId id="357" r:id="rId21"/>
    <p:sldId id="358" r:id="rId22"/>
    <p:sldId id="292" r:id="rId23"/>
    <p:sldId id="305" r:id="rId24"/>
    <p:sldId id="349" r:id="rId25"/>
    <p:sldId id="372" r:id="rId26"/>
    <p:sldId id="271" r:id="rId27"/>
    <p:sldId id="368" r:id="rId28"/>
    <p:sldId id="373" r:id="rId29"/>
    <p:sldId id="367" r:id="rId30"/>
    <p:sldId id="374" r:id="rId31"/>
    <p:sldId id="375" r:id="rId32"/>
    <p:sldId id="329" r:id="rId33"/>
    <p:sldId id="370" r:id="rId34"/>
    <p:sldId id="336" r:id="rId35"/>
    <p:sldId id="350" r:id="rId36"/>
    <p:sldId id="3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4DC6E-9A6B-4FA3-A805-8F563B9B6572}" v="147" dt="2023-09-06T13:17:37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C6E9B-E3CC-4C66-8F46-497B5799DE52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0F29E-6C2C-495E-AD17-6A77CC7E6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85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0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4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2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0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8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0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0F29E-6C2C-495E-AD17-6A77CC7E637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09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4B94-81C0-24F1-25C5-C054EF0B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AF623-C7CA-B640-5A76-26AA8A12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97F1-94F0-C500-5288-9BC8333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5205-050C-B54D-2B53-EF99B02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AD9E-4C74-C34A-9A23-5AEA819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745-D529-A564-8F2C-BEA05F3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C84C-9A7C-716F-37A5-726048E4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1922-A656-93AA-FECE-B5B9A19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25CA-8EA7-3B48-7E70-45BC7F3F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93CB-F3F4-4286-188F-5ABAF3A1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761-D26C-2234-B1B0-BE33EB1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A63D-F226-6215-236C-756387FF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333-4C34-5A77-2739-312D4FB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FEF-F640-546D-250C-84E0899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819F-90C1-DC09-3976-CB3203D3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662-C314-4EF4-3D61-7575517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D4EE-1712-C784-85CC-60906E3F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2711-BBAC-AABB-539B-68EBCA54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FE6D-833A-6E4F-5B76-8F9C011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70DC-6044-9138-61D2-70E2094F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BA97-2BB7-1A42-86BB-0BCD479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55-E992-6A68-05ED-E767C1CF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89A-0E0A-2159-AA40-74396FC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A4B8-8E1B-B4CF-B69D-C678C1AE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74E0-34D6-B56C-A5C0-F37A8F29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ADEC-208A-D314-AF70-6C0B2D67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FCD0-A908-8E4E-590D-C76735C7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9A692-2E40-7ECA-9E07-63AD960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4312B-D3F8-F0C1-2B3E-3DD84DE4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0D7A-7130-49C1-DFF3-3A1BA311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F16A-6814-A769-BE1B-EC6E3953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3A7C9-B0AC-E7D3-7E54-094A325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9B17-F7EC-B0EE-D641-FA47453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72CF6-6515-A72B-05A3-1A579AB7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37415-26AF-0953-EBA7-582322A4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64DA-2A82-6ACC-403C-449366D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397" y="324571"/>
            <a:ext cx="1066859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96" y="1828800"/>
            <a:ext cx="10668590" cy="4351337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8B6-51ED-9A19-CB1E-4CDE497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0F2D-F074-D029-02F1-4B29CB44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692A-7E6F-0717-B207-6C8F0A3F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137D-801C-0C82-B7C8-46E1C6A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4D1-5064-692E-00D4-8057083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3A22-1F59-363F-AAD8-3E295B15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9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61F-1E85-CB19-B28B-DFA61B4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CBDD-100E-25B8-57F1-14F1A721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AF18-F242-9B8D-BBAF-B93877CB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83DB-6FC2-31C2-E40A-3241A49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54D5-C4CB-9FF2-12A3-01ED72C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5C6A-67C0-A323-E2EF-D12AA71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3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565-3D03-5441-09A8-F6AB787D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AB98-EA44-07A1-0577-BB8A9133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D3ED-C01F-0F76-9A72-5EDE2AFB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1809-3E5A-F946-C7DF-3ACB50A2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F5DD-ED09-F1D6-75DC-54FC776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7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991D5-09F0-58AC-75F4-A6ECC790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7FAF2-A802-3E11-EA9E-25307DAF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5E75-124A-9443-5004-D655260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196-6967-C2E5-2A45-2E29BE8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78D5-E248-EAD4-BA1C-68D4CAF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5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4B94-81C0-24F1-25C5-C054EF0B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AF623-C7CA-B640-5A76-26AA8A12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97F1-94F0-C500-5288-9BC8333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5205-050C-B54D-2B53-EF99B02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AD9E-4C74-C34A-9A23-5AEA819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1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745-D529-A564-8F2C-BEA05F3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C84C-9A7C-716F-37A5-726048E4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1922-A656-93AA-FECE-B5B9A19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25CA-8EA7-3B48-7E70-45BC7F3F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93CB-F3F4-4286-188F-5ABAF3A1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0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761-D26C-2234-B1B0-BE33EB1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A63D-F226-6215-236C-756387FF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333-4C34-5A77-2739-312D4FB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FEF-F640-546D-250C-84E0899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819F-90C1-DC09-3976-CB3203D3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6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662-C314-4EF4-3D61-7575517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D4EE-1712-C784-85CC-60906E3F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2711-BBAC-AABB-539B-68EBCA54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FE6D-833A-6E4F-5B76-8F9C011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70DC-6044-9138-61D2-70E2094F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BA97-2BB7-1A42-86BB-0BCD479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1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55-E992-6A68-05ED-E767C1CF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89A-0E0A-2159-AA40-74396FC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A4B8-8E1B-B4CF-B69D-C678C1AE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74E0-34D6-B56C-A5C0-F37A8F29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ADEC-208A-D314-AF70-6C0B2D67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FCD0-A908-8E4E-590D-C76735C7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9A692-2E40-7ECA-9E07-63AD960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4312B-D3F8-F0C1-2B3E-3DD84DE4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4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0D7A-7130-49C1-DFF3-3A1BA311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F16A-6814-A769-BE1B-EC6E3953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3A7C9-B0AC-E7D3-7E54-094A325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9B17-F7EC-B0EE-D641-FA47453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413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72CF6-6515-A72B-05A3-1A579AB7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37415-26AF-0953-EBA7-582322A4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64DA-2A82-6ACC-403C-449366D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12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8B6-51ED-9A19-CB1E-4CDE497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0F2D-F074-D029-02F1-4B29CB44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692A-7E6F-0717-B207-6C8F0A3F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137D-801C-0C82-B7C8-46E1C6A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4D1-5064-692E-00D4-8057083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3A22-1F59-363F-AAD8-3E295B15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9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61F-1E85-CB19-B28B-DFA61B4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CBDD-100E-25B8-57F1-14F1A721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AF18-F242-9B8D-BBAF-B93877CB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83DB-6FC2-31C2-E40A-3241A49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54D5-C4CB-9FF2-12A3-01ED72C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5C6A-67C0-A323-E2EF-D12AA71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565-3D03-5441-09A8-F6AB787D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AB98-EA44-07A1-0577-BB8A9133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D3ED-C01F-0F76-9A72-5EDE2AFB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1809-3E5A-F946-C7DF-3ACB50A2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F5DD-ED09-F1D6-75DC-54FC776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78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991D5-09F0-58AC-75F4-A6ECC790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7FAF2-A802-3E11-EA9E-25307DAF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5E75-124A-9443-5004-D655260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196-6967-C2E5-2A45-2E29BE8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78D5-E248-EAD4-BA1C-68D4CAF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08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4B94-81C0-24F1-25C5-C054EF0B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AF623-C7CA-B640-5A76-26AA8A12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97F1-94F0-C500-5288-9BC8333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5205-050C-B54D-2B53-EF99B02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AD9E-4C74-C34A-9A23-5AEA819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8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745-D529-A564-8F2C-BEA05F3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C84C-9A7C-716F-37A5-726048E4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1922-A656-93AA-FECE-B5B9A19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25CA-8EA7-3B48-7E70-45BC7F3F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93CB-F3F4-4286-188F-5ABAF3A1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0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761-D26C-2234-B1B0-BE33EB1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A63D-F226-6215-236C-756387FF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333-4C34-5A77-2739-312D4FB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FEF-F640-546D-250C-84E0899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819F-90C1-DC09-3976-CB3203D3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662-C314-4EF4-3D61-7575517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D4EE-1712-C784-85CC-60906E3F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2711-BBAC-AABB-539B-68EBCA54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FE6D-833A-6E4F-5B76-8F9C011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70DC-6044-9138-61D2-70E2094F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BA97-2BB7-1A42-86BB-0BCD479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2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55-E992-6A68-05ED-E767C1CF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89A-0E0A-2159-AA40-74396FC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A4B8-8E1B-B4CF-B69D-C678C1AE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74E0-34D6-B56C-A5C0-F37A8F29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ADEC-208A-D314-AF70-6C0B2D67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FCD0-A908-8E4E-590D-C76735C7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9A692-2E40-7ECA-9E07-63AD960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4312B-D3F8-F0C1-2B3E-3DD84DE4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6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0D7A-7130-49C1-DFF3-3A1BA311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F16A-6814-A769-BE1B-EC6E3953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3A7C9-B0AC-E7D3-7E54-094A325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9B17-F7EC-B0EE-D641-FA47453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72CF6-6515-A72B-05A3-1A579AB7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37415-26AF-0953-EBA7-582322A4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64DA-2A82-6ACC-403C-449366D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2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8B6-51ED-9A19-CB1E-4CDE497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0F2D-F074-D029-02F1-4B29CB44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692A-7E6F-0717-B207-6C8F0A3F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137D-801C-0C82-B7C8-46E1C6A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4D1-5064-692E-00D4-8057083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3A22-1F59-363F-AAD8-3E295B15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8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61F-1E85-CB19-B28B-DFA61B4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CBDD-100E-25B8-57F1-14F1A721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AF18-F242-9B8D-BBAF-B93877CB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83DB-6FC2-31C2-E40A-3241A49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54D5-C4CB-9FF2-12A3-01ED72C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5C6A-67C0-A323-E2EF-D12AA71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9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565-3D03-5441-09A8-F6AB787D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AB98-EA44-07A1-0577-BB8A9133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D3ED-C01F-0F76-9A72-5EDE2AFB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1809-3E5A-F946-C7DF-3ACB50A2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F5DD-ED09-F1D6-75DC-54FC776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17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991D5-09F0-58AC-75F4-A6ECC790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7FAF2-A802-3E11-EA9E-25307DAF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5E75-124A-9443-5004-D655260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196-6967-C2E5-2A45-2E29BE8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78D5-E248-EAD4-BA1C-68D4CAF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7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4B94-81C0-24F1-25C5-C054EF0B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AF623-C7CA-B640-5A76-26AA8A12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97F1-94F0-C500-5288-9BC8333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5205-050C-B54D-2B53-EF99B02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AD9E-4C74-C34A-9A23-5AEA819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3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745-D529-A564-8F2C-BEA05F3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C84C-9A7C-716F-37A5-726048E4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1922-A656-93AA-FECE-B5B9A19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25CA-8EA7-3B48-7E70-45BC7F3F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93CB-F3F4-4286-188F-5ABAF3A1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167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761-D26C-2234-B1B0-BE33EB1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6A63D-F226-6215-236C-756387FF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333-4C34-5A77-2739-312D4FB0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FEF-F640-546D-250C-84E0899E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819F-90C1-DC09-3976-CB3203D3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0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662-C314-4EF4-3D61-75755177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D4EE-1712-C784-85CC-60906E3F7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2711-BBAC-AABB-539B-68EBCA54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FE6D-833A-6E4F-5B76-8F9C011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70DC-6044-9138-61D2-70E2094F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BA97-2BB7-1A42-86BB-0BCD479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60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55-E992-6A68-05ED-E767C1CF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89A-0E0A-2159-AA40-74396FC3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A4B8-8E1B-B4CF-B69D-C678C1AE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F74E0-34D6-B56C-A5C0-F37A8F29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ADEC-208A-D314-AF70-6C0B2D67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FCD0-A908-8E4E-590D-C76735C7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9A692-2E40-7ECA-9E07-63AD960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4312B-D3F8-F0C1-2B3E-3DD84DE4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76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0D7A-7130-49C1-DFF3-3A1BA311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3F16A-6814-A769-BE1B-EC6E3953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3A7C9-B0AC-E7D3-7E54-094A325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39B17-F7EC-B0EE-D641-FA47453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9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72CF6-6515-A72B-05A3-1A579AB7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37415-26AF-0953-EBA7-582322A4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64DA-2A82-6ACC-403C-449366D7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5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98B6-51ED-9A19-CB1E-4CDE4979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0F2D-F074-D029-02F1-4B29CB44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692A-7E6F-0717-B207-6C8F0A3F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137D-801C-0C82-B7C8-46E1C6A5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4D1-5064-692E-00D4-8057083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3A22-1F59-363F-AAD8-3E295B15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9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61F-1E85-CB19-B28B-DFA61B4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CBDD-100E-25B8-57F1-14F1A721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AF18-F242-9B8D-BBAF-B93877CB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83DB-6FC2-31C2-E40A-3241A49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F54D5-C4CB-9FF2-12A3-01ED72C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5C6A-67C0-A323-E2EF-D12AA71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9565-3D03-5441-09A8-F6AB787D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AB98-EA44-07A1-0577-BB8A9133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D3ED-C01F-0F76-9A72-5EDE2AFB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1809-3E5A-F946-C7DF-3ACB50A2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F5DD-ED09-F1D6-75DC-54FC776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3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991D5-09F0-58AC-75F4-A6ECC790A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7FAF2-A802-3E11-EA9E-25307DAF4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5E75-124A-9443-5004-D655260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196-6967-C2E5-2A45-2E29BE8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78D5-E248-EAD4-BA1C-68D4CAF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ctr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64F0A-0BA7-9F1C-22E8-2BEB34B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617-11D3-9EA3-FE02-CE9753C0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9C78-4F96-331E-CD36-FBF476D5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6CE-33CA-75F3-6EB3-C8F4108F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ABC-A2EF-301D-C1E4-56A0C9D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64F0A-0BA7-9F1C-22E8-2BEB34B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617-11D3-9EA3-FE02-CE9753C0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9C78-4F96-331E-CD36-FBF476D5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6CE-33CA-75F3-6EB3-C8F4108F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ABC-A2EF-301D-C1E4-56A0C9D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64F0A-0BA7-9F1C-22E8-2BEB34B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617-11D3-9EA3-FE02-CE9753C0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9C78-4F96-331E-CD36-FBF476D5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6CE-33CA-75F3-6EB3-C8F4108F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ABC-A2EF-301D-C1E4-56A0C9D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64F0A-0BA7-9F1C-22E8-2BEB34BC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E617-11D3-9EA3-FE02-CE9753C0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9C78-4F96-331E-CD36-FBF476D5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4ADB-4263-444A-8FAB-E2CCBE5961C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A6CE-33CA-75F3-6EB3-C8F4108F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ABC-A2EF-301D-C1E4-56A0C9DD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101D-1B94-466F-807F-3972FB4BFC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R%C3%A9seau_de_neurones_artifici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C88F-346B-77B0-B962-6F925379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Classification automatique des biens de ​consommation </a:t>
            </a:r>
          </a:p>
        </p:txBody>
      </p:sp>
      <p:pic>
        <p:nvPicPr>
          <p:cNvPr id="3" name="Picture 4" descr="A circle with dots in it&#10;&#10;Description automatically generated">
            <a:extLst>
              <a:ext uri="{FF2B5EF4-FFF2-40B4-BE49-F238E27FC236}">
                <a16:creationId xmlns:a16="http://schemas.microsoft.com/office/drawing/2014/main" id="{93B3B4BD-B3FA-50AB-270D-67F43F101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8" b="16657"/>
          <a:stretch/>
        </p:blipFill>
        <p:spPr>
          <a:xfrm>
            <a:off x="20" y="10"/>
            <a:ext cx="11292820" cy="512891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BF55E82-591D-C4E9-E5AD-19F3DB95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/>
          <a:lstStyle/>
          <a:p>
            <a:r>
              <a:rPr lang="en-US" dirty="0"/>
              <a:t>Filipa Correia</a:t>
            </a:r>
          </a:p>
        </p:txBody>
      </p:sp>
    </p:spTree>
    <p:extLst>
      <p:ext uri="{BB962C8B-B14F-4D97-AF65-F5344CB8AC3E}">
        <p14:creationId xmlns:p14="http://schemas.microsoft.com/office/powerpoint/2010/main" val="421483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83E-B323-1073-C178-4F76D6FB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 TF-IDF                			</a:t>
            </a:r>
            <a:r>
              <a:rPr lang="fr-FR" dirty="0"/>
              <a:t>CountVectorizer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C644F1-3CBC-3710-0E73-0937B16B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43" y="1858859"/>
            <a:ext cx="4086795" cy="4115374"/>
          </a:xfr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FC103D-E969-9FF3-6BC1-249580506B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005331" y="1858859"/>
            <a:ext cx="4086795" cy="40852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45A19D-7423-AE05-ECAC-4938467852D6}"/>
              </a:ext>
            </a:extLst>
          </p:cNvPr>
          <p:cNvSpPr/>
          <p:nvPr/>
        </p:nvSpPr>
        <p:spPr>
          <a:xfrm>
            <a:off x="695325" y="1059583"/>
            <a:ext cx="8982075" cy="5715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Il y a un risque de surapprentissage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1B54-32CD-5097-0A23-BF9EFCA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Plongement lexical (« word embedding » en anglais)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538E-6ED8-B81D-A9FE-0A13F37C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828800"/>
            <a:ext cx="1066859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L'approche de Mikolov s'appuie sur des 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réseaux de neurones artificiels</a:t>
            </a:r>
            <a:r>
              <a:rPr lang="fr-FR" dirty="0"/>
              <a:t> pour construire des vecteurs de mots. Ces modèles sont entraînés sur des corpus très volumineux. Le principe de base est qu'on tente de prédire un mot à partir de son contexte ou vice-versa. </a:t>
            </a:r>
            <a:endParaRPr lang="en-US" dirty="0"/>
          </a:p>
          <a:p>
            <a:r>
              <a:rPr lang="fr-FR" dirty="0"/>
              <a:t>Utilisation de la fonction de prétraitement associe au algorithme utilise. </a:t>
            </a:r>
          </a:p>
          <a:p>
            <a:r>
              <a:rPr lang="fr-FR" dirty="0"/>
              <a:t>Word2vec  - Capture les relations sémantiques entre les mots en mappant les mots sur des vecteurs dans un espace continu.</a:t>
            </a:r>
          </a:p>
          <a:p>
            <a:r>
              <a:rPr lang="fr-FR" dirty="0"/>
              <a:t>Bert et USE - Chaque document est retourné en vecteur. 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4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A938-A034-8E44-8FB2-443F49C0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en-US" dirty="0"/>
              <a:t>Word2Vec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C6F57D-2C76-B6EA-AD5F-475B337C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48" y="1340132"/>
            <a:ext cx="4105141" cy="24022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A8E014-631A-4BEE-EC4A-7D2184B1BA42}"/>
              </a:ext>
            </a:extLst>
          </p:cNvPr>
          <p:cNvSpPr/>
          <p:nvPr/>
        </p:nvSpPr>
        <p:spPr>
          <a:xfrm>
            <a:off x="5722348" y="3954162"/>
            <a:ext cx="4156879" cy="1778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 de classification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B00EBB-A1CA-C6A2-7C18-11B72735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348DA8A-C492-BBF8-A79B-0B303E49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47" y="4192384"/>
            <a:ext cx="4105141" cy="19877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DB28A01-3B35-4D55-24AF-5C3DB9C6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7" y="1828800"/>
            <a:ext cx="4374607" cy="43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1B9-6CD7-F090-8793-3EFCD820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/>
          <a:lstStyle/>
          <a:p>
            <a:r>
              <a:rPr lang="fr-FR" dirty="0"/>
              <a:t>Universal Sentence Encoder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258E41D-69EC-C645-5046-2A20F6E3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85" y="1723293"/>
            <a:ext cx="4335281" cy="4351338"/>
          </a:xfrm>
        </p:spPr>
      </p:pic>
      <p:pic>
        <p:nvPicPr>
          <p:cNvPr id="12" name="Content Placeholder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688F4A-A53F-F97E-099D-5FC02EC2E5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029423" y="3949812"/>
            <a:ext cx="4817961" cy="2124819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6DF4C4-20CB-5853-913A-86F7C853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424" y="2244951"/>
            <a:ext cx="4817961" cy="1474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602A1-3558-0B25-4322-244AFD4597FC}"/>
              </a:ext>
            </a:extLst>
          </p:cNvPr>
          <p:cNvSpPr/>
          <p:nvPr/>
        </p:nvSpPr>
        <p:spPr>
          <a:xfrm>
            <a:off x="5011727" y="1723293"/>
            <a:ext cx="4853354" cy="369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 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7128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8C37-AE21-CA3D-3BFC-7ECACC80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/>
          <a:lstStyle/>
          <a:p>
            <a:r>
              <a:rPr lang="fr-FR" dirty="0"/>
              <a:t>DistilBert</a:t>
            </a:r>
          </a:p>
          <a:p>
            <a:endParaRPr lang="fr-F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93DE0A-57FE-3855-10C4-C2FE654B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09" y="2114104"/>
            <a:ext cx="4141846" cy="4126785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9FA735-416A-F4B8-5638-B4F1C541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92" y="537800"/>
            <a:ext cx="4621991" cy="2224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02D0F4-465A-7169-1E12-999258A3C492}"/>
              </a:ext>
            </a:extLst>
          </p:cNvPr>
          <p:cNvSpPr/>
          <p:nvPr/>
        </p:nvSpPr>
        <p:spPr>
          <a:xfrm>
            <a:off x="534326" y="1120515"/>
            <a:ext cx="4784437" cy="7616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DistilBERT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une version </a:t>
            </a:r>
            <a:r>
              <a:rPr lang="en-US" dirty="0" err="1"/>
              <a:t>distillée</a:t>
            </a:r>
            <a:r>
              <a:rPr lang="en-US" dirty="0"/>
              <a:t> de BERT,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signifie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plus petit et plus </a:t>
            </a:r>
            <a:r>
              <a:rPr lang="en-US" dirty="0" err="1"/>
              <a:t>efficace</a:t>
            </a:r>
            <a:r>
              <a:rPr lang="en-US" dirty="0"/>
              <a:t> aux des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ressources</a:t>
            </a:r>
            <a:r>
              <a:rPr lang="en-US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21C29F-D689-14DA-1190-E484EEDF6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93" y="3341353"/>
            <a:ext cx="4670490" cy="26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8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B32-D5FF-7A8D-6B10-23210607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477852"/>
          </a:xfrm>
        </p:spPr>
        <p:txBody>
          <a:bodyPr anchor="t">
            <a:normAutofit/>
          </a:bodyPr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6F4D2-87F2-CB17-1A0E-F60B576453A2}"/>
              </a:ext>
            </a:extLst>
          </p:cNvPr>
          <p:cNvSpPr/>
          <p:nvPr/>
        </p:nvSpPr>
        <p:spPr>
          <a:xfrm>
            <a:off x="6893551" y="3666836"/>
            <a:ext cx="4208652" cy="10806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  <a:p>
            <a:r>
              <a:rPr lang="fr-FR" sz="2200" dirty="0">
                <a:solidFill>
                  <a:srgbClr val="E8EAED"/>
                </a:solidFill>
                <a:latin typeface="Calibry(body)"/>
                <a:cs typeface="Calibri"/>
              </a:rPr>
              <a:t>Trouve des groupes des mots(sujets ou topics) représentatifs pour chaque sujet.</a:t>
            </a:r>
          </a:p>
          <a:p>
            <a:r>
              <a:rPr lang="fr-FR" sz="2200" dirty="0">
                <a:solidFill>
                  <a:srgbClr val="E8EAED"/>
                </a:solidFill>
                <a:latin typeface="Calibry(body)"/>
                <a:cs typeface="Calibri"/>
              </a:rPr>
              <a:t>Un sujet regroupe des composants extraits du corpus, un peu comme les méthodes PCA ou NMF.</a:t>
            </a:r>
          </a:p>
          <a:p>
            <a:endParaRPr lang="fr-FR" sz="2200" dirty="0">
              <a:solidFill>
                <a:srgbClr val="E8EAED"/>
              </a:solidFill>
              <a:latin typeface="Calibry(body)"/>
              <a:cs typeface="Calibri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A25051F-B8A0-7888-6AAD-7B9195F9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908" y="1656714"/>
            <a:ext cx="6228613" cy="4351338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0AAA034-6205-45E2-BF85-8978FBAC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848" y="1709891"/>
            <a:ext cx="3866812" cy="2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08"/>
    </mc:Choice>
    <mc:Fallback xmlns="">
      <p:transition spd="slow" advTm="9310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DC24-4042-E660-FFA3-D3484C9D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/>
          <a:lstStyle/>
          <a:p>
            <a:r>
              <a:rPr lang="fr-FR" dirty="0"/>
              <a:t>Visualisation TSNE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9143-97FA-741D-51C1-92C68F09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828800"/>
            <a:ext cx="1066859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endParaRPr lang="en-US"/>
          </a:p>
        </p:txBody>
      </p:sp>
      <p:pic>
        <p:nvPicPr>
          <p:cNvPr id="13" name="Content Placeholder 12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4E78FD3C-C81F-0512-5DA5-4E19AE1ED4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814298" y="1307377"/>
            <a:ext cx="4327665" cy="3665537"/>
          </a:xfrm>
        </p:spPr>
      </p:pic>
      <p:pic>
        <p:nvPicPr>
          <p:cNvPr id="7" name="Picture 6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29F8DD17-18EC-B1C0-ED35-0D9F9AEB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9" y="1307377"/>
            <a:ext cx="4257792" cy="3665537"/>
          </a:xfrm>
          <a:prstGeom prst="rect">
            <a:avLst/>
          </a:prstGeom>
        </p:spPr>
      </p:pic>
      <p:pic>
        <p:nvPicPr>
          <p:cNvPr id="8" name="Picture 7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3818EDD-E550-CBFB-C26B-16DDF7DD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9" y="5249297"/>
            <a:ext cx="4257792" cy="327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3294D2-9332-14D6-B7E9-FC0558CEEC10}"/>
              </a:ext>
            </a:extLst>
          </p:cNvPr>
          <p:cNvSpPr/>
          <p:nvPr/>
        </p:nvSpPr>
        <p:spPr>
          <a:xfrm>
            <a:off x="491870" y="5797504"/>
            <a:ext cx="9650094" cy="765265"/>
          </a:xfrm>
          <a:prstGeom prst="rect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u="sng" dirty="0" err="1">
                <a:latin typeface="Roboto" panose="02000000000000000000" pitchFamily="2" charset="0"/>
              </a:rPr>
              <a:t>Adjusted</a:t>
            </a:r>
            <a:r>
              <a:rPr lang="fr-FR" sz="1500" u="sng" dirty="0">
                <a:latin typeface="Roboto" panose="02000000000000000000" pitchFamily="2" charset="0"/>
              </a:rPr>
              <a:t> Rand Index (ARI) </a:t>
            </a:r>
          </a:p>
          <a:p>
            <a:pPr algn="ctr"/>
            <a:r>
              <a:rPr lang="fr-FR" sz="1500" dirty="0">
                <a:latin typeface="Roboto" panose="02000000000000000000" pitchFamily="2" charset="0"/>
              </a:rPr>
              <a:t>L’ARI permet d’Évaluer si les 7 clusters formes par le </a:t>
            </a:r>
            <a:r>
              <a:rPr lang="fr-FR" sz="1500" dirty="0" err="1">
                <a:latin typeface="Roboto" panose="02000000000000000000" pitchFamily="2" charset="0"/>
              </a:rPr>
              <a:t>k_means</a:t>
            </a:r>
            <a:r>
              <a:rPr lang="fr-FR" sz="1500" dirty="0">
                <a:latin typeface="Roboto" panose="02000000000000000000" pitchFamily="2" charset="0"/>
              </a:rPr>
              <a:t> correspondent à nous 7 catégories (Cat Lev _1) La valeur doit être comprise entre 0 et 1, le plus proche de 1 meilleur c’est le modèle.</a:t>
            </a:r>
            <a:endParaRPr lang="en-US" sz="15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44"/>
    </mc:Choice>
    <mc:Fallback xmlns="">
      <p:transition spd="slow" advTm="809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CDF-3A58-AAD9-F327-76BBF26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fr-FR" dirty="0"/>
              <a:t>Traitement des Images - (SIFT)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46EF-3424-7EBC-5F4B-6F2EC67D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7" y="1485900"/>
            <a:ext cx="10668590" cy="47578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 dirty="0"/>
              <a:t>Utilisation de libraire </a:t>
            </a:r>
            <a:r>
              <a:rPr lang="fr-FR" dirty="0" err="1"/>
              <a:t>OpenCV</a:t>
            </a:r>
            <a:r>
              <a:rPr lang="fr-FR" dirty="0"/>
              <a:t> </a:t>
            </a:r>
          </a:p>
          <a:p>
            <a:r>
              <a:rPr lang="fr-FR" dirty="0"/>
              <a:t>Chaque image est décrite par des point clés et des descripteurs, les descripteurs sont décrits par des vecteur de longueur 128</a:t>
            </a:r>
          </a:p>
          <a:p>
            <a:r>
              <a:rPr lang="fr-FR" dirty="0"/>
              <a:t>Pour chaque image: passage en gris et </a:t>
            </a:r>
            <a:r>
              <a:rPr lang="fr-FR" dirty="0" err="1"/>
              <a:t>equalization</a:t>
            </a:r>
            <a:endParaRPr lang="fr-FR" dirty="0"/>
          </a:p>
          <a:p>
            <a:r>
              <a:rPr lang="fr-FR" dirty="0"/>
              <a:t>Création d’une liste de descripteurs par image qui sera utilisée pour realiser les histogrammes par image</a:t>
            </a:r>
          </a:p>
          <a:p>
            <a:r>
              <a:rPr lang="fr-FR" dirty="0"/>
              <a:t>Création d’une liste de descripteurs pour l’ensemble des images qui sera utilisée pour </a:t>
            </a:r>
            <a:r>
              <a:rPr lang="en-US" dirty="0"/>
              <a:t>créer</a:t>
            </a:r>
            <a:r>
              <a:rPr lang="fr-FR" dirty="0"/>
              <a:t> les clusters de descripteurs</a:t>
            </a:r>
          </a:p>
          <a:p>
            <a:r>
              <a:rPr lang="fr-FR" dirty="0"/>
              <a:t>Utilisation des Batch pour obtenir des temps de traitement raisonnable </a:t>
            </a:r>
          </a:p>
          <a:p>
            <a:r>
              <a:rPr lang="fr-FR" dirty="0"/>
              <a:t>Clustering de tous les descripteurs dans (7 classes*10) 70 clusters traite avec </a:t>
            </a:r>
            <a:r>
              <a:rPr lang="fr-FR" dirty="0" err="1"/>
              <a:t>Kmeans</a:t>
            </a:r>
            <a:endParaRPr lang="fr-FR" dirty="0"/>
          </a:p>
          <a:p>
            <a:r>
              <a:rPr lang="fr-FR" dirty="0"/>
              <a:t>Reduction dimension PCA/T-SNE</a:t>
            </a:r>
          </a:p>
          <a:p>
            <a:r>
              <a:rPr lang="fr-FR" dirty="0"/>
              <a:t>Analyse visuelle: affichage T-SNE selon catégories d’image</a:t>
            </a:r>
          </a:p>
          <a:p>
            <a:r>
              <a:rPr lang="fr-FR" dirty="0"/>
              <a:t>Analyse mesures: similarité entre catégories et clusters</a:t>
            </a:r>
          </a:p>
          <a:p>
            <a:endParaRPr lang="fr" dirty="0"/>
          </a:p>
        </p:txBody>
      </p:sp>
    </p:spTree>
    <p:extLst>
      <p:ext uri="{BB962C8B-B14F-4D97-AF65-F5344CB8AC3E}">
        <p14:creationId xmlns:p14="http://schemas.microsoft.com/office/powerpoint/2010/main" val="404106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batterie&#10;&#10;Description générée automatiquement">
            <a:extLst>
              <a:ext uri="{FF2B5EF4-FFF2-40B4-BE49-F238E27FC236}">
                <a16:creationId xmlns:a16="http://schemas.microsoft.com/office/drawing/2014/main" id="{4D1EC501-CB9C-95B6-3DF7-FABC49728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225" y="1828800"/>
            <a:ext cx="3314700" cy="3211513"/>
          </a:xfrm>
        </p:spPr>
      </p:pic>
      <p:pic>
        <p:nvPicPr>
          <p:cNvPr id="9" name="Image 8" descr="Une image contenant noir, batterie&#10;&#10;Description générée automatiquement">
            <a:extLst>
              <a:ext uri="{FF2B5EF4-FFF2-40B4-BE49-F238E27FC236}">
                <a16:creationId xmlns:a16="http://schemas.microsoft.com/office/drawing/2014/main" id="{7DB611A5-ACCD-941C-1B00-810BF683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1828800"/>
            <a:ext cx="3275013" cy="32115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3508E0-3BE1-F142-790A-83282A9F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" y="5100638"/>
            <a:ext cx="6650038" cy="1077913"/>
          </a:xfrm>
          <a:prstGeom prst="rect">
            <a:avLst/>
          </a:prstGeom>
        </p:spPr>
      </p:pic>
      <p:pic>
        <p:nvPicPr>
          <p:cNvPr id="7" name="Image 6" descr="Une image contenant batterie, noir&#10;&#10;Description générée automatiquement">
            <a:extLst>
              <a:ext uri="{FF2B5EF4-FFF2-40B4-BE49-F238E27FC236}">
                <a16:creationId xmlns:a16="http://schemas.microsoft.com/office/drawing/2014/main" id="{96E70B22-9F68-58A0-C084-81103DD5B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588" y="1828800"/>
            <a:ext cx="2144713" cy="2132013"/>
          </a:xfrm>
          <a:prstGeom prst="rect">
            <a:avLst/>
          </a:prstGeom>
        </p:spPr>
      </p:pic>
      <p:pic>
        <p:nvPicPr>
          <p:cNvPr id="11" name="Image 10" descr="Une image contenant noir, pistolet paralysant&#10;&#10;Description générée automatiquement">
            <a:extLst>
              <a:ext uri="{FF2B5EF4-FFF2-40B4-BE49-F238E27FC236}">
                <a16:creationId xmlns:a16="http://schemas.microsoft.com/office/drawing/2014/main" id="{DC9F5514-240D-B574-A2E4-1D1B7708D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88" y="4019550"/>
            <a:ext cx="2144713" cy="21574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7EE67E-E4F1-26BE-907F-1A58798A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en-US" dirty="0"/>
              <a:t>Points Cle de une image </a:t>
            </a:r>
          </a:p>
        </p:txBody>
      </p:sp>
    </p:spTree>
    <p:extLst>
      <p:ext uri="{BB962C8B-B14F-4D97-AF65-F5344CB8AC3E}">
        <p14:creationId xmlns:p14="http://schemas.microsoft.com/office/powerpoint/2010/main" val="245036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CE78-013A-F1E3-ED6F-F0D73D5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fr-FR" dirty="0"/>
              <a:t>Traitement des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616DF-7FE2-F7EE-C2F0-F99D44EF99B3}"/>
              </a:ext>
            </a:extLst>
          </p:cNvPr>
          <p:cNvSpPr/>
          <p:nvPr/>
        </p:nvSpPr>
        <p:spPr>
          <a:xfrm>
            <a:off x="7323826" y="1877384"/>
            <a:ext cx="3941178" cy="435133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7E481-83A2-6309-157F-646EC5ED084C}"/>
              </a:ext>
            </a:extLst>
          </p:cNvPr>
          <p:cNvSpPr/>
          <p:nvPr/>
        </p:nvSpPr>
        <p:spPr>
          <a:xfrm>
            <a:off x="6639726" y="1789117"/>
            <a:ext cx="4300801" cy="4336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fr-FR" sz="20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screen shot of a device&#10;&#10;Description automatically generated">
            <a:extLst>
              <a:ext uri="{FF2B5EF4-FFF2-40B4-BE49-F238E27FC236}">
                <a16:creationId xmlns:a16="http://schemas.microsoft.com/office/drawing/2014/main" id="{4DB70B50-22B1-B9EA-BC29-3A98D72D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2" y="1789117"/>
            <a:ext cx="4717596" cy="4989738"/>
          </a:xfrm>
          <a:prstGeom prst="rect">
            <a:avLst/>
          </a:prstGeom>
        </p:spPr>
      </p:pic>
      <p:pic>
        <p:nvPicPr>
          <p:cNvPr id="6" name="Picture 5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B0BF09E9-CB18-2807-EC18-FD6EFE27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84" y="2777209"/>
            <a:ext cx="5998028" cy="1896076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F98239F-0F30-4699-7F3A-4A227FB1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684" y="5036069"/>
            <a:ext cx="5998028" cy="121012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B6904D-39E1-FA15-0CAD-A4D9FF83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495CB-BCAE-F13C-1FF2-79DC4DE90161}"/>
              </a:ext>
            </a:extLst>
          </p:cNvPr>
          <p:cNvSpPr/>
          <p:nvPr/>
        </p:nvSpPr>
        <p:spPr>
          <a:xfrm>
            <a:off x="5715000" y="1971675"/>
            <a:ext cx="2333625" cy="442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Keypoint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5E16996-13A9-842B-EE68-5C867C5730EA}"/>
              </a:ext>
            </a:extLst>
          </p:cNvPr>
          <p:cNvCxnSpPr>
            <a:cxnSpLocks/>
          </p:cNvCxnSpPr>
          <p:nvPr/>
        </p:nvCxnSpPr>
        <p:spPr>
          <a:xfrm flipH="1">
            <a:off x="4454228" y="2193050"/>
            <a:ext cx="2013421" cy="44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3995603-E74C-F2D8-E5F7-47897513C2BE}"/>
              </a:ext>
            </a:extLst>
          </p:cNvPr>
          <p:cNvCxnSpPr>
            <a:cxnSpLocks/>
          </p:cNvCxnSpPr>
          <p:nvPr/>
        </p:nvCxnSpPr>
        <p:spPr>
          <a:xfrm flipH="1">
            <a:off x="4182424" y="2318704"/>
            <a:ext cx="2285225" cy="1294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2B8B9-0003-9DD5-E2CD-F6F34E6E3EE4}"/>
              </a:ext>
            </a:extLst>
          </p:cNvPr>
          <p:cNvSpPr/>
          <p:nvPr/>
        </p:nvSpPr>
        <p:spPr>
          <a:xfrm>
            <a:off x="8537211" y="2334459"/>
            <a:ext cx="2333625" cy="442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2612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38"/>
    </mc:Choice>
    <mc:Fallback xmlns="">
      <p:transition spd="slow" advTm="624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52165-50DF-24C5-4CD6-3C1B1AC1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AA167-CF49-010F-3F81-EBAAF127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​Présentation de la problématique​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Présentation des données​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Étude de faisabilité concernant la classification automatique du texte​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Étude de faisabilité concernant la classification automatique des images​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Conclusion par rapport au étude de faisabilité​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Récupération des donnes via API​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dirty="0"/>
              <a:t>Prochaines étapes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5CB4CE7-6782-886D-60C9-20D87F2C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dimension PCA/T-SNE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F249AD-A681-5C91-5319-4130695E6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E9A71C-8FA2-6087-EC1B-BE481FA07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Variance expliqu</a:t>
            </a:r>
            <a:r>
              <a:rPr lang="fr-FR" dirty="0"/>
              <a:t>é</a:t>
            </a:r>
            <a:r>
              <a:rPr lang="en-US" dirty="0"/>
              <a:t>e </a:t>
            </a:r>
            <a:r>
              <a:rPr lang="fr-FR" dirty="0"/>
              <a:t>é</a:t>
            </a:r>
            <a:r>
              <a:rPr lang="en-US" dirty="0"/>
              <a:t>lev</a:t>
            </a:r>
            <a:r>
              <a:rPr lang="fr-FR" dirty="0"/>
              <a:t>é</a:t>
            </a:r>
            <a:r>
              <a:rPr lang="en-US" dirty="0"/>
              <a:t> (99%)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Creation de features d</a:t>
            </a:r>
            <a:r>
              <a:rPr lang="fr-FR" dirty="0"/>
              <a:t>é</a:t>
            </a:r>
            <a:r>
              <a:rPr lang="en-US" dirty="0"/>
              <a:t>corr</a:t>
            </a:r>
            <a:r>
              <a:rPr lang="fr-FR" dirty="0"/>
              <a:t>é</a:t>
            </a:r>
            <a:r>
              <a:rPr lang="en-US" dirty="0"/>
              <a:t>les entre elles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Meilleur separation des données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Reduction du temps du treatment du T-SNE</a:t>
            </a:r>
          </a:p>
          <a:p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48A3203-89B0-9FAB-0B28-4B4135F4D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TSNE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045C15-B4CB-E400-2253-A8EBFFF16C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Appliqué aux données transformées par la  PCA, à des fins de visualisation.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Aide à explorer et à comprendre la structure des données dans un espace de dimension inférieure.</a:t>
            </a:r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59A9BB9-7AA4-8723-4935-59357B23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0" y="4169667"/>
            <a:ext cx="4030383" cy="165709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89620E17-B4CC-F372-45CC-7FF67EEB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08" y="4109487"/>
            <a:ext cx="4360932" cy="16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E653E03-9483-91D2-F426-31D79B5C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0" i="0" dirty="0">
                <a:effectLst/>
              </a:rPr>
              <a:t>Analyse visuelle TSNE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433FEFC-3376-FF16-5264-57933FA12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1872" y="2585864"/>
            <a:ext cx="4591750" cy="2837208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474797-510D-62D6-8576-CB67E392EE78}"/>
              </a:ext>
            </a:extLst>
          </p:cNvPr>
          <p:cNvSpPr/>
          <p:nvPr/>
        </p:nvSpPr>
        <p:spPr>
          <a:xfrm>
            <a:off x="6096000" y="5463309"/>
            <a:ext cx="4591750" cy="249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Selon les clusters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30FB-9B61-5186-9723-6B494293B4E0}"/>
              </a:ext>
            </a:extLst>
          </p:cNvPr>
          <p:cNvSpPr/>
          <p:nvPr/>
        </p:nvSpPr>
        <p:spPr>
          <a:xfrm>
            <a:off x="1261872" y="5463309"/>
            <a:ext cx="4591750" cy="249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Selon les classes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98908E-664E-EFB5-2E17-EE140575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585864"/>
            <a:ext cx="4535885" cy="2837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25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F3615-164E-F4BC-D4A8-1B3F717A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942254"/>
          </a:xfrm>
        </p:spPr>
        <p:txBody>
          <a:bodyPr anchor="t"/>
          <a:lstStyle/>
          <a:p>
            <a:r>
              <a:rPr lang="fr-FR" dirty="0"/>
              <a:t>CNN - </a:t>
            </a:r>
            <a:r>
              <a:rPr lang="en-US" dirty="0"/>
              <a:t>Modèle VGG-16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25E7E-9B77-6A0E-9DF7-9E003D6A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181102"/>
            <a:ext cx="10668590" cy="49990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78B05-2956-487C-8FD8-EDBD7EBEA06A}"/>
              </a:ext>
            </a:extLst>
          </p:cNvPr>
          <p:cNvSpPr/>
          <p:nvPr/>
        </p:nvSpPr>
        <p:spPr>
          <a:xfrm>
            <a:off x="259396" y="1181100"/>
            <a:ext cx="7917450" cy="1517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VGG16 </a:t>
            </a:r>
          </a:p>
          <a:p>
            <a:r>
              <a:rPr lang="en-US" sz="1400" dirty="0"/>
              <a:t>Modèle</a:t>
            </a:r>
            <a:r>
              <a:rPr lang="fr-FR" sz="1400" dirty="0"/>
              <a:t> de </a:t>
            </a:r>
            <a:r>
              <a:rPr lang="fr-FR" sz="1400" dirty="0" err="1"/>
              <a:t>deep</a:t>
            </a:r>
            <a:r>
              <a:rPr lang="fr-FR" sz="1400" dirty="0"/>
              <a:t> </a:t>
            </a:r>
            <a:r>
              <a:rPr lang="fr-FR" sz="1400" dirty="0" err="1"/>
              <a:t>learning</a:t>
            </a:r>
            <a:r>
              <a:rPr lang="fr-FR" sz="1400" dirty="0"/>
              <a:t>, pré-entraine sur des millions d’images.</a:t>
            </a:r>
          </a:p>
          <a:p>
            <a:r>
              <a:rPr lang="fr-FR" sz="1400" dirty="0"/>
              <a:t>Utilisation de la fonction de pré-traitement associe à l'algorithme, la fonction Préprocesseur input</a:t>
            </a:r>
          </a:p>
          <a:p>
            <a:r>
              <a:rPr lang="fr-FR" sz="1400" dirty="0"/>
              <a:t>Il prend en entrée une image en couleurs de dimensions 224x224 et la classifie dans l’une des 1000 classes de </a:t>
            </a:r>
            <a:r>
              <a:rPr lang="fr-FR" sz="1400" dirty="0" err="1"/>
              <a:t>ImageNet</a:t>
            </a:r>
            <a:r>
              <a:rPr lang="fr-FR" sz="1400" dirty="0"/>
              <a:t>.</a:t>
            </a:r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9E285E-2FDA-214D-AE8B-9AD124AB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3" y="2894058"/>
            <a:ext cx="6630325" cy="1816571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0E5D82-D5AF-918F-923F-7E28DF52730E}"/>
              </a:ext>
            </a:extLst>
          </p:cNvPr>
          <p:cNvCxnSpPr>
            <a:cxnSpLocks/>
          </p:cNvCxnSpPr>
          <p:nvPr/>
        </p:nvCxnSpPr>
        <p:spPr>
          <a:xfrm>
            <a:off x="6903114" y="3593217"/>
            <a:ext cx="138242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03C1B-D3EB-9EAF-44AF-8B1610A7D08E}"/>
              </a:ext>
            </a:extLst>
          </p:cNvPr>
          <p:cNvSpPr/>
          <p:nvPr/>
        </p:nvSpPr>
        <p:spPr>
          <a:xfrm>
            <a:off x="272789" y="4906108"/>
            <a:ext cx="6630325" cy="1223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Remplace la dernière couche (couche de décision) du modèle par: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Couche </a:t>
            </a:r>
            <a:r>
              <a:rPr lang="fr-FR" sz="1400" b="1" dirty="0" err="1"/>
              <a:t>Flatten</a:t>
            </a:r>
            <a:endParaRPr lang="fr-F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Couche Dense activation </a:t>
            </a:r>
            <a:r>
              <a:rPr lang="fr-FR" sz="1400" b="1" dirty="0"/>
              <a:t>relu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dirty="0"/>
              <a:t>Couche décision activation </a:t>
            </a:r>
            <a:r>
              <a:rPr lang="fr-FR" sz="1400" b="1" dirty="0" err="1"/>
              <a:t>SoftMax</a:t>
            </a:r>
            <a:endParaRPr lang="fr-FR" sz="1400" b="1" dirty="0"/>
          </a:p>
          <a:p>
            <a:r>
              <a:rPr lang="fr-FR" sz="1400" dirty="0"/>
              <a:t>Entrainement sur 75% donnes initiales (</a:t>
            </a:r>
            <a:r>
              <a:rPr lang="en-US" sz="1400" dirty="0"/>
              <a:t>787 images</a:t>
            </a:r>
            <a:r>
              <a:rPr lang="en-US" sz="14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400" dirty="0"/>
          </a:p>
          <a:p>
            <a:r>
              <a:rPr lang="fr-FR" sz="1400" dirty="0"/>
              <a:t>Test sur 25% des donnes (</a:t>
            </a:r>
            <a:r>
              <a:rPr lang="en-US" sz="1400" dirty="0"/>
              <a:t>263</a:t>
            </a:r>
            <a:r>
              <a:rPr lang="fr-FR" sz="1400" dirty="0"/>
              <a:t> images)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9C168-CD45-6719-42B0-BD3510E4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46" y="1206319"/>
            <a:ext cx="2728503" cy="49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75F6BAF-8D71-F87D-1DB6-A71FF355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</a:t>
            </a:r>
            <a:r>
              <a:rPr lang="fr-FR" dirty="0"/>
              <a:t>é</a:t>
            </a:r>
            <a:r>
              <a:rPr lang="en-US" dirty="0"/>
              <a:t>sultats des matrices de confusion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17E9A52-ED2D-DB0C-AF3C-B33F9C922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BE50A83-F536-2A0D-D302-73B3C9B76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VGG16</a:t>
            </a:r>
          </a:p>
        </p:txBody>
      </p:sp>
      <p:pic>
        <p:nvPicPr>
          <p:cNvPr id="12" name="Espace réservé du contenu 10">
            <a:extLst>
              <a:ext uri="{FF2B5EF4-FFF2-40B4-BE49-F238E27FC236}">
                <a16:creationId xmlns:a16="http://schemas.microsoft.com/office/drawing/2014/main" id="{206296A5-8ECF-84EF-7A52-9BE455289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2508250"/>
            <a:ext cx="4479925" cy="3663950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9D29B0C-9D9D-1A4A-41E7-289FB77128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1900" y="2508250"/>
            <a:ext cx="4390037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8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A416335-7E8D-10BC-ACE7-DF8A6640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</a:t>
            </a:r>
            <a:r>
              <a:rPr lang="fr-FR" dirty="0"/>
              <a:t>é</a:t>
            </a:r>
            <a:r>
              <a:rPr lang="en-US" dirty="0"/>
              <a:t>sultats des matrices de classification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F649AA-A4C5-6F3F-DDED-6BE9BA36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2FDB453-67D0-A36D-F16B-C30B920BA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VGG16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0567B7C-24E9-B1C3-256D-40B695DC6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1943" y="3168486"/>
            <a:ext cx="4220164" cy="2343477"/>
          </a:xfrm>
          <a:prstGeom prst="rect">
            <a:avLst/>
          </a:prstGeo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F16EAA0-F19D-CF40-068B-D41BA01661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8284" y="3182776"/>
            <a:ext cx="407726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134D-AF2C-11BD-0A6A-7B2FBFDA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fr-FR" dirty="0"/>
              <a:t>Affichage TSNE VGG16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EEA3B4D-52E3-6AF5-2558-DB98DD14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71" y="1538041"/>
            <a:ext cx="5651516" cy="30166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681E411-093F-C9AE-C379-B516740B8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78" y="1538042"/>
            <a:ext cx="4165853" cy="301665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689D236-D6DC-D4C0-BEB0-BA5682F9E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78" y="4879113"/>
            <a:ext cx="4020387" cy="6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71"/>
    </mc:Choice>
    <mc:Fallback xmlns="">
      <p:transition spd="slow" advTm="6147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03723-9C97-D5AB-8D97-84870289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60DE0-00D0-0CA5-92A6-E81679EB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7" y="1611748"/>
            <a:ext cx="10668590" cy="5055466"/>
          </a:xfrm>
        </p:spPr>
        <p:txBody>
          <a:bodyPr/>
          <a:lstStyle/>
          <a:p>
            <a:r>
              <a:rPr lang="en-US" u="sng" dirty="0"/>
              <a:t>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F80DC-A570-39E0-3048-071E3A42ADDC}"/>
              </a:ext>
            </a:extLst>
          </p:cNvPr>
          <p:cNvSpPr/>
          <p:nvPr/>
        </p:nvSpPr>
        <p:spPr>
          <a:xfrm>
            <a:off x="1911927" y="1771074"/>
            <a:ext cx="1727200" cy="2364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Bag of words</a:t>
            </a:r>
          </a:p>
          <a:p>
            <a:pPr algn="ctr"/>
            <a:r>
              <a:rPr lang="en-US" sz="1400" dirty="0" err="1"/>
              <a:t>StopWords</a:t>
            </a:r>
            <a:endParaRPr lang="en-US" sz="1400" dirty="0"/>
          </a:p>
          <a:p>
            <a:pPr algn="ctr"/>
            <a:r>
              <a:rPr lang="en-US" sz="1400" dirty="0"/>
              <a:t>Mots trop </a:t>
            </a:r>
            <a:r>
              <a:rPr lang="en-US" sz="1400" dirty="0" err="1"/>
              <a:t>frequentes</a:t>
            </a:r>
            <a:endParaRPr lang="en-US" sz="1400" dirty="0"/>
          </a:p>
          <a:p>
            <a:pPr algn="ctr"/>
            <a:r>
              <a:rPr lang="en-US" sz="1400" dirty="0" err="1"/>
              <a:t>Lemmatisation</a:t>
            </a:r>
            <a:endParaRPr lang="en-US" sz="1400" dirty="0"/>
          </a:p>
          <a:p>
            <a:pPr algn="ctr"/>
            <a:r>
              <a:rPr lang="en-US" sz="1400" dirty="0"/>
              <a:t>Stemming</a:t>
            </a:r>
          </a:p>
          <a:p>
            <a:pPr algn="ctr"/>
            <a:r>
              <a:rPr lang="en-US" sz="1400" dirty="0" err="1"/>
              <a:t>Tf-idf</a:t>
            </a:r>
            <a:endParaRPr lang="en-US" sz="1400" dirty="0"/>
          </a:p>
          <a:p>
            <a:pPr algn="ctr"/>
            <a:r>
              <a:rPr lang="en-US" sz="1400" dirty="0"/>
              <a:t>LDA</a:t>
            </a:r>
          </a:p>
          <a:p>
            <a:pPr algn="ctr"/>
            <a:r>
              <a:rPr lang="en-US" sz="1400" dirty="0"/>
              <a:t>Word2vec</a:t>
            </a:r>
          </a:p>
          <a:p>
            <a:pPr algn="ctr"/>
            <a:r>
              <a:rPr lang="en-US" sz="1400" dirty="0" err="1"/>
              <a:t>DistilBERT</a:t>
            </a:r>
            <a:endParaRPr lang="en-US" sz="1400" dirty="0"/>
          </a:p>
          <a:p>
            <a:pPr algn="ctr"/>
            <a:r>
              <a:rPr lang="en-US" sz="1400" dirty="0"/>
              <a:t>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8EC9-5F71-AAB1-F28C-F18E0C888C68}"/>
              </a:ext>
            </a:extLst>
          </p:cNvPr>
          <p:cNvSpPr/>
          <p:nvPr/>
        </p:nvSpPr>
        <p:spPr>
          <a:xfrm>
            <a:off x="1911928" y="5043055"/>
            <a:ext cx="1575612" cy="1745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Equilibrage</a:t>
            </a:r>
            <a:r>
              <a:rPr lang="en-US" sz="1400" dirty="0"/>
              <a:t> histogramme</a:t>
            </a:r>
          </a:p>
          <a:p>
            <a:pPr algn="ctr"/>
            <a:r>
              <a:rPr lang="en-US" sz="1400" dirty="0" err="1"/>
              <a:t>Filtre</a:t>
            </a:r>
            <a:r>
              <a:rPr lang="en-US" sz="1400" dirty="0"/>
              <a:t> du bruit</a:t>
            </a:r>
          </a:p>
          <a:p>
            <a:pPr algn="ctr"/>
            <a:r>
              <a:rPr lang="en-US" sz="1400" dirty="0" err="1"/>
              <a:t>Contraste</a:t>
            </a:r>
            <a:endParaRPr lang="en-US" sz="1400" dirty="0"/>
          </a:p>
          <a:p>
            <a:pPr algn="ctr"/>
            <a:r>
              <a:rPr lang="en-US" sz="1400" dirty="0"/>
              <a:t>BOVW</a:t>
            </a:r>
          </a:p>
          <a:p>
            <a:pPr algn="ctr"/>
            <a:r>
              <a:rPr lang="en-US" sz="1400" dirty="0"/>
              <a:t>SIFT</a:t>
            </a:r>
          </a:p>
          <a:p>
            <a:pPr algn="ctr"/>
            <a:r>
              <a:rPr lang="en-US" sz="1400" dirty="0"/>
              <a:t>Transfer Learning:</a:t>
            </a:r>
          </a:p>
          <a:p>
            <a:pPr algn="ctr"/>
            <a:r>
              <a:rPr lang="en-US" sz="1400" dirty="0"/>
              <a:t>VGG16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AD1-EB1C-9C0C-57B7-31747B396076}"/>
              </a:ext>
            </a:extLst>
          </p:cNvPr>
          <p:cNvSpPr/>
          <p:nvPr/>
        </p:nvSpPr>
        <p:spPr>
          <a:xfrm>
            <a:off x="2138218" y="4283364"/>
            <a:ext cx="1260765" cy="686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  <a:r>
              <a:rPr lang="en-US" sz="1400" dirty="0"/>
              <a:t> </a:t>
            </a:r>
            <a:r>
              <a:rPr lang="en-US" sz="1400" dirty="0" err="1"/>
              <a:t>d’entrée</a:t>
            </a:r>
            <a:endParaRPr lang="en-US" sz="1400" dirty="0"/>
          </a:p>
          <a:p>
            <a:pPr algn="ctr"/>
            <a:r>
              <a:rPr lang="en-US" sz="1400" dirty="0"/>
              <a:t>7 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AB51D-94D5-8FC5-7B62-923597257CD6}"/>
              </a:ext>
            </a:extLst>
          </p:cNvPr>
          <p:cNvSpPr/>
          <p:nvPr/>
        </p:nvSpPr>
        <p:spPr>
          <a:xfrm>
            <a:off x="4114798" y="3271982"/>
            <a:ext cx="1265381" cy="86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Traitement</a:t>
            </a:r>
            <a:r>
              <a:rPr lang="en-US" sz="1400" dirty="0"/>
              <a:t> données </a:t>
            </a:r>
            <a:r>
              <a:rPr lang="en-US" sz="1400" dirty="0" err="1"/>
              <a:t>textuelle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366A3-0BC0-9884-3DA7-041D2A0ABA29}"/>
              </a:ext>
            </a:extLst>
          </p:cNvPr>
          <p:cNvSpPr/>
          <p:nvPr/>
        </p:nvSpPr>
        <p:spPr>
          <a:xfrm>
            <a:off x="4114018" y="4375726"/>
            <a:ext cx="1260765" cy="86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Traitement</a:t>
            </a:r>
            <a:r>
              <a:rPr lang="en-US" sz="1400" dirty="0"/>
              <a:t> </a:t>
            </a:r>
            <a:r>
              <a:rPr lang="fr-FR" sz="1400" dirty="0"/>
              <a:t>données</a:t>
            </a:r>
            <a:r>
              <a:rPr lang="en-US" sz="1400" dirty="0"/>
              <a:t> </a:t>
            </a:r>
            <a:r>
              <a:rPr lang="en-US" sz="1400" dirty="0" err="1"/>
              <a:t>visuelles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EA2E9-7B5D-203D-F695-585E6CCC044A}"/>
              </a:ext>
            </a:extLst>
          </p:cNvPr>
          <p:cNvSpPr/>
          <p:nvPr/>
        </p:nvSpPr>
        <p:spPr>
          <a:xfrm>
            <a:off x="6001262" y="4077096"/>
            <a:ext cx="1260765" cy="108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multi classes + Clustering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30E85-5838-A8E0-B2D2-EE7FC17270FA}"/>
              </a:ext>
            </a:extLst>
          </p:cNvPr>
          <p:cNvSpPr/>
          <p:nvPr/>
        </p:nvSpPr>
        <p:spPr>
          <a:xfrm>
            <a:off x="8464624" y="4095568"/>
            <a:ext cx="1260765" cy="10898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Teste de performance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DFBA3689-B6E6-F4F8-9A33-E4E1ED08C305}"/>
              </a:ext>
            </a:extLst>
          </p:cNvPr>
          <p:cNvCxnSpPr/>
          <p:nvPr/>
        </p:nvCxnSpPr>
        <p:spPr>
          <a:xfrm rot="10800000">
            <a:off x="3639128" y="2557606"/>
            <a:ext cx="1228437" cy="714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ED9E7C2-4007-4815-0825-4BA0BD2E712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487541" y="5239325"/>
            <a:ext cx="862791" cy="676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8E6F0A53-3332-E6D4-70C7-2C75E12E195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98983" y="3969833"/>
            <a:ext cx="695473" cy="656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7AED1B49-F0F2-464E-C00D-5C6C127F64AB}"/>
              </a:ext>
            </a:extLst>
          </p:cNvPr>
          <p:cNvCxnSpPr>
            <a:cxnSpLocks/>
          </p:cNvCxnSpPr>
          <p:nvPr/>
        </p:nvCxnSpPr>
        <p:spPr>
          <a:xfrm>
            <a:off x="3403599" y="4797135"/>
            <a:ext cx="729981" cy="3698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E9726529-D8FC-2A04-60C3-526212446345}"/>
              </a:ext>
            </a:extLst>
          </p:cNvPr>
          <p:cNvCxnSpPr>
            <a:cxnSpLocks/>
          </p:cNvCxnSpPr>
          <p:nvPr/>
        </p:nvCxnSpPr>
        <p:spPr>
          <a:xfrm>
            <a:off x="5394345" y="3969833"/>
            <a:ext cx="606917" cy="3920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D7C1523-A3A9-D2A2-F1F1-EEB367B99878}"/>
              </a:ext>
            </a:extLst>
          </p:cNvPr>
          <p:cNvCxnSpPr>
            <a:cxnSpLocks/>
          </p:cNvCxnSpPr>
          <p:nvPr/>
        </p:nvCxnSpPr>
        <p:spPr>
          <a:xfrm flipV="1">
            <a:off x="5394345" y="4882644"/>
            <a:ext cx="606917" cy="198833"/>
          </a:xfrm>
          <a:prstGeom prst="bentConnector3">
            <a:avLst>
              <a:gd name="adj1" fmla="val 54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B6C0DBB-6465-29FB-D16C-C37F5CAA6A9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262027" y="4622042"/>
            <a:ext cx="1202597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9B78F0-3BAC-EFCE-E7C5-FE68B8D00D47}"/>
              </a:ext>
            </a:extLst>
          </p:cNvPr>
          <p:cNvSpPr/>
          <p:nvPr/>
        </p:nvSpPr>
        <p:spPr>
          <a:xfrm>
            <a:off x="7928194" y="1650133"/>
            <a:ext cx="2550605" cy="208290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u="sng" dirty="0"/>
              <a:t>Conclusion: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700" dirty="0"/>
              <a:t>Des réseaux de neurones ont présente les meilleures performances.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700" dirty="0"/>
              <a:t>Il faut avoir plus de donnes pour améliorer les résultats.</a:t>
            </a:r>
          </a:p>
        </p:txBody>
      </p:sp>
    </p:spTree>
    <p:extLst>
      <p:ext uri="{BB962C8B-B14F-4D97-AF65-F5344CB8AC3E}">
        <p14:creationId xmlns:p14="http://schemas.microsoft.com/office/powerpoint/2010/main" val="362021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A647-D863-CC42-5139-D060064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3" y="376604"/>
            <a:ext cx="10669587" cy="1325563"/>
          </a:xfrm>
        </p:spPr>
        <p:txBody>
          <a:bodyPr anchor="t"/>
          <a:lstStyle/>
          <a:p>
            <a:r>
              <a:rPr lang="en-US" dirty="0"/>
              <a:t>Recuperation des produits à base de “champagne” au travers de </a:t>
            </a:r>
            <a:r>
              <a:rPr lang="en-US" dirty="0" err="1"/>
              <a:t>l’API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50593-2F2D-3E56-1EAF-2854382F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828800"/>
            <a:ext cx="1066859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Principes RGPD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08050-1335-E08A-2DD0-9650B4AE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26" y="2179782"/>
            <a:ext cx="6144939" cy="32965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73CBCA-24C8-15D3-1705-5F5D748D249A}"/>
              </a:ext>
            </a:extLst>
          </p:cNvPr>
          <p:cNvSpPr txBox="1"/>
          <p:nvPr/>
        </p:nvSpPr>
        <p:spPr>
          <a:xfrm>
            <a:off x="1264014" y="5748543"/>
            <a:ext cx="802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https://twitter.com/AstoriaFinance/status/1486990688101220353/photo/1</a:t>
            </a:r>
          </a:p>
        </p:txBody>
      </p:sp>
    </p:spTree>
    <p:extLst>
      <p:ext uri="{BB962C8B-B14F-4D97-AF65-F5344CB8AC3E}">
        <p14:creationId xmlns:p14="http://schemas.microsoft.com/office/powerpoint/2010/main" val="293244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B05-D2EA-D49C-DCEC-16F9372D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6F871-9CD2-9D31-553C-26A22BCB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list of food items&#10;&#10;Description automatically generated">
            <a:extLst>
              <a:ext uri="{FF2B5EF4-FFF2-40B4-BE49-F238E27FC236}">
                <a16:creationId xmlns:a16="http://schemas.microsoft.com/office/drawing/2014/main" id="{6086EDF9-4A2F-47D2-AB90-C7104488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7" y="2258821"/>
            <a:ext cx="10476088" cy="23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4C8BE-406B-590E-74F6-CD6454F6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Prochaines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202D3-649B-CEE0-6EBF-E733F84E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Avoir plus de donnes pourrait améliorer la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Pour le LDA le ‘cat_lev_1’ c’est trop large, je pourrais tester avec ‘cat _lev_2’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Tester plusieurs modèles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Jouer avec les </a:t>
            </a:r>
            <a:r>
              <a:rPr lang="fr-FR" dirty="0" err="1"/>
              <a:t>hyperparametres</a:t>
            </a:r>
            <a:r>
              <a:rPr lang="fr-FR" dirty="0"/>
              <a:t> pour améliorer la performance (EPOCHS, …)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0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D46-457F-0BF2-614E-DD12D2D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anchor="t">
            <a:normAutofit/>
          </a:bodyPr>
          <a:lstStyle/>
          <a:p>
            <a:r>
              <a:rPr lang="fr-FR" altLang="en-US" dirty="0"/>
              <a:t>Définition De La Problématique </a:t>
            </a:r>
            <a:br>
              <a:rPr lang="fr-FR" altLang="en-US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585E-36AB-7802-6CD1-C90AB6D5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4" y="1828800"/>
            <a:ext cx="73114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Sur la place du marché, des vendeurs proposent des articles à des acheteurs en postant une photo et une description. </a:t>
            </a:r>
          </a:p>
          <a:p>
            <a:r>
              <a:rPr lang="fr-FR" dirty="0"/>
              <a:t>Mission : </a:t>
            </a:r>
            <a:r>
              <a:rPr lang="en-US" dirty="0"/>
              <a:t>Étudier</a:t>
            </a:r>
            <a:r>
              <a:rPr lang="fr-FR" dirty="0"/>
              <a:t> la faisabilité d'un moteur de classification des articles en différentes catégories.</a:t>
            </a:r>
          </a:p>
          <a:p>
            <a:r>
              <a:rPr lang="fr-FR" dirty="0"/>
              <a:t>Le jeu de donnes initial, contient 1050 lignes et 15 colonnes.</a:t>
            </a:r>
          </a:p>
          <a:p>
            <a:r>
              <a:rPr lang="fr-FR" dirty="0"/>
              <a:t>Les données sont fournies sur 2 formes;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Données structures, 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Images jpeg, </a:t>
            </a:r>
            <a:r>
              <a:rPr lang="fr-FR" sz="2200" dirty="0">
                <a:cs typeface="Segoe UI"/>
              </a:rPr>
              <a:t> 1050 images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Tableau 8">
            <a:extLst>
              <a:ext uri="{FF2B5EF4-FFF2-40B4-BE49-F238E27FC236}">
                <a16:creationId xmlns:a16="http://schemas.microsoft.com/office/drawing/2014/main" id="{36761EE9-377F-B77C-976F-44A3394A6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57813"/>
              </p:ext>
            </p:extLst>
          </p:nvPr>
        </p:nvGraphicFramePr>
        <p:xfrm>
          <a:off x="8080257" y="818955"/>
          <a:ext cx="284773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30">
                  <a:extLst>
                    <a:ext uri="{9D8B030D-6E8A-4147-A177-3AD203B41FA5}">
                      <a16:colId xmlns:a16="http://schemas.microsoft.com/office/drawing/2014/main" val="2585289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1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uniq_id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5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product_url</a:t>
                      </a:r>
                      <a:r>
                        <a:rPr lang="fr-FR" dirty="0"/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product_name</a:t>
                      </a:r>
                      <a:r>
                        <a:rPr lang="fr-FR" dirty="0"/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crawl_timestamp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product_category_tree</a:t>
                      </a:r>
                      <a:r>
                        <a:rPr lang="fr-FR" dirty="0"/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0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6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retail_price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discounted_price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9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0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is_FK_Advantage_product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description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9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overall_rating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product_rating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4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product_specifications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59600"/>
                  </a:ext>
                </a:extLst>
              </a:tr>
            </a:tbl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D2E290C5-F934-DCA8-6F6A-CC0AD0167F3A}"/>
              </a:ext>
            </a:extLst>
          </p:cNvPr>
          <p:cNvSpPr/>
          <p:nvPr/>
        </p:nvSpPr>
        <p:spPr>
          <a:xfrm>
            <a:off x="8080257" y="2669309"/>
            <a:ext cx="2680107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711737-2DAD-48E4-7FFF-990648E1D7FA}"/>
              </a:ext>
            </a:extLst>
          </p:cNvPr>
          <p:cNvSpPr/>
          <p:nvPr/>
        </p:nvSpPr>
        <p:spPr>
          <a:xfrm>
            <a:off x="8080256" y="4879423"/>
            <a:ext cx="2680107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DD140EA-289B-AD58-7CD4-93A3A8357DC1}"/>
              </a:ext>
            </a:extLst>
          </p:cNvPr>
          <p:cNvSpPr/>
          <p:nvPr/>
        </p:nvSpPr>
        <p:spPr>
          <a:xfrm>
            <a:off x="8080257" y="4104121"/>
            <a:ext cx="2688659" cy="4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90"/>
    </mc:Choice>
    <mc:Fallback xmlns="">
      <p:transition spd="slow" advTm="333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30E919-710A-376D-6686-86156AA3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Analyse des categories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875905-F81E-6FEB-8188-C87BEC7E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endParaRPr lang="fr-FR" sz="22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2200" dirty="0"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0"/>
              </a:spcBef>
            </a:pPr>
            <a:endParaRPr lang="fr-FR" sz="2200" dirty="0"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22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B6926E-5A7B-16FC-FC60-89174A3D5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7" y="1010908"/>
            <a:ext cx="1705213" cy="48203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E7B8E2A-F7C6-39FF-F62C-D06776DCF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512" y="1710426"/>
            <a:ext cx="4069333" cy="34785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DB7636-2A68-E767-3CE0-BB066A72D61E}"/>
              </a:ext>
            </a:extLst>
          </p:cNvPr>
          <p:cNvSpPr/>
          <p:nvPr/>
        </p:nvSpPr>
        <p:spPr>
          <a:xfrm>
            <a:off x="7068512" y="1198726"/>
            <a:ext cx="1441938" cy="3811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cat_lvl_2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96310C-B08A-3212-AD78-71F2BF1B2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57" y="6009898"/>
            <a:ext cx="2705478" cy="61921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CDCA14-5AF5-0FAC-CBE5-628A3A0B1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54" y="5988905"/>
            <a:ext cx="1886213" cy="619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A399A4-9E8C-D98C-9032-AC6DCA15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330" y="1710213"/>
            <a:ext cx="4405021" cy="34785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36E7E2-5DF5-BB5B-B3F7-CDBF6166A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942" y="6028950"/>
            <a:ext cx="1867161" cy="600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64C4DB-6EDD-339C-2A99-BA6FECD5EE14}"/>
              </a:ext>
            </a:extLst>
          </p:cNvPr>
          <p:cNvSpPr/>
          <p:nvPr/>
        </p:nvSpPr>
        <p:spPr>
          <a:xfrm>
            <a:off x="2384330" y="1222327"/>
            <a:ext cx="1441938" cy="3811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cat_lvl_3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5"/>
    </mc:Choice>
    <mc:Fallback xmlns="">
      <p:transition spd="slow" advTm="335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CBE6-68F1-5CCE-86E6-C3526038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Categorie</a:t>
            </a:r>
            <a:r>
              <a:rPr lang="en-US" dirty="0"/>
              <a:t> Level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8405C-07DF-C162-56A6-88061AAC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91B6FF-18EB-8B41-ED4F-8BD5B3FB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61" y="3204064"/>
            <a:ext cx="5087617" cy="1916568"/>
          </a:xfrm>
          <a:prstGeom prst="rect">
            <a:avLst/>
          </a:prstGeom>
        </p:spPr>
      </p:pic>
      <p:pic>
        <p:nvPicPr>
          <p:cNvPr id="5" name="Content Placeholder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22814CF-7285-FE68-A442-7DE45328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9" y="2028507"/>
            <a:ext cx="5206995" cy="37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F56A26-5CC7-7C33-620B-FB85F6C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Analyse du corpus</a:t>
            </a:r>
            <a:br>
              <a:rPr lang="fr-FR" dirty="0"/>
            </a:br>
            <a:endParaRPr lang="en-US" dirty="0"/>
          </a:p>
        </p:txBody>
      </p:sp>
      <p:pic>
        <p:nvPicPr>
          <p:cNvPr id="10" name="Content Placeholder 9" descr="A graph of words with different colored bars&#10;&#10;Description automatically generated">
            <a:extLst>
              <a:ext uri="{FF2B5EF4-FFF2-40B4-BE49-F238E27FC236}">
                <a16:creationId xmlns:a16="http://schemas.microsoft.com/office/drawing/2014/main" id="{59FDE10C-164B-8618-AAE1-25C4A139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06" y="2371724"/>
            <a:ext cx="4777840" cy="341024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864A-2478-DA7F-01CA-E39F8B1B888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30696"/>
            <a:ext cx="11037455" cy="10981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4300" dirty="0"/>
              <a:t>Corpus c’est l’ensemble des descriptions de notre jeu de donnes. </a:t>
            </a:r>
          </a:p>
          <a:p>
            <a:r>
              <a:rPr lang="fr-FR" sz="4300" dirty="0"/>
              <a:t>Analyse des mots les plus fréquents dans le corpus 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3FB0700-590A-1A34-1C27-73500CE8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57" y="2371724"/>
            <a:ext cx="4767908" cy="34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638380-B88B-9909-E450-BD82F7A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Prétraitement du texte 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C24BD7-229E-3E3D-6B59-CA1ACC31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b="1" dirty="0">
                <a:latin typeface="Calibry(body)"/>
                <a:cs typeface="Segoe UI"/>
              </a:rPr>
              <a:t>Bag of </a:t>
            </a:r>
            <a:r>
              <a:rPr lang="fr-FR" sz="2000" b="1" dirty="0" err="1">
                <a:latin typeface="Calibry(body)"/>
                <a:cs typeface="Segoe UI"/>
              </a:rPr>
              <a:t>words</a:t>
            </a:r>
            <a:r>
              <a:rPr lang="fr-FR" sz="2000" b="1" dirty="0">
                <a:latin typeface="Calibry(body)"/>
                <a:cs typeface="Segoe UI"/>
              </a:rPr>
              <a:t>: </a:t>
            </a:r>
            <a:r>
              <a:rPr lang="fr-FR" sz="2000" dirty="0">
                <a:latin typeface="Calibry(body)"/>
                <a:cs typeface="Segoe UI"/>
              </a:rPr>
              <a:t>Représente chaque document par un vecteur de taille du vocabulaire, et on utilise la matrice composée de l’ensemble de N documents</a:t>
            </a:r>
          </a:p>
          <a:p>
            <a:pPr algn="l"/>
            <a:r>
              <a:rPr lang="fr-FR" sz="2000" dirty="0">
                <a:latin typeface="Calibry(body)"/>
                <a:cs typeface="Segoe UI"/>
              </a:rPr>
              <a:t>Mettre les phrases en minuscule </a:t>
            </a:r>
            <a:endParaRPr lang="fr-FR" sz="2000" b="1" dirty="0">
              <a:latin typeface="Calibry(body)"/>
              <a:cs typeface="Segoe UI"/>
            </a:endParaRPr>
          </a:p>
          <a:p>
            <a:pPr algn="l"/>
            <a:r>
              <a:rPr lang="fr-FR" sz="2000" b="1" dirty="0">
                <a:latin typeface="Calibry(body)"/>
                <a:cs typeface="Segoe UI"/>
              </a:rPr>
              <a:t>Supprimer</a:t>
            </a:r>
            <a:r>
              <a:rPr lang="fr-FR" sz="2000" dirty="0">
                <a:latin typeface="Calibry(body)"/>
                <a:cs typeface="Segoe UI"/>
              </a:rPr>
              <a:t> la ponctuation et les mots de liaison - les </a:t>
            </a:r>
            <a:r>
              <a:rPr lang="fr-FR" sz="2000" dirty="0" err="1">
                <a:latin typeface="Calibry(body)"/>
                <a:cs typeface="Segoe UI"/>
              </a:rPr>
              <a:t>stopwords</a:t>
            </a:r>
            <a:r>
              <a:rPr lang="fr-FR" sz="2000" dirty="0">
                <a:latin typeface="Calibry(body)"/>
                <a:cs typeface="Segoe UI"/>
              </a:rPr>
              <a:t>, NLTK ​​</a:t>
            </a:r>
          </a:p>
          <a:p>
            <a:pPr algn="l"/>
            <a:r>
              <a:rPr lang="fr-FR" sz="2000" b="1" dirty="0">
                <a:latin typeface="Calibry(body)"/>
                <a:cs typeface="Segoe UI"/>
              </a:rPr>
              <a:t>Lemmatisation</a:t>
            </a:r>
            <a:r>
              <a:rPr lang="fr-FR" sz="2000" dirty="0">
                <a:latin typeface="Calibry(body)"/>
                <a:cs typeface="Segoe UI"/>
              </a:rPr>
              <a:t>: Utilisation d’un dictionnaire de formes pour représenter les mots sous leur forme simplifiée ou verbale, ​ex: </a:t>
            </a:r>
            <a:r>
              <a:rPr lang="fr-FR" sz="2000" dirty="0" err="1">
                <a:latin typeface="Calibry(body)"/>
                <a:cs typeface="Segoe UI"/>
              </a:rPr>
              <a:t>is</a:t>
            </a:r>
            <a:r>
              <a:rPr lang="fr-FR" sz="2000" dirty="0">
                <a:latin typeface="Calibry(body)"/>
                <a:cs typeface="Segoe UI"/>
              </a:rPr>
              <a:t> -&gt; </a:t>
            </a:r>
            <a:r>
              <a:rPr lang="fr-FR" sz="2000" dirty="0" err="1">
                <a:latin typeface="Calibry(body)"/>
                <a:cs typeface="Segoe UI"/>
              </a:rPr>
              <a:t>be</a:t>
            </a:r>
            <a:r>
              <a:rPr lang="fr-FR" sz="2000" dirty="0">
                <a:latin typeface="Calibry(body)"/>
                <a:cs typeface="Segoe UI"/>
              </a:rPr>
              <a:t>​​​</a:t>
            </a:r>
          </a:p>
          <a:p>
            <a:pPr algn="l"/>
            <a:r>
              <a:rPr lang="fr-FR" sz="2000" b="1" dirty="0">
                <a:latin typeface="Calibry(body)"/>
                <a:cs typeface="Segoe UI"/>
              </a:rPr>
              <a:t>Racinisation</a:t>
            </a:r>
            <a:r>
              <a:rPr lang="fr-FR" sz="2000" dirty="0">
                <a:latin typeface="Calibry(body)"/>
                <a:cs typeface="Segoe UI"/>
              </a:rPr>
              <a:t>: Conserver la racine des mots, ex: baby -&gt; babi, </a:t>
            </a:r>
            <a:r>
              <a:rPr lang="fr-FR" sz="2000" dirty="0" err="1">
                <a:latin typeface="Calibry(body)"/>
                <a:cs typeface="Segoe UI"/>
              </a:rPr>
              <a:t>adaptor</a:t>
            </a:r>
            <a:r>
              <a:rPr lang="fr-FR" sz="2000" dirty="0">
                <a:latin typeface="Calibry(body)"/>
                <a:cs typeface="Segoe UI"/>
              </a:rPr>
              <a:t> -&gt; </a:t>
            </a:r>
            <a:r>
              <a:rPr lang="fr-FR" sz="2000" dirty="0" err="1">
                <a:latin typeface="Calibry(body)"/>
                <a:cs typeface="Segoe UI"/>
              </a:rPr>
              <a:t>adapt</a:t>
            </a:r>
            <a:r>
              <a:rPr lang="fr-FR" sz="2000" dirty="0">
                <a:latin typeface="Calibry(body)"/>
                <a:cs typeface="Segoe UI"/>
              </a:rPr>
              <a:t>​​</a:t>
            </a:r>
          </a:p>
          <a:p>
            <a:pPr algn="l"/>
            <a:r>
              <a:rPr lang="fr-FR" sz="2000" b="1" u="sng" dirty="0">
                <a:latin typeface="Calibry(body)"/>
                <a:cs typeface="Segoe UI"/>
              </a:rPr>
              <a:t>Désavantage BOW</a:t>
            </a:r>
            <a:r>
              <a:rPr lang="fr-FR" sz="2000" b="1" dirty="0">
                <a:latin typeface="Calibry(body)"/>
                <a:cs typeface="Segoe UI"/>
              </a:rPr>
              <a:t>: N</a:t>
            </a:r>
            <a:r>
              <a:rPr lang="fr-FR" sz="2000" dirty="0">
                <a:latin typeface="Calibry(body)"/>
                <a:cs typeface="Segoe UI"/>
              </a:rPr>
              <a:t>ous ne connaissons pas l'importance de chaque mot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y(body)"/>
                <a:cs typeface="Segoe UI"/>
              </a:rPr>
              <a:t>TF-IDF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6EB0F35-77E1-54D5-FFAE-4569F47D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F84E29-9081-604E-9E0A-9FA3AB65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9060"/>
            <a:ext cx="3211427" cy="29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514-108C-87EC-3B4B-1960374F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Bag Of Words avec </a:t>
            </a:r>
            <a:r>
              <a:rPr lang="fr-FR" dirty="0" err="1"/>
              <a:t>CountVectorizer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508F-46C4-E544-F31F-ACD81F84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649413"/>
            <a:ext cx="10669587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20BE80-F96C-DAAF-409A-ACDB6B46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7" y="3305890"/>
            <a:ext cx="9755412" cy="2124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48B020-9492-16C8-2129-E8E6788E1C23}"/>
              </a:ext>
            </a:extLst>
          </p:cNvPr>
          <p:cNvSpPr txBox="1"/>
          <p:nvPr/>
        </p:nvSpPr>
        <p:spPr>
          <a:xfrm>
            <a:off x="325314" y="1649413"/>
            <a:ext cx="10603035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200" b="1" dirty="0">
                <a:latin typeface="Calibry(body)"/>
                <a:cs typeface="Calibri"/>
              </a:rPr>
              <a:t>CountVectorizer</a:t>
            </a:r>
            <a:r>
              <a:rPr lang="fr-FR" sz="2200" dirty="0">
                <a:latin typeface="Calibry(body)"/>
                <a:cs typeface="Calibri"/>
              </a:rPr>
              <a:t>:  Compte le nombre de fois que chaque mot apparaît dans ce document. Cela crée un vecteur de nombre de mots pour chaque document.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200" dirty="0">
                <a:latin typeface="Calibry(body)"/>
                <a:cs typeface="Calibri"/>
              </a:rPr>
              <a:t>Création de une </a:t>
            </a:r>
            <a:r>
              <a:rPr lang="fr-FR" sz="2200" dirty="0" err="1">
                <a:latin typeface="Calibry(body)"/>
                <a:cs typeface="Calibri"/>
              </a:rPr>
              <a:t>Sparse</a:t>
            </a:r>
            <a:r>
              <a:rPr lang="fr-FR" sz="2200" dirty="0">
                <a:latin typeface="Calibry(body)"/>
                <a:cs typeface="Calibri"/>
              </a:rPr>
              <a:t> Matrix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711B5-09FE-2B4C-0555-24EE84DD6832}"/>
              </a:ext>
            </a:extLst>
          </p:cNvPr>
          <p:cNvSpPr/>
          <p:nvPr/>
        </p:nvSpPr>
        <p:spPr>
          <a:xfrm>
            <a:off x="325314" y="3569677"/>
            <a:ext cx="10128740" cy="41323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9CF0C-12D7-338E-558E-F384733DBBEB}"/>
              </a:ext>
            </a:extLst>
          </p:cNvPr>
          <p:cNvSpPr/>
          <p:nvPr/>
        </p:nvSpPr>
        <p:spPr>
          <a:xfrm>
            <a:off x="9661236" y="3205018"/>
            <a:ext cx="531783" cy="24476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4001257-8A1C-9C44-F60B-C755C01FC542}"/>
              </a:ext>
            </a:extLst>
          </p:cNvPr>
          <p:cNvCxnSpPr/>
          <p:nvPr/>
        </p:nvCxnSpPr>
        <p:spPr>
          <a:xfrm flipV="1">
            <a:off x="8395855" y="2784083"/>
            <a:ext cx="646545" cy="78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D53E68-55A1-2C4A-DE0A-3AAC70D9A8A5}"/>
              </a:ext>
            </a:extLst>
          </p:cNvPr>
          <p:cNvSpPr/>
          <p:nvPr/>
        </p:nvSpPr>
        <p:spPr>
          <a:xfrm>
            <a:off x="8110394" y="2350416"/>
            <a:ext cx="2817956" cy="4132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chaque ligne représente un document</a:t>
            </a:r>
            <a:r>
              <a:rPr lang="en-US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D0D455-535E-6888-73A9-72CAF0CED134}"/>
              </a:ext>
            </a:extLst>
          </p:cNvPr>
          <p:cNvSpPr txBox="1"/>
          <p:nvPr/>
        </p:nvSpPr>
        <p:spPr>
          <a:xfrm>
            <a:off x="2530764" y="5852875"/>
            <a:ext cx="5647771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tx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chaque colonne représente un mot unique du vocabulaire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ABA474E-9E26-E20C-2F16-A22FCB8EA95F}"/>
              </a:ext>
            </a:extLst>
          </p:cNvPr>
          <p:cNvCxnSpPr>
            <a:cxnSpLocks/>
          </p:cNvCxnSpPr>
          <p:nvPr/>
        </p:nvCxnSpPr>
        <p:spPr>
          <a:xfrm flipH="1">
            <a:off x="8110394" y="5588000"/>
            <a:ext cx="15508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5"/>
    </mc:Choice>
    <mc:Fallback xmlns="">
      <p:transition spd="slow" advTm="335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514-108C-87EC-3B4B-1960374F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7" y="324571"/>
            <a:ext cx="10668590" cy="1325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Bag Of Words avec Tf_idf (TF-IDF BoW)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508F-46C4-E544-F31F-ACD81F84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828800"/>
            <a:ext cx="1066859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29A47-DB8C-401E-E8E6-03199F08AECC}"/>
              </a:ext>
            </a:extLst>
          </p:cNvPr>
          <p:cNvSpPr txBox="1"/>
          <p:nvPr/>
        </p:nvSpPr>
        <p:spPr>
          <a:xfrm>
            <a:off x="174992" y="1210957"/>
            <a:ext cx="10837128" cy="1879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dirty="0">
                <a:solidFill>
                  <a:srgbClr val="E8EAED"/>
                </a:solidFill>
                <a:latin typeface="Calibry(body)"/>
                <a:cs typeface="Calibri" panose="020F0502020204030204" pitchFamily="34" charset="0"/>
              </a:rPr>
              <a:t>Combine l'approche traditionnelle du sac de mots avec le schéma de pondération TF-IDF pour créer une représentation plus sophistiquée des données textuelles. Alors que BoW capture les fréquences des mots, TF-IDF ajoute une mesure d'importance qui prend en compte l'unicité des mots dans un document et dans l'ensemble du corpus.</a:t>
            </a:r>
            <a:endParaRPr lang="fr-FR" sz="2200" dirty="0">
              <a:latin typeface="Calibry(body)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200" dirty="0"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38CDDF-433D-0869-218B-18184896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3" y="3598679"/>
            <a:ext cx="10009413" cy="23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75"/>
    </mc:Choice>
    <mc:Fallback xmlns="">
      <p:transition spd="slow" advTm="33575"/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905200E-4AC1-4C82-8AAF-6B1E09CD339E}" vid="{D7514851-9A55-43FA-83BF-C85EF979995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905200E-4AC1-4C82-8AAF-6B1E09CD339E}" vid="{802C3489-E10D-466B-B2A8-E2A7E8556CE7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905200E-4AC1-4C82-8AAF-6B1E09CD339E}" vid="{711F833B-66FF-44E5-A420-ABE257A30088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905200E-4AC1-4C82-8AAF-6B1E09CD339E}" vid="{EBC5D449-5882-42FA-8C5B-C0875FB4B488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3905200E-4AC1-4C82-8AAF-6B1E09CD339E}" vid="{6620F615-1885-43B8-97F4-24BC637B79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6EDFFD45C0F864797E0C549FEA33D6D" ma:contentTypeVersion="13" ma:contentTypeDescription="Opret et nyt dokument." ma:contentTypeScope="" ma:versionID="06998ecb190e579e1b872569ebe33fc1">
  <xsd:schema xmlns:xsd="http://www.w3.org/2001/XMLSchema" xmlns:xs="http://www.w3.org/2001/XMLSchema" xmlns:p="http://schemas.microsoft.com/office/2006/metadata/properties" xmlns:ns3="82b05328-51f7-4451-bfad-38dede586f28" xmlns:ns4="d6b1f5fb-de82-498f-9738-103df19477c1" targetNamespace="http://schemas.microsoft.com/office/2006/metadata/properties" ma:root="true" ma:fieldsID="d911c46530b7cd874695a27fc686fc12" ns3:_="" ns4:_="">
    <xsd:import namespace="82b05328-51f7-4451-bfad-38dede586f28"/>
    <xsd:import namespace="d6b1f5fb-de82-498f-9738-103df19477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05328-51f7-4451-bfad-38dede586f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værdi for deling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1f5fb-de82-498f-9738-103df1947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4E2F2C-6262-4976-BB1E-6AE52A706C55}">
  <ds:schemaRefs>
    <ds:schemaRef ds:uri="82b05328-51f7-4451-bfad-38dede586f28"/>
    <ds:schemaRef ds:uri="d6b1f5fb-de82-498f-9738-103df19477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A3FB1E-B774-4386-8A49-FB93238B0B45}">
  <ds:schemaRefs>
    <ds:schemaRef ds:uri="82b05328-51f7-4451-bfad-38dede586f28"/>
    <ds:schemaRef ds:uri="d6b1f5fb-de82-498f-9738-103df19477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1A3C5D-756A-4CB8-B252-B0DDCDC06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10284</TotalTime>
  <Words>1154</Words>
  <Application>Microsoft Office PowerPoint</Application>
  <PresentationFormat>Grand écran</PresentationFormat>
  <Paragraphs>178</Paragraphs>
  <Slides>29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Calibry(body)</vt:lpstr>
      <vt:lpstr>Courier New</vt:lpstr>
      <vt:lpstr>Roboto</vt:lpstr>
      <vt:lpstr>Wingdings 2</vt:lpstr>
      <vt:lpstr>View</vt:lpstr>
      <vt:lpstr>Custom Design</vt:lpstr>
      <vt:lpstr>1_Custom Design</vt:lpstr>
      <vt:lpstr>2_Custom Design</vt:lpstr>
      <vt:lpstr>3_Custom Design</vt:lpstr>
      <vt:lpstr>Classification automatique des biens de ​consommation </vt:lpstr>
      <vt:lpstr>Sommaire</vt:lpstr>
      <vt:lpstr>Définition De La Problématique  </vt:lpstr>
      <vt:lpstr>Analyse des categories</vt:lpstr>
      <vt:lpstr>Categorie Level 1</vt:lpstr>
      <vt:lpstr>Analyse du corpus </vt:lpstr>
      <vt:lpstr>Prétraitement du texte </vt:lpstr>
      <vt:lpstr>Bag Of Words avec CountVectorizer</vt:lpstr>
      <vt:lpstr>Bag Of Words avec Tf_idf (TF-IDF BoW)</vt:lpstr>
      <vt:lpstr> TF-IDF                   CountVectorizer</vt:lpstr>
      <vt:lpstr>Plongement lexical (« word embedding » en anglais)</vt:lpstr>
      <vt:lpstr>Word2Vec</vt:lpstr>
      <vt:lpstr>Universal Sentence Encoder</vt:lpstr>
      <vt:lpstr>DistilBert </vt:lpstr>
      <vt:lpstr>Latent Dirichlet Allocation (LDA)</vt:lpstr>
      <vt:lpstr>Visualisation TSNE</vt:lpstr>
      <vt:lpstr>Traitement des Images - (SIFT) </vt:lpstr>
      <vt:lpstr>Points Cle de une image </vt:lpstr>
      <vt:lpstr>Traitement des Images</vt:lpstr>
      <vt:lpstr>Reduction dimension PCA/T-SNE</vt:lpstr>
      <vt:lpstr>Analyse visuelle TSNE</vt:lpstr>
      <vt:lpstr>CNN - Modèle VGG-16</vt:lpstr>
      <vt:lpstr>Résultats des matrices de confusion</vt:lpstr>
      <vt:lpstr>Résultats des matrices de classification</vt:lpstr>
      <vt:lpstr>Affichage TSNE VGG16</vt:lpstr>
      <vt:lpstr>Resume</vt:lpstr>
      <vt:lpstr>Recuperation des produits à base de “champagne” au travers de l’API</vt:lpstr>
      <vt:lpstr>API</vt:lpstr>
      <vt:lpstr>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Filipa Cardoso Correia</dc:creator>
  <cp:lastModifiedBy>filipa correia</cp:lastModifiedBy>
  <cp:revision>12</cp:revision>
  <dcterms:created xsi:type="dcterms:W3CDTF">2022-11-03T12:52:14Z</dcterms:created>
  <dcterms:modified xsi:type="dcterms:W3CDTF">2023-09-08T13:36:12Z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0x01010086EDFFD45C0F864797E0C549FEA33D6D</vt:lpwstr>
  </property>
</Properties>
</file>