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7" r:id="rId3"/>
    <p:sldId id="259" r:id="rId4"/>
    <p:sldId id="261" r:id="rId5"/>
    <p:sldId id="260" r:id="rId6"/>
    <p:sldId id="295" r:id="rId7"/>
    <p:sldId id="262" r:id="rId8"/>
    <p:sldId id="292" r:id="rId9"/>
    <p:sldId id="267" r:id="rId10"/>
    <p:sldId id="286" r:id="rId11"/>
    <p:sldId id="287" r:id="rId12"/>
    <p:sldId id="289" r:id="rId13"/>
    <p:sldId id="288" r:id="rId14"/>
    <p:sldId id="290" r:id="rId15"/>
    <p:sldId id="266" r:id="rId16"/>
    <p:sldId id="285" r:id="rId17"/>
    <p:sldId id="291" r:id="rId18"/>
    <p:sldId id="263" r:id="rId19"/>
    <p:sldId id="264" r:id="rId20"/>
    <p:sldId id="268" r:id="rId21"/>
    <p:sldId id="272" r:id="rId22"/>
    <p:sldId id="275" r:id="rId23"/>
    <p:sldId id="274" r:id="rId24"/>
    <p:sldId id="273" r:id="rId25"/>
    <p:sldId id="296" r:id="rId26"/>
    <p:sldId id="297" r:id="rId27"/>
    <p:sldId id="277" r:id="rId28"/>
    <p:sldId id="281" r:id="rId29"/>
    <p:sldId id="293" r:id="rId30"/>
    <p:sldId id="294" r:id="rId31"/>
    <p:sldId id="298" r:id="rId32"/>
    <p:sldId id="280" r:id="rId33"/>
    <p:sldId id="284" r:id="rId34"/>
    <p:sldId id="27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AFC3A5-8FC9-4F30-B7CF-41FF485205E9}" v="55" dt="2023-06-26T11:33:12.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5CEC4A-DDF5-406E-AFCC-530DAFFB4FC5}" type="datetimeFigureOut">
              <a:rPr lang="en-GB" smtClean="0"/>
              <a:t>26/06/2023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66045E-48A4-4936-84D1-7D922D3CAB48}" type="slidenum">
              <a:rPr lang="en-GB" smtClean="0"/>
              <a:t>‹#›</a:t>
            </a:fld>
            <a:endParaRPr lang="en-GB"/>
          </a:p>
        </p:txBody>
      </p:sp>
    </p:spTree>
    <p:extLst>
      <p:ext uri="{BB962C8B-B14F-4D97-AF65-F5344CB8AC3E}">
        <p14:creationId xmlns:p14="http://schemas.microsoft.com/office/powerpoint/2010/main" val="424794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CEC4A-DDF5-406E-AFCC-530DAFFB4FC5}" type="datetimeFigureOut">
              <a:rPr lang="en-GB" smtClean="0"/>
              <a:t>26/06/2023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66045E-48A4-4936-84D1-7D922D3CAB48}" type="slidenum">
              <a:rPr lang="en-GB" smtClean="0"/>
              <a:t>‹#›</a:t>
            </a:fld>
            <a:endParaRPr lang="en-GB"/>
          </a:p>
        </p:txBody>
      </p:sp>
    </p:spTree>
    <p:extLst>
      <p:ext uri="{BB962C8B-B14F-4D97-AF65-F5344CB8AC3E}">
        <p14:creationId xmlns:p14="http://schemas.microsoft.com/office/powerpoint/2010/main" val="71394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CEC4A-DDF5-406E-AFCC-530DAFFB4FC5}" type="datetimeFigureOut">
              <a:rPr lang="en-GB" smtClean="0"/>
              <a:t>26/06/2023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66045E-48A4-4936-84D1-7D922D3CAB48}" type="slidenum">
              <a:rPr lang="en-GB" smtClean="0"/>
              <a:t>‹#›</a:t>
            </a:fld>
            <a:endParaRPr lang="en-GB"/>
          </a:p>
        </p:txBody>
      </p:sp>
    </p:spTree>
    <p:extLst>
      <p:ext uri="{BB962C8B-B14F-4D97-AF65-F5344CB8AC3E}">
        <p14:creationId xmlns:p14="http://schemas.microsoft.com/office/powerpoint/2010/main" val="347186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CEC4A-DDF5-406E-AFCC-530DAFFB4FC5}" type="datetimeFigureOut">
              <a:rPr lang="en-GB" smtClean="0"/>
              <a:t>26/06/2023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66045E-48A4-4936-84D1-7D922D3CAB48}" type="slidenum">
              <a:rPr lang="en-GB" smtClean="0"/>
              <a:t>‹#›</a:t>
            </a:fld>
            <a:endParaRPr lang="en-GB"/>
          </a:p>
        </p:txBody>
      </p:sp>
    </p:spTree>
    <p:extLst>
      <p:ext uri="{BB962C8B-B14F-4D97-AF65-F5344CB8AC3E}">
        <p14:creationId xmlns:p14="http://schemas.microsoft.com/office/powerpoint/2010/main" val="21676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CEC4A-DDF5-406E-AFCC-530DAFFB4FC5}" type="datetimeFigureOut">
              <a:rPr lang="en-GB" smtClean="0"/>
              <a:t>26/06/2023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66045E-48A4-4936-84D1-7D922D3CAB48}" type="slidenum">
              <a:rPr lang="en-GB" smtClean="0"/>
              <a:t>‹#›</a:t>
            </a:fld>
            <a:endParaRPr lang="en-GB"/>
          </a:p>
        </p:txBody>
      </p:sp>
    </p:spTree>
    <p:extLst>
      <p:ext uri="{BB962C8B-B14F-4D97-AF65-F5344CB8AC3E}">
        <p14:creationId xmlns:p14="http://schemas.microsoft.com/office/powerpoint/2010/main" val="299151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5CEC4A-DDF5-406E-AFCC-530DAFFB4FC5}" type="datetimeFigureOut">
              <a:rPr lang="en-GB" smtClean="0"/>
              <a:t>26/06/2023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66045E-48A4-4936-84D1-7D922D3CAB48}" type="slidenum">
              <a:rPr lang="en-GB" smtClean="0"/>
              <a:t>‹#›</a:t>
            </a:fld>
            <a:endParaRPr lang="en-GB"/>
          </a:p>
        </p:txBody>
      </p:sp>
    </p:spTree>
    <p:extLst>
      <p:ext uri="{BB962C8B-B14F-4D97-AF65-F5344CB8AC3E}">
        <p14:creationId xmlns:p14="http://schemas.microsoft.com/office/powerpoint/2010/main" val="151979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5CEC4A-DDF5-406E-AFCC-530DAFFB4FC5}" type="datetimeFigureOut">
              <a:rPr lang="en-GB" smtClean="0"/>
              <a:t>26/06/2023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666045E-48A4-4936-84D1-7D922D3CAB48}" type="slidenum">
              <a:rPr lang="en-GB" smtClean="0"/>
              <a:t>‹#›</a:t>
            </a:fld>
            <a:endParaRPr lang="en-GB"/>
          </a:p>
        </p:txBody>
      </p:sp>
    </p:spTree>
    <p:extLst>
      <p:ext uri="{BB962C8B-B14F-4D97-AF65-F5344CB8AC3E}">
        <p14:creationId xmlns:p14="http://schemas.microsoft.com/office/powerpoint/2010/main" val="244858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5CEC4A-DDF5-406E-AFCC-530DAFFB4FC5}" type="datetimeFigureOut">
              <a:rPr lang="en-GB" smtClean="0"/>
              <a:t>26/06/2023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666045E-48A4-4936-84D1-7D922D3CAB48}" type="slidenum">
              <a:rPr lang="en-GB" smtClean="0"/>
              <a:t>‹#›</a:t>
            </a:fld>
            <a:endParaRPr lang="en-GB"/>
          </a:p>
        </p:txBody>
      </p:sp>
    </p:spTree>
    <p:extLst>
      <p:ext uri="{BB962C8B-B14F-4D97-AF65-F5344CB8AC3E}">
        <p14:creationId xmlns:p14="http://schemas.microsoft.com/office/powerpoint/2010/main" val="265358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CEC4A-DDF5-406E-AFCC-530DAFFB4FC5}" type="datetimeFigureOut">
              <a:rPr lang="en-GB" smtClean="0"/>
              <a:t>26/06/2023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666045E-48A4-4936-84D1-7D922D3CAB48}" type="slidenum">
              <a:rPr lang="en-GB" smtClean="0"/>
              <a:t>‹#›</a:t>
            </a:fld>
            <a:endParaRPr lang="en-GB"/>
          </a:p>
        </p:txBody>
      </p:sp>
    </p:spTree>
    <p:extLst>
      <p:ext uri="{BB962C8B-B14F-4D97-AF65-F5344CB8AC3E}">
        <p14:creationId xmlns:p14="http://schemas.microsoft.com/office/powerpoint/2010/main" val="1528066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5CEC4A-DDF5-406E-AFCC-530DAFFB4FC5}" type="datetimeFigureOut">
              <a:rPr lang="en-GB" smtClean="0"/>
              <a:t>26/06/2023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66045E-48A4-4936-84D1-7D922D3CAB48}" type="slidenum">
              <a:rPr lang="en-GB" smtClean="0"/>
              <a:t>‹#›</a:t>
            </a:fld>
            <a:endParaRPr lang="en-GB"/>
          </a:p>
        </p:txBody>
      </p:sp>
    </p:spTree>
    <p:extLst>
      <p:ext uri="{BB962C8B-B14F-4D97-AF65-F5344CB8AC3E}">
        <p14:creationId xmlns:p14="http://schemas.microsoft.com/office/powerpoint/2010/main" val="1444177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5CEC4A-DDF5-406E-AFCC-530DAFFB4FC5}" type="datetimeFigureOut">
              <a:rPr lang="en-GB" smtClean="0"/>
              <a:t>26/06/2023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66045E-48A4-4936-84D1-7D922D3CAB48}" type="slidenum">
              <a:rPr lang="en-GB" smtClean="0"/>
              <a:t>‹#›</a:t>
            </a:fld>
            <a:endParaRPr lang="en-GB"/>
          </a:p>
        </p:txBody>
      </p:sp>
    </p:spTree>
    <p:extLst>
      <p:ext uri="{BB962C8B-B14F-4D97-AF65-F5344CB8AC3E}">
        <p14:creationId xmlns:p14="http://schemas.microsoft.com/office/powerpoint/2010/main" val="96401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CEC4A-DDF5-406E-AFCC-530DAFFB4FC5}" type="datetimeFigureOut">
              <a:rPr lang="en-GB" smtClean="0"/>
              <a:t>26/06/2023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6045E-48A4-4936-84D1-7D922D3CAB48}" type="slidenum">
              <a:rPr lang="en-GB" smtClean="0"/>
              <a:t>‹#›</a:t>
            </a:fld>
            <a:endParaRPr lang="en-GB"/>
          </a:p>
        </p:txBody>
      </p:sp>
    </p:spTree>
    <p:extLst>
      <p:ext uri="{BB962C8B-B14F-4D97-AF65-F5344CB8AC3E}">
        <p14:creationId xmlns:p14="http://schemas.microsoft.com/office/powerpoint/2010/main" val="103478222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2226-A4F5-A4EB-8BFD-322F728EB905}"/>
              </a:ext>
            </a:extLst>
          </p:cNvPr>
          <p:cNvSpPr>
            <a:spLocks noGrp="1"/>
          </p:cNvSpPr>
          <p:nvPr>
            <p:ph type="title"/>
          </p:nvPr>
        </p:nvSpPr>
        <p:spPr/>
        <p:txBody>
          <a:bodyPr>
            <a:normAutofit fontScale="90000"/>
          </a:bodyPr>
          <a:lstStyle/>
          <a:p>
            <a:pPr algn="ctr"/>
            <a:br>
              <a:rPr lang="fr-FR" b="1" i="0" dirty="0">
                <a:effectLst/>
                <a:latin typeface="Inter"/>
              </a:rPr>
            </a:br>
            <a:r>
              <a:rPr lang="fr-FR" b="1" i="0" dirty="0">
                <a:effectLst/>
                <a:latin typeface="Inter"/>
              </a:rPr>
              <a:t>Segmentation Des </a:t>
            </a:r>
            <a:r>
              <a:rPr lang="fr-FR" b="1" dirty="0">
                <a:latin typeface="Inter"/>
              </a:rPr>
              <a:t>C</a:t>
            </a:r>
            <a:r>
              <a:rPr lang="fr-FR" b="1" i="0" dirty="0">
                <a:effectLst/>
                <a:latin typeface="Inter"/>
              </a:rPr>
              <a:t>lients </a:t>
            </a:r>
            <a:r>
              <a:rPr lang="fr-FR" b="1" dirty="0">
                <a:latin typeface="Inter"/>
              </a:rPr>
              <a:t>D</a:t>
            </a:r>
            <a:r>
              <a:rPr lang="fr-FR" b="1" i="0" dirty="0">
                <a:effectLst/>
                <a:latin typeface="Inter"/>
              </a:rPr>
              <a:t>’un Site E-commerce</a:t>
            </a:r>
            <a:br>
              <a:rPr lang="fr-FR" b="1" i="0" dirty="0">
                <a:solidFill>
                  <a:srgbClr val="271A38"/>
                </a:solidFill>
                <a:effectLst/>
                <a:latin typeface="Inter"/>
              </a:rPr>
            </a:br>
            <a:endParaRPr lang="en-GB" dirty="0"/>
          </a:p>
        </p:txBody>
      </p:sp>
      <p:sp>
        <p:nvSpPr>
          <p:cNvPr id="3" name="Content Placeholder 2">
            <a:extLst>
              <a:ext uri="{FF2B5EF4-FFF2-40B4-BE49-F238E27FC236}">
                <a16:creationId xmlns:a16="http://schemas.microsoft.com/office/drawing/2014/main" id="{29F072AB-3449-1C64-94F7-7E8531925AEE}"/>
              </a:ext>
            </a:extLst>
          </p:cNvPr>
          <p:cNvSpPr>
            <a:spLocks noGrp="1"/>
          </p:cNvSpPr>
          <p:nvPr>
            <p:ph idx="1"/>
          </p:nvPr>
        </p:nvSpPr>
        <p:spPr/>
        <p:txBody>
          <a:bodyPr>
            <a:normAutofit fontScale="85000" lnSpcReduction="20000"/>
          </a:bodyPr>
          <a:lstStyle/>
          <a:p>
            <a:pPr marL="0" indent="0">
              <a:buNone/>
            </a:pPr>
            <a:r>
              <a:rPr lang="en-US" sz="2800" dirty="0"/>
              <a:t>Ordre du jour :</a:t>
            </a:r>
          </a:p>
          <a:p>
            <a:pPr marL="0" indent="0">
              <a:buNone/>
            </a:pPr>
            <a:endParaRPr lang="en-US" sz="2800" dirty="0"/>
          </a:p>
          <a:p>
            <a:pPr>
              <a:spcBef>
                <a:spcPts val="0"/>
              </a:spcBef>
              <a:spcAft>
                <a:spcPts val="0"/>
              </a:spcAft>
            </a:pPr>
            <a:r>
              <a:rPr lang="fr-FR" sz="2800" dirty="0"/>
              <a:t>Présentation de la problématique</a:t>
            </a:r>
          </a:p>
          <a:p>
            <a:pPr marL="0" indent="0">
              <a:spcBef>
                <a:spcPts val="0"/>
              </a:spcBef>
              <a:spcAft>
                <a:spcPts val="0"/>
              </a:spcAft>
              <a:buNone/>
            </a:pPr>
            <a:r>
              <a:rPr lang="fr-FR" sz="2800" dirty="0"/>
              <a:t> </a:t>
            </a:r>
          </a:p>
          <a:p>
            <a:pPr>
              <a:spcBef>
                <a:spcPts val="0"/>
              </a:spcBef>
              <a:spcAft>
                <a:spcPts val="0"/>
              </a:spcAft>
            </a:pPr>
            <a:r>
              <a:rPr lang="fr-FR" sz="2800" dirty="0"/>
              <a:t>Nettoyage et traitement des données</a:t>
            </a:r>
          </a:p>
          <a:p>
            <a:pPr>
              <a:spcBef>
                <a:spcPts val="0"/>
              </a:spcBef>
              <a:spcAft>
                <a:spcPts val="0"/>
              </a:spcAft>
            </a:pPr>
            <a:endParaRPr lang="fr-FR" dirty="0"/>
          </a:p>
          <a:p>
            <a:pPr>
              <a:spcBef>
                <a:spcPts val="0"/>
              </a:spcBef>
              <a:spcAft>
                <a:spcPts val="0"/>
              </a:spcAft>
            </a:pPr>
            <a:r>
              <a:rPr lang="fr-FR" sz="2800" dirty="0"/>
              <a:t>Modèle RFM Clustering</a:t>
            </a:r>
          </a:p>
          <a:p>
            <a:pPr>
              <a:spcBef>
                <a:spcPts val="0"/>
              </a:spcBef>
              <a:spcAft>
                <a:spcPts val="0"/>
              </a:spcAft>
            </a:pPr>
            <a:endParaRPr lang="fr-FR" sz="2800" dirty="0"/>
          </a:p>
          <a:p>
            <a:pPr>
              <a:spcBef>
                <a:spcPts val="0"/>
              </a:spcBef>
            </a:pPr>
            <a:r>
              <a:rPr lang="en-GB" dirty="0"/>
              <a:t>Clustering Hiérarchique Agglomératif</a:t>
            </a:r>
          </a:p>
          <a:p>
            <a:pPr>
              <a:spcBef>
                <a:spcPts val="0"/>
              </a:spcBef>
              <a:spcAft>
                <a:spcPts val="0"/>
              </a:spcAft>
            </a:pPr>
            <a:endParaRPr lang="fr-FR" sz="2800" dirty="0"/>
          </a:p>
          <a:p>
            <a:pPr>
              <a:spcBef>
                <a:spcPts val="0"/>
              </a:spcBef>
              <a:spcAft>
                <a:spcPts val="0"/>
              </a:spcAft>
            </a:pPr>
            <a:r>
              <a:rPr lang="fr-FR" sz="2800" dirty="0" err="1"/>
              <a:t>DBScan</a:t>
            </a:r>
            <a:endParaRPr lang="fr-FR" sz="2800" dirty="0"/>
          </a:p>
          <a:p>
            <a:pPr marL="0" indent="0">
              <a:spcBef>
                <a:spcPts val="0"/>
              </a:spcBef>
              <a:spcAft>
                <a:spcPts val="0"/>
              </a:spcAft>
              <a:buNone/>
            </a:pPr>
            <a:endParaRPr lang="fr-FR" sz="2800" dirty="0"/>
          </a:p>
          <a:p>
            <a:pPr>
              <a:spcBef>
                <a:spcPts val="0"/>
              </a:spcBef>
              <a:spcAft>
                <a:spcPts val="0"/>
              </a:spcAft>
            </a:pPr>
            <a:r>
              <a:rPr lang="fr-FR" sz="2800" dirty="0"/>
              <a:t>Entrainement des modèles avec des autres variables </a:t>
            </a:r>
          </a:p>
          <a:p>
            <a:pPr>
              <a:spcBef>
                <a:spcPts val="0"/>
              </a:spcBef>
              <a:spcAft>
                <a:spcPts val="0"/>
              </a:spcAft>
            </a:pPr>
            <a:endParaRPr lang="fr-FR" sz="2800" dirty="0"/>
          </a:p>
          <a:p>
            <a:pPr>
              <a:spcBef>
                <a:spcPts val="0"/>
              </a:spcBef>
              <a:spcAft>
                <a:spcPts val="0"/>
              </a:spcAft>
            </a:pPr>
            <a:r>
              <a:rPr lang="fr-FR" sz="2800" dirty="0"/>
              <a:t>Mise a jour du modèle (</a:t>
            </a:r>
            <a:r>
              <a:rPr lang="fr-FR" sz="2800" dirty="0" err="1"/>
              <a:t>Adjusted</a:t>
            </a:r>
            <a:r>
              <a:rPr lang="fr-FR" sz="2800" dirty="0"/>
              <a:t> Rand Index)</a:t>
            </a:r>
            <a:endParaRPr lang="fr-FR" dirty="0"/>
          </a:p>
          <a:p>
            <a:endParaRPr lang="en-GB" dirty="0"/>
          </a:p>
        </p:txBody>
      </p:sp>
    </p:spTree>
    <p:extLst>
      <p:ext uri="{BB962C8B-B14F-4D97-AF65-F5344CB8AC3E}">
        <p14:creationId xmlns:p14="http://schemas.microsoft.com/office/powerpoint/2010/main" val="3526005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E9560D-1889-067E-3649-608BADAF2E93}"/>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40D2856D-DAE9-DAF8-F336-E32EE7C2C3A4}"/>
              </a:ext>
            </a:extLst>
          </p:cNvPr>
          <p:cNvPicPr>
            <a:picLocks noChangeAspect="1"/>
          </p:cNvPicPr>
          <p:nvPr/>
        </p:nvPicPr>
        <p:blipFill>
          <a:blip r:embed="rId2"/>
          <a:stretch>
            <a:fillRect/>
          </a:stretch>
        </p:blipFill>
        <p:spPr>
          <a:xfrm>
            <a:off x="877908" y="2267246"/>
            <a:ext cx="10475892" cy="3003494"/>
          </a:xfrm>
          <a:prstGeom prst="rect">
            <a:avLst/>
          </a:prstGeom>
        </p:spPr>
      </p:pic>
      <p:sp>
        <p:nvSpPr>
          <p:cNvPr id="10" name="Rectangle 3">
            <a:extLst>
              <a:ext uri="{FF2B5EF4-FFF2-40B4-BE49-F238E27FC236}">
                <a16:creationId xmlns:a16="http://schemas.microsoft.com/office/drawing/2014/main" id="{B6669555-2E3F-294F-2BFB-FCA9F7B961A1}"/>
              </a:ext>
            </a:extLst>
          </p:cNvPr>
          <p:cNvSpPr>
            <a:spLocks noGrp="1" noChangeArrowheads="1"/>
          </p:cNvSpPr>
          <p:nvPr>
            <p:ph type="title"/>
          </p:nvPr>
        </p:nvSpPr>
        <p:spPr bwMode="auto">
          <a:xfrm>
            <a:off x="1982566" y="702173"/>
            <a:ext cx="8226868" cy="651468"/>
          </a:xfrm>
          <a:prstGeom prst="rect">
            <a:avLst/>
          </a:prstGeom>
          <a:noFill/>
          <a:ln>
            <a:noFill/>
          </a:ln>
          <a:effectLst/>
        </p:spPr>
        <p:txBody>
          <a:bodyPr vert="horz" wrap="none" lIns="0" tIns="-12696" rIns="0" bIns="-12696"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b="1" dirty="0">
                <a:latin typeface="Inter"/>
              </a:rPr>
              <a:t>Niveau de fidélité de chaque client </a:t>
            </a:r>
          </a:p>
        </p:txBody>
      </p:sp>
    </p:spTree>
    <p:extLst>
      <p:ext uri="{BB962C8B-B14F-4D97-AF65-F5344CB8AC3E}">
        <p14:creationId xmlns:p14="http://schemas.microsoft.com/office/powerpoint/2010/main" val="417646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D1B8-35DF-76AC-C370-1FDC90297863}"/>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87401F15-9251-338B-517D-B52050914A6B}"/>
              </a:ext>
            </a:extLst>
          </p:cNvPr>
          <p:cNvPicPr>
            <a:picLocks noChangeAspect="1"/>
          </p:cNvPicPr>
          <p:nvPr/>
        </p:nvPicPr>
        <p:blipFill>
          <a:blip r:embed="rId2"/>
          <a:stretch>
            <a:fillRect/>
          </a:stretch>
        </p:blipFill>
        <p:spPr>
          <a:xfrm>
            <a:off x="812072" y="2053085"/>
            <a:ext cx="10567856" cy="3709360"/>
          </a:xfrm>
          <a:prstGeom prst="rect">
            <a:avLst/>
          </a:prstGeom>
        </p:spPr>
      </p:pic>
      <p:sp>
        <p:nvSpPr>
          <p:cNvPr id="6" name="Rectangle 1">
            <a:extLst>
              <a:ext uri="{FF2B5EF4-FFF2-40B4-BE49-F238E27FC236}">
                <a16:creationId xmlns:a16="http://schemas.microsoft.com/office/drawing/2014/main" id="{76F2F2FC-9D85-ECF8-E82D-D16EC4B3EFFA}"/>
              </a:ext>
            </a:extLst>
          </p:cNvPr>
          <p:cNvSpPr>
            <a:spLocks noGrp="1" noChangeArrowheads="1"/>
          </p:cNvSpPr>
          <p:nvPr>
            <p:ph type="title"/>
          </p:nvPr>
        </p:nvSpPr>
        <p:spPr bwMode="auto">
          <a:xfrm>
            <a:off x="3182542" y="769821"/>
            <a:ext cx="4027449" cy="651468"/>
          </a:xfrm>
          <a:prstGeom prst="rect">
            <a:avLst/>
          </a:prstGeom>
          <a:noFill/>
          <a:ln>
            <a:noFill/>
          </a:ln>
          <a:effectLst/>
        </p:spPr>
        <p:txBody>
          <a:bodyPr vert="horz" wrap="none" lIns="0" tIns="-12696" rIns="0" bIns="-12696"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b="1" dirty="0">
                <a:latin typeface="Inter"/>
              </a:rPr>
              <a:t>Meilleurs Clients </a:t>
            </a:r>
          </a:p>
        </p:txBody>
      </p:sp>
    </p:spTree>
    <p:extLst>
      <p:ext uri="{BB962C8B-B14F-4D97-AF65-F5344CB8AC3E}">
        <p14:creationId xmlns:p14="http://schemas.microsoft.com/office/powerpoint/2010/main" val="218435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FCC6-29B9-C745-6E6B-EA7250F5418A}"/>
              </a:ext>
            </a:extLst>
          </p:cNvPr>
          <p:cNvSpPr>
            <a:spLocks noGrp="1"/>
          </p:cNvSpPr>
          <p:nvPr>
            <p:ph type="title"/>
          </p:nvPr>
        </p:nvSpPr>
        <p:spPr/>
        <p:txBody>
          <a:bodyPr/>
          <a:lstStyle/>
          <a:p>
            <a:pPr algn="ctr" eaLnBrk="0" fontAlgn="base" hangingPunct="0">
              <a:lnSpc>
                <a:spcPct val="100000"/>
              </a:lnSpc>
              <a:spcAft>
                <a:spcPct val="0"/>
              </a:spcAft>
            </a:pPr>
            <a:r>
              <a:rPr lang="en-GB" b="1" dirty="0">
                <a:latin typeface="Inter"/>
              </a:rPr>
              <a:t>Recency vs Frequency</a:t>
            </a:r>
          </a:p>
        </p:txBody>
      </p:sp>
      <p:sp>
        <p:nvSpPr>
          <p:cNvPr id="13" name="Content Placeholder 12">
            <a:extLst>
              <a:ext uri="{FF2B5EF4-FFF2-40B4-BE49-F238E27FC236}">
                <a16:creationId xmlns:a16="http://schemas.microsoft.com/office/drawing/2014/main" id="{0BD841E1-1772-DF73-0289-7C89C0927335}"/>
              </a:ext>
            </a:extLst>
          </p:cNvPr>
          <p:cNvSpPr>
            <a:spLocks noGrp="1"/>
          </p:cNvSpPr>
          <p:nvPr>
            <p:ph idx="1"/>
          </p:nvPr>
        </p:nvSpPr>
        <p:spPr/>
        <p:txBody>
          <a:bodyPr/>
          <a:lstStyle/>
          <a:p>
            <a:endParaRPr lang="en-GB"/>
          </a:p>
        </p:txBody>
      </p:sp>
      <p:pic>
        <p:nvPicPr>
          <p:cNvPr id="15" name="Picture 14">
            <a:extLst>
              <a:ext uri="{FF2B5EF4-FFF2-40B4-BE49-F238E27FC236}">
                <a16:creationId xmlns:a16="http://schemas.microsoft.com/office/drawing/2014/main" id="{6857537E-1398-6E9C-17D8-BD9252F62865}"/>
              </a:ext>
            </a:extLst>
          </p:cNvPr>
          <p:cNvPicPr>
            <a:picLocks noChangeAspect="1"/>
          </p:cNvPicPr>
          <p:nvPr/>
        </p:nvPicPr>
        <p:blipFill>
          <a:blip r:embed="rId2"/>
          <a:stretch>
            <a:fillRect/>
          </a:stretch>
        </p:blipFill>
        <p:spPr>
          <a:xfrm>
            <a:off x="1989742" y="1825625"/>
            <a:ext cx="8212516" cy="4301474"/>
          </a:xfrm>
          <a:prstGeom prst="rect">
            <a:avLst/>
          </a:prstGeom>
        </p:spPr>
      </p:pic>
    </p:spTree>
    <p:extLst>
      <p:ext uri="{BB962C8B-B14F-4D97-AF65-F5344CB8AC3E}">
        <p14:creationId xmlns:p14="http://schemas.microsoft.com/office/powerpoint/2010/main" val="196455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D0F1-E7E3-116E-3FCB-6DD52041D2E7}"/>
              </a:ext>
            </a:extLst>
          </p:cNvPr>
          <p:cNvSpPr>
            <a:spLocks noGrp="1"/>
          </p:cNvSpPr>
          <p:nvPr>
            <p:ph type="title"/>
          </p:nvPr>
        </p:nvSpPr>
        <p:spPr/>
        <p:txBody>
          <a:bodyPr/>
          <a:lstStyle/>
          <a:p>
            <a:pPr algn="ctr"/>
            <a:r>
              <a:rPr lang="en-GB" b="1" dirty="0">
                <a:latin typeface="Inter"/>
              </a:rPr>
              <a:t>Frequency vs Monetary</a:t>
            </a:r>
          </a:p>
        </p:txBody>
      </p:sp>
      <p:sp>
        <p:nvSpPr>
          <p:cNvPr id="3" name="Content Placeholder 2">
            <a:extLst>
              <a:ext uri="{FF2B5EF4-FFF2-40B4-BE49-F238E27FC236}">
                <a16:creationId xmlns:a16="http://schemas.microsoft.com/office/drawing/2014/main" id="{C75B355F-2AB7-AEBD-60C9-F2D006BCF6A8}"/>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0E376FA6-8710-DE9A-E49E-30FE600546A3}"/>
              </a:ext>
            </a:extLst>
          </p:cNvPr>
          <p:cNvPicPr>
            <a:picLocks noChangeAspect="1"/>
          </p:cNvPicPr>
          <p:nvPr/>
        </p:nvPicPr>
        <p:blipFill>
          <a:blip r:embed="rId2"/>
          <a:stretch>
            <a:fillRect/>
          </a:stretch>
        </p:blipFill>
        <p:spPr>
          <a:xfrm>
            <a:off x="1911585" y="1847008"/>
            <a:ext cx="8368830" cy="4308572"/>
          </a:xfrm>
          <a:prstGeom prst="rect">
            <a:avLst/>
          </a:prstGeom>
        </p:spPr>
      </p:pic>
    </p:spTree>
    <p:extLst>
      <p:ext uri="{BB962C8B-B14F-4D97-AF65-F5344CB8AC3E}">
        <p14:creationId xmlns:p14="http://schemas.microsoft.com/office/powerpoint/2010/main" val="932142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03FE-17E3-B939-4637-60C1BE57CFFA}"/>
              </a:ext>
            </a:extLst>
          </p:cNvPr>
          <p:cNvSpPr>
            <a:spLocks noGrp="1"/>
          </p:cNvSpPr>
          <p:nvPr>
            <p:ph type="title"/>
          </p:nvPr>
        </p:nvSpPr>
        <p:spPr/>
        <p:txBody>
          <a:bodyPr/>
          <a:lstStyle/>
          <a:p>
            <a:pPr algn="ctr"/>
            <a:r>
              <a:rPr lang="en-GB" b="1" dirty="0">
                <a:latin typeface="Inter"/>
              </a:rPr>
              <a:t>Recency vs Monetary</a:t>
            </a:r>
          </a:p>
        </p:txBody>
      </p:sp>
      <p:pic>
        <p:nvPicPr>
          <p:cNvPr id="5" name="Content Placeholder 4">
            <a:extLst>
              <a:ext uri="{FF2B5EF4-FFF2-40B4-BE49-F238E27FC236}">
                <a16:creationId xmlns:a16="http://schemas.microsoft.com/office/drawing/2014/main" id="{BEB2C8FC-F88F-746A-ADC0-F75C467242E9}"/>
              </a:ext>
            </a:extLst>
          </p:cNvPr>
          <p:cNvPicPr>
            <a:picLocks noGrp="1" noChangeAspect="1"/>
          </p:cNvPicPr>
          <p:nvPr>
            <p:ph idx="1"/>
          </p:nvPr>
        </p:nvPicPr>
        <p:blipFill>
          <a:blip r:embed="rId2"/>
          <a:stretch>
            <a:fillRect/>
          </a:stretch>
        </p:blipFill>
        <p:spPr>
          <a:xfrm>
            <a:off x="1695135" y="1825625"/>
            <a:ext cx="8801730" cy="4351338"/>
          </a:xfrm>
        </p:spPr>
      </p:pic>
    </p:spTree>
    <p:extLst>
      <p:ext uri="{BB962C8B-B14F-4D97-AF65-F5344CB8AC3E}">
        <p14:creationId xmlns:p14="http://schemas.microsoft.com/office/powerpoint/2010/main" val="4070091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2A00-898C-3A7A-E043-E8C55CA6C0EF}"/>
              </a:ext>
            </a:extLst>
          </p:cNvPr>
          <p:cNvSpPr>
            <a:spLocks noGrp="1"/>
          </p:cNvSpPr>
          <p:nvPr>
            <p:ph type="title"/>
          </p:nvPr>
        </p:nvSpPr>
        <p:spPr>
          <a:xfrm>
            <a:off x="838200" y="146525"/>
            <a:ext cx="10515600" cy="1325563"/>
          </a:xfrm>
        </p:spPr>
        <p:txBody>
          <a:bodyPr/>
          <a:lstStyle/>
          <a:p>
            <a:pPr algn="ctr"/>
            <a:r>
              <a:rPr lang="en-GB" dirty="0"/>
              <a:t> </a:t>
            </a:r>
            <a:r>
              <a:rPr lang="en-GB" sz="4000" b="1" dirty="0">
                <a:latin typeface="Inter"/>
              </a:rPr>
              <a:t>K-means Clustering </a:t>
            </a:r>
          </a:p>
        </p:txBody>
      </p:sp>
      <p:sp>
        <p:nvSpPr>
          <p:cNvPr id="3" name="Content Placeholder 2">
            <a:extLst>
              <a:ext uri="{FF2B5EF4-FFF2-40B4-BE49-F238E27FC236}">
                <a16:creationId xmlns:a16="http://schemas.microsoft.com/office/drawing/2014/main" id="{6DD2B630-9CD1-49BF-93DC-9420B0087F86}"/>
              </a:ext>
            </a:extLst>
          </p:cNvPr>
          <p:cNvSpPr>
            <a:spLocks noGrp="1"/>
          </p:cNvSpPr>
          <p:nvPr>
            <p:ph idx="1"/>
          </p:nvPr>
        </p:nvSpPr>
        <p:spPr>
          <a:xfrm>
            <a:off x="838200" y="1138687"/>
            <a:ext cx="10515600" cy="5233971"/>
          </a:xfrm>
        </p:spPr>
        <p:txBody>
          <a:bodyPr/>
          <a:lstStyle/>
          <a:p>
            <a:r>
              <a:rPr kumimoji="0" lang="fr-FR" altLang="en-US" sz="2800" b="0" i="0" u="none" strike="noStrike" cap="none" normalizeH="0" baseline="0" dirty="0">
                <a:ln>
                  <a:noFill/>
                </a:ln>
                <a:solidFill>
                  <a:srgbClr val="E8EAED"/>
                </a:solidFill>
                <a:effectLst/>
                <a:latin typeface="inherit"/>
              </a:rPr>
              <a:t>Objectif c’est de minimiser la somme de la distance entre les points</a:t>
            </a:r>
            <a:r>
              <a:rPr lang="en-GB" dirty="0"/>
              <a:t>. </a:t>
            </a:r>
          </a:p>
          <a:p>
            <a:r>
              <a:rPr kumimoji="0" lang="fr-FR" altLang="en-US" sz="2800" b="0" i="0" u="none" strike="noStrike" cap="none" normalizeH="0" baseline="0" dirty="0">
                <a:ln>
                  <a:noFill/>
                </a:ln>
                <a:solidFill>
                  <a:srgbClr val="E8EAED"/>
                </a:solidFill>
                <a:effectLst/>
                <a:latin typeface="inherit"/>
              </a:rPr>
              <a:t>Besoin de normaliser les données, car elles utilisent la distance.</a:t>
            </a:r>
            <a:r>
              <a:rPr kumimoji="0" lang="fr-FR" altLang="en-US" sz="900" b="0" i="0" u="none" strike="noStrike" cap="none" normalizeH="0" baseline="0" dirty="0">
                <a:ln>
                  <a:noFill/>
                </a:ln>
                <a:solidFill>
                  <a:schemeClr val="tx1"/>
                </a:solidFill>
                <a:effectLst/>
              </a:rPr>
              <a:t> </a:t>
            </a:r>
            <a:endParaRPr kumimoji="0" lang="fr-FR" altLang="en-US" sz="2000" b="0" i="0" u="none" strike="noStrike" cap="none" normalizeH="0" baseline="0" dirty="0">
              <a:ln>
                <a:noFill/>
              </a:ln>
              <a:solidFill>
                <a:schemeClr val="tx1"/>
              </a:solidFill>
              <a:effectLst/>
              <a:latin typeface="Arial" panose="020B0604020202020204" pitchFamily="34" charset="0"/>
            </a:endParaRPr>
          </a:p>
          <a:p>
            <a:pPr marL="0" indent="0">
              <a:buNone/>
            </a:pPr>
            <a:r>
              <a:rPr lang="en-GB" dirty="0"/>
              <a:t>  </a:t>
            </a:r>
          </a:p>
        </p:txBody>
      </p:sp>
      <p:pic>
        <p:nvPicPr>
          <p:cNvPr id="7" name="Picture 6">
            <a:extLst>
              <a:ext uri="{FF2B5EF4-FFF2-40B4-BE49-F238E27FC236}">
                <a16:creationId xmlns:a16="http://schemas.microsoft.com/office/drawing/2014/main" id="{7F34E053-497C-5C97-D74D-72B8C6B62279}"/>
              </a:ext>
            </a:extLst>
          </p:cNvPr>
          <p:cNvPicPr>
            <a:picLocks noChangeAspect="1"/>
          </p:cNvPicPr>
          <p:nvPr/>
        </p:nvPicPr>
        <p:blipFill>
          <a:blip r:embed="rId2"/>
          <a:stretch>
            <a:fillRect/>
          </a:stretch>
        </p:blipFill>
        <p:spPr>
          <a:xfrm>
            <a:off x="1474563" y="2888318"/>
            <a:ext cx="4515400" cy="3445520"/>
          </a:xfrm>
          <a:prstGeom prst="rect">
            <a:avLst/>
          </a:prstGeom>
        </p:spPr>
      </p:pic>
      <p:sp>
        <p:nvSpPr>
          <p:cNvPr id="8" name="Rectangle 4">
            <a:extLst>
              <a:ext uri="{FF2B5EF4-FFF2-40B4-BE49-F238E27FC236}">
                <a16:creationId xmlns:a16="http://schemas.microsoft.com/office/drawing/2014/main" id="{A1D10C7B-8014-8F66-7C34-B71A1C5F60E5}"/>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F7EA6ABD-2C80-2DE4-4639-92EFD16D04FB}"/>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73DD8B1-7819-4872-98A2-50E1FE6E150A}"/>
              </a:ext>
            </a:extLst>
          </p:cNvPr>
          <p:cNvPicPr>
            <a:picLocks noChangeAspect="1"/>
          </p:cNvPicPr>
          <p:nvPr/>
        </p:nvPicPr>
        <p:blipFill>
          <a:blip r:embed="rId3"/>
          <a:stretch>
            <a:fillRect/>
          </a:stretch>
        </p:blipFill>
        <p:spPr>
          <a:xfrm>
            <a:off x="6096000" y="2888317"/>
            <a:ext cx="4700288" cy="3445521"/>
          </a:xfrm>
          <a:prstGeom prst="rect">
            <a:avLst/>
          </a:prstGeom>
        </p:spPr>
      </p:pic>
    </p:spTree>
    <p:extLst>
      <p:ext uri="{BB962C8B-B14F-4D97-AF65-F5344CB8AC3E}">
        <p14:creationId xmlns:p14="http://schemas.microsoft.com/office/powerpoint/2010/main" val="1476310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CEA1-36B0-0F2F-3AF0-30B54D392E45}"/>
              </a:ext>
            </a:extLst>
          </p:cNvPr>
          <p:cNvSpPr>
            <a:spLocks noGrp="1"/>
          </p:cNvSpPr>
          <p:nvPr>
            <p:ph type="title"/>
          </p:nvPr>
        </p:nvSpPr>
        <p:spPr/>
        <p:txBody>
          <a:bodyPr>
            <a:normAutofit/>
          </a:bodyPr>
          <a:lstStyle/>
          <a:p>
            <a:pPr algn="ctr"/>
            <a:r>
              <a:rPr lang="en-GB" sz="4000" b="1" dirty="0">
                <a:latin typeface="Inter"/>
              </a:rPr>
              <a:t>Visualisation Silhouette Score</a:t>
            </a:r>
          </a:p>
        </p:txBody>
      </p:sp>
      <p:pic>
        <p:nvPicPr>
          <p:cNvPr id="9" name="Picture 8">
            <a:extLst>
              <a:ext uri="{FF2B5EF4-FFF2-40B4-BE49-F238E27FC236}">
                <a16:creationId xmlns:a16="http://schemas.microsoft.com/office/drawing/2014/main" id="{4FBA063E-9F7C-F630-518C-BA304D186750}"/>
              </a:ext>
            </a:extLst>
          </p:cNvPr>
          <p:cNvPicPr>
            <a:picLocks noChangeAspect="1"/>
          </p:cNvPicPr>
          <p:nvPr/>
        </p:nvPicPr>
        <p:blipFill>
          <a:blip r:embed="rId2"/>
          <a:stretch>
            <a:fillRect/>
          </a:stretch>
        </p:blipFill>
        <p:spPr>
          <a:xfrm>
            <a:off x="2052736" y="1554667"/>
            <a:ext cx="7512232" cy="4615084"/>
          </a:xfrm>
          <a:prstGeom prst="rect">
            <a:avLst/>
          </a:prstGeom>
        </p:spPr>
      </p:pic>
    </p:spTree>
    <p:extLst>
      <p:ext uri="{BB962C8B-B14F-4D97-AF65-F5344CB8AC3E}">
        <p14:creationId xmlns:p14="http://schemas.microsoft.com/office/powerpoint/2010/main" val="1709479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35E2-0BF2-5F95-AB88-DE8F70061335}"/>
              </a:ext>
            </a:extLst>
          </p:cNvPr>
          <p:cNvSpPr>
            <a:spLocks noGrp="1"/>
          </p:cNvSpPr>
          <p:nvPr>
            <p:ph type="title"/>
          </p:nvPr>
        </p:nvSpPr>
        <p:spPr/>
        <p:txBody>
          <a:bodyPr/>
          <a:lstStyle/>
          <a:p>
            <a:pPr algn="ctr"/>
            <a:r>
              <a:rPr lang="en-GB" sz="4000" b="1" dirty="0">
                <a:latin typeface="Inter"/>
              </a:rPr>
              <a:t>Visualisation K-means </a:t>
            </a:r>
            <a:r>
              <a:rPr lang="en-GB" sz="4000" b="1" dirty="0" err="1">
                <a:latin typeface="Inter"/>
              </a:rPr>
              <a:t>Clusering</a:t>
            </a:r>
            <a:endParaRPr lang="en-GB" sz="4000" b="1" dirty="0">
              <a:latin typeface="Inter"/>
            </a:endParaRPr>
          </a:p>
        </p:txBody>
      </p:sp>
      <p:pic>
        <p:nvPicPr>
          <p:cNvPr id="5" name="Content Placeholder 4">
            <a:extLst>
              <a:ext uri="{FF2B5EF4-FFF2-40B4-BE49-F238E27FC236}">
                <a16:creationId xmlns:a16="http://schemas.microsoft.com/office/drawing/2014/main" id="{B728BD3F-8E21-0A2E-4F3B-9104385C6DF1}"/>
              </a:ext>
            </a:extLst>
          </p:cNvPr>
          <p:cNvPicPr>
            <a:picLocks noGrp="1" noChangeAspect="1"/>
          </p:cNvPicPr>
          <p:nvPr>
            <p:ph idx="1"/>
          </p:nvPr>
        </p:nvPicPr>
        <p:blipFill>
          <a:blip r:embed="rId2"/>
          <a:stretch>
            <a:fillRect/>
          </a:stretch>
        </p:blipFill>
        <p:spPr>
          <a:xfrm>
            <a:off x="3358447" y="1945697"/>
            <a:ext cx="5475107" cy="4351338"/>
          </a:xfrm>
        </p:spPr>
      </p:pic>
    </p:spTree>
    <p:extLst>
      <p:ext uri="{BB962C8B-B14F-4D97-AF65-F5344CB8AC3E}">
        <p14:creationId xmlns:p14="http://schemas.microsoft.com/office/powerpoint/2010/main" val="617510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5E07-B85E-DB4C-2A13-58CCE748B046}"/>
              </a:ext>
            </a:extLst>
          </p:cNvPr>
          <p:cNvSpPr>
            <a:spLocks noGrp="1"/>
          </p:cNvSpPr>
          <p:nvPr>
            <p:ph type="title"/>
          </p:nvPr>
        </p:nvSpPr>
        <p:spPr/>
        <p:txBody>
          <a:bodyPr/>
          <a:lstStyle/>
          <a:p>
            <a:pPr algn="ctr"/>
            <a:r>
              <a:rPr lang="en-GB" sz="4000" b="1" dirty="0">
                <a:latin typeface="Inter"/>
              </a:rPr>
              <a:t>Visualisation 1er Cluster</a:t>
            </a:r>
          </a:p>
        </p:txBody>
      </p:sp>
      <p:pic>
        <p:nvPicPr>
          <p:cNvPr id="6" name="Content Placeholder 5">
            <a:extLst>
              <a:ext uri="{FF2B5EF4-FFF2-40B4-BE49-F238E27FC236}">
                <a16:creationId xmlns:a16="http://schemas.microsoft.com/office/drawing/2014/main" id="{0A411AFE-178A-C498-A186-778F9001000B}"/>
              </a:ext>
            </a:extLst>
          </p:cNvPr>
          <p:cNvPicPr>
            <a:picLocks noGrp="1" noChangeAspect="1"/>
          </p:cNvPicPr>
          <p:nvPr>
            <p:ph idx="1"/>
          </p:nvPr>
        </p:nvPicPr>
        <p:blipFill>
          <a:blip r:embed="rId2"/>
          <a:stretch>
            <a:fillRect/>
          </a:stretch>
        </p:blipFill>
        <p:spPr>
          <a:xfrm>
            <a:off x="2550135" y="1825625"/>
            <a:ext cx="7091729" cy="4351338"/>
          </a:xfrm>
        </p:spPr>
      </p:pic>
    </p:spTree>
    <p:extLst>
      <p:ext uri="{BB962C8B-B14F-4D97-AF65-F5344CB8AC3E}">
        <p14:creationId xmlns:p14="http://schemas.microsoft.com/office/powerpoint/2010/main" val="1478123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FB70-1659-F368-6E36-510CD09D9330}"/>
              </a:ext>
            </a:extLst>
          </p:cNvPr>
          <p:cNvSpPr>
            <a:spLocks noGrp="1"/>
          </p:cNvSpPr>
          <p:nvPr>
            <p:ph type="title"/>
          </p:nvPr>
        </p:nvSpPr>
        <p:spPr/>
        <p:txBody>
          <a:bodyPr/>
          <a:lstStyle/>
          <a:p>
            <a:pPr algn="ctr"/>
            <a:r>
              <a:rPr lang="en-GB" sz="4000" b="1" dirty="0">
                <a:latin typeface="Inter"/>
              </a:rPr>
              <a:t>Visualisation 2emme Cluster</a:t>
            </a:r>
          </a:p>
        </p:txBody>
      </p:sp>
      <p:sp>
        <p:nvSpPr>
          <p:cNvPr id="4" name="Content Placeholder 3">
            <a:extLst>
              <a:ext uri="{FF2B5EF4-FFF2-40B4-BE49-F238E27FC236}">
                <a16:creationId xmlns:a16="http://schemas.microsoft.com/office/drawing/2014/main" id="{4C7A9B45-9F3B-CB7D-6BE7-058DA1AE3BCC}"/>
              </a:ext>
            </a:extLst>
          </p:cNvPr>
          <p:cNvSpPr>
            <a:spLocks noGrp="1"/>
          </p:cNvSpPr>
          <p:nvPr>
            <p:ph idx="1"/>
          </p:nvPr>
        </p:nvSpPr>
        <p:spPr/>
        <p:txBody>
          <a:bodyPr/>
          <a:lstStyle/>
          <a:p>
            <a:endParaRPr lang="en-GB"/>
          </a:p>
        </p:txBody>
      </p:sp>
      <p:pic>
        <p:nvPicPr>
          <p:cNvPr id="9" name="Picture 8">
            <a:extLst>
              <a:ext uri="{FF2B5EF4-FFF2-40B4-BE49-F238E27FC236}">
                <a16:creationId xmlns:a16="http://schemas.microsoft.com/office/drawing/2014/main" id="{056AD214-4D3A-EB1C-91E0-421314DC320E}"/>
              </a:ext>
            </a:extLst>
          </p:cNvPr>
          <p:cNvPicPr>
            <a:picLocks noChangeAspect="1"/>
          </p:cNvPicPr>
          <p:nvPr/>
        </p:nvPicPr>
        <p:blipFill>
          <a:blip r:embed="rId2"/>
          <a:stretch>
            <a:fillRect/>
          </a:stretch>
        </p:blipFill>
        <p:spPr>
          <a:xfrm>
            <a:off x="2528249" y="1825624"/>
            <a:ext cx="7135503" cy="4351337"/>
          </a:xfrm>
          <a:prstGeom prst="rect">
            <a:avLst/>
          </a:prstGeom>
        </p:spPr>
      </p:pic>
    </p:spTree>
    <p:extLst>
      <p:ext uri="{BB962C8B-B14F-4D97-AF65-F5344CB8AC3E}">
        <p14:creationId xmlns:p14="http://schemas.microsoft.com/office/powerpoint/2010/main" val="100684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81F-5721-6AA5-BBC6-DF3D9F92406B}"/>
              </a:ext>
            </a:extLst>
          </p:cNvPr>
          <p:cNvSpPr>
            <a:spLocks noGrp="1"/>
          </p:cNvSpPr>
          <p:nvPr>
            <p:ph type="title"/>
          </p:nvPr>
        </p:nvSpPr>
        <p:spPr/>
        <p:txBody>
          <a:bodyPr/>
          <a:lstStyle/>
          <a:p>
            <a:pPr algn="ctr"/>
            <a:r>
              <a:rPr lang="fr-FR" altLang="en-US" sz="4000" b="1" dirty="0">
                <a:latin typeface="Inter"/>
              </a:rPr>
              <a:t>Définition De La Problématique </a:t>
            </a:r>
            <a:br>
              <a:rPr lang="fr-FR" altLang="en-US" sz="3600" b="1" dirty="0"/>
            </a:br>
            <a:endParaRPr lang="en-GB" dirty="0"/>
          </a:p>
        </p:txBody>
      </p:sp>
      <p:sp>
        <p:nvSpPr>
          <p:cNvPr id="3" name="Content Placeholder 2">
            <a:extLst>
              <a:ext uri="{FF2B5EF4-FFF2-40B4-BE49-F238E27FC236}">
                <a16:creationId xmlns:a16="http://schemas.microsoft.com/office/drawing/2014/main" id="{E33C702F-F2B3-1A69-00FE-15D31D80AEF9}"/>
              </a:ext>
            </a:extLst>
          </p:cNvPr>
          <p:cNvSpPr>
            <a:spLocks noGrp="1"/>
          </p:cNvSpPr>
          <p:nvPr>
            <p:ph idx="1"/>
          </p:nvPr>
        </p:nvSpPr>
        <p:spPr/>
        <p:txBody>
          <a:bodyPr>
            <a:normAutofit lnSpcReduction="10000"/>
          </a:bodyPr>
          <a:lstStyle/>
          <a:p>
            <a:pPr marL="0" indent="0">
              <a:buNone/>
            </a:pPr>
            <a:r>
              <a:rPr lang="fr-FR" sz="2400" dirty="0"/>
              <a:t>Je suis consultante chez </a:t>
            </a:r>
            <a:r>
              <a:rPr lang="fr-FR" sz="2400" dirty="0" err="1"/>
              <a:t>Olist</a:t>
            </a:r>
            <a:r>
              <a:rPr lang="fr-FR" sz="2400" dirty="0"/>
              <a:t>, une entreprise qui propose des solutions de vente sur les marches en ligne.  Mon objectif c’est de fournir aux équipes d'e-commerce une segmentation des clients qu’elles pourront utiliser au quotidien pour leurs campagnes de communication.</a:t>
            </a:r>
          </a:p>
          <a:p>
            <a:pPr marL="0" indent="0">
              <a:buNone/>
            </a:pPr>
            <a:endParaRPr lang="fr-FR" sz="2400" dirty="0"/>
          </a:p>
          <a:p>
            <a:pPr marL="0" indent="0">
              <a:buNone/>
            </a:pPr>
            <a:r>
              <a:rPr lang="fr-FR" sz="2400" dirty="0"/>
              <a:t>Le jeu de données </a:t>
            </a:r>
            <a:r>
              <a:rPr lang="en-US" sz="2400" dirty="0"/>
              <a:t>utilisée,</a:t>
            </a:r>
            <a:r>
              <a:rPr lang="fr-FR" sz="2400" dirty="0"/>
              <a:t> proviennent de une base de données anonymisée comportant des informations sur l’histoire de commandes, les produits achetés, les commentaires de satisfaction, et la localisation des clients entre </a:t>
            </a:r>
            <a:r>
              <a:rPr lang="en-US" sz="2400" dirty="0"/>
              <a:t>1er  Jun. 2017 et 1er Jun  2018.</a:t>
            </a:r>
            <a:endParaRPr lang="fr-FR" sz="2400" dirty="0"/>
          </a:p>
          <a:p>
            <a:pPr marL="0" indent="0">
              <a:buNone/>
            </a:pPr>
            <a:endParaRPr lang="fr-FR" sz="2400" dirty="0"/>
          </a:p>
          <a:p>
            <a:pPr marL="0" indent="0">
              <a:buNone/>
            </a:pPr>
            <a:r>
              <a:rPr lang="fr-FR" sz="2400" dirty="0"/>
              <a:t>J’ai du agrouper mes différents </a:t>
            </a:r>
            <a:r>
              <a:rPr lang="fr-FR" sz="2400" dirty="0" err="1"/>
              <a:t>datasets</a:t>
            </a:r>
            <a:r>
              <a:rPr lang="fr-FR" sz="2400" dirty="0"/>
              <a:t> pour avoir un seul jeu de données, avec toute l’information. Le jeu des donnes contiens 99163 lignes et 44 colonnes. </a:t>
            </a:r>
          </a:p>
        </p:txBody>
      </p:sp>
    </p:spTree>
    <p:extLst>
      <p:ext uri="{BB962C8B-B14F-4D97-AF65-F5344CB8AC3E}">
        <p14:creationId xmlns:p14="http://schemas.microsoft.com/office/powerpoint/2010/main" val="3744879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F0BD-9407-CF6B-2E75-C6AB7D10CA16}"/>
              </a:ext>
            </a:extLst>
          </p:cNvPr>
          <p:cNvSpPr>
            <a:spLocks noGrp="1"/>
          </p:cNvSpPr>
          <p:nvPr>
            <p:ph type="title"/>
          </p:nvPr>
        </p:nvSpPr>
        <p:spPr/>
        <p:txBody>
          <a:bodyPr/>
          <a:lstStyle/>
          <a:p>
            <a:pPr algn="ctr"/>
            <a:r>
              <a:rPr lang="en-GB" sz="4000" b="1" dirty="0">
                <a:latin typeface="Inter"/>
              </a:rPr>
              <a:t>Visualisation 3emme Cluster</a:t>
            </a:r>
          </a:p>
        </p:txBody>
      </p:sp>
      <p:sp>
        <p:nvSpPr>
          <p:cNvPr id="4" name="Content Placeholder 3">
            <a:extLst>
              <a:ext uri="{FF2B5EF4-FFF2-40B4-BE49-F238E27FC236}">
                <a16:creationId xmlns:a16="http://schemas.microsoft.com/office/drawing/2014/main" id="{BFF98FC8-5AD6-1AF6-77F9-E330A960E6B4}"/>
              </a:ext>
            </a:extLst>
          </p:cNvPr>
          <p:cNvSpPr>
            <a:spLocks noGrp="1"/>
          </p:cNvSpPr>
          <p:nvPr>
            <p:ph idx="1"/>
          </p:nvPr>
        </p:nvSpPr>
        <p:spPr/>
        <p:txBody>
          <a:bodyPr/>
          <a:lstStyle/>
          <a:p>
            <a:endParaRPr lang="en-GB"/>
          </a:p>
        </p:txBody>
      </p:sp>
      <p:pic>
        <p:nvPicPr>
          <p:cNvPr id="9" name="Picture 8">
            <a:extLst>
              <a:ext uri="{FF2B5EF4-FFF2-40B4-BE49-F238E27FC236}">
                <a16:creationId xmlns:a16="http://schemas.microsoft.com/office/drawing/2014/main" id="{C9B3937B-622E-C59B-AB4A-D77D03BD41FB}"/>
              </a:ext>
            </a:extLst>
          </p:cNvPr>
          <p:cNvPicPr>
            <a:picLocks noChangeAspect="1"/>
          </p:cNvPicPr>
          <p:nvPr/>
        </p:nvPicPr>
        <p:blipFill>
          <a:blip r:embed="rId2"/>
          <a:stretch>
            <a:fillRect/>
          </a:stretch>
        </p:blipFill>
        <p:spPr>
          <a:xfrm>
            <a:off x="2545877" y="1825626"/>
            <a:ext cx="7100247" cy="4352686"/>
          </a:xfrm>
          <a:prstGeom prst="rect">
            <a:avLst/>
          </a:prstGeom>
        </p:spPr>
      </p:pic>
    </p:spTree>
    <p:extLst>
      <p:ext uri="{BB962C8B-B14F-4D97-AF65-F5344CB8AC3E}">
        <p14:creationId xmlns:p14="http://schemas.microsoft.com/office/powerpoint/2010/main" val="2980447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0BC38-A3FC-B7C8-C38F-B4CA5F011D2E}"/>
              </a:ext>
            </a:extLst>
          </p:cNvPr>
          <p:cNvSpPr>
            <a:spLocks noGrp="1"/>
          </p:cNvSpPr>
          <p:nvPr>
            <p:ph type="title"/>
          </p:nvPr>
        </p:nvSpPr>
        <p:spPr/>
        <p:txBody>
          <a:bodyPr/>
          <a:lstStyle/>
          <a:p>
            <a:pPr algn="ctr"/>
            <a:r>
              <a:rPr lang="en-GB" b="1" dirty="0">
                <a:latin typeface="Inter"/>
              </a:rPr>
              <a:t>Distribution’s Des Clusters</a:t>
            </a:r>
          </a:p>
        </p:txBody>
      </p:sp>
      <p:pic>
        <p:nvPicPr>
          <p:cNvPr id="13" name="Picture 12">
            <a:extLst>
              <a:ext uri="{FF2B5EF4-FFF2-40B4-BE49-F238E27FC236}">
                <a16:creationId xmlns:a16="http://schemas.microsoft.com/office/drawing/2014/main" id="{D852DF6D-5FF1-68C8-901B-FA68819ED793}"/>
              </a:ext>
            </a:extLst>
          </p:cNvPr>
          <p:cNvPicPr>
            <a:picLocks noChangeAspect="1"/>
          </p:cNvPicPr>
          <p:nvPr/>
        </p:nvPicPr>
        <p:blipFill>
          <a:blip r:embed="rId2"/>
          <a:stretch>
            <a:fillRect/>
          </a:stretch>
        </p:blipFill>
        <p:spPr>
          <a:xfrm>
            <a:off x="942052" y="2366128"/>
            <a:ext cx="5285133" cy="3454714"/>
          </a:xfrm>
          <a:prstGeom prst="rect">
            <a:avLst/>
          </a:prstGeom>
        </p:spPr>
      </p:pic>
      <p:pic>
        <p:nvPicPr>
          <p:cNvPr id="17" name="Content Placeholder 16">
            <a:extLst>
              <a:ext uri="{FF2B5EF4-FFF2-40B4-BE49-F238E27FC236}">
                <a16:creationId xmlns:a16="http://schemas.microsoft.com/office/drawing/2014/main" id="{C9992816-167E-5F41-1E91-820534152C18}"/>
              </a:ext>
            </a:extLst>
          </p:cNvPr>
          <p:cNvPicPr>
            <a:picLocks noGrp="1" noChangeAspect="1"/>
          </p:cNvPicPr>
          <p:nvPr>
            <p:ph idx="1"/>
          </p:nvPr>
        </p:nvPicPr>
        <p:blipFill>
          <a:blip r:embed="rId3"/>
          <a:stretch>
            <a:fillRect/>
          </a:stretch>
        </p:blipFill>
        <p:spPr>
          <a:xfrm>
            <a:off x="6334080" y="2366128"/>
            <a:ext cx="4828501" cy="3454714"/>
          </a:xfrm>
        </p:spPr>
      </p:pic>
    </p:spTree>
    <p:extLst>
      <p:ext uri="{BB962C8B-B14F-4D97-AF65-F5344CB8AC3E}">
        <p14:creationId xmlns:p14="http://schemas.microsoft.com/office/powerpoint/2010/main" val="4109948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B235-DFCD-2240-A74F-550E8C56FF65}"/>
              </a:ext>
            </a:extLst>
          </p:cNvPr>
          <p:cNvSpPr>
            <a:spLocks noGrp="1"/>
          </p:cNvSpPr>
          <p:nvPr>
            <p:ph type="title"/>
          </p:nvPr>
        </p:nvSpPr>
        <p:spPr/>
        <p:txBody>
          <a:bodyPr/>
          <a:lstStyle/>
          <a:p>
            <a:pPr algn="ctr"/>
            <a:r>
              <a:rPr lang="en-GB" b="1" dirty="0">
                <a:latin typeface="Inter"/>
              </a:rPr>
              <a:t>Clustering Hiérarchique Agglomératif</a:t>
            </a:r>
          </a:p>
        </p:txBody>
      </p:sp>
      <p:pic>
        <p:nvPicPr>
          <p:cNvPr id="5" name="Content Placeholder 4">
            <a:extLst>
              <a:ext uri="{FF2B5EF4-FFF2-40B4-BE49-F238E27FC236}">
                <a16:creationId xmlns:a16="http://schemas.microsoft.com/office/drawing/2014/main" id="{51EB05DA-CAA2-3859-E725-04A69A3FDD3D}"/>
              </a:ext>
            </a:extLst>
          </p:cNvPr>
          <p:cNvPicPr>
            <a:picLocks noGrp="1" noChangeAspect="1"/>
          </p:cNvPicPr>
          <p:nvPr>
            <p:ph idx="1"/>
          </p:nvPr>
        </p:nvPicPr>
        <p:blipFill>
          <a:blip r:embed="rId2"/>
          <a:stretch>
            <a:fillRect/>
          </a:stretch>
        </p:blipFill>
        <p:spPr>
          <a:xfrm>
            <a:off x="630373" y="1326966"/>
            <a:ext cx="10469436" cy="3667637"/>
          </a:xfrm>
        </p:spPr>
      </p:pic>
      <p:sp>
        <p:nvSpPr>
          <p:cNvPr id="4" name="TextBox 3">
            <a:extLst>
              <a:ext uri="{FF2B5EF4-FFF2-40B4-BE49-F238E27FC236}">
                <a16:creationId xmlns:a16="http://schemas.microsoft.com/office/drawing/2014/main" id="{34E9C8DC-F17F-DE0D-9C85-F390192D9CBA}"/>
              </a:ext>
            </a:extLst>
          </p:cNvPr>
          <p:cNvSpPr txBox="1"/>
          <p:nvPr/>
        </p:nvSpPr>
        <p:spPr>
          <a:xfrm>
            <a:off x="584210" y="5135528"/>
            <a:ext cx="10515599" cy="1200329"/>
          </a:xfrm>
          <a:prstGeom prst="rect">
            <a:avLst/>
          </a:prstGeom>
          <a:noFill/>
        </p:spPr>
        <p:txBody>
          <a:bodyPr wrap="square">
            <a:spAutoFit/>
          </a:bodyPr>
          <a:lstStyle/>
          <a:p>
            <a:r>
              <a:rPr lang="fr-FR" sz="2400" dirty="0"/>
              <a:t>Inconvénient de ce modèle, il prend beaucoup de temps et des ressources (car il y a des calculs mathématiques en cours).</a:t>
            </a:r>
          </a:p>
          <a:p>
            <a:r>
              <a:rPr lang="fr-FR" sz="2400" dirty="0"/>
              <a:t>J'ai obtenu 2 clusters comme 1ère option, et 3 comme deuxième option.</a:t>
            </a:r>
          </a:p>
        </p:txBody>
      </p:sp>
      <p:cxnSp>
        <p:nvCxnSpPr>
          <p:cNvPr id="7" name="Straight Connector 6">
            <a:extLst>
              <a:ext uri="{FF2B5EF4-FFF2-40B4-BE49-F238E27FC236}">
                <a16:creationId xmlns:a16="http://schemas.microsoft.com/office/drawing/2014/main" id="{E7918D98-8132-FA0E-461A-7BAD1B649741}"/>
              </a:ext>
            </a:extLst>
          </p:cNvPr>
          <p:cNvCxnSpPr>
            <a:cxnSpLocks/>
          </p:cNvCxnSpPr>
          <p:nvPr/>
        </p:nvCxnSpPr>
        <p:spPr>
          <a:xfrm>
            <a:off x="838200" y="3040184"/>
            <a:ext cx="4306277" cy="78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035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55E9-D231-2B10-3633-DEA5C1F07597}"/>
              </a:ext>
            </a:extLst>
          </p:cNvPr>
          <p:cNvSpPr>
            <a:spLocks noGrp="1"/>
          </p:cNvSpPr>
          <p:nvPr>
            <p:ph type="title"/>
          </p:nvPr>
        </p:nvSpPr>
        <p:spPr/>
        <p:txBody>
          <a:bodyPr/>
          <a:lstStyle/>
          <a:p>
            <a:pPr algn="ctr"/>
            <a:r>
              <a:rPr lang="en-GB" b="1" dirty="0">
                <a:latin typeface="Inter"/>
              </a:rPr>
              <a:t>Analyse Clustering Hiérarchique Agglomératif</a:t>
            </a:r>
          </a:p>
        </p:txBody>
      </p:sp>
      <p:sp>
        <p:nvSpPr>
          <p:cNvPr id="3" name="Content Placeholder 2">
            <a:extLst>
              <a:ext uri="{FF2B5EF4-FFF2-40B4-BE49-F238E27FC236}">
                <a16:creationId xmlns:a16="http://schemas.microsoft.com/office/drawing/2014/main" id="{17CB6F7D-D704-970A-7910-F3672D0E2B8F}"/>
              </a:ext>
            </a:extLst>
          </p:cNvPr>
          <p:cNvSpPr>
            <a:spLocks noGrp="1"/>
          </p:cNvSpPr>
          <p:nvPr>
            <p:ph idx="1"/>
          </p:nvPr>
        </p:nvSpPr>
        <p:spPr>
          <a:xfrm>
            <a:off x="838200" y="1348509"/>
            <a:ext cx="10515600" cy="4828454"/>
          </a:xfrm>
        </p:spPr>
        <p:txBody>
          <a:bodyPr/>
          <a:lstStyle/>
          <a:p>
            <a:endParaRPr lang="fr-FR" sz="2400" dirty="0"/>
          </a:p>
          <a:p>
            <a:endParaRPr lang="en-GB" dirty="0"/>
          </a:p>
        </p:txBody>
      </p:sp>
      <p:pic>
        <p:nvPicPr>
          <p:cNvPr id="7" name="Picture 6">
            <a:extLst>
              <a:ext uri="{FF2B5EF4-FFF2-40B4-BE49-F238E27FC236}">
                <a16:creationId xmlns:a16="http://schemas.microsoft.com/office/drawing/2014/main" id="{775A1932-04A5-F61E-B1F9-2B5399985193}"/>
              </a:ext>
            </a:extLst>
          </p:cNvPr>
          <p:cNvPicPr>
            <a:picLocks noChangeAspect="1"/>
          </p:cNvPicPr>
          <p:nvPr/>
        </p:nvPicPr>
        <p:blipFill>
          <a:blip r:embed="rId2"/>
          <a:stretch>
            <a:fillRect/>
          </a:stretch>
        </p:blipFill>
        <p:spPr>
          <a:xfrm>
            <a:off x="1394691" y="5509491"/>
            <a:ext cx="9429765" cy="887489"/>
          </a:xfrm>
          <a:prstGeom prst="rect">
            <a:avLst/>
          </a:prstGeom>
        </p:spPr>
      </p:pic>
      <p:pic>
        <p:nvPicPr>
          <p:cNvPr id="5" name="Picture 4">
            <a:extLst>
              <a:ext uri="{FF2B5EF4-FFF2-40B4-BE49-F238E27FC236}">
                <a16:creationId xmlns:a16="http://schemas.microsoft.com/office/drawing/2014/main" id="{EC74D539-3676-C733-54BC-C21EAE6AF6C1}"/>
              </a:ext>
            </a:extLst>
          </p:cNvPr>
          <p:cNvPicPr>
            <a:picLocks noChangeAspect="1"/>
          </p:cNvPicPr>
          <p:nvPr/>
        </p:nvPicPr>
        <p:blipFill>
          <a:blip r:embed="rId3"/>
          <a:stretch>
            <a:fillRect/>
          </a:stretch>
        </p:blipFill>
        <p:spPr>
          <a:xfrm>
            <a:off x="1394691" y="1690688"/>
            <a:ext cx="9429765" cy="3569244"/>
          </a:xfrm>
          <a:prstGeom prst="rect">
            <a:avLst/>
          </a:prstGeom>
        </p:spPr>
      </p:pic>
    </p:spTree>
    <p:extLst>
      <p:ext uri="{BB962C8B-B14F-4D97-AF65-F5344CB8AC3E}">
        <p14:creationId xmlns:p14="http://schemas.microsoft.com/office/powerpoint/2010/main" val="2427822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9776-FB30-0727-245C-F27394F915A7}"/>
              </a:ext>
            </a:extLst>
          </p:cNvPr>
          <p:cNvSpPr>
            <a:spLocks noGrp="1"/>
          </p:cNvSpPr>
          <p:nvPr>
            <p:ph type="title"/>
          </p:nvPr>
        </p:nvSpPr>
        <p:spPr/>
        <p:txBody>
          <a:bodyPr/>
          <a:lstStyle/>
          <a:p>
            <a:pPr algn="ctr"/>
            <a:r>
              <a:rPr lang="en-GB" b="1" dirty="0">
                <a:latin typeface="Inter"/>
              </a:rPr>
              <a:t>DBSCAN</a:t>
            </a:r>
          </a:p>
        </p:txBody>
      </p:sp>
      <p:sp>
        <p:nvSpPr>
          <p:cNvPr id="13" name="Content Placeholder 12">
            <a:extLst>
              <a:ext uri="{FF2B5EF4-FFF2-40B4-BE49-F238E27FC236}">
                <a16:creationId xmlns:a16="http://schemas.microsoft.com/office/drawing/2014/main" id="{A0CC2F0B-269B-FD82-C919-23AD3AA34545}"/>
              </a:ext>
            </a:extLst>
          </p:cNvPr>
          <p:cNvSpPr>
            <a:spLocks noGrp="1"/>
          </p:cNvSpPr>
          <p:nvPr>
            <p:ph idx="1"/>
          </p:nvPr>
        </p:nvSpPr>
        <p:spPr>
          <a:xfrm>
            <a:off x="622440" y="1579669"/>
            <a:ext cx="10515600" cy="4836761"/>
          </a:xfrm>
        </p:spPr>
        <p:txBody>
          <a:bodyPr/>
          <a:lstStyle/>
          <a:p>
            <a:r>
              <a:rPr lang="fr-FR" sz="2400" dirty="0"/>
              <a:t>Algorithme de regroupement non supervisé </a:t>
            </a:r>
            <a:r>
              <a:rPr lang="fr-FR" sz="2400" b="1" dirty="0"/>
              <a:t>basé sur la densité</a:t>
            </a:r>
            <a:r>
              <a:rPr lang="fr-FR" sz="2400" dirty="0"/>
              <a:t>.</a:t>
            </a:r>
          </a:p>
          <a:p>
            <a:r>
              <a:rPr lang="fr-FR" sz="2400" dirty="0"/>
              <a:t>Les clusters sont formés de régions denses et séparées par des régions de densité nulle ou faible. </a:t>
            </a:r>
          </a:p>
          <a:p>
            <a:r>
              <a:rPr lang="fr-FR" sz="2400" dirty="0"/>
              <a:t>DBSCAN nécessite les paramètres ε et </a:t>
            </a:r>
            <a:r>
              <a:rPr lang="fr-FR" sz="2400" dirty="0" err="1"/>
              <a:t>minPts</a:t>
            </a:r>
            <a:r>
              <a:rPr lang="fr-FR" sz="2400" dirty="0"/>
              <a:t> pour le clustering. Le paramètre </a:t>
            </a:r>
            <a:r>
              <a:rPr lang="fr-FR" sz="2400" dirty="0" err="1"/>
              <a:t>minPts</a:t>
            </a:r>
            <a:r>
              <a:rPr lang="fr-FR" sz="2400" dirty="0"/>
              <a:t>. Pour un ensemble de données multidimensionnel, </a:t>
            </a:r>
            <a:r>
              <a:rPr lang="fr-FR" sz="2400" dirty="0" err="1"/>
              <a:t>minPts</a:t>
            </a:r>
            <a:r>
              <a:rPr lang="fr-FR" sz="2400" dirty="0"/>
              <a:t> doit être égal à 2 * nombre de dimensions. Dans ce cas nous avons 6 dimensions. 2 * 6 = 12</a:t>
            </a:r>
          </a:p>
          <a:p>
            <a:r>
              <a:rPr lang="fr-FR" sz="2400" dirty="0"/>
              <a:t>La valeur optimale pour epsilon sera trouvée au point de courbature maximale. </a:t>
            </a:r>
            <a:r>
              <a:rPr lang="fr-FR" sz="2400" dirty="0" err="1"/>
              <a:t>ep</a:t>
            </a:r>
            <a:r>
              <a:rPr lang="fr-FR" sz="2400" dirty="0"/>
              <a:t> = 1.73.</a:t>
            </a:r>
          </a:p>
          <a:p>
            <a:endParaRPr lang="fr-FR" sz="2400" dirty="0"/>
          </a:p>
          <a:p>
            <a:endParaRPr lang="fr-FR" sz="2400" dirty="0"/>
          </a:p>
          <a:p>
            <a:endParaRPr lang="en-GB" dirty="0"/>
          </a:p>
        </p:txBody>
      </p:sp>
      <p:pic>
        <p:nvPicPr>
          <p:cNvPr id="11" name="Picture 10">
            <a:extLst>
              <a:ext uri="{FF2B5EF4-FFF2-40B4-BE49-F238E27FC236}">
                <a16:creationId xmlns:a16="http://schemas.microsoft.com/office/drawing/2014/main" id="{FAA11706-D8DB-0AE2-F094-4C4005BDB145}"/>
              </a:ext>
            </a:extLst>
          </p:cNvPr>
          <p:cNvPicPr>
            <a:picLocks noChangeAspect="1"/>
          </p:cNvPicPr>
          <p:nvPr/>
        </p:nvPicPr>
        <p:blipFill>
          <a:blip r:embed="rId2"/>
          <a:stretch>
            <a:fillRect/>
          </a:stretch>
        </p:blipFill>
        <p:spPr>
          <a:xfrm>
            <a:off x="921785" y="4673112"/>
            <a:ext cx="9916909" cy="1743318"/>
          </a:xfrm>
          <a:prstGeom prst="rect">
            <a:avLst/>
          </a:prstGeom>
        </p:spPr>
      </p:pic>
    </p:spTree>
    <p:extLst>
      <p:ext uri="{BB962C8B-B14F-4D97-AF65-F5344CB8AC3E}">
        <p14:creationId xmlns:p14="http://schemas.microsoft.com/office/powerpoint/2010/main" val="1522558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7033-E526-D7D5-4BCA-7F5425359776}"/>
              </a:ext>
            </a:extLst>
          </p:cNvPr>
          <p:cNvSpPr>
            <a:spLocks noGrp="1"/>
          </p:cNvSpPr>
          <p:nvPr>
            <p:ph type="title"/>
          </p:nvPr>
        </p:nvSpPr>
        <p:spPr/>
        <p:txBody>
          <a:bodyPr/>
          <a:lstStyle/>
          <a:p>
            <a:pPr algn="ctr"/>
            <a:r>
              <a:rPr lang="en-GB" b="1" dirty="0" err="1">
                <a:latin typeface="Inter"/>
              </a:rPr>
              <a:t>Calculer</a:t>
            </a:r>
            <a:r>
              <a:rPr lang="en-GB" b="1" dirty="0">
                <a:latin typeface="Inter"/>
              </a:rPr>
              <a:t> la </a:t>
            </a:r>
            <a:r>
              <a:rPr lang="en-GB" b="1" dirty="0" err="1">
                <a:latin typeface="Inter"/>
              </a:rPr>
              <a:t>valeur</a:t>
            </a:r>
            <a:r>
              <a:rPr lang="en-GB" b="1" dirty="0">
                <a:latin typeface="Inter"/>
              </a:rPr>
              <a:t> de </a:t>
            </a:r>
            <a:r>
              <a:rPr lang="el-GR" b="1" dirty="0">
                <a:latin typeface="Inter"/>
              </a:rPr>
              <a:t>ε </a:t>
            </a:r>
            <a:r>
              <a:rPr lang="en-GB" b="1" dirty="0">
                <a:latin typeface="Inter"/>
              </a:rPr>
              <a:t>et </a:t>
            </a:r>
            <a:r>
              <a:rPr lang="en-GB" b="1" dirty="0" err="1">
                <a:latin typeface="Inter"/>
              </a:rPr>
              <a:t>minPts</a:t>
            </a:r>
            <a:endParaRPr lang="en-GB" b="1" dirty="0">
              <a:latin typeface="Inter"/>
            </a:endParaRPr>
          </a:p>
        </p:txBody>
      </p:sp>
      <p:pic>
        <p:nvPicPr>
          <p:cNvPr id="12" name="Picture 11">
            <a:extLst>
              <a:ext uri="{FF2B5EF4-FFF2-40B4-BE49-F238E27FC236}">
                <a16:creationId xmlns:a16="http://schemas.microsoft.com/office/drawing/2014/main" id="{E2852DE2-4122-7DD4-324E-1CCED0517F05}"/>
              </a:ext>
            </a:extLst>
          </p:cNvPr>
          <p:cNvPicPr>
            <a:picLocks noChangeAspect="1"/>
          </p:cNvPicPr>
          <p:nvPr/>
        </p:nvPicPr>
        <p:blipFill>
          <a:blip r:embed="rId2"/>
          <a:stretch>
            <a:fillRect/>
          </a:stretch>
        </p:blipFill>
        <p:spPr>
          <a:xfrm>
            <a:off x="1281722" y="1845223"/>
            <a:ext cx="4374083" cy="4308472"/>
          </a:xfrm>
          <a:prstGeom prst="rect">
            <a:avLst/>
          </a:prstGeom>
        </p:spPr>
      </p:pic>
      <p:pic>
        <p:nvPicPr>
          <p:cNvPr id="14" name="Picture 13">
            <a:extLst>
              <a:ext uri="{FF2B5EF4-FFF2-40B4-BE49-F238E27FC236}">
                <a16:creationId xmlns:a16="http://schemas.microsoft.com/office/drawing/2014/main" id="{041F0171-168D-7F17-4B87-45AA89C7EA76}"/>
              </a:ext>
            </a:extLst>
          </p:cNvPr>
          <p:cNvPicPr>
            <a:picLocks noChangeAspect="1"/>
          </p:cNvPicPr>
          <p:nvPr/>
        </p:nvPicPr>
        <p:blipFill>
          <a:blip r:embed="rId3"/>
          <a:stretch>
            <a:fillRect/>
          </a:stretch>
        </p:blipFill>
        <p:spPr>
          <a:xfrm>
            <a:off x="6096000" y="1845223"/>
            <a:ext cx="3840006" cy="4308473"/>
          </a:xfrm>
          <a:prstGeom prst="rect">
            <a:avLst/>
          </a:prstGeom>
        </p:spPr>
      </p:pic>
    </p:spTree>
    <p:extLst>
      <p:ext uri="{BB962C8B-B14F-4D97-AF65-F5344CB8AC3E}">
        <p14:creationId xmlns:p14="http://schemas.microsoft.com/office/powerpoint/2010/main" val="3216883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67C6-9086-FD04-8635-AB077743C762}"/>
              </a:ext>
            </a:extLst>
          </p:cNvPr>
          <p:cNvSpPr>
            <a:spLocks noGrp="1"/>
          </p:cNvSpPr>
          <p:nvPr>
            <p:ph type="title"/>
          </p:nvPr>
        </p:nvSpPr>
        <p:spPr/>
        <p:txBody>
          <a:bodyPr/>
          <a:lstStyle/>
          <a:p>
            <a:pPr algn="ctr"/>
            <a:r>
              <a:rPr lang="en-GB" b="1" dirty="0">
                <a:latin typeface="Inter"/>
              </a:rPr>
              <a:t>Visualisation DBSCAN</a:t>
            </a:r>
          </a:p>
        </p:txBody>
      </p:sp>
      <p:sp>
        <p:nvSpPr>
          <p:cNvPr id="3" name="Content Placeholder 2">
            <a:extLst>
              <a:ext uri="{FF2B5EF4-FFF2-40B4-BE49-F238E27FC236}">
                <a16:creationId xmlns:a16="http://schemas.microsoft.com/office/drawing/2014/main" id="{B36701F8-0A25-0BF4-5137-C8B1D53D70F4}"/>
              </a:ext>
            </a:extLst>
          </p:cNvPr>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r>
              <a:rPr lang="fr-FR" sz="2400" dirty="0"/>
              <a:t>DBSCAN est sensible aux paramètres d'entrée et il est difficile de définir des paramètres d'entrée précis</a:t>
            </a:r>
            <a:endParaRPr lang="en-GB" sz="2400" dirty="0"/>
          </a:p>
        </p:txBody>
      </p:sp>
      <p:pic>
        <p:nvPicPr>
          <p:cNvPr id="5" name="Picture 4">
            <a:extLst>
              <a:ext uri="{FF2B5EF4-FFF2-40B4-BE49-F238E27FC236}">
                <a16:creationId xmlns:a16="http://schemas.microsoft.com/office/drawing/2014/main" id="{49B5107F-F0FC-0B6F-5281-266728A8E0B2}"/>
              </a:ext>
            </a:extLst>
          </p:cNvPr>
          <p:cNvPicPr>
            <a:picLocks noChangeAspect="1"/>
          </p:cNvPicPr>
          <p:nvPr/>
        </p:nvPicPr>
        <p:blipFill>
          <a:blip r:embed="rId2"/>
          <a:stretch>
            <a:fillRect/>
          </a:stretch>
        </p:blipFill>
        <p:spPr>
          <a:xfrm>
            <a:off x="875782" y="1882756"/>
            <a:ext cx="4357535" cy="3092488"/>
          </a:xfrm>
          <a:prstGeom prst="rect">
            <a:avLst/>
          </a:prstGeom>
        </p:spPr>
      </p:pic>
      <p:pic>
        <p:nvPicPr>
          <p:cNvPr id="7" name="Picture 6">
            <a:extLst>
              <a:ext uri="{FF2B5EF4-FFF2-40B4-BE49-F238E27FC236}">
                <a16:creationId xmlns:a16="http://schemas.microsoft.com/office/drawing/2014/main" id="{C78B43D7-E990-7A4D-D2D9-1F69B51B0CC5}"/>
              </a:ext>
            </a:extLst>
          </p:cNvPr>
          <p:cNvPicPr>
            <a:picLocks noChangeAspect="1"/>
          </p:cNvPicPr>
          <p:nvPr/>
        </p:nvPicPr>
        <p:blipFill>
          <a:blip r:embed="rId3"/>
          <a:stretch>
            <a:fillRect/>
          </a:stretch>
        </p:blipFill>
        <p:spPr>
          <a:xfrm>
            <a:off x="5467493" y="1938216"/>
            <a:ext cx="5848725" cy="3092488"/>
          </a:xfrm>
          <a:prstGeom prst="rect">
            <a:avLst/>
          </a:prstGeom>
        </p:spPr>
      </p:pic>
    </p:spTree>
    <p:extLst>
      <p:ext uri="{BB962C8B-B14F-4D97-AF65-F5344CB8AC3E}">
        <p14:creationId xmlns:p14="http://schemas.microsoft.com/office/powerpoint/2010/main" val="4174991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D122-CC1C-F1DA-562E-84D2B4263B2E}"/>
              </a:ext>
            </a:extLst>
          </p:cNvPr>
          <p:cNvSpPr>
            <a:spLocks noGrp="1"/>
          </p:cNvSpPr>
          <p:nvPr>
            <p:ph type="title"/>
          </p:nvPr>
        </p:nvSpPr>
        <p:spPr/>
        <p:txBody>
          <a:bodyPr/>
          <a:lstStyle/>
          <a:p>
            <a:pPr algn="ctr"/>
            <a:r>
              <a:rPr lang="en-GB" b="1" dirty="0">
                <a:latin typeface="Inter"/>
              </a:rPr>
              <a:t>Análise DBSCAN </a:t>
            </a:r>
          </a:p>
        </p:txBody>
      </p:sp>
      <p:pic>
        <p:nvPicPr>
          <p:cNvPr id="7" name="Picture 6">
            <a:extLst>
              <a:ext uri="{FF2B5EF4-FFF2-40B4-BE49-F238E27FC236}">
                <a16:creationId xmlns:a16="http://schemas.microsoft.com/office/drawing/2014/main" id="{E5D6E642-3E15-79FB-5E1E-729153A4309A}"/>
              </a:ext>
            </a:extLst>
          </p:cNvPr>
          <p:cNvPicPr>
            <a:picLocks noChangeAspect="1"/>
          </p:cNvPicPr>
          <p:nvPr/>
        </p:nvPicPr>
        <p:blipFill>
          <a:blip r:embed="rId2"/>
          <a:stretch>
            <a:fillRect/>
          </a:stretch>
        </p:blipFill>
        <p:spPr>
          <a:xfrm>
            <a:off x="838200" y="2998941"/>
            <a:ext cx="10515600" cy="1340361"/>
          </a:xfrm>
          <a:prstGeom prst="rect">
            <a:avLst/>
          </a:prstGeom>
        </p:spPr>
      </p:pic>
      <p:sp>
        <p:nvSpPr>
          <p:cNvPr id="8" name="Content Placeholder 2">
            <a:extLst>
              <a:ext uri="{FF2B5EF4-FFF2-40B4-BE49-F238E27FC236}">
                <a16:creationId xmlns:a16="http://schemas.microsoft.com/office/drawing/2014/main" id="{3C41D712-544C-4759-EB07-A6C456F1942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p>
          <a:p>
            <a:endParaRPr lang="fr-FR" dirty="0"/>
          </a:p>
          <a:p>
            <a:endParaRPr lang="fr-FR" dirty="0"/>
          </a:p>
          <a:p>
            <a:endParaRPr lang="fr-FR" dirty="0"/>
          </a:p>
          <a:p>
            <a:endParaRPr lang="fr-FR" dirty="0"/>
          </a:p>
          <a:p>
            <a:r>
              <a:rPr lang="fr-FR" sz="2400" dirty="0"/>
              <a:t>J’ai fait 2 approches pour DBSCAN. Dans la deuxième approche,  de calculer plusieurs </a:t>
            </a:r>
            <a:r>
              <a:rPr lang="fr-FR" sz="2400" dirty="0" err="1"/>
              <a:t>DBScan</a:t>
            </a:r>
            <a:r>
              <a:rPr lang="fr-FR" sz="2400" dirty="0"/>
              <a:t> score et faire la moyenne de la valeur de silhouette, le modèle n’est pas trop adapté, car fait 1 Cluster avec l’ensemble des donnes et le reste des donnes, il classifie comme du bruit. Donc n’est pas tres spécialise pour ce type des problèmes car nous données ont des différentes densités. </a:t>
            </a:r>
          </a:p>
          <a:p>
            <a:endParaRPr lang="en-GB" dirty="0"/>
          </a:p>
        </p:txBody>
      </p:sp>
      <p:pic>
        <p:nvPicPr>
          <p:cNvPr id="11" name="Picture 10">
            <a:extLst>
              <a:ext uri="{FF2B5EF4-FFF2-40B4-BE49-F238E27FC236}">
                <a16:creationId xmlns:a16="http://schemas.microsoft.com/office/drawing/2014/main" id="{CBA75417-4218-9401-9E4C-3086A1D11799}"/>
              </a:ext>
            </a:extLst>
          </p:cNvPr>
          <p:cNvPicPr>
            <a:picLocks noChangeAspect="1"/>
          </p:cNvPicPr>
          <p:nvPr/>
        </p:nvPicPr>
        <p:blipFill>
          <a:blip r:embed="rId3"/>
          <a:stretch>
            <a:fillRect/>
          </a:stretch>
        </p:blipFill>
        <p:spPr>
          <a:xfrm>
            <a:off x="838200" y="1637832"/>
            <a:ext cx="1762371" cy="971686"/>
          </a:xfrm>
          <a:prstGeom prst="rect">
            <a:avLst/>
          </a:prstGeom>
        </p:spPr>
      </p:pic>
    </p:spTree>
    <p:extLst>
      <p:ext uri="{BB962C8B-B14F-4D97-AF65-F5344CB8AC3E}">
        <p14:creationId xmlns:p14="http://schemas.microsoft.com/office/powerpoint/2010/main" val="522693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1F72-5EE7-08F7-53F6-35888DE50997}"/>
              </a:ext>
            </a:extLst>
          </p:cNvPr>
          <p:cNvSpPr>
            <a:spLocks noGrp="1"/>
          </p:cNvSpPr>
          <p:nvPr>
            <p:ph type="title"/>
          </p:nvPr>
        </p:nvSpPr>
        <p:spPr/>
        <p:txBody>
          <a:bodyPr/>
          <a:lstStyle/>
          <a:p>
            <a:pPr algn="ctr"/>
            <a:r>
              <a:rPr lang="fr-FR" b="1" dirty="0">
                <a:latin typeface="Inter"/>
              </a:rPr>
              <a:t>Tester les modèles avec d'autres variables</a:t>
            </a:r>
            <a:endParaRPr lang="en-GB" b="1" dirty="0">
              <a:latin typeface="Inter"/>
            </a:endParaRPr>
          </a:p>
        </p:txBody>
      </p:sp>
      <p:pic>
        <p:nvPicPr>
          <p:cNvPr id="5" name="Content Placeholder 4">
            <a:extLst>
              <a:ext uri="{FF2B5EF4-FFF2-40B4-BE49-F238E27FC236}">
                <a16:creationId xmlns:a16="http://schemas.microsoft.com/office/drawing/2014/main" id="{7C8F7C20-1153-9A3B-2C60-3E23DE008D77}"/>
              </a:ext>
            </a:extLst>
          </p:cNvPr>
          <p:cNvPicPr>
            <a:picLocks noGrp="1" noChangeAspect="1"/>
          </p:cNvPicPr>
          <p:nvPr>
            <p:ph idx="1"/>
          </p:nvPr>
        </p:nvPicPr>
        <p:blipFill>
          <a:blip r:embed="rId2"/>
          <a:stretch>
            <a:fillRect/>
          </a:stretch>
        </p:blipFill>
        <p:spPr>
          <a:xfrm>
            <a:off x="838200" y="2601262"/>
            <a:ext cx="10515600" cy="2800063"/>
          </a:xfrm>
        </p:spPr>
      </p:pic>
    </p:spTree>
    <p:extLst>
      <p:ext uri="{BB962C8B-B14F-4D97-AF65-F5344CB8AC3E}">
        <p14:creationId xmlns:p14="http://schemas.microsoft.com/office/powerpoint/2010/main" val="421730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AA8B-22A1-1C5E-A404-737994C48173}"/>
              </a:ext>
            </a:extLst>
          </p:cNvPr>
          <p:cNvSpPr>
            <a:spLocks noGrp="1"/>
          </p:cNvSpPr>
          <p:nvPr>
            <p:ph type="title"/>
          </p:nvPr>
        </p:nvSpPr>
        <p:spPr/>
        <p:txBody>
          <a:bodyPr/>
          <a:lstStyle/>
          <a:p>
            <a:r>
              <a:rPr lang="en-GB" b="1" dirty="0">
                <a:latin typeface="Inter"/>
              </a:rPr>
              <a:t>K-Means avec des avec Nouvelles variables</a:t>
            </a:r>
            <a:endParaRPr lang="en-GB" dirty="0"/>
          </a:p>
        </p:txBody>
      </p:sp>
      <p:pic>
        <p:nvPicPr>
          <p:cNvPr id="7" name="Picture 6">
            <a:extLst>
              <a:ext uri="{FF2B5EF4-FFF2-40B4-BE49-F238E27FC236}">
                <a16:creationId xmlns:a16="http://schemas.microsoft.com/office/drawing/2014/main" id="{4BE90ED7-0B7A-E3DF-45C5-5BCC5073CC1E}"/>
              </a:ext>
            </a:extLst>
          </p:cNvPr>
          <p:cNvPicPr>
            <a:picLocks noChangeAspect="1"/>
          </p:cNvPicPr>
          <p:nvPr/>
        </p:nvPicPr>
        <p:blipFill>
          <a:blip r:embed="rId2"/>
          <a:stretch>
            <a:fillRect/>
          </a:stretch>
        </p:blipFill>
        <p:spPr>
          <a:xfrm>
            <a:off x="6719560" y="2096219"/>
            <a:ext cx="4453282" cy="3485520"/>
          </a:xfrm>
          <a:prstGeom prst="rect">
            <a:avLst/>
          </a:prstGeom>
        </p:spPr>
      </p:pic>
      <p:sp>
        <p:nvSpPr>
          <p:cNvPr id="9" name="Content Placeholder 8">
            <a:extLst>
              <a:ext uri="{FF2B5EF4-FFF2-40B4-BE49-F238E27FC236}">
                <a16:creationId xmlns:a16="http://schemas.microsoft.com/office/drawing/2014/main" id="{28BAB269-6B55-FA35-80B4-1452A1637C1E}"/>
              </a:ext>
            </a:extLst>
          </p:cNvPr>
          <p:cNvSpPr>
            <a:spLocks noGrp="1"/>
          </p:cNvSpPr>
          <p:nvPr>
            <p:ph idx="1"/>
          </p:nvPr>
        </p:nvSpPr>
        <p:spPr>
          <a:xfrm>
            <a:off x="838200" y="1690688"/>
            <a:ext cx="10515600" cy="4351338"/>
          </a:xfrm>
        </p:spPr>
        <p:txBody>
          <a:bodyPr/>
          <a:lstStyle/>
          <a:p>
            <a:endParaRPr lang="en-GB" dirty="0"/>
          </a:p>
        </p:txBody>
      </p:sp>
      <p:pic>
        <p:nvPicPr>
          <p:cNvPr id="11" name="Picture 10">
            <a:extLst>
              <a:ext uri="{FF2B5EF4-FFF2-40B4-BE49-F238E27FC236}">
                <a16:creationId xmlns:a16="http://schemas.microsoft.com/office/drawing/2014/main" id="{8DC0E5A9-E9D8-7769-5108-B1CD36B4DE82}"/>
              </a:ext>
            </a:extLst>
          </p:cNvPr>
          <p:cNvPicPr>
            <a:picLocks noChangeAspect="1"/>
          </p:cNvPicPr>
          <p:nvPr/>
        </p:nvPicPr>
        <p:blipFill>
          <a:blip r:embed="rId3"/>
          <a:stretch>
            <a:fillRect/>
          </a:stretch>
        </p:blipFill>
        <p:spPr>
          <a:xfrm>
            <a:off x="976608" y="2096219"/>
            <a:ext cx="5543391" cy="3485520"/>
          </a:xfrm>
          <a:prstGeom prst="rect">
            <a:avLst/>
          </a:prstGeom>
        </p:spPr>
      </p:pic>
    </p:spTree>
    <p:extLst>
      <p:ext uri="{BB962C8B-B14F-4D97-AF65-F5344CB8AC3E}">
        <p14:creationId xmlns:p14="http://schemas.microsoft.com/office/powerpoint/2010/main" val="800004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6F4B-E8A1-2CF1-D623-EFC085301FC9}"/>
              </a:ext>
            </a:extLst>
          </p:cNvPr>
          <p:cNvSpPr>
            <a:spLocks noGrp="1"/>
          </p:cNvSpPr>
          <p:nvPr>
            <p:ph type="title"/>
          </p:nvPr>
        </p:nvSpPr>
        <p:spPr/>
        <p:txBody>
          <a:bodyPr/>
          <a:lstStyle/>
          <a:p>
            <a:pPr algn="ctr"/>
            <a:r>
              <a:rPr lang="en-GB" sz="4000" b="1" dirty="0">
                <a:latin typeface="Inter"/>
              </a:rPr>
              <a:t>Visualisation du Jeu De Données</a:t>
            </a:r>
          </a:p>
        </p:txBody>
      </p:sp>
      <p:sp>
        <p:nvSpPr>
          <p:cNvPr id="3" name="Content Placeholder 2">
            <a:extLst>
              <a:ext uri="{FF2B5EF4-FFF2-40B4-BE49-F238E27FC236}">
                <a16:creationId xmlns:a16="http://schemas.microsoft.com/office/drawing/2014/main" id="{323403D2-EE0D-7505-A7B1-6812024F9080}"/>
              </a:ext>
            </a:extLst>
          </p:cNvPr>
          <p:cNvSpPr>
            <a:spLocks noGrp="1"/>
          </p:cNvSpPr>
          <p:nvPr>
            <p:ph idx="1"/>
          </p:nvPr>
        </p:nvSpPr>
        <p:spPr/>
        <p:txBody>
          <a:bodyPr/>
          <a:lstStyle/>
          <a:p>
            <a:pPr marL="0" defTabSz="457200"/>
            <a:r>
              <a:rPr lang="en-GB" sz="2400" dirty="0"/>
              <a:t>Notre jeu de données </a:t>
            </a:r>
            <a:r>
              <a:rPr lang="en-GB" sz="2400" dirty="0" err="1"/>
              <a:t>est</a:t>
            </a:r>
            <a:r>
              <a:rPr lang="en-GB" sz="2400" dirty="0"/>
              <a:t> </a:t>
            </a:r>
          </a:p>
          <a:p>
            <a:pPr marL="0" indent="0" defTabSz="457200">
              <a:buNone/>
            </a:pPr>
            <a:r>
              <a:rPr lang="en-GB" sz="2400" dirty="0"/>
              <a:t>bien </a:t>
            </a:r>
            <a:r>
              <a:rPr lang="en-GB" sz="2400" dirty="0" err="1"/>
              <a:t>remplis</a:t>
            </a:r>
            <a:r>
              <a:rPr lang="en-GB" sz="2400" dirty="0"/>
              <a:t>, sauf pour le </a:t>
            </a:r>
          </a:p>
          <a:p>
            <a:pPr marL="0" indent="0" defTabSz="457200">
              <a:buNone/>
            </a:pPr>
            <a:r>
              <a:rPr lang="en-GB" sz="2400" dirty="0" err="1"/>
              <a:t>review_comment_title</a:t>
            </a:r>
            <a:r>
              <a:rPr lang="en-GB" sz="2400" dirty="0"/>
              <a:t> et </a:t>
            </a:r>
          </a:p>
          <a:p>
            <a:pPr marL="0" indent="0" defTabSz="457200">
              <a:buNone/>
            </a:pPr>
            <a:r>
              <a:rPr lang="en-GB" sz="2400" dirty="0" err="1"/>
              <a:t>review_comment_message</a:t>
            </a:r>
            <a:r>
              <a:rPr lang="en-GB" sz="2400" dirty="0"/>
              <a:t>, </a:t>
            </a:r>
          </a:p>
          <a:p>
            <a:pPr marL="0" indent="0" defTabSz="457200">
              <a:buNone/>
            </a:pPr>
            <a:r>
              <a:rPr lang="en-GB" sz="2400" dirty="0"/>
              <a:t>que ont un taux de </a:t>
            </a:r>
          </a:p>
          <a:p>
            <a:pPr marL="0" indent="0" defTabSz="457200">
              <a:buNone/>
            </a:pPr>
            <a:r>
              <a:rPr lang="en-GB" sz="2400" dirty="0" err="1"/>
              <a:t>remplissages</a:t>
            </a:r>
            <a:r>
              <a:rPr lang="en-GB" sz="2400" dirty="0"/>
              <a:t> très faible. </a:t>
            </a:r>
          </a:p>
        </p:txBody>
      </p:sp>
      <p:pic>
        <p:nvPicPr>
          <p:cNvPr id="5" name="Picture 4">
            <a:extLst>
              <a:ext uri="{FF2B5EF4-FFF2-40B4-BE49-F238E27FC236}">
                <a16:creationId xmlns:a16="http://schemas.microsoft.com/office/drawing/2014/main" id="{F2F7B5A7-DA47-20B5-BF64-630D154FB302}"/>
              </a:ext>
            </a:extLst>
          </p:cNvPr>
          <p:cNvPicPr>
            <a:picLocks noChangeAspect="1"/>
          </p:cNvPicPr>
          <p:nvPr/>
        </p:nvPicPr>
        <p:blipFill>
          <a:blip r:embed="rId2"/>
          <a:stretch>
            <a:fillRect/>
          </a:stretch>
        </p:blipFill>
        <p:spPr>
          <a:xfrm>
            <a:off x="4848045" y="1889096"/>
            <a:ext cx="6410864" cy="3999698"/>
          </a:xfrm>
          <a:prstGeom prst="rect">
            <a:avLst/>
          </a:prstGeom>
        </p:spPr>
      </p:pic>
    </p:spTree>
    <p:extLst>
      <p:ext uri="{BB962C8B-B14F-4D97-AF65-F5344CB8AC3E}">
        <p14:creationId xmlns:p14="http://schemas.microsoft.com/office/powerpoint/2010/main" val="3035512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96E1-D623-9D81-5DA0-107E144F2AA0}"/>
              </a:ext>
            </a:extLst>
          </p:cNvPr>
          <p:cNvSpPr>
            <a:spLocks noGrp="1"/>
          </p:cNvSpPr>
          <p:nvPr>
            <p:ph type="title"/>
          </p:nvPr>
        </p:nvSpPr>
        <p:spPr/>
        <p:txBody>
          <a:bodyPr/>
          <a:lstStyle/>
          <a:p>
            <a:pPr algn="ctr"/>
            <a:r>
              <a:rPr lang="en-GB" b="1" dirty="0">
                <a:latin typeface="Inter"/>
              </a:rPr>
              <a:t>Silhouette Score </a:t>
            </a:r>
            <a:r>
              <a:rPr lang="en-GB" b="1" dirty="0" err="1">
                <a:latin typeface="Inter"/>
              </a:rPr>
              <a:t>K_means</a:t>
            </a:r>
            <a:r>
              <a:rPr lang="en-GB" b="1" dirty="0">
                <a:latin typeface="Inter"/>
              </a:rPr>
              <a:t> Cluster Nouvelles Variables </a:t>
            </a:r>
          </a:p>
        </p:txBody>
      </p:sp>
      <p:sp>
        <p:nvSpPr>
          <p:cNvPr id="11" name="Content Placeholder 10">
            <a:extLst>
              <a:ext uri="{FF2B5EF4-FFF2-40B4-BE49-F238E27FC236}">
                <a16:creationId xmlns:a16="http://schemas.microsoft.com/office/drawing/2014/main" id="{04AFDCD8-CAA4-A53F-B906-3C67E0FE33A5}"/>
              </a:ext>
            </a:extLst>
          </p:cNvPr>
          <p:cNvSpPr>
            <a:spLocks noGrp="1"/>
          </p:cNvSpPr>
          <p:nvPr>
            <p:ph idx="1"/>
          </p:nvPr>
        </p:nvSpPr>
        <p:spPr/>
        <p:txBody>
          <a:bodyPr/>
          <a:lstStyle/>
          <a:p>
            <a:endParaRPr lang="en-GB" dirty="0"/>
          </a:p>
        </p:txBody>
      </p:sp>
      <p:pic>
        <p:nvPicPr>
          <p:cNvPr id="13" name="Picture 12">
            <a:extLst>
              <a:ext uri="{FF2B5EF4-FFF2-40B4-BE49-F238E27FC236}">
                <a16:creationId xmlns:a16="http://schemas.microsoft.com/office/drawing/2014/main" id="{AD84E864-5D3F-1E89-8587-95AFC96D0C6D}"/>
              </a:ext>
            </a:extLst>
          </p:cNvPr>
          <p:cNvPicPr>
            <a:picLocks noChangeAspect="1"/>
          </p:cNvPicPr>
          <p:nvPr/>
        </p:nvPicPr>
        <p:blipFill>
          <a:blip r:embed="rId2"/>
          <a:stretch>
            <a:fillRect/>
          </a:stretch>
        </p:blipFill>
        <p:spPr>
          <a:xfrm>
            <a:off x="3384584" y="1855126"/>
            <a:ext cx="5422832" cy="4252376"/>
          </a:xfrm>
          <a:prstGeom prst="rect">
            <a:avLst/>
          </a:prstGeom>
        </p:spPr>
      </p:pic>
    </p:spTree>
    <p:extLst>
      <p:ext uri="{BB962C8B-B14F-4D97-AF65-F5344CB8AC3E}">
        <p14:creationId xmlns:p14="http://schemas.microsoft.com/office/powerpoint/2010/main" val="3927220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AA09-3BB8-1177-3DCF-1A25915DC3B5}"/>
              </a:ext>
            </a:extLst>
          </p:cNvPr>
          <p:cNvSpPr>
            <a:spLocks noGrp="1"/>
          </p:cNvSpPr>
          <p:nvPr>
            <p:ph type="title"/>
          </p:nvPr>
        </p:nvSpPr>
        <p:spPr/>
        <p:txBody>
          <a:bodyPr/>
          <a:lstStyle/>
          <a:p>
            <a:pPr algn="ctr"/>
            <a:r>
              <a:rPr lang="en-GB" b="1" dirty="0">
                <a:latin typeface="Inter"/>
              </a:rPr>
              <a:t>Visualisation K-means avec K = 4</a:t>
            </a:r>
          </a:p>
        </p:txBody>
      </p:sp>
      <p:pic>
        <p:nvPicPr>
          <p:cNvPr id="5" name="Content Placeholder 4">
            <a:extLst>
              <a:ext uri="{FF2B5EF4-FFF2-40B4-BE49-F238E27FC236}">
                <a16:creationId xmlns:a16="http://schemas.microsoft.com/office/drawing/2014/main" id="{6DB431A1-DB71-86BF-EAA9-47BE1FE02CA6}"/>
              </a:ext>
            </a:extLst>
          </p:cNvPr>
          <p:cNvPicPr>
            <a:picLocks noGrp="1" noChangeAspect="1"/>
          </p:cNvPicPr>
          <p:nvPr>
            <p:ph idx="1"/>
          </p:nvPr>
        </p:nvPicPr>
        <p:blipFill>
          <a:blip r:embed="rId2"/>
          <a:stretch>
            <a:fillRect/>
          </a:stretch>
        </p:blipFill>
        <p:spPr>
          <a:xfrm>
            <a:off x="3345748" y="1825625"/>
            <a:ext cx="5500504" cy="4351338"/>
          </a:xfrm>
        </p:spPr>
      </p:pic>
    </p:spTree>
    <p:extLst>
      <p:ext uri="{BB962C8B-B14F-4D97-AF65-F5344CB8AC3E}">
        <p14:creationId xmlns:p14="http://schemas.microsoft.com/office/powerpoint/2010/main" val="349958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5C08-DC78-32D4-4689-0E68CCE0A377}"/>
              </a:ext>
            </a:extLst>
          </p:cNvPr>
          <p:cNvSpPr>
            <a:spLocks noGrp="1"/>
          </p:cNvSpPr>
          <p:nvPr>
            <p:ph type="title"/>
          </p:nvPr>
        </p:nvSpPr>
        <p:spPr/>
        <p:txBody>
          <a:bodyPr/>
          <a:lstStyle/>
          <a:p>
            <a:pPr algn="ctr"/>
            <a:r>
              <a:rPr lang="en-GB" b="1" dirty="0">
                <a:latin typeface="Inter"/>
              </a:rPr>
              <a:t>Clustering Hiérarchique Agglomératif avec Nouvelles variables</a:t>
            </a:r>
          </a:p>
        </p:txBody>
      </p:sp>
      <p:sp>
        <p:nvSpPr>
          <p:cNvPr id="7" name="Content Placeholder 6">
            <a:extLst>
              <a:ext uri="{FF2B5EF4-FFF2-40B4-BE49-F238E27FC236}">
                <a16:creationId xmlns:a16="http://schemas.microsoft.com/office/drawing/2014/main" id="{BD72A8AD-D1B2-A415-1E3C-6EE1B04DA6CC}"/>
              </a:ext>
            </a:extLst>
          </p:cNvPr>
          <p:cNvSpPr>
            <a:spLocks noGrp="1"/>
          </p:cNvSpPr>
          <p:nvPr>
            <p:ph idx="1"/>
          </p:nvPr>
        </p:nvSpPr>
        <p:spPr/>
        <p:txBody>
          <a:bodyPr/>
          <a:lstStyle/>
          <a:p>
            <a:endParaRPr lang="en-GB" dirty="0"/>
          </a:p>
        </p:txBody>
      </p:sp>
      <p:pic>
        <p:nvPicPr>
          <p:cNvPr id="3" name="Content Placeholder 4">
            <a:extLst>
              <a:ext uri="{FF2B5EF4-FFF2-40B4-BE49-F238E27FC236}">
                <a16:creationId xmlns:a16="http://schemas.microsoft.com/office/drawing/2014/main" id="{2549B122-7BF6-0F37-EAAB-5E8402BC4A53}"/>
              </a:ext>
            </a:extLst>
          </p:cNvPr>
          <p:cNvPicPr>
            <a:picLocks noChangeAspect="1"/>
          </p:cNvPicPr>
          <p:nvPr/>
        </p:nvPicPr>
        <p:blipFill>
          <a:blip r:embed="rId2"/>
          <a:stretch>
            <a:fillRect/>
          </a:stretch>
        </p:blipFill>
        <p:spPr>
          <a:xfrm>
            <a:off x="838200" y="1825625"/>
            <a:ext cx="10515600" cy="3403950"/>
          </a:xfrm>
          <a:prstGeom prst="rect">
            <a:avLst/>
          </a:prstGeom>
        </p:spPr>
      </p:pic>
      <p:pic>
        <p:nvPicPr>
          <p:cNvPr id="5" name="Picture 4">
            <a:extLst>
              <a:ext uri="{FF2B5EF4-FFF2-40B4-BE49-F238E27FC236}">
                <a16:creationId xmlns:a16="http://schemas.microsoft.com/office/drawing/2014/main" id="{C9BCCD90-06E9-DA15-32E5-F5F82FE2480D}"/>
              </a:ext>
            </a:extLst>
          </p:cNvPr>
          <p:cNvPicPr>
            <a:picLocks noChangeAspect="1"/>
          </p:cNvPicPr>
          <p:nvPr/>
        </p:nvPicPr>
        <p:blipFill>
          <a:blip r:embed="rId3"/>
          <a:stretch>
            <a:fillRect/>
          </a:stretch>
        </p:blipFill>
        <p:spPr>
          <a:xfrm>
            <a:off x="838200" y="5475316"/>
            <a:ext cx="10515600" cy="701647"/>
          </a:xfrm>
          <a:prstGeom prst="rect">
            <a:avLst/>
          </a:prstGeom>
        </p:spPr>
      </p:pic>
    </p:spTree>
    <p:extLst>
      <p:ext uri="{BB962C8B-B14F-4D97-AF65-F5344CB8AC3E}">
        <p14:creationId xmlns:p14="http://schemas.microsoft.com/office/powerpoint/2010/main" val="680163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56FA-8D34-9F10-2D69-4C941ECB4084}"/>
              </a:ext>
            </a:extLst>
          </p:cNvPr>
          <p:cNvSpPr>
            <a:spLocks noGrp="1"/>
          </p:cNvSpPr>
          <p:nvPr>
            <p:ph type="title"/>
          </p:nvPr>
        </p:nvSpPr>
        <p:spPr/>
        <p:txBody>
          <a:bodyPr/>
          <a:lstStyle/>
          <a:p>
            <a:pPr algn="ctr"/>
            <a:r>
              <a:rPr lang="en-GB" b="1" dirty="0">
                <a:latin typeface="Inter"/>
              </a:rPr>
              <a:t>Adjusted Rand Index pour K-means</a:t>
            </a:r>
            <a:br>
              <a:rPr lang="en-GB" b="0" i="0" dirty="0">
                <a:solidFill>
                  <a:srgbClr val="212529"/>
                </a:solidFill>
                <a:effectLst/>
                <a:latin typeface="-apple-system"/>
              </a:rPr>
            </a:br>
            <a:endParaRPr lang="en-GB" dirty="0"/>
          </a:p>
        </p:txBody>
      </p:sp>
      <p:sp>
        <p:nvSpPr>
          <p:cNvPr id="3" name="Content Placeholder 2">
            <a:extLst>
              <a:ext uri="{FF2B5EF4-FFF2-40B4-BE49-F238E27FC236}">
                <a16:creationId xmlns:a16="http://schemas.microsoft.com/office/drawing/2014/main" id="{4EE13AFD-4487-C1A9-8257-75EDE2DE649B}"/>
              </a:ext>
            </a:extLst>
          </p:cNvPr>
          <p:cNvSpPr>
            <a:spLocks noGrp="1"/>
          </p:cNvSpPr>
          <p:nvPr>
            <p:ph idx="1"/>
          </p:nvPr>
        </p:nvSpPr>
        <p:spPr>
          <a:xfrm>
            <a:off x="930303" y="1808372"/>
            <a:ext cx="10515600" cy="4351338"/>
          </a:xfrm>
        </p:spPr>
        <p:txBody>
          <a:bodyPr/>
          <a:lstStyle/>
          <a:p>
            <a:pPr marL="0" indent="0">
              <a:buNone/>
            </a:pPr>
            <a:endParaRPr lang="en-GB" dirty="0"/>
          </a:p>
          <a:p>
            <a:r>
              <a:rPr lang="fr-FR" dirty="0">
                <a:latin typeface="Roboto" panose="02000000000000000000" pitchFamily="2" charset="0"/>
              </a:rPr>
              <a:t>Division de notre jeu des donnes en quarts pour tester quand est-ce qu’il faut retraîner notre modèle. </a:t>
            </a:r>
            <a:endParaRPr lang="en-GB" dirty="0">
              <a:latin typeface="Roboto" panose="02000000000000000000" pitchFamily="2" charset="0"/>
            </a:endParaRPr>
          </a:p>
        </p:txBody>
      </p:sp>
      <p:pic>
        <p:nvPicPr>
          <p:cNvPr id="7" name="Picture 6">
            <a:extLst>
              <a:ext uri="{FF2B5EF4-FFF2-40B4-BE49-F238E27FC236}">
                <a16:creationId xmlns:a16="http://schemas.microsoft.com/office/drawing/2014/main" id="{D1AEC3D6-1B2B-04CB-2880-FF29105EAA92}"/>
              </a:ext>
            </a:extLst>
          </p:cNvPr>
          <p:cNvPicPr>
            <a:picLocks noChangeAspect="1"/>
          </p:cNvPicPr>
          <p:nvPr/>
        </p:nvPicPr>
        <p:blipFill>
          <a:blip r:embed="rId2"/>
          <a:stretch>
            <a:fillRect/>
          </a:stretch>
        </p:blipFill>
        <p:spPr>
          <a:xfrm>
            <a:off x="930303" y="1799746"/>
            <a:ext cx="10400379" cy="527311"/>
          </a:xfrm>
          <a:prstGeom prst="rect">
            <a:avLst/>
          </a:prstGeom>
        </p:spPr>
      </p:pic>
      <p:pic>
        <p:nvPicPr>
          <p:cNvPr id="6" name="Picture 5">
            <a:extLst>
              <a:ext uri="{FF2B5EF4-FFF2-40B4-BE49-F238E27FC236}">
                <a16:creationId xmlns:a16="http://schemas.microsoft.com/office/drawing/2014/main" id="{BE8AABBD-3403-DF32-1495-2AC09BF2F873}"/>
              </a:ext>
            </a:extLst>
          </p:cNvPr>
          <p:cNvPicPr>
            <a:picLocks noChangeAspect="1"/>
          </p:cNvPicPr>
          <p:nvPr/>
        </p:nvPicPr>
        <p:blipFill>
          <a:blip r:embed="rId3"/>
          <a:stretch>
            <a:fillRect/>
          </a:stretch>
        </p:blipFill>
        <p:spPr>
          <a:xfrm>
            <a:off x="930303" y="3428999"/>
            <a:ext cx="10423497" cy="2973689"/>
          </a:xfrm>
          <a:prstGeom prst="rect">
            <a:avLst/>
          </a:prstGeom>
        </p:spPr>
      </p:pic>
    </p:spTree>
    <p:extLst>
      <p:ext uri="{BB962C8B-B14F-4D97-AF65-F5344CB8AC3E}">
        <p14:creationId xmlns:p14="http://schemas.microsoft.com/office/powerpoint/2010/main" val="1960052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6593-D444-7E15-D107-BACBBAC64754}"/>
              </a:ext>
            </a:extLst>
          </p:cNvPr>
          <p:cNvSpPr>
            <a:spLocks noGrp="1"/>
          </p:cNvSpPr>
          <p:nvPr>
            <p:ph type="title"/>
          </p:nvPr>
        </p:nvSpPr>
        <p:spPr/>
        <p:txBody>
          <a:bodyPr/>
          <a:lstStyle/>
          <a:p>
            <a:pPr algn="ctr"/>
            <a:r>
              <a:rPr lang="en-GB" b="1" dirty="0">
                <a:latin typeface="Inter"/>
              </a:rPr>
              <a:t>ARI Score</a:t>
            </a:r>
          </a:p>
        </p:txBody>
      </p:sp>
      <p:pic>
        <p:nvPicPr>
          <p:cNvPr id="6" name="Picture 5">
            <a:extLst>
              <a:ext uri="{FF2B5EF4-FFF2-40B4-BE49-F238E27FC236}">
                <a16:creationId xmlns:a16="http://schemas.microsoft.com/office/drawing/2014/main" id="{D6E6B507-D855-65C5-E32A-86AB57EFE9DE}"/>
              </a:ext>
            </a:extLst>
          </p:cNvPr>
          <p:cNvPicPr>
            <a:picLocks noChangeAspect="1"/>
          </p:cNvPicPr>
          <p:nvPr/>
        </p:nvPicPr>
        <p:blipFill>
          <a:blip r:embed="rId2"/>
          <a:stretch>
            <a:fillRect/>
          </a:stretch>
        </p:blipFill>
        <p:spPr>
          <a:xfrm>
            <a:off x="948667" y="1940795"/>
            <a:ext cx="9976554" cy="4120998"/>
          </a:xfrm>
          <a:prstGeom prst="rect">
            <a:avLst/>
          </a:prstGeom>
        </p:spPr>
      </p:pic>
      <p:pic>
        <p:nvPicPr>
          <p:cNvPr id="14" name="Picture 13">
            <a:extLst>
              <a:ext uri="{FF2B5EF4-FFF2-40B4-BE49-F238E27FC236}">
                <a16:creationId xmlns:a16="http://schemas.microsoft.com/office/drawing/2014/main" id="{7A36A84B-0C55-CBD4-066F-A3F139FF43B2}"/>
              </a:ext>
            </a:extLst>
          </p:cNvPr>
          <p:cNvPicPr>
            <a:picLocks noChangeAspect="1"/>
          </p:cNvPicPr>
          <p:nvPr/>
        </p:nvPicPr>
        <p:blipFill>
          <a:blip r:embed="rId3"/>
          <a:stretch>
            <a:fillRect/>
          </a:stretch>
        </p:blipFill>
        <p:spPr>
          <a:xfrm>
            <a:off x="10352225" y="2477379"/>
            <a:ext cx="504314" cy="3507785"/>
          </a:xfrm>
          <a:prstGeom prst="rect">
            <a:avLst/>
          </a:prstGeom>
        </p:spPr>
      </p:pic>
    </p:spTree>
    <p:extLst>
      <p:ext uri="{BB962C8B-B14F-4D97-AF65-F5344CB8AC3E}">
        <p14:creationId xmlns:p14="http://schemas.microsoft.com/office/powerpoint/2010/main" val="3218023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A2BA-D12D-8741-0059-31498086F2E5}"/>
              </a:ext>
            </a:extLst>
          </p:cNvPr>
          <p:cNvSpPr>
            <a:spLocks noGrp="1"/>
          </p:cNvSpPr>
          <p:nvPr>
            <p:ph type="title"/>
          </p:nvPr>
        </p:nvSpPr>
        <p:spPr/>
        <p:txBody>
          <a:bodyPr/>
          <a:lstStyle/>
          <a:p>
            <a:pPr algn="ctr"/>
            <a:r>
              <a:rPr lang="en-US" sz="4000" b="1" dirty="0">
                <a:latin typeface="Inter"/>
              </a:rPr>
              <a:t>Nettoyage Et Traitement Des Donnes</a:t>
            </a:r>
            <a:endParaRPr lang="en-GB" sz="4000" b="1" dirty="0">
              <a:latin typeface="Inter"/>
            </a:endParaRPr>
          </a:p>
        </p:txBody>
      </p:sp>
      <p:sp>
        <p:nvSpPr>
          <p:cNvPr id="5" name="Content Placeholder 3">
            <a:extLst>
              <a:ext uri="{FF2B5EF4-FFF2-40B4-BE49-F238E27FC236}">
                <a16:creationId xmlns:a16="http://schemas.microsoft.com/office/drawing/2014/main" id="{0237F65B-5EDD-FBA2-B280-57CC2E76ECCB}"/>
              </a:ext>
            </a:extLst>
          </p:cNvPr>
          <p:cNvSpPr txBox="1">
            <a:spLocks/>
          </p:cNvSpPr>
          <p:nvPr/>
        </p:nvSpPr>
        <p:spPr>
          <a:xfrm>
            <a:off x="914400" y="1990170"/>
            <a:ext cx="10515600"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Traitement  des valeurs manquantes</a:t>
            </a:r>
            <a:r>
              <a:rPr lang="en-GB" sz="2400" dirty="0"/>
              <a:t>:</a:t>
            </a:r>
            <a:r>
              <a:rPr lang="en-US" sz="2400" dirty="0"/>
              <a:t> </a:t>
            </a:r>
          </a:p>
          <a:p>
            <a:pPr lvl="1"/>
            <a:r>
              <a:rPr lang="en-US" dirty="0" err="1"/>
              <a:t>Fillna</a:t>
            </a:r>
            <a:r>
              <a:rPr lang="en-US" dirty="0"/>
              <a:t>['</a:t>
            </a:r>
            <a:r>
              <a:rPr lang="en-US" dirty="0" err="1"/>
              <a:t>order_item_id</a:t>
            </a:r>
            <a:r>
              <a:rPr lang="en-US" dirty="0"/>
              <a:t>'].mean()</a:t>
            </a:r>
          </a:p>
          <a:p>
            <a:pPr lvl="1"/>
            <a:endParaRPr lang="en-US" dirty="0"/>
          </a:p>
          <a:p>
            <a:r>
              <a:rPr lang="en-US" sz="2400" dirty="0"/>
              <a:t>Creation de </a:t>
            </a:r>
            <a:r>
              <a:rPr lang="en-US" sz="2400" dirty="0" err="1"/>
              <a:t>nouvelles</a:t>
            </a:r>
            <a:r>
              <a:rPr lang="en-US" sz="2400" dirty="0"/>
              <a:t> </a:t>
            </a:r>
            <a:r>
              <a:rPr lang="en-US" sz="2400" dirty="0" err="1"/>
              <a:t>colonnes</a:t>
            </a:r>
            <a:r>
              <a:rPr lang="en-US" sz="2400" dirty="0"/>
              <a:t>:</a:t>
            </a:r>
          </a:p>
          <a:p>
            <a:pPr lvl="1"/>
            <a:r>
              <a:rPr lang="en-US" dirty="0" err="1"/>
              <a:t>df</a:t>
            </a:r>
            <a:r>
              <a:rPr lang="en-US" dirty="0"/>
              <a:t>['timestamp'] = </a:t>
            </a:r>
            <a:r>
              <a:rPr lang="en-US" dirty="0" err="1"/>
              <a:t>pd.to_datetime</a:t>
            </a:r>
            <a:r>
              <a:rPr lang="en-US" dirty="0"/>
              <a:t>(</a:t>
            </a:r>
            <a:r>
              <a:rPr lang="en-US" dirty="0" err="1"/>
              <a:t>df</a:t>
            </a:r>
            <a:r>
              <a:rPr lang="en-US" dirty="0"/>
              <a:t>['</a:t>
            </a:r>
            <a:r>
              <a:rPr lang="en-US" dirty="0" err="1"/>
              <a:t>order_purchase_timestamp</a:t>
            </a:r>
            <a:r>
              <a:rPr lang="en-US" dirty="0"/>
              <a:t>’])</a:t>
            </a:r>
          </a:p>
          <a:p>
            <a:pPr lvl="1"/>
            <a:r>
              <a:rPr lang="en-US" dirty="0" err="1"/>
              <a:t>df</a:t>
            </a:r>
            <a:r>
              <a:rPr lang="en-US" dirty="0"/>
              <a:t>['</a:t>
            </a:r>
            <a:r>
              <a:rPr lang="en-US" dirty="0" err="1"/>
              <a:t>TotalAmount</a:t>
            </a:r>
            <a:r>
              <a:rPr lang="en-US" dirty="0"/>
              <a:t>'] = </a:t>
            </a:r>
            <a:r>
              <a:rPr lang="en-US" dirty="0" err="1"/>
              <a:t>df</a:t>
            </a:r>
            <a:r>
              <a:rPr lang="en-US" dirty="0"/>
              <a:t>['price']*</a:t>
            </a:r>
            <a:r>
              <a:rPr lang="en-US" dirty="0" err="1"/>
              <a:t>df</a:t>
            </a:r>
            <a:r>
              <a:rPr lang="en-US" dirty="0"/>
              <a:t>['</a:t>
            </a:r>
            <a:r>
              <a:rPr lang="en-US" dirty="0" err="1"/>
              <a:t>order_item_id</a:t>
            </a:r>
            <a:r>
              <a:rPr lang="en-US" dirty="0"/>
              <a:t>’]</a:t>
            </a:r>
          </a:p>
          <a:p>
            <a:pPr lvl="1"/>
            <a:endParaRPr lang="en-US" sz="2000" dirty="0"/>
          </a:p>
          <a:p>
            <a:endParaRPr lang="en-US" sz="2400" dirty="0"/>
          </a:p>
          <a:p>
            <a:endParaRPr lang="en-US" sz="2400" dirty="0"/>
          </a:p>
          <a:p>
            <a:endParaRPr lang="en-US" dirty="0"/>
          </a:p>
        </p:txBody>
      </p:sp>
      <p:sp>
        <p:nvSpPr>
          <p:cNvPr id="7" name="Content Placeholder 5">
            <a:extLst>
              <a:ext uri="{FF2B5EF4-FFF2-40B4-BE49-F238E27FC236}">
                <a16:creationId xmlns:a16="http://schemas.microsoft.com/office/drawing/2014/main" id="{778904D3-1CB1-C47D-DB8C-33F067753A85}"/>
              </a:ext>
            </a:extLst>
          </p:cNvPr>
          <p:cNvSpPr txBox="1">
            <a:spLocks/>
          </p:cNvSpPr>
          <p:nvPr/>
        </p:nvSpPr>
        <p:spPr>
          <a:xfrm>
            <a:off x="6172200" y="2130014"/>
            <a:ext cx="5180012" cy="423300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Font typeface="Arial" panose="020B0604020202020204" pitchFamily="34" charset="0"/>
              <a:buNone/>
            </a:pPr>
            <a:endParaRPr lang="en-US" sz="2400" dirty="0"/>
          </a:p>
          <a:p>
            <a:pPr marL="0" indent="0">
              <a:buFont typeface="Arial" panose="020B0604020202020204" pitchFamily="34" charset="0"/>
              <a:buNone/>
            </a:pPr>
            <a:endParaRPr lang="en-US" sz="2000" b="1" dirty="0"/>
          </a:p>
        </p:txBody>
      </p:sp>
    </p:spTree>
    <p:extLst>
      <p:ext uri="{BB962C8B-B14F-4D97-AF65-F5344CB8AC3E}">
        <p14:creationId xmlns:p14="http://schemas.microsoft.com/office/powerpoint/2010/main" val="56229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1163-FF7F-9B92-D3B2-3BCE5D0E8EAA}"/>
              </a:ext>
            </a:extLst>
          </p:cNvPr>
          <p:cNvSpPr>
            <a:spLocks noGrp="1"/>
          </p:cNvSpPr>
          <p:nvPr>
            <p:ph type="title"/>
          </p:nvPr>
        </p:nvSpPr>
        <p:spPr/>
        <p:txBody>
          <a:bodyPr/>
          <a:lstStyle/>
          <a:p>
            <a:pPr algn="ctr"/>
            <a:r>
              <a:rPr lang="fr-FR" sz="4000" b="1" dirty="0">
                <a:latin typeface="Inter"/>
              </a:rPr>
              <a:t>Analyse Univariée</a:t>
            </a:r>
            <a:r>
              <a:rPr lang="en-BB" b="1" dirty="0"/>
              <a:t>:</a:t>
            </a:r>
            <a:endParaRPr lang="en-GB" dirty="0"/>
          </a:p>
        </p:txBody>
      </p:sp>
      <p:pic>
        <p:nvPicPr>
          <p:cNvPr id="5" name="Content Placeholder 4">
            <a:extLst>
              <a:ext uri="{FF2B5EF4-FFF2-40B4-BE49-F238E27FC236}">
                <a16:creationId xmlns:a16="http://schemas.microsoft.com/office/drawing/2014/main" id="{8C1215CD-14DC-12FE-E2D9-0417A1590C66}"/>
              </a:ext>
            </a:extLst>
          </p:cNvPr>
          <p:cNvPicPr>
            <a:picLocks noGrp="1" noChangeAspect="1"/>
          </p:cNvPicPr>
          <p:nvPr>
            <p:ph idx="1"/>
          </p:nvPr>
        </p:nvPicPr>
        <p:blipFill>
          <a:blip r:embed="rId2"/>
          <a:stretch>
            <a:fillRect/>
          </a:stretch>
        </p:blipFill>
        <p:spPr>
          <a:xfrm>
            <a:off x="2703884" y="1571585"/>
            <a:ext cx="6264625" cy="4597234"/>
          </a:xfrm>
        </p:spPr>
      </p:pic>
    </p:spTree>
    <p:extLst>
      <p:ext uri="{BB962C8B-B14F-4D97-AF65-F5344CB8AC3E}">
        <p14:creationId xmlns:p14="http://schemas.microsoft.com/office/powerpoint/2010/main" val="370856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C17F-42E9-8F5A-26F6-5B331984CB70}"/>
              </a:ext>
            </a:extLst>
          </p:cNvPr>
          <p:cNvSpPr>
            <a:spLocks noGrp="1"/>
          </p:cNvSpPr>
          <p:nvPr>
            <p:ph type="title"/>
          </p:nvPr>
        </p:nvSpPr>
        <p:spPr/>
        <p:txBody>
          <a:bodyPr/>
          <a:lstStyle/>
          <a:p>
            <a:r>
              <a:rPr lang="fr-FR" sz="4000" b="1" dirty="0">
                <a:latin typeface="Inter"/>
              </a:rPr>
              <a:t>Pourquoi Faire La Segmentation Des Clients</a:t>
            </a:r>
            <a:endParaRPr lang="en-GB" sz="4000" b="1" dirty="0">
              <a:latin typeface="Inter"/>
            </a:endParaRPr>
          </a:p>
        </p:txBody>
      </p:sp>
      <p:sp>
        <p:nvSpPr>
          <p:cNvPr id="3" name="Content Placeholder 2">
            <a:extLst>
              <a:ext uri="{FF2B5EF4-FFF2-40B4-BE49-F238E27FC236}">
                <a16:creationId xmlns:a16="http://schemas.microsoft.com/office/drawing/2014/main" id="{FFA32D1F-3172-104E-701E-29192D5FF72B}"/>
              </a:ext>
            </a:extLst>
          </p:cNvPr>
          <p:cNvSpPr>
            <a:spLocks noGrp="1"/>
          </p:cNvSpPr>
          <p:nvPr>
            <p:ph idx="1"/>
          </p:nvPr>
        </p:nvSpPr>
        <p:spPr/>
        <p:txBody>
          <a:bodyPr/>
          <a:lstStyle/>
          <a:p>
            <a:r>
              <a:rPr lang="en-GB" dirty="0"/>
              <a:t>1. </a:t>
            </a:r>
            <a:r>
              <a:rPr lang="fr-FR" sz="2400" dirty="0"/>
              <a:t>Vente incitative aux clients existants;</a:t>
            </a:r>
          </a:p>
          <a:p>
            <a:endParaRPr lang="fr-FR" sz="2400" dirty="0"/>
          </a:p>
          <a:p>
            <a:r>
              <a:rPr lang="fr-FR" sz="2400" dirty="0"/>
              <a:t>2. </a:t>
            </a:r>
            <a:r>
              <a:rPr lang="en-GB" sz="2400" dirty="0"/>
              <a:t>Acquérir de nouveaux clients;</a:t>
            </a:r>
            <a:endParaRPr lang="fr-FR" sz="2400" dirty="0"/>
          </a:p>
          <a:p>
            <a:endParaRPr lang="fr-FR" sz="2400" dirty="0"/>
          </a:p>
          <a:p>
            <a:r>
              <a:rPr lang="fr-FR" sz="2400" dirty="0"/>
              <a:t>3. Augmenter la fidélisation de la clientèle;</a:t>
            </a:r>
            <a:endParaRPr lang="en-GB" sz="2400" dirty="0"/>
          </a:p>
        </p:txBody>
      </p:sp>
    </p:spTree>
    <p:extLst>
      <p:ext uri="{BB962C8B-B14F-4D97-AF65-F5344CB8AC3E}">
        <p14:creationId xmlns:p14="http://schemas.microsoft.com/office/powerpoint/2010/main" val="3067445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EAC878D-D4BF-C9A3-87E0-FC664E87537A}"/>
              </a:ext>
            </a:extLst>
          </p:cNvPr>
          <p:cNvSpPr>
            <a:spLocks noGrp="1" noChangeArrowheads="1"/>
          </p:cNvSpPr>
          <p:nvPr>
            <p:ph type="title"/>
          </p:nvPr>
        </p:nvSpPr>
        <p:spPr bwMode="auto">
          <a:xfrm>
            <a:off x="838200" y="819214"/>
            <a:ext cx="10587182" cy="612422"/>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4000" b="1" dirty="0">
                <a:latin typeface="Inter"/>
              </a:rPr>
              <a:t>Segments de Clientèle Potentiels – Modèle RFM</a:t>
            </a:r>
          </a:p>
        </p:txBody>
      </p:sp>
      <p:sp>
        <p:nvSpPr>
          <p:cNvPr id="6" name="Content Placeholder 2">
            <a:extLst>
              <a:ext uri="{FF2B5EF4-FFF2-40B4-BE49-F238E27FC236}">
                <a16:creationId xmlns:a16="http://schemas.microsoft.com/office/drawing/2014/main" id="{0768B27C-658D-1094-936B-77B76423D85B}"/>
              </a:ext>
            </a:extLst>
          </p:cNvPr>
          <p:cNvSpPr txBox="1">
            <a:spLocks/>
          </p:cNvSpPr>
          <p:nvPr/>
        </p:nvSpPr>
        <p:spPr>
          <a:xfrm>
            <a:off x="873991" y="1530421"/>
            <a:ext cx="10515600" cy="48013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fr-FR" altLang="en-US" sz="2400" dirty="0"/>
              <a:t>RFM </a:t>
            </a:r>
            <a:r>
              <a:rPr lang="en-GB" sz="2400" dirty="0"/>
              <a:t>représente la </a:t>
            </a:r>
            <a:r>
              <a:rPr lang="fr-FR" altLang="en-US" sz="2400" dirty="0"/>
              <a:t>Récence, Fréquence et Valeur monétaire </a:t>
            </a:r>
          </a:p>
          <a:p>
            <a:pPr marL="0" lvl="0" indent="0" eaLnBrk="0" fontAlgn="base" hangingPunct="0">
              <a:lnSpc>
                <a:spcPct val="100000"/>
              </a:lnSpc>
              <a:spcBef>
                <a:spcPct val="0"/>
              </a:spcBef>
              <a:spcAft>
                <a:spcPct val="0"/>
              </a:spcAft>
              <a:buNone/>
            </a:pPr>
            <a:endParaRPr lang="fr-FR" altLang="en-US" sz="2400" dirty="0"/>
          </a:p>
          <a:p>
            <a:pPr marL="0" lvl="0" indent="0" eaLnBrk="0" fontAlgn="base" hangingPunct="0">
              <a:lnSpc>
                <a:spcPct val="100000"/>
              </a:lnSpc>
              <a:spcBef>
                <a:spcPct val="0"/>
              </a:spcBef>
              <a:spcAft>
                <a:spcPct val="0"/>
              </a:spcAft>
              <a:buNone/>
            </a:pPr>
            <a:endParaRPr lang="fr-FR" altLang="en-US" sz="2400" dirty="0"/>
          </a:p>
          <a:p>
            <a:pPr marL="0" lvl="0" indent="0" eaLnBrk="0" fontAlgn="base" hangingPunct="0">
              <a:lnSpc>
                <a:spcPct val="100000"/>
              </a:lnSpc>
              <a:spcBef>
                <a:spcPct val="0"/>
              </a:spcBef>
              <a:spcAft>
                <a:spcPct val="0"/>
              </a:spcAft>
              <a:buNone/>
            </a:pPr>
            <a:r>
              <a:rPr lang="fr-FR" altLang="en-US" sz="2400" dirty="0"/>
              <a:t>Récence (R) : Qui a acheté récemment ? Nombre de jours depuis le dernier achat. Le moins le nombre de la </a:t>
            </a:r>
            <a:r>
              <a:rPr lang="en-GB" sz="2400" dirty="0"/>
              <a:t>récence, le </a:t>
            </a:r>
            <a:r>
              <a:rPr lang="fr-FR" altLang="en-US" sz="2400" dirty="0"/>
              <a:t>meilleur c’est pour le RFM score, car il a  plus d’achats récents.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lang="fr-FR" altLang="en-US" sz="2400"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en-US" sz="2400" dirty="0"/>
              <a:t>Fréquence (F) : Qui a acheté fréquemment ? Cela signifie le nombre total d'achats. </a:t>
            </a:r>
          </a:p>
          <a:p>
            <a:pPr marL="0" indent="0" eaLnBrk="0" fontAlgn="base" hangingPunct="0">
              <a:lnSpc>
                <a:spcPct val="100000"/>
              </a:lnSpc>
              <a:spcBef>
                <a:spcPct val="0"/>
              </a:spcBef>
              <a:spcAft>
                <a:spcPct val="0"/>
              </a:spcAft>
              <a:buNone/>
            </a:pPr>
            <a:r>
              <a:rPr lang="fr-FR" altLang="en-US" sz="2400" dirty="0"/>
              <a:t>Plus ils achètent, meilleur c’est le score de fréquence.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en-US" sz="2400"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en-US" sz="2400" dirty="0"/>
              <a:t> </a:t>
            </a:r>
          </a:p>
          <a:p>
            <a:pPr marL="0" indent="0" eaLnBrk="0" fontAlgn="base" hangingPunct="0">
              <a:lnSpc>
                <a:spcPct val="100000"/>
              </a:lnSpc>
              <a:spcBef>
                <a:spcPct val="0"/>
              </a:spcBef>
              <a:spcAft>
                <a:spcPct val="0"/>
              </a:spcAft>
              <a:buNone/>
            </a:pPr>
            <a:r>
              <a:rPr lang="fr-FR" altLang="en-US" sz="2400" dirty="0"/>
              <a:t>Valeur monétaire (M) : Montant d'achat élevé ? Cela signifie l'argent total dépensé par le client. Plus les montants sont élevés, meilleur c’est le score.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en-US" sz="2000" dirty="0"/>
          </a:p>
        </p:txBody>
      </p:sp>
      <p:sp>
        <p:nvSpPr>
          <p:cNvPr id="3" name="Rectangle 1">
            <a:extLst>
              <a:ext uri="{FF2B5EF4-FFF2-40B4-BE49-F238E27FC236}">
                <a16:creationId xmlns:a16="http://schemas.microsoft.com/office/drawing/2014/main" id="{7F6AB41D-D3C3-9737-1EFA-235BF9916051}"/>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0FEF02B-1C68-42F8-4C69-110744CA1962}"/>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457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7FD4-A496-3AAA-3128-BC46CC039CF9}"/>
              </a:ext>
            </a:extLst>
          </p:cNvPr>
          <p:cNvSpPr>
            <a:spLocks noGrp="1"/>
          </p:cNvSpPr>
          <p:nvPr>
            <p:ph type="title"/>
          </p:nvPr>
        </p:nvSpPr>
        <p:spPr/>
        <p:txBody>
          <a:bodyPr/>
          <a:lstStyle/>
          <a:p>
            <a:pPr algn="ctr"/>
            <a:r>
              <a:rPr lang="en-GB" sz="4000" b="1" dirty="0" err="1">
                <a:latin typeface="Inter"/>
              </a:rPr>
              <a:t>Profil</a:t>
            </a:r>
            <a:r>
              <a:rPr lang="en-GB" sz="4000" b="1" dirty="0">
                <a:latin typeface="Inter"/>
              </a:rPr>
              <a:t> Client</a:t>
            </a:r>
          </a:p>
        </p:txBody>
      </p:sp>
      <p:sp>
        <p:nvSpPr>
          <p:cNvPr id="3" name="Content Placeholder 2">
            <a:extLst>
              <a:ext uri="{FF2B5EF4-FFF2-40B4-BE49-F238E27FC236}">
                <a16:creationId xmlns:a16="http://schemas.microsoft.com/office/drawing/2014/main" id="{A91D827A-0F3E-484A-2C6F-AC65B6B05F8F}"/>
              </a:ext>
            </a:extLst>
          </p:cNvPr>
          <p:cNvSpPr>
            <a:spLocks noGrp="1"/>
          </p:cNvSpPr>
          <p:nvPr>
            <p:ph idx="1"/>
          </p:nvPr>
        </p:nvSpPr>
        <p:spPr/>
        <p:txBody>
          <a:bodyPr>
            <a:normAutofit/>
          </a:bodyPr>
          <a:lstStyle/>
          <a:p>
            <a:r>
              <a:rPr lang="en-GB" dirty="0"/>
              <a:t>Haut – </a:t>
            </a:r>
            <a:r>
              <a:rPr lang="fr-FR" dirty="0"/>
              <a:t>Groupe qui achète souvent, dépense plus et a visité la plateforme récemment. Haut score de RFM.</a:t>
            </a:r>
            <a:endParaRPr lang="en-GB" dirty="0"/>
          </a:p>
          <a:p>
            <a:endParaRPr lang="en-GB" dirty="0"/>
          </a:p>
          <a:p>
            <a:r>
              <a:rPr lang="fr-FR" dirty="0"/>
              <a:t>Moyen - Groupe qui dépense moins que le groupe élevé et n’ai pas très fréquent visite la plateforme. Les clients dans ce groupe, dépense moins d’argent comparativement aux clients dans le haut groupe et peut-être n’ont pas acheté récemment. RFM score moyenne.</a:t>
            </a:r>
          </a:p>
          <a:p>
            <a:endParaRPr lang="en-GB" dirty="0"/>
          </a:p>
          <a:p>
            <a:r>
              <a:rPr lang="fr-FR" dirty="0"/>
              <a:t>Faible - Groupe qui est sur le point de sortir. Baisse score RFM. </a:t>
            </a:r>
            <a:endParaRPr lang="en-GB" dirty="0"/>
          </a:p>
        </p:txBody>
      </p:sp>
    </p:spTree>
    <p:extLst>
      <p:ext uri="{BB962C8B-B14F-4D97-AF65-F5344CB8AC3E}">
        <p14:creationId xmlns:p14="http://schemas.microsoft.com/office/powerpoint/2010/main" val="2590553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7726-BDE5-D905-9694-155124CF67B1}"/>
              </a:ext>
            </a:extLst>
          </p:cNvPr>
          <p:cNvSpPr>
            <a:spLocks noGrp="1"/>
          </p:cNvSpPr>
          <p:nvPr>
            <p:ph type="title"/>
          </p:nvPr>
        </p:nvSpPr>
        <p:spPr/>
        <p:txBody>
          <a:bodyPr/>
          <a:lstStyle/>
          <a:p>
            <a:pPr algn="ctr"/>
            <a:r>
              <a:rPr lang="en-GB" sz="4000" b="1" dirty="0">
                <a:latin typeface="Inter"/>
              </a:rPr>
              <a:t>RFM</a:t>
            </a:r>
            <a:br>
              <a:rPr lang="en-GB" sz="4000" b="1" dirty="0">
                <a:latin typeface="Inter"/>
              </a:rPr>
            </a:br>
            <a:endParaRPr lang="en-GB" sz="4000" b="1" dirty="0">
              <a:latin typeface="Inter"/>
            </a:endParaRPr>
          </a:p>
        </p:txBody>
      </p:sp>
      <p:sp>
        <p:nvSpPr>
          <p:cNvPr id="3" name="Content Placeholder 2">
            <a:extLst>
              <a:ext uri="{FF2B5EF4-FFF2-40B4-BE49-F238E27FC236}">
                <a16:creationId xmlns:a16="http://schemas.microsoft.com/office/drawing/2014/main" id="{F687BC0E-83D8-0DED-E2A5-F84EB1EBA1B7}"/>
              </a:ext>
            </a:extLst>
          </p:cNvPr>
          <p:cNvSpPr>
            <a:spLocks noGrp="1"/>
          </p:cNvSpPr>
          <p:nvPr>
            <p:ph idx="1"/>
          </p:nvPr>
        </p:nvSpPr>
        <p:spPr>
          <a:xfrm>
            <a:off x="838200" y="1118586"/>
            <a:ext cx="10515600" cy="4842716"/>
          </a:xfrm>
        </p:spPr>
        <p:txBody>
          <a:bodyPr>
            <a:normAutofit/>
          </a:bodyPr>
          <a:lstStyle/>
          <a:p>
            <a:pPr marL="0" indent="0" eaLnBrk="0" fontAlgn="base" hangingPunct="0">
              <a:lnSpc>
                <a:spcPct val="100000"/>
              </a:lnSpc>
              <a:spcBef>
                <a:spcPct val="0"/>
              </a:spcBef>
              <a:spcAft>
                <a:spcPct val="0"/>
              </a:spcAft>
              <a:buNone/>
            </a:pPr>
            <a:r>
              <a:rPr lang="fr-FR" altLang="en-US" sz="2400" dirty="0"/>
              <a:t>Étapes de RFM (récence, fréquence, monétaire) :</a:t>
            </a:r>
          </a:p>
          <a:p>
            <a:pPr marL="0" indent="0" eaLnBrk="0" fontAlgn="base" hangingPunct="0">
              <a:lnSpc>
                <a:spcPct val="100000"/>
              </a:lnSpc>
              <a:spcBef>
                <a:spcPct val="0"/>
              </a:spcBef>
              <a:spcAft>
                <a:spcPct val="0"/>
              </a:spcAft>
              <a:buNone/>
            </a:pPr>
            <a:endParaRPr lang="fr-FR" altLang="en-US" sz="2400" dirty="0"/>
          </a:p>
          <a:p>
            <a:pPr marL="0" indent="0" eaLnBrk="0" fontAlgn="base" hangingPunct="0">
              <a:lnSpc>
                <a:spcPct val="100000"/>
              </a:lnSpc>
              <a:spcBef>
                <a:spcPct val="0"/>
              </a:spcBef>
              <a:spcAft>
                <a:spcPct val="0"/>
              </a:spcAft>
              <a:buNone/>
            </a:pPr>
            <a:endParaRPr lang="fr-FR" altLang="en-US" sz="2400" dirty="0"/>
          </a:p>
          <a:p>
            <a:pPr marL="0" indent="0" eaLnBrk="0" fontAlgn="base" hangingPunct="0">
              <a:lnSpc>
                <a:spcPct val="100000"/>
              </a:lnSpc>
              <a:spcBef>
                <a:spcPct val="0"/>
              </a:spcBef>
              <a:spcAft>
                <a:spcPct val="0"/>
              </a:spcAft>
              <a:buNone/>
            </a:pPr>
            <a:endParaRPr lang="fr-FR" altLang="en-US" sz="2400" dirty="0"/>
          </a:p>
          <a:p>
            <a:pPr marL="0" indent="0" eaLnBrk="0" fontAlgn="base" hangingPunct="0">
              <a:lnSpc>
                <a:spcPct val="100000"/>
              </a:lnSpc>
              <a:spcBef>
                <a:spcPct val="0"/>
              </a:spcBef>
              <a:spcAft>
                <a:spcPct val="0"/>
              </a:spcAft>
              <a:buNone/>
            </a:pPr>
            <a:endParaRPr lang="fr-FR" altLang="en-US" sz="2400" dirty="0"/>
          </a:p>
          <a:p>
            <a:pPr marL="0" indent="0" eaLnBrk="0" fontAlgn="base" hangingPunct="0">
              <a:lnSpc>
                <a:spcPct val="100000"/>
              </a:lnSpc>
              <a:spcBef>
                <a:spcPct val="0"/>
              </a:spcBef>
              <a:spcAft>
                <a:spcPct val="0"/>
              </a:spcAft>
              <a:buNone/>
            </a:pPr>
            <a:endParaRPr lang="fr-FR" altLang="en-US" sz="2400" dirty="0"/>
          </a:p>
          <a:p>
            <a:pPr marL="0" indent="0" eaLnBrk="0" fontAlgn="base" hangingPunct="0">
              <a:lnSpc>
                <a:spcPct val="100000"/>
              </a:lnSpc>
              <a:spcBef>
                <a:spcPct val="0"/>
              </a:spcBef>
              <a:spcAft>
                <a:spcPct val="0"/>
              </a:spcAft>
              <a:buNone/>
            </a:pPr>
            <a:r>
              <a:rPr lang="fr-FR" altLang="en-US" sz="2400" dirty="0"/>
              <a:t>Ajouter des valeurs bin de segment à la table RFM à l'aide d'un quartile.</a:t>
            </a:r>
          </a:p>
          <a:p>
            <a:pPr marL="0" indent="0" eaLnBrk="0" fontAlgn="base" hangingPunct="0">
              <a:lnSpc>
                <a:spcPct val="100000"/>
              </a:lnSpc>
              <a:spcBef>
                <a:spcPct val="0"/>
              </a:spcBef>
              <a:spcAft>
                <a:spcPct val="0"/>
              </a:spcAft>
              <a:buNone/>
            </a:pPr>
            <a:r>
              <a:rPr lang="fr-FR" altLang="en-US" sz="2400" dirty="0"/>
              <a:t>Trier le score RFM du client par ordre croissant.</a:t>
            </a:r>
          </a:p>
          <a:p>
            <a:pPr marL="0" indent="0">
              <a:buNone/>
            </a:pPr>
            <a:endParaRPr lang="en-GB" dirty="0"/>
          </a:p>
          <a:p>
            <a:pPr marL="0" indent="0">
              <a:buNone/>
            </a:pPr>
            <a:endParaRPr lang="en-GB" dirty="0"/>
          </a:p>
        </p:txBody>
      </p:sp>
      <p:pic>
        <p:nvPicPr>
          <p:cNvPr id="7" name="Picture 6">
            <a:extLst>
              <a:ext uri="{FF2B5EF4-FFF2-40B4-BE49-F238E27FC236}">
                <a16:creationId xmlns:a16="http://schemas.microsoft.com/office/drawing/2014/main" id="{D5DDF2C5-8712-1DB4-B296-824CFDE2E1C2}"/>
              </a:ext>
            </a:extLst>
          </p:cNvPr>
          <p:cNvPicPr>
            <a:picLocks noChangeAspect="1"/>
          </p:cNvPicPr>
          <p:nvPr/>
        </p:nvPicPr>
        <p:blipFill>
          <a:blip r:embed="rId2"/>
          <a:stretch>
            <a:fillRect/>
          </a:stretch>
        </p:blipFill>
        <p:spPr>
          <a:xfrm>
            <a:off x="3760237" y="4098385"/>
            <a:ext cx="5213251" cy="1762098"/>
          </a:xfrm>
          <a:prstGeom prst="rect">
            <a:avLst/>
          </a:prstGeom>
        </p:spPr>
      </p:pic>
      <p:pic>
        <p:nvPicPr>
          <p:cNvPr id="12" name="Picture 11">
            <a:extLst>
              <a:ext uri="{FF2B5EF4-FFF2-40B4-BE49-F238E27FC236}">
                <a16:creationId xmlns:a16="http://schemas.microsoft.com/office/drawing/2014/main" id="{2516942D-70D2-24AE-B874-BF99B8CBF161}"/>
              </a:ext>
            </a:extLst>
          </p:cNvPr>
          <p:cNvPicPr>
            <a:picLocks noChangeAspect="1"/>
          </p:cNvPicPr>
          <p:nvPr/>
        </p:nvPicPr>
        <p:blipFill>
          <a:blip r:embed="rId3"/>
          <a:stretch>
            <a:fillRect/>
          </a:stretch>
        </p:blipFill>
        <p:spPr>
          <a:xfrm>
            <a:off x="6688493" y="1811878"/>
            <a:ext cx="5010849" cy="743054"/>
          </a:xfrm>
          <a:prstGeom prst="rect">
            <a:avLst/>
          </a:prstGeom>
        </p:spPr>
      </p:pic>
      <p:pic>
        <p:nvPicPr>
          <p:cNvPr id="16" name="Picture 15">
            <a:extLst>
              <a:ext uri="{FF2B5EF4-FFF2-40B4-BE49-F238E27FC236}">
                <a16:creationId xmlns:a16="http://schemas.microsoft.com/office/drawing/2014/main" id="{48E45B2D-D22C-1CDF-45EA-50B614FA3FDB}"/>
              </a:ext>
            </a:extLst>
          </p:cNvPr>
          <p:cNvPicPr>
            <a:picLocks noChangeAspect="1"/>
          </p:cNvPicPr>
          <p:nvPr/>
        </p:nvPicPr>
        <p:blipFill>
          <a:blip r:embed="rId4"/>
          <a:stretch>
            <a:fillRect/>
          </a:stretch>
        </p:blipFill>
        <p:spPr>
          <a:xfrm>
            <a:off x="1000711" y="1802352"/>
            <a:ext cx="5525271" cy="752580"/>
          </a:xfrm>
          <a:prstGeom prst="rect">
            <a:avLst/>
          </a:prstGeom>
        </p:spPr>
      </p:pic>
      <p:pic>
        <p:nvPicPr>
          <p:cNvPr id="18" name="Picture 17">
            <a:extLst>
              <a:ext uri="{FF2B5EF4-FFF2-40B4-BE49-F238E27FC236}">
                <a16:creationId xmlns:a16="http://schemas.microsoft.com/office/drawing/2014/main" id="{DDDB9AD1-BEFB-A783-8180-62C2F41F6A14}"/>
              </a:ext>
            </a:extLst>
          </p:cNvPr>
          <p:cNvPicPr>
            <a:picLocks noChangeAspect="1"/>
          </p:cNvPicPr>
          <p:nvPr/>
        </p:nvPicPr>
        <p:blipFill>
          <a:blip r:embed="rId5"/>
          <a:stretch>
            <a:fillRect/>
          </a:stretch>
        </p:blipFill>
        <p:spPr>
          <a:xfrm>
            <a:off x="2294994" y="2709615"/>
            <a:ext cx="7602011" cy="590632"/>
          </a:xfrm>
          <a:prstGeom prst="rect">
            <a:avLst/>
          </a:prstGeom>
        </p:spPr>
      </p:pic>
    </p:spTree>
    <p:extLst>
      <p:ext uri="{BB962C8B-B14F-4D97-AF65-F5344CB8AC3E}">
        <p14:creationId xmlns:p14="http://schemas.microsoft.com/office/powerpoint/2010/main" val="33555037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
  <TotalTime>14219</TotalTime>
  <Words>895</Words>
  <Application>Microsoft Office PowerPoint</Application>
  <PresentationFormat>Widescreen</PresentationFormat>
  <Paragraphs>123</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-apple-system</vt:lpstr>
      <vt:lpstr>Arial</vt:lpstr>
      <vt:lpstr>Calibri</vt:lpstr>
      <vt:lpstr>Calibri Light</vt:lpstr>
      <vt:lpstr>inherit</vt:lpstr>
      <vt:lpstr>Inter</vt:lpstr>
      <vt:lpstr>Roboto</vt:lpstr>
      <vt:lpstr>Office Theme</vt:lpstr>
      <vt:lpstr> Segmentation Des Clients D’un Site E-commerce </vt:lpstr>
      <vt:lpstr>Définition De La Problématique  </vt:lpstr>
      <vt:lpstr>Visualisation du Jeu De Données</vt:lpstr>
      <vt:lpstr>Nettoyage Et Traitement Des Donnes</vt:lpstr>
      <vt:lpstr>Analyse Univariée:</vt:lpstr>
      <vt:lpstr>Pourquoi Faire La Segmentation Des Clients</vt:lpstr>
      <vt:lpstr>Segments de Clientèle Potentiels – Modèle RFM</vt:lpstr>
      <vt:lpstr>Profil Client</vt:lpstr>
      <vt:lpstr>RFM </vt:lpstr>
      <vt:lpstr>Niveau de fidélité de chaque client </vt:lpstr>
      <vt:lpstr>Meilleurs Clients </vt:lpstr>
      <vt:lpstr>Recency vs Frequency</vt:lpstr>
      <vt:lpstr>Frequency vs Monetary</vt:lpstr>
      <vt:lpstr>Recency vs Monetary</vt:lpstr>
      <vt:lpstr> K-means Clustering </vt:lpstr>
      <vt:lpstr>Visualisation Silhouette Score</vt:lpstr>
      <vt:lpstr>Visualisation K-means Clusering</vt:lpstr>
      <vt:lpstr>Visualisation 1er Cluster</vt:lpstr>
      <vt:lpstr>Visualisation 2emme Cluster</vt:lpstr>
      <vt:lpstr>Visualisation 3emme Cluster</vt:lpstr>
      <vt:lpstr>Distribution’s Des Clusters</vt:lpstr>
      <vt:lpstr>Clustering Hiérarchique Agglomératif</vt:lpstr>
      <vt:lpstr>Analyse Clustering Hiérarchique Agglomératif</vt:lpstr>
      <vt:lpstr>DBSCAN</vt:lpstr>
      <vt:lpstr>Calculer la valeur de ε et minPts</vt:lpstr>
      <vt:lpstr>Visualisation DBSCAN</vt:lpstr>
      <vt:lpstr>Análise DBSCAN </vt:lpstr>
      <vt:lpstr>Tester les modèles avec d'autres variables</vt:lpstr>
      <vt:lpstr>K-Means avec des avec Nouvelles variables</vt:lpstr>
      <vt:lpstr>Silhouette Score K_means Cluster Nouvelles Variables </vt:lpstr>
      <vt:lpstr>Visualisation K-means avec K = 4</vt:lpstr>
      <vt:lpstr>Clustering Hiérarchique Agglomératif avec Nouvelles variables</vt:lpstr>
      <vt:lpstr>Adjusted Rand Index pour K-means </vt:lpstr>
      <vt:lpstr>ARI Score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Segmentez Des Clients D’un Site E-commerce</dc:title>
  <dc:creator>Filipa Cardoso Correia</dc:creator>
  <cp:lastModifiedBy>Filipa Cardoso Correia</cp:lastModifiedBy>
  <cp:revision>2</cp:revision>
  <dcterms:created xsi:type="dcterms:W3CDTF">2023-06-05T18:00:45Z</dcterms:created>
  <dcterms:modified xsi:type="dcterms:W3CDTF">2023-06-27T22:01:02Z</dcterms:modified>
</cp:coreProperties>
</file>