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84" r:id="rId6"/>
    <p:sldId id="317" r:id="rId7"/>
    <p:sldId id="410" r:id="rId8"/>
    <p:sldId id="399" r:id="rId9"/>
    <p:sldId id="394" r:id="rId10"/>
    <p:sldId id="395" r:id="rId11"/>
    <p:sldId id="396" r:id="rId12"/>
    <p:sldId id="281" r:id="rId13"/>
    <p:sldId id="421" r:id="rId14"/>
    <p:sldId id="419" r:id="rId15"/>
    <p:sldId id="422" r:id="rId16"/>
    <p:sldId id="417" r:id="rId17"/>
    <p:sldId id="416" r:id="rId18"/>
    <p:sldId id="408" r:id="rId19"/>
    <p:sldId id="414" r:id="rId20"/>
    <p:sldId id="403" r:id="rId21"/>
    <p:sldId id="415" r:id="rId22"/>
    <p:sldId id="4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41" autoAdjust="0"/>
    <p:restoredTop sz="93725" autoAdjust="0"/>
  </p:normalViewPr>
  <p:slideViewPr>
    <p:cSldViewPr snapToGrid="0">
      <p:cViewPr varScale="1">
        <p:scale>
          <a:sx n="59" d="100"/>
          <a:sy n="59" d="100"/>
        </p:scale>
        <p:origin x="1268"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a Cardoso Correia" userId="25cd3120-7c73-47ee-843c-328245f53049" providerId="ADAL" clId="{E0401C7E-53A7-4A48-A460-AB3D7D1298C6}"/>
    <pc:docChg chg="undo custSel delSld modSld sldOrd">
      <pc:chgData name="Filipa Cardoso Correia" userId="25cd3120-7c73-47ee-843c-328245f53049" providerId="ADAL" clId="{E0401C7E-53A7-4A48-A460-AB3D7D1298C6}" dt="2022-08-21T07:46:24.498" v="7"/>
      <pc:docMkLst>
        <pc:docMk/>
      </pc:docMkLst>
      <pc:sldChg chg="modSp mod">
        <pc:chgData name="Filipa Cardoso Correia" userId="25cd3120-7c73-47ee-843c-328245f53049" providerId="ADAL" clId="{E0401C7E-53A7-4A48-A460-AB3D7D1298C6}" dt="2022-08-20T20:17:44.671" v="2" actId="1076"/>
        <pc:sldMkLst>
          <pc:docMk/>
          <pc:sldMk cId="4044276741" sldId="394"/>
        </pc:sldMkLst>
        <pc:picChg chg="mod">
          <ac:chgData name="Filipa Cardoso Correia" userId="25cd3120-7c73-47ee-843c-328245f53049" providerId="ADAL" clId="{E0401C7E-53A7-4A48-A460-AB3D7D1298C6}" dt="2022-08-20T20:17:44.671" v="2" actId="1076"/>
          <ac:picMkLst>
            <pc:docMk/>
            <pc:sldMk cId="4044276741" sldId="394"/>
            <ac:picMk id="9" creationId="{AB9933F4-7D43-7ADE-E262-AD1AC55F9017}"/>
          </ac:picMkLst>
        </pc:picChg>
      </pc:sldChg>
      <pc:sldChg chg="ord">
        <pc:chgData name="Filipa Cardoso Correia" userId="25cd3120-7c73-47ee-843c-328245f53049" providerId="ADAL" clId="{E0401C7E-53A7-4A48-A460-AB3D7D1298C6}" dt="2022-08-21T07:46:24.498" v="7"/>
        <pc:sldMkLst>
          <pc:docMk/>
          <pc:sldMk cId="1026372606" sldId="408"/>
        </pc:sldMkLst>
      </pc:sldChg>
      <pc:sldChg chg="modSp mod">
        <pc:chgData name="Filipa Cardoso Correia" userId="25cd3120-7c73-47ee-843c-328245f53049" providerId="ADAL" clId="{E0401C7E-53A7-4A48-A460-AB3D7D1298C6}" dt="2022-08-20T13:11:24.160" v="1" actId="1038"/>
        <pc:sldMkLst>
          <pc:docMk/>
          <pc:sldMk cId="1281760312" sldId="414"/>
        </pc:sldMkLst>
        <pc:picChg chg="mod">
          <ac:chgData name="Filipa Cardoso Correia" userId="25cd3120-7c73-47ee-843c-328245f53049" providerId="ADAL" clId="{E0401C7E-53A7-4A48-A460-AB3D7D1298C6}" dt="2022-08-20T13:11:24.160" v="1" actId="1038"/>
          <ac:picMkLst>
            <pc:docMk/>
            <pc:sldMk cId="1281760312" sldId="414"/>
            <ac:picMk id="9" creationId="{451093AA-22BD-8FBB-5421-990939D686F1}"/>
          </ac:picMkLst>
        </pc:picChg>
      </pc:sldChg>
      <pc:sldChg chg="ord">
        <pc:chgData name="Filipa Cardoso Correia" userId="25cd3120-7c73-47ee-843c-328245f53049" providerId="ADAL" clId="{E0401C7E-53A7-4A48-A460-AB3D7D1298C6}" dt="2022-08-21T07:46:20.092" v="5"/>
        <pc:sldMkLst>
          <pc:docMk/>
          <pc:sldMk cId="362311457" sldId="416"/>
        </pc:sldMkLst>
      </pc:sldChg>
      <pc:sldChg chg="del">
        <pc:chgData name="Filipa Cardoso Correia" userId="25cd3120-7c73-47ee-843c-328245f53049" providerId="ADAL" clId="{E0401C7E-53A7-4A48-A460-AB3D7D1298C6}" dt="2022-08-21T07:45:57.755" v="3" actId="2696"/>
        <pc:sldMkLst>
          <pc:docMk/>
          <pc:sldMk cId="868394029" sldId="4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8/20/2022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277395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CCE34D-CFF1-4FFE-815B-D050E7ED2DFD}" type="slidenum">
              <a:rPr lang="en-US" smtClean="0"/>
              <a:t>11</a:t>
            </a:fld>
            <a:endParaRPr lang="en-US"/>
          </a:p>
        </p:txBody>
      </p:sp>
    </p:spTree>
    <p:extLst>
      <p:ext uri="{BB962C8B-B14F-4D97-AF65-F5344CB8AC3E}">
        <p14:creationId xmlns:p14="http://schemas.microsoft.com/office/powerpoint/2010/main" val="207547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30392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fr.wikipedia.org/wiki/Vote_pond%C3%A9r%C3%A9" TargetMode="External"/><Relationship Id="rId2" Type="http://schemas.openxmlformats.org/officeDocument/2006/relationships/hyperlink" Target="https://fr.wikipedia.org/wiki/Syst%C3%A8me_de_vote" TargetMode="Externa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idx="4294967295"/>
          </p:nvPr>
        </p:nvSpPr>
        <p:spPr>
          <a:xfrm>
            <a:off x="322232" y="146304"/>
            <a:ext cx="5546723" cy="1407544"/>
          </a:xfrm>
        </p:spPr>
        <p:txBody>
          <a:bodyPr anchor="b" anchorCtr="0">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dirty="0"/>
              <a:t>Projet d’expansion à l’international  </a:t>
            </a:r>
            <a:r>
              <a:rPr lang="fr-FR" dirty="0" err="1"/>
              <a:t>EdTech</a:t>
            </a:r>
            <a:r>
              <a:rPr lang="fr-FR" dirty="0"/>
              <a:t> </a:t>
            </a:r>
            <a:endParaRPr lang="en-US" altLang="en-US" dirty="0"/>
          </a:p>
        </p:txBody>
      </p:sp>
      <p:sp>
        <p:nvSpPr>
          <p:cNvPr id="5" name="Title 1">
            <a:extLst>
              <a:ext uri="{FF2B5EF4-FFF2-40B4-BE49-F238E27FC236}">
                <a16:creationId xmlns:a16="http://schemas.microsoft.com/office/drawing/2014/main" id="{3CE857D5-C802-8C9A-D058-2072C08ACC97}"/>
              </a:ext>
            </a:extLst>
          </p:cNvPr>
          <p:cNvSpPr txBox="1">
            <a:spLocks/>
          </p:cNvSpPr>
          <p:nvPr/>
        </p:nvSpPr>
        <p:spPr>
          <a:xfrm>
            <a:off x="7489889" y="146304"/>
            <a:ext cx="3576638" cy="1048014"/>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endParaRPr lang="en-US" sz="4300" dirty="0"/>
          </a:p>
          <a:p>
            <a:endParaRPr lang="en-US" sz="4300" dirty="0"/>
          </a:p>
        </p:txBody>
      </p:sp>
      <p:sp>
        <p:nvSpPr>
          <p:cNvPr id="6" name="Content Placeholder 2">
            <a:extLst>
              <a:ext uri="{FF2B5EF4-FFF2-40B4-BE49-F238E27FC236}">
                <a16:creationId xmlns:a16="http://schemas.microsoft.com/office/drawing/2014/main" id="{2ECE8B1C-2CF3-4339-E3E6-A9011944F439}"/>
              </a:ext>
            </a:extLst>
          </p:cNvPr>
          <p:cNvSpPr txBox="1">
            <a:spLocks/>
          </p:cNvSpPr>
          <p:nvPr/>
        </p:nvSpPr>
        <p:spPr>
          <a:xfrm>
            <a:off x="6927152" y="2169667"/>
            <a:ext cx="4702111" cy="4383533"/>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pPr>
            <a:r>
              <a:rPr lang="pt-PT" dirty="0"/>
              <a:t>Presentation de la problematique</a:t>
            </a:r>
          </a:p>
          <a:p>
            <a:pPr marL="0">
              <a:spcBef>
                <a:spcPts val="0"/>
              </a:spcBef>
              <a:spcAft>
                <a:spcPts val="0"/>
              </a:spcAft>
            </a:pPr>
            <a:endParaRPr lang="pt-PT" dirty="0"/>
          </a:p>
          <a:p>
            <a:pPr marL="0">
              <a:spcBef>
                <a:spcPts val="0"/>
              </a:spcBef>
              <a:spcAft>
                <a:spcPts val="0"/>
              </a:spcAft>
            </a:pPr>
            <a:r>
              <a:rPr lang="pt-PT" dirty="0"/>
              <a:t>Choix d'indicateurs</a:t>
            </a:r>
          </a:p>
          <a:p>
            <a:pPr marL="0" indent="0">
              <a:spcBef>
                <a:spcPts val="0"/>
              </a:spcBef>
              <a:spcAft>
                <a:spcPts val="0"/>
              </a:spcAft>
              <a:buNone/>
            </a:pPr>
            <a:r>
              <a:rPr lang="pt-PT" dirty="0"/>
              <a:t>  </a:t>
            </a:r>
            <a:endParaRPr lang="en-US" dirty="0"/>
          </a:p>
          <a:p>
            <a:pPr marL="0">
              <a:spcBef>
                <a:spcPts val="0"/>
              </a:spcBef>
              <a:spcAft>
                <a:spcPts val="0"/>
              </a:spcAft>
            </a:pPr>
            <a:r>
              <a:rPr lang="en-US" dirty="0" err="1"/>
              <a:t>Nettoyage</a:t>
            </a:r>
            <a:r>
              <a:rPr lang="en-US" dirty="0"/>
              <a:t> des </a:t>
            </a:r>
            <a:r>
              <a:rPr lang="en-US" dirty="0" err="1"/>
              <a:t>données</a:t>
            </a:r>
            <a:endParaRPr lang="en-US" dirty="0"/>
          </a:p>
          <a:p>
            <a:pPr marL="0">
              <a:spcBef>
                <a:spcPts val="0"/>
              </a:spcBef>
              <a:spcAft>
                <a:spcPts val="0"/>
              </a:spcAft>
            </a:pPr>
            <a:endParaRPr lang="en-US" dirty="0"/>
          </a:p>
          <a:p>
            <a:pPr marL="0">
              <a:spcBef>
                <a:spcPts val="0"/>
              </a:spcBef>
              <a:spcAft>
                <a:spcPts val="0"/>
              </a:spcAft>
            </a:pPr>
            <a:r>
              <a:rPr lang="fr-FR" dirty="0"/>
              <a:t>Mise à échelle des fonctionnalités</a:t>
            </a:r>
          </a:p>
          <a:p>
            <a:pPr marL="0">
              <a:spcBef>
                <a:spcPts val="0"/>
              </a:spcBef>
              <a:spcAft>
                <a:spcPts val="0"/>
              </a:spcAft>
            </a:pPr>
            <a:endParaRPr lang="en-US" dirty="0"/>
          </a:p>
          <a:p>
            <a:pPr marL="0">
              <a:spcBef>
                <a:spcPts val="0"/>
              </a:spcBef>
              <a:spcAft>
                <a:spcPts val="0"/>
              </a:spcAft>
            </a:pPr>
            <a:r>
              <a:rPr lang="en-US" dirty="0" err="1"/>
              <a:t>Borda</a:t>
            </a:r>
            <a:r>
              <a:rPr lang="en-US" dirty="0"/>
              <a:t> count </a:t>
            </a:r>
          </a:p>
          <a:p>
            <a:pPr marL="0">
              <a:spcBef>
                <a:spcPts val="0"/>
              </a:spcBef>
              <a:spcAft>
                <a:spcPts val="0"/>
              </a:spcAft>
            </a:pPr>
            <a:endParaRPr lang="en-US" dirty="0"/>
          </a:p>
          <a:p>
            <a:pPr marL="0">
              <a:spcBef>
                <a:spcPts val="0"/>
              </a:spcBef>
              <a:spcAft>
                <a:spcPts val="0"/>
              </a:spcAft>
            </a:pPr>
            <a:r>
              <a:rPr lang="pt-PT" dirty="0"/>
              <a:t>Résultats</a:t>
            </a:r>
          </a:p>
          <a:p>
            <a:pPr marL="0">
              <a:spcBef>
                <a:spcPts val="0"/>
              </a:spcBef>
              <a:spcAft>
                <a:spcPts val="0"/>
              </a:spcAft>
            </a:pPr>
            <a:endParaRPr lang="en-US" dirty="0"/>
          </a:p>
          <a:p>
            <a:pPr marL="0">
              <a:spcBef>
                <a:spcPts val="0"/>
              </a:spcBef>
              <a:spcAft>
                <a:spcPts val="0"/>
              </a:spcAft>
            </a:pPr>
            <a:r>
              <a:rPr lang="en-US" dirty="0" err="1"/>
              <a:t>Prochaines</a:t>
            </a:r>
            <a:r>
              <a:rPr lang="en-US" dirty="0"/>
              <a:t> étapes</a:t>
            </a:r>
          </a:p>
        </p:txBody>
      </p:sp>
      <p:sp>
        <p:nvSpPr>
          <p:cNvPr id="7" name="Title 1">
            <a:extLst>
              <a:ext uri="{FF2B5EF4-FFF2-40B4-BE49-F238E27FC236}">
                <a16:creationId xmlns:a16="http://schemas.microsoft.com/office/drawing/2014/main" id="{F636D75C-2658-3481-EF70-A9BB7CC35A7C}"/>
              </a:ext>
            </a:extLst>
          </p:cNvPr>
          <p:cNvSpPr txBox="1">
            <a:spLocks/>
          </p:cNvSpPr>
          <p:nvPr/>
        </p:nvSpPr>
        <p:spPr>
          <a:xfrm>
            <a:off x="7167657" y="639333"/>
            <a:ext cx="5546723" cy="1407544"/>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eaLnBrk="0" fontAlgn="base" hangingPunct="0">
              <a:lnSpc>
                <a:spcPct val="100000"/>
              </a:lnSpc>
              <a:spcAft>
                <a:spcPct val="0"/>
              </a:spcAft>
            </a:pPr>
            <a:r>
              <a:rPr lang="en-US" sz="4800" dirty="0"/>
              <a:t>Agenda</a:t>
            </a:r>
            <a:endParaRPr lang="fr-FR" altLang="en-US" dirty="0"/>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4="http://schemas.microsoft.com/office/powerpoint/2010/main">
    <mc:Choice Requires="p14">
      <p:transition spd="slow" p14:dur="2000" advTm="29582"/>
    </mc:Choice>
    <mc:Fallback xmlns="">
      <p:transition spd="slow" advTm="295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48264" y="6507212"/>
            <a:ext cx="6379210" cy="153888"/>
          </a:xfrm>
        </p:spPr>
        <p:txBody>
          <a:bodyPr/>
          <a:lstStyle/>
          <a:p>
            <a:r>
              <a:rPr lang="en-US" dirty="0"/>
              <a:t>Filipa Correia</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a:lstStyle/>
          <a:p>
            <a:fld id="{DBA1B0FB-D917-4C8C-928F-313BD683BF39}" type="slidenum">
              <a:rPr lang="en-US" smtClean="0"/>
              <a:pPr/>
              <a:t>10</a:t>
            </a:fld>
            <a:endParaRPr lang="en-US"/>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half" idx="4294967295"/>
          </p:nvPr>
        </p:nvSpPr>
        <p:spPr>
          <a:xfrm flipH="1">
            <a:off x="164841" y="895738"/>
            <a:ext cx="11862318" cy="2668556"/>
          </a:xfrm>
        </p:spPr>
        <p:txBody>
          <a:bodyPr>
            <a:normAutofit fontScale="25000" lnSpcReduction="20000"/>
          </a:bodyPr>
          <a:lstStyle/>
          <a:p>
            <a:pPr marL="0" indent="0">
              <a:lnSpc>
                <a:spcPct val="120000"/>
              </a:lnSpc>
              <a:buNone/>
            </a:pPr>
            <a:r>
              <a:rPr lang="fr-FR" sz="8800" dirty="0"/>
              <a:t>Généralement attribué à Jean-Charles de Borda (1733-1799), (qui était responsable du système métrique !) bien que proposé pour la première fois par Ramon </a:t>
            </a:r>
            <a:r>
              <a:rPr lang="fr-FR" sz="8800" dirty="0" err="1"/>
              <a:t>Llull</a:t>
            </a:r>
            <a:r>
              <a:rPr lang="fr-FR" sz="8800" dirty="0"/>
              <a:t> (1232–1315).</a:t>
            </a:r>
            <a:endParaRPr lang="en-US" sz="8800" dirty="0"/>
          </a:p>
          <a:p>
            <a:pPr marL="0" indent="0">
              <a:lnSpc>
                <a:spcPct val="120000"/>
              </a:lnSpc>
              <a:buNone/>
            </a:pPr>
            <a:r>
              <a:rPr lang="fr-FR" sz="8800" dirty="0"/>
              <a:t>La méthode Borda est un </a:t>
            </a:r>
            <a:r>
              <a:rPr lang="fr-FR" sz="8800" dirty="0">
                <a:hlinkClick r:id="rId2" tooltip="Système de vote">
                  <a:extLst>
                    <a:ext uri="{A12FA001-AC4F-418D-AE19-62706E023703}">
                      <ahyp:hlinkClr xmlns:ahyp="http://schemas.microsoft.com/office/drawing/2018/hyperlinkcolor" val="tx"/>
                    </a:ext>
                  </a:extLst>
                </a:hlinkClick>
              </a:rPr>
              <a:t>système de vote</a:t>
            </a:r>
            <a:r>
              <a:rPr lang="fr-FR" sz="8800" dirty="0"/>
              <a:t> </a:t>
            </a:r>
            <a:r>
              <a:rPr lang="fr-FR" sz="8800" dirty="0">
                <a:hlinkClick r:id="rId3" tooltip="Vote pondéré">
                  <a:extLst>
                    <a:ext uri="{A12FA001-AC4F-418D-AE19-62706E023703}">
                      <ahyp:hlinkClr xmlns:ahyp="http://schemas.microsoft.com/office/drawing/2018/hyperlinkcolor" val="tx"/>
                    </a:ext>
                  </a:extLst>
                </a:hlinkClick>
              </a:rPr>
              <a:t>pondéré</a:t>
            </a:r>
            <a:r>
              <a:rPr lang="fr-FR" sz="8800" dirty="0"/>
              <a:t>. L'idée est d'attribuer des points aux candidats </a:t>
            </a:r>
            <a:r>
              <a:rPr lang="en-US" sz="8800" dirty="0"/>
              <a:t>par </a:t>
            </a:r>
            <a:r>
              <a:rPr lang="en-US" sz="8800" dirty="0" err="1"/>
              <a:t>ordre</a:t>
            </a:r>
            <a:r>
              <a:rPr lang="en-US" sz="8800" dirty="0"/>
              <a:t> de </a:t>
            </a:r>
            <a:r>
              <a:rPr lang="en-US" sz="8800" dirty="0" err="1"/>
              <a:t>préférence</a:t>
            </a:r>
            <a:r>
              <a:rPr lang="fr-FR" sz="8800" dirty="0"/>
              <a:t>, puis déclarez le gagnant comme étant le candidat avec le plus de points.  Le nombre des points N, est égal au nombre de choix sur bulletin de vote. Au premier de la liste, on attribue N points, au deuxième N - 1 points, et ainsi de suite.</a:t>
            </a:r>
          </a:p>
          <a:p>
            <a:pPr marL="0" lvl="0" indent="0" algn="ctr">
              <a:buNone/>
            </a:pPr>
            <a:endParaRPr lang="en-US" dirty="0"/>
          </a:p>
        </p:txBody>
      </p:sp>
      <p:sp>
        <p:nvSpPr>
          <p:cNvPr id="7" name="Title 6">
            <a:extLst>
              <a:ext uri="{FF2B5EF4-FFF2-40B4-BE49-F238E27FC236}">
                <a16:creationId xmlns:a16="http://schemas.microsoft.com/office/drawing/2014/main" id="{47788B34-4190-4916-9048-47720EA5ABF1}"/>
              </a:ext>
            </a:extLst>
          </p:cNvPr>
          <p:cNvSpPr>
            <a:spLocks noGrp="1"/>
          </p:cNvSpPr>
          <p:nvPr>
            <p:ph type="title" idx="4294967295"/>
          </p:nvPr>
        </p:nvSpPr>
        <p:spPr>
          <a:xfrm>
            <a:off x="546894" y="146304"/>
            <a:ext cx="11098212" cy="665957"/>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4400" b="0" i="0" u="none" strike="noStrike" cap="none" normalizeH="0" baseline="0" dirty="0">
                <a:ln>
                  <a:noFill/>
                </a:ln>
                <a:solidFill>
                  <a:srgbClr val="E8EAED"/>
                </a:solidFill>
                <a:effectLst/>
                <a:latin typeface="inherit"/>
              </a:rPr>
              <a:t>La méthode Borda Count</a:t>
            </a:r>
            <a:r>
              <a:rPr kumimoji="0" lang="fr-FR" altLang="en-US" sz="1200" b="0" i="0" u="none" strike="noStrike" cap="none" normalizeH="0" baseline="0" dirty="0">
                <a:ln>
                  <a:noFill/>
                </a:ln>
                <a:solidFill>
                  <a:schemeClr val="tx1"/>
                </a:solidFill>
                <a:effectLst/>
              </a:rPr>
              <a:t> </a:t>
            </a:r>
            <a:endParaRPr kumimoji="0" lang="fr-FR" altLang="en-US" sz="3600" b="0" i="0" u="none" strike="noStrike" cap="none" normalizeH="0" baseline="0" dirty="0">
              <a:ln>
                <a:noFill/>
              </a:ln>
              <a:solidFill>
                <a:schemeClr val="tx1"/>
              </a:solidFill>
              <a:effectLst/>
              <a:latin typeface="Arial" panose="020B0604020202020204" pitchFamily="34" charset="0"/>
            </a:endParaRPr>
          </a:p>
        </p:txBody>
      </p:sp>
      <p:sp>
        <p:nvSpPr>
          <p:cNvPr id="22" name="Content Placeholder 10">
            <a:extLst>
              <a:ext uri="{FF2B5EF4-FFF2-40B4-BE49-F238E27FC236}">
                <a16:creationId xmlns:a16="http://schemas.microsoft.com/office/drawing/2014/main" id="{188DFA5F-DAF4-6B11-D5F7-959059AF92DD}"/>
              </a:ext>
            </a:extLst>
          </p:cNvPr>
          <p:cNvSpPr txBox="1">
            <a:spLocks/>
          </p:cNvSpPr>
          <p:nvPr/>
        </p:nvSpPr>
        <p:spPr>
          <a:xfrm flipH="1">
            <a:off x="1745694" y="3647771"/>
            <a:ext cx="2962274" cy="2535026"/>
          </a:xfrm>
          <a:prstGeom prst="rect">
            <a:avLst/>
          </a:prstGeom>
          <a:noFill/>
          <a:ln>
            <a:solidFill>
              <a:schemeClr val="tx1"/>
            </a:solidFill>
          </a:ln>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chemeClr val="tx1">
                    <a:alpha val="60000"/>
                  </a:schemeClr>
                </a:solidFill>
              </a:rPr>
              <a:t>Ballot</a:t>
            </a:r>
          </a:p>
          <a:p>
            <a:r>
              <a:rPr lang="en-US" sz="1800" b="1" dirty="0">
                <a:solidFill>
                  <a:schemeClr val="tx1">
                    <a:alpha val="60000"/>
                  </a:schemeClr>
                </a:solidFill>
              </a:rPr>
              <a:t>1</a:t>
            </a:r>
            <a:r>
              <a:rPr lang="en-US" sz="1800" b="1" baseline="30000" dirty="0"/>
              <a:t>er</a:t>
            </a:r>
            <a:r>
              <a:rPr lang="en-US" sz="1800" b="1" dirty="0">
                <a:solidFill>
                  <a:schemeClr val="tx1">
                    <a:alpha val="60000"/>
                  </a:schemeClr>
                </a:solidFill>
              </a:rPr>
              <a:t> B</a:t>
            </a:r>
          </a:p>
          <a:p>
            <a:r>
              <a:rPr lang="en-US" sz="1800" b="1" dirty="0"/>
              <a:t>2</a:t>
            </a:r>
            <a:r>
              <a:rPr lang="en-US" sz="1800" b="1" baseline="30000" dirty="0"/>
              <a:t>emme</a:t>
            </a:r>
            <a:r>
              <a:rPr lang="en-US" sz="1800" b="1" dirty="0"/>
              <a:t> D</a:t>
            </a:r>
          </a:p>
          <a:p>
            <a:r>
              <a:rPr lang="en-US" sz="1800" b="1" dirty="0">
                <a:solidFill>
                  <a:schemeClr val="tx1">
                    <a:alpha val="60000"/>
                  </a:schemeClr>
                </a:solidFill>
              </a:rPr>
              <a:t>3</a:t>
            </a:r>
            <a:r>
              <a:rPr lang="en-US" sz="1800" b="1" baseline="30000" dirty="0"/>
              <a:t>emme</a:t>
            </a:r>
            <a:r>
              <a:rPr lang="en-US" sz="1800" b="1" dirty="0">
                <a:solidFill>
                  <a:schemeClr val="tx1">
                    <a:alpha val="60000"/>
                  </a:schemeClr>
                </a:solidFill>
              </a:rPr>
              <a:t> C</a:t>
            </a:r>
          </a:p>
          <a:p>
            <a:r>
              <a:rPr lang="en-US" sz="1800" b="1" dirty="0"/>
              <a:t>4</a:t>
            </a:r>
            <a:r>
              <a:rPr lang="en-US" sz="1800" b="1" baseline="30000" dirty="0"/>
              <a:t>emme</a:t>
            </a:r>
            <a:r>
              <a:rPr lang="en-US" sz="1800" b="1" dirty="0"/>
              <a:t> A</a:t>
            </a:r>
            <a:endParaRPr lang="en-US" sz="1800" b="1" dirty="0">
              <a:solidFill>
                <a:schemeClr val="tx1">
                  <a:alpha val="60000"/>
                </a:schemeClr>
              </a:solidFill>
            </a:endParaRPr>
          </a:p>
        </p:txBody>
      </p:sp>
      <p:sp>
        <p:nvSpPr>
          <p:cNvPr id="27" name="TextBox 26">
            <a:extLst>
              <a:ext uri="{FF2B5EF4-FFF2-40B4-BE49-F238E27FC236}">
                <a16:creationId xmlns:a16="http://schemas.microsoft.com/office/drawing/2014/main" id="{7CCC8C40-B340-A642-3E09-9AC7851719C0}"/>
              </a:ext>
            </a:extLst>
          </p:cNvPr>
          <p:cNvSpPr txBox="1"/>
          <p:nvPr/>
        </p:nvSpPr>
        <p:spPr>
          <a:xfrm>
            <a:off x="6559641" y="3775067"/>
            <a:ext cx="4400874" cy="360163"/>
          </a:xfrm>
          <a:prstGeom prst="rect">
            <a:avLst/>
          </a:prstGeom>
          <a:noFill/>
          <a:ln>
            <a:noFill/>
          </a:ln>
        </p:spPr>
        <p:txBody>
          <a:bodyPr wrap="square">
            <a:spAutoFit/>
          </a:bodyPr>
          <a:lstStyle/>
          <a:p>
            <a:pPr>
              <a:lnSpc>
                <a:spcPct val="110000"/>
              </a:lnSpc>
              <a:spcBef>
                <a:spcPts val="1000"/>
              </a:spcBef>
              <a:spcAft>
                <a:spcPts val="800"/>
              </a:spcAft>
            </a:pPr>
            <a:endParaRPr lang="en-US" sz="1700" dirty="0">
              <a:solidFill>
                <a:schemeClr val="tx1">
                  <a:alpha val="60000"/>
                </a:schemeClr>
              </a:solidFill>
            </a:endParaRPr>
          </a:p>
        </p:txBody>
      </p:sp>
      <p:sp>
        <p:nvSpPr>
          <p:cNvPr id="2" name="Rectangle 1">
            <a:extLst>
              <a:ext uri="{FF2B5EF4-FFF2-40B4-BE49-F238E27FC236}">
                <a16:creationId xmlns:a16="http://schemas.microsoft.com/office/drawing/2014/main" id="{03E279D5-0732-D329-0D5A-047ECB8884A2}"/>
              </a:ext>
            </a:extLst>
          </p:cNvPr>
          <p:cNvSpPr>
            <a:spLocks noChangeArrowheads="1"/>
          </p:cNvSpPr>
          <p:nvPr/>
        </p:nvSpPr>
        <p:spPr bwMode="auto">
          <a:xfrm>
            <a:off x="-261257" y="13529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7F10078-E6EC-5CFC-C511-071C4F858FFF}"/>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23" name="Content Placeholder 10">
            <a:extLst>
              <a:ext uri="{FF2B5EF4-FFF2-40B4-BE49-F238E27FC236}">
                <a16:creationId xmlns:a16="http://schemas.microsoft.com/office/drawing/2014/main" id="{2812EFE0-2AC2-E6F3-BB86-A3E4B335EAC9}"/>
              </a:ext>
            </a:extLst>
          </p:cNvPr>
          <p:cNvSpPr txBox="1">
            <a:spLocks/>
          </p:cNvSpPr>
          <p:nvPr/>
        </p:nvSpPr>
        <p:spPr>
          <a:xfrm flipH="1">
            <a:off x="6325663" y="3609950"/>
            <a:ext cx="2962274" cy="2535026"/>
          </a:xfrm>
          <a:prstGeom prst="rect">
            <a:avLst/>
          </a:prstGeom>
          <a:noFill/>
          <a:ln>
            <a:solidFill>
              <a:schemeClr val="tx1"/>
            </a:solidFill>
          </a:ln>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7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chemeClr val="tx1">
                    <a:alpha val="60000"/>
                  </a:schemeClr>
                </a:solidFill>
              </a:rPr>
              <a:t>Points</a:t>
            </a:r>
          </a:p>
          <a:p>
            <a:r>
              <a:rPr lang="en-US" sz="1800" b="1" dirty="0">
                <a:solidFill>
                  <a:schemeClr val="tx1">
                    <a:alpha val="60000"/>
                  </a:schemeClr>
                </a:solidFill>
              </a:rPr>
              <a:t>B aura 4 points</a:t>
            </a:r>
          </a:p>
          <a:p>
            <a:r>
              <a:rPr lang="en-US" sz="1800" b="1" dirty="0"/>
              <a:t>D </a:t>
            </a:r>
            <a:r>
              <a:rPr lang="en-US" sz="1800" b="1" dirty="0">
                <a:solidFill>
                  <a:schemeClr val="tx1">
                    <a:alpha val="60000"/>
                  </a:schemeClr>
                </a:solidFill>
              </a:rPr>
              <a:t>aura</a:t>
            </a:r>
            <a:r>
              <a:rPr lang="en-US" sz="1800" b="1" dirty="0"/>
              <a:t> 3 points</a:t>
            </a:r>
          </a:p>
          <a:p>
            <a:r>
              <a:rPr lang="en-US" sz="1800" b="1" dirty="0">
                <a:solidFill>
                  <a:schemeClr val="tx1">
                    <a:alpha val="60000"/>
                  </a:schemeClr>
                </a:solidFill>
              </a:rPr>
              <a:t>C aura 2 points</a:t>
            </a:r>
          </a:p>
          <a:p>
            <a:r>
              <a:rPr lang="en-US" sz="1800" b="1" dirty="0"/>
              <a:t>A </a:t>
            </a:r>
            <a:r>
              <a:rPr lang="en-US" sz="1800" b="1" dirty="0">
                <a:solidFill>
                  <a:schemeClr val="tx1">
                    <a:alpha val="60000"/>
                  </a:schemeClr>
                </a:solidFill>
              </a:rPr>
              <a:t>aura</a:t>
            </a:r>
            <a:r>
              <a:rPr lang="en-US" sz="1800" b="1" dirty="0"/>
              <a:t> 1 point</a:t>
            </a:r>
            <a:endParaRPr lang="en-US" sz="1800" b="1" dirty="0">
              <a:solidFill>
                <a:schemeClr val="tx1">
                  <a:alpha val="60000"/>
                </a:schemeClr>
              </a:solidFill>
            </a:endParaRPr>
          </a:p>
        </p:txBody>
      </p:sp>
      <p:sp>
        <p:nvSpPr>
          <p:cNvPr id="8" name="Arrow: Right 7">
            <a:extLst>
              <a:ext uri="{FF2B5EF4-FFF2-40B4-BE49-F238E27FC236}">
                <a16:creationId xmlns:a16="http://schemas.microsoft.com/office/drawing/2014/main" id="{9C2A140E-5FA1-69DC-3D9B-E8C1072A9ED0}"/>
              </a:ext>
            </a:extLst>
          </p:cNvPr>
          <p:cNvSpPr/>
          <p:nvPr/>
        </p:nvSpPr>
        <p:spPr>
          <a:xfrm>
            <a:off x="4983798" y="4450096"/>
            <a:ext cx="1258382" cy="77504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3">
            <a:extLst>
              <a:ext uri="{FF2B5EF4-FFF2-40B4-BE49-F238E27FC236}">
                <a16:creationId xmlns:a16="http://schemas.microsoft.com/office/drawing/2014/main" id="{AAB57EF9-8AC2-C6F3-A93F-5D0B97E7FEBA}"/>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1525427146"/>
      </p:ext>
    </p:extLst>
  </p:cSld>
  <p:clrMapOvr>
    <a:masterClrMapping/>
  </p:clrMapOvr>
  <mc:AlternateContent xmlns:mc="http://schemas.openxmlformats.org/markup-compatibility/2006" xmlns:p14="http://schemas.microsoft.com/office/powerpoint/2010/main">
    <mc:Choice Requires="p14">
      <p:transition spd="slow" p14:dur="2000" advTm="42701"/>
    </mc:Choice>
    <mc:Fallback xmlns="">
      <p:transition spd="slow" advTm="4270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p:txBody>
          <a:bodyPr/>
          <a:lstStyle/>
          <a:p>
            <a:r>
              <a:rPr lang="en-US" dirty="0"/>
              <a:t>Filipa Correia</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a:lstStyle/>
          <a:p>
            <a:fld id="{DBA1B0FB-D917-4C8C-928F-313BD683BF39}" type="slidenum">
              <a:rPr lang="en-US" smtClean="0"/>
              <a:pPr/>
              <a:t>11</a:t>
            </a:fld>
            <a:endParaRPr lang="en-US"/>
          </a:p>
        </p:txBody>
      </p:sp>
      <p:sp>
        <p:nvSpPr>
          <p:cNvPr id="7" name="Title 6">
            <a:extLst>
              <a:ext uri="{FF2B5EF4-FFF2-40B4-BE49-F238E27FC236}">
                <a16:creationId xmlns:a16="http://schemas.microsoft.com/office/drawing/2014/main" id="{47788B34-4190-4916-9048-47720EA5ABF1}"/>
              </a:ext>
            </a:extLst>
          </p:cNvPr>
          <p:cNvSpPr>
            <a:spLocks noGrp="1"/>
          </p:cNvSpPr>
          <p:nvPr>
            <p:ph type="title" idx="4294967295"/>
          </p:nvPr>
        </p:nvSpPr>
        <p:spPr>
          <a:xfrm>
            <a:off x="546894" y="146304"/>
            <a:ext cx="11098212" cy="1365255"/>
          </a:xfrm>
        </p:spPr>
        <p:txBody>
          <a:bodyPr/>
          <a:lstStyle/>
          <a:p>
            <a:pPr eaLnBrk="0" fontAlgn="base" hangingPunct="0">
              <a:lnSpc>
                <a:spcPct val="100000"/>
              </a:lnSpc>
              <a:spcAft>
                <a:spcPct val="0"/>
              </a:spcAft>
            </a:pPr>
            <a:r>
              <a:rPr kumimoji="0" lang="fr-FR" altLang="en-US" sz="4400" b="0" i="0" u="none" strike="noStrike" cap="none" normalizeH="0" baseline="0" dirty="0">
                <a:ln>
                  <a:noFill/>
                </a:ln>
                <a:solidFill>
                  <a:srgbClr val="E8EAED"/>
                </a:solidFill>
                <a:effectLst/>
                <a:latin typeface="inherit"/>
              </a:rPr>
              <a:t>Un graphique montrant les résultats du vote préférentiel</a:t>
            </a:r>
            <a:r>
              <a:rPr kumimoji="0" lang="fr-FR" altLang="en-US" sz="800" b="0" i="0" u="none" strike="noStrike" cap="none" normalizeH="0" baseline="0" dirty="0">
                <a:ln>
                  <a:noFill/>
                </a:ln>
                <a:solidFill>
                  <a:schemeClr val="tx1"/>
                </a:solidFill>
                <a:effectLst/>
              </a:rPr>
              <a:t> </a:t>
            </a:r>
            <a:endParaRPr kumimoji="0" lang="fr-FR" altLang="en-US" sz="36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7CCC8C40-B340-A642-3E09-9AC7851719C0}"/>
              </a:ext>
            </a:extLst>
          </p:cNvPr>
          <p:cNvSpPr txBox="1"/>
          <p:nvPr/>
        </p:nvSpPr>
        <p:spPr>
          <a:xfrm>
            <a:off x="6548755" y="3775067"/>
            <a:ext cx="4400874" cy="360163"/>
          </a:xfrm>
          <a:prstGeom prst="rect">
            <a:avLst/>
          </a:prstGeom>
          <a:noFill/>
          <a:ln>
            <a:noFill/>
          </a:ln>
        </p:spPr>
        <p:txBody>
          <a:bodyPr wrap="square">
            <a:spAutoFit/>
          </a:bodyPr>
          <a:lstStyle/>
          <a:p>
            <a:pPr>
              <a:lnSpc>
                <a:spcPct val="110000"/>
              </a:lnSpc>
              <a:spcBef>
                <a:spcPts val="1000"/>
              </a:spcBef>
              <a:spcAft>
                <a:spcPts val="800"/>
              </a:spcAft>
            </a:pPr>
            <a:endParaRPr lang="en-US" sz="1700" dirty="0">
              <a:solidFill>
                <a:schemeClr val="tx1">
                  <a:alpha val="60000"/>
                </a:schemeClr>
              </a:solidFill>
            </a:endParaRPr>
          </a:p>
        </p:txBody>
      </p:sp>
      <p:sp>
        <p:nvSpPr>
          <p:cNvPr id="2" name="Rectangle 1">
            <a:extLst>
              <a:ext uri="{FF2B5EF4-FFF2-40B4-BE49-F238E27FC236}">
                <a16:creationId xmlns:a16="http://schemas.microsoft.com/office/drawing/2014/main" id="{03E279D5-0732-D329-0D5A-047ECB8884A2}"/>
              </a:ext>
            </a:extLst>
          </p:cNvPr>
          <p:cNvSpPr>
            <a:spLocks noChangeArrowheads="1"/>
          </p:cNvSpPr>
          <p:nvPr/>
        </p:nvSpPr>
        <p:spPr bwMode="auto">
          <a:xfrm>
            <a:off x="-261257" y="13529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7F10078-E6EC-5CFC-C511-071C4F858FFF}"/>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628EC46-C812-AAE1-EF83-1A85310572AB}"/>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8060524C-73FB-5CA9-784F-1F8E1FBC73D2}"/>
              </a:ext>
            </a:extLst>
          </p:cNvPr>
          <p:cNvSpPr/>
          <p:nvPr/>
        </p:nvSpPr>
        <p:spPr>
          <a:xfrm>
            <a:off x="4808156" y="4044291"/>
            <a:ext cx="1670179" cy="1008270"/>
          </a:xfrm>
          <a:prstGeom prst="rect">
            <a:avLst/>
          </a:prstGeom>
          <a:no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A0E5C59-0899-190E-C2F3-A369E110534B}"/>
              </a:ext>
            </a:extLst>
          </p:cNvPr>
          <p:cNvSpPr txBox="1"/>
          <p:nvPr/>
        </p:nvSpPr>
        <p:spPr>
          <a:xfrm>
            <a:off x="5214257" y="1551246"/>
            <a:ext cx="1763485" cy="1107996"/>
          </a:xfrm>
          <a:prstGeom prst="rect">
            <a:avLst/>
          </a:prstGeom>
          <a:solidFill>
            <a:schemeClr val="bg1"/>
          </a:solidFill>
          <a:ln>
            <a:noFill/>
          </a:ln>
        </p:spPr>
        <p:txBody>
          <a:bodyPr wrap="square" rtlCol="0">
            <a:spAutoFit/>
          </a:bodyPr>
          <a:lstStyle/>
          <a:p>
            <a:r>
              <a:rPr lang="en-US" sz="2200" b="1" dirty="0">
                <a:solidFill>
                  <a:schemeClr val="tx1">
                    <a:alpha val="60000"/>
                  </a:schemeClr>
                </a:solidFill>
              </a:rPr>
              <a:t>1st = 3pts</a:t>
            </a:r>
          </a:p>
          <a:p>
            <a:r>
              <a:rPr lang="en-US" sz="2200" b="1" dirty="0">
                <a:solidFill>
                  <a:schemeClr val="tx1">
                    <a:alpha val="60000"/>
                  </a:schemeClr>
                </a:solidFill>
              </a:rPr>
              <a:t>2nd = 2pts</a:t>
            </a:r>
          </a:p>
          <a:p>
            <a:r>
              <a:rPr lang="en-US" sz="2200" b="1" dirty="0">
                <a:solidFill>
                  <a:schemeClr val="tx1">
                    <a:alpha val="60000"/>
                  </a:schemeClr>
                </a:solidFill>
              </a:rPr>
              <a:t>3rd = 1pt</a:t>
            </a:r>
          </a:p>
        </p:txBody>
      </p:sp>
      <p:sp>
        <p:nvSpPr>
          <p:cNvPr id="10" name="TextBox 9">
            <a:extLst>
              <a:ext uri="{FF2B5EF4-FFF2-40B4-BE49-F238E27FC236}">
                <a16:creationId xmlns:a16="http://schemas.microsoft.com/office/drawing/2014/main" id="{33EFBC6B-DCBC-C6A2-B37E-8B060C1B728C}"/>
              </a:ext>
            </a:extLst>
          </p:cNvPr>
          <p:cNvSpPr txBox="1"/>
          <p:nvPr/>
        </p:nvSpPr>
        <p:spPr>
          <a:xfrm>
            <a:off x="3473320" y="4529766"/>
            <a:ext cx="5245360" cy="2092881"/>
          </a:xfrm>
          <a:prstGeom prst="rect">
            <a:avLst/>
          </a:prstGeom>
          <a:noFill/>
        </p:spPr>
        <p:txBody>
          <a:bodyPr wrap="square" rtlCol="0">
            <a:spAutoFit/>
          </a:bodyPr>
          <a:lstStyle/>
          <a:p>
            <a:r>
              <a:rPr lang="en-US" sz="2200" b="1" dirty="0">
                <a:solidFill>
                  <a:schemeClr val="tx1">
                    <a:alpha val="60000"/>
                  </a:schemeClr>
                </a:solidFill>
              </a:rPr>
              <a:t>Formal: 3 (15) + 2 (10) + 1 (15) = 80pts</a:t>
            </a:r>
          </a:p>
          <a:p>
            <a:endParaRPr lang="en-US" sz="2200" b="1" dirty="0">
              <a:solidFill>
                <a:schemeClr val="tx1">
                  <a:alpha val="60000"/>
                </a:schemeClr>
              </a:solidFill>
            </a:endParaRPr>
          </a:p>
          <a:p>
            <a:r>
              <a:rPr lang="en-US" sz="2200" b="1" dirty="0">
                <a:solidFill>
                  <a:schemeClr val="tx1">
                    <a:alpha val="60000"/>
                  </a:schemeClr>
                </a:solidFill>
              </a:rPr>
              <a:t>Casual: 3 (20) + 2 (8) + 1 (12) = 88pts</a:t>
            </a:r>
          </a:p>
          <a:p>
            <a:endParaRPr lang="en-US" sz="2200" b="1" dirty="0">
              <a:solidFill>
                <a:schemeClr val="tx1">
                  <a:alpha val="60000"/>
                </a:schemeClr>
              </a:solidFill>
            </a:endParaRPr>
          </a:p>
          <a:p>
            <a:r>
              <a:rPr lang="en-US" sz="2200" b="1" dirty="0" err="1">
                <a:solidFill>
                  <a:schemeClr val="tx1">
                    <a:alpha val="60000"/>
                  </a:schemeClr>
                </a:solidFill>
              </a:rPr>
              <a:t>Plage</a:t>
            </a:r>
            <a:r>
              <a:rPr lang="en-US" sz="2200" b="1" dirty="0">
                <a:solidFill>
                  <a:schemeClr val="tx1">
                    <a:alpha val="60000"/>
                  </a:schemeClr>
                </a:solidFill>
              </a:rPr>
              <a:t>: 3 (5) + 2 (22) + 1 (13) = 72pts</a:t>
            </a:r>
          </a:p>
          <a:p>
            <a:endParaRPr lang="en-US" dirty="0"/>
          </a:p>
        </p:txBody>
      </p:sp>
      <p:sp>
        <p:nvSpPr>
          <p:cNvPr id="12" name="Arrow: Left 11">
            <a:extLst>
              <a:ext uri="{FF2B5EF4-FFF2-40B4-BE49-F238E27FC236}">
                <a16:creationId xmlns:a16="http://schemas.microsoft.com/office/drawing/2014/main" id="{0AC2E79F-75A5-5218-7777-FEFCE7BFE133}"/>
              </a:ext>
            </a:extLst>
          </p:cNvPr>
          <p:cNvSpPr/>
          <p:nvPr/>
        </p:nvSpPr>
        <p:spPr>
          <a:xfrm>
            <a:off x="8540621" y="5225670"/>
            <a:ext cx="718457" cy="44787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5">
            <a:extLst>
              <a:ext uri="{FF2B5EF4-FFF2-40B4-BE49-F238E27FC236}">
                <a16:creationId xmlns:a16="http://schemas.microsoft.com/office/drawing/2014/main" id="{CA1DEB64-3975-B754-51F8-3D7C5C9A5DE9}"/>
              </a:ext>
            </a:extLst>
          </p:cNvPr>
          <p:cNvGraphicFramePr>
            <a:graphicFrameLocks/>
          </p:cNvGraphicFramePr>
          <p:nvPr>
            <p:extLst>
              <p:ext uri="{D42A27DB-BD31-4B8C-83A1-F6EECF244321}">
                <p14:modId xmlns:p14="http://schemas.microsoft.com/office/powerpoint/2010/main" val="1558186925"/>
              </p:ext>
            </p:extLst>
          </p:nvPr>
        </p:nvGraphicFramePr>
        <p:xfrm flipH="1">
          <a:off x="394494" y="2842806"/>
          <a:ext cx="11091857" cy="1563132"/>
        </p:xfrm>
        <a:graphic>
          <a:graphicData uri="http://schemas.openxmlformats.org/drawingml/2006/table">
            <a:tbl>
              <a:tblPr firstRow="1" bandRow="1">
                <a:tableStyleId>{5C22544A-7EE6-4342-B048-85BDC9FD1C3A}</a:tableStyleId>
              </a:tblPr>
              <a:tblGrid>
                <a:gridCol w="1584551">
                  <a:extLst>
                    <a:ext uri="{9D8B030D-6E8A-4147-A177-3AD203B41FA5}">
                      <a16:colId xmlns:a16="http://schemas.microsoft.com/office/drawing/2014/main" val="2827290749"/>
                    </a:ext>
                  </a:extLst>
                </a:gridCol>
                <a:gridCol w="1584551">
                  <a:extLst>
                    <a:ext uri="{9D8B030D-6E8A-4147-A177-3AD203B41FA5}">
                      <a16:colId xmlns:a16="http://schemas.microsoft.com/office/drawing/2014/main" val="2315692382"/>
                    </a:ext>
                  </a:extLst>
                </a:gridCol>
                <a:gridCol w="1584551">
                  <a:extLst>
                    <a:ext uri="{9D8B030D-6E8A-4147-A177-3AD203B41FA5}">
                      <a16:colId xmlns:a16="http://schemas.microsoft.com/office/drawing/2014/main" val="3586775026"/>
                    </a:ext>
                  </a:extLst>
                </a:gridCol>
                <a:gridCol w="1584551">
                  <a:extLst>
                    <a:ext uri="{9D8B030D-6E8A-4147-A177-3AD203B41FA5}">
                      <a16:colId xmlns:a16="http://schemas.microsoft.com/office/drawing/2014/main" val="3655201643"/>
                    </a:ext>
                  </a:extLst>
                </a:gridCol>
                <a:gridCol w="1584551">
                  <a:extLst>
                    <a:ext uri="{9D8B030D-6E8A-4147-A177-3AD203B41FA5}">
                      <a16:colId xmlns:a16="http://schemas.microsoft.com/office/drawing/2014/main" val="2061761548"/>
                    </a:ext>
                  </a:extLst>
                </a:gridCol>
                <a:gridCol w="1584551">
                  <a:extLst>
                    <a:ext uri="{9D8B030D-6E8A-4147-A177-3AD203B41FA5}">
                      <a16:colId xmlns:a16="http://schemas.microsoft.com/office/drawing/2014/main" val="928391046"/>
                    </a:ext>
                  </a:extLst>
                </a:gridCol>
                <a:gridCol w="1584551">
                  <a:extLst>
                    <a:ext uri="{9D8B030D-6E8A-4147-A177-3AD203B41FA5}">
                      <a16:colId xmlns:a16="http://schemas.microsoft.com/office/drawing/2014/main" val="3174048111"/>
                    </a:ext>
                  </a:extLst>
                </a:gridCol>
              </a:tblGrid>
              <a:tr h="450612">
                <a:tc>
                  <a:txBody>
                    <a:bodyPr/>
                    <a:lstStyle/>
                    <a:p>
                      <a:r>
                        <a:rPr lang="en-US" dirty="0"/>
                        <a:t>Place</a:t>
                      </a:r>
                    </a:p>
                  </a:txBody>
                  <a:tcPr>
                    <a:solidFill>
                      <a:schemeClr val="tx1">
                        <a:lumMod val="50000"/>
                      </a:schemeClr>
                    </a:solidFill>
                  </a:tcPr>
                </a:tc>
                <a:tc>
                  <a:txBody>
                    <a:bodyPr/>
                    <a:lstStyle/>
                    <a:p>
                      <a:r>
                        <a:rPr lang="en-US" dirty="0"/>
                        <a:t>10</a:t>
                      </a:r>
                    </a:p>
                  </a:txBody>
                  <a:tcPr>
                    <a:solidFill>
                      <a:schemeClr val="tx1">
                        <a:lumMod val="50000"/>
                      </a:schemeClr>
                    </a:solidFill>
                  </a:tcPr>
                </a:tc>
                <a:tc>
                  <a:txBody>
                    <a:bodyPr/>
                    <a:lstStyle/>
                    <a:p>
                      <a:r>
                        <a:rPr lang="en-US" dirty="0"/>
                        <a:t>5</a:t>
                      </a:r>
                    </a:p>
                  </a:txBody>
                  <a:tcPr>
                    <a:solidFill>
                      <a:schemeClr val="tx1">
                        <a:lumMod val="50000"/>
                      </a:schemeClr>
                    </a:solidFill>
                  </a:tcPr>
                </a:tc>
                <a:tc>
                  <a:txBody>
                    <a:bodyPr/>
                    <a:lstStyle/>
                    <a:p>
                      <a:r>
                        <a:rPr lang="en-US" dirty="0"/>
                        <a:t>2</a:t>
                      </a:r>
                    </a:p>
                  </a:txBody>
                  <a:tcPr>
                    <a:solidFill>
                      <a:schemeClr val="tx1">
                        <a:lumMod val="50000"/>
                      </a:schemeClr>
                    </a:solidFill>
                  </a:tcPr>
                </a:tc>
                <a:tc>
                  <a:txBody>
                    <a:bodyPr/>
                    <a:lstStyle/>
                    <a:p>
                      <a:r>
                        <a:rPr lang="en-US" dirty="0"/>
                        <a:t>3</a:t>
                      </a:r>
                    </a:p>
                  </a:txBody>
                  <a:tcPr>
                    <a:solidFill>
                      <a:schemeClr val="tx1">
                        <a:lumMod val="50000"/>
                      </a:schemeClr>
                    </a:solidFill>
                  </a:tcPr>
                </a:tc>
                <a:tc>
                  <a:txBody>
                    <a:bodyPr/>
                    <a:lstStyle/>
                    <a:p>
                      <a:r>
                        <a:rPr lang="en-US" dirty="0"/>
                        <a:t>12</a:t>
                      </a:r>
                    </a:p>
                  </a:txBody>
                  <a:tcPr>
                    <a:solidFill>
                      <a:schemeClr val="tx1">
                        <a:lumMod val="50000"/>
                      </a:schemeClr>
                    </a:solidFill>
                  </a:tcPr>
                </a:tc>
                <a:tc>
                  <a:txBody>
                    <a:bodyPr/>
                    <a:lstStyle/>
                    <a:p>
                      <a:r>
                        <a:rPr lang="en-US" dirty="0"/>
                        <a:t>8</a:t>
                      </a:r>
                    </a:p>
                  </a:txBody>
                  <a:tcPr>
                    <a:solidFill>
                      <a:schemeClr val="tx1">
                        <a:lumMod val="50000"/>
                      </a:schemeClr>
                    </a:solidFill>
                  </a:tcPr>
                </a:tc>
                <a:extLst>
                  <a:ext uri="{0D108BD9-81ED-4DB2-BD59-A6C34878D82A}">
                    <a16:rowId xmlns:a16="http://schemas.microsoft.com/office/drawing/2014/main" val="1885366454"/>
                  </a:ext>
                </a:extLst>
              </a:tr>
              <a:tr h="370840">
                <a:tc>
                  <a:txBody>
                    <a:bodyPr/>
                    <a:lstStyle/>
                    <a:p>
                      <a:r>
                        <a:rPr lang="en-US" dirty="0"/>
                        <a:t>1st</a:t>
                      </a:r>
                    </a:p>
                  </a:txBody>
                  <a:tcPr>
                    <a:solidFill>
                      <a:schemeClr val="tx1">
                        <a:lumMod val="50000"/>
                      </a:schemeClr>
                    </a:solidFill>
                  </a:tcPr>
                </a:tc>
                <a:tc>
                  <a:txBody>
                    <a:bodyPr/>
                    <a:lstStyle/>
                    <a:p>
                      <a:r>
                        <a:rPr lang="en-US" dirty="0"/>
                        <a:t>F</a:t>
                      </a:r>
                    </a:p>
                  </a:txBody>
                  <a:tcPr>
                    <a:solidFill>
                      <a:schemeClr val="tx1">
                        <a:lumMod val="50000"/>
                      </a:schemeClr>
                    </a:solidFill>
                  </a:tcPr>
                </a:tc>
                <a:tc>
                  <a:txBody>
                    <a:bodyPr/>
                    <a:lstStyle/>
                    <a:p>
                      <a:r>
                        <a:rPr lang="en-US" dirty="0"/>
                        <a:t>F</a:t>
                      </a:r>
                    </a:p>
                  </a:txBody>
                  <a:tcPr>
                    <a:solidFill>
                      <a:schemeClr val="tx1">
                        <a:lumMod val="50000"/>
                      </a:schemeClr>
                    </a:solidFill>
                  </a:tcPr>
                </a:tc>
                <a:tc>
                  <a:txBody>
                    <a:bodyPr/>
                    <a:lstStyle/>
                    <a:p>
                      <a:r>
                        <a:rPr lang="en-US" dirty="0"/>
                        <a:t>P</a:t>
                      </a:r>
                    </a:p>
                  </a:txBody>
                  <a:tcPr>
                    <a:solidFill>
                      <a:schemeClr val="tx1">
                        <a:lumMod val="50000"/>
                      </a:schemeClr>
                    </a:solidFill>
                  </a:tcPr>
                </a:tc>
                <a:tc>
                  <a:txBody>
                    <a:bodyPr/>
                    <a:lstStyle/>
                    <a:p>
                      <a:r>
                        <a:rPr lang="en-US" dirty="0"/>
                        <a:t>P</a:t>
                      </a:r>
                    </a:p>
                  </a:txBody>
                  <a:tcPr>
                    <a:solidFill>
                      <a:schemeClr val="tx1">
                        <a:lumMod val="50000"/>
                      </a:schemeClr>
                    </a:solidFill>
                  </a:tcPr>
                </a:tc>
                <a:tc>
                  <a:txBody>
                    <a:bodyPr/>
                    <a:lstStyle/>
                    <a:p>
                      <a:r>
                        <a:rPr lang="en-US" dirty="0"/>
                        <a:t>C</a:t>
                      </a:r>
                    </a:p>
                  </a:txBody>
                  <a:tcPr>
                    <a:solidFill>
                      <a:schemeClr val="tx1">
                        <a:lumMod val="50000"/>
                      </a:schemeClr>
                    </a:solidFill>
                  </a:tcPr>
                </a:tc>
                <a:tc>
                  <a:txBody>
                    <a:bodyPr/>
                    <a:lstStyle/>
                    <a:p>
                      <a:r>
                        <a:rPr lang="en-US" dirty="0"/>
                        <a:t>C</a:t>
                      </a:r>
                    </a:p>
                  </a:txBody>
                  <a:tcPr>
                    <a:solidFill>
                      <a:schemeClr val="tx1">
                        <a:lumMod val="50000"/>
                      </a:schemeClr>
                    </a:solidFill>
                  </a:tcPr>
                </a:tc>
                <a:extLst>
                  <a:ext uri="{0D108BD9-81ED-4DB2-BD59-A6C34878D82A}">
                    <a16:rowId xmlns:a16="http://schemas.microsoft.com/office/drawing/2014/main" val="2573935179"/>
                  </a:ext>
                </a:extLst>
              </a:tr>
              <a:tr h="370840">
                <a:tc>
                  <a:txBody>
                    <a:bodyPr/>
                    <a:lstStyle/>
                    <a:p>
                      <a:r>
                        <a:rPr lang="en-US" dirty="0"/>
                        <a:t>2nd</a:t>
                      </a:r>
                    </a:p>
                  </a:txBody>
                  <a:tcPr>
                    <a:solidFill>
                      <a:schemeClr val="tx1">
                        <a:lumMod val="50000"/>
                      </a:schemeClr>
                    </a:solidFill>
                  </a:tcPr>
                </a:tc>
                <a:tc>
                  <a:txBody>
                    <a:bodyPr/>
                    <a:lstStyle/>
                    <a:p>
                      <a:r>
                        <a:rPr lang="en-US" dirty="0"/>
                        <a:t>P</a:t>
                      </a:r>
                    </a:p>
                  </a:txBody>
                  <a:tcPr>
                    <a:solidFill>
                      <a:schemeClr val="tx1">
                        <a:lumMod val="50000"/>
                      </a:schemeClr>
                    </a:solidFill>
                  </a:tcPr>
                </a:tc>
                <a:tc>
                  <a:txBody>
                    <a:bodyPr/>
                    <a:lstStyle/>
                    <a:p>
                      <a:r>
                        <a:rPr lang="en-US" dirty="0"/>
                        <a:t>C</a:t>
                      </a:r>
                    </a:p>
                  </a:txBody>
                  <a:tcPr>
                    <a:solidFill>
                      <a:schemeClr val="tx1">
                        <a:lumMod val="50000"/>
                      </a:schemeClr>
                    </a:solidFill>
                  </a:tcPr>
                </a:tc>
                <a:tc>
                  <a:txBody>
                    <a:bodyPr/>
                    <a:lstStyle/>
                    <a:p>
                      <a:r>
                        <a:rPr lang="en-US" dirty="0"/>
                        <a:t>F</a:t>
                      </a:r>
                    </a:p>
                  </a:txBody>
                  <a:tcPr>
                    <a:solidFill>
                      <a:schemeClr val="tx1">
                        <a:lumMod val="50000"/>
                      </a:schemeClr>
                    </a:solidFill>
                  </a:tcPr>
                </a:tc>
                <a:tc>
                  <a:txBody>
                    <a:bodyPr/>
                    <a:lstStyle/>
                    <a:p>
                      <a:r>
                        <a:rPr lang="en-US" dirty="0"/>
                        <a:t>C</a:t>
                      </a:r>
                    </a:p>
                  </a:txBody>
                  <a:tcPr>
                    <a:solidFill>
                      <a:schemeClr val="tx1">
                        <a:lumMod val="50000"/>
                      </a:schemeClr>
                    </a:solidFill>
                  </a:tcPr>
                </a:tc>
                <a:tc>
                  <a:txBody>
                    <a:bodyPr/>
                    <a:lstStyle/>
                    <a:p>
                      <a:r>
                        <a:rPr lang="en-US" dirty="0"/>
                        <a:t>P</a:t>
                      </a:r>
                    </a:p>
                  </a:txBody>
                  <a:tcPr>
                    <a:solidFill>
                      <a:schemeClr val="tx1">
                        <a:lumMod val="50000"/>
                      </a:schemeClr>
                    </a:solidFill>
                  </a:tcPr>
                </a:tc>
                <a:tc>
                  <a:txBody>
                    <a:bodyPr/>
                    <a:lstStyle/>
                    <a:p>
                      <a:r>
                        <a:rPr lang="en-US" dirty="0"/>
                        <a:t>F</a:t>
                      </a:r>
                    </a:p>
                  </a:txBody>
                  <a:tcPr>
                    <a:solidFill>
                      <a:schemeClr val="tx1">
                        <a:lumMod val="50000"/>
                      </a:schemeClr>
                    </a:solidFill>
                  </a:tcPr>
                </a:tc>
                <a:extLst>
                  <a:ext uri="{0D108BD9-81ED-4DB2-BD59-A6C34878D82A}">
                    <a16:rowId xmlns:a16="http://schemas.microsoft.com/office/drawing/2014/main" val="258724103"/>
                  </a:ext>
                </a:extLst>
              </a:tr>
              <a:tr h="370840">
                <a:tc>
                  <a:txBody>
                    <a:bodyPr/>
                    <a:lstStyle/>
                    <a:p>
                      <a:r>
                        <a:rPr lang="en-US" dirty="0"/>
                        <a:t>3rd</a:t>
                      </a:r>
                    </a:p>
                  </a:txBody>
                  <a:tcPr>
                    <a:solidFill>
                      <a:schemeClr val="tx1">
                        <a:lumMod val="50000"/>
                      </a:schemeClr>
                    </a:solidFill>
                  </a:tcPr>
                </a:tc>
                <a:tc>
                  <a:txBody>
                    <a:bodyPr/>
                    <a:lstStyle/>
                    <a:p>
                      <a:r>
                        <a:rPr lang="en-US" dirty="0"/>
                        <a:t>C</a:t>
                      </a:r>
                    </a:p>
                  </a:txBody>
                  <a:tcPr>
                    <a:solidFill>
                      <a:schemeClr val="tx1">
                        <a:lumMod val="50000"/>
                      </a:schemeClr>
                    </a:solidFill>
                  </a:tcPr>
                </a:tc>
                <a:tc>
                  <a:txBody>
                    <a:bodyPr/>
                    <a:lstStyle/>
                    <a:p>
                      <a:r>
                        <a:rPr lang="en-US" dirty="0"/>
                        <a:t>P</a:t>
                      </a:r>
                    </a:p>
                  </a:txBody>
                  <a:tcPr>
                    <a:solidFill>
                      <a:schemeClr val="tx1">
                        <a:lumMod val="50000"/>
                      </a:schemeClr>
                    </a:solidFill>
                  </a:tcPr>
                </a:tc>
                <a:tc>
                  <a:txBody>
                    <a:bodyPr/>
                    <a:lstStyle/>
                    <a:p>
                      <a:r>
                        <a:rPr lang="en-US" dirty="0"/>
                        <a:t>C</a:t>
                      </a:r>
                    </a:p>
                  </a:txBody>
                  <a:tcPr>
                    <a:solidFill>
                      <a:schemeClr val="tx1">
                        <a:lumMod val="50000"/>
                      </a:schemeClr>
                    </a:solidFill>
                  </a:tcPr>
                </a:tc>
                <a:tc>
                  <a:txBody>
                    <a:bodyPr/>
                    <a:lstStyle/>
                    <a:p>
                      <a:r>
                        <a:rPr lang="en-US" dirty="0"/>
                        <a:t>F</a:t>
                      </a:r>
                    </a:p>
                  </a:txBody>
                  <a:tcPr>
                    <a:solidFill>
                      <a:schemeClr val="tx1">
                        <a:lumMod val="50000"/>
                      </a:schemeClr>
                    </a:solidFill>
                  </a:tcPr>
                </a:tc>
                <a:tc>
                  <a:txBody>
                    <a:bodyPr/>
                    <a:lstStyle/>
                    <a:p>
                      <a:r>
                        <a:rPr lang="en-US" dirty="0"/>
                        <a:t>F</a:t>
                      </a:r>
                    </a:p>
                  </a:txBody>
                  <a:tcPr>
                    <a:solidFill>
                      <a:schemeClr val="tx1">
                        <a:lumMod val="50000"/>
                      </a:schemeClr>
                    </a:solidFill>
                  </a:tcPr>
                </a:tc>
                <a:tc>
                  <a:txBody>
                    <a:bodyPr/>
                    <a:lstStyle/>
                    <a:p>
                      <a:r>
                        <a:rPr lang="en-US" dirty="0"/>
                        <a:t>P</a:t>
                      </a:r>
                    </a:p>
                  </a:txBody>
                  <a:tcPr>
                    <a:solidFill>
                      <a:schemeClr val="tx1">
                        <a:lumMod val="50000"/>
                      </a:schemeClr>
                    </a:solidFill>
                  </a:tcPr>
                </a:tc>
                <a:extLst>
                  <a:ext uri="{0D108BD9-81ED-4DB2-BD59-A6C34878D82A}">
                    <a16:rowId xmlns:a16="http://schemas.microsoft.com/office/drawing/2014/main" val="2067064137"/>
                  </a:ext>
                </a:extLst>
              </a:tr>
            </a:tbl>
          </a:graphicData>
        </a:graphic>
      </p:graphicFrame>
      <p:sp>
        <p:nvSpPr>
          <p:cNvPr id="17" name="Date Placeholder 3">
            <a:extLst>
              <a:ext uri="{FF2B5EF4-FFF2-40B4-BE49-F238E27FC236}">
                <a16:creationId xmlns:a16="http://schemas.microsoft.com/office/drawing/2014/main" id="{07356102-12E0-5653-3C28-C8B89E0A80F5}"/>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2724907439"/>
      </p:ext>
    </p:extLst>
  </p:cSld>
  <p:clrMapOvr>
    <a:masterClrMapping/>
  </p:clrMapOvr>
  <mc:AlternateContent xmlns:mc="http://schemas.openxmlformats.org/markup-compatibility/2006" xmlns:p14="http://schemas.microsoft.com/office/powerpoint/2010/main">
    <mc:Choice Requires="p14">
      <p:transition spd="slow" p14:dur="2000" advTm="153437"/>
    </mc:Choice>
    <mc:Fallback xmlns="">
      <p:transition spd="slow" advTm="15343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p:txBody>
          <a:bodyPr/>
          <a:lstStyle/>
          <a:p>
            <a:r>
              <a:rPr lang="en-US" dirty="0"/>
              <a:t>Filipa Correia</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a:lstStyle/>
          <a:p>
            <a:fld id="{DBA1B0FB-D917-4C8C-928F-313BD683BF39}" type="slidenum">
              <a:rPr lang="en-US" smtClean="0"/>
              <a:pPr/>
              <a:t>12</a:t>
            </a:fld>
            <a:endParaRPr lang="en-US"/>
          </a:p>
        </p:txBody>
      </p:sp>
      <p:sp>
        <p:nvSpPr>
          <p:cNvPr id="27" name="TextBox 26">
            <a:extLst>
              <a:ext uri="{FF2B5EF4-FFF2-40B4-BE49-F238E27FC236}">
                <a16:creationId xmlns:a16="http://schemas.microsoft.com/office/drawing/2014/main" id="{7CCC8C40-B340-A642-3E09-9AC7851719C0}"/>
              </a:ext>
            </a:extLst>
          </p:cNvPr>
          <p:cNvSpPr txBox="1"/>
          <p:nvPr/>
        </p:nvSpPr>
        <p:spPr>
          <a:xfrm>
            <a:off x="6548755" y="3775067"/>
            <a:ext cx="4400874" cy="360163"/>
          </a:xfrm>
          <a:prstGeom prst="rect">
            <a:avLst/>
          </a:prstGeom>
          <a:noFill/>
          <a:ln>
            <a:noFill/>
          </a:ln>
        </p:spPr>
        <p:txBody>
          <a:bodyPr wrap="square">
            <a:spAutoFit/>
          </a:bodyPr>
          <a:lstStyle/>
          <a:p>
            <a:pPr>
              <a:lnSpc>
                <a:spcPct val="110000"/>
              </a:lnSpc>
              <a:spcBef>
                <a:spcPts val="1000"/>
              </a:spcBef>
              <a:spcAft>
                <a:spcPts val="800"/>
              </a:spcAft>
            </a:pPr>
            <a:endParaRPr lang="en-US" sz="1700" dirty="0">
              <a:solidFill>
                <a:schemeClr val="tx1">
                  <a:alpha val="60000"/>
                </a:schemeClr>
              </a:solidFill>
            </a:endParaRPr>
          </a:p>
        </p:txBody>
      </p:sp>
      <p:sp>
        <p:nvSpPr>
          <p:cNvPr id="2" name="Rectangle 1">
            <a:extLst>
              <a:ext uri="{FF2B5EF4-FFF2-40B4-BE49-F238E27FC236}">
                <a16:creationId xmlns:a16="http://schemas.microsoft.com/office/drawing/2014/main" id="{03E279D5-0732-D329-0D5A-047ECB8884A2}"/>
              </a:ext>
            </a:extLst>
          </p:cNvPr>
          <p:cNvSpPr>
            <a:spLocks noChangeArrowheads="1"/>
          </p:cNvSpPr>
          <p:nvPr/>
        </p:nvSpPr>
        <p:spPr bwMode="auto">
          <a:xfrm>
            <a:off x="-261257" y="13529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7F10078-E6EC-5CFC-C511-071C4F858FFF}"/>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628EC46-C812-AAE1-EF83-1A85310572AB}"/>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8060524C-73FB-5CA9-784F-1F8E1FBC73D2}"/>
              </a:ext>
            </a:extLst>
          </p:cNvPr>
          <p:cNvSpPr/>
          <p:nvPr/>
        </p:nvSpPr>
        <p:spPr>
          <a:xfrm>
            <a:off x="4808156" y="4044291"/>
            <a:ext cx="1670179" cy="1008270"/>
          </a:xfrm>
          <a:prstGeom prst="rect">
            <a:avLst/>
          </a:prstGeom>
          <a:no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ate Placeholder 3">
            <a:extLst>
              <a:ext uri="{FF2B5EF4-FFF2-40B4-BE49-F238E27FC236}">
                <a16:creationId xmlns:a16="http://schemas.microsoft.com/office/drawing/2014/main" id="{07356102-12E0-5653-3C28-C8B89E0A80F5}"/>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
        <p:nvSpPr>
          <p:cNvPr id="19" name="Title 6">
            <a:extLst>
              <a:ext uri="{FF2B5EF4-FFF2-40B4-BE49-F238E27FC236}">
                <a16:creationId xmlns:a16="http://schemas.microsoft.com/office/drawing/2014/main" id="{B356045B-5BE1-11EF-D0D9-0A7B2DD2E050}"/>
              </a:ext>
            </a:extLst>
          </p:cNvPr>
          <p:cNvSpPr txBox="1">
            <a:spLocks/>
          </p:cNvSpPr>
          <p:nvPr/>
        </p:nvSpPr>
        <p:spPr>
          <a:xfrm>
            <a:off x="93306" y="146304"/>
            <a:ext cx="12005388" cy="1489302"/>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fr-FR" altLang="en-US" sz="4300"/>
              <a:t>La méthode borda count applique a notre problématique </a:t>
            </a:r>
            <a:br>
              <a:rPr lang="fr-FR" altLang="en-US"/>
            </a:br>
            <a:br>
              <a:rPr lang="fr-FR"/>
            </a:br>
            <a:endParaRPr lang="fr-FR"/>
          </a:p>
        </p:txBody>
      </p:sp>
      <p:sp>
        <p:nvSpPr>
          <p:cNvPr id="20" name="Content Placeholder 3">
            <a:extLst>
              <a:ext uri="{FF2B5EF4-FFF2-40B4-BE49-F238E27FC236}">
                <a16:creationId xmlns:a16="http://schemas.microsoft.com/office/drawing/2014/main" id="{6F38E343-4F33-2435-96FB-2E87071CE533}"/>
              </a:ext>
            </a:extLst>
          </p:cNvPr>
          <p:cNvSpPr txBox="1">
            <a:spLocks/>
          </p:cNvSpPr>
          <p:nvPr/>
        </p:nvSpPr>
        <p:spPr>
          <a:xfrm>
            <a:off x="93306" y="1819691"/>
            <a:ext cx="11938650" cy="3139724"/>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Dans ce travaille j’ai utilise 160 pays et j’ai jugé important 5 paramètres. J'attribue des points à chaque paramètre, le choix en1</a:t>
            </a:r>
            <a:r>
              <a:rPr lang="fr-FR" baseline="30000" dirty="0"/>
              <a:t>er</a:t>
            </a:r>
            <a:r>
              <a:rPr lang="fr-FR" dirty="0"/>
              <a:t>  place aura 5 points, le choix à la 2</a:t>
            </a:r>
            <a:r>
              <a:rPr lang="fr-FR" baseline="30000" dirty="0"/>
              <a:t>emme</a:t>
            </a:r>
            <a:r>
              <a:rPr lang="fr-FR" dirty="0"/>
              <a:t>  place aura 4 et ainsi de suite jusqu’à la dernière place dans lequel est attribué 1 point. J’ai procède à chaque paramètre en partie et au final j'ai calculé la note totale. </a:t>
            </a:r>
          </a:p>
          <a:p>
            <a:pPr marL="0" indent="0">
              <a:buNone/>
            </a:pPr>
            <a:r>
              <a:rPr lang="fr-FR" dirty="0"/>
              <a:t>Nous ne savons pas le rang de chaque indicateur, donc nous avons appliqué la fonction </a:t>
            </a:r>
            <a:r>
              <a:rPr lang="fr-FR" dirty="0" err="1"/>
              <a:t>Itertools.permutation</a:t>
            </a:r>
            <a:r>
              <a:rPr lang="fr-FR" dirty="0"/>
              <a:t>() pour avoir tout les combinations possibles dans lequel les indicateurs peuvent être organisées. J’ai multiplié la valeur de chaque indicateur par sont poids puis ordonne le résultat par la note maximale et garde sont index.</a:t>
            </a:r>
          </a:p>
          <a:p>
            <a:pPr marL="0" indent="0">
              <a:buNone/>
            </a:pPr>
            <a:r>
              <a:rPr lang="fr-FR" dirty="0"/>
              <a:t>Pour une meilleure visualisation j’ai utilisé au final la fonction </a:t>
            </a:r>
            <a:r>
              <a:rPr lang="fr-FR" dirty="0" err="1"/>
              <a:t>rank</a:t>
            </a:r>
            <a:r>
              <a:rPr lang="fr-FR" dirty="0"/>
              <a:t>(axis=1) pour avoir la position de l'indicateur de 1 à N, dans notre cas N étant 160.</a:t>
            </a:r>
          </a:p>
          <a:p>
            <a:pPr marL="0" indent="0">
              <a:buNone/>
            </a:pPr>
            <a:endParaRPr lang="fr-FR" dirty="0"/>
          </a:p>
          <a:p>
            <a:pPr marL="0" indent="0">
              <a:buNone/>
            </a:pPr>
            <a:endParaRPr lang="en-US" dirty="0"/>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77673292"/>
      </p:ext>
    </p:extLst>
  </p:cSld>
  <p:clrMapOvr>
    <a:masterClrMapping/>
  </p:clrMapOvr>
  <mc:AlternateContent xmlns:mc="http://schemas.openxmlformats.org/markup-compatibility/2006" xmlns:p14="http://schemas.microsoft.com/office/powerpoint/2010/main">
    <mc:Choice Requires="p14">
      <p:transition spd="slow" p14:dur="2000" advTm="153437"/>
    </mc:Choice>
    <mc:Fallback xmlns="">
      <p:transition spd="slow" advTm="15343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820295-AEDF-9E9F-1D37-CD48CCB02E44}"/>
              </a:ext>
            </a:extLst>
          </p:cNvPr>
          <p:cNvSpPr>
            <a:spLocks noGrp="1"/>
          </p:cNvSpPr>
          <p:nvPr>
            <p:ph type="ftr" sz="quarter" idx="11"/>
          </p:nvPr>
        </p:nvSpPr>
        <p:spPr/>
        <p:txBody>
          <a:bodyPr/>
          <a:lstStyle/>
          <a:p>
            <a:r>
              <a:rPr lang="en-US" dirty="0"/>
              <a:t>Filipa Correia</a:t>
            </a:r>
          </a:p>
        </p:txBody>
      </p:sp>
      <p:sp>
        <p:nvSpPr>
          <p:cNvPr id="4" name="Slide Number Placeholder 3">
            <a:extLst>
              <a:ext uri="{FF2B5EF4-FFF2-40B4-BE49-F238E27FC236}">
                <a16:creationId xmlns:a16="http://schemas.microsoft.com/office/drawing/2014/main" id="{AE3B4A65-C0EE-4621-D469-C301C4F821D0}"/>
              </a:ext>
            </a:extLst>
          </p:cNvPr>
          <p:cNvSpPr>
            <a:spLocks noGrp="1"/>
          </p:cNvSpPr>
          <p:nvPr>
            <p:ph type="sldNum" sz="quarter" idx="12"/>
          </p:nvPr>
        </p:nvSpPr>
        <p:spPr/>
        <p:txBody>
          <a:bodyPr/>
          <a:lstStyle/>
          <a:p>
            <a:fld id="{DBA1B0FB-D917-4C8C-928F-313BD683BF39}" type="slidenum">
              <a:rPr lang="en-US" smtClean="0"/>
              <a:t>13</a:t>
            </a:fld>
            <a:endParaRPr lang="en-US"/>
          </a:p>
        </p:txBody>
      </p:sp>
      <p:sp>
        <p:nvSpPr>
          <p:cNvPr id="10" name="Rectangle 9">
            <a:extLst>
              <a:ext uri="{FF2B5EF4-FFF2-40B4-BE49-F238E27FC236}">
                <a16:creationId xmlns:a16="http://schemas.microsoft.com/office/drawing/2014/main" id="{D3BFD157-0105-B170-50FF-438A13E30798}"/>
              </a:ext>
            </a:extLst>
          </p:cNvPr>
          <p:cNvSpPr/>
          <p:nvPr/>
        </p:nvSpPr>
        <p:spPr>
          <a:xfrm>
            <a:off x="3418293" y="234949"/>
            <a:ext cx="5355413" cy="2669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Score Final avec de la </a:t>
            </a:r>
            <a:r>
              <a:rPr lang="en-US" dirty="0" err="1"/>
              <a:t>valeur</a:t>
            </a:r>
            <a:r>
              <a:rPr lang="en-US" dirty="0"/>
              <a:t> </a:t>
            </a:r>
          </a:p>
        </p:txBody>
      </p:sp>
      <p:pic>
        <p:nvPicPr>
          <p:cNvPr id="12" name="Picture 11">
            <a:extLst>
              <a:ext uri="{FF2B5EF4-FFF2-40B4-BE49-F238E27FC236}">
                <a16:creationId xmlns:a16="http://schemas.microsoft.com/office/drawing/2014/main" id="{99577D45-4986-AA9C-31F1-9928AD22155D}"/>
              </a:ext>
            </a:extLst>
          </p:cNvPr>
          <p:cNvPicPr>
            <a:picLocks noChangeAspect="1"/>
          </p:cNvPicPr>
          <p:nvPr/>
        </p:nvPicPr>
        <p:blipFill>
          <a:blip r:embed="rId2"/>
          <a:stretch>
            <a:fillRect/>
          </a:stretch>
        </p:blipFill>
        <p:spPr>
          <a:xfrm>
            <a:off x="2084614" y="577046"/>
            <a:ext cx="8022772" cy="4381087"/>
          </a:xfrm>
          <a:prstGeom prst="rect">
            <a:avLst/>
          </a:prstGeom>
        </p:spPr>
      </p:pic>
      <p:sp>
        <p:nvSpPr>
          <p:cNvPr id="8" name="Date Placeholder 3">
            <a:extLst>
              <a:ext uri="{FF2B5EF4-FFF2-40B4-BE49-F238E27FC236}">
                <a16:creationId xmlns:a16="http://schemas.microsoft.com/office/drawing/2014/main" id="{C3F0C231-52C0-4DE5-A225-B87D2ADD39F8}"/>
              </a:ext>
            </a:extLst>
          </p:cNvPr>
          <p:cNvSpPr txBox="1">
            <a:spLocks/>
          </p:cNvSpPr>
          <p:nvPr/>
        </p:nvSpPr>
        <p:spPr>
          <a:xfrm>
            <a:off x="624999"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Samedi, </a:t>
            </a:r>
            <a:r>
              <a:rPr lang="en-US" dirty="0" err="1"/>
              <a:t>Août</a:t>
            </a:r>
            <a:r>
              <a:rPr lang="en-US" dirty="0"/>
              <a:t>, 20 2022</a:t>
            </a:r>
          </a:p>
        </p:txBody>
      </p:sp>
      <p:pic>
        <p:nvPicPr>
          <p:cNvPr id="7" name="Picture 6">
            <a:extLst>
              <a:ext uri="{FF2B5EF4-FFF2-40B4-BE49-F238E27FC236}">
                <a16:creationId xmlns:a16="http://schemas.microsoft.com/office/drawing/2014/main" id="{D28F8D18-AE94-E40B-A98F-D5BBF292526D}"/>
              </a:ext>
            </a:extLst>
          </p:cNvPr>
          <p:cNvPicPr>
            <a:picLocks noChangeAspect="1"/>
          </p:cNvPicPr>
          <p:nvPr/>
        </p:nvPicPr>
        <p:blipFill>
          <a:blip r:embed="rId3"/>
          <a:stretch>
            <a:fillRect/>
          </a:stretch>
        </p:blipFill>
        <p:spPr>
          <a:xfrm>
            <a:off x="2084613" y="5107637"/>
            <a:ext cx="8022773" cy="1399161"/>
          </a:xfrm>
          <a:prstGeom prst="rect">
            <a:avLst/>
          </a:prstGeom>
        </p:spPr>
      </p:pic>
    </p:spTree>
    <p:extLst>
      <p:ext uri="{BB962C8B-B14F-4D97-AF65-F5344CB8AC3E}">
        <p14:creationId xmlns:p14="http://schemas.microsoft.com/office/powerpoint/2010/main" val="965468086"/>
      </p:ext>
    </p:extLst>
  </p:cSld>
  <p:clrMapOvr>
    <a:masterClrMapping/>
  </p:clrMapOvr>
  <mc:AlternateContent xmlns:mc="http://schemas.openxmlformats.org/markup-compatibility/2006" xmlns:p14="http://schemas.microsoft.com/office/powerpoint/2010/main">
    <mc:Choice Requires="p14">
      <p:transition spd="slow" p14:dur="2000" advTm="82911"/>
    </mc:Choice>
    <mc:Fallback xmlns="">
      <p:transition spd="slow" advTm="8291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4DC232B8-FC13-26B2-5ED7-3273DE304032}"/>
              </a:ext>
            </a:extLst>
          </p:cNvPr>
          <p:cNvSpPr>
            <a:spLocks noGrp="1"/>
          </p:cNvSpPr>
          <p:nvPr>
            <p:ph type="ftr" sz="quarter" idx="11"/>
          </p:nvPr>
        </p:nvSpPr>
        <p:spPr/>
        <p:txBody>
          <a:bodyPr/>
          <a:lstStyle/>
          <a:p>
            <a:r>
              <a:rPr lang="en-US" dirty="0"/>
              <a:t>Filipa Correia</a:t>
            </a:r>
          </a:p>
        </p:txBody>
      </p:sp>
      <p:sp>
        <p:nvSpPr>
          <p:cNvPr id="11" name="Slide Number Placeholder 10">
            <a:extLst>
              <a:ext uri="{FF2B5EF4-FFF2-40B4-BE49-F238E27FC236}">
                <a16:creationId xmlns:a16="http://schemas.microsoft.com/office/drawing/2014/main" id="{358539FF-7378-79AC-64C2-DF0559AE7781}"/>
              </a:ext>
            </a:extLst>
          </p:cNvPr>
          <p:cNvSpPr>
            <a:spLocks noGrp="1"/>
          </p:cNvSpPr>
          <p:nvPr>
            <p:ph type="sldNum" sz="quarter" idx="12"/>
          </p:nvPr>
        </p:nvSpPr>
        <p:spPr/>
        <p:txBody>
          <a:bodyPr/>
          <a:lstStyle/>
          <a:p>
            <a:fld id="{DBA1B0FB-D917-4C8C-928F-313BD683BF39}" type="slidenum">
              <a:rPr lang="en-US" smtClean="0"/>
              <a:t>14</a:t>
            </a:fld>
            <a:endParaRPr lang="en-US"/>
          </a:p>
        </p:txBody>
      </p:sp>
      <p:sp>
        <p:nvSpPr>
          <p:cNvPr id="2" name="Title 1">
            <a:extLst>
              <a:ext uri="{FF2B5EF4-FFF2-40B4-BE49-F238E27FC236}">
                <a16:creationId xmlns:a16="http://schemas.microsoft.com/office/drawing/2014/main" id="{58876C42-1FB4-D87F-30F7-681D41567045}"/>
              </a:ext>
            </a:extLst>
          </p:cNvPr>
          <p:cNvSpPr>
            <a:spLocks noGrp="1"/>
          </p:cNvSpPr>
          <p:nvPr>
            <p:ph type="title" idx="4294967295"/>
          </p:nvPr>
        </p:nvSpPr>
        <p:spPr>
          <a:xfrm>
            <a:off x="546894" y="146304"/>
            <a:ext cx="11098212" cy="635713"/>
          </a:xfrm>
        </p:spPr>
        <p:txBody>
          <a:bodyPr/>
          <a:lstStyle/>
          <a:p>
            <a:pPr algn="ctr"/>
            <a:r>
              <a:rPr lang="en-US" dirty="0"/>
              <a:t>Population total</a:t>
            </a:r>
          </a:p>
        </p:txBody>
      </p:sp>
      <p:pic>
        <p:nvPicPr>
          <p:cNvPr id="5" name="Picture 4">
            <a:extLst>
              <a:ext uri="{FF2B5EF4-FFF2-40B4-BE49-F238E27FC236}">
                <a16:creationId xmlns:a16="http://schemas.microsoft.com/office/drawing/2014/main" id="{8958A1A1-2322-BA63-F5B4-67456CEF8AC4}"/>
              </a:ext>
            </a:extLst>
          </p:cNvPr>
          <p:cNvPicPr>
            <a:picLocks noChangeAspect="1"/>
          </p:cNvPicPr>
          <p:nvPr/>
        </p:nvPicPr>
        <p:blipFill>
          <a:blip r:embed="rId2"/>
          <a:stretch>
            <a:fillRect/>
          </a:stretch>
        </p:blipFill>
        <p:spPr>
          <a:xfrm>
            <a:off x="570373" y="1359990"/>
            <a:ext cx="11051254" cy="5089763"/>
          </a:xfrm>
          <a:prstGeom prst="rect">
            <a:avLst/>
          </a:prstGeom>
        </p:spPr>
      </p:pic>
      <p:sp>
        <p:nvSpPr>
          <p:cNvPr id="7" name="Date Placeholder 3">
            <a:extLst>
              <a:ext uri="{FF2B5EF4-FFF2-40B4-BE49-F238E27FC236}">
                <a16:creationId xmlns:a16="http://schemas.microsoft.com/office/drawing/2014/main" id="{17664254-E6A5-6426-30B4-0C5F3533B70C}"/>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362311457"/>
      </p:ext>
    </p:extLst>
  </p:cSld>
  <p:clrMapOvr>
    <a:masterClrMapping/>
  </p:clrMapOvr>
  <mc:AlternateContent xmlns:mc="http://schemas.openxmlformats.org/markup-compatibility/2006" xmlns:p14="http://schemas.microsoft.com/office/powerpoint/2010/main">
    <mc:Choice Requires="p14">
      <p:transition spd="slow" p14:dur="2000" advTm="17856"/>
    </mc:Choice>
    <mc:Fallback xmlns="">
      <p:transition spd="slow" advTm="1785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446F162B-D4E1-0A51-3E7A-A4C90E20FD42}"/>
              </a:ext>
            </a:extLst>
          </p:cNvPr>
          <p:cNvSpPr>
            <a:spLocks noGrp="1"/>
          </p:cNvSpPr>
          <p:nvPr>
            <p:ph type="ftr" sz="quarter" idx="11"/>
          </p:nvPr>
        </p:nvSpPr>
        <p:spPr/>
        <p:txBody>
          <a:bodyPr/>
          <a:lstStyle/>
          <a:p>
            <a:r>
              <a:rPr lang="en-US" dirty="0"/>
              <a:t>Filipa Correia</a:t>
            </a:r>
          </a:p>
        </p:txBody>
      </p:sp>
      <p:sp>
        <p:nvSpPr>
          <p:cNvPr id="11" name="Slide Number Placeholder 10">
            <a:extLst>
              <a:ext uri="{FF2B5EF4-FFF2-40B4-BE49-F238E27FC236}">
                <a16:creationId xmlns:a16="http://schemas.microsoft.com/office/drawing/2014/main" id="{108E721B-8DB4-0BB4-AD94-66C9808DA7E3}"/>
              </a:ext>
            </a:extLst>
          </p:cNvPr>
          <p:cNvSpPr>
            <a:spLocks noGrp="1"/>
          </p:cNvSpPr>
          <p:nvPr>
            <p:ph type="sldNum" sz="quarter" idx="12"/>
          </p:nvPr>
        </p:nvSpPr>
        <p:spPr/>
        <p:txBody>
          <a:bodyPr/>
          <a:lstStyle/>
          <a:p>
            <a:fld id="{DBA1B0FB-D917-4C8C-928F-313BD683BF39}" type="slidenum">
              <a:rPr lang="en-US" smtClean="0"/>
              <a:t>15</a:t>
            </a:fld>
            <a:endParaRPr lang="en-US"/>
          </a:p>
        </p:txBody>
      </p:sp>
      <p:sp>
        <p:nvSpPr>
          <p:cNvPr id="2" name="Title 1">
            <a:extLst>
              <a:ext uri="{FF2B5EF4-FFF2-40B4-BE49-F238E27FC236}">
                <a16:creationId xmlns:a16="http://schemas.microsoft.com/office/drawing/2014/main" id="{1A48D495-21AA-A051-C44A-AB6B3A0D616D}"/>
              </a:ext>
            </a:extLst>
          </p:cNvPr>
          <p:cNvSpPr>
            <a:spLocks noGrp="1"/>
          </p:cNvSpPr>
          <p:nvPr>
            <p:ph type="title" idx="4294967295"/>
          </p:nvPr>
        </p:nvSpPr>
        <p:spPr>
          <a:xfrm>
            <a:off x="548640" y="146304"/>
            <a:ext cx="11098212" cy="1049338"/>
          </a:xfrm>
        </p:spPr>
        <p:txBody>
          <a:bodyPr/>
          <a:lstStyle/>
          <a:p>
            <a:pPr algn="ctr"/>
            <a:r>
              <a:rPr lang="en-US" dirty="0"/>
              <a:t>Population ages 15-24</a:t>
            </a:r>
          </a:p>
        </p:txBody>
      </p:sp>
      <p:pic>
        <p:nvPicPr>
          <p:cNvPr id="6" name="Picture 5">
            <a:extLst>
              <a:ext uri="{FF2B5EF4-FFF2-40B4-BE49-F238E27FC236}">
                <a16:creationId xmlns:a16="http://schemas.microsoft.com/office/drawing/2014/main" id="{21966EFB-9396-121B-404B-D8A491523ADE}"/>
              </a:ext>
            </a:extLst>
          </p:cNvPr>
          <p:cNvPicPr>
            <a:picLocks noChangeAspect="1"/>
          </p:cNvPicPr>
          <p:nvPr/>
        </p:nvPicPr>
        <p:blipFill>
          <a:blip r:embed="rId2"/>
          <a:stretch>
            <a:fillRect/>
          </a:stretch>
        </p:blipFill>
        <p:spPr>
          <a:xfrm>
            <a:off x="654734" y="1329508"/>
            <a:ext cx="10882532" cy="5164750"/>
          </a:xfrm>
          <a:prstGeom prst="rect">
            <a:avLst/>
          </a:prstGeom>
        </p:spPr>
      </p:pic>
      <p:sp>
        <p:nvSpPr>
          <p:cNvPr id="7" name="Date Placeholder 3">
            <a:extLst>
              <a:ext uri="{FF2B5EF4-FFF2-40B4-BE49-F238E27FC236}">
                <a16:creationId xmlns:a16="http://schemas.microsoft.com/office/drawing/2014/main" id="{DED4A0D4-9188-AF7F-6CE9-140CEFA19555}"/>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1026372606"/>
      </p:ext>
    </p:extLst>
  </p:cSld>
  <p:clrMapOvr>
    <a:masterClrMapping/>
  </p:clrMapOvr>
  <mc:AlternateContent xmlns:mc="http://schemas.openxmlformats.org/markup-compatibility/2006" xmlns:p14="http://schemas.microsoft.com/office/powerpoint/2010/main">
    <mc:Choice Requires="p14">
      <p:transition spd="slow" p14:dur="2000" advTm="2414"/>
    </mc:Choice>
    <mc:Fallback xmlns="">
      <p:transition spd="slow" advTm="241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A513D4-6BC4-4211-2E30-3405BB5B4358}"/>
              </a:ext>
            </a:extLst>
          </p:cNvPr>
          <p:cNvSpPr>
            <a:spLocks noGrp="1"/>
          </p:cNvSpPr>
          <p:nvPr>
            <p:ph type="ftr" sz="quarter" idx="11"/>
          </p:nvPr>
        </p:nvSpPr>
        <p:spPr/>
        <p:txBody>
          <a:bodyPr/>
          <a:lstStyle/>
          <a:p>
            <a:r>
              <a:rPr lang="en-US" dirty="0"/>
              <a:t>Filipa Correia</a:t>
            </a:r>
          </a:p>
        </p:txBody>
      </p:sp>
      <p:sp>
        <p:nvSpPr>
          <p:cNvPr id="4" name="Slide Number Placeholder 3">
            <a:extLst>
              <a:ext uri="{FF2B5EF4-FFF2-40B4-BE49-F238E27FC236}">
                <a16:creationId xmlns:a16="http://schemas.microsoft.com/office/drawing/2014/main" id="{FBA6297C-5D12-7E75-9E52-C795337D5460}"/>
              </a:ext>
            </a:extLst>
          </p:cNvPr>
          <p:cNvSpPr>
            <a:spLocks noGrp="1"/>
          </p:cNvSpPr>
          <p:nvPr>
            <p:ph type="sldNum" sz="quarter" idx="12"/>
          </p:nvPr>
        </p:nvSpPr>
        <p:spPr/>
        <p:txBody>
          <a:bodyPr/>
          <a:lstStyle/>
          <a:p>
            <a:fld id="{DBA1B0FB-D917-4C8C-928F-313BD683BF39}" type="slidenum">
              <a:rPr lang="en-US" smtClean="0"/>
              <a:t>16</a:t>
            </a:fld>
            <a:endParaRPr lang="en-US"/>
          </a:p>
        </p:txBody>
      </p:sp>
      <p:sp>
        <p:nvSpPr>
          <p:cNvPr id="7" name="Title 1">
            <a:extLst>
              <a:ext uri="{FF2B5EF4-FFF2-40B4-BE49-F238E27FC236}">
                <a16:creationId xmlns:a16="http://schemas.microsoft.com/office/drawing/2014/main" id="{304D1989-4B1C-1ED5-9CA9-B9D5031E6E0D}"/>
              </a:ext>
            </a:extLst>
          </p:cNvPr>
          <p:cNvSpPr txBox="1">
            <a:spLocks/>
          </p:cNvSpPr>
          <p:nvPr/>
        </p:nvSpPr>
        <p:spPr>
          <a:xfrm>
            <a:off x="546894" y="146304"/>
            <a:ext cx="11098212" cy="635713"/>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it-IT" sz="4300" dirty="0"/>
              <a:t>GDP</a:t>
            </a:r>
            <a:r>
              <a:rPr lang="it-IT" dirty="0"/>
              <a:t> per capita</a:t>
            </a:r>
          </a:p>
        </p:txBody>
      </p:sp>
      <p:pic>
        <p:nvPicPr>
          <p:cNvPr id="9" name="Picture 8">
            <a:extLst>
              <a:ext uri="{FF2B5EF4-FFF2-40B4-BE49-F238E27FC236}">
                <a16:creationId xmlns:a16="http://schemas.microsoft.com/office/drawing/2014/main" id="{451093AA-22BD-8FBB-5421-990939D686F1}"/>
              </a:ext>
            </a:extLst>
          </p:cNvPr>
          <p:cNvPicPr>
            <a:picLocks noChangeAspect="1"/>
          </p:cNvPicPr>
          <p:nvPr/>
        </p:nvPicPr>
        <p:blipFill>
          <a:blip r:embed="rId2"/>
          <a:stretch>
            <a:fillRect/>
          </a:stretch>
        </p:blipFill>
        <p:spPr>
          <a:xfrm>
            <a:off x="678168" y="782017"/>
            <a:ext cx="10835664" cy="5220991"/>
          </a:xfrm>
          <a:prstGeom prst="rect">
            <a:avLst/>
          </a:prstGeom>
        </p:spPr>
      </p:pic>
      <p:sp>
        <p:nvSpPr>
          <p:cNvPr id="8" name="Date Placeholder 3">
            <a:extLst>
              <a:ext uri="{FF2B5EF4-FFF2-40B4-BE49-F238E27FC236}">
                <a16:creationId xmlns:a16="http://schemas.microsoft.com/office/drawing/2014/main" id="{171BF669-E8E0-6599-0D41-062291E72720}"/>
              </a:ext>
            </a:extLst>
          </p:cNvPr>
          <p:cNvSpPr txBox="1">
            <a:spLocks/>
          </p:cNvSpPr>
          <p:nvPr/>
        </p:nvSpPr>
        <p:spPr>
          <a:xfrm>
            <a:off x="730250" y="6507212"/>
            <a:ext cx="2628900" cy="153888"/>
          </a:xfrm>
          <a:prstGeom prst="rect">
            <a:avLst/>
          </a:prstGeom>
        </p:spPr>
        <p:txBody>
          <a:bodyPr vert="horz" wrap="square" lIns="0" tIns="0" rIns="0" bIns="0" rtlCol="0" anchor="ctr">
            <a:noAutofit/>
          </a:bodyPr>
          <a:lstStyle>
            <a:defPPr>
              <a:defRPr lang="en-U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1281760312"/>
      </p:ext>
    </p:extLst>
  </p:cSld>
  <p:clrMapOvr>
    <a:masterClrMapping/>
  </p:clrMapOvr>
  <mc:AlternateContent xmlns:mc="http://schemas.openxmlformats.org/markup-compatibility/2006" xmlns:p14="http://schemas.microsoft.com/office/powerpoint/2010/main">
    <mc:Choice Requires="p14">
      <p:transition spd="slow" p14:dur="2000" advTm="23614"/>
    </mc:Choice>
    <mc:Fallback xmlns="">
      <p:transition spd="slow" advTm="2361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4DC232B8-FC13-26B2-5ED7-3273DE304032}"/>
              </a:ext>
            </a:extLst>
          </p:cNvPr>
          <p:cNvSpPr>
            <a:spLocks noGrp="1"/>
          </p:cNvSpPr>
          <p:nvPr>
            <p:ph type="ftr" sz="quarter" idx="11"/>
          </p:nvPr>
        </p:nvSpPr>
        <p:spPr/>
        <p:txBody>
          <a:bodyPr/>
          <a:lstStyle/>
          <a:p>
            <a:r>
              <a:rPr lang="en-US" dirty="0"/>
              <a:t>Filipa Correia</a:t>
            </a:r>
          </a:p>
        </p:txBody>
      </p:sp>
      <p:sp>
        <p:nvSpPr>
          <p:cNvPr id="11" name="Slide Number Placeholder 10">
            <a:extLst>
              <a:ext uri="{FF2B5EF4-FFF2-40B4-BE49-F238E27FC236}">
                <a16:creationId xmlns:a16="http://schemas.microsoft.com/office/drawing/2014/main" id="{358539FF-7378-79AC-64C2-DF0559AE7781}"/>
              </a:ext>
            </a:extLst>
          </p:cNvPr>
          <p:cNvSpPr>
            <a:spLocks noGrp="1"/>
          </p:cNvSpPr>
          <p:nvPr>
            <p:ph type="sldNum" sz="quarter" idx="12"/>
          </p:nvPr>
        </p:nvSpPr>
        <p:spPr/>
        <p:txBody>
          <a:bodyPr/>
          <a:lstStyle/>
          <a:p>
            <a:fld id="{DBA1B0FB-D917-4C8C-928F-313BD683BF39}" type="slidenum">
              <a:rPr lang="en-US" smtClean="0"/>
              <a:t>17</a:t>
            </a:fld>
            <a:endParaRPr lang="en-US"/>
          </a:p>
        </p:txBody>
      </p:sp>
      <p:sp>
        <p:nvSpPr>
          <p:cNvPr id="2" name="Title 1">
            <a:extLst>
              <a:ext uri="{FF2B5EF4-FFF2-40B4-BE49-F238E27FC236}">
                <a16:creationId xmlns:a16="http://schemas.microsoft.com/office/drawing/2014/main" id="{58876C42-1FB4-D87F-30F7-681D41567045}"/>
              </a:ext>
            </a:extLst>
          </p:cNvPr>
          <p:cNvSpPr>
            <a:spLocks noGrp="1"/>
          </p:cNvSpPr>
          <p:nvPr>
            <p:ph type="title" idx="4294967295"/>
          </p:nvPr>
        </p:nvSpPr>
        <p:spPr>
          <a:xfrm>
            <a:off x="546894" y="146304"/>
            <a:ext cx="11098212" cy="635713"/>
          </a:xfrm>
        </p:spPr>
        <p:txBody>
          <a:bodyPr/>
          <a:lstStyle/>
          <a:p>
            <a:pPr algn="ctr"/>
            <a:r>
              <a:rPr lang="en-US" dirty="0"/>
              <a:t>Internet users </a:t>
            </a:r>
          </a:p>
        </p:txBody>
      </p:sp>
      <p:pic>
        <p:nvPicPr>
          <p:cNvPr id="5" name="Picture 4">
            <a:extLst>
              <a:ext uri="{FF2B5EF4-FFF2-40B4-BE49-F238E27FC236}">
                <a16:creationId xmlns:a16="http://schemas.microsoft.com/office/drawing/2014/main" id="{2C18DE48-458C-6F41-908F-AC5E206A8CD2}"/>
              </a:ext>
            </a:extLst>
          </p:cNvPr>
          <p:cNvPicPr>
            <a:picLocks noChangeAspect="1"/>
          </p:cNvPicPr>
          <p:nvPr/>
        </p:nvPicPr>
        <p:blipFill>
          <a:blip r:embed="rId2"/>
          <a:stretch>
            <a:fillRect/>
          </a:stretch>
        </p:blipFill>
        <p:spPr>
          <a:xfrm>
            <a:off x="682855" y="1321885"/>
            <a:ext cx="10826291" cy="5183497"/>
          </a:xfrm>
          <a:prstGeom prst="rect">
            <a:avLst/>
          </a:prstGeom>
        </p:spPr>
      </p:pic>
      <p:sp>
        <p:nvSpPr>
          <p:cNvPr id="7" name="Date Placeholder 3">
            <a:extLst>
              <a:ext uri="{FF2B5EF4-FFF2-40B4-BE49-F238E27FC236}">
                <a16:creationId xmlns:a16="http://schemas.microsoft.com/office/drawing/2014/main" id="{4488A768-299B-AC20-007E-E3D18F2C60EE}"/>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3620673394"/>
      </p:ext>
    </p:extLst>
  </p:cSld>
  <p:clrMapOvr>
    <a:masterClrMapping/>
  </p:clrMapOvr>
  <mc:AlternateContent xmlns:mc="http://schemas.openxmlformats.org/markup-compatibility/2006" xmlns:p14="http://schemas.microsoft.com/office/powerpoint/2010/main">
    <mc:Choice Requires="p14">
      <p:transition spd="slow" p14:dur="2000" advTm="7476"/>
    </mc:Choice>
    <mc:Fallback xmlns="">
      <p:transition spd="slow" advTm="747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4DC232B8-FC13-26B2-5ED7-3273DE304032}"/>
              </a:ext>
            </a:extLst>
          </p:cNvPr>
          <p:cNvSpPr>
            <a:spLocks noGrp="1"/>
          </p:cNvSpPr>
          <p:nvPr>
            <p:ph type="ftr" sz="quarter" idx="11"/>
          </p:nvPr>
        </p:nvSpPr>
        <p:spPr/>
        <p:txBody>
          <a:bodyPr/>
          <a:lstStyle/>
          <a:p>
            <a:r>
              <a:rPr lang="en-US" dirty="0"/>
              <a:t>Filipa Correia</a:t>
            </a:r>
          </a:p>
        </p:txBody>
      </p:sp>
      <p:sp>
        <p:nvSpPr>
          <p:cNvPr id="11" name="Slide Number Placeholder 10">
            <a:extLst>
              <a:ext uri="{FF2B5EF4-FFF2-40B4-BE49-F238E27FC236}">
                <a16:creationId xmlns:a16="http://schemas.microsoft.com/office/drawing/2014/main" id="{358539FF-7378-79AC-64C2-DF0559AE7781}"/>
              </a:ext>
            </a:extLst>
          </p:cNvPr>
          <p:cNvSpPr>
            <a:spLocks noGrp="1"/>
          </p:cNvSpPr>
          <p:nvPr>
            <p:ph type="sldNum" sz="quarter" idx="12"/>
          </p:nvPr>
        </p:nvSpPr>
        <p:spPr/>
        <p:txBody>
          <a:bodyPr/>
          <a:lstStyle/>
          <a:p>
            <a:fld id="{DBA1B0FB-D917-4C8C-928F-313BD683BF39}" type="slidenum">
              <a:rPr lang="en-US" smtClean="0"/>
              <a:t>18</a:t>
            </a:fld>
            <a:endParaRPr lang="en-US"/>
          </a:p>
        </p:txBody>
      </p:sp>
      <p:sp>
        <p:nvSpPr>
          <p:cNvPr id="2" name="Title 1">
            <a:extLst>
              <a:ext uri="{FF2B5EF4-FFF2-40B4-BE49-F238E27FC236}">
                <a16:creationId xmlns:a16="http://schemas.microsoft.com/office/drawing/2014/main" id="{58876C42-1FB4-D87F-30F7-681D41567045}"/>
              </a:ext>
            </a:extLst>
          </p:cNvPr>
          <p:cNvSpPr>
            <a:spLocks noGrp="1"/>
          </p:cNvSpPr>
          <p:nvPr>
            <p:ph type="title" idx="4294967295"/>
          </p:nvPr>
        </p:nvSpPr>
        <p:spPr>
          <a:xfrm>
            <a:off x="546894" y="146304"/>
            <a:ext cx="11098212" cy="635713"/>
          </a:xfrm>
        </p:spPr>
        <p:txBody>
          <a:bodyPr/>
          <a:lstStyle/>
          <a:p>
            <a:pPr algn="ctr"/>
            <a:r>
              <a:rPr lang="en-US" dirty="0"/>
              <a:t>Personal computers</a:t>
            </a:r>
          </a:p>
        </p:txBody>
      </p:sp>
      <p:pic>
        <p:nvPicPr>
          <p:cNvPr id="5" name="Picture 4">
            <a:extLst>
              <a:ext uri="{FF2B5EF4-FFF2-40B4-BE49-F238E27FC236}">
                <a16:creationId xmlns:a16="http://schemas.microsoft.com/office/drawing/2014/main" id="{44545D50-0E8A-8DA8-96E4-9C805A43F612}"/>
              </a:ext>
            </a:extLst>
          </p:cNvPr>
          <p:cNvPicPr>
            <a:picLocks noChangeAspect="1"/>
          </p:cNvPicPr>
          <p:nvPr/>
        </p:nvPicPr>
        <p:blipFill>
          <a:blip r:embed="rId2"/>
          <a:stretch>
            <a:fillRect/>
          </a:stretch>
        </p:blipFill>
        <p:spPr>
          <a:xfrm>
            <a:off x="687541" y="1024746"/>
            <a:ext cx="10816918" cy="5239737"/>
          </a:xfrm>
          <a:prstGeom prst="rect">
            <a:avLst/>
          </a:prstGeom>
        </p:spPr>
      </p:pic>
      <p:sp>
        <p:nvSpPr>
          <p:cNvPr id="7" name="Date Placeholder 3">
            <a:extLst>
              <a:ext uri="{FF2B5EF4-FFF2-40B4-BE49-F238E27FC236}">
                <a16:creationId xmlns:a16="http://schemas.microsoft.com/office/drawing/2014/main" id="{E514A0BF-0306-9AB2-C3BF-E6AD439F5DEC}"/>
              </a:ext>
            </a:extLst>
          </p:cNvPr>
          <p:cNvSpPr>
            <a:spLocks noGrp="1"/>
          </p:cNvSpPr>
          <p:nvPr>
            <p:ph type="dt" sz="half" idx="10"/>
          </p:nvPr>
        </p:nvSpPr>
        <p:spPr>
          <a:xfrm>
            <a:off x="546894" y="6453553"/>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1976863930"/>
      </p:ext>
    </p:extLst>
  </p:cSld>
  <p:clrMapOvr>
    <a:masterClrMapping/>
  </p:clrMapOvr>
  <mc:AlternateContent xmlns:mc="http://schemas.openxmlformats.org/markup-compatibility/2006" xmlns:p14="http://schemas.microsoft.com/office/powerpoint/2010/main">
    <mc:Choice Requires="p14">
      <p:transition spd="slow" p14:dur="2000" advTm="7381"/>
    </mc:Choice>
    <mc:Fallback xmlns="">
      <p:transition spd="slow" advTm="738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D3BA0E10-DD3B-7451-6EE0-6B55259ADBD8}"/>
              </a:ext>
            </a:extLst>
          </p:cNvPr>
          <p:cNvSpPr>
            <a:spLocks noGrp="1"/>
          </p:cNvSpPr>
          <p:nvPr>
            <p:ph type="ftr" sz="quarter" idx="11"/>
          </p:nvPr>
        </p:nvSpPr>
        <p:spPr/>
        <p:txBody>
          <a:bodyPr/>
          <a:lstStyle/>
          <a:p>
            <a:r>
              <a:rPr lang="en-US" dirty="0"/>
              <a:t>Filipa Correia</a:t>
            </a:r>
          </a:p>
        </p:txBody>
      </p:sp>
      <p:sp>
        <p:nvSpPr>
          <p:cNvPr id="11" name="Slide Number Placeholder 10">
            <a:extLst>
              <a:ext uri="{FF2B5EF4-FFF2-40B4-BE49-F238E27FC236}">
                <a16:creationId xmlns:a16="http://schemas.microsoft.com/office/drawing/2014/main" id="{8583128F-B65D-05E7-C8DE-D4387169E97C}"/>
              </a:ext>
            </a:extLst>
          </p:cNvPr>
          <p:cNvSpPr>
            <a:spLocks noGrp="1"/>
          </p:cNvSpPr>
          <p:nvPr>
            <p:ph type="sldNum" sz="quarter" idx="12"/>
          </p:nvPr>
        </p:nvSpPr>
        <p:spPr/>
        <p:txBody>
          <a:bodyPr/>
          <a:lstStyle/>
          <a:p>
            <a:fld id="{DBA1B0FB-D917-4C8C-928F-313BD683BF39}" type="slidenum">
              <a:rPr lang="en-US" smtClean="0"/>
              <a:t>19</a:t>
            </a:fld>
            <a:endParaRPr lang="en-US"/>
          </a:p>
        </p:txBody>
      </p:sp>
      <p:sp>
        <p:nvSpPr>
          <p:cNvPr id="3" name="Text Placeholder 2">
            <a:extLst>
              <a:ext uri="{FF2B5EF4-FFF2-40B4-BE49-F238E27FC236}">
                <a16:creationId xmlns:a16="http://schemas.microsoft.com/office/drawing/2014/main" id="{5A725ECD-5A5A-5952-CF8A-BB038010F40F}"/>
              </a:ext>
            </a:extLst>
          </p:cNvPr>
          <p:cNvSpPr>
            <a:spLocks noGrp="1"/>
          </p:cNvSpPr>
          <p:nvPr>
            <p:ph type="body" idx="4294967295"/>
          </p:nvPr>
        </p:nvSpPr>
        <p:spPr>
          <a:xfrm>
            <a:off x="940966" y="1881188"/>
            <a:ext cx="9994511" cy="1720428"/>
          </a:xfrm>
        </p:spPr>
        <p:txBody>
          <a:bodyPr/>
          <a:lstStyle/>
          <a:p>
            <a:r>
              <a:rPr lang="en-US" sz="2200" dirty="0"/>
              <a:t>Essayer </a:t>
            </a:r>
            <a:r>
              <a:rPr lang="en-US" sz="2200" dirty="0" err="1"/>
              <a:t>plusieurs</a:t>
            </a:r>
            <a:r>
              <a:rPr lang="en-US" sz="2200" dirty="0"/>
              <a:t> </a:t>
            </a:r>
            <a:r>
              <a:rPr lang="en-US" sz="2200" dirty="0" err="1"/>
              <a:t>Indicateurs</a:t>
            </a:r>
            <a:r>
              <a:rPr lang="en-US" sz="2200" dirty="0"/>
              <a:t>.</a:t>
            </a:r>
          </a:p>
          <a:p>
            <a:r>
              <a:rPr lang="en-US" sz="2200" dirty="0"/>
              <a:t>Presenter le </a:t>
            </a:r>
            <a:r>
              <a:rPr lang="en-US" sz="2200" dirty="0" err="1"/>
              <a:t>modele</a:t>
            </a:r>
            <a:r>
              <a:rPr lang="en-US" sz="2200" dirty="0"/>
              <a:t> au client pour demander quell </a:t>
            </a:r>
            <a:r>
              <a:rPr lang="en-US" sz="2200" dirty="0" err="1"/>
              <a:t>sont</a:t>
            </a:r>
            <a:r>
              <a:rPr lang="en-US" sz="2200" dirty="0"/>
              <a:t> les </a:t>
            </a:r>
            <a:r>
              <a:rPr lang="en-US" sz="2200" dirty="0" err="1"/>
              <a:t>indicateurs</a:t>
            </a:r>
            <a:r>
              <a:rPr lang="en-US" sz="2200" dirty="0"/>
              <a:t> </a:t>
            </a:r>
            <a:r>
              <a:rPr lang="en-US" sz="2200" dirty="0" err="1"/>
              <a:t>selon</a:t>
            </a:r>
            <a:r>
              <a:rPr lang="en-US" sz="2200" dirty="0"/>
              <a:t> </a:t>
            </a:r>
            <a:r>
              <a:rPr lang="en-US" sz="2200" dirty="0" err="1"/>
              <a:t>lui</a:t>
            </a:r>
            <a:r>
              <a:rPr lang="en-US" sz="2200" dirty="0"/>
              <a:t> que </a:t>
            </a:r>
            <a:r>
              <a:rPr lang="en-US" sz="2200" dirty="0" err="1"/>
              <a:t>ont</a:t>
            </a:r>
            <a:r>
              <a:rPr lang="en-US" sz="2200" dirty="0"/>
              <a:t> plus </a:t>
            </a:r>
            <a:r>
              <a:rPr lang="en-US" sz="2200" dirty="0" err="1"/>
              <a:t>d’importance</a:t>
            </a:r>
            <a:r>
              <a:rPr lang="en-US" sz="2200" dirty="0"/>
              <a:t>.</a:t>
            </a:r>
          </a:p>
          <a:p>
            <a:endParaRPr lang="en-US" dirty="0"/>
          </a:p>
        </p:txBody>
      </p:sp>
      <p:sp>
        <p:nvSpPr>
          <p:cNvPr id="2" name="Title 1">
            <a:extLst>
              <a:ext uri="{FF2B5EF4-FFF2-40B4-BE49-F238E27FC236}">
                <a16:creationId xmlns:a16="http://schemas.microsoft.com/office/drawing/2014/main" id="{A9DBF650-C3EA-5F50-3353-6FDE9BAAE9A0}"/>
              </a:ext>
            </a:extLst>
          </p:cNvPr>
          <p:cNvSpPr>
            <a:spLocks noGrp="1"/>
          </p:cNvSpPr>
          <p:nvPr>
            <p:ph type="title" idx="4294967295"/>
          </p:nvPr>
        </p:nvSpPr>
        <p:spPr>
          <a:xfrm>
            <a:off x="546894" y="549275"/>
            <a:ext cx="11098212" cy="1331913"/>
          </a:xfrm>
        </p:spPr>
        <p:txBody>
          <a:bodyPr/>
          <a:lstStyle/>
          <a:p>
            <a:pPr algn="ctr"/>
            <a:r>
              <a:rPr lang="en-US" dirty="0" err="1"/>
              <a:t>Prochaines</a:t>
            </a:r>
            <a:r>
              <a:rPr lang="en-US" dirty="0"/>
              <a:t> </a:t>
            </a:r>
            <a:r>
              <a:rPr lang="en-US" dirty="0" err="1"/>
              <a:t>etapes</a:t>
            </a:r>
            <a:endParaRPr lang="en-US" dirty="0"/>
          </a:p>
        </p:txBody>
      </p:sp>
      <p:sp>
        <p:nvSpPr>
          <p:cNvPr id="7" name="Date Placeholder 3">
            <a:extLst>
              <a:ext uri="{FF2B5EF4-FFF2-40B4-BE49-F238E27FC236}">
                <a16:creationId xmlns:a16="http://schemas.microsoft.com/office/drawing/2014/main" id="{95A8E974-FCA0-7AC9-E1AC-0FDDF70B168E}"/>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2790858720"/>
      </p:ext>
    </p:extLst>
  </p:cSld>
  <p:clrMapOvr>
    <a:masterClrMapping/>
  </p:clrMapOvr>
  <mc:AlternateContent xmlns:mc="http://schemas.openxmlformats.org/markup-compatibility/2006" xmlns:p14="http://schemas.microsoft.com/office/powerpoint/2010/main">
    <mc:Choice Requires="p14">
      <p:transition spd="slow" p14:dur="2000" advTm="42075"/>
    </mc:Choice>
    <mc:Fallback xmlns="">
      <p:transition spd="slow" advTm="4207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p:txBody>
          <a:bodyPr/>
          <a:lstStyle/>
          <a:p>
            <a:r>
              <a:rPr lang="en-US" dirty="0"/>
              <a:t>Samedi, </a:t>
            </a:r>
            <a:r>
              <a:rPr lang="en-US" dirty="0" err="1"/>
              <a:t>Août</a:t>
            </a:r>
            <a:r>
              <a:rPr lang="en-US" dirty="0"/>
              <a:t>, 20 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74708" y="6507212"/>
            <a:ext cx="6379210" cy="153888"/>
          </a:xfrm>
        </p:spPr>
        <p:txBody>
          <a:bodyPr/>
          <a:lstStyle/>
          <a:p>
            <a:r>
              <a:rPr lang="en-US" dirty="0"/>
              <a:t>Filipa Correia</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a:lstStyle/>
          <a:p>
            <a:fld id="{DBA1B0FB-D917-4C8C-928F-313BD683BF39}" type="slidenum">
              <a:rPr lang="en-US" smtClean="0"/>
              <a:pPr/>
              <a:t>2</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4294967295"/>
          </p:nvPr>
        </p:nvSpPr>
        <p:spPr>
          <a:xfrm>
            <a:off x="158958" y="1044283"/>
            <a:ext cx="11713464" cy="5011283"/>
          </a:xfrm>
          <a:noFill/>
        </p:spPr>
        <p:txBody>
          <a:bodyPr>
            <a:normAutofit/>
          </a:bodyPr>
          <a:lstStyle/>
          <a:p>
            <a:pPr marL="0" marR="0" lvl="0" indent="0" fontAlgn="base">
              <a:spcBef>
                <a:spcPts val="0"/>
              </a:spcBef>
              <a:spcAft>
                <a:spcPts val="0"/>
              </a:spcAft>
              <a:buClrTx/>
              <a:buSzTx/>
              <a:buNone/>
              <a:tabLst/>
            </a:pPr>
            <a:r>
              <a:rPr lang="fr-FR" sz="2200" dirty="0"/>
              <a:t>Notre client est une start-up de la </a:t>
            </a:r>
            <a:r>
              <a:rPr lang="fr-FR" sz="2200" dirty="0" err="1"/>
              <a:t>EdTech</a:t>
            </a:r>
            <a:r>
              <a:rPr lang="fr-FR" sz="2200" dirty="0"/>
              <a:t> , nommée </a:t>
            </a:r>
            <a:r>
              <a:rPr lang="fr-FR" sz="2200" dirty="0" err="1"/>
              <a:t>academy</a:t>
            </a:r>
            <a:r>
              <a:rPr lang="fr-FR" sz="2200" dirty="0"/>
              <a:t>, qui propose des contenus de formation en ligne pour un public de niveau lycée et université. </a:t>
            </a:r>
          </a:p>
          <a:p>
            <a:pPr marL="0" marR="0" lvl="0" indent="0" fontAlgn="base">
              <a:spcBef>
                <a:spcPts val="0"/>
              </a:spcBef>
              <a:spcAft>
                <a:spcPts val="0"/>
              </a:spcAft>
              <a:buClrTx/>
              <a:buSzTx/>
              <a:buNone/>
              <a:tabLst/>
            </a:pPr>
            <a:endParaRPr lang="en-US" altLang="en-US" sz="2200" dirty="0"/>
          </a:p>
          <a:p>
            <a:pPr marL="0" marR="0" lvl="0" indent="0" fontAlgn="base">
              <a:spcBef>
                <a:spcPts val="0"/>
              </a:spcBef>
              <a:spcAft>
                <a:spcPts val="0"/>
              </a:spcAft>
              <a:buClrTx/>
              <a:buSzTx/>
              <a:buNone/>
              <a:tabLst/>
            </a:pPr>
            <a:r>
              <a:rPr lang="en-US" altLang="en-US" sz="2200" b="1" dirty="0"/>
              <a:t>Mission</a:t>
            </a:r>
            <a:r>
              <a:rPr lang="en-US" altLang="en-US" sz="2200" dirty="0"/>
              <a:t>: </a:t>
            </a:r>
          </a:p>
          <a:p>
            <a:pPr marL="0" marR="0" lvl="0" fontAlgn="base">
              <a:spcBef>
                <a:spcPts val="0"/>
              </a:spcBef>
              <a:spcAft>
                <a:spcPts val="0"/>
              </a:spcAft>
              <a:buClrTx/>
              <a:buSzTx/>
              <a:tabLst/>
            </a:pPr>
            <a:endParaRPr lang="en-US" altLang="en-US" sz="2200" dirty="0"/>
          </a:p>
          <a:p>
            <a:pPr marL="0" marR="0" lvl="0" indent="0" fontAlgn="base">
              <a:spcBef>
                <a:spcPts val="0"/>
              </a:spcBef>
              <a:spcAft>
                <a:spcPts val="0"/>
              </a:spcAft>
              <a:buClrTx/>
              <a:buSzTx/>
              <a:buNone/>
              <a:tabLst/>
            </a:pPr>
            <a:r>
              <a:rPr lang="fr-FR" sz="2200" dirty="0"/>
              <a:t>A partir des données de la Banque mondiale, réaliser une </a:t>
            </a:r>
            <a:r>
              <a:rPr lang="fr-FR" sz="2200" dirty="0" err="1"/>
              <a:t>pré-analyse</a:t>
            </a:r>
            <a:r>
              <a:rPr lang="fr-FR" sz="2200" dirty="0"/>
              <a:t> exploratoire permettant de répondre aux interrogations suivantes :</a:t>
            </a:r>
            <a:endParaRPr lang="en-US" altLang="en-US" sz="2200" dirty="0"/>
          </a:p>
          <a:p>
            <a:pPr marL="0" marR="0" lvl="0" fontAlgn="base">
              <a:spcBef>
                <a:spcPts val="0"/>
              </a:spcBef>
              <a:spcAft>
                <a:spcPts val="0"/>
              </a:spcAft>
              <a:buClrTx/>
              <a:buSzTx/>
              <a:tabLst/>
            </a:pPr>
            <a:endParaRPr lang="en-US" altLang="en-US" sz="2200" dirty="0"/>
          </a:p>
          <a:p>
            <a:pPr marL="0" fontAlgn="base">
              <a:spcBef>
                <a:spcPts val="0"/>
              </a:spcBef>
              <a:spcAft>
                <a:spcPts val="0"/>
              </a:spcAft>
            </a:pPr>
            <a:r>
              <a:rPr lang="en-US" altLang="en-US" sz="2200" dirty="0" err="1"/>
              <a:t>Quels</a:t>
            </a:r>
            <a:r>
              <a:rPr lang="en-US" altLang="en-US" sz="2200" dirty="0"/>
              <a:t> </a:t>
            </a:r>
            <a:r>
              <a:rPr lang="en-US" altLang="en-US" sz="2200" dirty="0" err="1"/>
              <a:t>sont</a:t>
            </a:r>
            <a:r>
              <a:rPr lang="en-US" altLang="en-US" sz="2200" dirty="0"/>
              <a:t> les pays avec un fort </a:t>
            </a:r>
            <a:r>
              <a:rPr lang="en-US" altLang="en-US" sz="2200" dirty="0" err="1"/>
              <a:t>potentiel</a:t>
            </a:r>
            <a:r>
              <a:rPr lang="en-US" altLang="en-US" sz="2200" dirty="0"/>
              <a:t> de clients pour </a:t>
            </a:r>
            <a:r>
              <a:rPr lang="en-US" altLang="en-US" sz="2200" dirty="0" err="1"/>
              <a:t>nos</a:t>
            </a:r>
            <a:r>
              <a:rPr lang="en-US" altLang="en-US" sz="2200" dirty="0"/>
              <a:t> services ?</a:t>
            </a:r>
          </a:p>
          <a:p>
            <a:pPr marL="0" fontAlgn="base">
              <a:spcBef>
                <a:spcPts val="0"/>
              </a:spcBef>
              <a:spcAft>
                <a:spcPts val="0"/>
              </a:spcAft>
            </a:pPr>
            <a:r>
              <a:rPr lang="en-US" altLang="en-US" sz="2200" dirty="0"/>
              <a:t>Pour </a:t>
            </a:r>
            <a:r>
              <a:rPr lang="en-US" altLang="en-US" sz="2200" dirty="0" err="1"/>
              <a:t>chacun</a:t>
            </a:r>
            <a:r>
              <a:rPr lang="en-US" altLang="en-US" sz="2200" dirty="0"/>
              <a:t> de </a:t>
            </a:r>
            <a:r>
              <a:rPr lang="en-US" altLang="en-US" sz="2200" dirty="0" err="1"/>
              <a:t>ces</a:t>
            </a:r>
            <a:r>
              <a:rPr lang="en-US" altLang="en-US" sz="2200" dirty="0"/>
              <a:t> pays, quelle sera </a:t>
            </a:r>
            <a:r>
              <a:rPr lang="en-US" altLang="en-US" sz="2200" dirty="0" err="1"/>
              <a:t>l’évolution</a:t>
            </a:r>
            <a:r>
              <a:rPr lang="en-US" altLang="en-US" sz="2200" dirty="0"/>
              <a:t> de </a:t>
            </a:r>
            <a:r>
              <a:rPr lang="en-US" altLang="en-US" sz="2200" dirty="0" err="1"/>
              <a:t>ce</a:t>
            </a:r>
            <a:r>
              <a:rPr lang="en-US" altLang="en-US" sz="2200" dirty="0"/>
              <a:t> </a:t>
            </a:r>
            <a:r>
              <a:rPr lang="en-US" altLang="en-US" sz="2200" dirty="0" err="1"/>
              <a:t>potentiel</a:t>
            </a:r>
            <a:r>
              <a:rPr lang="en-US" altLang="en-US" sz="2200" dirty="0"/>
              <a:t> de clients ?</a:t>
            </a:r>
          </a:p>
          <a:p>
            <a:pPr marL="0" fontAlgn="base">
              <a:spcBef>
                <a:spcPts val="0"/>
              </a:spcBef>
              <a:spcAft>
                <a:spcPts val="0"/>
              </a:spcAft>
            </a:pPr>
            <a:r>
              <a:rPr lang="en-US" altLang="en-US" sz="2200" dirty="0"/>
              <a:t>Dans </a:t>
            </a:r>
            <a:r>
              <a:rPr lang="en-US" altLang="en-US" sz="2200" dirty="0" err="1"/>
              <a:t>quels</a:t>
            </a:r>
            <a:r>
              <a:rPr lang="en-US" altLang="en-US" sz="2200" dirty="0"/>
              <a:t> pays </a:t>
            </a:r>
            <a:r>
              <a:rPr lang="en-US" altLang="en-US" sz="2200" dirty="0" err="1"/>
              <a:t>l'entreprise</a:t>
            </a:r>
            <a:r>
              <a:rPr lang="en-US" altLang="en-US" sz="2200" dirty="0"/>
              <a:t> doit-</a:t>
            </a:r>
            <a:r>
              <a:rPr lang="en-US" altLang="en-US" sz="2200" dirty="0" err="1"/>
              <a:t>elle</a:t>
            </a:r>
            <a:r>
              <a:rPr lang="en-US" altLang="en-US" sz="2200" dirty="0"/>
              <a:t> </a:t>
            </a:r>
            <a:r>
              <a:rPr lang="en-US" altLang="en-US" sz="2200" dirty="0" err="1"/>
              <a:t>opérer</a:t>
            </a:r>
            <a:r>
              <a:rPr lang="en-US" altLang="en-US" sz="2200" dirty="0"/>
              <a:t> </a:t>
            </a:r>
            <a:r>
              <a:rPr lang="en-US" altLang="en-US" sz="2200" dirty="0" err="1"/>
              <a:t>en</a:t>
            </a:r>
            <a:r>
              <a:rPr lang="en-US" altLang="en-US" sz="2200" dirty="0"/>
              <a:t> </a:t>
            </a:r>
            <a:r>
              <a:rPr lang="en-US" altLang="en-US" sz="2200" dirty="0" err="1"/>
              <a:t>priorité</a:t>
            </a:r>
            <a:r>
              <a:rPr lang="en-US" altLang="en-US" sz="2200" dirty="0"/>
              <a:t> ?</a:t>
            </a:r>
          </a:p>
        </p:txBody>
      </p:sp>
      <p:sp>
        <p:nvSpPr>
          <p:cNvPr id="2" name="Rectangle 1">
            <a:extLst>
              <a:ext uri="{FF2B5EF4-FFF2-40B4-BE49-F238E27FC236}">
                <a16:creationId xmlns:a16="http://schemas.microsoft.com/office/drawing/2014/main" id="{78940061-03C6-E240-57A9-4FCEBFE3FB18}"/>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C4D2E923-960E-5BE6-4599-8FE1F08554A0}"/>
              </a:ext>
            </a:extLst>
          </p:cNvPr>
          <p:cNvSpPr>
            <a:spLocks noChangeArrowheads="1"/>
          </p:cNvSpPr>
          <p:nvPr/>
        </p:nvSpPr>
        <p:spPr bwMode="auto">
          <a:xfrm>
            <a:off x="152400" y="2553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6" name="Title 1">
            <a:extLst>
              <a:ext uri="{FF2B5EF4-FFF2-40B4-BE49-F238E27FC236}">
                <a16:creationId xmlns:a16="http://schemas.microsoft.com/office/drawing/2014/main" id="{A1F185BB-3BEE-7BAF-2AAA-D7E2C1D79C03}"/>
              </a:ext>
            </a:extLst>
          </p:cNvPr>
          <p:cNvSpPr txBox="1">
            <a:spLocks/>
          </p:cNvSpPr>
          <p:nvPr/>
        </p:nvSpPr>
        <p:spPr>
          <a:xfrm>
            <a:off x="0" y="102920"/>
            <a:ext cx="12192000" cy="802149"/>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eaLnBrk="0" fontAlgn="base" hangingPunct="0">
              <a:lnSpc>
                <a:spcPct val="100000"/>
              </a:lnSpc>
              <a:spcAft>
                <a:spcPct val="0"/>
              </a:spcAft>
            </a:pPr>
            <a:r>
              <a:rPr lang="fr-FR" altLang="en-US" sz="4400" dirty="0"/>
              <a:t>Définition du problème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4="http://schemas.microsoft.com/office/powerpoint/2010/main">
    <mc:Choice Requires="p14">
      <p:transition spd="slow" p14:dur="2000" advTm="34762"/>
    </mc:Choice>
    <mc:Fallback xmlns="">
      <p:transition spd="slow" advTm="3476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Filipa Correia</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37" name="Title 14">
            <a:extLst>
              <a:ext uri="{FF2B5EF4-FFF2-40B4-BE49-F238E27FC236}">
                <a16:creationId xmlns:a16="http://schemas.microsoft.com/office/drawing/2014/main" id="{4BFAA1E3-4298-4AEC-9C98-7B9A38996416}"/>
              </a:ext>
            </a:extLst>
          </p:cNvPr>
          <p:cNvSpPr>
            <a:spLocks noGrp="1"/>
          </p:cNvSpPr>
          <p:nvPr>
            <p:ph type="ctrTitle" idx="4294967295"/>
          </p:nvPr>
        </p:nvSpPr>
        <p:spPr>
          <a:xfrm>
            <a:off x="1871663" y="149218"/>
            <a:ext cx="8448675" cy="950912"/>
          </a:xfrm>
        </p:spPr>
        <p:txBody>
          <a:bodyPr vert="horz" wrap="square" lIns="0" tIns="0" rIns="0" bIns="0" rtlCol="0" anchor="b" anchorCtr="0">
            <a:normAutofit/>
          </a:bodyPr>
          <a:lstStyle/>
          <a:p>
            <a:pPr algn="ctr">
              <a:lnSpc>
                <a:spcPct val="100000"/>
              </a:lnSpc>
            </a:pPr>
            <a:r>
              <a:rPr lang="pt-PT" sz="4300" dirty="0"/>
              <a:t>Choix</a:t>
            </a:r>
            <a:r>
              <a:rPr lang="pt-PT" sz="6000" dirty="0">
                <a:effectLst/>
                <a:latin typeface="Calibri" panose="020F0502020204030204" pitchFamily="34" charset="0"/>
                <a:ea typeface="Calibri" panose="020F0502020204030204" pitchFamily="34" charset="0"/>
              </a:rPr>
              <a:t> </a:t>
            </a:r>
            <a:r>
              <a:rPr lang="pt-PT" sz="4300" dirty="0"/>
              <a:t>d'indicateurs </a:t>
            </a:r>
            <a:endParaRPr lang="en-US" sz="4300" dirty="0"/>
          </a:p>
        </p:txBody>
      </p:sp>
      <p:sp>
        <p:nvSpPr>
          <p:cNvPr id="19" name="Subtitle 15">
            <a:extLst>
              <a:ext uri="{FF2B5EF4-FFF2-40B4-BE49-F238E27FC236}">
                <a16:creationId xmlns:a16="http://schemas.microsoft.com/office/drawing/2014/main" id="{9D1097ED-8CDE-707B-E019-2FBDD3C0A20B}"/>
              </a:ext>
            </a:extLst>
          </p:cNvPr>
          <p:cNvSpPr txBox="1">
            <a:spLocks/>
          </p:cNvSpPr>
          <p:nvPr/>
        </p:nvSpPr>
        <p:spPr>
          <a:xfrm>
            <a:off x="463613" y="1220335"/>
            <a:ext cx="11264775" cy="874131"/>
          </a:xfrm>
          <a:prstGeom prst="rect">
            <a:avLst/>
          </a:prstGeom>
          <a:noFill/>
        </p:spPr>
        <p:txBody>
          <a:bodyPr vert="horz" wrap="square" lIns="0" tIns="0" rIns="0" bIns="0" rtlCol="0">
            <a:normAutofit/>
          </a:bodyPr>
          <a:lstStyle>
            <a:lvl1pPr marR="0" lvl="0" indent="0" fontAlgn="base">
              <a:lnSpc>
                <a:spcPct val="110000"/>
              </a:lnSpc>
              <a:spcBef>
                <a:spcPts val="0"/>
              </a:spcBef>
              <a:spcAft>
                <a:spcPts val="0"/>
              </a:spcAft>
              <a:buClrTx/>
              <a:buSzTx/>
              <a:buFont typeface="Arial" panose="020B0604020202020204" pitchFamily="34" charset="0"/>
              <a:buNone/>
              <a:tabLst/>
              <a:defRPr sz="2000">
                <a:solidFill>
                  <a:schemeClr val="tx1">
                    <a:alpha val="60000"/>
                  </a:schemeClr>
                </a:solidFill>
              </a:defRPr>
            </a:lvl1pPr>
            <a:lvl2pPr marL="6858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2pPr>
            <a:lvl3pPr marL="11430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3pPr>
            <a:lvl4pPr marL="16002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4pPr>
            <a:lvl5pPr marL="20574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fr-FR" altLang="en-US" sz="2400" dirty="0"/>
              <a:t>Le choix des </a:t>
            </a:r>
            <a:r>
              <a:rPr lang="fr-FR" altLang="en-US" sz="2200" dirty="0"/>
              <a:t>indicateurs</a:t>
            </a:r>
            <a:r>
              <a:rPr lang="fr-FR" altLang="en-US" sz="2400" dirty="0"/>
              <a:t> a été fait en fonction de la pertinence par rapport au problème</a:t>
            </a:r>
            <a:endParaRPr lang="en-US" sz="2400" dirty="0"/>
          </a:p>
          <a:p>
            <a:endParaRPr lang="en-US" dirty="0"/>
          </a:p>
          <a:p>
            <a:endParaRPr lang="en-US" dirty="0"/>
          </a:p>
        </p:txBody>
      </p:sp>
      <p:graphicFrame>
        <p:nvGraphicFramePr>
          <p:cNvPr id="14" name="Table 16">
            <a:extLst>
              <a:ext uri="{FF2B5EF4-FFF2-40B4-BE49-F238E27FC236}">
                <a16:creationId xmlns:a16="http://schemas.microsoft.com/office/drawing/2014/main" id="{579C4EB4-C7C4-AD07-6711-B467877415F8}"/>
              </a:ext>
            </a:extLst>
          </p:cNvPr>
          <p:cNvGraphicFramePr>
            <a:graphicFrameLocks noGrp="1"/>
          </p:cNvGraphicFramePr>
          <p:nvPr>
            <p:extLst>
              <p:ext uri="{D42A27DB-BD31-4B8C-83A1-F6EECF244321}">
                <p14:modId xmlns:p14="http://schemas.microsoft.com/office/powerpoint/2010/main" val="2409138181"/>
              </p:ext>
            </p:extLst>
          </p:nvPr>
        </p:nvGraphicFramePr>
        <p:xfrm>
          <a:off x="3179763" y="1944275"/>
          <a:ext cx="5991346" cy="3931920"/>
        </p:xfrm>
        <a:graphic>
          <a:graphicData uri="http://schemas.openxmlformats.org/drawingml/2006/table">
            <a:tbl>
              <a:tblPr firstRow="1" bandRow="1">
                <a:effectLst>
                  <a:outerShdw blurRad="50800" dist="50800" dir="5400000" algn="ctr" rotWithShape="0">
                    <a:schemeClr val="tx1">
                      <a:lumMod val="65000"/>
                    </a:schemeClr>
                  </a:outerShdw>
                </a:effectLst>
                <a:tableStyleId>{5C22544A-7EE6-4342-B048-85BDC9FD1C3A}</a:tableStyleId>
              </a:tblPr>
              <a:tblGrid>
                <a:gridCol w="2951128">
                  <a:extLst>
                    <a:ext uri="{9D8B030D-6E8A-4147-A177-3AD203B41FA5}">
                      <a16:colId xmlns:a16="http://schemas.microsoft.com/office/drawing/2014/main" val="2347343061"/>
                    </a:ext>
                  </a:extLst>
                </a:gridCol>
                <a:gridCol w="3040218">
                  <a:extLst>
                    <a:ext uri="{9D8B030D-6E8A-4147-A177-3AD203B41FA5}">
                      <a16:colId xmlns:a16="http://schemas.microsoft.com/office/drawing/2014/main" val="3292914331"/>
                    </a:ext>
                  </a:extLst>
                </a:gridCol>
              </a:tblGrid>
              <a:tr h="33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Ed stats.csv</a:t>
                      </a: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endParaRPr lang="en-US" dirty="0"/>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508386213"/>
                  </a:ext>
                </a:extLst>
              </a:tr>
              <a:tr h="591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GDP per capita, PPP (current international $)</a:t>
                      </a: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Richese</a:t>
                      </a:r>
                      <a:r>
                        <a:rPr lang="en-US" dirty="0"/>
                        <a:t> du pays</a:t>
                      </a: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988407547"/>
                  </a:ext>
                </a:extLst>
              </a:tr>
              <a:tr h="591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Internet users (per 100 people)</a:t>
                      </a: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Ressources</a:t>
                      </a:r>
                      <a:endParaRPr lang="en-US" dirty="0"/>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3541923790"/>
                  </a:ext>
                </a:extLst>
              </a:tr>
              <a:tr h="8447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Population, ages 15-24, total</a:t>
                      </a:r>
                      <a:endParaRPr lang="en-US" dirty="0"/>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Tranche </a:t>
                      </a:r>
                      <a:r>
                        <a:rPr lang="en-US" dirty="0" err="1"/>
                        <a:t>d’âge</a:t>
                      </a:r>
                      <a:r>
                        <a:rPr lang="en-US" dirty="0"/>
                        <a:t> important pour E-commerce, </a:t>
                      </a:r>
                      <a:r>
                        <a:rPr lang="en-US" dirty="0" err="1"/>
                        <a:t>nouvelles</a:t>
                      </a:r>
                      <a:r>
                        <a:rPr lang="en-US" dirty="0"/>
                        <a:t> technologies.</a:t>
                      </a: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452462810"/>
                  </a:ext>
                </a:extLst>
              </a:tr>
              <a:tr h="591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Personal computers (per 100 people)</a:t>
                      </a: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Ressources</a:t>
                      </a:r>
                      <a:endParaRPr lang="en-US" dirty="0"/>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1558919245"/>
                  </a:ext>
                </a:extLst>
              </a:tr>
              <a:tr h="33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Population, total </a:t>
                      </a:r>
                      <a:endParaRPr lang="en-US" dirty="0"/>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r>
                        <a:rPr lang="en-US" dirty="0"/>
                        <a:t>Population</a:t>
                      </a:r>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2342384526"/>
                  </a:ext>
                </a:extLst>
              </a:tr>
              <a:tr h="337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tc>
                  <a:txBody>
                    <a:bodyPr/>
                    <a:lstStyle/>
                    <a:p>
                      <a:endParaRPr lang="en-US" dirty="0"/>
                    </a:p>
                  </a:txBody>
                  <a:tc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tcPr>
                </a:tc>
                <a:extLst>
                  <a:ext uri="{0D108BD9-81ED-4DB2-BD59-A6C34878D82A}">
                    <a16:rowId xmlns:a16="http://schemas.microsoft.com/office/drawing/2014/main" val="3721986517"/>
                  </a:ext>
                </a:extLst>
              </a:tr>
            </a:tbl>
          </a:graphicData>
        </a:graphic>
      </p:graphicFrame>
      <p:sp>
        <p:nvSpPr>
          <p:cNvPr id="5" name="Rectangle 1">
            <a:extLst>
              <a:ext uri="{FF2B5EF4-FFF2-40B4-BE49-F238E27FC236}">
                <a16:creationId xmlns:a16="http://schemas.microsoft.com/office/drawing/2014/main" id="{9777907D-EA4B-0A5C-00A2-F12EBAD3E9C3}"/>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CDBA0B2-C47B-33E3-F918-92E790DDD2A0}"/>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1" name="Date Placeholder 3">
            <a:extLst>
              <a:ext uri="{FF2B5EF4-FFF2-40B4-BE49-F238E27FC236}">
                <a16:creationId xmlns:a16="http://schemas.microsoft.com/office/drawing/2014/main" id="{04352093-C01C-8461-81B2-F72E964C7132}"/>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4="http://schemas.microsoft.com/office/powerpoint/2010/main">
    <mc:Choice Requires="p14">
      <p:transition spd="slow" p14:dur="2000" advTm="65656"/>
    </mc:Choice>
    <mc:Fallback xmlns="">
      <p:transition spd="slow" advTm="656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5081A1A-B4D6-D3BB-BBF0-241BE9CD80CE}"/>
              </a:ext>
            </a:extLst>
          </p:cNvPr>
          <p:cNvSpPr>
            <a:spLocks noGrp="1"/>
          </p:cNvSpPr>
          <p:nvPr>
            <p:ph type="ftr" sz="quarter" idx="11"/>
          </p:nvPr>
        </p:nvSpPr>
        <p:spPr/>
        <p:txBody>
          <a:bodyPr/>
          <a:lstStyle/>
          <a:p>
            <a:r>
              <a:rPr lang="en-US" dirty="0"/>
              <a:t>Filipa Correia</a:t>
            </a:r>
          </a:p>
        </p:txBody>
      </p:sp>
      <p:sp>
        <p:nvSpPr>
          <p:cNvPr id="4" name="Slide Number Placeholder 3">
            <a:extLst>
              <a:ext uri="{FF2B5EF4-FFF2-40B4-BE49-F238E27FC236}">
                <a16:creationId xmlns:a16="http://schemas.microsoft.com/office/drawing/2014/main" id="{44017137-34C6-D16A-474D-FD8287982FDB}"/>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5" name="Picture 4">
            <a:extLst>
              <a:ext uri="{FF2B5EF4-FFF2-40B4-BE49-F238E27FC236}">
                <a16:creationId xmlns:a16="http://schemas.microsoft.com/office/drawing/2014/main" id="{24720F84-836F-176B-D371-6D2A8A7E8D71}"/>
              </a:ext>
            </a:extLst>
          </p:cNvPr>
          <p:cNvPicPr>
            <a:picLocks noChangeAspect="1"/>
          </p:cNvPicPr>
          <p:nvPr/>
        </p:nvPicPr>
        <p:blipFill>
          <a:blip r:embed="rId2"/>
          <a:stretch>
            <a:fillRect/>
          </a:stretch>
        </p:blipFill>
        <p:spPr>
          <a:xfrm>
            <a:off x="1782167" y="895738"/>
            <a:ext cx="8646328" cy="5418421"/>
          </a:xfrm>
          <a:prstGeom prst="rect">
            <a:avLst/>
          </a:prstGeom>
        </p:spPr>
      </p:pic>
      <p:sp>
        <p:nvSpPr>
          <p:cNvPr id="9" name="Title 14">
            <a:extLst>
              <a:ext uri="{FF2B5EF4-FFF2-40B4-BE49-F238E27FC236}">
                <a16:creationId xmlns:a16="http://schemas.microsoft.com/office/drawing/2014/main" id="{BBFBD8E8-F136-EC84-474E-678D3F5B08F5}"/>
              </a:ext>
            </a:extLst>
          </p:cNvPr>
          <p:cNvSpPr txBox="1">
            <a:spLocks/>
          </p:cNvSpPr>
          <p:nvPr/>
        </p:nvSpPr>
        <p:spPr>
          <a:xfrm>
            <a:off x="1871663" y="146304"/>
            <a:ext cx="8448675" cy="628137"/>
          </a:xfrm>
          <a:prstGeom prst="rect">
            <a:avLst/>
          </a:prstGeom>
        </p:spPr>
        <p:txBody>
          <a:bodyPr vert="horz" wrap="square" lIns="0" tIns="0" rIns="0" bIns="0" rtlCol="0" anchor="b" anchorCtr="0">
            <a:normAutofit lnSpcReduction="1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lnSpc>
                <a:spcPct val="100000"/>
              </a:lnSpc>
            </a:pPr>
            <a:r>
              <a:rPr lang="pt-PT" sz="4300" dirty="0"/>
              <a:t>Plage Temporal</a:t>
            </a:r>
          </a:p>
        </p:txBody>
      </p:sp>
      <p:sp>
        <p:nvSpPr>
          <p:cNvPr id="10" name="Oval 9">
            <a:extLst>
              <a:ext uri="{FF2B5EF4-FFF2-40B4-BE49-F238E27FC236}">
                <a16:creationId xmlns:a16="http://schemas.microsoft.com/office/drawing/2014/main" id="{2A5729A9-3E75-3A7A-ED6C-29B9EDB8C5B8}"/>
              </a:ext>
            </a:extLst>
          </p:cNvPr>
          <p:cNvSpPr/>
          <p:nvPr/>
        </p:nvSpPr>
        <p:spPr>
          <a:xfrm>
            <a:off x="6475445" y="4366727"/>
            <a:ext cx="1492898" cy="168884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17799E49-514B-FFFB-D15B-6809A9F09823}"/>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2127307453"/>
      </p:ext>
    </p:extLst>
  </p:cSld>
  <p:clrMapOvr>
    <a:masterClrMapping/>
  </p:clrMapOvr>
  <mc:AlternateContent xmlns:mc="http://schemas.openxmlformats.org/markup-compatibility/2006" xmlns:p14="http://schemas.microsoft.com/office/powerpoint/2010/main">
    <mc:Choice Requires="p14">
      <p:transition spd="slow" p14:dur="2000" advTm="34783"/>
    </mc:Choice>
    <mc:Fallback xmlns="">
      <p:transition spd="slow" advTm="3478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Filipa Correia</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19" name="Subtitle 15">
            <a:extLst>
              <a:ext uri="{FF2B5EF4-FFF2-40B4-BE49-F238E27FC236}">
                <a16:creationId xmlns:a16="http://schemas.microsoft.com/office/drawing/2014/main" id="{10531441-3EF4-27F2-5917-E92F10E0DE6E}"/>
              </a:ext>
            </a:extLst>
          </p:cNvPr>
          <p:cNvSpPr txBox="1">
            <a:spLocks/>
          </p:cNvSpPr>
          <p:nvPr/>
        </p:nvSpPr>
        <p:spPr>
          <a:xfrm>
            <a:off x="845701" y="1560194"/>
            <a:ext cx="11191065" cy="331038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r>
              <a:rPr lang="fr-FR" sz="2200" dirty="0"/>
              <a:t>Notre jeux des donnes contiens dans la colonne </a:t>
            </a:r>
            <a:r>
              <a:rPr lang="en-US" sz="2200" dirty="0"/>
              <a:t>“</a:t>
            </a:r>
            <a:r>
              <a:rPr lang="fr-FR" sz="2200" dirty="0"/>
              <a:t>Country Name</a:t>
            </a:r>
            <a:r>
              <a:rPr lang="en-US" sz="2200" dirty="0"/>
              <a:t> “</a:t>
            </a:r>
            <a:r>
              <a:rPr lang="fr-FR" sz="2200" dirty="0"/>
              <a:t>  les noms de région, regroupement de revenus et regroupement de pays (</a:t>
            </a:r>
            <a:r>
              <a:rPr lang="fr-FR" sz="2200" dirty="0" err="1"/>
              <a:t>European</a:t>
            </a:r>
            <a:r>
              <a:rPr lang="fr-FR" sz="2200" dirty="0"/>
              <a:t> Union, Arab world..).</a:t>
            </a:r>
          </a:p>
          <a:p>
            <a:pPr marL="0" indent="0" algn="just"/>
            <a:r>
              <a:rPr lang="fr-FR" sz="2200" dirty="0"/>
              <a:t>J'ai utilisé l'API </a:t>
            </a:r>
            <a:r>
              <a:rPr lang="fr-FR" sz="2200" dirty="0" err="1"/>
              <a:t>countrynow</a:t>
            </a:r>
            <a:r>
              <a:rPr lang="fr-FR" sz="2200" dirty="0"/>
              <a:t>, pour sélectionner tous les codes des pays au monde. Notre analyse a été faite uniquement en fonction des nom des pays.</a:t>
            </a:r>
          </a:p>
          <a:p>
            <a:pPr marL="0" indent="0" algn="just"/>
            <a:r>
              <a:rPr lang="fr-FR" sz="2200" dirty="0"/>
              <a:t>Remplissage des valeurs manquants pour la médiane car c’est plus robuste que le moyenne. </a:t>
            </a:r>
          </a:p>
          <a:p>
            <a:pPr algn="l">
              <a:buFont typeface="Arial" panose="020B0604020202020204" pitchFamily="34" charset="0"/>
              <a:buChar char="•"/>
            </a:pPr>
            <a:endParaRPr lang="fr-FR" b="0" i="0" dirty="0">
              <a:effectLst/>
              <a:latin typeface="Inter"/>
            </a:endParaRPr>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3378200" y="146304"/>
            <a:ext cx="5435600" cy="848373"/>
          </a:xfrm>
        </p:spPr>
        <p:txBody>
          <a:bodyPr vert="horz" wrap="square" lIns="0" tIns="0" rIns="0" bIns="0" rtlCol="0" anchor="b" anchorCtr="0">
            <a:normAutofit/>
          </a:bodyPr>
          <a:lstStyle/>
          <a:p>
            <a:pPr>
              <a:lnSpc>
                <a:spcPct val="100000"/>
              </a:lnSpc>
            </a:pPr>
            <a:r>
              <a:rPr lang="en-US" sz="4300" dirty="0" err="1"/>
              <a:t>Nettoyage</a:t>
            </a:r>
            <a:r>
              <a:rPr lang="en-US" sz="4300" dirty="0"/>
              <a:t> des </a:t>
            </a:r>
            <a:r>
              <a:rPr lang="en-US" sz="4300" dirty="0" err="1"/>
              <a:t>données</a:t>
            </a:r>
            <a:endParaRPr lang="en-US" sz="4300" dirty="0"/>
          </a:p>
        </p:txBody>
      </p:sp>
      <p:sp>
        <p:nvSpPr>
          <p:cNvPr id="7" name="Date Placeholder 3">
            <a:extLst>
              <a:ext uri="{FF2B5EF4-FFF2-40B4-BE49-F238E27FC236}">
                <a16:creationId xmlns:a16="http://schemas.microsoft.com/office/drawing/2014/main" id="{C7AA27F0-8CCF-6B88-A81E-4E451940C876}"/>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1176118441"/>
      </p:ext>
    </p:extLst>
  </p:cSld>
  <p:clrMapOvr>
    <a:masterClrMapping/>
  </p:clrMapOvr>
  <mc:AlternateContent xmlns:mc="http://schemas.openxmlformats.org/markup-compatibility/2006" xmlns:p14="http://schemas.microsoft.com/office/powerpoint/2010/main">
    <mc:Choice Requires="p14">
      <p:transition spd="slow" p14:dur="2000" advTm="84915"/>
    </mc:Choice>
    <mc:Fallback xmlns="">
      <p:transition spd="slow" advTm="849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52642B0-09A9-FA70-F39F-8A5C51FED981}"/>
              </a:ext>
            </a:extLst>
          </p:cNvPr>
          <p:cNvSpPr>
            <a:spLocks noGrp="1"/>
          </p:cNvSpPr>
          <p:nvPr>
            <p:ph type="ftr" sz="quarter" idx="11"/>
          </p:nvPr>
        </p:nvSpPr>
        <p:spPr>
          <a:xfrm>
            <a:off x="3370036" y="6507212"/>
            <a:ext cx="6379210" cy="153888"/>
          </a:xfrm>
        </p:spPr>
        <p:txBody>
          <a:bodyPr vert="horz" wrap="square" lIns="0" tIns="0" rIns="0" bIns="0" rtlCol="0" anchor="ctr">
            <a:normAutofit/>
          </a:bodyPr>
          <a:lstStyle/>
          <a:p>
            <a:r>
              <a:rPr lang="en-US" dirty="0"/>
              <a:t>Filipa Correia</a:t>
            </a:r>
          </a:p>
        </p:txBody>
      </p:sp>
      <p:sp>
        <p:nvSpPr>
          <p:cNvPr id="5" name="Slide Number Placeholder 4">
            <a:extLst>
              <a:ext uri="{FF2B5EF4-FFF2-40B4-BE49-F238E27FC236}">
                <a16:creationId xmlns:a16="http://schemas.microsoft.com/office/drawing/2014/main" id="{C549E45D-8407-7973-0DEC-678665D85AE3}"/>
              </a:ext>
            </a:extLst>
          </p:cNvPr>
          <p:cNvSpPr>
            <a:spLocks noGrp="1"/>
          </p:cNvSpPr>
          <p:nvPr>
            <p:ph type="sldNum" sz="quarter" idx="12"/>
          </p:nvPr>
        </p:nvSpPr>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6" name="Title 5">
            <a:extLst>
              <a:ext uri="{FF2B5EF4-FFF2-40B4-BE49-F238E27FC236}">
                <a16:creationId xmlns:a16="http://schemas.microsoft.com/office/drawing/2014/main" id="{42578633-4B66-0DB3-09E2-46A5201D53C4}"/>
              </a:ext>
            </a:extLst>
          </p:cNvPr>
          <p:cNvSpPr>
            <a:spLocks noGrp="1"/>
          </p:cNvSpPr>
          <p:nvPr>
            <p:ph type="ctrTitle" idx="4294967295"/>
          </p:nvPr>
        </p:nvSpPr>
        <p:spPr>
          <a:xfrm>
            <a:off x="357058" y="674302"/>
            <a:ext cx="11589777" cy="933372"/>
          </a:xfrm>
        </p:spPr>
        <p:txBody>
          <a:bodyPr vert="horz" wrap="square" lIns="0" tIns="0" rIns="0" bIns="0" rtlCol="0" anchor="b" anchorCtr="0">
            <a:normAutofit fontScale="90000"/>
          </a:bodyPr>
          <a:lstStyle/>
          <a:p>
            <a:r>
              <a:rPr lang="fr-FR" sz="2400" dirty="0">
                <a:solidFill>
                  <a:schemeClr val="tx1">
                    <a:alpha val="60000"/>
                  </a:schemeClr>
                </a:solidFill>
                <a:latin typeface="+mn-lt"/>
                <a:ea typeface="+mn-ea"/>
                <a:cs typeface="+mn-cs"/>
              </a:rPr>
              <a:t>La normalisation des données est une étape importante avant le </a:t>
            </a:r>
            <a:r>
              <a:rPr lang="en-US" sz="2400" dirty="0">
                <a:solidFill>
                  <a:schemeClr val="tx1">
                    <a:alpha val="60000"/>
                  </a:schemeClr>
                </a:solidFill>
                <a:latin typeface="+mn-lt"/>
                <a:ea typeface="+mn-ea"/>
                <a:cs typeface="+mn-cs"/>
              </a:rPr>
              <a:t>entraînement des modèles </a:t>
            </a:r>
            <a:r>
              <a:rPr lang="fr-FR" sz="2400" dirty="0">
                <a:solidFill>
                  <a:schemeClr val="tx1">
                    <a:alpha val="60000"/>
                  </a:schemeClr>
                </a:solidFill>
                <a:latin typeface="+mn-lt"/>
                <a:ea typeface="+mn-ea"/>
                <a:cs typeface="+mn-cs"/>
              </a:rPr>
              <a:t>de machine learning pour s'assurer que toutes les paramètres ont la même échelle et qu'une paramètre ne domine pas les autres.</a:t>
            </a:r>
            <a:endParaRPr lang="en-US" sz="2400" dirty="0">
              <a:solidFill>
                <a:schemeClr val="tx1">
                  <a:alpha val="60000"/>
                </a:schemeClr>
              </a:solidFill>
              <a:latin typeface="+mn-lt"/>
              <a:ea typeface="+mn-ea"/>
              <a:cs typeface="+mn-cs"/>
            </a:endParaRPr>
          </a:p>
        </p:txBody>
      </p:sp>
      <p:sp>
        <p:nvSpPr>
          <p:cNvPr id="34" name="Rectangle 33">
            <a:extLst>
              <a:ext uri="{FF2B5EF4-FFF2-40B4-BE49-F238E27FC236}">
                <a16:creationId xmlns:a16="http://schemas.microsoft.com/office/drawing/2014/main" id="{CBCC9304-94BF-9E8E-599C-FB53F6FED3D2}"/>
              </a:ext>
            </a:extLst>
          </p:cNvPr>
          <p:cNvSpPr/>
          <p:nvPr/>
        </p:nvSpPr>
        <p:spPr>
          <a:xfrm>
            <a:off x="6003516" y="1784645"/>
            <a:ext cx="5757277" cy="2659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dirty="0"/>
              <a:t>STATISTIQUES RAPIDES </a:t>
            </a:r>
          </a:p>
        </p:txBody>
      </p:sp>
      <p:pic>
        <p:nvPicPr>
          <p:cNvPr id="43" name="Picture 42">
            <a:extLst>
              <a:ext uri="{FF2B5EF4-FFF2-40B4-BE49-F238E27FC236}">
                <a16:creationId xmlns:a16="http://schemas.microsoft.com/office/drawing/2014/main" id="{8D30C6C5-4D9C-ACB2-8D50-D7A854F48B4E}"/>
              </a:ext>
            </a:extLst>
          </p:cNvPr>
          <p:cNvPicPr>
            <a:picLocks noChangeAspect="1"/>
          </p:cNvPicPr>
          <p:nvPr/>
        </p:nvPicPr>
        <p:blipFill>
          <a:blip r:embed="rId2"/>
          <a:stretch>
            <a:fillRect/>
          </a:stretch>
        </p:blipFill>
        <p:spPr>
          <a:xfrm>
            <a:off x="372725" y="2062065"/>
            <a:ext cx="5261018" cy="4050047"/>
          </a:xfrm>
          <a:prstGeom prst="rect">
            <a:avLst/>
          </a:prstGeom>
        </p:spPr>
      </p:pic>
      <p:sp>
        <p:nvSpPr>
          <p:cNvPr id="62" name="Rectangle 61">
            <a:extLst>
              <a:ext uri="{FF2B5EF4-FFF2-40B4-BE49-F238E27FC236}">
                <a16:creationId xmlns:a16="http://schemas.microsoft.com/office/drawing/2014/main" id="{8347005F-55C7-0DA2-14DA-89E1DD0E5C84}"/>
              </a:ext>
            </a:extLst>
          </p:cNvPr>
          <p:cNvSpPr/>
          <p:nvPr/>
        </p:nvSpPr>
        <p:spPr>
          <a:xfrm>
            <a:off x="372725" y="1783552"/>
            <a:ext cx="5261018" cy="2669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en-US" dirty="0"/>
              <a:t>DONNÉES D'ORIGINE </a:t>
            </a:r>
          </a:p>
        </p:txBody>
      </p:sp>
      <p:sp>
        <p:nvSpPr>
          <p:cNvPr id="63" name="Title 14">
            <a:extLst>
              <a:ext uri="{FF2B5EF4-FFF2-40B4-BE49-F238E27FC236}">
                <a16:creationId xmlns:a16="http://schemas.microsoft.com/office/drawing/2014/main" id="{AC3417FC-E358-ECAF-F58A-A9999533881B}"/>
              </a:ext>
            </a:extLst>
          </p:cNvPr>
          <p:cNvSpPr txBox="1">
            <a:spLocks/>
          </p:cNvSpPr>
          <p:nvPr/>
        </p:nvSpPr>
        <p:spPr>
          <a:xfrm>
            <a:off x="1123457" y="196900"/>
            <a:ext cx="9945087" cy="548988"/>
          </a:xfrm>
          <a:prstGeom prst="rect">
            <a:avLst/>
          </a:prstGeom>
        </p:spPr>
        <p:txBody>
          <a:bodyPr vert="horz" wrap="square" lIns="0" tIns="0" rIns="0" bIns="0" rtlCol="0" anchor="b" anchorCtr="0">
            <a:normAutofit fontScale="92500" lnSpcReduction="20000"/>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gn="ctr">
              <a:lnSpc>
                <a:spcPct val="100000"/>
              </a:lnSpc>
            </a:pPr>
            <a:r>
              <a:rPr lang="fr-FR" altLang="en-US" sz="4400" dirty="0"/>
              <a:t>Mise à l'échelle des donn</a:t>
            </a:r>
            <a:r>
              <a:rPr lang="fr-FR" sz="4400" dirty="0"/>
              <a:t>é</a:t>
            </a:r>
            <a:r>
              <a:rPr lang="fr-FR" altLang="en-US" sz="4400" dirty="0"/>
              <a:t>es</a:t>
            </a:r>
            <a:endParaRPr lang="en-US" sz="4300" dirty="0"/>
          </a:p>
        </p:txBody>
      </p:sp>
      <p:pic>
        <p:nvPicPr>
          <p:cNvPr id="9" name="Picture 8">
            <a:extLst>
              <a:ext uri="{FF2B5EF4-FFF2-40B4-BE49-F238E27FC236}">
                <a16:creationId xmlns:a16="http://schemas.microsoft.com/office/drawing/2014/main" id="{AB9933F4-7D43-7ADE-E262-AD1AC55F9017}"/>
              </a:ext>
            </a:extLst>
          </p:cNvPr>
          <p:cNvPicPr>
            <a:picLocks noChangeAspect="1"/>
          </p:cNvPicPr>
          <p:nvPr/>
        </p:nvPicPr>
        <p:blipFill>
          <a:blip r:embed="rId3"/>
          <a:stretch>
            <a:fillRect/>
          </a:stretch>
        </p:blipFill>
        <p:spPr>
          <a:xfrm>
            <a:off x="6003516" y="2062065"/>
            <a:ext cx="5757277" cy="4050047"/>
          </a:xfrm>
          <a:prstGeom prst="rect">
            <a:avLst/>
          </a:prstGeom>
        </p:spPr>
      </p:pic>
      <p:sp>
        <p:nvSpPr>
          <p:cNvPr id="7" name="Rectangle 2">
            <a:extLst>
              <a:ext uri="{FF2B5EF4-FFF2-40B4-BE49-F238E27FC236}">
                <a16:creationId xmlns:a16="http://schemas.microsoft.com/office/drawing/2014/main" id="{D65CF980-8FFD-1CD1-84D8-03CC4D9D21A4}"/>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76EFFA56-0C58-2564-DA09-61F50E9D6015}"/>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7A86090A-DDED-3232-2B43-17565448689D}"/>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4" name="Date Placeholder 3">
            <a:extLst>
              <a:ext uri="{FF2B5EF4-FFF2-40B4-BE49-F238E27FC236}">
                <a16:creationId xmlns:a16="http://schemas.microsoft.com/office/drawing/2014/main" id="{9750F7CE-E7D5-D6B1-1898-D205AD254B64}"/>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4044276741"/>
      </p:ext>
    </p:extLst>
  </p:cSld>
  <p:clrMapOvr>
    <a:masterClrMapping/>
  </p:clrMapOvr>
  <mc:AlternateContent xmlns:mc="http://schemas.openxmlformats.org/markup-compatibility/2006" xmlns:p14="http://schemas.microsoft.com/office/powerpoint/2010/main">
    <mc:Choice Requires="p14">
      <p:transition spd="slow" p14:dur="2000" advTm="91009"/>
    </mc:Choice>
    <mc:Fallback xmlns="">
      <p:transition spd="slow" advTm="9100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B413762-4E50-5946-5721-66BD4ED8AA50}"/>
              </a:ext>
            </a:extLst>
          </p:cNvPr>
          <p:cNvSpPr>
            <a:spLocks noGrp="1"/>
          </p:cNvSpPr>
          <p:nvPr>
            <p:ph type="ftr" sz="quarter" idx="11"/>
          </p:nvPr>
        </p:nvSpPr>
        <p:spPr/>
        <p:txBody>
          <a:bodyPr/>
          <a:lstStyle/>
          <a:p>
            <a:r>
              <a:rPr lang="en-US" dirty="0"/>
              <a:t>Filipa Correia</a:t>
            </a:r>
          </a:p>
        </p:txBody>
      </p:sp>
      <p:sp>
        <p:nvSpPr>
          <p:cNvPr id="5" name="Slide Number Placeholder 4">
            <a:extLst>
              <a:ext uri="{FF2B5EF4-FFF2-40B4-BE49-F238E27FC236}">
                <a16:creationId xmlns:a16="http://schemas.microsoft.com/office/drawing/2014/main" id="{6078F843-AEFA-1EA6-56CC-737A54FDEECE}"/>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11" name="Rectangle 10">
            <a:extLst>
              <a:ext uri="{FF2B5EF4-FFF2-40B4-BE49-F238E27FC236}">
                <a16:creationId xmlns:a16="http://schemas.microsoft.com/office/drawing/2014/main" id="{9900250F-60BD-3144-1C88-4D8103223DA7}"/>
              </a:ext>
            </a:extLst>
          </p:cNvPr>
          <p:cNvSpPr/>
          <p:nvPr/>
        </p:nvSpPr>
        <p:spPr>
          <a:xfrm>
            <a:off x="1966595" y="893533"/>
            <a:ext cx="8258809" cy="556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tLang="en-US" b="1" dirty="0"/>
          </a:p>
          <a:p>
            <a:pPr algn="ctr">
              <a:lnSpc>
                <a:spcPct val="90000"/>
              </a:lnSpc>
              <a:spcBef>
                <a:spcPct val="0"/>
              </a:spcBef>
            </a:pPr>
            <a:r>
              <a:rPr lang="fr-FR" altLang="en-US" sz="2200" dirty="0">
                <a:solidFill>
                  <a:schemeClr val="tx1">
                    <a:alpha val="60000"/>
                  </a:schemeClr>
                </a:solidFill>
              </a:rPr>
              <a:t>La normalisation est utilisée pour que les données varient entre 0 et 1. </a:t>
            </a:r>
          </a:p>
          <a:p>
            <a:pPr algn="ctr"/>
            <a:r>
              <a:rPr lang="en-US" sz="2200" b="1" dirty="0"/>
              <a:t> </a:t>
            </a:r>
          </a:p>
        </p:txBody>
      </p:sp>
      <p:pic>
        <p:nvPicPr>
          <p:cNvPr id="13" name="Picture 12">
            <a:extLst>
              <a:ext uri="{FF2B5EF4-FFF2-40B4-BE49-F238E27FC236}">
                <a16:creationId xmlns:a16="http://schemas.microsoft.com/office/drawing/2014/main" id="{7F521EC5-8A73-AAB1-EB18-65C63C3CD422}"/>
              </a:ext>
            </a:extLst>
          </p:cNvPr>
          <p:cNvPicPr>
            <a:picLocks noChangeAspect="1"/>
          </p:cNvPicPr>
          <p:nvPr/>
        </p:nvPicPr>
        <p:blipFill>
          <a:blip r:embed="rId2"/>
          <a:stretch>
            <a:fillRect/>
          </a:stretch>
        </p:blipFill>
        <p:spPr>
          <a:xfrm>
            <a:off x="504032" y="1457918"/>
            <a:ext cx="2630232" cy="841248"/>
          </a:xfrm>
          <a:prstGeom prst="rect">
            <a:avLst/>
          </a:prstGeom>
        </p:spPr>
      </p:pic>
      <p:sp>
        <p:nvSpPr>
          <p:cNvPr id="2" name="Rectangle 1">
            <a:extLst>
              <a:ext uri="{FF2B5EF4-FFF2-40B4-BE49-F238E27FC236}">
                <a16:creationId xmlns:a16="http://schemas.microsoft.com/office/drawing/2014/main" id="{53F626B9-1129-0EAB-5D51-284A4AD02196}"/>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4">
            <a:extLst>
              <a:ext uri="{FF2B5EF4-FFF2-40B4-BE49-F238E27FC236}">
                <a16:creationId xmlns:a16="http://schemas.microsoft.com/office/drawing/2014/main" id="{02FEBE59-7599-E185-0A89-D9D8CD2B8361}"/>
              </a:ext>
            </a:extLst>
          </p:cNvPr>
          <p:cNvSpPr txBox="1">
            <a:spLocks/>
          </p:cNvSpPr>
          <p:nvPr/>
        </p:nvSpPr>
        <p:spPr>
          <a:xfrm>
            <a:off x="2005872" y="146304"/>
            <a:ext cx="8180256" cy="73943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gn="ctr">
              <a:lnSpc>
                <a:spcPct val="100000"/>
              </a:lnSpc>
            </a:pPr>
            <a:r>
              <a:rPr lang="en-US" sz="4300" dirty="0"/>
              <a:t>Normalization </a:t>
            </a:r>
          </a:p>
        </p:txBody>
      </p:sp>
      <p:pic>
        <p:nvPicPr>
          <p:cNvPr id="16" name="Picture 15">
            <a:extLst>
              <a:ext uri="{FF2B5EF4-FFF2-40B4-BE49-F238E27FC236}">
                <a16:creationId xmlns:a16="http://schemas.microsoft.com/office/drawing/2014/main" id="{DD982DB1-1767-6816-57CA-FD93A4C52884}"/>
              </a:ext>
            </a:extLst>
          </p:cNvPr>
          <p:cNvPicPr>
            <a:picLocks noChangeAspect="1"/>
          </p:cNvPicPr>
          <p:nvPr/>
        </p:nvPicPr>
        <p:blipFill>
          <a:blip r:embed="rId3"/>
          <a:stretch>
            <a:fillRect/>
          </a:stretch>
        </p:blipFill>
        <p:spPr>
          <a:xfrm>
            <a:off x="5862908" y="1440792"/>
            <a:ext cx="5448732" cy="843585"/>
          </a:xfrm>
          <a:prstGeom prst="rect">
            <a:avLst/>
          </a:prstGeom>
        </p:spPr>
      </p:pic>
      <p:pic>
        <p:nvPicPr>
          <p:cNvPr id="24" name="Picture 23">
            <a:extLst>
              <a:ext uri="{FF2B5EF4-FFF2-40B4-BE49-F238E27FC236}">
                <a16:creationId xmlns:a16="http://schemas.microsoft.com/office/drawing/2014/main" id="{363F0D6A-CFB8-F265-9911-386815BD166D}"/>
              </a:ext>
            </a:extLst>
          </p:cNvPr>
          <p:cNvPicPr>
            <a:picLocks noChangeAspect="1"/>
          </p:cNvPicPr>
          <p:nvPr/>
        </p:nvPicPr>
        <p:blipFill>
          <a:blip r:embed="rId4"/>
          <a:stretch>
            <a:fillRect/>
          </a:stretch>
        </p:blipFill>
        <p:spPr>
          <a:xfrm>
            <a:off x="504032" y="2634556"/>
            <a:ext cx="11183937" cy="1948367"/>
          </a:xfrm>
          <a:prstGeom prst="rect">
            <a:avLst/>
          </a:prstGeom>
        </p:spPr>
      </p:pic>
      <p:pic>
        <p:nvPicPr>
          <p:cNvPr id="26" name="Picture 25">
            <a:extLst>
              <a:ext uri="{FF2B5EF4-FFF2-40B4-BE49-F238E27FC236}">
                <a16:creationId xmlns:a16="http://schemas.microsoft.com/office/drawing/2014/main" id="{5B6C3BB6-D054-B8A5-17DD-2C2AD3526A1C}"/>
              </a:ext>
            </a:extLst>
          </p:cNvPr>
          <p:cNvPicPr>
            <a:picLocks noChangeAspect="1"/>
          </p:cNvPicPr>
          <p:nvPr/>
        </p:nvPicPr>
        <p:blipFill>
          <a:blip r:embed="rId5"/>
          <a:stretch>
            <a:fillRect/>
          </a:stretch>
        </p:blipFill>
        <p:spPr>
          <a:xfrm>
            <a:off x="504032" y="4920436"/>
            <a:ext cx="11183937" cy="1102301"/>
          </a:xfrm>
          <a:prstGeom prst="rect">
            <a:avLst/>
          </a:prstGeom>
        </p:spPr>
      </p:pic>
      <p:sp>
        <p:nvSpPr>
          <p:cNvPr id="12" name="Date Placeholder 3">
            <a:extLst>
              <a:ext uri="{FF2B5EF4-FFF2-40B4-BE49-F238E27FC236}">
                <a16:creationId xmlns:a16="http://schemas.microsoft.com/office/drawing/2014/main" id="{CAB85659-F551-4459-87F4-64650E5ECE19}"/>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411860633"/>
      </p:ext>
    </p:extLst>
  </p:cSld>
  <p:clrMapOvr>
    <a:masterClrMapping/>
  </p:clrMapOvr>
  <mc:AlternateContent xmlns:mc="http://schemas.openxmlformats.org/markup-compatibility/2006" xmlns:p14="http://schemas.microsoft.com/office/powerpoint/2010/main">
    <mc:Choice Requires="p14">
      <p:transition spd="slow" p14:dur="2000" advTm="109889"/>
    </mc:Choice>
    <mc:Fallback xmlns="">
      <p:transition spd="slow" advTm="10988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A34DF47-7C84-A2C3-F5CA-60ECD2F683AC}"/>
              </a:ext>
            </a:extLst>
          </p:cNvPr>
          <p:cNvSpPr>
            <a:spLocks noGrp="1"/>
          </p:cNvSpPr>
          <p:nvPr>
            <p:ph type="ftr" sz="quarter" idx="11"/>
          </p:nvPr>
        </p:nvSpPr>
        <p:spPr/>
        <p:txBody>
          <a:bodyPr/>
          <a:lstStyle/>
          <a:p>
            <a:r>
              <a:rPr lang="en-US" dirty="0"/>
              <a:t>Filipa Correia</a:t>
            </a:r>
          </a:p>
        </p:txBody>
      </p:sp>
      <p:sp>
        <p:nvSpPr>
          <p:cNvPr id="5" name="Slide Number Placeholder 4">
            <a:extLst>
              <a:ext uri="{FF2B5EF4-FFF2-40B4-BE49-F238E27FC236}">
                <a16:creationId xmlns:a16="http://schemas.microsoft.com/office/drawing/2014/main" id="{428A7D18-17F2-663D-442C-D762E6E45702}"/>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17" name="Picture 16">
            <a:extLst>
              <a:ext uri="{FF2B5EF4-FFF2-40B4-BE49-F238E27FC236}">
                <a16:creationId xmlns:a16="http://schemas.microsoft.com/office/drawing/2014/main" id="{E0DF4852-1D5A-7984-D17B-F218947ED94F}"/>
              </a:ext>
            </a:extLst>
          </p:cNvPr>
          <p:cNvPicPr>
            <a:picLocks noChangeAspect="1"/>
          </p:cNvPicPr>
          <p:nvPr/>
        </p:nvPicPr>
        <p:blipFill>
          <a:blip r:embed="rId2"/>
          <a:stretch>
            <a:fillRect/>
          </a:stretch>
        </p:blipFill>
        <p:spPr>
          <a:xfrm>
            <a:off x="6468641" y="4801596"/>
            <a:ext cx="5669280" cy="1475233"/>
          </a:xfrm>
          <a:prstGeom prst="rect">
            <a:avLst/>
          </a:prstGeom>
          <a:ln>
            <a:solidFill>
              <a:srgbClr val="FF0000"/>
            </a:solidFill>
          </a:ln>
        </p:spPr>
      </p:pic>
      <p:sp>
        <p:nvSpPr>
          <p:cNvPr id="20" name="Arrow: Right 19">
            <a:extLst>
              <a:ext uri="{FF2B5EF4-FFF2-40B4-BE49-F238E27FC236}">
                <a16:creationId xmlns:a16="http://schemas.microsoft.com/office/drawing/2014/main" id="{D5B8ED1B-1DB2-6FC8-B527-10383BA6AC67}"/>
              </a:ext>
            </a:extLst>
          </p:cNvPr>
          <p:cNvSpPr/>
          <p:nvPr/>
        </p:nvSpPr>
        <p:spPr>
          <a:xfrm>
            <a:off x="5561925" y="1971231"/>
            <a:ext cx="1072023" cy="735795"/>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D72B87B-7BD2-AE5D-D76D-E7A9CCE384D9}"/>
              </a:ext>
            </a:extLst>
          </p:cNvPr>
          <p:cNvSpPr/>
          <p:nvPr/>
        </p:nvSpPr>
        <p:spPr>
          <a:xfrm>
            <a:off x="6390899" y="5387006"/>
            <a:ext cx="5819310" cy="3044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5953E76-979C-B0F0-65BD-DDE68CE5DF9E}"/>
              </a:ext>
            </a:extLst>
          </p:cNvPr>
          <p:cNvSpPr/>
          <p:nvPr/>
        </p:nvSpPr>
        <p:spPr>
          <a:xfrm>
            <a:off x="6412670" y="6031204"/>
            <a:ext cx="5819310" cy="32440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791A0B8-37C1-9C93-66CB-E09B99DA1ACF}"/>
              </a:ext>
            </a:extLst>
          </p:cNvPr>
          <p:cNvSpPr/>
          <p:nvPr/>
        </p:nvSpPr>
        <p:spPr>
          <a:xfrm>
            <a:off x="1256306" y="278296"/>
            <a:ext cx="2965837" cy="461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67650D5-DBAE-297E-9FCE-6FF7B379CACD}"/>
              </a:ext>
            </a:extLst>
          </p:cNvPr>
          <p:cNvPicPr>
            <a:picLocks noChangeAspect="1"/>
          </p:cNvPicPr>
          <p:nvPr/>
        </p:nvPicPr>
        <p:blipFill>
          <a:blip r:embed="rId3"/>
          <a:stretch>
            <a:fillRect/>
          </a:stretch>
        </p:blipFill>
        <p:spPr>
          <a:xfrm>
            <a:off x="760587" y="507636"/>
            <a:ext cx="4016659" cy="3873396"/>
          </a:xfrm>
          <a:prstGeom prst="rect">
            <a:avLst/>
          </a:prstGeom>
        </p:spPr>
      </p:pic>
      <p:pic>
        <p:nvPicPr>
          <p:cNvPr id="11" name="Picture 10">
            <a:extLst>
              <a:ext uri="{FF2B5EF4-FFF2-40B4-BE49-F238E27FC236}">
                <a16:creationId xmlns:a16="http://schemas.microsoft.com/office/drawing/2014/main" id="{122AD388-E3E3-45DF-DD9A-701FCC2430E0}"/>
              </a:ext>
            </a:extLst>
          </p:cNvPr>
          <p:cNvPicPr>
            <a:picLocks noChangeAspect="1"/>
          </p:cNvPicPr>
          <p:nvPr/>
        </p:nvPicPr>
        <p:blipFill>
          <a:blip r:embed="rId4"/>
          <a:stretch>
            <a:fillRect/>
          </a:stretch>
        </p:blipFill>
        <p:spPr>
          <a:xfrm>
            <a:off x="7378175" y="532408"/>
            <a:ext cx="4014216" cy="3923105"/>
          </a:xfrm>
          <a:prstGeom prst="rect">
            <a:avLst/>
          </a:prstGeom>
        </p:spPr>
      </p:pic>
      <p:sp>
        <p:nvSpPr>
          <p:cNvPr id="12" name="Rectangle 11">
            <a:extLst>
              <a:ext uri="{FF2B5EF4-FFF2-40B4-BE49-F238E27FC236}">
                <a16:creationId xmlns:a16="http://schemas.microsoft.com/office/drawing/2014/main" id="{6F101449-35A1-FCEB-EC51-85961C35C85F}"/>
              </a:ext>
            </a:extLst>
          </p:cNvPr>
          <p:cNvSpPr/>
          <p:nvPr/>
        </p:nvSpPr>
        <p:spPr>
          <a:xfrm>
            <a:off x="643813" y="1971231"/>
            <a:ext cx="418178" cy="83319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3143D1A-303E-041B-50CF-77725318E1B4}"/>
              </a:ext>
            </a:extLst>
          </p:cNvPr>
          <p:cNvSpPr/>
          <p:nvPr/>
        </p:nvSpPr>
        <p:spPr>
          <a:xfrm>
            <a:off x="7296540" y="1971231"/>
            <a:ext cx="374326" cy="83319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AEE0C09-5DD7-F534-F34F-30096B2998AC}"/>
              </a:ext>
            </a:extLst>
          </p:cNvPr>
          <p:cNvSpPr/>
          <p:nvPr/>
        </p:nvSpPr>
        <p:spPr>
          <a:xfrm>
            <a:off x="760587" y="170984"/>
            <a:ext cx="4016660" cy="304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Avant Normalization</a:t>
            </a:r>
          </a:p>
        </p:txBody>
      </p:sp>
      <p:sp>
        <p:nvSpPr>
          <p:cNvPr id="27" name="Rectangle 26">
            <a:extLst>
              <a:ext uri="{FF2B5EF4-FFF2-40B4-BE49-F238E27FC236}">
                <a16:creationId xmlns:a16="http://schemas.microsoft.com/office/drawing/2014/main" id="{58D6CE2A-999B-3F1A-DD48-C33032A67D8F}"/>
              </a:ext>
            </a:extLst>
          </p:cNvPr>
          <p:cNvSpPr/>
          <p:nvPr/>
        </p:nvSpPr>
        <p:spPr>
          <a:xfrm>
            <a:off x="7375731" y="181175"/>
            <a:ext cx="4016660" cy="304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Après Normalization</a:t>
            </a:r>
          </a:p>
        </p:txBody>
      </p:sp>
      <p:pic>
        <p:nvPicPr>
          <p:cNvPr id="28" name="Picture 27">
            <a:extLst>
              <a:ext uri="{FF2B5EF4-FFF2-40B4-BE49-F238E27FC236}">
                <a16:creationId xmlns:a16="http://schemas.microsoft.com/office/drawing/2014/main" id="{565EA311-92E8-09AA-E8FE-DA4528559440}"/>
              </a:ext>
            </a:extLst>
          </p:cNvPr>
          <p:cNvPicPr>
            <a:picLocks noChangeAspect="1"/>
          </p:cNvPicPr>
          <p:nvPr/>
        </p:nvPicPr>
        <p:blipFill>
          <a:blip r:embed="rId5"/>
          <a:stretch>
            <a:fillRect/>
          </a:stretch>
        </p:blipFill>
        <p:spPr>
          <a:xfrm>
            <a:off x="236103" y="4787946"/>
            <a:ext cx="5669849" cy="1444752"/>
          </a:xfrm>
          <a:prstGeom prst="rect">
            <a:avLst/>
          </a:prstGeom>
          <a:ln>
            <a:solidFill>
              <a:srgbClr val="FF0000"/>
            </a:solidFill>
          </a:ln>
        </p:spPr>
      </p:pic>
      <p:sp>
        <p:nvSpPr>
          <p:cNvPr id="29" name="Oval 28">
            <a:extLst>
              <a:ext uri="{FF2B5EF4-FFF2-40B4-BE49-F238E27FC236}">
                <a16:creationId xmlns:a16="http://schemas.microsoft.com/office/drawing/2014/main" id="{B94A8130-1201-8867-4893-E765833B2653}"/>
              </a:ext>
            </a:extLst>
          </p:cNvPr>
          <p:cNvSpPr/>
          <p:nvPr/>
        </p:nvSpPr>
        <p:spPr>
          <a:xfrm>
            <a:off x="202033" y="5387006"/>
            <a:ext cx="5819310" cy="2885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EDB0CE74-6514-9A31-94BC-D3EF8E4295BD}"/>
              </a:ext>
            </a:extLst>
          </p:cNvPr>
          <p:cNvSpPr/>
          <p:nvPr/>
        </p:nvSpPr>
        <p:spPr>
          <a:xfrm>
            <a:off x="198637" y="6014317"/>
            <a:ext cx="5819310" cy="32440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3">
            <a:extLst>
              <a:ext uri="{FF2B5EF4-FFF2-40B4-BE49-F238E27FC236}">
                <a16:creationId xmlns:a16="http://schemas.microsoft.com/office/drawing/2014/main" id="{40D6BE42-20E0-55A9-9F24-AD61A16EC431}"/>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extLst>
      <p:ext uri="{BB962C8B-B14F-4D97-AF65-F5344CB8AC3E}">
        <p14:creationId xmlns:p14="http://schemas.microsoft.com/office/powerpoint/2010/main" val="1497435536"/>
      </p:ext>
    </p:extLst>
  </p:cSld>
  <p:clrMapOvr>
    <a:masterClrMapping/>
  </p:clrMapOvr>
  <mc:AlternateContent xmlns:mc="http://schemas.openxmlformats.org/markup-compatibility/2006" xmlns:p14="http://schemas.microsoft.com/office/powerpoint/2010/main">
    <mc:Choice Requires="p14">
      <p:transition spd="slow" p14:dur="2000" advTm="71192"/>
    </mc:Choice>
    <mc:Fallback xmlns="">
      <p:transition spd="slow" advTm="7119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p:txBody>
          <a:bodyPr/>
          <a:lstStyle/>
          <a:p>
            <a:r>
              <a:rPr lang="en-US" dirty="0"/>
              <a:t>Filipa Correia</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a:lstStyle/>
          <a:p>
            <a:fld id="{DBA1B0FB-D917-4C8C-928F-313BD683BF39}" type="slidenum">
              <a:rPr lang="en-US" smtClean="0"/>
              <a:pPr/>
              <a:t>9</a:t>
            </a:fld>
            <a:endParaRPr lang="en-US"/>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half" idx="4294967295"/>
          </p:nvPr>
        </p:nvSpPr>
        <p:spPr>
          <a:xfrm flipH="1">
            <a:off x="140399" y="895738"/>
            <a:ext cx="11768572" cy="2446019"/>
          </a:xfrm>
        </p:spPr>
        <p:txBody>
          <a:bodyPr>
            <a:normAutofit fontScale="92500" lnSpcReduction="20000"/>
          </a:bodyPr>
          <a:lstStyle/>
          <a:p>
            <a:pPr marL="0" indent="0" algn="just">
              <a:buNone/>
            </a:pPr>
            <a:r>
              <a:rPr lang="fr-FR" sz="2200" dirty="0"/>
              <a:t>Notre objectif c’est trouver dans quels pays l'entreprise, doit-elle opérer en priorité par ordre de préférence. Nous avons applique la m</a:t>
            </a:r>
            <a:r>
              <a:rPr lang="en-US" sz="2200" dirty="0"/>
              <a:t>é</a:t>
            </a:r>
            <a:r>
              <a:rPr lang="fr-FR" sz="2200" dirty="0" err="1"/>
              <a:t>thodologie</a:t>
            </a:r>
            <a:r>
              <a:rPr lang="fr-FR" sz="2200" dirty="0"/>
              <a:t> utilisé dans le système de vote préférentiel. </a:t>
            </a:r>
          </a:p>
          <a:p>
            <a:pPr marL="0" indent="0" algn="just">
              <a:buNone/>
            </a:pPr>
            <a:r>
              <a:rPr lang="fr-FR" sz="2200" dirty="0"/>
              <a:t>Par exemple si ont devait choisir le type de fête de fin d'année, il faudrait voter dans l'ordre de ce que vous préférez le plus, le suivant et le moins. </a:t>
            </a:r>
          </a:p>
          <a:p>
            <a:pPr marL="0" indent="0" algn="just">
              <a:buNone/>
            </a:pPr>
            <a:r>
              <a:rPr lang="fr-FR" sz="2200" dirty="0"/>
              <a:t>Ca se appelle vote préférentiel  </a:t>
            </a:r>
          </a:p>
          <a:p>
            <a:pPr marL="0" indent="0" algn="just">
              <a:buNone/>
            </a:pPr>
            <a:r>
              <a:rPr lang="fr-FR" sz="2200" dirty="0"/>
              <a:t>Les électeurs numérotent les candidats dans l'ordre de préférence.</a:t>
            </a:r>
            <a:endParaRPr lang="en-US" sz="2200" dirty="0"/>
          </a:p>
        </p:txBody>
      </p:sp>
      <p:sp>
        <p:nvSpPr>
          <p:cNvPr id="7" name="Title 6">
            <a:extLst>
              <a:ext uri="{FF2B5EF4-FFF2-40B4-BE49-F238E27FC236}">
                <a16:creationId xmlns:a16="http://schemas.microsoft.com/office/drawing/2014/main" id="{47788B34-4190-4916-9048-47720EA5ABF1}"/>
              </a:ext>
            </a:extLst>
          </p:cNvPr>
          <p:cNvSpPr>
            <a:spLocks noGrp="1"/>
          </p:cNvSpPr>
          <p:nvPr>
            <p:ph type="title" idx="4294967295"/>
          </p:nvPr>
        </p:nvSpPr>
        <p:spPr>
          <a:xfrm>
            <a:off x="546894" y="146304"/>
            <a:ext cx="11098212" cy="665957"/>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sz="4400" dirty="0"/>
              <a:t>Système de vote préférentiel</a:t>
            </a:r>
            <a:endParaRPr kumimoji="0" lang="fr-FR" altLang="en-US" sz="36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7CCC8C40-B340-A642-3E09-9AC7851719C0}"/>
              </a:ext>
            </a:extLst>
          </p:cNvPr>
          <p:cNvSpPr txBox="1"/>
          <p:nvPr/>
        </p:nvSpPr>
        <p:spPr>
          <a:xfrm>
            <a:off x="6548755" y="3775067"/>
            <a:ext cx="4400874" cy="360163"/>
          </a:xfrm>
          <a:prstGeom prst="rect">
            <a:avLst/>
          </a:prstGeom>
          <a:noFill/>
          <a:ln>
            <a:noFill/>
          </a:ln>
        </p:spPr>
        <p:txBody>
          <a:bodyPr wrap="square">
            <a:spAutoFit/>
          </a:bodyPr>
          <a:lstStyle/>
          <a:p>
            <a:pPr>
              <a:lnSpc>
                <a:spcPct val="110000"/>
              </a:lnSpc>
              <a:spcBef>
                <a:spcPts val="1000"/>
              </a:spcBef>
              <a:spcAft>
                <a:spcPts val="800"/>
              </a:spcAft>
            </a:pPr>
            <a:endParaRPr lang="en-US" sz="1700" dirty="0">
              <a:solidFill>
                <a:schemeClr val="tx1">
                  <a:alpha val="60000"/>
                </a:schemeClr>
              </a:solidFill>
            </a:endParaRPr>
          </a:p>
        </p:txBody>
      </p:sp>
      <p:sp>
        <p:nvSpPr>
          <p:cNvPr id="2" name="Rectangle 1">
            <a:extLst>
              <a:ext uri="{FF2B5EF4-FFF2-40B4-BE49-F238E27FC236}">
                <a16:creationId xmlns:a16="http://schemas.microsoft.com/office/drawing/2014/main" id="{03E279D5-0732-D329-0D5A-047ECB8884A2}"/>
              </a:ext>
            </a:extLst>
          </p:cNvPr>
          <p:cNvSpPr>
            <a:spLocks noChangeArrowheads="1"/>
          </p:cNvSpPr>
          <p:nvPr/>
        </p:nvSpPr>
        <p:spPr bwMode="auto">
          <a:xfrm>
            <a:off x="-261257" y="13529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7F10078-E6EC-5CFC-C511-071C4F858FFF}"/>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0C11B47-B42C-ED1E-7CD6-BD920658F4C8}"/>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12">
            <a:extLst>
              <a:ext uri="{FF2B5EF4-FFF2-40B4-BE49-F238E27FC236}">
                <a16:creationId xmlns:a16="http://schemas.microsoft.com/office/drawing/2014/main" id="{A03CD163-9267-E354-10F8-9E6351D94484}"/>
              </a:ext>
            </a:extLst>
          </p:cNvPr>
          <p:cNvGraphicFramePr>
            <a:graphicFrameLocks noGrp="1"/>
          </p:cNvGraphicFramePr>
          <p:nvPr>
            <p:extLst>
              <p:ext uri="{D42A27DB-BD31-4B8C-83A1-F6EECF244321}">
                <p14:modId xmlns:p14="http://schemas.microsoft.com/office/powerpoint/2010/main" val="4021368873"/>
              </p:ext>
            </p:extLst>
          </p:nvPr>
        </p:nvGraphicFramePr>
        <p:xfrm>
          <a:off x="774974" y="3870342"/>
          <a:ext cx="2584176" cy="1463040"/>
        </p:xfrm>
        <a:graphic>
          <a:graphicData uri="http://schemas.openxmlformats.org/drawingml/2006/table">
            <a:tbl>
              <a:tblPr firstRow="1" bandRow="1">
                <a:tableStyleId>{E8034E78-7F5D-4C2E-B375-FC64B27BC917}</a:tableStyleId>
              </a:tblPr>
              <a:tblGrid>
                <a:gridCol w="1292088">
                  <a:extLst>
                    <a:ext uri="{9D8B030D-6E8A-4147-A177-3AD203B41FA5}">
                      <a16:colId xmlns:a16="http://schemas.microsoft.com/office/drawing/2014/main" val="3563137706"/>
                    </a:ext>
                  </a:extLst>
                </a:gridCol>
                <a:gridCol w="1292088">
                  <a:extLst>
                    <a:ext uri="{9D8B030D-6E8A-4147-A177-3AD203B41FA5}">
                      <a16:colId xmlns:a16="http://schemas.microsoft.com/office/drawing/2014/main" val="2394526426"/>
                    </a:ext>
                  </a:extLst>
                </a:gridCol>
              </a:tblGrid>
              <a:tr h="336918">
                <a:tc>
                  <a:txBody>
                    <a:bodyPr/>
                    <a:lstStyle/>
                    <a:p>
                      <a:endParaRPr lang="en-US" dirty="0"/>
                    </a:p>
                  </a:txBody>
                  <a:tcPr anchor="b"/>
                </a:tc>
                <a:tc>
                  <a:txBody>
                    <a:bodyPr/>
                    <a:lstStyle/>
                    <a:p>
                      <a:endParaRPr lang="en-US" dirty="0"/>
                    </a:p>
                  </a:txBody>
                  <a:tcPr anchor="b"/>
                </a:tc>
                <a:extLst>
                  <a:ext uri="{0D108BD9-81ED-4DB2-BD59-A6C34878D82A}">
                    <a16:rowId xmlns:a16="http://schemas.microsoft.com/office/drawing/2014/main" val="2759659395"/>
                  </a:ext>
                </a:extLst>
              </a:tr>
              <a:tr h="336918">
                <a:tc>
                  <a:txBody>
                    <a:bodyPr/>
                    <a:lstStyle/>
                    <a:p>
                      <a:r>
                        <a:rPr lang="en-US" b="1" dirty="0"/>
                        <a:t>Formal</a:t>
                      </a:r>
                    </a:p>
                  </a:txBody>
                  <a:tcPr anchor="b"/>
                </a:tc>
                <a:tc>
                  <a:txBody>
                    <a:bodyPr/>
                    <a:lstStyle/>
                    <a:p>
                      <a:r>
                        <a:rPr lang="en-US" b="1" dirty="0"/>
                        <a:t>3</a:t>
                      </a:r>
                    </a:p>
                  </a:txBody>
                  <a:tcPr anchor="b"/>
                </a:tc>
                <a:extLst>
                  <a:ext uri="{0D108BD9-81ED-4DB2-BD59-A6C34878D82A}">
                    <a16:rowId xmlns:a16="http://schemas.microsoft.com/office/drawing/2014/main" val="10218277"/>
                  </a:ext>
                </a:extLst>
              </a:tr>
              <a:tr h="336918">
                <a:tc>
                  <a:txBody>
                    <a:bodyPr/>
                    <a:lstStyle/>
                    <a:p>
                      <a:r>
                        <a:rPr lang="en-US" b="1" dirty="0"/>
                        <a:t>Casual</a:t>
                      </a:r>
                    </a:p>
                  </a:txBody>
                  <a:tcPr anchor="b"/>
                </a:tc>
                <a:tc>
                  <a:txBody>
                    <a:bodyPr/>
                    <a:lstStyle/>
                    <a:p>
                      <a:r>
                        <a:rPr lang="en-US" b="1" dirty="0"/>
                        <a:t>2</a:t>
                      </a:r>
                    </a:p>
                  </a:txBody>
                  <a:tcPr anchor="b"/>
                </a:tc>
                <a:extLst>
                  <a:ext uri="{0D108BD9-81ED-4DB2-BD59-A6C34878D82A}">
                    <a16:rowId xmlns:a16="http://schemas.microsoft.com/office/drawing/2014/main" val="1929992793"/>
                  </a:ext>
                </a:extLst>
              </a:tr>
              <a:tr h="0">
                <a:tc>
                  <a:txBody>
                    <a:bodyPr/>
                    <a:lstStyle/>
                    <a:p>
                      <a:r>
                        <a:rPr lang="en-US" b="1" dirty="0" err="1"/>
                        <a:t>Plage</a:t>
                      </a:r>
                      <a:endParaRPr lang="en-US" b="1" dirty="0"/>
                    </a:p>
                  </a:txBody>
                  <a:tcPr anchor="b"/>
                </a:tc>
                <a:tc>
                  <a:txBody>
                    <a:bodyPr/>
                    <a:lstStyle/>
                    <a:p>
                      <a:r>
                        <a:rPr lang="en-US" b="1" dirty="0"/>
                        <a:t>1</a:t>
                      </a:r>
                    </a:p>
                  </a:txBody>
                  <a:tcPr anchor="b"/>
                </a:tc>
                <a:extLst>
                  <a:ext uri="{0D108BD9-81ED-4DB2-BD59-A6C34878D82A}">
                    <a16:rowId xmlns:a16="http://schemas.microsoft.com/office/drawing/2014/main" val="633165853"/>
                  </a:ext>
                </a:extLst>
              </a:tr>
            </a:tbl>
          </a:graphicData>
        </a:graphic>
      </p:graphicFrame>
      <p:graphicFrame>
        <p:nvGraphicFramePr>
          <p:cNvPr id="26" name="Table 12">
            <a:extLst>
              <a:ext uri="{FF2B5EF4-FFF2-40B4-BE49-F238E27FC236}">
                <a16:creationId xmlns:a16="http://schemas.microsoft.com/office/drawing/2014/main" id="{1153F22E-5256-257E-F831-B0879B0B6ADF}"/>
              </a:ext>
            </a:extLst>
          </p:cNvPr>
          <p:cNvGraphicFramePr>
            <a:graphicFrameLocks noGrp="1"/>
          </p:cNvGraphicFramePr>
          <p:nvPr>
            <p:extLst>
              <p:ext uri="{D42A27DB-BD31-4B8C-83A1-F6EECF244321}">
                <p14:modId xmlns:p14="http://schemas.microsoft.com/office/powerpoint/2010/main" val="777966259"/>
              </p:ext>
            </p:extLst>
          </p:nvPr>
        </p:nvGraphicFramePr>
        <p:xfrm>
          <a:off x="8533093" y="3955148"/>
          <a:ext cx="2584176" cy="1463040"/>
        </p:xfrm>
        <a:graphic>
          <a:graphicData uri="http://schemas.openxmlformats.org/drawingml/2006/table">
            <a:tbl>
              <a:tblPr firstRow="1" bandRow="1">
                <a:tableStyleId>{E8034E78-7F5D-4C2E-B375-FC64B27BC917}</a:tableStyleId>
              </a:tblPr>
              <a:tblGrid>
                <a:gridCol w="1292088">
                  <a:extLst>
                    <a:ext uri="{9D8B030D-6E8A-4147-A177-3AD203B41FA5}">
                      <a16:colId xmlns:a16="http://schemas.microsoft.com/office/drawing/2014/main" val="3563137706"/>
                    </a:ext>
                  </a:extLst>
                </a:gridCol>
                <a:gridCol w="1292088">
                  <a:extLst>
                    <a:ext uri="{9D8B030D-6E8A-4147-A177-3AD203B41FA5}">
                      <a16:colId xmlns:a16="http://schemas.microsoft.com/office/drawing/2014/main" val="2394526426"/>
                    </a:ext>
                  </a:extLst>
                </a:gridCol>
              </a:tblGrid>
              <a:tr h="33691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59659395"/>
                  </a:ext>
                </a:extLst>
              </a:tr>
              <a:tr h="336918">
                <a:tc>
                  <a:txBody>
                    <a:bodyPr/>
                    <a:lstStyle/>
                    <a:p>
                      <a:r>
                        <a:rPr lang="en-US" b="1" dirty="0"/>
                        <a:t>Formal</a:t>
                      </a:r>
                    </a:p>
                  </a:txBody>
                  <a:tcPr/>
                </a:tc>
                <a:tc>
                  <a:txBody>
                    <a:bodyPr/>
                    <a:lstStyle/>
                    <a:p>
                      <a:r>
                        <a:rPr lang="en-US" b="1" dirty="0"/>
                        <a:t>1</a:t>
                      </a:r>
                    </a:p>
                  </a:txBody>
                  <a:tcPr anchor="b"/>
                </a:tc>
                <a:extLst>
                  <a:ext uri="{0D108BD9-81ED-4DB2-BD59-A6C34878D82A}">
                    <a16:rowId xmlns:a16="http://schemas.microsoft.com/office/drawing/2014/main" val="10218277"/>
                  </a:ext>
                </a:extLst>
              </a:tr>
              <a:tr h="336918">
                <a:tc>
                  <a:txBody>
                    <a:bodyPr/>
                    <a:lstStyle/>
                    <a:p>
                      <a:r>
                        <a:rPr lang="en-US" b="1" dirty="0"/>
                        <a:t>Casual</a:t>
                      </a:r>
                    </a:p>
                  </a:txBody>
                  <a:tcPr/>
                </a:tc>
                <a:tc>
                  <a:txBody>
                    <a:bodyPr/>
                    <a:lstStyle/>
                    <a:p>
                      <a:r>
                        <a:rPr lang="en-US" b="1" dirty="0"/>
                        <a:t>2</a:t>
                      </a:r>
                    </a:p>
                  </a:txBody>
                  <a:tcPr/>
                </a:tc>
                <a:extLst>
                  <a:ext uri="{0D108BD9-81ED-4DB2-BD59-A6C34878D82A}">
                    <a16:rowId xmlns:a16="http://schemas.microsoft.com/office/drawing/2014/main" val="1929992793"/>
                  </a:ext>
                </a:extLst>
              </a:tr>
              <a:tr h="336918">
                <a:tc>
                  <a:txBody>
                    <a:bodyPr/>
                    <a:lstStyle/>
                    <a:p>
                      <a:r>
                        <a:rPr lang="en-US" b="1" dirty="0" err="1"/>
                        <a:t>Plage</a:t>
                      </a:r>
                      <a:endParaRPr lang="en-US" b="1" dirty="0"/>
                    </a:p>
                  </a:txBody>
                  <a:tcPr/>
                </a:tc>
                <a:tc>
                  <a:txBody>
                    <a:bodyPr/>
                    <a:lstStyle/>
                    <a:p>
                      <a:r>
                        <a:rPr lang="en-US" b="1" dirty="0"/>
                        <a:t>3</a:t>
                      </a:r>
                    </a:p>
                  </a:txBody>
                  <a:tcPr/>
                </a:tc>
                <a:extLst>
                  <a:ext uri="{0D108BD9-81ED-4DB2-BD59-A6C34878D82A}">
                    <a16:rowId xmlns:a16="http://schemas.microsoft.com/office/drawing/2014/main" val="633165853"/>
                  </a:ext>
                </a:extLst>
              </a:tr>
            </a:tbl>
          </a:graphicData>
        </a:graphic>
      </p:graphicFrame>
      <p:sp>
        <p:nvSpPr>
          <p:cNvPr id="29" name="Content Placeholder 10">
            <a:extLst>
              <a:ext uri="{FF2B5EF4-FFF2-40B4-BE49-F238E27FC236}">
                <a16:creationId xmlns:a16="http://schemas.microsoft.com/office/drawing/2014/main" id="{9CA0FEB2-26C4-ED1F-0D15-B934DF8C9943}"/>
              </a:ext>
            </a:extLst>
          </p:cNvPr>
          <p:cNvSpPr txBox="1">
            <a:spLocks/>
          </p:cNvSpPr>
          <p:nvPr/>
        </p:nvSpPr>
        <p:spPr>
          <a:xfrm flipH="1">
            <a:off x="140399" y="5861968"/>
            <a:ext cx="11911202" cy="849728"/>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dirty="0"/>
              <a:t>Comment déterminer quel choix gagne</a:t>
            </a:r>
            <a:r>
              <a:rPr lang="en-US" dirty="0"/>
              <a:t>?</a:t>
            </a:r>
          </a:p>
        </p:txBody>
      </p:sp>
      <p:graphicFrame>
        <p:nvGraphicFramePr>
          <p:cNvPr id="20" name="Table 12">
            <a:extLst>
              <a:ext uri="{FF2B5EF4-FFF2-40B4-BE49-F238E27FC236}">
                <a16:creationId xmlns:a16="http://schemas.microsoft.com/office/drawing/2014/main" id="{BCD2DC26-0EF2-EF84-50A7-C887230E08E5}"/>
              </a:ext>
            </a:extLst>
          </p:cNvPr>
          <p:cNvGraphicFramePr>
            <a:graphicFrameLocks noGrp="1"/>
          </p:cNvGraphicFramePr>
          <p:nvPr>
            <p:extLst>
              <p:ext uri="{D42A27DB-BD31-4B8C-83A1-F6EECF244321}">
                <p14:modId xmlns:p14="http://schemas.microsoft.com/office/powerpoint/2010/main" val="2026454385"/>
              </p:ext>
            </p:extLst>
          </p:nvPr>
        </p:nvGraphicFramePr>
        <p:xfrm>
          <a:off x="4351158" y="3891967"/>
          <a:ext cx="2584176" cy="1463040"/>
        </p:xfrm>
        <a:graphic>
          <a:graphicData uri="http://schemas.openxmlformats.org/drawingml/2006/table">
            <a:tbl>
              <a:tblPr firstRow="1" bandRow="1">
                <a:tableStyleId>{E8034E78-7F5D-4C2E-B375-FC64B27BC917}</a:tableStyleId>
              </a:tblPr>
              <a:tblGrid>
                <a:gridCol w="1292088">
                  <a:extLst>
                    <a:ext uri="{9D8B030D-6E8A-4147-A177-3AD203B41FA5}">
                      <a16:colId xmlns:a16="http://schemas.microsoft.com/office/drawing/2014/main" val="3563137706"/>
                    </a:ext>
                  </a:extLst>
                </a:gridCol>
                <a:gridCol w="1292088">
                  <a:extLst>
                    <a:ext uri="{9D8B030D-6E8A-4147-A177-3AD203B41FA5}">
                      <a16:colId xmlns:a16="http://schemas.microsoft.com/office/drawing/2014/main" val="2394526426"/>
                    </a:ext>
                  </a:extLst>
                </a:gridCol>
              </a:tblGrid>
              <a:tr h="336918">
                <a:tc>
                  <a:txBody>
                    <a:bodyPr/>
                    <a:lstStyle/>
                    <a:p>
                      <a:endParaRPr lang="en-US" dirty="0"/>
                    </a:p>
                  </a:txBody>
                  <a:tcPr anchor="b"/>
                </a:tc>
                <a:tc>
                  <a:txBody>
                    <a:bodyPr/>
                    <a:lstStyle/>
                    <a:p>
                      <a:endParaRPr lang="en-US" dirty="0"/>
                    </a:p>
                  </a:txBody>
                  <a:tcPr anchor="b"/>
                </a:tc>
                <a:extLst>
                  <a:ext uri="{0D108BD9-81ED-4DB2-BD59-A6C34878D82A}">
                    <a16:rowId xmlns:a16="http://schemas.microsoft.com/office/drawing/2014/main" val="2759659395"/>
                  </a:ext>
                </a:extLst>
              </a:tr>
              <a:tr h="336918">
                <a:tc>
                  <a:txBody>
                    <a:bodyPr/>
                    <a:lstStyle/>
                    <a:p>
                      <a:r>
                        <a:rPr lang="en-US" b="1" dirty="0"/>
                        <a:t>Formal</a:t>
                      </a:r>
                    </a:p>
                  </a:txBody>
                  <a:tcPr anchor="b"/>
                </a:tc>
                <a:tc>
                  <a:txBody>
                    <a:bodyPr/>
                    <a:lstStyle/>
                    <a:p>
                      <a:r>
                        <a:rPr lang="en-US" b="1" dirty="0"/>
                        <a:t>3</a:t>
                      </a:r>
                    </a:p>
                  </a:txBody>
                  <a:tcPr anchor="b"/>
                </a:tc>
                <a:extLst>
                  <a:ext uri="{0D108BD9-81ED-4DB2-BD59-A6C34878D82A}">
                    <a16:rowId xmlns:a16="http://schemas.microsoft.com/office/drawing/2014/main" val="10218277"/>
                  </a:ext>
                </a:extLst>
              </a:tr>
              <a:tr h="336918">
                <a:tc>
                  <a:txBody>
                    <a:bodyPr/>
                    <a:lstStyle/>
                    <a:p>
                      <a:r>
                        <a:rPr lang="en-US" b="1" dirty="0"/>
                        <a:t>Casual</a:t>
                      </a:r>
                    </a:p>
                  </a:txBody>
                  <a:tcPr anchor="b"/>
                </a:tc>
                <a:tc>
                  <a:txBody>
                    <a:bodyPr/>
                    <a:lstStyle/>
                    <a:p>
                      <a:r>
                        <a:rPr lang="en-US" b="1" dirty="0"/>
                        <a:t>1</a:t>
                      </a:r>
                    </a:p>
                  </a:txBody>
                  <a:tcPr anchor="b"/>
                </a:tc>
                <a:extLst>
                  <a:ext uri="{0D108BD9-81ED-4DB2-BD59-A6C34878D82A}">
                    <a16:rowId xmlns:a16="http://schemas.microsoft.com/office/drawing/2014/main" val="1929992793"/>
                  </a:ext>
                </a:extLst>
              </a:tr>
              <a:tr h="185282">
                <a:tc>
                  <a:txBody>
                    <a:bodyPr/>
                    <a:lstStyle/>
                    <a:p>
                      <a:r>
                        <a:rPr lang="en-US" b="1" dirty="0" err="1"/>
                        <a:t>Plage</a:t>
                      </a:r>
                      <a:endParaRPr lang="en-US" b="1" dirty="0"/>
                    </a:p>
                  </a:txBody>
                  <a:tcPr anchor="b"/>
                </a:tc>
                <a:tc>
                  <a:txBody>
                    <a:bodyPr/>
                    <a:lstStyle/>
                    <a:p>
                      <a:r>
                        <a:rPr lang="en-US" b="1" dirty="0"/>
                        <a:t>2</a:t>
                      </a:r>
                    </a:p>
                  </a:txBody>
                  <a:tcPr anchor="b"/>
                </a:tc>
                <a:extLst>
                  <a:ext uri="{0D108BD9-81ED-4DB2-BD59-A6C34878D82A}">
                    <a16:rowId xmlns:a16="http://schemas.microsoft.com/office/drawing/2014/main" val="633165853"/>
                  </a:ext>
                </a:extLst>
              </a:tr>
            </a:tbl>
          </a:graphicData>
        </a:graphic>
      </p:graphicFrame>
      <p:sp>
        <p:nvSpPr>
          <p:cNvPr id="22" name="Title 6">
            <a:extLst>
              <a:ext uri="{FF2B5EF4-FFF2-40B4-BE49-F238E27FC236}">
                <a16:creationId xmlns:a16="http://schemas.microsoft.com/office/drawing/2014/main" id="{74615941-0DA8-FB94-180E-A8E9E98CDADA}"/>
              </a:ext>
            </a:extLst>
          </p:cNvPr>
          <p:cNvSpPr txBox="1">
            <a:spLocks/>
          </p:cNvSpPr>
          <p:nvPr/>
        </p:nvSpPr>
        <p:spPr>
          <a:xfrm>
            <a:off x="546894" y="3260780"/>
            <a:ext cx="11098212" cy="665957"/>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eaLnBrk="0" fontAlgn="base" hangingPunct="0">
              <a:lnSpc>
                <a:spcPct val="100000"/>
              </a:lnSpc>
              <a:spcAft>
                <a:spcPct val="0"/>
              </a:spcAft>
            </a:pPr>
            <a:endParaRPr lang="fr-FR" altLang="en-US" sz="3600" dirty="0">
              <a:latin typeface="Arial" panose="020B0604020202020204" pitchFamily="34" charset="0"/>
            </a:endParaRPr>
          </a:p>
        </p:txBody>
      </p:sp>
      <p:sp>
        <p:nvSpPr>
          <p:cNvPr id="24" name="TextBox 23">
            <a:extLst>
              <a:ext uri="{FF2B5EF4-FFF2-40B4-BE49-F238E27FC236}">
                <a16:creationId xmlns:a16="http://schemas.microsoft.com/office/drawing/2014/main" id="{56F5B715-4F9C-03E2-A36F-76CB1155B559}"/>
              </a:ext>
            </a:extLst>
          </p:cNvPr>
          <p:cNvSpPr txBox="1"/>
          <p:nvPr/>
        </p:nvSpPr>
        <p:spPr>
          <a:xfrm>
            <a:off x="2734521" y="3497032"/>
            <a:ext cx="6237514" cy="369332"/>
          </a:xfrm>
          <a:prstGeom prst="rect">
            <a:avLst/>
          </a:prstGeom>
          <a:noFill/>
        </p:spPr>
        <p:txBody>
          <a:bodyPr wrap="square">
            <a:spAutoFit/>
          </a:bodyPr>
          <a:lstStyle/>
          <a:p>
            <a:r>
              <a:rPr lang="en-US" dirty="0"/>
              <a:t>Nous </a:t>
            </a:r>
            <a:r>
              <a:rPr lang="en-US" dirty="0" err="1"/>
              <a:t>allons</a:t>
            </a:r>
            <a:r>
              <a:rPr lang="en-US" dirty="0"/>
              <a:t> nous </a:t>
            </a:r>
            <a:r>
              <a:rPr lang="en-US" dirty="0" err="1"/>
              <a:t>retrouver</a:t>
            </a:r>
            <a:r>
              <a:rPr lang="en-US" dirty="0"/>
              <a:t> avec beaucoup de </a:t>
            </a:r>
            <a:r>
              <a:rPr lang="en-US" dirty="0" err="1"/>
              <a:t>combinaisons</a:t>
            </a:r>
            <a:r>
              <a:rPr lang="en-US" dirty="0"/>
              <a:t> N!</a:t>
            </a:r>
          </a:p>
        </p:txBody>
      </p:sp>
      <p:sp>
        <p:nvSpPr>
          <p:cNvPr id="17" name="Date Placeholder 3">
            <a:extLst>
              <a:ext uri="{FF2B5EF4-FFF2-40B4-BE49-F238E27FC236}">
                <a16:creationId xmlns:a16="http://schemas.microsoft.com/office/drawing/2014/main" id="{E22C2CBA-F5B5-217A-4CD7-074DAB0C8200}"/>
              </a:ext>
            </a:extLst>
          </p:cNvPr>
          <p:cNvSpPr>
            <a:spLocks noGrp="1"/>
          </p:cNvSpPr>
          <p:nvPr>
            <p:ph type="dt" sz="half" idx="10"/>
          </p:nvPr>
        </p:nvSpPr>
        <p:spPr>
          <a:xfrm>
            <a:off x="550863" y="6507212"/>
            <a:ext cx="2628900" cy="153888"/>
          </a:xfrm>
        </p:spPr>
        <p:txBody>
          <a:bodyPr/>
          <a:lstStyle/>
          <a:p>
            <a:r>
              <a:rPr lang="en-US" dirty="0"/>
              <a:t>Samedi, </a:t>
            </a:r>
            <a:r>
              <a:rPr lang="en-US" dirty="0" err="1"/>
              <a:t>Août</a:t>
            </a:r>
            <a:r>
              <a:rPr lang="en-US" dirty="0"/>
              <a:t>, 20 2022</a:t>
            </a:r>
          </a:p>
        </p:txBody>
      </p:sp>
    </p:spTree>
    <p:custDataLst>
      <p:tags r:id="rId1"/>
    </p:custDataLst>
    <p:extLst>
      <p:ext uri="{BB962C8B-B14F-4D97-AF65-F5344CB8AC3E}">
        <p14:creationId xmlns:p14="http://schemas.microsoft.com/office/powerpoint/2010/main" val="1420547054"/>
      </p:ext>
    </p:extLst>
  </p:cSld>
  <p:clrMapOvr>
    <a:masterClrMapping/>
  </p:clrMapOvr>
  <mc:AlternateContent xmlns:mc="http://schemas.openxmlformats.org/markup-compatibility/2006" xmlns:p14="http://schemas.microsoft.com/office/powerpoint/2010/main">
    <mc:Choice Requires="p14">
      <p:transition spd="slow" p14:dur="2000" advTm="75049"/>
    </mc:Choice>
    <mc:Fallback xmlns="">
      <p:transition spd="slow" advTm="7504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3.2"/>
</p:tagLst>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d6b1f5fb-de82-498f-9738-103df19477c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86EDFFD45C0F864797E0C549FEA33D6D" ma:contentTypeVersion="13" ma:contentTypeDescription="Opret et nyt dokument." ma:contentTypeScope="" ma:versionID="06998ecb190e579e1b872569ebe33fc1">
  <xsd:schema xmlns:xsd="http://www.w3.org/2001/XMLSchema" xmlns:xs="http://www.w3.org/2001/XMLSchema" xmlns:p="http://schemas.microsoft.com/office/2006/metadata/properties" xmlns:ns3="82b05328-51f7-4451-bfad-38dede586f28" xmlns:ns4="d6b1f5fb-de82-498f-9738-103df19477c1" targetNamespace="http://schemas.microsoft.com/office/2006/metadata/properties" ma:root="true" ma:fieldsID="d911c46530b7cd874695a27fc686fc12" ns3:_="" ns4:_="">
    <xsd:import namespace="82b05328-51f7-4451-bfad-38dede586f28"/>
    <xsd:import namespace="d6b1f5fb-de82-498f-9738-103df19477c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b05328-51f7-4451-bfad-38dede586f28" elementFormDefault="qualified">
    <xsd:import namespace="http://schemas.microsoft.com/office/2006/documentManagement/types"/>
    <xsd:import namespace="http://schemas.microsoft.com/office/infopath/2007/PartnerControls"/>
    <xsd:element name="SharedWithUsers" ma:index="8"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t med detaljer" ma:internalName="SharedWithDetails" ma:readOnly="true">
      <xsd:simpleType>
        <xsd:restriction base="dms:Note">
          <xsd:maxLength value="255"/>
        </xsd:restriction>
      </xsd:simpleType>
    </xsd:element>
    <xsd:element name="SharingHintHash" ma:index="10" nillable="true" ma:displayName="Hashværdi for deling"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b1f5fb-de82-498f-9738-103df19477c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purl.org/dc/elements/1.1/"/>
    <ds:schemaRef ds:uri="d6b1f5fb-de82-498f-9738-103df19477c1"/>
    <ds:schemaRef ds:uri="http://schemas.openxmlformats.org/package/2006/metadata/core-properties"/>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82b05328-51f7-4451-bfad-38dede586f28"/>
    <ds:schemaRef ds:uri="http://purl.org/dc/dcmitype/"/>
    <ds:schemaRef ds:uri="http://purl.org/dc/terms/"/>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CD312357-7DDC-4C05-8959-CF741BF2A2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b05328-51f7-4451-bfad-38dede586f28"/>
    <ds:schemaRef ds:uri="d6b1f5fb-de82-498f-9738-103df19477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19028</TotalTime>
  <Words>1064</Words>
  <Application>Microsoft Office PowerPoint</Application>
  <PresentationFormat>Widescreen</PresentationFormat>
  <Paragraphs>205</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inherit</vt:lpstr>
      <vt:lpstr>Inter</vt:lpstr>
      <vt:lpstr>Walbaum Display</vt:lpstr>
      <vt:lpstr>3DFloatVTI</vt:lpstr>
      <vt:lpstr>Projet d’expansion à l’international  EdTech </vt:lpstr>
      <vt:lpstr>PowerPoint Presentation</vt:lpstr>
      <vt:lpstr>Choix d'indicateurs </vt:lpstr>
      <vt:lpstr>PowerPoint Presentation</vt:lpstr>
      <vt:lpstr>Nettoyage des données</vt:lpstr>
      <vt:lpstr>La normalisation des données est une étape importante avant le entraînement des modèles de machine learning pour s'assurer que toutes les paramètres ont la même échelle et qu'une paramètre ne domine pas les autres.</vt:lpstr>
      <vt:lpstr>PowerPoint Presentation</vt:lpstr>
      <vt:lpstr>PowerPoint Presentation</vt:lpstr>
      <vt:lpstr>Système de vote préférentiel</vt:lpstr>
      <vt:lpstr>La méthode Borda Count </vt:lpstr>
      <vt:lpstr>Un graphique montrant les résultats du vote préférentiel </vt:lpstr>
      <vt:lpstr>PowerPoint Presentation</vt:lpstr>
      <vt:lpstr>PowerPoint Presentation</vt:lpstr>
      <vt:lpstr>Population total</vt:lpstr>
      <vt:lpstr>Population ages 15-24</vt:lpstr>
      <vt:lpstr>PowerPoint Presentation</vt:lpstr>
      <vt:lpstr>Internet users </vt:lpstr>
      <vt:lpstr>Personal computers</vt:lpstr>
      <vt:lpstr>Prochaines etapes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Filipa Cardoso Correia</dc:creator>
  <cp:lastModifiedBy>Filipa Cardoso Correia</cp:lastModifiedBy>
  <cp:revision>26</cp:revision>
  <dcterms:created xsi:type="dcterms:W3CDTF">2022-06-30T10:26:43Z</dcterms:created>
  <dcterms:modified xsi:type="dcterms:W3CDTF">2022-08-21T07:46:29Z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0x01010086EDFFD45C0F864797E0C549FEA33D6D</vt:lpwstr>
  </property>
</Properties>
</file>