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3.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159"/>
  </p:notesMasterIdLst>
  <p:handoutMasterIdLst>
    <p:handoutMasterId r:id="rId160"/>
  </p:handoutMasterIdLst>
  <p:sldIdLst>
    <p:sldId id="1478" r:id="rId8"/>
    <p:sldId id="1479" r:id="rId9"/>
    <p:sldId id="1476" r:id="rId10"/>
    <p:sldId id="1496" r:id="rId11"/>
    <p:sldId id="1497" r:id="rId12"/>
    <p:sldId id="1498" r:id="rId13"/>
    <p:sldId id="1499" r:id="rId14"/>
    <p:sldId id="1500" r:id="rId15"/>
    <p:sldId id="1501" r:id="rId16"/>
    <p:sldId id="1559" r:id="rId17"/>
    <p:sldId id="1560" r:id="rId18"/>
    <p:sldId id="1561" r:id="rId19"/>
    <p:sldId id="1562" r:id="rId20"/>
    <p:sldId id="1563" r:id="rId21"/>
    <p:sldId id="1564" r:id="rId22"/>
    <p:sldId id="1502" r:id="rId23"/>
    <p:sldId id="1530" r:id="rId24"/>
    <p:sldId id="1503" r:id="rId25"/>
    <p:sldId id="1504" r:id="rId26"/>
    <p:sldId id="1505" r:id="rId27"/>
    <p:sldId id="1506" r:id="rId28"/>
    <p:sldId id="1507" r:id="rId29"/>
    <p:sldId id="1508" r:id="rId30"/>
    <p:sldId id="1640" r:id="rId31"/>
    <p:sldId id="1531" r:id="rId32"/>
    <p:sldId id="1532" r:id="rId33"/>
    <p:sldId id="1565" r:id="rId34"/>
    <p:sldId id="1566" r:id="rId35"/>
    <p:sldId id="1567" r:id="rId36"/>
    <p:sldId id="1568" r:id="rId37"/>
    <p:sldId id="1569" r:id="rId38"/>
    <p:sldId id="1510" r:id="rId39"/>
    <p:sldId id="1511" r:id="rId40"/>
    <p:sldId id="1512" r:id="rId41"/>
    <p:sldId id="1513" r:id="rId42"/>
    <p:sldId id="1514" r:id="rId43"/>
    <p:sldId id="1515" r:id="rId44"/>
    <p:sldId id="1516" r:id="rId45"/>
    <p:sldId id="1517" r:id="rId46"/>
    <p:sldId id="1518" r:id="rId47"/>
    <p:sldId id="1519" r:id="rId48"/>
    <p:sldId id="1520" r:id="rId49"/>
    <p:sldId id="1521" r:id="rId50"/>
    <p:sldId id="1522" r:id="rId51"/>
    <p:sldId id="1523" r:id="rId52"/>
    <p:sldId id="1524" r:id="rId53"/>
    <p:sldId id="1525" r:id="rId54"/>
    <p:sldId id="1526" r:id="rId55"/>
    <p:sldId id="1527" r:id="rId56"/>
    <p:sldId id="1528" r:id="rId57"/>
    <p:sldId id="1600" r:id="rId58"/>
    <p:sldId id="1601" r:id="rId59"/>
    <p:sldId id="1602" r:id="rId60"/>
    <p:sldId id="1603" r:id="rId61"/>
    <p:sldId id="1604" r:id="rId62"/>
    <p:sldId id="1606" r:id="rId63"/>
    <p:sldId id="1607" r:id="rId64"/>
    <p:sldId id="1608" r:id="rId65"/>
    <p:sldId id="1609" r:id="rId66"/>
    <p:sldId id="1610" r:id="rId67"/>
    <p:sldId id="1612" r:id="rId68"/>
    <p:sldId id="1613" r:id="rId69"/>
    <p:sldId id="1614" r:id="rId70"/>
    <p:sldId id="1615" r:id="rId71"/>
    <p:sldId id="1616" r:id="rId72"/>
    <p:sldId id="1617" r:id="rId73"/>
    <p:sldId id="1618" r:id="rId74"/>
    <p:sldId id="1619" r:id="rId75"/>
    <p:sldId id="1620" r:id="rId76"/>
    <p:sldId id="1621" r:id="rId77"/>
    <p:sldId id="1622" r:id="rId78"/>
    <p:sldId id="1623" r:id="rId79"/>
    <p:sldId id="1624" r:id="rId80"/>
    <p:sldId id="1625" r:id="rId81"/>
    <p:sldId id="1626" r:id="rId82"/>
    <p:sldId id="1627" r:id="rId83"/>
    <p:sldId id="1628" r:id="rId84"/>
    <p:sldId id="1629" r:id="rId85"/>
    <p:sldId id="1630" r:id="rId86"/>
    <p:sldId id="1631" r:id="rId87"/>
    <p:sldId id="1632" r:id="rId88"/>
    <p:sldId id="1633" r:id="rId89"/>
    <p:sldId id="1634" r:id="rId90"/>
    <p:sldId id="1635" r:id="rId91"/>
    <p:sldId id="1636" r:id="rId92"/>
    <p:sldId id="1637" r:id="rId93"/>
    <p:sldId id="1638" r:id="rId94"/>
    <p:sldId id="1641" r:id="rId95"/>
    <p:sldId id="1642" r:id="rId96"/>
    <p:sldId id="1643" r:id="rId97"/>
    <p:sldId id="1644" r:id="rId98"/>
    <p:sldId id="1645" r:id="rId99"/>
    <p:sldId id="1646" r:id="rId100"/>
    <p:sldId id="1647" r:id="rId101"/>
    <p:sldId id="1648" r:id="rId102"/>
    <p:sldId id="1649" r:id="rId103"/>
    <p:sldId id="1650" r:id="rId104"/>
    <p:sldId id="1651" r:id="rId105"/>
    <p:sldId id="1652" r:id="rId106"/>
    <p:sldId id="1653" r:id="rId107"/>
    <p:sldId id="1654" r:id="rId108"/>
    <p:sldId id="1655" r:id="rId109"/>
    <p:sldId id="1656" r:id="rId110"/>
    <p:sldId id="1657" r:id="rId111"/>
    <p:sldId id="1658" r:id="rId112"/>
    <p:sldId id="1659" r:id="rId113"/>
    <p:sldId id="1660" r:id="rId114"/>
    <p:sldId id="1661" r:id="rId115"/>
    <p:sldId id="1662" r:id="rId116"/>
    <p:sldId id="1663" r:id="rId117"/>
    <p:sldId id="1664" r:id="rId118"/>
    <p:sldId id="1665" r:id="rId119"/>
    <p:sldId id="1666" r:id="rId120"/>
    <p:sldId id="1667" r:id="rId121"/>
    <p:sldId id="1668" r:id="rId122"/>
    <p:sldId id="1669" r:id="rId123"/>
    <p:sldId id="1670" r:id="rId124"/>
    <p:sldId id="1671" r:id="rId125"/>
    <p:sldId id="1736" r:id="rId126"/>
    <p:sldId id="1779" r:id="rId127"/>
    <p:sldId id="1737" r:id="rId128"/>
    <p:sldId id="1740" r:id="rId129"/>
    <p:sldId id="1738" r:id="rId130"/>
    <p:sldId id="1741" r:id="rId131"/>
    <p:sldId id="1742" r:id="rId132"/>
    <p:sldId id="1743" r:id="rId133"/>
    <p:sldId id="1745" r:id="rId134"/>
    <p:sldId id="1746" r:id="rId135"/>
    <p:sldId id="1747" r:id="rId136"/>
    <p:sldId id="1780" r:id="rId137"/>
    <p:sldId id="1748" r:id="rId138"/>
    <p:sldId id="1749" r:id="rId139"/>
    <p:sldId id="1750" r:id="rId140"/>
    <p:sldId id="1752" r:id="rId141"/>
    <p:sldId id="1751" r:id="rId142"/>
    <p:sldId id="1753" r:id="rId143"/>
    <p:sldId id="1758" r:id="rId144"/>
    <p:sldId id="1754" r:id="rId145"/>
    <p:sldId id="1766" r:id="rId146"/>
    <p:sldId id="1782" r:id="rId147"/>
    <p:sldId id="1781" r:id="rId148"/>
    <p:sldId id="1783" r:id="rId149"/>
    <p:sldId id="1757" r:id="rId150"/>
    <p:sldId id="1759" r:id="rId151"/>
    <p:sldId id="1760" r:id="rId152"/>
    <p:sldId id="1761" r:id="rId153"/>
    <p:sldId id="1762" r:id="rId154"/>
    <p:sldId id="1764" r:id="rId155"/>
    <p:sldId id="1777" r:id="rId156"/>
    <p:sldId id="1765" r:id="rId157"/>
    <p:sldId id="1050" r:id="rId158"/>
  </p:sldIdLst>
  <p:sldSz cx="9144000" cy="6858000" type="screen4x3"/>
  <p:notesSz cx="6858000" cy="9144000"/>
  <p:custDataLst>
    <p:tags r:id="rId16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番茄花园" initials="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99"/>
    <a:srgbClr val="008000"/>
    <a:srgbClr val="00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108"/>
      </p:cViewPr>
      <p:guideLst>
        <p:guide orient="horz" pos="2168"/>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notesMaster" Target="notesMasters/notesMaster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160" Type="http://schemas.openxmlformats.org/officeDocument/2006/relationships/handoutMaster" Target="handoutMasters/handoutMaster1.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5" Type="http://schemas.openxmlformats.org/officeDocument/2006/relationships/slide" Target="slides/slide78.xml"/><Relationship Id="rId150" Type="http://schemas.openxmlformats.org/officeDocument/2006/relationships/slide" Target="slides/slide143.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61" Type="http://schemas.openxmlformats.org/officeDocument/2006/relationships/tags" Target="tags/tag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slide" Target="slides/slide149.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165" Type="http://schemas.openxmlformats.org/officeDocument/2006/relationships/theme" Target="theme/theme1.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 Id="rId80" Type="http://schemas.openxmlformats.org/officeDocument/2006/relationships/slide" Target="slides/slide73.xml"/><Relationship Id="rId155" Type="http://schemas.openxmlformats.org/officeDocument/2006/relationships/slide" Target="slides/slide1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t>2022/6/20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t>2022/6/20</a:t>
            </a:fld>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p:sp>
      <p:sp>
        <p:nvSpPr>
          <p:cNvPr id="1229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p:sp>
      <p:sp>
        <p:nvSpPr>
          <p:cNvPr id="4301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p:sp>
      <p:sp>
        <p:nvSpPr>
          <p:cNvPr id="4505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p:sp>
      <p:sp>
        <p:nvSpPr>
          <p:cNvPr id="4710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p:sp>
      <p:sp>
        <p:nvSpPr>
          <p:cNvPr id="4915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p:sp>
      <p:sp>
        <p:nvSpPr>
          <p:cNvPr id="1433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p:sp>
      <p:sp>
        <p:nvSpPr>
          <p:cNvPr id="5325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p:sp>
      <p:sp>
        <p:nvSpPr>
          <p:cNvPr id="5734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p:sp>
      <p:sp>
        <p:nvSpPr>
          <p:cNvPr id="6144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p:sp>
      <p:sp>
        <p:nvSpPr>
          <p:cNvPr id="6349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p:sp>
      <p:sp>
        <p:nvSpPr>
          <p:cNvPr id="6553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p:sp>
      <p:sp>
        <p:nvSpPr>
          <p:cNvPr id="6758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p:sp>
      <p:sp>
        <p:nvSpPr>
          <p:cNvPr id="7065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p:sp>
      <p:sp>
        <p:nvSpPr>
          <p:cNvPr id="7270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p:sp>
      <p:sp>
        <p:nvSpPr>
          <p:cNvPr id="7475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p:sp>
      <p:sp>
        <p:nvSpPr>
          <p:cNvPr id="7680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p:sp>
      <p:sp>
        <p:nvSpPr>
          <p:cNvPr id="7885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p:sp>
      <p:sp>
        <p:nvSpPr>
          <p:cNvPr id="8089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p:sp>
      <p:sp>
        <p:nvSpPr>
          <p:cNvPr id="8294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p:sp>
      <p:sp>
        <p:nvSpPr>
          <p:cNvPr id="8499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p:sp>
      <p:sp>
        <p:nvSpPr>
          <p:cNvPr id="8806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p:sp>
      <p:sp>
        <p:nvSpPr>
          <p:cNvPr id="9011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p:sp>
      <p:sp>
        <p:nvSpPr>
          <p:cNvPr id="1843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p:sp>
      <p:sp>
        <p:nvSpPr>
          <p:cNvPr id="9216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p:sp>
      <p:sp>
        <p:nvSpPr>
          <p:cNvPr id="9421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p:sp>
      <p:sp>
        <p:nvSpPr>
          <p:cNvPr id="9625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p:sp>
      <p:sp>
        <p:nvSpPr>
          <p:cNvPr id="9830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p:cNvSpPr>
          <p:nvPr>
            <p:ph type="sldImg"/>
          </p:nvPr>
        </p:nvSpPr>
        <p:spPr/>
      </p:sp>
      <p:sp>
        <p:nvSpPr>
          <p:cNvPr id="10035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p:cNvSpPr>
          <p:nvPr>
            <p:ph type="sldImg"/>
          </p:nvPr>
        </p:nvSpPr>
        <p:spPr/>
      </p:sp>
      <p:sp>
        <p:nvSpPr>
          <p:cNvPr id="10342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p:cNvSpPr>
          <p:nvPr>
            <p:ph type="sldImg"/>
          </p:nvPr>
        </p:nvSpPr>
        <p:spPr/>
      </p:sp>
      <p:sp>
        <p:nvSpPr>
          <p:cNvPr id="10547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p:cNvSpPr>
          <p:nvPr>
            <p:ph type="sldImg"/>
          </p:nvPr>
        </p:nvSpPr>
        <p:spPr/>
      </p:sp>
      <p:sp>
        <p:nvSpPr>
          <p:cNvPr id="10752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p:cNvSpPr>
          <p:nvPr>
            <p:ph type="sldImg"/>
          </p:nvPr>
        </p:nvSpPr>
        <p:spPr/>
      </p:sp>
      <p:sp>
        <p:nvSpPr>
          <p:cNvPr id="10957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p:cNvSpPr>
          <p:nvPr>
            <p:ph type="sldImg"/>
          </p:nvPr>
        </p:nvSpPr>
        <p:spPr/>
      </p:sp>
      <p:sp>
        <p:nvSpPr>
          <p:cNvPr id="11366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p:sp>
      <p:sp>
        <p:nvSpPr>
          <p:cNvPr id="22530"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p:sp>
      <p:sp>
        <p:nvSpPr>
          <p:cNvPr id="2457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p:nvPr>
        </p:nvSpPr>
        <p:spPr/>
      </p:sp>
      <p:sp>
        <p:nvSpPr>
          <p:cNvPr id="111618" name="文本占位符 2"/>
          <p:cNvSpPr>
            <a:spLocks noGrp="1"/>
          </p:cNvSpPr>
          <p:nvPr>
            <p:ph type="body"/>
          </p:nvPr>
        </p:nvSpPr>
        <p:spPr/>
        <p:txBody>
          <a:bodyPr lIns="91440" tIns="45720" rIns="91440" bIns="45720" anchor="t" anchorCtr="0"/>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3075"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4099"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5123"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6147"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p>
        </p:txBody>
      </p:sp>
      <p:sp>
        <p:nvSpPr>
          <p:cNvPr id="3075" name="文本占位符 1026"/>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strike="noStrike" noProof="1"/>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7.xml"/><Relationship Id="rId1" Type="http://schemas.openxmlformats.org/officeDocument/2006/relationships/tags" Target="../tags/tag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3"/>
          <p:cNvSpPr txBox="1"/>
          <p:nvPr/>
        </p:nvSpPr>
        <p:spPr>
          <a:xfrm>
            <a:off x="0" y="6219825"/>
            <a:ext cx="9191625" cy="644525"/>
          </a:xfrm>
          <a:prstGeom prst="rect">
            <a:avLst/>
          </a:prstGeom>
          <a:noFill/>
          <a:ln w="9525">
            <a:noFill/>
          </a:ln>
        </p:spPr>
        <p:txBody>
          <a:bodyPr wrap="square" anchor="t" anchorCtr="0">
            <a:spAutoFit/>
          </a:bodyPr>
          <a:lstStyle/>
          <a:p>
            <a:pPr algn="ctr"/>
            <a:r>
              <a:rPr lang="zh-CN" altLang="en-US" sz="3600">
                <a:latin typeface="楷体" panose="02010609060101010101" charset="-122"/>
                <a:ea typeface="楷体" panose="02010609060101010101" charset="-122"/>
              </a:rPr>
              <a:t>安徽省宿城一中             蔡翔制作</a:t>
            </a:r>
          </a:p>
        </p:txBody>
      </p:sp>
      <p:sp>
        <p:nvSpPr>
          <p:cNvPr id="4" name="文本框 3"/>
          <p:cNvSpPr txBox="1"/>
          <p:nvPr/>
        </p:nvSpPr>
        <p:spPr>
          <a:xfrm>
            <a:off x="0" y="-3175"/>
            <a:ext cx="9191625" cy="706438"/>
          </a:xfrm>
          <a:prstGeom prst="rect">
            <a:avLst/>
          </a:prstGeom>
          <a:noFill/>
        </p:spPr>
        <p:txBody>
          <a:bodyPr wrap="square" rtlCol="0" anchor="t">
            <a:spAutoFit/>
          </a:bodyPr>
          <a:lstStyle/>
          <a:p>
            <a:pPr algn="ctr"/>
            <a:r>
              <a:rPr lang="zh-CN" altLang="en-US" sz="4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小蔡教书之高一下学期期末复习</a:t>
            </a:r>
          </a:p>
        </p:txBody>
      </p:sp>
      <p:pic>
        <p:nvPicPr>
          <p:cNvPr id="9219" name="图片 1" descr="ChMkJlfJRmmIKDb9AAGRaRpt1wwAAU8fAOKvKIAAZGB734"/>
          <p:cNvPicPr>
            <a:picLocks noChangeAspect="1"/>
          </p:cNvPicPr>
          <p:nvPr/>
        </p:nvPicPr>
        <p:blipFill>
          <a:blip r:embed="rId2"/>
          <a:stretch>
            <a:fillRect/>
          </a:stretch>
        </p:blipFill>
        <p:spPr>
          <a:xfrm>
            <a:off x="88900" y="765175"/>
            <a:ext cx="2686050" cy="5454650"/>
          </a:xfrm>
          <a:prstGeom prst="rect">
            <a:avLst/>
          </a:prstGeom>
          <a:noFill/>
          <a:ln w="9525">
            <a:noFill/>
          </a:ln>
        </p:spPr>
      </p:pic>
      <p:pic>
        <p:nvPicPr>
          <p:cNvPr id="9220" name="图片 2" descr="ChMlWV6nwPKIOihxACJtjNzPUQ4AAOrowOiwb0AIm2k540"/>
          <p:cNvPicPr>
            <a:picLocks noChangeAspect="1"/>
          </p:cNvPicPr>
          <p:nvPr/>
        </p:nvPicPr>
        <p:blipFill>
          <a:blip r:embed="rId3"/>
          <a:stretch>
            <a:fillRect/>
          </a:stretch>
        </p:blipFill>
        <p:spPr>
          <a:xfrm>
            <a:off x="6229350" y="765175"/>
            <a:ext cx="2813050" cy="5478463"/>
          </a:xfrm>
          <a:prstGeom prst="rect">
            <a:avLst/>
          </a:prstGeom>
          <a:noFill/>
          <a:ln w="9525">
            <a:noFill/>
          </a:ln>
        </p:spPr>
      </p:pic>
      <p:pic>
        <p:nvPicPr>
          <p:cNvPr id="9221" name="图片 4" descr="ChMkKV9FyAiIWDSAABp9JFysFusAABdvwAAAAAAGn08305"/>
          <p:cNvPicPr>
            <a:picLocks noChangeAspect="1"/>
          </p:cNvPicPr>
          <p:nvPr/>
        </p:nvPicPr>
        <p:blipFill>
          <a:blip r:embed="rId4"/>
          <a:stretch>
            <a:fillRect/>
          </a:stretch>
        </p:blipFill>
        <p:spPr>
          <a:xfrm>
            <a:off x="2862263" y="765175"/>
            <a:ext cx="3243262" cy="547846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下列对文本相关内容和艺术特色的分析鉴赏,不正确的一项是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A.子胥过了昭关,所见风景与前大不相同,那大片绿色和原野,也是子胥再次“获得了真实的生命”的心情写照。</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B.“唯恐把这段江水渡完”,表现了逃亡中的子胥的心态,只有在江上的这段短暂时光,他才能够平和地欣赏风景。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【解析】“只有……才”说法绝对。从文中“你渡我过了江,同时也渡过了我的仇恨”一语可知,通过这次渡江,伍子胥放下了心中的仇恨,心中没有了仇恨,以后他都可以平和地欣赏风景。</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C.子胥同渔夫道别,说话时“有些嗫嚅”“半吞半吐”,表现的是子胥渴望同渔夫交流,又碍于隐情而无法敞开心扉。</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D.“你渡我过了江,同时也渡过了我的仇恨”,子胥在江上领会到渔夫的“世界”,他对自己的使命有了更深的理解。</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练习三·“四省八校”2021-2022学年高三下学期模拟冲刺</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下列各句中的引号,和</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[如今越来越多的平台提倡优质内容的生产和创作,如腾讯提出的“知识官计划”]</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的引号作用相同的一项是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】【解析】“知识官计划”的引号表示特定称谓。</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A.“若是冬天来了,春天也总马上会来”的诗人的名句,只有在江南的山野里,最容易体会得出。</a:t>
            </a:r>
          </a:p>
          <a:p>
            <a:pPr>
              <a:lnSpc>
                <a:spcPts val="3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【解析】表示直接引用</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B.“宋公荔枝”尚有老树一株,生长在莆田宋氏祠堂里,依然每年开花结果,这株千年古树更足珍惜。</a:t>
            </a:r>
          </a:p>
          <a:p>
            <a:pPr>
              <a:lnSpc>
                <a:spcPts val="3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【解析】表示特定称谓</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C.还有几位“大师”们捧着几张古画和新画,在欧洲各国一路的挂过去,叫作“发扬国光”。</a:t>
            </a:r>
          </a:p>
          <a:p>
            <a:pPr>
              <a:lnSpc>
                <a:spcPts val="3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【解析】表示讽刺</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D.你不认得他。他是我们这里有名的一个泼皮破落户儿,南省俗谓作“辣子” ,你只叫他“凤辣子”就是了。</a:t>
            </a:r>
          </a:p>
          <a:p>
            <a:pPr>
              <a:lnSpc>
                <a:spcPts val="3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08775"/>
          </a:xfrm>
          <a:prstGeom prst="rect">
            <a:avLst/>
          </a:prstGeom>
          <a:noFill/>
          <a:ln w="9525">
            <a:noFill/>
          </a:ln>
        </p:spPr>
        <p:txBody>
          <a:bodyPr wrap="square">
            <a:spAutoFit/>
          </a:bodyPr>
          <a:lstStyle/>
          <a:p>
            <a:pPr>
              <a:lnSpc>
                <a:spcPts val="43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练习三·“四省八校”2021-2022学年高三下学期模拟冲刺</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3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它们不仅是内涵丰富的文化产品,更是实用物品,讲述着动人的中国故事,人们受到传统文化和审美的熏陶。）</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43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【解析】一是结构混乱,句子主语前后不一致。句子前三句的主语是“它们”,最后一个分句的主语又变成了“人们”,可在“人们”前加“让”字,使句子主语保持一致。</a:t>
            </a:r>
          </a:p>
          <a:p>
            <a:pPr>
              <a:lnSpc>
                <a:spcPts val="43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二是语序不当,分句间递进关系不当。根据语境,“它们不仅是内涵丰富的文化产品,更是实用物品”递进关系不当,应先强调其实用价值,再突出其文化内涵,改为“不仅是实用物品,更是内涵丰富的文化产品”。</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4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练习三·河南省名校联盟2021-2022学年高三六月大联考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0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小麦虽小,但</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①拥有强大的“魔法”</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,统治了世界的餐桌：从奶油意大利面到兰州牛肉拉面,从法式面包到北方馒头,从墨西哥卷饼到山东煎饼,更不必说饼干、泡芙、包子、烧饼……世间几乎所有你能想到的面食,都有</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②小麦的身影</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,小麦强大的“魔法”令人吃惊。由最初一棵无人识的野草变成</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③不可或缺的农作物</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,小麦影响着人们的饮食结构,跻身全球三大粮食作物榜单,是人类不可缺少的。</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麦的传奇身世背后,是人类书写的一部长达5000年的小麦驯化和育种历史。在这部厚厚的历史书中,中国小麦育种留下了笔墨浓重的精彩篇章。我国小麦育种专家通过利用野生近缘物种优异基因进行小麦种质创新的方法来实现小麦育种目标的科学研究对小麦种业发展的贡献巨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45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练习三·河南省名校联盟2021-2022学年高三六月大联考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文中画波浪线处</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我国小麦育种专家通过利用野生近缘物种优异基因进行小麦种质创新的方法来实现小麦育种目标的科学研究对小麦种业发展的贡献巨大）</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是个长句,请改成三个短句。可以改变语序、少量增删词语,但不得改变原意。（5分）</a:t>
            </a:r>
          </a:p>
          <a:p>
            <a:pPr>
              <a:lnSpc>
                <a:spcPts val="4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【答案】①我国小麦育种专家的科学研究对小麦种业发展的贡献巨大（2分）</a:t>
            </a:r>
          </a:p>
          <a:p>
            <a:pPr>
              <a:lnSpc>
                <a:spcPts val="4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②他们利用野生近缘物种优异基因进行小麦种质创新（2分）</a:t>
            </a:r>
          </a:p>
          <a:p>
            <a:pPr>
              <a:lnSpc>
                <a:spcPts val="4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③他们通过这个方法来实现小麦育种的目标。（1分）（不是改成三个短句的,改变原意的,酌情扣分）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练习四·2022届东北三省四市教研联合体高考模拟检测（二）</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根据以上文改,给“打铁花”下一个定义</a:t>
            </a:r>
          </a:p>
          <a:p>
            <a:pPr>
              <a:lnSpc>
                <a:spcPts val="31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【答案】打铁花,是一种场面恢弘壮观,气势磅礴,深受百姓喜爱,代表着关中人民的生命力的人与火、人与铁的民俗活动。</a:t>
            </a:r>
          </a:p>
          <a:p>
            <a:pPr>
              <a:lnSpc>
                <a:spcPts val="3100"/>
              </a:lnSpc>
            </a:pPr>
            <a:r>
              <a:rPr lang="zh-CN"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定义,必须抓住被定义事物的基本属性和本质特征,多采用判断单句的形式,其格式多为：……（种概念）是……的……（属概念）。种概念是“打铁花”；依据“这是以传统的原始的烟火”可知属概念是“民俗活动”；然后筛选出种差,即打铁花基本属性和本质特征。依据“一种威武浩大之力量与精神的宣泄和迸发,是烈火融化后的铁水,在夜空中被猛烈击打后灿烂之极带着滚烫温度的花儿”可概括出“一种场面恢弘壮观,气势磅礴”；</a:t>
            </a:r>
          </a:p>
          <a:p>
            <a:pPr>
              <a:lnSpc>
                <a:spcPts val="3100"/>
              </a:lnSpc>
            </a:pP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据“打铁花,是关中这片黄土地上人与火、人与铁的另外一种液体形态的激情舞蹈”可概括出“打铁花代表着关中人民的生命力的人与火、人与铁”；依据“铁花,还在打着,村里老少的人们,仍仰头看着那铁水幻化成绚烂的花在夜空中尽情开放,他们的脸也笑成了花儿”可概括出“深受百姓喜爱”。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93205"/>
          </a:xfrm>
          <a:prstGeom prst="rect">
            <a:avLst/>
          </a:prstGeom>
          <a:noFill/>
          <a:ln w="9525">
            <a:noFill/>
          </a:ln>
        </p:spPr>
        <p:txBody>
          <a:bodyPr wrap="square">
            <a:spAutoFit/>
          </a:bodyPr>
          <a:lstStyle/>
          <a:p>
            <a:pPr>
              <a:lnSpc>
                <a:spcPts val="3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练习四·2022届东北三省四市教研联合体高考模拟检测（二）</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（铁花,还在打着,村里老少的人们,仍仰头看着那铁水幻化成绚烂的花在夜空中尽情开放,他们的脸也笑成了花儿。此时,</a:t>
            </a:r>
            <a:r>
              <a:rPr lang="zh-CN" sz="28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跟打铁花的把式一样,忘记了一切,沉醉流连在其中。</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嘿嘿,拥挤的人群里,不断有惊叹赞美声：“哎呀呀！”“嗬哟哟！好看得很！”“我的天神,这花打得オ叫个美呢！）</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3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【解析】一是成分残缺,缺少主语,应在句首加上主语“他们”；</a:t>
            </a:r>
          </a:p>
          <a:p>
            <a:pPr>
              <a:lnSpc>
                <a:spcPts val="3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二是语序不当,“沉醉流连在其中”和“忘记了一切”是顺承关系,先是“沉醉流连在其中”,然后是“忘记了一切”。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700"/>
              </a:lnSpc>
            </a:pPr>
            <a:r>
              <a:rPr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练习四·2022届东北三省四市教研联合体高考模拟检测（二）</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7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画横线的句子</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他们哪里有过在这片地土上头顶烈日或顶风冒雪汗珠子摔八瓣累死累活的劳作？他们哪里又有挚爱并坚守着这片黄土地的深厚情感？他们哪里能又怎么能比划出这从生命深处迸发出来的大气磅礴而又震撼人心的舞蹈动作？）</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如果只用排比的修辞,就没有了原句的表达效果,请分析原因。</a:t>
            </a:r>
          </a:p>
          <a:p>
            <a:pPr>
              <a:lnSpc>
                <a:spcPts val="3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【解析】①原句“他们哪里……？”运用反问,增强语势,把本来已确定的思想表现得更加鲜明、强烈,体现出一种很强的感情上的感染力。</a:t>
            </a:r>
          </a:p>
          <a:p>
            <a:pPr>
              <a:lnSpc>
                <a:spcPts val="3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②原句连用三个“他们哪里……？”组成反问的排比句,让语势二次增强,能让读者感受到强烈的感情色彩和气势,提高了语言表达力。</a:t>
            </a:r>
          </a:p>
          <a:p>
            <a:pPr>
              <a:lnSpc>
                <a:spcPts val="3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依据“比划出这从生命深处迸发出来的大气磅礴而又震撼人心的舞蹈动作”可知作者运用反问的句式表达了作者对打铁花习俗所产生的美的赞誉；依据“在这片地土上头顶烈日或顶风冒雪汗珠子摔八瓣累死累活的劳作”“挚爱并坚守着这片黄土地的深厚情感”可知作者对打铁花中所蕴含的劳动人民的力量和生命力的歌颂。</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27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【练习四·2022届湖北省华大新高考联盟名校高考押题卷】</a:t>
            </a:r>
          </a:p>
          <a:p>
            <a:pPr>
              <a:lnSpc>
                <a:spcPts val="27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不超过15字）。美国心理学家通过实验证明,六个月大的婴儿就能“明辨是非”。在一项测试中,科学家对六个月到一岁的婴儿表演玩偶“爬山”的短剧——一个玩偶帮助别的角色爬山,而另一个玩偶则把爬上山的角色推下去。所有小婴儿都明显靠近“乐于助人”的玩偶,远离“捣蛋”的玩偶。其他类似的实验也得到同样的结果。</a:t>
            </a:r>
          </a:p>
          <a:p>
            <a:pPr>
              <a:lnSpc>
                <a:spcPts val="27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助人为乐并不是一种道德的说教,神经学研究显示,对他人的痛苦和快乐感同身受是大脑固有的能力。哥伦比亚大学邓恩教授曾在全世界50多个国家的孩子中调查,②（不超过15字）？结果排在第一位的是和朋友分享玩具。把玩具分享给别人,看起来拥有的物质变少了,但实际上增加了幸福感。在学习中,老师常会让优秀的学生与学习吃力的学生结对子。有些优生的家长可能认为会耽误自己孩子的时间,③（不超过20字）。因为帮助他人的时候是再次学习和梳理的过程,比仅仅自己做题理解得更为深刻；当“小老师”也会产生成就感,促使他们更加主动、自觉地学习。</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文中第</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段四处引号的用法,不同于其他三项的是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 “明辨是非”	B. “爬山”	C. “乐于助人”	D. “捣蛋”</a:t>
            </a:r>
          </a:p>
          <a:p>
            <a:pPr>
              <a:lnSpc>
                <a:spcPts val="27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A.特殊含义</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B.特定称谓</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C.特殊含义</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D.特殊含义。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【练习四·2022届湖北省华大新高考联盟名校高考押题卷】</a:t>
            </a:r>
          </a:p>
          <a:p>
            <a:pPr>
              <a:lnSpc>
                <a:spcPts val="3100"/>
              </a:lnSpc>
            </a:pP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①人们天生喜欢乐于助人的人。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美国心理学家通过实验证明,六个月大的婴儿就能“明辨是非”。在一项测试中,科学家对六个月到一岁的婴儿表演玩偶“爬山”的短剧——一个玩偶帮助别的角色爬山,而另一个玩偶则把爬上山的角色推下去。所有小婴儿都明显靠近“乐于助人”的玩偶,远离“捣蛋”的玩偶。其他类似的实验也得到同样的结果。</a:t>
            </a: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助人为乐并不是一种道德的说教,神经学研究显示,对他人的痛苦和快乐感同身受是大脑固有的能力。哥伦比亚大学邓恩教授曾在全世界50多个国家的孩子中调查,</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②什么是他们最开心（幸福）的事情</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结果排在第一位的是和朋友分享玩具。把玩具分享给别人,看起来拥有的物质变少了,但实际上增加了幸福感。在学习中,老师常会让优秀的学生与学习吃力的学生结对子。有些优生的家长可能认为会耽误自己孩子的时间,</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③实际上当小老师会使这些学生成绩更优异。</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因为帮助他人的时候是再次学习和梳理的过程,比仅仅自己做题理解得更为深刻；当“小老师”也会产生成就感,促使他们更加主动、自觉地学习。</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6755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【练习五·2022届湖北省襄阳市五中新高三适应性检测（一）】</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【掷地有声】</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形容诗文优美,声调铿锵。也形容才华很高或话语坚定有力,意义深远。</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【字字珠玑】</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形容文章极为优美。</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根据后文语境“道出了黄河与中华民族天然血脉联系”,可知应选“掷地有声”。</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【一应俱全】</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形容一切具备。【包罗万象】形容内容丰富,无所不包。</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“包罗万象”侧于某个或某些事物无所不包,根据前面的“图片、化石、出土文物等”可知,应选“一应俱全”。</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【薪火相传】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比喻种族、文化代代相传。</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【前仆后继】</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不怕牺牲、勇往直前地进行战斗。</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根据后文语境“中国历史文化的渊源”,可知应选“薪火相传”。</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【当之无愧】</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意思是担得起某种荣誉,无须感到惭愧。</a:t>
            </a:r>
          </a:p>
          <a:p>
            <a:pPr>
              <a:lnSpc>
                <a:spcPts val="32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【实至名归】</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有了真正的学识、本领或功业,自然就有声誉。</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根据语境,这里修饰的是“母亲河”,与学识、本领无关,应选“当之无愧”。</a:t>
            </a:r>
          </a:p>
          <a:p>
            <a:pPr>
              <a:lnSpc>
                <a:spcPts val="3200"/>
              </a:lnSpc>
            </a:pPr>
            <a:endParaRPr lang="zh-CN"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33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关于文中江边人们谈论季札的部分,下列说法不正确的是</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300"/>
              </a:lnSpc>
            </a:pP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A.那位老人欣赏季札不就王位的高洁,也称赞他以美好的行为感动了世人。</a:t>
            </a:r>
          </a:p>
          <a:p>
            <a:pPr>
              <a:lnSpc>
                <a:spcPts val="3300"/>
              </a:lnSpc>
            </a:pP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B.那位年轻人认为季札不顾百姓死活,只顾独善其身,逃避了济世的责任。</a:t>
            </a:r>
          </a:p>
          <a:p>
            <a:pPr>
              <a:lnSpc>
                <a:spcPts val="3300"/>
              </a:lnSpc>
            </a:pP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C.季札挂剑一事进一步说明了他的品行,也为后文的子胥赠剑做了铺垫。</a:t>
            </a:r>
          </a:p>
          <a:p>
            <a:pPr>
              <a:lnSpc>
                <a:spcPts val="3300"/>
              </a:lnSpc>
            </a:pP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D.季札的退耕田园,与下文渔夫的泛舟江上,共同表达出本文的隐逸主题。</a:t>
            </a:r>
          </a:p>
          <a:p>
            <a:pPr>
              <a:lnSpc>
                <a:spcPts val="33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共同表现了本文隐逸的主题”错误。“季扎退耕田园”体现了他对高洁品质的坚守,渔父泛舟江上,体现了他的散淡平和,这两个人物都是小说的次要人物,文章的主题通过伍子胥体现出来。伍子胥对渔夫的两首渔歌的感念,特别是第二首中的“月已驰兮何不渡为？”以及“你渡我过了江,同时也渡过了我的仇恨”等语体现了伍子胥对仇恨的释怀；文章最后两段,写伍子胥以后一定要找到渔夫,他把渔夫当作一个永久难忘的朋友,把自己的宝剑留给他,体现了渔夫对伍子胥重要影响。综合来看,文章主要表现的是伍子胥思想的转变过程。</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5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【练习五·2022届湖北省襄阳市五中新高三适应性检测（一）】</a:t>
            </a:r>
          </a:p>
          <a:p>
            <a:pPr>
              <a:lnSpc>
                <a:spcPts val="5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（千百年来,囿于社会制度的制约,加之战火连绵、时局动荡,黄河泛滥成灾,只能常常是人们的美好梦想。）</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5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【解析】一是句式杂糅,“囿于社会制度的制约”应为“囿于社会制度”,或“受到社会制度的制约”。</a:t>
            </a:r>
          </a:p>
          <a:p>
            <a:pPr>
              <a:lnSpc>
                <a:spcPts val="5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二是不合逻辑,“黄河泛滥成灾……是人们的美好梦想”不合逻辑,应为“黄河安稳平静……是人们的美好梦想”。</a:t>
            </a:r>
          </a:p>
          <a:p>
            <a:pPr>
              <a:lnSpc>
                <a:spcPts val="5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三是语序不当,“常常”应在“只能”前面。</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93205"/>
          </a:xfrm>
          <a:prstGeom prst="rect">
            <a:avLst/>
          </a:prstGeom>
          <a:noFill/>
          <a:ln w="9525">
            <a:noFill/>
          </a:ln>
        </p:spPr>
        <p:txBody>
          <a:bodyPr wrap="square">
            <a:spAutoFit/>
          </a:bodyPr>
          <a:lstStyle/>
          <a:p>
            <a:pPr>
              <a:lnSpc>
                <a:spcPts val="3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【练习五·2022届湖北省襄阳市五中新高三适应性检测（一）】</a:t>
            </a:r>
          </a:p>
          <a:p>
            <a:pPr>
              <a:lnSpc>
                <a:spcPts val="3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（有人见过她的娴静温柔,有人见过她的凶猛暴戾；有人见过她的清澈见底,有人见过她的浑黄如浆……）</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使用了比拟、对比的修辞手法,请简要分析其构成和表达效果。</a:t>
            </a:r>
          </a:p>
          <a:p>
            <a:pPr>
              <a:lnSpc>
                <a:spcPts val="39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构成：句中用形容人的词语“娴静温柔”“凶猛暴戾”形容黄河,把黄河人格化,这是比拟的手法：句中“娴静温柔”与“凶猛暴戾”形成“性情”上的对比,“清澈见底”与“浑黄如浆”形成“情态”上的对比,这是对比的手法。</a:t>
            </a:r>
          </a:p>
          <a:p>
            <a:pPr>
              <a:lnSpc>
                <a:spcPts val="39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②表达效果：运用比拟、对比手法,形象而充分地凸显了黄河的多面性,突出了“黄河”说不完、看不尽的特点,给读者留下鲜明、深刻的印象。</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72655"/>
          </a:xfrm>
          <a:prstGeom prst="rect">
            <a:avLst/>
          </a:prstGeom>
          <a:noFill/>
          <a:ln w="9525">
            <a:noFill/>
          </a:ln>
        </p:spPr>
        <p:txBody>
          <a:bodyPr wrap="square">
            <a:spAutoFit/>
          </a:bodyPr>
          <a:lstStyle/>
          <a:p>
            <a:pPr>
              <a:lnSpc>
                <a:spcPts val="35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【练习五·2022届辽宁省高三高考模拟检测（秦皇岛市、邢台市三模）】</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下列各项中的引号和文中“困住”的引号,作用相同的一项是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 0时40分,刚刚参加了交接仪式的查尔斯王子和第28任港督彭定康登上“不列颠尼亚”号的甲板。</a:t>
            </a:r>
          </a:p>
          <a:p>
            <a:pPr>
              <a:lnSpc>
                <a:spcPts val="35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【解析】表示特定称谓</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 这一切特点都有一定的风格和手法,为匠师们所遵守,为人民所承认,我们可以叫它作中国建筑的“文法”。</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 当代青年以“奋斗的青春最美丽”为行动理念,在各行业各领域,练就过硬本领,放飞青春梦想。</a:t>
            </a:r>
          </a:p>
          <a:p>
            <a:pPr>
              <a:lnSpc>
                <a:spcPts val="35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【解析】表示强调。</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 便使我忽又良心发现,而且增加勇气了,于是点上一枝烟,再继续写些为“正人君子”之流所深恶痛疾的文字。</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【解析】表示反语。</a:t>
            </a:r>
          </a:p>
          <a:p>
            <a:pPr>
              <a:lnSpc>
                <a:spcPts val="3500"/>
              </a:lnSpc>
            </a:pP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93205"/>
          </a:xfrm>
          <a:prstGeom prst="rect">
            <a:avLst/>
          </a:prstGeom>
          <a:noFill/>
          <a:ln w="9525">
            <a:noFill/>
          </a:ln>
        </p:spPr>
        <p:txBody>
          <a:bodyPr wrap="square">
            <a:spAutoFit/>
          </a:bodyPr>
          <a:lstStyle/>
          <a:p>
            <a:pPr>
              <a:lnSpc>
                <a:spcPts val="3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【练习五·2022届辽宁省高三高考模拟检测（秦皇岛市、邢台市三模）】</a:t>
            </a:r>
          </a:p>
          <a:p>
            <a:pPr>
              <a:lnSpc>
                <a:spcPts val="39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过去100多年里,全球温室气体逐渐增加,使地球系统“困住”了更多热量,直接驱动了全球变暖,这些能量的90%以上都存储在海洋中,海洋变暖实际上就等于全球变暖。当考虑全球能量或热量变化时,甚至可以忽略大气和陆地表面温度的变化,</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①只分析海洋热容量的变化</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,就可较为准确地了解地球气候系统的变化状况。</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②海洋变暖会引发一系列严重后果</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；推升全球海平面、降低海洋二氧化碳吸收效率、增加海洋热浪发生概率、造成更多强台风和极端降雨等事件。温度影响氧在水中的溶解度,海水温度越高,</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③能够容纳的氧气就越少。</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全球变暖使海水表层增温更快,而深水的增温更慢,这不利于表层和深水区的物质交换,氧气向下输送会更加困难,这会让海洋缺氧“雪上加霜”。</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46875"/>
          </a:xfrm>
          <a:prstGeom prst="rect">
            <a:avLst/>
          </a:prstGeom>
          <a:noFill/>
          <a:ln w="9525">
            <a:noFill/>
          </a:ln>
        </p:spPr>
        <p:txBody>
          <a:bodyPr wrap="square">
            <a:spAutoFit/>
          </a:bodyPr>
          <a:lstStyle/>
          <a:p>
            <a:pPr>
              <a:lnSpc>
                <a:spcPts val="3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【练习六·河南省重点高中“顶尖计划“2021-2022学年新高三毕业班第一次检测】</a:t>
            </a:r>
          </a:p>
          <a:p>
            <a:pPr>
              <a:lnSpc>
                <a:spcPts val="32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曾有一个时期,新上市的慢锅成为主妇的新宠。把要煮的东西一股脑儿地丢进去,不管三七二十一,煮它一个</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①天翻地覆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,完完全全不用守候看火,非常省事。对职场女性来说,慢锅当然是时代的恩赐：上班之前,锅子里,肉是肉,菜是菜,“泾渭分明”；下班回来,掀开锅盖,肉和菜,早已“你侬我侬”地融进汤里了。</a:t>
            </a:r>
          </a:p>
          <a:p>
            <a:pPr>
              <a:lnSpc>
                <a:spcPts val="32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我家孩子百喝不厌的是鱼翅瓜熬汤。鱼翅瓜,看起来活脱脱就像是冬瓜的雏形,然让人</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②啧啧称奇</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的是,这瓜在汤里煮熟用汤匙压它后散成千丝万缕的细条像极了既好看又清口的鱼翅。我常用老母鸡、干贝、红枣、枸杞、墨鱼干和鱼翅瓜同煮。熬好的汤,那种鲜味啊,会化成千万只馋虫,直往你心里钻！</a:t>
            </a:r>
          </a:p>
          <a:p>
            <a:pPr>
              <a:lnSpc>
                <a:spcPts val="32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女儿负笈英伦之后,对鱼翅瓜汤</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③魂牵梦萦</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一回,在大雪纷飞的冬天,她竟然拨来长途电话,苦苦央求我给她寄一钵好汤,我回应着：“好,好,明天就用快邮寄出。”汤的味道就是家的味道,我以汤的味道去浸润孩子的成长岁月。孩子长大后,离家万里,汤的浓香,如同一根细细长长、柔柔韧韧的线,一生一世牵动着游子的心。</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092825"/>
          </a:xfrm>
          <a:prstGeom prst="rect">
            <a:avLst/>
          </a:prstGeom>
          <a:noFill/>
          <a:ln w="9525">
            <a:noFill/>
          </a:ln>
        </p:spPr>
        <p:txBody>
          <a:bodyPr wrap="square">
            <a:spAutoFit/>
          </a:bodyPr>
          <a:lstStyle/>
          <a:p>
            <a:pPr>
              <a:lnSpc>
                <a:spcPts val="36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【练习六·河南省重点高中“顶尖计划“2021-2022学年新高三毕业班第一次检测】</a:t>
            </a:r>
          </a:p>
          <a:p>
            <a:pPr>
              <a:lnSpc>
                <a:spcPts val="36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天翻地覆</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形容变化极大或闹得很凶,秩序大乱。语境是用夸张的口吻,写煮汤时的情况,故填“天翻地覆”；</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啧啧称奇</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指咂着嘴称赞它的奇妙。从语境“它竟散成千丝万缕的细条状,像极了鱼翅,既好看又清口”看,侧重强调鱼翅瓜的奇妙,故填“啧啧称奇”；</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魂牵梦萦</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形容万分思念。语境强调女儿对鱼翅瓜汤强烈的思念,故填“魂牵梦萦”。 其他答案,合乎语境亦可得分。 </a:t>
            </a:r>
          </a:p>
          <a:p>
            <a:pPr>
              <a:lnSpc>
                <a:spcPts val="36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请将文中画横线的句子</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（这瓜在汤里煮熟用汤匙压它后散成千丝万缕的细条像极了既好看又清口的鱼翅。）</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改成几个较短的句子,可以改变语序、少量增删词语,但不得改变原意。</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【答案】这瓜在汤里煮熟后,用汤匙压它,它竟散成千丝万缕的细条状,像极了鱼翅,既好看又清口。</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93205"/>
          </a:xfrm>
          <a:prstGeom prst="rect">
            <a:avLst/>
          </a:prstGeom>
          <a:noFill/>
          <a:ln w="9525">
            <a:noFill/>
          </a:ln>
        </p:spPr>
        <p:txBody>
          <a:bodyPr wrap="square">
            <a:spAutoFit/>
          </a:bodyPr>
          <a:lstStyle/>
          <a:p>
            <a:pPr>
              <a:lnSpc>
                <a:spcPts val="3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【练习六·河南省重点高中“顶尖计划“2021-2022学年新高三毕业班第一次检测】</a:t>
            </a:r>
          </a:p>
          <a:p>
            <a:pPr>
              <a:lnSpc>
                <a:spcPts val="3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文中画波浪线的句子可以改写成：“一生一世牵动着游子的心的是汤的浓香,那浓香如同一根细长、柔韧的线。”从语义看二者基本相同,为什么说原文表达效果更好？</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【答案】①语意重心不同：改句重心在“如同”上,强调“浓香”像什么；原句重心在“牵动”上,强调“浓香”的作用,更符合原文表意逻辑。</a:t>
            </a:r>
          </a:p>
          <a:p>
            <a:pPr>
              <a:lnSpc>
                <a:spcPts val="3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②语意轻重不同：改句用 “细长、柔韧”形容线,不如原句词语叠用更能起到突出强调作用。</a:t>
            </a:r>
          </a:p>
          <a:p>
            <a:pPr>
              <a:lnSpc>
                <a:spcPts val="3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③语意连贯不同：改句变换陈述对象,语意不连贯；原句陈述主体“浓香”与上文一致,语意贯通。</a:t>
            </a:r>
          </a:p>
          <a:p>
            <a:pPr>
              <a:lnSpc>
                <a:spcPts val="3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④适应语境不同：改句用于结尾,似乎话未说完；原句“汤的浓香牵动游子的心”的语句结构,宜于收束文段。</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33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【练习六·2022届湖北省华大新高考联盟名校高考押题卷】</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3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去年以来,珠峰科考专家和科考登顶队员克服重重困境,海拔5200米至8300米的珠峰北坡,陆续运行建成7套自动气象观测站。这些气象站呈阶梯分布,可精准实测珠峰北坡的气温、相对湿度、风速、风向和太阳辐射等数据,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①通过收集的气象数据</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可以进一步研究极高海拔的气象要素变化特征,对高海拔冰川和积雪变化的监测意义重大。青藏高原是“世界屋脊”“亚洲水塔”“地球第三极”,是我国重要的生态安全屏障、战略资源储备基地。</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②从气候角度看</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,青藏高原是季风和西风的巨型调节器,对全球气候变化具有重要影响。</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③随着全球变暖</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青藏高原地区呈现海拔越高升温幅度越大的特征。此次科考将揭秘气候变暖背景下珠峰极高海拔区环境变化规律、温室气体浓度变化特征及生态系统碳汇功能、人类对极端环境的适应特征等,服务青藏高原生态文明建设和第三极环境保护及绿色发展。</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5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【练习六·2022届湖北省华大新高考联盟名校高考押题卷】</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5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（去年以来,珠峰科考专家和科考登顶队员克服重重困境,海拔5200米至8300米的珠峰北坡,陆续运行建成7套自动气象观测站）</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【解析】原句“克服”“困境”搭配不当,改为“克服”“困难”；</a:t>
            </a:r>
          </a:p>
          <a:p>
            <a:pPr>
              <a:lnSpc>
                <a:spcPts val="5200"/>
              </a:lnSpc>
            </a:pP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“海拔5200米至8300米的珠峰北坡”成分残缺,应加“在”；</a:t>
            </a:r>
          </a:p>
          <a:p>
            <a:pPr>
              <a:lnSpc>
                <a:spcPts val="5200"/>
              </a:lnSpc>
            </a:pP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“运行”“建成”语序不当,应改为“建成”“运行”。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hMkKmG5j8aIBTlMABEZJGyb1WMAAWnlQKb7PkAERk8310"/>
          <p:cNvPicPr>
            <a:picLocks noChangeAspect="1"/>
          </p:cNvPicPr>
          <p:nvPr/>
        </p:nvPicPr>
        <p:blipFill>
          <a:blip r:embed="rId2"/>
          <a:stretch>
            <a:fillRect/>
          </a:stretch>
        </p:blipFill>
        <p:spPr>
          <a:xfrm>
            <a:off x="130175" y="116840"/>
            <a:ext cx="8902700" cy="4869815"/>
          </a:xfrm>
          <a:prstGeom prst="rect">
            <a:avLst/>
          </a:prstGeom>
        </p:spPr>
      </p:pic>
      <p:sp>
        <p:nvSpPr>
          <p:cNvPr id="5" name="文本框 4"/>
          <p:cNvSpPr txBox="1"/>
          <p:nvPr/>
        </p:nvSpPr>
        <p:spPr>
          <a:xfrm>
            <a:off x="0" y="5516880"/>
            <a:ext cx="9144000" cy="645160"/>
          </a:xfrm>
          <a:prstGeom prst="rect">
            <a:avLst/>
          </a:prstGeom>
          <a:noFill/>
        </p:spPr>
        <p:txBody>
          <a:bodyPr wrap="square" rtlCol="0">
            <a:spAutoFit/>
          </a:bodyPr>
          <a:lstStyle/>
          <a:p>
            <a:pPr algn="ctr"/>
            <a:r>
              <a:rPr lang="zh-CN" altLang="en-US" sz="3600">
                <a:latin typeface="微软雅黑" panose="020B0503020204020204" charset="-122"/>
                <a:ea typeface="微软雅黑" panose="020B0503020204020204" charset="-122"/>
              </a:rPr>
              <a:t>期末考试考前课堂精炼（壹）</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舟行江上,子胥的思绪随着他在江上的所见所感而逐步生发展开。请结合文中相关部分简要分析。</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【解析】“一走上船,……世界回到原始一般的宁静”这一段景物描写,表现伍子胥登舟之后宁静平和的心态。</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【答案】①江上的风景使伍子胥心态平和宁静；</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【解析】“子胥对着这滔滔不断的流水……子胥的心随着月光膨胀起来……”这几句写江水引发的联想,伍子胥想到父兄的遭遇</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【答案】②想到父亲哥哥被杀的家仇,他的心又膨胀起来；</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他再看那渔夫有时抬头望望远方,有时低下头看看江水,心境是多么平坦……”一段,写由渔夫引发的思考。伍子胥把渔夫当作恩人,看作最亲密的朋友,是因为渔夫的歌唱出了他的悲痛,也让他受到了启发。“他看那渔夫摇橹的姿态,他享受到一些从来不曾体验过的柔情。往日的心总是箭一般地急,这时却唯恐把这段江水渡完,希望能多么久便多么久,与渔夫共同领会这美好的时刻”</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【答案】③渔夫平坦豁达的心境,纾解了伍子胥心中的仇恨,希望自己能从血海深仇中解脱出来。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A．“他人有心,予忖度之”与“举以予人”（《六国论》）两句中的“</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予</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B．“凡所以贵士君子者”与“而为秦人积威之所劫”（《六国论》）两句中的“所”字含义相同。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C．“将尽厥职焉”与“思厥先祖父”（《六国论》）两句中的“厥”字含义相同。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D．“博闻强志,明于治乱”与“不求闻达于诸侯。”（《出师表》）两句中的“闻”字含义不同。</a:t>
            </a:r>
          </a:p>
        </p:txBody>
      </p:sp>
      <p:sp>
        <p:nvSpPr>
          <p:cNvPr id="2" name="文本框 1"/>
          <p:cNvSpPr txBox="1"/>
          <p:nvPr/>
        </p:nvSpPr>
        <p:spPr>
          <a:xfrm>
            <a:off x="0" y="4077018"/>
            <a:ext cx="9182100" cy="2707005"/>
          </a:xfrm>
          <a:prstGeom prst="rect">
            <a:avLst/>
          </a:prstGeom>
          <a:noFill/>
          <a:ln w="9525">
            <a:noFill/>
          </a:ln>
        </p:spPr>
        <p:txBody>
          <a:bodyPr wrap="square">
            <a:spAutoFit/>
          </a:bodyPr>
          <a:lstStyle/>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&lt;代&gt;我,</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&lt;动&gt;给予</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:表示行为所凭借的方式、方法或依据</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&lt;助&gt;构成“为……所……”的被动句式</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&lt;代&gt;他的；他们的。</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&lt;名&gt;见闻；知识,后者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&lt;动&gt;闻名；传扬。</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·2023届湖北省名校联盟新高三摸底联考（新高考）】</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下列对文中加点的词语及相关内容的解说,不正确的是A．“顾谓吴起曰”与“忍顾鹊桥归路”（《鹊桥仙》）两句中的“顾”字含义相同。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B．“美哉乎河山之固也”与“独夫之心,日益骄固”（《阿房宫赋》）两句中的“固”字含义不同。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C．“德义不修”与“修之于朝廷”（《答司马谏议书》）两句中的“修”字含义不同。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D．“夏桀之居”与“居则曰,不吾知也!”（《侍坐》）两句中的“居”字含义相同。</a:t>
            </a:r>
          </a:p>
        </p:txBody>
      </p:sp>
      <p:sp>
        <p:nvSpPr>
          <p:cNvPr id="2" name="文本框 1"/>
          <p:cNvSpPr txBox="1"/>
          <p:nvPr/>
        </p:nvSpPr>
        <p:spPr>
          <a:xfrm>
            <a:off x="0" y="4077018"/>
            <a:ext cx="9182100" cy="2463800"/>
          </a:xfrm>
          <a:prstGeom prst="rect">
            <a:avLst/>
          </a:prstGeom>
          <a:noFill/>
          <a:ln w="9525">
            <a:noFill/>
          </a:ln>
        </p:spPr>
        <p:txBody>
          <a:bodyPr wrap="square">
            <a:spAutoFit/>
          </a:bodyPr>
          <a:lstStyle/>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【答案】D【解析】</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&lt;动&gt;回头</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回头看。</a:t>
            </a:r>
            <a:r>
              <a:rPr sz="20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《荆轲刺秦王》：</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“荆轲顾笑武阳。”</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&lt;形&gt;坚固</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险固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&lt;形&gt;固执；顽固</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:&lt;动&gt;效法;学习</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修订；</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撰写；修改</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&lt;名&gt;住地</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住所,后者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闲居；闲处。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·2022届湖北省襄阳市五中</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高三适应性检测（</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A．“其后秦欲伐齐”与“平伐其功”（《屈原列传》）两句中的“伐”字含义不同。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B．“惠王患之”与“无敌国外患”（《孟子·告子下》）两句中的“患”字含义相同。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C．“大王苟能闭关绝齐”与“苟以天下之大”（《六国论》）两句中的“效”字含义相同。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D．“群臣闻见者毕贺”与“六王毕,四海一”（《阿房宫赋》）两句中的“毕”字含义不同。</a:t>
            </a:r>
          </a:p>
        </p:txBody>
      </p:sp>
      <p:sp>
        <p:nvSpPr>
          <p:cNvPr id="2" name="文本框 1"/>
          <p:cNvSpPr txBox="1"/>
          <p:nvPr/>
        </p:nvSpPr>
        <p:spPr>
          <a:xfrm>
            <a:off x="0" y="4077018"/>
            <a:ext cx="9182100" cy="2463800"/>
          </a:xfrm>
          <a:prstGeom prst="rect">
            <a:avLst/>
          </a:prstGeom>
          <a:noFill/>
          <a:ln w="9525">
            <a:noFill/>
          </a:ln>
        </p:spPr>
        <p:txBody>
          <a:bodyPr wrap="square">
            <a:spAutoFit/>
          </a:bodyPr>
          <a:lstStyle/>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&lt;动&gt;讨伐</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攻打。</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：&lt;动&gt;夸耀,自夸</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&lt;动&gt;忧虑；担心,后者</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&lt;名&gt;忧患；灾祸</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&lt;连&gt;假设；如果</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&lt;副&gt;都</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全部,后者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&lt;动&gt;完毕;结束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9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先民们对于虎的崇拜已积为集体记忆,融为文化基因,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地传承于今。炊烟升起之处,绿荫笼罩的院落,逄年过节便奔来</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的各种老虎意象。不只是窗花剪纸、门神中堂、虎帽虎鞋、虎画虎馍、泥虎石虎,甚至每个村庄都有大虎二虎小虎等</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的孩子命名；陕北院落与石磨相对的碾盘,也作为周文化四方崇拜的白虎象征,而这一切的一切,最为典型且普及的,仍是千门万户的彩笔与剪刀,秀出一个个威武灵醒的老虎来。</a:t>
            </a:r>
          </a:p>
          <a:p>
            <a:pPr>
              <a:lnSpc>
                <a:spcPts val="2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什么一定是老虎呢？近代以来的学者研究和田野作业的成果告诉我们,每一个节日都依附着颇具张力的死亡或灾难的种种传说。这实际是一个民族苦难幽深的集体记忆。后来,随着人们生存能力的不断扩大,使既往阴影淡化,喜庆与狂欢逐渐成为主流,且潜隐的张力犹存。即是说,原生态节日中的忧患意识,辟邪祈福的安全期待仍贯穿始终。于是乎,这辟邪纳福的节日语境,既由系统的仪式所建构,也需拥有强大威慑力的意象来承担。而老虎意象便因其</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受到人们的欢迎,成为吉祥使者。</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3169285"/>
          </a:xfrm>
          <a:prstGeom prst="rect">
            <a:avLst/>
          </a:prstGeom>
          <a:noFill/>
          <a:ln w="9525">
            <a:noFill/>
          </a:ln>
        </p:spPr>
        <p:txBody>
          <a:bodyPr wrap="square">
            <a:spAutoFit/>
          </a:bodyPr>
          <a:lstStyle/>
          <a:p>
            <a:pPr>
              <a:lnSpc>
                <a:spcPts val="30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先民们对于虎的崇拜已积为集体记忆,融为文化基因,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不可思议</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地传承于今。炊烟升起之处,绿荫笼罩的院落,逄年过节便奔来</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活灵活现</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的各种老虎意象。不只是窗花剪纸、门神中堂、虎帽虎鞋、虎画虎馍、泥虎石虎,甚至每个村庄都有大虎二虎小虎等</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生机勃勃</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的孩子命名；……也需拥有强大威慑力的意象来承担。而老虎意象便因其</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形神兼备</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受到人们的欢迎,成为吉祥使者。</a:t>
            </a:r>
          </a:p>
        </p:txBody>
      </p:sp>
      <p:sp>
        <p:nvSpPr>
          <p:cNvPr id="2" name="文本框 1"/>
          <p:cNvSpPr txBox="1"/>
          <p:nvPr/>
        </p:nvSpPr>
        <p:spPr>
          <a:xfrm>
            <a:off x="0" y="2996883"/>
            <a:ext cx="9182100" cy="3938270"/>
          </a:xfrm>
          <a:prstGeom prst="rect">
            <a:avLst/>
          </a:prstGeom>
          <a:noFill/>
          <a:ln w="9525">
            <a:noFill/>
          </a:ln>
        </p:spPr>
        <p:txBody>
          <a:bodyPr wrap="square">
            <a:spAutoFit/>
          </a:bodyPr>
          <a:lstStyle/>
          <a:p>
            <a:pPr>
              <a:lnSpc>
                <a:spcPts val="3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不可思议</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原为佛教用语,指思想言语所不能达到的境界,后来形容无法想象,很难理解。</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语境强调传承下来无法想象</a:t>
            </a:r>
          </a:p>
          <a:p>
            <a:pPr>
              <a:lnSpc>
                <a:spcPts val="30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活灵活现</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形容描述的非常逼真,就像真的一样。</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语境强调老虎意象的生动逼真</a:t>
            </a:r>
          </a:p>
          <a:p>
            <a:pPr>
              <a:lnSpc>
                <a:spcPts val="30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生机勃勃</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形容充满生气活力,生命力旺盛。</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语境用于孩子,突出其充满活力。</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形神兼备</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指造型艺术的外在现象和内在神韵同时具备,也泛指文艺作品的表现形式和内在神韵完美统一。</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语境指节日中的老虎形象神韵。</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3297555"/>
          </a:xfrm>
          <a:prstGeom prst="rect">
            <a:avLst/>
          </a:prstGeom>
          <a:noFill/>
          <a:ln w="9525">
            <a:noFill/>
          </a:ln>
        </p:spPr>
        <p:txBody>
          <a:bodyPr wrap="square">
            <a:spAutoFit/>
          </a:bodyPr>
          <a:lstStyle/>
          <a:p>
            <a:pPr>
              <a:lnSpc>
                <a:spcPts val="50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5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en-US"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(随着人们生存能力的不断扩大,使既往阴影淡化,喜庆与狂欢逐渐成为主流,且潜隐的张力犹存。)</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19050" y="3212783"/>
            <a:ext cx="9182100" cy="3297555"/>
          </a:xfrm>
          <a:prstGeom prst="rect">
            <a:avLst/>
          </a:prstGeom>
          <a:noFill/>
          <a:ln w="9525">
            <a:noFill/>
          </a:ln>
        </p:spPr>
        <p:txBody>
          <a:bodyPr wrap="square">
            <a:spAutoFit/>
          </a:bodyPr>
          <a:lstStyle/>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【解析】搭配不当,“生存能力……扩大”不搭配,</a:t>
            </a:r>
          </a:p>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“扩大”改为“提升”；</a:t>
            </a:r>
          </a:p>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成分残缺,“随着……,使……”缺主语,删掉“使”；</a:t>
            </a:r>
          </a:p>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不合逻辑,“且”作为连词,表并列,关联词语不当,分析两个分句内容应为转折关系,“且”改为“而”。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3297555"/>
          </a:xfrm>
          <a:prstGeom prst="rect">
            <a:avLst/>
          </a:prstGeom>
          <a:noFill/>
          <a:ln w="9525">
            <a:noFill/>
          </a:ln>
        </p:spPr>
        <p:txBody>
          <a:bodyPr wrap="square">
            <a:spAutoFit/>
          </a:bodyPr>
          <a:lstStyle/>
          <a:p>
            <a:pPr>
              <a:lnSpc>
                <a:spcPts val="50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5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zh-CN"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……而这一切的一切,最为典型且普及的,仍是千门万户的彩笔与剪刀,秀出一个个威武灵醒的老虎来。</a:t>
            </a:r>
            <a:r>
              <a:rPr lang="zh-CN"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中使用了“彩笔与剪刀”,而不用“彩绘与剪纸”。请结合语境简要分析这样写的好处。</a:t>
            </a:r>
          </a:p>
        </p:txBody>
      </p:sp>
      <p:sp>
        <p:nvSpPr>
          <p:cNvPr id="2" name="文本框 1"/>
          <p:cNvSpPr txBox="1"/>
          <p:nvPr/>
        </p:nvSpPr>
        <p:spPr>
          <a:xfrm>
            <a:off x="-19050" y="3212783"/>
            <a:ext cx="9182100" cy="3297555"/>
          </a:xfrm>
          <a:prstGeom prst="rect">
            <a:avLst/>
          </a:prstGeom>
          <a:noFill/>
          <a:ln w="9525">
            <a:noFill/>
          </a:ln>
        </p:spPr>
        <p:txBody>
          <a:bodyPr wrap="square">
            <a:spAutoFit/>
          </a:bodyPr>
          <a:lstStyle/>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】（1）“彩笔与剪刀”是制作“彩绘与剪纸”的工具,它强调了家家户户都能创作,更能突出彩绘与剪纸艺术的普及性。</a:t>
            </a:r>
          </a:p>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（2）句中的“秀”是展示、表演的意思,“彩笔与剪刀”更能突出“秀”的动作性,前后搭配更恰当,语意更协调。</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47255"/>
          </a:xfrm>
          <a:prstGeom prst="rect">
            <a:avLst/>
          </a:prstGeom>
          <a:noFill/>
          <a:ln w="9525">
            <a:noFill/>
          </a:ln>
        </p:spPr>
        <p:txBody>
          <a:bodyPr wrap="square">
            <a:spAutoFit/>
          </a:bodyPr>
          <a:lstStyle/>
          <a:p>
            <a:pPr>
              <a:lnSpc>
                <a:spcPts val="31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(不超过15个字)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在日常生活中,儿童更易被蚊虫叮咬,涂抹驱蚊花露水效果往往不明显,</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。这类产品五花八门,有进口的也有国产的,不少用过的家长反映,驱蚊手环确实比驱蚊花露水好用。事实上,这类产品的作用原理与驱蚊花露水基本相似,</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,只不过添加的剂量更大,并且释放的过程更为缓慢。细心的家长会发现,避蚊胺等药物属于农药成分。那么这种成分安全吗？尤其是用在婴儿娇嫩的皮肤上会不会造成中毒或者过敏。</a:t>
            </a:r>
          </a:p>
          <a:p>
            <a:pPr>
              <a:lnSpc>
                <a:spcPts val="31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我国《农药管理条例》,只要是用来防蚊、驱蚊、杀灭蚊子的产品,都当作农药来管理。如果商家按照相关规定添加避蚊胺等农药成分,那么这类产品还是相对安全的。但问题就在于,少数不良厂商为了提高驱蚊效果,会在添加的剂量和农药种类上动心思。</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,驱蚊手环效果虽好,但也应注意两点：一是购买有农药生产批号的正规产品；二是不要让孩子长时间佩戴驱蚊手环,更不要让孩子啃咬手环。</a:t>
            </a:r>
          </a:p>
          <a:p>
            <a:pPr>
              <a:lnSpc>
                <a:spcPts val="3100"/>
              </a:lnSpc>
            </a:pP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59955"/>
          </a:xfrm>
          <a:prstGeom prst="rect">
            <a:avLst/>
          </a:prstGeom>
          <a:noFill/>
          <a:ln w="9525">
            <a:noFill/>
          </a:ln>
        </p:spPr>
        <p:txBody>
          <a:bodyPr wrap="square">
            <a:spAutoFit/>
          </a:bodyPr>
          <a:lstStyle/>
          <a:p>
            <a:pPr>
              <a:lnSpc>
                <a:spcPts val="2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9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在日常生活中,儿童更易被蚊虫叮咬,涂抹驱蚊花露水效果往往不明显,</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①因而很多家长选择使用驱蚊手环</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。这类产品五花八门,有进口的也有国产的,不少用过的</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家长</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反映,</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驱蚊手环</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确实比驱蚊花露水好用。事实上,这类产品的作用原理与驱蚊花露水基本相似,</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②就是添加了避蚊胺等（药物）成分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,只不过添加的剂量更大,并且释放的过程更为缓慢。细心的家长会发现,</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避蚊胺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等药物属于</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农药成分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么这种成分安全吗？尤其是用在婴儿娇嫩的皮肤上会不会造成中毒或者过敏。根据我国《农药管理条例》,只要是用来防蚊、驱蚊、杀灭蚊子的产品,都当作农药来管理。如果商家按照相关规定添加避蚊胺等农药成分,那么这类产品还是相对安全的。但问题就在于,少数不良厂商为了提高驱蚊效果,会在添加的剂量和农药种类上动心思。</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③因此（此）提醒广大家长</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,驱蚊手环效果虽好,但也应注意两点：一是购买有农药生产批号的正规产品；二是不要让孩子长时间佩戴驱蚊手环,更不要让孩子啃咬手环。</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【问题】</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简述上面文字主要内容。要求使用包含因果关系的句子,内容包括产品名称、说话对象,表达简洁流畅,不超过50个字。</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67170"/>
          </a:xfrm>
          <a:prstGeom prst="rect">
            <a:avLst/>
          </a:prstGeom>
          <a:noFill/>
          <a:ln w="9525">
            <a:noFill/>
          </a:ln>
        </p:spPr>
        <p:txBody>
          <a:bodyPr wrap="square">
            <a:spAutoFit/>
          </a:bodyPr>
          <a:lstStyle/>
          <a:p>
            <a:pPr>
              <a:lnSpc>
                <a:spcPts val="29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届湖南省长沙市雅礼中学</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模拟测试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9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在日常生活中,儿童更易被蚊虫叮咬,涂抹驱蚊花露水效果往往不明显,</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①因而很多家长选择使用驱蚊手环</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。这类产品五花八门,有进口的也有国产的,不少用过的家长反映,</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驱蚊手环</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确实比驱蚊花露水好用。事实上,这类产品的作用原理与驱蚊花露水基本相似,</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②就是添加了避蚊胺等（药物）成分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,只不过添加的剂量更大,并且释放的过程更为缓慢。细心的家长会发现,</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避蚊胺等药物属于农药成分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么这种成分安全吗？尤其是用在婴儿娇嫩的皮肤上会不会造成中毒或者过敏。根据我国《农药管理条例》,只要是用来防蚊、驱蚊、杀灭蚊子的产品,都当作农药来管理。如果商家按照相关规定添加避蚊胺等农药成分,那么这类产品还是相对安全的。但问题就在于,少数不良厂商为了提高驱蚊效果,会在添加的剂量和农药种类上动心思。</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③因此（此）提醒广大家长</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,驱蚊手环效果虽好,但也应注意两点：一是购买有农药生产批号的</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正规产品</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；二是不要让孩子长时间佩戴驱蚊手环,更不要让孩子啃咬手环。</a:t>
            </a:r>
          </a:p>
          <a:p>
            <a:pPr>
              <a:lnSpc>
                <a:spcPts val="35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因为驱蚊手环内含有属于农药成分的避蚊胺等药物,所以家长们需购买正规产品并合理使用。</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2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25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渔夫拒剑是一段广为流传的历史故事,渔夫是一位义士,明知伍子胥身份而冒死救他渡江,拒剑之后,更为了消除伍子胥的疑虑而自尽。本文将渔夫改写为一个普通渔人,这一改写带来了怎样的文学效果？谈谈你的理解。</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5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从主题看,原故事侧重表现渔夫的狭义精神,本文的将渔夫当作一个普通人来写,内涵就丰富得多了,侠义精神,指抱有强烈的社会责任感,爱国爱民,机智勇敢；扶贫济困,惩恶扬善；为人仗义,肯于助人；路见不平,替天行道。这样的人拯救帮助伍子胥似乎是理所当然、合情合理的,无论从对伍子胥的影响还是对读者的感召方面均不如设置安排一个普通人更有影响力和感化效果,</a:t>
            </a:r>
            <a:endPar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【答案】①渔夫拒剑并自杀的历史故事,体现了渔夫的侠肝义胆,与普通人的生活较远,本文将渔夫改写为一个普通人,更有人情味,更接地气。</a:t>
            </a:r>
          </a:p>
          <a:p>
            <a:pPr>
              <a:lnSpc>
                <a:spcPts val="25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从人物塑造上看,本文细腻表现渔夫的形象和性格对伍子胥的影响,体现了“渡江”易,“渡人”难的现实,具有很强的启示性。“日月昭昭乎浸已驰,与子期乎芦之漪”意思是时间总是在每日每月里在乎已经老去的岁月里,与您相约于芦苇边的江水中。“日已夕兮予心忧悲,月已驰兮何不渡为？”意思是说夕阳已经西下时间不早了,我内心忧愁悲伤,月亮已经升上夜空了,为什么不抓紧时间渡河呢？</a:t>
            </a:r>
            <a:endPar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A．“见有虫伏棘根”与“必固其根本”（</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）两句中的“根”字含义相同。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B．“予犹周公之被逮”与“逮奉圣朝,沐浴清化”（《陈情表》）两句中的“逮”字含义不同。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将进酒,杯莫停</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果品酒馔只顾将来</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”（《林教头风雪山神庙》）两句中的“将”字含义不同。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D．““广起,夺而杀尉。”与“百亩之田,无夺其时”（《齐桓晋文之事》）两句中的“夺”字含义相同。</a:t>
            </a:r>
          </a:p>
        </p:txBody>
      </p:sp>
      <p:sp>
        <p:nvSpPr>
          <p:cNvPr id="2" name="文本框 1"/>
          <p:cNvSpPr txBox="1"/>
          <p:nvPr/>
        </p:nvSpPr>
        <p:spPr>
          <a:xfrm>
            <a:off x="0" y="4077018"/>
            <a:ext cx="9182100" cy="2527935"/>
          </a:xfrm>
          <a:prstGeom prst="rect">
            <a:avLst/>
          </a:prstGeom>
          <a:noFill/>
          <a:ln w="9525">
            <a:noFill/>
          </a:ln>
        </p:spPr>
        <p:txBody>
          <a:bodyPr wrap="square">
            <a:spAutoFit/>
          </a:bodyPr>
          <a:lstStyle/>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&lt;名&gt;树木的根。</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:&lt;动&gt;逮捕；捉拿</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&lt;动&gt;及；赶上；到</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&lt;动&gt;请,愿。</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&lt;动&gt;拿；持</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&lt;动&gt;强取</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&lt;动&gt;失去；丧失</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；改变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A．“若君不修德”与“若入前为寿”（《鸿门宴》）两句中的“若”字含义不同。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B．“攻之不克,围之不继”与“能克终者盖寡”（《谏太宗十思疏》）两句中的“克”字含义不同。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C．“吾何爱一丰”与“秦爱纷奢,人亦念共家”（《阿房宫赋》）两句中的“爱”字含义相同。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D．“咸刈厥敌”与“咸来问讯”（《桃花源记》）两句中的“咸”字含义相同。</a:t>
            </a:r>
          </a:p>
        </p:txBody>
      </p:sp>
      <p:sp>
        <p:nvSpPr>
          <p:cNvPr id="2" name="文本框 1"/>
          <p:cNvSpPr txBox="1"/>
          <p:nvPr/>
        </p:nvSpPr>
        <p:spPr>
          <a:xfrm>
            <a:off x="0" y="4077018"/>
            <a:ext cx="9182100" cy="2463800"/>
          </a:xfrm>
          <a:prstGeom prst="rect">
            <a:avLst/>
          </a:prstGeom>
          <a:noFill/>
          <a:ln w="9525">
            <a:noFill/>
          </a:ln>
        </p:spPr>
        <p:txBody>
          <a:bodyPr wrap="square">
            <a:spAutoFit/>
          </a:bodyPr>
          <a:lstStyle/>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&lt;连&gt;假如；如果</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&lt;代&gt;你；你们；</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&lt;动&gt;攻克；战胜</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&lt;动&gt;能；能够；</a:t>
            </a:r>
          </a:p>
          <a:p>
            <a:pPr>
              <a:lnSpc>
                <a:spcPts val="3700"/>
              </a:lnSpc>
            </a:pP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&lt;动&gt;吝啬</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&lt;动&gt;爱好。</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&lt;副&gt;全；都</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A．“景公游于寿宫”与“秦时与臣游”（</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《鸿门宴》</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）两句中的“游”字含义相同。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B．“无罪者活之”与“某知罪矣”（《答司马谏议书》）两句中的“罪”字含义相同。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C．“惟仁是亲”与“是心足以王矣”（《齐桓晋文之事》）两句中的“是”字含义不同。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D．“百姓有过”与“闻大王有意督过之”（《鸿门宴》）两句中的“过”字含义不同。</a:t>
            </a:r>
          </a:p>
        </p:txBody>
      </p:sp>
      <p:sp>
        <p:nvSpPr>
          <p:cNvPr id="2" name="文本框 1"/>
          <p:cNvSpPr txBox="1"/>
          <p:nvPr/>
        </p:nvSpPr>
        <p:spPr>
          <a:xfrm>
            <a:off x="0" y="4077018"/>
            <a:ext cx="9182100" cy="2463800"/>
          </a:xfrm>
          <a:prstGeom prst="rect">
            <a:avLst/>
          </a:prstGeom>
          <a:noFill/>
          <a:ln w="9525">
            <a:noFill/>
          </a:ln>
        </p:spPr>
        <p:txBody>
          <a:bodyPr wrap="square">
            <a:spAutoFit/>
          </a:bodyPr>
          <a:lstStyle/>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&lt;动&gt;出游；游历</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&lt;动&gt;交往；</a:t>
            </a:r>
          </a:p>
          <a:p>
            <a:pPr>
              <a:lnSpc>
                <a:spcPts val="3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都是</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&lt;名&gt;过失；过错</a:t>
            </a:r>
          </a:p>
          <a:p>
            <a:pPr>
              <a:lnSpc>
                <a:spcPts val="3700"/>
              </a:lnSpc>
            </a:pP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宾语前置的标志</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&lt;代&gt;这；这个；这样。</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&lt;名&gt;过失；</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过错。</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&lt;动&gt;责备</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；责怪</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2022年早春时节,不少中国家庭在电视剧《人世间》的陪伴下</a:t>
            </a:r>
            <a:r>
              <a:rPr sz="28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度过</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。这部电视剧创下央视综合频道黄金档近5年电视剧最高收视率,目前已累计超4亿受众观看。新时期以来,改编自茅盾文学奖等国家级奖项获奖作品的影视作品</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1982年至今,茅盾文学奖共计48部获奖长篇小说中,有《芙蓉镇》《钟鼓楼》《平凡的世界》等31部作品被改编为电影、电视剧。而此次《人世间》由文学跨界影视,更是从专业阅读扩展为社会阅读,从文艺作品延伸为一种</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的文化现象。《人世间》热播,再一次有力证明了文学与影视的</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电视剧《人世间》的成功,源自创作团队精益求精的专业精神。《人世间》剧本写了3年,直到电视剧拍摄关机前一个月,编剧王海鸰仍然在修改。导演李路将多年的思考沉淀倾注在这部剧中。踏踏实实拍出一部围绕工人群体为主角,辐射社会各人群、展现中国社会近50年发展变化的电视剧是他长期以来的夙愿。……</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707890"/>
          </a:xfrm>
          <a:prstGeom prst="rect">
            <a:avLst/>
          </a:prstGeom>
          <a:noFill/>
          <a:ln w="9525">
            <a:noFill/>
          </a:ln>
        </p:spPr>
        <p:txBody>
          <a:bodyPr wrap="square">
            <a:spAutoFit/>
          </a:bodyPr>
          <a:lstStyle/>
          <a:p>
            <a:pPr>
              <a:lnSpc>
                <a:spcPts val="30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2022年早春时节,不少中国家庭在电视剧《人世间》的陪伴下</a:t>
            </a:r>
            <a:r>
              <a:rPr sz="28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度过</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。这部电视剧创下央视综合频道黄金档近5年电视剧最高收视率,目前已累计超4亿受众观看。新时期以来,改编自茅盾文学奖等国家级奖项获奖作品的影视作品</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洋洋大观</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1982年至今,茅盾文学奖共计48部获奖长篇小说中,有《芙蓉镇》《钟鼓楼》《平凡的世界》等31部作品被改编为电影、电视剧。而此次《人世间》由文学跨界影视,更是从专业阅读扩展为社会阅读,从文艺作品延伸为一种</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引人瞩目</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的文化现象。《人世间》热播,再一次有力证明了文学与影视的</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息息相关</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38100" y="4148773"/>
            <a:ext cx="9182100" cy="2784475"/>
          </a:xfrm>
          <a:prstGeom prst="rect">
            <a:avLst/>
          </a:prstGeom>
          <a:noFill/>
          <a:ln w="9525">
            <a:noFill/>
          </a:ln>
        </p:spPr>
        <p:txBody>
          <a:bodyPr wrap="square">
            <a:spAutoFit/>
          </a:bodyPr>
          <a:lstStyle/>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洋洋大观</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形容事物繁多,丰富多彩。</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文中指被改编的影视作品数量繁多。</a:t>
            </a:r>
          </a:p>
          <a:p>
            <a:pPr>
              <a:lnSpc>
                <a:spcPts val="35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引人瞩目</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引人注意,带有褒义色彩,含有羡慕敬仰的意思。</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语境带有褒扬色彩</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5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息息相关</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形容关系非常密切。</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文学和影视的关系非常密切,但二者没有相互依存的关系</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5836285"/>
          </a:xfrm>
          <a:prstGeom prst="rect">
            <a:avLst/>
          </a:prstGeom>
          <a:noFill/>
          <a:ln w="9525">
            <a:noFill/>
          </a:ln>
        </p:spPr>
        <p:txBody>
          <a:bodyPr wrap="square">
            <a:spAutoFit/>
          </a:bodyPr>
          <a:lstStyle/>
          <a:p>
            <a:pPr>
              <a:lnSpc>
                <a:spcPts val="32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电视剧《人世间》的成功,源自创作团队精益求精的专业精神。《人世间》剧本写了3年,直到电视剧拍摄关机前一个月,编剧王海鸰仍然在修改。导演李路将多年的思考沉淀倾注在这部剧中。</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踏踏实实拍出一部围绕工人群体为主角,辐射社会各人群、展现中国社会近50年发展变化的电视剧是他长期以来的夙愿。</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诸多实力派演员为塑造好角色动了脑筋,下了苦功夫,以二度创作为电视剧添彩。剧组工作人员辗转长春、哈尔滨等多地实景拍摄,曾为一场戏长途奔波两三百公里。“千淘万漉虽辛苦,吹尽狂沙始到金”从115万字小说《人世间》到58集电视剧《人世间》,完成了从精品到精品的转化、升华。</a:t>
            </a:r>
          </a:p>
          <a:p>
            <a:pPr>
              <a:lnSpc>
                <a:spcPts val="3200"/>
              </a:lnSpc>
            </a:pPr>
            <a:r>
              <a:rPr sz="28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endPar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0" y="5445760"/>
            <a:ext cx="9144000" cy="1373505"/>
          </a:xfrm>
          <a:prstGeom prst="rect">
            <a:avLst/>
          </a:prstGeom>
          <a:noFill/>
          <a:ln w="9525">
            <a:noFill/>
          </a:ln>
        </p:spPr>
        <p:txBody>
          <a:bodyPr wrap="square">
            <a:spAutoFit/>
          </a:bodyPr>
          <a:lstStyle/>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【解析】有两处语病：一是“围绕……为”句式杂糅；</a:t>
            </a:r>
          </a:p>
          <a:p>
            <a:pPr>
              <a:lnSpc>
                <a:spcPts val="5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二是“长期以来的夙愿”重复累赘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30675"/>
          </a:xfrm>
          <a:prstGeom prst="rect">
            <a:avLst/>
          </a:prstGeom>
          <a:noFill/>
          <a:ln w="9525">
            <a:noFill/>
          </a:ln>
        </p:spPr>
        <p:txBody>
          <a:bodyPr wrap="square">
            <a:spAutoFit/>
          </a:bodyPr>
          <a:lstStyle/>
          <a:p>
            <a:pPr>
              <a:lnSpc>
                <a:spcPts val="45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下列各项中,和画波浪线的句子</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“我见青山多妩媚,料青山见我应如是。”</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使用的修辞手法相同的一项是</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A．白发三千丈,缘愁似个长。</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B．青山隐隐水迢迢,秋尽江南草未凋。</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C．雕栏玉砌应犹在,只是朱颜改。</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D．感时花溅泪,恨别鸟惊心。</a:t>
            </a:r>
          </a:p>
        </p:txBody>
      </p:sp>
      <p:sp>
        <p:nvSpPr>
          <p:cNvPr id="2" name="文本框 1"/>
          <p:cNvSpPr txBox="1"/>
          <p:nvPr/>
        </p:nvSpPr>
        <p:spPr>
          <a:xfrm>
            <a:off x="0" y="4005580"/>
            <a:ext cx="9144000" cy="2784475"/>
          </a:xfrm>
          <a:prstGeom prst="rect">
            <a:avLst/>
          </a:prstGeom>
          <a:noFill/>
          <a:ln w="9525">
            <a:noFill/>
          </a:ln>
        </p:spPr>
        <p:txBody>
          <a:bodyPr wrap="square">
            <a:spAutoFit/>
          </a:bodyPr>
          <a:lstStyle/>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p>
          <a:p>
            <a:pPr>
              <a:lnSpc>
                <a:spcPts val="3500"/>
              </a:lnSpc>
            </a:pP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【解析】画波浪线的句子用的是拟人,将“青山”人格化。</a:t>
            </a:r>
          </a:p>
          <a:p>
            <a:pPr>
              <a:lnSpc>
                <a:spcPts val="3500"/>
              </a:lnSpc>
            </a:pP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A.夸张,比喻,“三千丈”夸大,把“愁”比作“白发”。</a:t>
            </a:r>
          </a:p>
          <a:p>
            <a:pPr>
              <a:lnSpc>
                <a:spcPts val="3500"/>
              </a:lnSpc>
            </a:pP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B.叠音词,“隐隐”“迢迢”。</a:t>
            </a:r>
          </a:p>
          <a:p>
            <a:pPr>
              <a:lnSpc>
                <a:spcPts val="3500"/>
              </a:lnSpc>
            </a:pP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C.对比,“应犹在”与“朱颜改”对比。</a:t>
            </a:r>
          </a:p>
          <a:p>
            <a:pPr>
              <a:lnSpc>
                <a:spcPts val="3500"/>
              </a:lnSpc>
            </a:pP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D.拟人,将“花”“鸟”人格化。</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5477510"/>
          </a:xfrm>
          <a:prstGeom prst="rect">
            <a:avLst/>
          </a:prstGeom>
          <a:noFill/>
          <a:ln w="9525">
            <a:noFill/>
          </a:ln>
        </p:spPr>
        <p:txBody>
          <a:bodyPr wrap="square">
            <a:spAutoFit/>
          </a:bodyPr>
          <a:lstStyle/>
          <a:p>
            <a:pPr>
              <a:lnSpc>
                <a:spcPts val="35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5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读书是一种因需要而刻苦磨炼的爱好和享受。车胤囊萤,孙康映雪,说的是他们为自己创造读书的条件；孙敬头悬梁,苏秦锥刺股,孔子韦编三绝,</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；吕蒙手不释卷,颜之推闭户读书,说的是读书已成为他们的爱好。凡读书之人,必能写作；凡写作之人,必要读书,</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。我生在北方,长在北方,读书让我知道北方的粗犷,是寒冷和大雪中孕育出的彪悍；读书之余的写作,</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,那是温暖和连绵的雨滋润出的柔弱。读书和写作便如同北方和南方,便如同下雪和下雨。</a:t>
            </a:r>
          </a:p>
          <a:p>
            <a:pPr>
              <a:lnSpc>
                <a:spcPts val="3500"/>
              </a:lnSpc>
            </a:pP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在上文横线处补写恰当的语句,便整段文字语意完整连贯,内容贴切,逻辑严密,每处不超过12个字。（6分）</a:t>
            </a:r>
          </a:p>
        </p:txBody>
      </p:sp>
      <p:sp>
        <p:nvSpPr>
          <p:cNvPr id="2" name="文本框 1"/>
          <p:cNvSpPr txBox="1"/>
          <p:nvPr/>
        </p:nvSpPr>
        <p:spPr>
          <a:xfrm>
            <a:off x="0" y="5373370"/>
            <a:ext cx="9144000" cy="1437640"/>
          </a:xfrm>
          <a:prstGeom prst="rect">
            <a:avLst/>
          </a:prstGeom>
          <a:noFill/>
          <a:ln w="9525">
            <a:noFill/>
          </a:ln>
        </p:spPr>
        <p:txBody>
          <a:bodyPr wrap="square">
            <a:spAutoFit/>
          </a:bodyPr>
          <a:lstStyle/>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】①说的是他们读书的吃苦精神 </a:t>
            </a:r>
          </a:p>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②读和写实在难以区分 </a:t>
            </a:r>
          </a:p>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③让我写出了南方的细腻</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707890"/>
          </a:xfrm>
          <a:prstGeom prst="rect">
            <a:avLst/>
          </a:prstGeom>
          <a:noFill/>
          <a:ln w="9525">
            <a:noFill/>
          </a:ln>
        </p:spPr>
        <p:txBody>
          <a:bodyPr wrap="square">
            <a:spAutoFit/>
          </a:bodyPr>
          <a:lstStyle/>
          <a:p>
            <a:pPr>
              <a:lnSpc>
                <a:spcPts val="30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河南省重点高中“顶尖计划“</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a:t>
            </a:r>
            <a:r>
              <a:rPr lang="zh-CN" alt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届准</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高三毕业班第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次检测</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读书是一种因需要而刻苦磨炼的爱好和享受。车胤囊萤,孙康映雪,说的是他们为自己创造读书的条件；孙敬头悬梁,苏秦锥刺股,孔子韦编三绝,</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；吕蒙手不释卷,颜之推闭户读书,说的是读书已成为他们的爱好。凡读书之人,必能写作；凡写作之人,必要读书,</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。我生在北方,长在北方,读书让我知道北方的粗犷,是寒冷和大雪中孕育出的彪悍；读书之余的写作,</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,那是温暖和连绵的雨滋润出的柔弱。</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读书和写作便如同北方和南方,便如同下雪和下雨。</a:t>
            </a:r>
          </a:p>
          <a:p>
            <a:pPr>
              <a:lnSpc>
                <a:spcPts val="3000"/>
              </a:lnSpc>
            </a:pP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文中画波浪线的句子运用了比喻的修辞手法,请简要分析其表达效果。（5分）</a:t>
            </a:r>
          </a:p>
        </p:txBody>
      </p:sp>
      <p:sp>
        <p:nvSpPr>
          <p:cNvPr id="2" name="文本框 1"/>
          <p:cNvSpPr txBox="1"/>
          <p:nvPr/>
        </p:nvSpPr>
        <p:spPr>
          <a:xfrm>
            <a:off x="-36195" y="4581525"/>
            <a:ext cx="9144000" cy="2335530"/>
          </a:xfrm>
          <a:prstGeom prst="rect">
            <a:avLst/>
          </a:prstGeom>
          <a:noFill/>
          <a:ln w="9525">
            <a:noFill/>
          </a:ln>
        </p:spPr>
        <p:txBody>
          <a:bodyPr wrap="square">
            <a:spAutoFit/>
          </a:bodyPr>
          <a:lstStyle/>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把读书和写作分别比喻为“北方下雪”和“南方下雨”,读书如同北方的粗犷,是寒冷和大雪中孕育出的剽悍；读书之余的写作,如同南方的细腻,是温暖和连绵的雨滋润出的柔弱。（3分）意蕴深刻,形象生动地表现了读书和写的特点。（2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516880"/>
            <a:ext cx="9144000" cy="645160"/>
          </a:xfrm>
          <a:prstGeom prst="rect">
            <a:avLst/>
          </a:prstGeom>
          <a:noFill/>
        </p:spPr>
        <p:txBody>
          <a:bodyPr wrap="square" rtlCol="0">
            <a:spAutoFit/>
          </a:bodyPr>
          <a:lstStyle/>
          <a:p>
            <a:pPr algn="ctr"/>
            <a:r>
              <a:rPr lang="zh-CN" altLang="en-US" sz="3600">
                <a:latin typeface="微软雅黑" panose="020B0503020204020204" charset="-122"/>
                <a:ea typeface="微软雅黑" panose="020B0503020204020204" charset="-122"/>
              </a:rPr>
              <a:t>期末考试考前课堂精炼（二）</a:t>
            </a:r>
          </a:p>
        </p:txBody>
      </p:sp>
      <p:pic>
        <p:nvPicPr>
          <p:cNvPr id="2" name="图片 1" descr="ChMkKWG5j86IG-_RABVaYOBf5nwAAWnlgB1e1MAFVp4003"/>
          <p:cNvPicPr>
            <a:picLocks noChangeAspect="1"/>
          </p:cNvPicPr>
          <p:nvPr/>
        </p:nvPicPr>
        <p:blipFill>
          <a:blip r:embed="rId2"/>
          <a:stretch>
            <a:fillRect/>
          </a:stretch>
        </p:blipFill>
        <p:spPr>
          <a:xfrm>
            <a:off x="35560" y="44450"/>
            <a:ext cx="9000490" cy="5140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4725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身为普通人的渔夫时时刻刻惦念了眼前的陌路人,可见其善良无私的</a:t>
            </a:r>
            <a:endPar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人格魅力,怎么能不让伍子胥深深感动呢？“面前的景色,自己的身世,是怎样感动子胥的心！”“他听着歌声,身不由己地向芦苇丛中走去。西沉的太阳把芦花染成金色,半圆的月也显露在天空,映入江心,是江里边永久捉不到的一块宝石。渔夫的歌声又起了”。“这是我家传的宝物,我佩带它将及十年了”“你要拿这当作报酬吗？”“渔夫的生活是有限的,他常常看见有些行人,不知为什么离乡背井要走得那么远。既然远行,山水就成为他们的阻碍；他看惯了走到江边过不来的行人,是多么苦恼！他于是立下志愿,只要一有闲暇,就把那样的人顺便渡过来。因为他引渡的时候多半在晚间,所以就即景生情,唱出那样的歌曲”“这值得什么报酬呢？”“你渡我过了江,同时也渡过了我的仇恨。将来说不定会有那么一天,你再渡我回去。”“渔夫听了这句话,一点也不懂,他只拨转船头,向下游驶去”</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【答案】②作者通过写渔夫的歌声、平坦疏散的心境和淡泊名利的性格对伍子胥的影响,表现了伍子胥思想转变的曲折历程,具有很强的启示意义。</a:t>
            </a:r>
            <a:endPar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endPar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·河南省郑州市2022年</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预备</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高中毕业年级</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第一次零测</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6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A．“愿因先生得交于荆轲”与“因之以饥馑”（《子路、曾晳、冉有、公西华侍坐》）两句中的“因”字含义不同。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B．“吾今且报府”与“故略上报，不复一一自辨”（《答司马谏议书》）两句中的“报”字含义</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不同</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C．“闻大王有意督过之”与“古之人所以大过人者无他焉”（《齐桓晋文之事》）两句中的“过”字含义</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D．“臣诚知不如徐公美”与“诚能见可欲，则思知足以自戒”（《谏太宗十思疏》）两句中的“</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诚</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”字含义</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相</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同。</a:t>
            </a:r>
          </a:p>
        </p:txBody>
      </p:sp>
      <p:sp>
        <p:nvSpPr>
          <p:cNvPr id="3" name="文本框 2"/>
          <p:cNvSpPr txBox="1"/>
          <p:nvPr/>
        </p:nvSpPr>
        <p:spPr>
          <a:xfrm>
            <a:off x="-19050" y="4077018"/>
            <a:ext cx="9182100" cy="3014980"/>
          </a:xfrm>
          <a:prstGeom prst="rect">
            <a:avLst/>
          </a:prstGeom>
          <a:noFill/>
          <a:ln w="9525">
            <a:noFill/>
          </a:ln>
        </p:spPr>
        <p:txBody>
          <a:bodyPr wrap="square">
            <a:spAutoFit/>
          </a:bodyPr>
          <a:lstStyle/>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:&lt;介&gt;</a:t>
            </a:r>
            <a:r>
              <a:rPr lang="zh-CN" alt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通过</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；依靠；凭借</a:t>
            </a:r>
            <a:r>
              <a:rPr lang="zh-CN" alt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&lt;动&gt;放弃</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:&lt;动&gt;到……去,前往</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&lt;动&gt;答复;回信。</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&lt;动&gt;责备。</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&lt;动&gt;超过；胜过</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&lt;副&gt;实在；确实。</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如果确实</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800"/>
              </a:lnSpc>
            </a:pP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·河北省省级联测202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学年</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高三第</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6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A．“置之匈奴”与“沛公则置车骑”（《鸿门宴》）两句中的“置”字含义不同。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B．“卒相与欢，为刎颈之交”与“卒惶不知所为。”（《荆轲刺秦王》）两句中的“卒”字含义相同。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C．“莫辞更坐弹一曲”与“良庖岁更刀，割也”（《庖丁解牛》）两句中的“更”字含义不同。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D．“善万物之得时”与“素善留侯张良”（《鸿门宴》）两句中的“善”字含义相同。</a:t>
            </a:r>
          </a:p>
        </p:txBody>
      </p:sp>
      <p:sp>
        <p:nvSpPr>
          <p:cNvPr id="3" name="文本框 2"/>
          <p:cNvSpPr txBox="1"/>
          <p:nvPr/>
        </p:nvSpPr>
        <p:spPr>
          <a:xfrm>
            <a:off x="-19050" y="4077018"/>
            <a:ext cx="9182100" cy="2527935"/>
          </a:xfrm>
          <a:prstGeom prst="rect">
            <a:avLst/>
          </a:prstGeom>
          <a:noFill/>
          <a:ln w="9525">
            <a:noFill/>
          </a:ln>
        </p:spPr>
        <p:txBody>
          <a:bodyPr wrap="square">
            <a:spAutoFit/>
          </a:bodyPr>
          <a:lstStyle/>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:&lt;动&gt;放置；安放</a:t>
            </a:r>
            <a:r>
              <a:rPr lang="zh-CN" alt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&lt;动&gt;放弃</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:&lt;副&gt;终于；最终</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&lt;副&gt;通“猝”</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突然</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仓猝C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&lt;副&gt;重新。</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&lt;动&gt;改正；改变；更换</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&lt;动&gt;喜欢；羡慕</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&lt;动&gt;亲善；友好</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届江苏省连云港市</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高考</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高三</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模拟考试（一）】</a:t>
            </a:r>
            <a:r>
              <a:rPr lang="en-US" sz="16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A．“丹不忍心以己之私”与“吾妻之美我者，私我也。”（《邹忌讽齐王纳谏》）两句中的“</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私</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B．“复前行，欲穷其林。”与“而心目耳力俱穷绝无踪响。”（《促织》）两句中的“</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穷</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”字含义</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不同</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C．“他日来，幸亡阻我也”与“与战败而亡者，其实亦百倍。”（《六国论》）两句中的“</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亡</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”字含义</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相</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D．“厚币委质事楚”与“磔然已解，如土委地。”（《庖丁解牛》）两句中的“善”字含义相同。</a:t>
            </a:r>
          </a:p>
        </p:txBody>
      </p:sp>
      <p:sp>
        <p:nvSpPr>
          <p:cNvPr id="3" name="文本框 2"/>
          <p:cNvSpPr txBox="1"/>
          <p:nvPr/>
        </p:nvSpPr>
        <p:spPr>
          <a:xfrm>
            <a:off x="-19050" y="4077018"/>
            <a:ext cx="9182100" cy="2527935"/>
          </a:xfrm>
          <a:prstGeom prst="rect">
            <a:avLst/>
          </a:prstGeom>
          <a:noFill/>
          <a:ln w="9525">
            <a:noFill/>
          </a:ln>
        </p:spPr>
        <p:txBody>
          <a:bodyPr wrap="square">
            <a:spAutoFit/>
          </a:bodyPr>
          <a:lstStyle/>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:&lt;名&gt;私利</a:t>
            </a:r>
            <a:r>
              <a:rPr lang="zh-CN" alt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&lt;动&gt;偏爱；偏私</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:&lt;动&gt;走到尽头；寻究到底</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&lt;动&gt;穷尽；用尽C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通“无”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没有</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或</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&lt;动&gt;丢失；失掉</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&lt;动&gt;呈献；送。</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&lt;动&gt;卸落；散落。</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37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7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蓝领群体就业问题</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。其突出表现就是“就业难＂和“招工难”并存。这不仅事关制造业转型升级、提质增效,还事关全社会的稳定和发展</a:t>
            </a:r>
            <a:r>
              <a:rPr lang="zh-CN"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对此,我们提出以下建议。一,建议人社部门出台相关支持政策,扶持创新性招聘模式如短视频平台“直播带岗”发展,“直播带岗”是科技创新与实体经济结合的新模式,目前</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。短视频平台快手推出蓝领招聘功能“快招工”,求职者无需投简历,只需留下联系方式,即可一键报名平台上提供的职位,让蓝领“宅家”求职</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鼓励各地人力资源部门、重点企业打造线上线下相结合的蓝领就业,实现高效率、高质量就业,让好工厂、好岗位被看见。三,进一步推动数字经济平台与实体经济的融合,从而真正造福蓝领群体,稳定就业,推动实体经济行稳致远。 </a:t>
            </a:r>
            <a:r>
              <a:rPr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399915"/>
          </a:xfrm>
          <a:prstGeom prst="rect">
            <a:avLst/>
          </a:prstGeom>
          <a:noFill/>
          <a:ln w="9525">
            <a:noFill/>
          </a:ln>
        </p:spPr>
        <p:txBody>
          <a:bodyPr wrap="square">
            <a:spAutoFit/>
          </a:bodyPr>
          <a:lstStyle/>
          <a:p>
            <a:pPr>
              <a:lnSpc>
                <a:spcPts val="28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8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蓝领群体就业问题</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非同小可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。其突出表现就是“就业难＂和“招工难”并存。这不仅事关制造业转型升级、提质增效,还事关全社会的稳定和发展</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对此,我们提出以下建议。一,建议人社部门出台相关支持政策,扶持创新性招聘模式如短视频平台“直播带岗”发展,“直播带岗”是科技创新与实体经济结合的新模式,目前</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方兴未艾</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。短视频平台快手推出蓝领招聘功能“快招工”,求职者无需投简历,只需留下联系方式,即可一键报名平台上提供的职位,让蓝领“宅家”求职</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轻而易举</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鼓励各地人力资源部门、重点企业打造线上线下相结合的蓝领就业,实现高效率、高质量就业,让好工厂、好岗位被看见。三,进一步推动数字经济平台与实体经济的融合,从而真正造福蓝领群体,稳定就业,推动实体经济行稳致远。     </a:t>
            </a:r>
          </a:p>
        </p:txBody>
      </p:sp>
      <p:sp>
        <p:nvSpPr>
          <p:cNvPr id="2" name="文本框 1"/>
          <p:cNvSpPr txBox="1"/>
          <p:nvPr/>
        </p:nvSpPr>
        <p:spPr>
          <a:xfrm>
            <a:off x="0" y="4293235"/>
            <a:ext cx="9138920" cy="2553335"/>
          </a:xfrm>
          <a:prstGeom prst="rect">
            <a:avLst/>
          </a:prstGeom>
          <a:noFill/>
          <a:ln w="9525">
            <a:noFill/>
          </a:ln>
        </p:spPr>
        <p:txBody>
          <a:bodyPr wrap="square">
            <a:spAutoFit/>
          </a:bodyPr>
          <a:lstStyle/>
          <a:p>
            <a:pPr>
              <a:lnSpc>
                <a:spcPts val="3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非同小可</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指事情重要或情况严重,不能轻视。</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原文是形容就业问题的,就业问题一直都存在,并不是现在才“紧迫”的,</a:t>
            </a:r>
          </a:p>
          <a:p>
            <a:pPr>
              <a:lnSpc>
                <a:spcPts val="32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方兴未艾</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指事物正在兴起发展、一时不会终止。</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根据前文“新模式”语句,可知是“正在兴起”,</a:t>
            </a:r>
          </a:p>
          <a:p>
            <a:pPr>
              <a:lnSpc>
                <a:spcPts val="32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轻而易举</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形容事情容易办。</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5310505"/>
          </a:xfrm>
          <a:prstGeom prst="rect">
            <a:avLst/>
          </a:prstGeom>
          <a:noFill/>
          <a:ln w="9525">
            <a:noFill/>
          </a:ln>
        </p:spPr>
        <p:txBody>
          <a:bodyPr wrap="square">
            <a:spAutoFit/>
          </a:bodyPr>
          <a:lstStyle/>
          <a:p>
            <a:pPr>
              <a:lnSpc>
                <a:spcPts val="37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7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短视频平台快手推出蓝领招聘功能“快招工”,求职者无需投简历,只需留下联系方式,即可一键报名平台上提供的职位,让蓝领“宅家”求职</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轻而易举</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鼓励各地人力资源部门、重点企业打造线上线下相结合的蓝领就业,实现高效率、高质量就业,让好工厂、好岗位被看见</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三,进一步推动数字经济平台与实体经济的融合,从而真正造福蓝领群体,稳定就业,推动实体经济行稳致远。   </a:t>
            </a: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划线部分</a:t>
            </a:r>
            <a:r>
              <a:rPr sz="28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endPar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p:txBody>
      </p:sp>
      <p:sp>
        <p:nvSpPr>
          <p:cNvPr id="2" name="文本框 1"/>
          <p:cNvSpPr txBox="1"/>
          <p:nvPr/>
        </p:nvSpPr>
        <p:spPr>
          <a:xfrm>
            <a:off x="-36195" y="4725670"/>
            <a:ext cx="9198610" cy="1322070"/>
          </a:xfrm>
          <a:prstGeom prst="rect">
            <a:avLst/>
          </a:prstGeom>
          <a:noFill/>
          <a:ln w="9525">
            <a:noFill/>
          </a:ln>
        </p:spPr>
        <p:txBody>
          <a:bodyPr wrap="square">
            <a:spAutoFit/>
          </a:bodyPr>
          <a:lstStyle/>
          <a:p>
            <a:pPr>
              <a:lnSpc>
                <a:spcPts val="3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【解析】一、成分残缺,原句缺少宾语中心语“新模式”；二、语序不当,先是“让好工厂、好岗位被看见”,后“实现高效率、高质量就业”。</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3681730"/>
          </a:xfrm>
          <a:prstGeom prst="rect">
            <a:avLst/>
          </a:prstGeom>
          <a:noFill/>
          <a:ln w="9525">
            <a:noFill/>
          </a:ln>
        </p:spPr>
        <p:txBody>
          <a:bodyPr wrap="square">
            <a:spAutoFit/>
          </a:bodyPr>
          <a:lstStyle/>
          <a:p>
            <a:pPr>
              <a:lnSpc>
                <a:spcPts val="40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届河南省百所名校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新高三</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统一</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模拟摸底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4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好书为什么没人买呢？原因有很多。比如,</a:t>
            </a:r>
            <a:r>
              <a:rPr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很多人在当代社会生活节奏快的情况下无法静下心来读那些深刻、厚重的好书而去找一些轻松、平庸的书来消遣也无可厚非。  </a:t>
            </a:r>
          </a:p>
          <a:p>
            <a:pPr>
              <a:lnSpc>
                <a:spcPts val="4000"/>
              </a:lnSpc>
            </a:pP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请将文中画横线的句子改成几个较短的句子,可以改变语序、少量增删词语,但不得改变原意。   </a:t>
            </a:r>
          </a:p>
        </p:txBody>
      </p:sp>
      <p:sp>
        <p:nvSpPr>
          <p:cNvPr id="2" name="文本框 1"/>
          <p:cNvSpPr txBox="1"/>
          <p:nvPr/>
        </p:nvSpPr>
        <p:spPr>
          <a:xfrm>
            <a:off x="0" y="3573145"/>
            <a:ext cx="9198610" cy="3169285"/>
          </a:xfrm>
          <a:prstGeom prst="rect">
            <a:avLst/>
          </a:prstGeom>
          <a:noFill/>
          <a:ln w="9525">
            <a:noFill/>
          </a:ln>
        </p:spPr>
        <p:txBody>
          <a:bodyPr wrap="square">
            <a:spAutoFit/>
          </a:bodyPr>
          <a:lstStyle/>
          <a:p>
            <a:pPr>
              <a:lnSpc>
                <a:spcPts val="4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】示例：当代社会生活节奏快,很多人无法静下心来读那些深刻、厚重的好书,找一些轻松、平庸的书来消遣也无可厚非。</a:t>
            </a:r>
          </a:p>
          <a:p>
            <a:pPr>
              <a:lnSpc>
                <a:spcPts val="4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【解析】长句改短句,首先分析句子构成,划分出句子主干和修饰成分,然后把它们修改成一系列短句即可。注意适当增删字词,调整好语序,语句要简洁流畅。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26987"/>
            <a:ext cx="9182100" cy="5862320"/>
          </a:xfrm>
          <a:prstGeom prst="rect">
            <a:avLst/>
          </a:prstGeom>
          <a:noFill/>
          <a:ln w="9525">
            <a:noFill/>
          </a:ln>
        </p:spPr>
        <p:txBody>
          <a:bodyPr wrap="square">
            <a:spAutoFit/>
          </a:bodyPr>
          <a:lstStyle/>
          <a:p>
            <a:pPr>
              <a:lnSpc>
                <a:spcPts val="30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届湖南省部分地市（州）学校高三“一起考”</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大联考</a:t>
            </a: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0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加拉帕戈斯群岛位于厄瓜多尔本土以西的东太平洋赤道上,是一片与世隔绝的孤立岛屿。加拉帕戈斯群岛由19个大岛及附属小岛、岩礁组成,面积7976平方公里。那里聚集的世界上最多的珍稀动植物,被世界遗产委员会列入世界遗产名录,因此称作“独特的活的生物进化博物馆和陈列馆”。加拉帕戈斯群岛没有码头,修建码头会</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。为了避免伤害岛架和近海动植物,加油、加水全从陆地运到小船上。摆渡小船载着我们登岛时,一条海豹躺在了浮桥上。工作人员示意我们绕行,</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。它还是醒了,冲着我们吼叫,似乎是对外来客惊扰它的好梦表示不满。在加拉帕戈斯群岛,人类</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,这些动植物才是主人。</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请在文中画横线处补写恰当的语句,使整段文字语意完整连贯,内容贴切,逻辑严密。每处不超过10个字。</a:t>
            </a: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p:txBody>
      </p:sp>
      <p:sp>
        <p:nvSpPr>
          <p:cNvPr id="2" name="文本框 1"/>
          <p:cNvSpPr txBox="1"/>
          <p:nvPr/>
        </p:nvSpPr>
        <p:spPr>
          <a:xfrm>
            <a:off x="-19050" y="5661660"/>
            <a:ext cx="9162415" cy="1116965"/>
          </a:xfrm>
          <a:prstGeom prst="rect">
            <a:avLst/>
          </a:prstGeom>
          <a:noFill/>
          <a:ln w="9525">
            <a:noFill/>
          </a:ln>
        </p:spPr>
        <p:txBody>
          <a:bodyPr wrap="square">
            <a:spAutoFit/>
          </a:bodyPr>
          <a:lstStyle/>
          <a:p>
            <a:pPr>
              <a:lnSpc>
                <a:spcPts val="4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】①破坏岛屿的生态环境 ②不要去打扰它睡觉</a:t>
            </a:r>
          </a:p>
          <a:p>
            <a:pPr>
              <a:lnSpc>
                <a:spcPts val="4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③永远是客人</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3412490"/>
          </a:xfrm>
          <a:prstGeom prst="rect">
            <a:avLst/>
          </a:prstGeom>
          <a:noFill/>
          <a:ln w="9525">
            <a:noFill/>
          </a:ln>
        </p:spPr>
        <p:txBody>
          <a:bodyPr wrap="square">
            <a:spAutoFit/>
          </a:bodyPr>
          <a:lstStyle/>
          <a:p>
            <a:pPr>
              <a:lnSpc>
                <a:spcPts val="37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届湖南省部分地市（州）学校高三“一起考”</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大联考】</a:t>
            </a:r>
            <a:r>
              <a:rPr lang="en-US" sz="16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7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那里聚集的世界上最多的珍稀动植物，被世界遗产委员会列入世界遗产名录，因此称作“独特的活的生物进化博物馆和陈列馆”。</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700"/>
              </a:lnSpc>
            </a:pP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划线部分</a:t>
            </a:r>
            <a:r>
              <a:rPr sz="28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endPar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p:txBody>
      </p:sp>
      <p:sp>
        <p:nvSpPr>
          <p:cNvPr id="2" name="文本框 1"/>
          <p:cNvSpPr txBox="1"/>
          <p:nvPr/>
        </p:nvSpPr>
        <p:spPr>
          <a:xfrm>
            <a:off x="0" y="2853055"/>
            <a:ext cx="9198610" cy="3784600"/>
          </a:xfrm>
          <a:prstGeom prst="rect">
            <a:avLst/>
          </a:prstGeom>
          <a:noFill/>
          <a:ln w="9525">
            <a:noFill/>
          </a:ln>
        </p:spPr>
        <p:txBody>
          <a:bodyPr wrap="square">
            <a:spAutoFit/>
          </a:bodyPr>
          <a:lstStyle/>
          <a:p>
            <a:pPr>
              <a:lnSpc>
                <a:spcPts val="36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【答案】那里聚集了世界上最多的珍稀动植物，被世界遗产委员会列入世界遗产名录，因此被称作“独特的活的生物进化博物馆和陈列馆”。</a:t>
            </a:r>
          </a:p>
          <a:p>
            <a:pPr>
              <a:lnSpc>
                <a:spcPts val="3600"/>
              </a:lnSpc>
            </a:pP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一，句子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的主语是“珍稀动植物”，而被列入世界遗产名录的主语应是那里所指代的群岛，</a:t>
            </a:r>
          </a:p>
          <a:p>
            <a:pPr>
              <a:lnSpc>
                <a:spcPts val="36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“珍稀动植物”与“博物馆和陈列馆”主宾不搭配，</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第二句话偷换主语，造成不合逻辑，“世界遗产委员会”被称作“博物馆和陈列馆”显然不对</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4194810"/>
          </a:xfrm>
          <a:prstGeom prst="rect">
            <a:avLst/>
          </a:prstGeom>
          <a:noFill/>
          <a:ln w="9525">
            <a:noFill/>
          </a:ln>
        </p:spPr>
        <p:txBody>
          <a:bodyPr wrap="square">
            <a:spAutoFit/>
          </a:bodyPr>
          <a:lstStyle/>
          <a:p>
            <a:pPr>
              <a:lnSpc>
                <a:spcPts val="3200"/>
              </a:lnSpc>
            </a:pP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a:t>
            </a:r>
            <a:r>
              <a:rPr lang="en-US"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届湖北省华大新高考联盟名校</a:t>
            </a:r>
            <a:r>
              <a:rPr lang="zh-CN"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第一次摸底</a:t>
            </a:r>
            <a:r>
              <a:rPr sz="16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联考】</a:t>
            </a:r>
            <a:r>
              <a:rPr lang="en-US" sz="16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下列对文中加点的词语及相关内容的解说，不正确的是</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吾其还也。</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”与“其若是，孰能御之？””（《齐桓晋文之事》）两句中的“窥”字含义不同。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B．“诚得劫秦王”与“为秦人积威之所劫”（《六国论》）两句中的“劫”字含义相同。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C．“以其间诸侯”与“数月之后，时时而间进”（《邹忌讽齐王纳谏》）两句中的“间”字含义不同。</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D．“公使让之，且辞焉”与“其言不让，是故哂之”（《侍坐》）两句中的“让”字含义相同。</a:t>
            </a:r>
          </a:p>
        </p:txBody>
      </p:sp>
      <p:sp>
        <p:nvSpPr>
          <p:cNvPr id="3" name="文本框 2"/>
          <p:cNvSpPr txBox="1"/>
          <p:nvPr/>
        </p:nvSpPr>
        <p:spPr>
          <a:xfrm>
            <a:off x="-19050" y="4077018"/>
            <a:ext cx="9182100" cy="2527935"/>
          </a:xfrm>
          <a:prstGeom prst="rect">
            <a:avLst/>
          </a:prstGeom>
          <a:noFill/>
          <a:ln w="9525">
            <a:noFill/>
          </a:ln>
        </p:spPr>
        <p:txBody>
          <a:bodyPr wrap="square">
            <a:spAutoFit/>
          </a:bodyPr>
          <a:lstStyle/>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&lt;副&gt;还是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委婉地商量</a:t>
            </a:r>
            <a:r>
              <a:rPr lang="zh-CN" alt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&lt;连&gt;如果；假如。</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&lt;名&gt;挟持</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胁迫；威逼。</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&lt;动&gt;离间。</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&lt;副&gt;间断的；间或。</a:t>
            </a:r>
          </a:p>
          <a:p>
            <a:pPr>
              <a:lnSpc>
                <a:spcPts val="38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&lt;动&gt;责问；责备</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后者</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&lt;动&gt;谦让；礼让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33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endPar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3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船缓缓地前进着。两人在两个完全不同的世界,一个整日整夜浸在血的仇恨里,一个疏散于清淡的云水之乡。他看那渔夫摇橹的姿态,他享受到一些从来不曾体验过的柔情。往日的心总是箭一般地急,这时却唯恐把这段江水渡完,希望能多么久便多么久,与渔夫共同领会这美好的时刻”“渔夫倒有些惊奇了”“渔夫吓得倒退了两步,他说：‘我,江上的人,要这有什么用呢？’”</a:t>
            </a:r>
          </a:p>
          <a:p>
            <a:pPr>
              <a:lnSpc>
                <a:spcPts val="33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【答案】③运用了大量的心理描写和语言描写刻画伍子胥和渔夫,使人物形象生动鲜活,增强了作品的文学性。</a:t>
            </a:r>
          </a:p>
          <a:p>
            <a:pPr>
              <a:lnSpc>
                <a:spcPts val="33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你这无名的朋友,我现在空空地让你在我的面前消逝了,将来我却还要寻找你,不管是找到你的船,或是你的坟墓。”“他再一看他手中的剑,觉得这剑已经不是他自己的了：他好像是在替一个永久难忘的朋友保留着这支剑”</a:t>
            </a:r>
          </a:p>
          <a:p>
            <a:pPr>
              <a:lnSpc>
                <a:spcPts val="33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【答案】④渔夫不仅摆渡伍子胥过江,还摆渡了他的灵魂,作者成功地塑造了一个“渡人者”的形象,具有深厚的文化底蕴。</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516880"/>
            <a:ext cx="9144000" cy="645160"/>
          </a:xfrm>
          <a:prstGeom prst="rect">
            <a:avLst/>
          </a:prstGeom>
          <a:noFill/>
        </p:spPr>
        <p:txBody>
          <a:bodyPr wrap="square" rtlCol="0">
            <a:spAutoFit/>
          </a:bodyPr>
          <a:lstStyle/>
          <a:p>
            <a:pPr algn="ctr"/>
            <a:r>
              <a:rPr lang="zh-CN" altLang="en-US" sz="3600">
                <a:latin typeface="微软雅黑" panose="020B0503020204020204" charset="-122"/>
                <a:ea typeface="微软雅黑" panose="020B0503020204020204" charset="-122"/>
              </a:rPr>
              <a:t>期末考试考前课堂精炼（三）</a:t>
            </a:r>
          </a:p>
        </p:txBody>
      </p:sp>
      <p:pic>
        <p:nvPicPr>
          <p:cNvPr id="3" name="图片 2" descr="ChMkKWEZxwaIV3bJAB8ju3yUyY8AAS0VgKma98AHyPT972"/>
          <p:cNvPicPr>
            <a:picLocks noChangeAspect="1"/>
          </p:cNvPicPr>
          <p:nvPr/>
        </p:nvPicPr>
        <p:blipFill>
          <a:blip r:embed="rId2"/>
          <a:stretch>
            <a:fillRect/>
          </a:stretch>
        </p:blipFill>
        <p:spPr>
          <a:xfrm>
            <a:off x="107315" y="116840"/>
            <a:ext cx="89662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59430" y="5228908"/>
            <a:ext cx="2620963" cy="1554163"/>
          </a:xfrm>
          <a:prstGeom prst="rect">
            <a:avLst/>
          </a:prstGeom>
          <a:noFill/>
        </p:spPr>
        <p:txBody>
          <a:bodyPr wrap="none" rtlCol="0">
            <a:spAutoFit/>
          </a:bodyPr>
          <a:lstStyle/>
          <a:p>
            <a:r>
              <a:rPr lang="zh-CN" altLang="zh-CN" sz="96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mn-ea"/>
              </a:rPr>
              <a:t>再见</a:t>
            </a:r>
            <a:endParaRPr lang="zh-CN" altLang="zh-CN" sz="96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endParaRPr>
          </a:p>
        </p:txBody>
      </p:sp>
      <p:pic>
        <p:nvPicPr>
          <p:cNvPr id="2" name="图片 1" descr="7317ee1e398ea3e3596d345a89a914d5fac150756486d-hMFhDD_fw1200"/>
          <p:cNvPicPr>
            <a:picLocks noChangeAspect="1"/>
          </p:cNvPicPr>
          <p:nvPr>
            <p:custDataLst>
              <p:tags r:id="rId1"/>
            </p:custDataLst>
          </p:nvPr>
        </p:nvPicPr>
        <p:blipFill>
          <a:blip r:embed="rId3"/>
          <a:stretch>
            <a:fillRect/>
          </a:stretch>
        </p:blipFill>
        <p:spPr>
          <a:xfrm>
            <a:off x="107950" y="116840"/>
            <a:ext cx="8909685" cy="5113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秦将伐魏,魏王闻之,夜见孟尝君,告之曰：“秦且攻魏,子为寡人谋,奈何？”孟尝君曰：“有诸侯之救,则国可存也。”王曰：“寡人愿子之行也！”重</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【&lt;形&gt;郑重】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为之约</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【&lt;动&gt;拴套】</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车百乘。孟尝君之赵,谓赵王曰：“文愿借兵以救魏！”赵王曰：“寡人不能。”孟尝君曰：“夫敢</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【谦辞,表示冒昧请求】</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借兵者,以忠王也。”王曰：“可得闻乎？”孟尝君曰：“夫赵之兵非能强于魏之兵,魏之兵非能弱于赵也。然而赵之地不岁危而民不岁死</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【译</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:赵国的土地没有一年一年地受到威胁,百姓也没有年年遭到死亡的厄运</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,而魏之地岁危而民岁死者,何也？以其西为赵蔽也,今赵不救魏魏歃盟于秦是赵与强秦为界也地亦且岁危民亦且岁死矣此文之所以忠于大王也</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【译</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:因为魏国在西面做了赵国的屏障。现在赵国不援救魏国,魏国同秦国歃血结盟,这样就如同赵国与强大的秦国相邻了,赵国土地也将年年受到威胁,百姓也将一年一年地死去。这就是我忠于大王的表现</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”赵王许诺,为起兵十万、车三百乘,又北见燕王曰：“今秦且攻魏,愿大王之救之！”燕王曰：“吾岁不熟二年矣,今又行数千里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54470"/>
          </a:xfrm>
          <a:prstGeom prst="rect">
            <a:avLst/>
          </a:prstGeom>
          <a:noFill/>
          <a:ln w="9525">
            <a:noFill/>
          </a:ln>
        </p:spPr>
        <p:txBody>
          <a:bodyPr wrap="square">
            <a:spAutoFit/>
          </a:bodyPr>
          <a:lstStyle/>
          <a:p>
            <a:pPr>
              <a:lnSpc>
                <a:spcPts val="36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6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而以助魏,且奈何？”田文曰：“夫行数千里而救人者,此国之利也,今魏王出国门而望见军,虽欲行数千里而助人,可得乎？”燕王尚</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【&lt;副&gt;还】</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未许也。田文曰：“臣效</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【&lt;动&gt;奉献；献出。</a:t>
            </a:r>
            <a:r>
              <a:rPr lang="zh-CN" sz="16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a:t>
            </a: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“仁者播其惠,信者效其忠”</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便计</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【好计】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于王,王不用臣之忠计,文请行矣,恐天下之将有大变也。”王曰：“大变可得闻乎？”曰：“燕不救魏,魏王折节割地,以国之半与秦,秦必去矣。秦已去魏,魏王悉</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【&lt;动&gt;尽；全部找出】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韩、魏之兵,又西借秦兵,以因</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【&lt;介&gt;依靠</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凭借】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赵之众,以四国攻燕,王且何利？利行数千里而助人乎？利出燕南门而望见军乎？则道里近而输又易矣</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【译</a:t>
            </a:r>
            <a:r>
              <a:rPr lang="en-US" alt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:那么对于四国军队来说道路与乡里很近,补给给养又很容易</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,王何利？”燕王曰：“子行矣,寡人听子。”乃为之起兵八万、车二百乘,以从田文,魏王大说曰：“君得燕、赵之兵甚众且亟</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【&lt;副&gt;急忙；赶快】</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矣,”秦王大恐,割地请讲于魏。因归燕、赵之兵,而封田文。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下列对文中画波浪线部分的断句,正确的是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A．今赵不救魏/魏歃盟/于秦是赵与强秦为界也/地亦且岁危/民亦且岁死矣/此文之所以忠于大王也/</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B．今赵不救魏/魏歃盟于秦/是赵与强秦为界也/地亦且岁危/民亦且岁死矣/此文之所/以忠于大王也/</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C．今赵不救魏/</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魏歃盟于秦</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/是赵与强秦为界也/地亦且岁危/民亦且岁死矣/</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此文之所以</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忠于大王也/</a:t>
            </a:r>
          </a:p>
          <a:p>
            <a:pPr>
              <a:lnSpc>
                <a:spcPts val="35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【解析】“魏歃盟于秦”是状语后置句,“于秦”是“歃盟”的后置状语,中间不可断开,排除AD；</a:t>
            </a:r>
          </a:p>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“此文之所以忠于大王也”是判断句,“此……也”是判断句的标志,中间不可断开,“之所以”是固定结构,不能断开,排除B。</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D．今赵不救魏/魏歃盟/于秦是赵与强秦为界也/地亦且岁危/民亦且岁死矣/此文之所/以忠于大王也/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37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下列对文中加点的词语及相关内容的解说,不正确的一项是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A．寡人意为寡德之人,在文中是魏王自称,春秋战国时期君主常如此谦称自己。</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B．百乘即一百辆兵车,“乘”指四马一车。“百乘”“千乘”常用作兵力的代称。</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C．为赵蔽的“蔽”指屏障,与《邹忌讽齐王纳谏》中“王之蔽”的“蔽”相同。</a:t>
            </a:r>
          </a:p>
          <a:p>
            <a:pPr>
              <a:lnSpc>
                <a:spcPts val="37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【解析】“与……‘王之蔽’的‘蔽’相同”错误,“王之蔽”的“蔽”是“蒙蔽”,这里指受蒙蔽,与“赵蔽”的“蔽”不同。</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D．国门,文中是实指,指魏国国都的城门；现在则用来指一个国家的边境。</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1" descr="ChMkJ1fJQ9eIG1yKAAMxXJHGf5UAAU8BQOW950AAzF0861"/>
          <p:cNvPicPr>
            <a:picLocks noChangeAspect="1"/>
          </p:cNvPicPr>
          <p:nvPr/>
        </p:nvPicPr>
        <p:blipFill>
          <a:blip r:embed="rId2"/>
          <a:stretch>
            <a:fillRect/>
          </a:stretch>
        </p:blipFill>
        <p:spPr>
          <a:xfrm>
            <a:off x="127000" y="112713"/>
            <a:ext cx="4498975" cy="6632575"/>
          </a:xfrm>
          <a:prstGeom prst="rect">
            <a:avLst/>
          </a:prstGeom>
          <a:noFill/>
          <a:ln w="9525">
            <a:noFill/>
          </a:ln>
        </p:spPr>
      </p:pic>
      <p:sp>
        <p:nvSpPr>
          <p:cNvPr id="3" name="文本框 2"/>
          <p:cNvSpPr txBox="1"/>
          <p:nvPr/>
        </p:nvSpPr>
        <p:spPr>
          <a:xfrm>
            <a:off x="4927600" y="14288"/>
            <a:ext cx="3136900"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2023届高一下学期</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期末模拟测试</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（壹）</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下列对原文有关内容的概述,不正确的一项是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A．魏王受到强秦武力威胁之际,连夜向孟尝君问计,孟尝君表示有了诸侯的帮助,国家就可以存续下来,并表示希望替魏王出使诸侯,搬取救兵。</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【解析】“孟尝君……并表示希望替魏王出使诸侯”错误,由文中“王曰：‘寡人愿子之行也’”可知,是魏王希望孟尝君出使诸侯。</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B．孟尝君见赵王不愿出兵,劝说赵王,指出魏国每年地危民死,而赵国土地与民众一直安全,如果不救魏,赵国将面临危险,赵王这才同意出兵。</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C．孟尝君请燕王出兵救魏,燕王犹豫不决,孟尝君指出魏国倘若联合他国合力攻打燕国,将会对燕国十分不利。燕王听从了建议,出兵救助魏国。</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D．孟尝君计谋得以实现,魏王非常高兴,夸奖他短时间内搬来很多援军。秦王非常恐慌,割地给魏国,魏王于是让燕、赵援军返国,封赏孟尝君。</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把文中画横线的句子翻译成现代汉语。（8分）</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（1）吾岁不熟二年矣,今又行数千里而以助魏,且奈何？</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【译文】我国已经连续两年收成不好,现在又要跋涉几千里去援助魏国,这将怎么办呢?</a:t>
            </a:r>
          </a:p>
          <a:p>
            <a:pPr>
              <a:lnSpc>
                <a:spcPts val="35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【考点】【</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岁</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】&lt;名&gt;年成</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收成</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“王无罪岁,斯天下之民至焉”</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且</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】&lt;副&gt;将要；将近。</a:t>
            </a: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《游褒禅山记》：</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“不出,火且尽。”</a:t>
            </a:r>
          </a:p>
          <a:p>
            <a:pPr>
              <a:lnSpc>
                <a:spcPts val="3500"/>
              </a:lnSpc>
            </a:pPr>
            <a:r>
              <a:rPr lang="en-US" alt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altLang="en-US"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延伸</a:t>
            </a:r>
            <a:r>
              <a:rPr lang="en-US" alt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&lt;副&gt;暂且；姑且。</a:t>
            </a: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《梦游天姥吟留别》：</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“且放白鹿青崖间。”</a:t>
            </a:r>
          </a:p>
          <a:p>
            <a:pPr>
              <a:lnSpc>
                <a:spcPts val="3500"/>
              </a:lnSpc>
            </a:pP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&lt;副&gt;尚；尚且。</a:t>
            </a:r>
            <a:r>
              <a:rPr lang="zh-CN"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《鸿门宴》：</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“臣死且不避,卮酒安足辞？”</a:t>
            </a:r>
          </a:p>
          <a:p>
            <a:pPr>
              <a:lnSpc>
                <a:spcPts val="3500"/>
              </a:lnSpc>
            </a:pP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&lt;连&gt;况且</a:t>
            </a:r>
            <a:r>
              <a:rPr lang="en-US" alt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并且。</a:t>
            </a:r>
            <a:r>
              <a:rPr lang="zh-CN"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《烛之武退秦师》：</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“且君尝为晋君赐矣。”</a:t>
            </a:r>
          </a:p>
          <a:p>
            <a:pPr>
              <a:lnSpc>
                <a:spcPts val="3500"/>
              </a:lnSpc>
            </a:pP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&lt;连&gt;即使</a:t>
            </a:r>
            <a:r>
              <a:rPr lang="en-US" alt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即或。表示假设关系、让步关系。</a:t>
            </a:r>
            <a:r>
              <a:rPr lang="zh-CN"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《廉颇蔺相如列传》：</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“且庸人尚羞之,况于将相乎？”</a:t>
            </a:r>
          </a:p>
          <a:p>
            <a:pPr>
              <a:lnSpc>
                <a:spcPts val="3500"/>
              </a:lnSpc>
            </a:pP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奈何</a:t>
            </a:r>
            <a:r>
              <a:rPr lang="zh-CN"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】怎么办</a:t>
            </a:r>
          </a:p>
          <a:p>
            <a:pPr>
              <a:lnSpc>
                <a:spcPts val="3500"/>
              </a:lnSpc>
            </a:pPr>
            <a:r>
              <a:rPr lang="zh-CN" altLang="en-US"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【补注】</a:t>
            </a:r>
            <a:r>
              <a:rPr lang="zh-CN"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行</a:t>
            </a:r>
            <a:r>
              <a:rPr lang="zh-CN"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】&lt;动&gt;行走</a:t>
            </a:r>
          </a:p>
          <a:p>
            <a:pPr>
              <a:lnSpc>
                <a:spcPts val="3500"/>
              </a:lnSpc>
            </a:pPr>
            <a:r>
              <a:rPr lang="en-US" altLang="zh-CN"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altLang="en-US"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延伸</a:t>
            </a:r>
            <a:r>
              <a:rPr lang="en-US" altLang="zh-CN"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&lt;副&gt;将；即将。</a:t>
            </a:r>
            <a:r>
              <a:rPr lang="zh-CN"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《归去来兮辞》：</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“善万物之得时,感吾生之行休”</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2147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把文中画横线的句子翻译成现代汉语。（8分）</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（2）燕不救魏,魏王折节割地,以国之半与秦,秦必去矣。</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【译文】燕国不去援救魏国,魏王屈节割地,把国土的一半送给秦国,秦国一定会离开（撤兵）。 </a:t>
            </a:r>
          </a:p>
          <a:p>
            <a:pPr>
              <a:lnSpc>
                <a:spcPts val="35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【考点】【</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折节</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】屈节,</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降低自己身份或改变平时的志趣行为</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折</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动&gt;</a:t>
            </a:r>
            <a:r>
              <a:rPr lang="zh-CN" alt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弯曲</a:t>
            </a:r>
          </a:p>
          <a:p>
            <a:pPr>
              <a:lnSpc>
                <a:spcPts val="3500"/>
              </a:lnSpc>
            </a:pPr>
            <a:r>
              <a:rPr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《南史·何远》:</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……至是乃折节为吏,杜绝交游,馈遗秋毫无所受。"</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】&lt;介&gt;起提宾作用,可译为“把”。</a:t>
            </a:r>
          </a:p>
          <a:p>
            <a:pPr>
              <a:lnSpc>
                <a:spcPts val="3500"/>
              </a:lnSpc>
            </a:pP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《廉颇蔺相如列传》：</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“秦亦不以城予赵,赵亦终不予秦璧。”</a:t>
            </a:r>
          </a:p>
          <a:p>
            <a:pPr>
              <a:lnSpc>
                <a:spcPts val="35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】&lt;动&gt;给予。        </a:t>
            </a: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《鸿门宴》：</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“则与一生彘肩。”</a:t>
            </a:r>
          </a:p>
          <a:p>
            <a:pPr>
              <a:lnSpc>
                <a:spcPts val="3500"/>
              </a:lnSpc>
            </a:pPr>
            <a:r>
              <a:rPr lang="en-US" alt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altLang="en-US"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延伸</a:t>
            </a:r>
            <a:r>
              <a:rPr lang="en-US" alt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&lt;动&gt;结交；交好。  </a:t>
            </a: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“与嬴而不助五国也。”</a:t>
            </a:r>
          </a:p>
          <a:p>
            <a:pPr>
              <a:lnSpc>
                <a:spcPts val="3500"/>
              </a:lnSpc>
            </a:pP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&lt;动&gt;通“举”。整个；都。</a:t>
            </a:r>
            <a:r>
              <a:rPr lang="zh-CN" sz="16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《涉江》：</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“与前世而皆然兮”</a:t>
            </a:r>
          </a:p>
          <a:p>
            <a:pPr>
              <a:lnSpc>
                <a:spcPts val="3500"/>
              </a:lnSpc>
            </a:pP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&lt;动&gt;赞同。                   </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“固君子之所不与也。”</a:t>
            </a:r>
          </a:p>
          <a:p>
            <a:pPr>
              <a:lnSpc>
                <a:spcPts val="3500"/>
              </a:lnSpc>
            </a:pPr>
            <a:r>
              <a:rPr lang="zh-CN" sz="28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&lt;动&gt;参与；参加。             </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“蹇叔之子与师。”</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45223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孟尝君前往赵国、燕国借兵救魏,所采用的游说策略有什么不同？请简要概括。（3分）</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孟尝君游说赵王时先说“夫敢借兵者,以忠王也”,首先向赵王表示忠心,意思是说我向您借兵是对您的忠心,之后分析魏国存在对于赵国的价值,魏赵两国的军队势力没有太大悬殊,而现在魏国的处境却不如赵国,是因为魏国是赵国西边的屏障,挡住了来自秦国的威胁,一旦魏国灭掉,赵国就“与强秦为界”</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（1）对赵国,孟尝君表以忠心,以存魏的好处打动对方。</a:t>
            </a:r>
          </a:p>
          <a:p>
            <a:pPr>
              <a:lnSpc>
                <a:spcPts val="3100"/>
              </a:lnSpc>
            </a:pPr>
            <a:r>
              <a:rPr lang="zh-CN"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燕不救魏,魏王折节割地,以国之半与秦,秦必去矣。秦已去魏,魏王悉韩、魏之兵,又西借秦兵,以因赵之众,以四国攻燕,王且何利？利行数千里而助人乎？利出燕南门而望见军乎？则道里近而输又易矣,王何利”</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（2）对燕国,孟尝君则是晓以利害,以亡魏的弊端引起燕王的重视。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72655"/>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【2022年高考全国乙卷真题】</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白下驿</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【驿站,旧时供来往送公文的人或出差官员中途换马或暂住的地方】</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【jiàn&lt;动&gt;用酒食送行】</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唐少府</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【古代官名。唐代为县尉的通称】</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王勃</a:t>
            </a:r>
          </a:p>
          <a:p>
            <a:pPr>
              <a:lnSpc>
                <a:spcPts val="3500"/>
              </a:lnSpc>
            </a:pP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下驿穷交</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【意思是患难之交;指贫贱之交】</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日,昌亭旅</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【&lt;动&gt;寄居】</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食年</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【寄食南昌亭长处;借指寄人篱下】</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。相知何用早？怀抱即依然</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【互相了解哪里需要时间早？只要心意是一样的,便不需要在乎认识的早或晚。言外之意是两人认识时间不长,所以唐少府并非是诗人早年的知心好友。】</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500"/>
              </a:lnSpc>
            </a:pP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浦楼低晚照</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【夕阳的余晖】</a:t>
            </a: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,乡路隔风烟。去去如何道？长安在日边。</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走哪条路离开呢？长安就在太阳边上。即无论唐少府怎样离开此地,最终的目的地长安都是在太阳边。“日边”即太阳的旁边,一方面写出了此去长安距离很远,另一方面也写出了长安的位置,如若想念在长安的唐少府,可抬头看看太阳,借举目可见太阳来排遣离愁；】</a:t>
            </a:r>
            <a:endPar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500"/>
              </a:lnSpc>
            </a:pP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【2022年高考全国乙卷真题】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白下驿饯唐少府   王勃</a:t>
            </a:r>
          </a:p>
          <a:p>
            <a:pPr>
              <a:lnSpc>
                <a:spcPts val="3100"/>
              </a:lnSpc>
            </a:pP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下驿穷交日,昌亭旅食年。相知何用早？怀抱即依然。</a:t>
            </a:r>
          </a:p>
          <a:p>
            <a:pPr>
              <a:lnSpc>
                <a:spcPts val="3100"/>
              </a:lnSpc>
            </a:pP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浦楼低晚照,乡路隔风烟。去去如何道？长安在日边。</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下列对这首诗的理解和赏析,不正确的一项是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A.这首诗系饯行之作,送别的对象为唐少府,是诗人早年的知心好友。</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唐少府,是诗人早年的知心好友”错误,颔联“相知何用早？怀抱即依然”的大意是互相了解哪里需要时间早？只要心意是一样的,便不需要在乎认识的早或晚。言外之意是两人认识时间不长,所以唐少府并非是诗人早年的知心好友。</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B.诗人与唐少府都曾有过潦倒不得志的经历,这也是他们友谊的基础。</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C.颈联中的“低”“隔”,使得饯别场景的描写有了高低远近的层次感。</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D.颔联和尾联中的问句,使语气起伏,也增添了诗作的豪迈昂扬气概。</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54470"/>
          </a:xfrm>
          <a:prstGeom prst="rect">
            <a:avLst/>
          </a:prstGeom>
          <a:noFill/>
          <a:ln w="9525">
            <a:noFill/>
          </a:ln>
        </p:spPr>
        <p:txBody>
          <a:bodyPr wrap="square">
            <a:spAutoFit/>
          </a:bodyPr>
          <a:lstStyle/>
          <a:p>
            <a:pPr>
              <a:lnSpc>
                <a:spcPts val="42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【2022年高考全国乙卷真题】</a:t>
            </a:r>
          </a:p>
          <a:p>
            <a:pPr>
              <a:lnSpc>
                <a:spcPts val="4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白下驿饯唐少府   王勃</a:t>
            </a:r>
          </a:p>
          <a:p>
            <a:pPr>
              <a:lnSpc>
                <a:spcPts val="4200"/>
              </a:lnSpc>
            </a:pP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下驿穷交日,昌亭旅食年。相知何用早？怀抱即依然。</a:t>
            </a:r>
          </a:p>
          <a:p>
            <a:pPr>
              <a:lnSpc>
                <a:spcPts val="4200"/>
              </a:lnSpc>
            </a:pP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浦楼低晚照,乡路隔风烟。去去如何道？长安在日边。</a:t>
            </a:r>
          </a:p>
          <a:p>
            <a:pPr>
              <a:lnSpc>
                <a:spcPts val="4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本诗与《送杜少府之任蜀州》都是王勃的送别之作,但诗人排遣离愁的方法有所不同。请结合内容简要分析。</a:t>
            </a:r>
          </a:p>
          <a:p>
            <a:pPr>
              <a:lnSpc>
                <a:spcPts val="42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在《白下驿饯唐少府》中,诗人借可见之景太阳来遣愁,尾联“长安在日边”,即长安就在太阳边上,如若想念在长安的唐少府,可抬头看看太阳；</a:t>
            </a:r>
          </a:p>
          <a:p>
            <a:pPr>
              <a:lnSpc>
                <a:spcPts val="4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在《送杜少府之任蜀州》中,诗人借乐观的态度来遣愁,颈联“海内存知己,天涯若比邻”说明诚挚的友谊可以超越时空界限,只要心意相通,心胸豁达,无需感到离愁。</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45223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【2022届五省名校高考押题卷（全国卷）】</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【独具匠心】</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指具有与众不同的巧妙的构思。</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【独树一帜】</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单独树立起一面旗帜,指自成一家。</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语境强调的是这个礼物构思巧妙,具有创造性,故选用“独具匠心”更恰当。</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【身临其境】</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指亲自到了那个境地。</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【设身处地】</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指设想自己处在别人的境地,站在别人的处境替别人着想。</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语境强调邮票制作得具体生动,让人看了就仿佛亲临冬奥会现场,故选“身临其境”更恰当。</a:t>
            </a:r>
            <a:endPar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【百折不挠】</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形容意志顽强。</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【坚贞不屈】</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坚定而有气节,绝不屈服。</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语境强调运动员在赛场上拼搏的顽强意志,故选“百折不挠”更恰当。</a:t>
            </a:r>
            <a:endPar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【吉光片羽】</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比喻残存的珍贵的文物。</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【雪泥鸿爪】</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比喻往事遗留下的痕迹。</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前文提到“将作为文物珍藏在奥运展览馆内”,且“任时光流转,沧海巨变”暗含“残存”之意,故此处选“吉光片羽”更恰当。</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4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【2022届五省名校高考押题卷（全国卷）】</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下列各句中,和文中画波浪线的句子使用的修辞手法相同的一项是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 正是客心孤迥处,谁家红袖凭江楼？</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 嘈嘈切切错杂弹,大珠小珠落玉盘。</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 只恐夜深花睡去,故烧高烛照红妆。</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 扪参历井仰胁息,以手抚膺坐长叹。</a:t>
            </a:r>
          </a:p>
          <a:p>
            <a:pPr>
              <a:lnSpc>
                <a:spcPts val="34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【解析】A.运用了借代的修辞手法,“红袖”代指“女子”。</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B.运用了比喻的修辞手法,将大弦小弦弹奏的声音比作“大珠小珠落玉盘”的声音。</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C.运用了拟人的修辞手法,“照红妆”呼应前句的“花睡去”三字,极写海棠的娇艳妩媚。</a:t>
            </a:r>
          </a:p>
          <a:p>
            <a:pPr>
              <a:lnSpc>
                <a:spcPts val="3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D.运用了夸张的修辞手法,“扪参历井”运用夸张,表现了山势高峻,蜀道艰险。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03670"/>
          </a:xfrm>
          <a:prstGeom prst="rect">
            <a:avLst/>
          </a:prstGeom>
          <a:noFill/>
          <a:ln w="9525">
            <a:noFill/>
          </a:ln>
        </p:spPr>
        <p:txBody>
          <a:bodyPr wrap="square">
            <a:spAutoFit/>
          </a:bodyPr>
          <a:lstStyle/>
          <a:p>
            <a:pPr>
              <a:lnSpc>
                <a:spcPts val="50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【2022届五省名校高考押题卷（全国卷）】</a:t>
            </a:r>
          </a:p>
          <a:p>
            <a:pPr>
              <a:lnSpc>
                <a:spcPts val="5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……这些邮票由中国插画师阮菲菲绘制。</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在制作方面,邮票融合了中国元素,主要运用特写与全景的方式为主,色彩明快,内涵丰富,形象有趣,</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让人有__________之感。邮票采用漫画风格,运用了大胆而新奇的配色,精准地捕捉到东奥会运动员们在赛场上的飒爽英姿和精彩瞬间。</a:t>
            </a:r>
          </a:p>
          <a:p>
            <a:pPr>
              <a:lnSpc>
                <a:spcPts val="50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【解析】一、句式杂糅,将“主要”和“以……为主”杂糅在了一起,删掉“为主”即可；</a:t>
            </a:r>
          </a:p>
          <a:p>
            <a:pPr>
              <a:lnSpc>
                <a:spcPts val="50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二、语序不当,按照由外到内的顺序,应该是由“色彩”到“形象”再到“内涵”。</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下列对材料相关内容的理解和分析,不正确的是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A．中华民族具有深厚的文化传统,形成了富有特色的思想体系,这是推动中华文明“创造性转化、创新性发展”的重要前提。</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B．中国特色哲学社会科学的构建,可以向世界传播中国优秀学术理论,为解决世界性问题提供中国经验。</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C．当代新诗之所以出现“食洋不化”的病症,一是因为丢失了本民族的诗歌传统,二是因为东西方文化差异巨大。</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D．中国古典诗论虽不以体系和逻辑见长,但蕴含诗性品格和人文情致,比西方文论更有生命力。</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【解析】“比西方文论更有生命力”错误,材料</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最后一段</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中国古典诗论在研究方法上与西方文论也有很大不同。西方文论强调……优点是……但其弊病是……而中国古典诗论体系虽不十分清晰,却能以富有内涵和想象力的诗样的语言传递给读者审美的智慧和哲理……”</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只是比较二者的优缺点,并没有说哪一个更有生命力。</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【2022届安徽省芜湖市高三考前适应性检测】</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冠肺炎疫情发生以来,很多健身场所限流歇业,部分人群外出受限。借助移动互联网的便利,一些网络主播开始在短视频平台进行健身直播,吸引了大批粉丝,让越来越多的人加入到了居家“云健身”的行列中。跟着直播跳操,</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①一方面有助于保持身体健康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,另一方面可以缓解被迫“宅家”的负面情绪,让心情变好。</a:t>
            </a:r>
          </a:p>
          <a:p>
            <a:pPr>
              <a:lnSpc>
                <a:spcPts val="35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当然,</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②云健身也存在运动风险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。如果说健身房里的教练以专业指导确保运动安全,那么“云健身”则要求相关平台多一些风险提示,主播多一些细致讲解,同时</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③参与者也要循序渐进／量力而行</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云健身”并不完美,但它以碎片化和轻量化的特点让更多人走进了健身大门,对推广全民健身来说有着独特意义。全民健身是全体人民增强体魄、健康生活的基础和保障。我们期待更多人行动起来,加入健身的行列。</a:t>
            </a:r>
          </a:p>
          <a:p>
            <a:pPr>
              <a:lnSpc>
                <a:spcPts val="3500"/>
              </a:lnSpc>
            </a:pP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请在文中横线处补写恰当的语句,使整段文字语意完整连贯,内容贴切,逻辑严密,每处不超过12个字。</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30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【2022届安徽省芜湖市高三考前适应性检测】</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冠肺炎疫情发生以来,很多健身场所限流歇业,部分人群外出受限。借助移动互联网的便利,一些网络主播开始在短视频平台进行健身直播,吸引了大批粉丝,让越来越多的人加入到了居家“云健身”的行列中。跟着直播跳操,</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①一方面有助于保持身体健康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,另一方面可以缓解被迫“宅家”的负面情绪,让心情变好。</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当然,</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②云健身也存在运动风险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。如果说健身房里的教练以专业指导确保运动安全,那么“云健身”则要求相关平台多一些风险提示,主播多一些细致讲解,同时</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③参与者也要循序渐进／量力而行</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云健身”并不完美,但它以碎片化和轻量化的特点让更多人走进了健身大门,对推广全民健身来说有着独特意义。全民健身是全体人民增强体魄、健康生活的基础和保障。我们期待更多人行动起来,加入健身的行列。</a:t>
            </a:r>
          </a:p>
          <a:p>
            <a:pPr>
              <a:lnSpc>
                <a:spcPts val="3000"/>
              </a:lnSpc>
            </a:pPr>
            <a:r>
              <a:rPr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根据上面材料,用一个单句概括“云健身”流行起来的原因,要求表达简洁流畅,不超过50个字。</a:t>
            </a:r>
          </a:p>
          <a:p>
            <a:pPr>
              <a:lnSpc>
                <a:spcPts val="30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新冠肺炎疫情的影响、移动互联网的便利、“云健身”本身碎片化和轻量化的特点,使“云健身”流行起来。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0288" y="-3175"/>
            <a:ext cx="3875088"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2022级高一下学期期末</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考试前</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理解性默写练习</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（壹）</a:t>
            </a:r>
          </a:p>
        </p:txBody>
      </p:sp>
      <p:pic>
        <p:nvPicPr>
          <p:cNvPr id="68610" name="图片 1" descr="eda1987115fc8db6f8a47a900ad87102d0ec32f5aa4ae-8J9NA7"/>
          <p:cNvPicPr>
            <a:picLocks noChangeAspect="1"/>
          </p:cNvPicPr>
          <p:nvPr/>
        </p:nvPicPr>
        <p:blipFill>
          <a:blip r:embed="rId2"/>
          <a:stretch>
            <a:fillRect/>
          </a:stretch>
        </p:blipFill>
        <p:spPr>
          <a:xfrm>
            <a:off x="79375" y="122238"/>
            <a:ext cx="4387850" cy="659923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【2022届陕西省咸阳市高考模拟检测（三）】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杜牧在《阿房宫赋》中以“</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奈何取之尽锱铢</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用之如泥沙</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对秦统治者搜刮百姓的行为和奢靡的生活进行了质问。</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【2022届河南省大联考高三三模】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杜牧《阿房宫赋》中描绘了阿房宫楼阁众多的情形,其中描写“走廊”和“屋檐”的特点的两句是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“廊腰缦回,檐牙高啄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【2022届湖南新高考教学教研联盟高三第一次联考】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“前车之覆,后车之鉴”,但若不吸取教训,历史就会重演,如同杜牧在《阿房官赋》中所感叹的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后人哀之而不鉴之,亦使后人而复哀后人也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【湖北省八市2021-2022学年高三3月联考】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杜牧在《阿房宫赋》中以“粮食”为一个想象点,来揭示秦王朝极尽奢靡的语句是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“钉头磷磷,多于在庾之粟粒”。</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【河北省2022届高三学生全过程纵向评价】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杜牧《阿房宫赋》中,乘坐辇车来到秦国的宫人,当初的身份是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“妃嫔媵嫱</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王子皇孙”</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【2021-2022学年度江苏省苏锡常镇四市高三教学情况调研】</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杜牧《阿房宫赋》中用香料使用之夸张来表现后宫奢靡的句子是：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“烟斜雾横</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焚椒兰也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【江西省稳派教育2021-2022学年高三年级二轮复习阶段性测试题】</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杜牧《阿房宫赋》中,作者用“鼎铛玉石,金块珠砾”这样一组对偶句描写秦人对从六国剽掠而来的珍宝不知珍惜,生活极度奢侈。</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8.【2022年广东省深圳市高三年级第二次调研考试】杜牧《阿房宫赋》中以</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“一肌一容,尽态极妍”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描写阿房宫宫人的美丽,她们伫立远眺,盼望着皇帝临幸。</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【广西四市2022届高中毕业班六月教学质量检测试】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“高低冥迷,不知西东”</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两句写人置身阿房宫便会迷失方向,以侧面描写的方式突出了建筑的错综复杂。</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【河南省许平汝联盟2021-2022学年高三下学期核心模拟卷（五）】</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杜牧《阿房宫赋》用夸张手法写出了阿房宫的恢宏气势,</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“覆压三百余里”</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一句写的是建筑占地之广,</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“矗不知乎几千万落”</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一句写的是建筑物数量之多；可惜“</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楚人一炬”</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,就成了一片焦土,秦王朝穷奢极欲导致亡国的历史教训发人深省。</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【2022届决胜新高考高三大联考第七次联考】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“起视四境,而秦兵又至矣”</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两句,极言秦之侵夺一刻也不停息,诸侯赂秦却不能换来喘息之安,在叙事中抒情寓理。</a:t>
            </a: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【2022届广东省韶关市高三三模（综合检测八）】</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苏洵在《六国论》中讲述赵国败亡的原因时说</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“洎牧以谗诛,邯郸为郡”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,指出杀害良将是导致国家灭亡的原因之一。</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【2022年广东省汕头市普通高考第二次模拟考试】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秦与六国的灭亡史常被后人用来针砭时弊,杜牧《阿房宫赋》以</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“后人哀之而不鉴之”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批评了后代统治者的错误做法,苏洵《六国论》则以泱泱大国自取下策</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“下而从六国破亡之故事”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表达对重蹈覆辙的忧虑｡</a:t>
            </a:r>
            <a:b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b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【河南省安阳市重点高中2021-2022学年高三模拟考试】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苏洵的《六国论》中,表现六国先人艰苦地开辟疆土的句子是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“暴霜露,斩荆棘”</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【2022届河南省平顶山市、许昌市、济源市高三年级第九次质量检测】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苏洵在《六国论》中借助“</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以事秦之心礼天下之奇才,并力西向</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敏锐地指出了对抗秦的办法,此举会让对方寝食难安。</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【2022届辽宁省大连市高三八模】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苏洵在《六国论》中用“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至丹以荆卿为计,始速祸焉”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两句对荆轲刺秦王事件做出了自己的评价。</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【2022届福建省宁德市普通高中毕业班六月份质量检测】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《六国论》中用对比论证的方法写出诸侯割地越多,秦国侵略越急的句子是：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奉之弥繁,侵之愈急。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【2022年山西省太原市高三第二次模拟试题】</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《六国论》中“认为不赂者以赂者丧”是因为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盖失强援,不能独完。</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【2022届河南省五市高三联合考试八模】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苏洵《六国论》中用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“举以予人,如弃草芥”</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,批判诸侯对祖辈父辈好不容易获得的国土毫不爱惜的行为。</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【2022届陕西省西安市八校地区高三九模】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苏洵在《六国论》中认为六国破灭的根本原因是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“弊在赂秦”</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,并认为齐国没有赂秦也跟着灭亡,是因为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“与赢而不助五国也”。</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【2022届陕西省西安市八校地区高三九模】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魏征《谏太宗十思疏》中,作者先用树木、水流作比,接着得出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“思国之安者,必积其德义”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的结论。</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【2022届江西省重点中学盟校高三第八次联考】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在《谏太宗十思疏》中,魏征认为如果唐太宗能全面做到“十思”的要求和弘扬“九德”,并且在用人和从谏方面做到</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“简能而任之,择善而从之”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,那么管理好这个国家就是一件很轻松的事了。</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【湖北省九师联盟2021-2022学年高三下学期6月质量检测】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在《谏太宗十思疏》中,概括历代帝王能创业不能守业的普遍规律的两句是：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有善始者实繁,能克终者盖寡。</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【2022届江苏省新高考基地学校第六次大联考】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古往今来,众多仁人志士自觉承担匡世济民的责任,积极谏言献策。有直言进谏的,如魏征在《谏太宗十思疏》中直言君王应当居安思危且</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“戒奢以俭”</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；有借古讽今的,如苏洵在《六国论》中用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“为国者无使为积威之所劫哉”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警戒君王莫要被久积的威势所胁迫。</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【江西省2021-2022学年高三二轮复习验收检测】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在《谏太宗十思疏》中作者认为得天下的君王易失民心原因的句子是：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“既得志,则纵情以傲物。”</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【2022届吉林省长春市高三八模】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在《谏太宗十思疏》中,作者指出,想到自己的地位高而险,就要加强自我修养的句子是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“念高危,则思谦冲而自牧”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【2022届湖南省大联考雅礼十六校高三九模】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在《谏太宗十思疏》中,想到朝中可能会出现谗佞奸邪,就要端正自身的句子是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”惧谗邪,则思正身以黜恶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【2022届江苏省南京市高三第六次调研测试】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《论语》中记载：“子钓而不纲,弋不射宿。”魏徵在《谏太宗十思疏》中规劝太宗娱乐游逸时要节制有度、网开一面的语句是：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乐盘游,则思三驱为度。</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85355"/>
          </a:xfrm>
          <a:prstGeom prst="rect">
            <a:avLst/>
          </a:prstGeom>
          <a:noFill/>
          <a:ln w="9525">
            <a:noFill/>
          </a:ln>
        </p:spPr>
        <p:txBody>
          <a:bodyPr wrap="square">
            <a:spAutoFit/>
          </a:bodyPr>
          <a:lstStyle/>
          <a:p>
            <a:pPr>
              <a:lnSpc>
                <a:spcPts val="33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【安徽省“皖南八校”2021-2022学年高三下学期第三次联考】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在《谏太宗十思疏》中,魏征善用喻,喻巧而理至,用十分熟悉的树木、泉源劝谏太宗在安乐时要想到危难,避免奢侈,否则,</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“斯亦伐根以求木茂,塞源而欲流长者也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危及治国之本。</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【2022届山西省太原市高三七模】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在《谏太宗十思疏》中,魏征认为如果君王按照十思去做,人们会各尽其才的句子是：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则智者尽其谋,勇者竭其力,仁者播其惠,信者效其忠。 </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【湖北省龙泉中学、宜昌一中、荆州中学等四校2021-2022学年高三下学期模拟联考九】</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《谏逐客书》中,李斯用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“然则是所重者在乎色、乐、珠玉</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而所轻者在乎人民也”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两句指出秦王重异国之物,而轻异国之才,这对有统一中国之雄心大志的国君来说是非常错误的。</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【2022届江西省赣州市高三适应性考试（二模）】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《谏逐客书》中,李斯先后列举太山高大和河海深邃的例子为了说明</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“王者不却众庶,故能明其德”。</a:t>
            </a:r>
          </a:p>
          <a:p>
            <a:pPr>
              <a:lnSpc>
                <a:spcPts val="33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【2022届江西省九江市高三第三次高考模拟统一考试】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李斯的《谏逐客书》中,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“河海不择细流,故能就其深”</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以河海为喻说明要广纳人才方能成就大业。</a:t>
            </a:r>
          </a:p>
          <a:p>
            <a:pPr>
              <a:lnSpc>
                <a:spcPts val="33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4725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【2022届河南省百所名校普通高校招生全国统一考试猜题压轴卷】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《谏逐客书》中通过“粟多”“人众”“士勇”之理,以泰山比喻作陪衬,启迪秦王认识怎样才能“成其大”的句子是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“是以太山不让土壤,故能成其大；</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【2022届普通高等学校招生全国统一考试语文考向卷（十）】</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铺陈就是从不同角度进行浓墨重彩的陈述,产生文句上的形式美,表达上的激情美。如《谏逐客书》中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“民以殷盛,国以富强”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铺写孝文公用商鞅之法后国富民强的成效</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【2022届湖南省部分地市（州）学校高三“一起考”大联考】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在《答司马谏议书》中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“以为侵官、生事、征利、拒谏,以致天下怨谤也”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这两句集中概括了司马光来信中指责王安石变法的话。</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【2022届江西省鹰潭市高三第九次模拟考试】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《答司马谏议书》中,王安石强调自己虽想解释,但对方终究不会考虑自己建议的句子是：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“虽欲强聒,终必不蒙见察”</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【2022届福建省莆田市高三八模】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《答司马谏议书》中,王安石反驳对方所谓“侵官”之说时,陈述新法经过了朝廷议定,且交付主管部门执行这一事实的句子是：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“议法度而修之于朝廷,以授之于有司”</a:t>
            </a:r>
          </a:p>
          <a:p>
            <a:pPr>
              <a:lnSpc>
                <a:spcPts val="31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37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根据材料内容,下列说法不正确的一项是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A．材料一与材料二都谈到了传统和创新的关系,不过二者论述的重心并不相同。</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B．借鉴西方诗歌并不能给本民族的诗歌带来现代性,对此中国诗人要有清醒认识。</a:t>
            </a:r>
          </a:p>
          <a:p>
            <a:pPr>
              <a:lnSpc>
                <a:spcPts val="37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【解析】“借鉴西方诗歌并不能给本民族的诗歌带来现代性”错误,过于绝对,材料</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段说的是</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“这些必须是有本民族实质性的和具有现代性的,单靠移植西方是绝对不行的”</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,可见借鉴西方有价值,但不能“单靠移植西方”。</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C．中国古典诗歌的语言、内在结构和外在形态,依然可为当代诗歌创作提供营养。</a:t>
            </a: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D．古人论诗用“意在笔先”“空灵”“飘逸”等语,未落实处却包含鲜活的审美智慧。</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887413"/>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【小蔡教书2022级高一下学期期末考试前理解性默写练习（壹）】</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19050" y="454025"/>
            <a:ext cx="3479800" cy="6452235"/>
          </a:xfrm>
          <a:prstGeom prst="rect">
            <a:avLst/>
          </a:prstGeom>
          <a:noFill/>
          <a:ln w="9525">
            <a:noFill/>
          </a:ln>
        </p:spPr>
        <p:txBody>
          <a:bodyPr wrap="square">
            <a:spAutoFit/>
          </a:bodyPr>
          <a:lstStyle/>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【2022届山东省临沂市高三九模】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在《答司马谏议书》中,王安石为自己辩护,他说受命于人主,为朝廷定法度,不能算是侵夺官员的职权,然后他又接着说,</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“举先王之政,以兴利除弊”</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,否定了“生事”之说。</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【2022届河南省三市九校联盟高三下学期押题信息卷（一）】</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在王安石看来,只有拒绝正确的批评,文过饰非才叫拒谏,他在《答司马谏议书》中指出,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“辟邪说,难壬人”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,根本算不上拒谏。</a:t>
            </a:r>
          </a:p>
        </p:txBody>
      </p:sp>
      <p:pic>
        <p:nvPicPr>
          <p:cNvPr id="83971" name="图片 2" descr="ChMlWV6nwPmIeY-eACVnNJcXMbEAAOrpAGKxq8AJWdM189"/>
          <p:cNvPicPr>
            <a:picLocks noChangeAspect="1"/>
          </p:cNvPicPr>
          <p:nvPr/>
        </p:nvPicPr>
        <p:blipFill>
          <a:blip r:embed="rId3"/>
          <a:stretch>
            <a:fillRect/>
          </a:stretch>
        </p:blipFill>
        <p:spPr>
          <a:xfrm>
            <a:off x="3460750" y="552450"/>
            <a:ext cx="5527675" cy="6197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0288" y="-3175"/>
            <a:ext cx="3875088"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2022级高一下学期期末</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考试前</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理解性默写练习</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（贰）</a:t>
            </a:r>
          </a:p>
        </p:txBody>
      </p:sp>
      <p:pic>
        <p:nvPicPr>
          <p:cNvPr id="86018" name="图片 3" descr="ChMlWl5UfOiINET3AAesUx4TtWQAANcvgOyXcUAB6xr203"/>
          <p:cNvPicPr>
            <a:picLocks noChangeAspect="1"/>
          </p:cNvPicPr>
          <p:nvPr/>
        </p:nvPicPr>
        <p:blipFill>
          <a:blip r:embed="rId2"/>
          <a:stretch>
            <a:fillRect/>
          </a:stretch>
        </p:blipFill>
        <p:spPr>
          <a:xfrm>
            <a:off x="41275" y="106363"/>
            <a:ext cx="4468813" cy="67040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【2022届安徽省芜湖市高三适应性检测】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苏洵用精妙的比喻</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“以地事秦,犹抱薪救火”,</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形象地批判了六国的赂秦行为。</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【湖北省黄冈市黄冈中学2022届高三八模】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苏洵认为,六国和秦国都是平起平坐的诸侯,实力比不上秦国,但</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“犹有可以不赂而胜之之势”</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,借此劝说北宋统治者,</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“为国者无使为积威之所劫哉”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【2022届安徽省合肥市六中高考考前诊断预测卷】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苏洵在《六国论》中借助</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“以赂秦之地封天下之谋臣,以事秦之心礼天下之奇才”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,敏锐地指出了对抗秦国的办法,此举会让对方寝食难安。</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4.【2022届湖南省长沙市雅礼中学高三二模】苏洵认为燕国虽小却最后灭亡,这是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“用兵之效也”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。而燕国</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“至丹以荆卿为计”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,才招来大祸。</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【2022届五省名校高考押题卷（全国卷）】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苏洵认为燕赵的灭亡令人同情,因为他们</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“燕赵处秦革灭殆尽之际,可谓智力孤危”。</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【2022届广东省普通高等学校考试适应性模拟演练（最后一模）】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《六国论》中论述齐国灭亡根源的句子是：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不赂者以赂者丧</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,论述齐国灭亡原因的句子是：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与赢而不助五国也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【2022届山西省名校高三高考模拟检测】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《六国论》中,结尾指出“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苟以天下之大,而从六国破亡之故事,是又在六国下矣”,</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明确体现文章借古讽今,告诫北宋统治者要汲取历史教训的主旨。</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【2022届湖北省新高考信息卷（四）】</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《六国论》中讲述赵国败亡原因时说</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“洎牧以谗诛,邯郸为郡”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,指出杀害良将是导致国家灭亡的原因之一。</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【河南省名校联盟2021-2022学年高三5月大联考】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说明燕国灭亡原因的句子是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“至丹以荆卿为计,始速祸焉”。</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【河南省许平汝联盟2021-2022学年高三下学期核心模拟卷（五）】</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苏洵《六国论》评论六国败亡的历史,他认为六国的最终灭亡,不是通常所认为的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“非兵不利,战不善”</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“弊在赂秦”。</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【广东省六校联盟2022届高三下学期5月第六次联考】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杜牧在《阿房宫赋》中写秦始皇的心日益骄横顽固,统治越来越残暴的是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“独夫之心,日益骄固”。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【2022届山东省威海市高三八模）】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“鼎铛玉石,金块珠砾”</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文字紧凑,音调铿锵,以夸张之笔写出秦始皇的穷奢极欲,挥霍无度。</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【2022年广东省汕头市普通高考第二次模拟考试】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在《阿房宫赋》中,描写秦始皇喜繁华奢侈,连梁柱上光彩耀目的钉头都比粮仓里的米粒还要多的两句是：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钉头磷磷,多于在庾之粟。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【2022届广东省潮州市高三八模】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《阿房宫赋》中用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“后人哀之而不鉴之,亦使后人而复哀后人也”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揭示了写作目的和文章主旨,委婉地给统治者以讽喻。</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【四省八校”2021-2022学年高三下学期模拟冲刺】</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《阿房宫赋》中用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“各抱地势,钩心斗角”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两句描写阿房宫建筑讲究依托地势,自然和谐,房檐屋角神采飞扬,富有建筑艺术之美。</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【2022届辽宁省大连市高三七模】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杜牧在《阿房宫赋》中以质问的语气抨击秦聚敛无度且肆意挥霍的：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“奈何取之尽锱铢,用之如泥沙 ？”</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【2022届湖北省新高考信息卷（三）】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“廊腰镘回,檐牙高啄”</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铺写阿房宫走廊曲折、屋檐高翘的景致。</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【2022届东北三省四市教研联合体高考模拟检测（二）】</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《阿房宫赋》中通过乐声与市井言语作比来渲染的繁华奢靡的是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“管弦呕哑</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多于市人之言语”</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【2022届湖南省长沙市长郡中学高三考前保温卷】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杜牧《阿房宫赋》描写渭水、樊川水流平缓的两句是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二川溶溶,流入宫墙。</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【2022届湖北省华大新高考联盟名校高考押题卷】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“烟斜雾横,焚椒兰也”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两句,描写了阿房宫内宫人焚香、烟雾缭绕的景象,反映了统治者生活之奢靡。</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【2022届陕西省西安市八校地区高三九模】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《答司马谏议书》中,王安石举盘庚迁都之例驳论时,</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“胥怨者民也,非特朝廷士大夫而已”</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两句,论述了从黎民百姓到士大夫都是反对的声音。</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【2022届江西省重点中学盟校高三第八次联考】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在《答司马谏议书》中,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“度义而后动,是而不见可悔故也” ,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可以说是王安石的行事准则 , 也是历史上一切改革家刚决精神的一种概括。</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【湖北省九师联盟2021-2022学年高三下学期6月质量检测】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《答司马谏议书》中直指当时北宋政坛士大夫们往往把淡漠国事、附和流俗作为处事良方的不良风气的是：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“士大夫多以不恤国事、同俗自媚于众为善。”</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【2022届江苏省新高考基地学校第六次大联考】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《答司马谏议书》中,从</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“至于怨诽之多,则固前知其如此也”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两句,也可看出王安石对变法招来的怨诽早有预料。</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【江西省2021-2022学年高三二轮复习验收检测】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“而议事每不合,所操之术多异故也”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两句,开诚布公直接点明二人政见不一及其原因所在。</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【2022届吉林省长春市高三八模】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在《谏逐客书》中,李斯先后列举泰山高大和河海深邃的例子,目的是：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王者不却众庶,故能明其德</a:t>
            </a:r>
          </a:p>
          <a:p>
            <a:pPr>
              <a:lnSpc>
                <a:spcPts val="2900"/>
              </a:lnSpc>
            </a:pP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【2022届山东省泰安市高考全真模拟】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在《谏逐客书》中,作者开篇即直入主题、表明观点的句子是：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臣闻吏议逐客,窃以为过矣。</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【2022届江苏省南京市高三第五次调研测试】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在《谏逐客书》中,作者以事实为依据,以秦国历史上四位善于接纳外来人才的君主为例,并用假设的语气从反面论证不这样做的后果可能是：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是使国无富利之实,而秦无强大之名也。。</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【2022届辽宁省高三高考模拟检测（秦皇岛市、邢台市三模）】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在《谏逐客书》中,李斯立足现实,通过对比论证一针见血地指出,同样是非秦国的,如果国君对待外来物和对待外来人采取不同的态度的话,会给人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“然则是所重者在乎色乐珠玉,而所轻者在乎人民也”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这样的不良印象。</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【2022届山西省太原市高三七模】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《谏逐客书》的中心论点是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“此非所以跨海内,制诸侯之术”,</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即认为驱逐客卿是错误的。</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31.</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【湖北省四校2021-2022学年高三下学期模拟联考七】</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《谏太宗十思疏》一文中魏征期望达到的理想政治境界是：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“文武并用,垂拱而治”。</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32.</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【2022届江西省赣州市高三适应性考试（六模）】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《谏太宗十思疏》中,魏征提出了“用人纳谏”的策略</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“简能而任之,择善而从之”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,为历史上有名的“贞观之治”打下了基础,成为初唐的治国方略。</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4725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33.</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【2022届江西省九江市高三第四次高考模拟统一考试】</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《谏太宗十思疏》中,强调帝王不必耗费精力、违背顺其自然治理天下方针的两句是：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役聪明之耳目,亏无为之大道哉！</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34.</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【湖北省黄冈中学2022届高三下学期5月第二次模拟】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国家的发展和稳定必须要有各项适宜的制度,在魏征的《谏太宗十思疏》中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“奔车朽索,岂可忽乎?”</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两句,以车做比喻说明这个道理,并用反问句加强了语气。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35.</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【2022届安徽省皖江名校高三最后一卷】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《谏太宗十思疏》中魏征认为用严刑峻法压制百姓得到的结果会是：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“终苟免而不怀仁,貌恭而不心服”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36.</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【2022届湖南省长沙市长郡中学高三考前冲刺（一）】</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《谏太宗十思疏》“十思”中告诫君王远离奸佞小人的一句是：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想谗邪,则思正身以黜恶。</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37.</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【2022届湖北省襄阳市五中高三适应性检测（二）】</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《谏太宗十思疏》中,魏征指出文武群臣争相效力,君王无烦心之事,那么帝王就会：</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可以尽豫游之乐,可以养松、乔之寿。   </a:t>
            </a:r>
          </a:p>
          <a:p>
            <a:pPr>
              <a:lnSpc>
                <a:spcPts val="31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38.</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【2022届湖南省长沙市雅礼中学高三考前压轴（三）】</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《谏太宗十思疏》中用对比的手法来说明竭诚待人和轻视他人而带来不同结果的句子是：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竭诚则吴越为一体,傲物则骨肉为行路</a:t>
            </a:r>
          </a:p>
          <a:p>
            <a:pPr>
              <a:lnSpc>
                <a:spcPts val="31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83502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【小蔡教书2022级高一下学期期末考试前理解性默写练习（贰）】</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19050" y="414338"/>
            <a:ext cx="2916238" cy="6413500"/>
          </a:xfrm>
          <a:prstGeom prst="rect">
            <a:avLst/>
          </a:prstGeom>
          <a:noFill/>
          <a:ln w="9525">
            <a:noFill/>
          </a:ln>
        </p:spPr>
        <p:txBody>
          <a:bodyPr wrap="square">
            <a:spAutoFit/>
          </a:bodyPr>
          <a:lstStyle/>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39.</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【2022届安徽省合肥市第一中学高三最后一卷】</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《谏太宗十思疏》中,国君不仅掌握帝王的重权,占据天地的重大地位,并且还要：</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将崇极天之峻,永保无疆之休。  </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40.</a:t>
            </a:r>
            <a:r>
              <a:rPr sz="12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【2022届江苏省泰州市高三第七次调研测】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.魏征《谏太宗十思疏》中用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“有善始者实繁,能克终者盖寡”</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两句总结历史经验教训,指出历代帝王在施政时大多虎头蛇尾,不能善始善终。</a:t>
            </a:r>
          </a:p>
        </p:txBody>
      </p:sp>
      <p:pic>
        <p:nvPicPr>
          <p:cNvPr id="99331" name="图片 2" descr="a36b8a54b0de74452ca05d728a89551a3f9360907f417-KDZn4i"/>
          <p:cNvPicPr>
            <a:picLocks noChangeAspect="1"/>
          </p:cNvPicPr>
          <p:nvPr/>
        </p:nvPicPr>
        <p:blipFill>
          <a:blip r:embed="rId3"/>
          <a:stretch>
            <a:fillRect/>
          </a:stretch>
        </p:blipFill>
        <p:spPr>
          <a:xfrm>
            <a:off x="2897188" y="566738"/>
            <a:ext cx="6084887" cy="6108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06988" y="11113"/>
            <a:ext cx="3875088"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2022级高一下学期期末</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考试前</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理解性默写练习</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p>
        </p:txBody>
      </p:sp>
      <p:pic>
        <p:nvPicPr>
          <p:cNvPr id="101378" name="图片 1" descr="946d44901755f48e43808411e5d28a72fd981860575b9-Cu4vku"/>
          <p:cNvPicPr>
            <a:picLocks noChangeAspect="1"/>
          </p:cNvPicPr>
          <p:nvPr/>
        </p:nvPicPr>
        <p:blipFill>
          <a:blip r:embed="rId2"/>
          <a:stretch>
            <a:fillRect/>
          </a:stretch>
        </p:blipFill>
        <p:spPr>
          <a:xfrm>
            <a:off x="66675" y="122238"/>
            <a:ext cx="4673600" cy="66278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30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下列选项,最适合作为论据来支撑材料一观点的一项是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材料一观点</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“强调民族性……要在比较、对照、批判、吸收、升华的基础上,使民族性更加符合当代中国和当今世界的发展要求”</a:t>
            </a:r>
            <a:endPar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A．韩愈《答刘正夫书》：“或问为文宜何师？必谨对曰：宜师古圣贤人。”</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【解析】说的是“师古圣贤人”,意思是“应当学习古代圣贤”,没有体现与时俱进博采众长。</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B．晚清洋务派人物冯桂芬提出：“以中国之伦常名教为原本,辅以诸国富强之术。”</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【解析】主张以中国传统儒家伦理纲常为根本,注重学习西方的科学技术,政体不变,只学习西方技术,且不是“文化”方面。</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C．鲁迅《文化偏至论》：“外之既不后于世界之思潮,内之仍弗失固有之血脉。”</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【解析】说的是既要吸取世界的优秀文化,又要保持自己的文化,与材料一观点一致。</a:t>
            </a:r>
          </a:p>
          <a:p>
            <a:pPr>
              <a:lnSpc>
                <a:spcPts val="3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D．季羡林认为：“东西方文化的相互关系是‘三十年河西,三十年河东’。”</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【解析】说到是中西方文化之间的盛衰兴替这一现象,与材料一观点不一致。 </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.《答司马谏议书》中,作者以“名实”为论证的立足点,</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“名实已明,而天下之理得矣”</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两句,强调了名实关系的重要性,表明自己坚持变法的立场。</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2.《答司马谏议书》中,王安石认为自己所不能领教的碌碌无为、墨守陈规思想是,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“如曰今日当一切不事事,守前所为而已”</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,委婉的口吻中蕴含着锐利的锋芒。</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3.在《答司马谏议书》中, 王安石自言与司马光交情很好</a:t>
            </a: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但在政治上却常有不同意见的句子是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窃以为与君实游处相好之日久 , 而议事每不合。</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4.在《答司马谏议书》中写到,盘庚迁都之时,虽然</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“胥怨者民也”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,且</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“非特朝廷士大夫而已”</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,但他并不是因为有人抱怨、反对就改变自己的计划。</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5.李斯在《谏逐客书》中从史实的角度通过假设</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“（向使）四君却客而不内,疏士而不用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的情况,得出国家就会既不富裕也不强大的结论,从而论证了“逐客过矣”的观点。</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6.《谏太宗十思疏》“十思”中告诫君王要谦虚有修养和要慎始慎终的两句分别是：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“则思虚心以纳下</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则思慎始而敬终”</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7.《阿房宫赋》中,作者泼墨写意,粗笔勾勒,言阿房宫占地之广、状其楼阁之高的句子是：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覆压三百余里,隔离天日。</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8.《阿房宫赋》揭露秦的纷奢是建立在对人民的剥削和掠夺之上,并控诉秦挥霍无度,自私无道,将剥削来的钱财像泥沙一样的浪费掉的语句是：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奈何取之尽锱铢 用之如泥沙?</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9.关于荆轲刺秦王,历来颇多禁语,古人也有对此非议的,如苏洵在《六国论》中,就这样评论：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“至丹以荆卿为计,始速祸焉”</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10.《谏太宗十思疏》中,概括历代君王能创业却很少能守业的普遍规律的句子是：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“有善始者实繁,能克终者盖寡”</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11.在《谏逐客书》中写秦孝公任用商鞅进行变法,给人民和国家带来直接影响的句子是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“民以殷盛,国以富强”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12.《谏太宗十思疏》中,魏征指出君主应该选拔有才能的人,听取好的意见的两句是：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简能而任之,择善而从之。</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13.古人善用比喻来说理。《谏逐客书》中,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“河海不择细流,故能就其深”</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两句借河海作喻阐明了海纳百川有容乃大的人生哲理。14.杜牧《阿房宫赋》中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“一肌一容,尽态极妍”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两句直接描写了宫女娇媚的姿态。</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15.《阿房宫赋》中用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“后人哀之而不鉴之,亦使后人而复哀后人也”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揭示了写作目的和文章主旨,委婉地给统治者以讽喻。</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16.苏洵在《六国论》中借助</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“以事秦之心礼天下之奇才,并力西向”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敏锐地指出了对抗秦的办法,此举会让对方寝食难安。</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17.魏征《谏太宗十思疏》中表现</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“谦受益,满招损”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意思的两句是“念高危则思谦冲而自牧,惧满溢则思江海下百川”。</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18.王安石《答司马谏议书》中写“不为生事”原因的两个句子是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“举先王之政</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以兴利除弊”。</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19.苏洵在《六国论》中交待六国的祖辈父辈们开疆拓土、创业艰难的两句是：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“暴霜露,斩荆棘。</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20.《谏太宗十思疏》开篇以树木生长、水流长远两组比喻,引出了中心论点</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“思国之安者,必积其德义”。</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21.《六国论》中感慨道,六国若能用赂秦之地</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“封天下之谋臣”</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,用事秦之心</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“礼天下之奇”</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,合力抗秦,则秦人连饭也咽不下去</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22.杜牧《阿房宫赋》中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“烟斜雾横”</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一句,从视觉的角度写焚烧香草时的景象,</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“雷霆乍惊”</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一句则从听觉的角度写宫车经过时的巨大声响。</a:t>
            </a: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23.《荀子•王制》“君者舟也,庶人者水也,水则載舟,水则覆舟”《谏太宗十思疏》</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"载舟覆舟,所宜深慎”</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也表明了类似的道理。</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24.苏洵在《六国论》中指出,六国如果做到</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“并力西向,则吾恐秦人食之不得下咽也’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团结一致,联合抗秦,秦国即使想要吞并六国,那恐怕也是咽不下喉咙里去的,可 惜六国没有这样做。</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25.向人进谏要注意方法和技巧,李斯在《谏逐客书》中一直旁敲侧击,直到文章结尾处采用比喻引出了他对秦始皇的期望,</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“王者不却众庶,故能明其德”,</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从正面表达了自己的观点。</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26.“观今宜鉴古,无古不成今”,魏征的《谏太宗十思书》正是在总结历代帝王的盛衰变化中发现了那些承担天之大任的君王往往呈现出</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“殷忧而道著,功成而德衰”</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的特征,</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27.杜牧《阿房宫赋》中的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"一人之心,千万人之心也"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,指出了人同此心的道理,也 引出了天下百姓也非常顾念自己家庭的说法。</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28.《六国论》中以</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“奉之弥繁,侵之愈急”</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,生动而深刻地揭示了贪欲无法满足的暴秦所获越多,其侵略就越变本加厉的规律。</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29.杜牧在《阿房宫赋》中描写阿房宫建筑的走势状态和结构的精巧工致的句子是：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“各抱地势,钩心斗角”</a:t>
            </a: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30.荀子在《劝学》中的“不积小流,无以成江海”两句是以水为例从反面表达了积累的重要性,而李斯在《谏逐客书》中写道</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“河海不择细流,故能就其深”</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,以水为例说明君王应重视接纳人才。31.杜牧在《阿房宫赋》一文的结尾感叹道,如果六国统治者能够各自爱惜本国百姓,</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“则足以拒秦”</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；如果秦的统治者能爱惜六国百姓,</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则递三世可至万世而为君”</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32.在《六国论》的结尾,苏洵用假设的方式提醒宋朝统治者</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“苟以天下之大,下而从六国破亡之故事”</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,那就连六国都不如了。</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33.《六国论》中苏洵认为“不赂者以赂者丧”的原因是：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“盖失强援,不能独完”</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34.《谏太宗十思疏》“十思”中告诫君王要虚心接受他人意见的两句是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“虑壅蔽,则思虚心以纳下”</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35.在《答司马谏议书》中,</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“度义而后动,是而不见可悔故也”,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可以说是王安石的行事准则,也是历史上一切改革家刚决精神的一种概括。</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36.《阿房宫赋》中,杜牧用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“钉头磷磷,多于在庾之粟粒”</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描写秦始皇奢侈,连梁柱上的钉头都比粮仓里的米粒还要多。</a:t>
            </a: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5461000" cy="827341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【小蔡教书2022级高一下学期期末考试前理解性默写练习（</a:t>
            </a:r>
            <a:r>
              <a:rPr lang="zh-CN" altLang="en-US"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叁</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37.中国古代建筑追求优美柔和的形式美感,杜牧的《阿房宫赋》中以生动的比喻勾画出曲折的连廊与翘起的屋檐的两句是</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“廊腰缦回,檐牙高啄”。</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38.《阿房宫赋》中用倒置式的暗喻</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“明星荧荧,开妆镜也”</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,以璀璨晶亮的明星来比喻纷纷打开的妆镜,既贴切又形象</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39.苏洵在《六国论》中借助</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“以赂秦之地封天下之谋臣,以事秦之心礼天下之奇才”,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敏锐地指出了对抗秦国的办法,六国若能实施此举,齐心合力,秦国将寝食难安。</a:t>
            </a:r>
          </a:p>
          <a:p>
            <a:pPr>
              <a:lnSpc>
                <a:spcPts val="29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40.苏洵《六国论》中用</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“举以予人,如弃草芥”</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两句,批判诸侯对祖辈父辈好不容易获得的国土毫不爱惜的行为。</a:t>
            </a: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pic>
        <p:nvPicPr>
          <p:cNvPr id="112642" name="图片 1" descr="ChMkJ1fJT8iIF8sFAAPBOl4oxMgAAU9UAAAAAAAA8FS872"/>
          <p:cNvPicPr>
            <a:picLocks noChangeAspect="1"/>
          </p:cNvPicPr>
          <p:nvPr/>
        </p:nvPicPr>
        <p:blipFill>
          <a:blip r:embed="rId3"/>
          <a:stretch>
            <a:fillRect/>
          </a:stretch>
        </p:blipFill>
        <p:spPr>
          <a:xfrm>
            <a:off x="5441950" y="111125"/>
            <a:ext cx="3587750" cy="66659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36236" y="9208"/>
            <a:ext cx="3137535"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2022级高一下学期期末</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小题勤练</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（壹）</a:t>
            </a:r>
          </a:p>
        </p:txBody>
      </p:sp>
      <p:pic>
        <p:nvPicPr>
          <p:cNvPr id="2" name="图片 1" descr="ChMkKWG5j7WIDw5KACYPLo_iCQAAAWnlAKxM8cAJg9G253"/>
          <p:cNvPicPr>
            <a:picLocks noChangeAspect="1"/>
          </p:cNvPicPr>
          <p:nvPr>
            <p:custDataLst>
              <p:tags r:id="rId1"/>
            </p:custDataLst>
          </p:nvPr>
        </p:nvPicPr>
        <p:blipFill>
          <a:blip r:embed="rId3"/>
          <a:stretch>
            <a:fillRect/>
          </a:stretch>
        </p:blipFill>
        <p:spPr>
          <a:xfrm>
            <a:off x="107950" y="116840"/>
            <a:ext cx="4615180" cy="665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4725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练习一·2022年广东省深圳市高三年级第二次调研考试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【精彩纷呈】</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美好的场面和事物纷纷在眼前呈现出来。</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【精彩绝伦】</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精彩美妙到了极点。</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语境指各类线上线下活动,故选“精彩纷呈”。</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兴高采烈</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兴致高,情绪热烈。</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欢欣鼓舞</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形容高兴而振奋。</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语境指我国航天事业所取得的巨大成就令人振奋,故选“欢欣鼓舞”。</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劈波斩浪</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比喻排除前进中的困难和障碍。也指勇敢向前的精神。</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乘风破浪</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乘风破浪原义指船只乘着风势破浪前进,形容发展迅猛,也比喻志趣远大,勇往直前；在句中一般作谓语；多含褒义。</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语境中强调排除困难和障碍,故选“劈波斩浪”。</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艰难险阻</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指在前进的道路上遇到的艰险挫折。</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攻坚克难</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攻占坚固的堡垒,克服层层的困难。现在常常用来形容或鼓励人们克服各种艰难险阻,圆满的完成任务。</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语境中有“打通阻碍成功的关卡”的提示,故选“攻坚克难”。</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4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练习一·2022年广东省深圳市高三年级第二次调研考试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下列各句中的引号,和</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[“兴于诗,立于礼,成于乐”的论断,从中华传统美育的角度,阐明了诗歌、礼仪、乐舞之间的关系]</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引号作用相同的一项是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A．此情此景,让我联想到了贾岛的《寻隐者不遇》：“只在此山中,云深不知处。”</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【解析】引用</a:t>
            </a: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B．为了缩短线路、降低费用,工程师詹天佑大胆创新,设计了“人”字形铁路线路。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【解析】强调</a:t>
            </a: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C．有几个“慈祥”的老板到菜场收集一些菜叶,用盐一浸,这就是他们难得的佳肴。</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【解析】讽刺或否定</a:t>
            </a: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D．袁隆平,我国杂交水稻研究创始人,被誉为“杂交水稻之父”“当代神农”等。</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【解析】特定的称谓</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18605"/>
          </a:xfrm>
          <a:prstGeom prst="rect">
            <a:avLst/>
          </a:prstGeom>
          <a:noFill/>
          <a:ln w="9525">
            <a:noFill/>
          </a:ln>
        </p:spPr>
        <p:txBody>
          <a:bodyPr wrap="square">
            <a:spAutoFit/>
          </a:bodyPr>
          <a:lstStyle/>
          <a:p>
            <a:pPr>
              <a:lnSpc>
                <a:spcPts val="4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练习一·2022年广东省深圳市高三年级第二次调研考试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（锚定的目标即使如月背之暗、火星之远、银河之深,精心组织、精心实施,依靠科学、尊重规律,我们也能像航天人一样“上九天揽月”）</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的句子有语病,请进行修改,使语言表达准确流畅。可少量增删词语,不得改变原意。</a:t>
            </a:r>
          </a:p>
          <a:p>
            <a:pPr>
              <a:lnSpc>
                <a:spcPts val="35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【解析】一是语序不当。关联词位置不当,前后分句主语不同,关联词位于句首,“即使”调到句首。</a:t>
            </a:r>
          </a:p>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二是语序不当。“精心组织、精心实施,依靠科学、尊重规律”语序不当,改为“依靠科学、尊重规律,精心组织、精心实施”。</a:t>
            </a:r>
          </a:p>
          <a:p>
            <a:pPr>
              <a:lnSpc>
                <a:spcPts val="3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三是语序不当。“我们也能像航天人一样‘上九天揽月’”改为“我们也能像航天人‘上九天揽月’一样”。</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285355"/>
          </a:xfrm>
          <a:prstGeom prst="rect">
            <a:avLst/>
          </a:prstGeom>
          <a:noFill/>
          <a:ln w="9525">
            <a:noFill/>
          </a:ln>
        </p:spPr>
        <p:txBody>
          <a:bodyPr wrap="square">
            <a:spAutoFit/>
          </a:bodyPr>
          <a:lstStyle/>
          <a:p>
            <a:pPr>
              <a:lnSpc>
                <a:spcPts val="3300"/>
              </a:lnSpc>
            </a:pPr>
            <a:r>
              <a:rPr sz="16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3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“己所不欲,勿施于人”出自《论语》,现已成为国际社会公认的处理人际关系和国际关系的黄金准则。请结合材料一对这一现象加以分析。（4分）</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【解析】材料</a:t>
            </a:r>
            <a:r>
              <a:rPr lang="en-US" alt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alt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段“中华民族有着深厚文化传统,形成了富有特色的思想体系,体现了中国人几千年来积累的知识智慧和理性思辨”</a:t>
            </a:r>
          </a:p>
          <a:p>
            <a:pPr>
              <a:lnSpc>
                <a:spcPts val="33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【答案】①“己所不欲,勿施于人”出自《论语》,意思是以对待自身的行为为参照物来对待他人,在关注自身的同时还要关注他人,体现了理性思辨换位思考的古代哲学大智慧。</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【解析】结合材料</a:t>
            </a:r>
            <a:r>
              <a:rPr lang="en-US" alt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alt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段“中华文明延续着我们国家和民族的精神血脉,既需要薪火相传、代代守护,也需要与时俱进、推陈出新”</a:t>
            </a:r>
          </a:p>
          <a:p>
            <a:pPr>
              <a:lnSpc>
                <a:spcPts val="33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【答案】②“现已成为国际社会公认的处理人际关系和国际关系的黄金准则”体现与时俱进、推陈出新。</a:t>
            </a:r>
          </a:p>
          <a:p>
            <a:pPr>
              <a:lnSpc>
                <a:spcPts val="3300"/>
              </a:lnSpc>
            </a:pPr>
            <a:endPar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练习一·江西省稳派教育2021-2022学年高三年级二轮复习阶段性测试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冬奥场馆建设周期长、任务重、要求高,</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①既要加快工作进度/既要考虑工程进度</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,又要考虑赛事需求,难度之大超乎想象。为保证场馆能够及时“建好”、人们“用好”,建设者们以“一刻也不能停”的速度抓工程进度,以“一步也不能错”的态度</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②求建设精度/抓工程质量</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最终交出了一份份令人满意的答卷。一座座令人惊叹的“鸿篇巨制”,刻印下多少建设者热火朝天的奋斗、不舍昼夜的坚守。“国际范儿”“科技范儿”“绿色范儿”十足的冬奥场馆,饱含建设者的心血与汗水,是他们披着星光、浴着晨露筑就的梦想舞台。</a:t>
            </a: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尽管受疫情影响,冬奥筹办工作进展十分顺利,这几乎就是奇迹。”国际奥委会主席巴赫曾多次称赞北京冬奥会筹办工作。世上本没有奇迹,是一个个与时间赛跑的“冰场美容师”、汗流浃背的“空中飞人”、拼尽全力的“夜行侠”,</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③让现实出现了奇迹</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。从新建场馆打下第一根桩,到如今场馆林立,广大建设者们用无悔的奋斗打造出世界一流的工程。他们与所有为冬奥奋战的人携手共进,为呈现一届精彩、非凡、卓越的冰雪盛会汇聚力量。</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5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练习一·江西省稳派教育2021-2022学年高三年级二轮复习阶段性测试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（不超过10个字）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51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(一座座令人惊叹的“鸿篇巨制”,刻印下多少建设者热火朝天的奋斗、不舍昼夜的坚守。)</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在语言表达上很有特点,请从修辞运用、句式选用方面进行说明。</a:t>
            </a:r>
          </a:p>
          <a:p>
            <a:pPr>
              <a:lnSpc>
                <a:spcPts val="5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【答案】①修辞运用：运用了比喻手法,把一座座冬奥场馆比作“鸿篇巨制”,形象生动。</a:t>
            </a:r>
          </a:p>
          <a:p>
            <a:pPr>
              <a:lnSpc>
                <a:spcPts val="5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②句式选用：“热火朝天的奋斗”“不舍昼夜的坚守”构成整句,形式整齐,加强了语气,读起来朗朗上口,富有音韵美。</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57085"/>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练习二·河南省许平汝联盟2021-2022学年高三下学期核心模拟卷（三）</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【无可厚非】</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不可以过分指责,表示虽有缺点,但是可以原谅。</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【毋庸置疑】</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事实明显或理由充足,没有什么可以怀疑的。</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根据上文语境,说的是对“数学是一门艺术”的说法没有怀疑,因此,第一处选择“毋庸置疑疑”。</a:t>
            </a:r>
          </a:p>
          <a:p>
            <a:pPr>
              <a:lnSpc>
                <a:spcPts val="29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美轮美奂</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古时形容建筑房屋高大华丽。现也常用来形容人间装饰、布置等美好漂亮。现在有时也用来形容一切美好的事物。</a:t>
            </a:r>
          </a:p>
          <a:p>
            <a:pPr>
              <a:lnSpc>
                <a:spcPts val="29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鬼斧神工</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形容建筑、雕塑等艺术技巧高超,像是鬼神制作出来的。</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根据下文语境可看出,此处形容的是“建筑、艺术品”,因此,第二处选择“美轮美奂”。</a:t>
            </a:r>
          </a:p>
          <a:p>
            <a:pPr>
              <a:lnSpc>
                <a:spcPts val="29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算术和几何公理”是由论证得出的,而非设计出来的,根据此语境,第三处选择“论证严密”。</a:t>
            </a:r>
          </a:p>
          <a:p>
            <a:pPr>
              <a:lnSpc>
                <a:spcPts val="29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不证自明</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公理是根据事实得出的结论,不用证明,有的也无法证明。</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颠扑不破</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比喻言论、学说等牢固可靠,经得起检验。</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根据上文“算术和几何公理,建立在少数几条真理之上”,因此,第四处选择“不证自明”。</a:t>
            </a:r>
          </a:p>
          <a:p>
            <a:pPr>
              <a:lnSpc>
                <a:spcPts val="2900"/>
              </a:lnSpc>
            </a:pPr>
            <a:endPar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4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练习二·河南省许平汝联盟2021-2022学年高三下学期核心模拟卷（三）</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下列各项中,和“神秘的古蜀文化“沉睡三千年,一醒天下惊””使用的修辞手法相同的一项是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【解析】拟人修辞,写古蜀文化沉睡。</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A．长风破浪会有时,直挂云帆济沧海。</a:t>
            </a:r>
          </a:p>
          <a:p>
            <a:pPr>
              <a:lnSpc>
                <a:spcPts val="4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【解析】用典,运用宗悫“乘长风破万里浪”的典故。</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B．兴酣落笔摇五岳,诗成笑傲凌沧洲。</a:t>
            </a:r>
          </a:p>
          <a:p>
            <a:pPr>
              <a:lnSpc>
                <a:spcPts val="4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【解析】夸张修辞,落笔可摇动五岳,啸傲之声,直凌越沧海。</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C．桃花细逐杨花落,黄鸟时兼白鸟飞。</a:t>
            </a:r>
          </a:p>
          <a:p>
            <a:pPr>
              <a:lnSpc>
                <a:spcPts val="4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【解析】拟人修辞,桃花追逐着杨花飘落。</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D．秦时明月汉时关,万里长征人未还。</a:t>
            </a:r>
          </a:p>
          <a:p>
            <a:pPr>
              <a:lnSpc>
                <a:spcPts val="4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【解析】互文修辞,秦汉时的明月照耀着秦汉时的关塞。</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65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练习二·河南省许平汝联盟2021-2022学年高三下学期核心模拟卷（三）</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6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(作为语言符号的一种阅读理解,学习数学和语文是有着相似的心智过程。)</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【解析】语序不当,“一种”应该放在“语言符号”前面；</a:t>
            </a:r>
          </a:p>
          <a:p>
            <a:pPr>
              <a:lnSpc>
                <a:spcPts val="6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搭配不当,“学习数学”应该和“学习语文”进行搭配；</a:t>
            </a:r>
          </a:p>
          <a:p>
            <a:pPr>
              <a:lnSpc>
                <a:spcPts val="6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句式杂糅,“是有着相似的心智过程”删除“是”,或者在句末加“的”。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37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练习二·广西四市2022届高中毕业班最后冲刺教学质量检测试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（每处不超过15个字。）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手机,作为一种现代化的通信工具,</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 （虽然）为人们生活提供了便利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,但是过度使用手机也产生了许多问题,给人们带来了极大的困扰。据调查,许多人吃饭、走路都在看手机,甚至熬夜刷手机,一旦手机不在身边,很多人就会不自在</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 手机依赖还在向青少年蔓延。</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项调查表明,我国“00后”近视眼率高达60％,他们平均每天使用手机时间长达两小时15分钟。虽然科技改变生活,但所谓的改变不应是产生了大量的“低头族”。如果人们的生活和身心健康未因科技而改善和提升,那么,不是我们主导了科技进步,</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 而是我们为科技所奴役</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7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人说,手机将人类带到了黑洞边缘,通过手机,一天的信息获取量,相当于从前的人一辈子对于世界的理解。也有人说,拥有智能手机的这十几年,闲暇之余的时间几乎都被手机占有,十几年来,对真实世界所有的体验,不比十几年前一个暑假的多。</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练习二·广西四市2022届高中毕业班最后冲刺教学质量检测试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（每处不超过15个字。）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手机,作为一种现代化的通信工具,</a:t>
            </a:r>
            <a:r>
              <a:rPr sz="24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 （虽然）为人们生活提供了便利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,但是过度使用手机也产生了许多问题,给人们带来了极大的困扰。据调查,许多人吃饭、走路都在看手机,甚至熬夜刷手机,一旦手机不在身边,很多人就会不自在</a:t>
            </a:r>
            <a:r>
              <a:rPr lang="zh-CN"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 手机依赖还在向青少年蔓延。</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项调查表明,我国“00后”近视眼率高达60％,他们平均每天使用手机时间长达两小时15分钟。虽然科技改变生活,但所谓的改变不应是产生了大量的“低头族”。如果人们的生活和身心健康未因科技而改善和提升,那么,不是我们主导了科技进步,</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 而是我们为科技所奴役</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人说,手机将人类带到了黑洞边缘,通过手机,一天的信息获取量,相当于从前的人一辈子对于世界的理解。也有人说,拥有智能手机的这十几年,闲暇之余的时间几乎都被手机占有,十几年来,对真实世界所有的体验,不比十几年前一个暑假的多。</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根据上面的文段,简要概括手机给人类带来的影响？（5分）</a:t>
            </a:r>
          </a:p>
          <a:p>
            <a:pPr>
              <a:lnSpc>
                <a:spcPts val="30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使用不当或过度使用,会危害人类健康,消磨时间,减少对真实世界的体验；若合理使用手机,会更便捷的获取信息、链接外界,可以改善生活、提升工作效率等。</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33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练习三·湖北省龙泉中学等四校2021-2022学年高三下学期模拟联考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3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文中画横线的成语,应该用括号里的成语替换的一项是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3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【数不胜数】</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形容数量极多,很难计算。</a:t>
            </a:r>
          </a:p>
          <a:p>
            <a:pPr>
              <a:lnSpc>
                <a:spcPts val="33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【不胜枚举】</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无法一个一个全部列举出来。形容同一类的人或事物很多。</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语境强调纠纷数量多,使用正确。</a:t>
            </a:r>
            <a:endPar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未雨绸缪</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比喻事先做好准备。</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未风先雨</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比喻未见事实先下结论。</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语境强调事先做准备,使用正确。</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天经地义</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指非常正确不容置疑的道理。</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名正言顺</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做事理由正当而充分,理直气壮。</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语境强调正确性,使用正确。</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情理之中</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事情在该发生的情况下发生,没有意外成分,都是在人们的预料之中。</a:t>
            </a:r>
          </a:p>
          <a:p>
            <a:pPr>
              <a:lnSpc>
                <a:spcPts val="33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理所当然</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发生的事情本身合乎道理（非情理）,不容怀疑。</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语境指非情理的情况,应改为“理所当然”。</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183120"/>
          </a:xfrm>
          <a:prstGeom prst="rect">
            <a:avLst/>
          </a:prstGeom>
          <a:noFill/>
          <a:ln w="9525">
            <a:noFill/>
          </a:ln>
        </p:spPr>
        <p:txBody>
          <a:bodyPr wrap="square">
            <a:spAutoFit/>
          </a:bodyPr>
          <a:lstStyle/>
          <a:p>
            <a:pPr>
              <a:lnSpc>
                <a:spcPts val="4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练习三·湖北省龙泉中学等四校2021-2022学年高三下学期模拟联考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下列各句中的引号,与</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[“中国式浪漫”浸润人心,一次又一次惊艳世界]</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引号“中国式浪漫”作用相同的一项是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“中国式浪漫”,是作者根据特定语境造出词语,所用引号表示特殊含义。</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A．砚与笔、墨、纸合称中国传统的“文房四宝”,是中国书法的必备用具。</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【解析】表示特定称谓</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B．人类在“足不出户”的时代就能够测算出,遥远的星星体积有多大,温度有多高……</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C．他们（指友邦人士）的维持他们的“秩序”的监狱,就撕掉了他们“文明”的面具。</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【解析】表示否定或讽刺</a:t>
            </a:r>
          </a:p>
          <a:p>
            <a:pPr>
              <a:lnSpc>
                <a:spcPts val="40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D．现代画家徐悲鸿笔下的马,正如有的评论家所说的那样,“形神兼备,充满生机”。</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【解析】表示引用</a:t>
            </a:r>
          </a:p>
          <a:p>
            <a:pPr>
              <a:lnSpc>
                <a:spcPts val="3300"/>
              </a:lnSpc>
            </a:pP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21475"/>
          </a:xfrm>
          <a:prstGeom prst="rect">
            <a:avLst/>
          </a:prstGeom>
          <a:noFill/>
          <a:ln w="9525">
            <a:noFill/>
          </a:ln>
        </p:spPr>
        <p:txBody>
          <a:bodyPr wrap="square">
            <a:spAutoFit/>
          </a:bodyPr>
          <a:lstStyle/>
          <a:p>
            <a:pPr>
              <a:lnSpc>
                <a:spcPts val="47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练习三·湖北省龙泉中学等四校2021-2022学年高三下学期模拟联考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(对于快递企业,应该充分地提供情况告知与多重选择,消费者的知情权和选择权,不能擅自变动运输合同条款。)</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47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【解析】主客颠倒,“对于快递企业”应改为“对于快递企业来说”。</a:t>
            </a:r>
          </a:p>
          <a:p>
            <a:pPr>
              <a:lnSpc>
                <a:spcPts val="4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语序不当,“充分”应该作定语,修饰“情况告知”；按照事理逻辑,“情况告知”在前,“多重选择”在后。</a:t>
            </a:r>
          </a:p>
          <a:p>
            <a:pPr>
              <a:lnSpc>
                <a:spcPts val="47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成分残缺,“消费者的知情权和选择权”缺谓语动词,在前面加上“保障”。</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926580"/>
          </a:xfrm>
          <a:prstGeom prst="rect">
            <a:avLst/>
          </a:prstGeom>
          <a:noFill/>
          <a:ln w="9525">
            <a:noFill/>
          </a:ln>
        </p:spPr>
        <p:txBody>
          <a:bodyPr wrap="square">
            <a:spAutoFit/>
          </a:bodyPr>
          <a:lstStyle/>
          <a:p>
            <a:pPr>
              <a:lnSpc>
                <a:spcPts val="4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4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“己所不欲,勿施于人”出自《论语》,现已成为国际社会公认的处理人际关系和国际关系的黄金准则。请结合材料一对这一现象加以分析。（4分）</a:t>
            </a:r>
          </a:p>
          <a:p>
            <a:pPr>
              <a:lnSpc>
                <a:spcPts val="4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材料</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强调民族性并不是要排斥其他国家的学术研究成果,而是要在比较、对照、批判、吸收、升华的基础上,使民族性更加符合当代中国和当今世界的发展要求……解决好民族性问题,就有更强能力去解决世界性问题；把中国实践总结好,就有更强能力为解决世界性问题提供思路和办法。这是由特殊性到普遍性的发展规律”</a:t>
            </a:r>
          </a:p>
          <a:p>
            <a:pPr>
              <a:lnSpc>
                <a:spcPts val="4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③要加强对中华优秀传统文化的挖掘与阐发,使民族性更符合当代中国和当今世界的发展,为解决世界性问题提供思路和方法,体现了特殊到普遍的发展规律。</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练习三·2022届陕西省西安市八校地区高三二模</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(不超过15个字)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良好的生态意识,</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①离不开良好的生态教育</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。保护生态,呵护赖以生存的山山水水、林木草地,需要行动上有力、观念上更新。加强生态教育,让人们了解生态知识、知悉生态义务、提升生态自觉,</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②有助于提升生态保护的自觉意识和践行能力</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。无论是认识动植物还是参与垃圾分类,无论是牢记节约用电还是倡导低碳生活,这些观念和做法,</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③都不是凭空产生的</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,通过生态教育获取知识与方法才是重要途径。可以说,加强生态教育,是让生态文明理念内化于心、外化于行的一项基础性工作。</a:t>
            </a:r>
          </a:p>
          <a:p>
            <a:pPr>
              <a:lnSpc>
                <a:spcPts val="34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走进位于青海省囊谦县的青海师范大学附属玉树实验学校,一场别开生面的生物课正在高一（1）班的教室里进行。同学们通过角色扮演,展示雪豹、岩羊等生物的习性特点,热烈讨论如何保护生物多样性。生动的表演、踊跃的参与,引来阵阵掌声和笑声。据了解,在三江源地区,已有100余所中小学将书本内容与现实生态教育结合起来,在孩子们心中播撒绿色生态理念的种子。</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452360"/>
          </a:xfrm>
          <a:prstGeom prst="rect">
            <a:avLst/>
          </a:prstGeom>
          <a:noFill/>
          <a:ln w="9525">
            <a:noFill/>
          </a:ln>
        </p:spPr>
        <p:txBody>
          <a:bodyPr wrap="square">
            <a:spAutoFit/>
          </a:bodyPr>
          <a:lstStyle/>
          <a:p>
            <a:pPr>
              <a:lnSpc>
                <a:spcPts val="4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练习三·2022届陕西省西安市八校地区高三二模</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(不超过15个字)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文中画波浪线处</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(在孩子们心中播撒绿色生态理念的种子。)</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使用了比喻的修辞手法,请简要分析其表达效果。</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【答案】句子用播撒比喻生态教育,用种子比喻生态意识,（也可以表述为：把生态教育比喻为播撒,把生态意识比喻种子）形象生动地写出了良好的生态教育给孩子们打下了良好的生态意识基础。</a:t>
            </a:r>
          </a:p>
          <a:p>
            <a:pPr>
              <a:lnSpc>
                <a:spcPts val="4100"/>
              </a:lnSpc>
            </a:pPr>
            <a:r>
              <a:rPr sz="14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练习四·2023届湖南省雅礼十六校高三大联考·初试</a:t>
            </a:r>
            <a:r>
              <a:rPr sz="1400">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100"/>
              </a:lnSpc>
            </a:pP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依次填人文中横线上的词语,全都恰当的是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【风生水起】</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指形容事情做得有生气,蓬勃兴旺。</a:t>
            </a:r>
          </a:p>
          <a:p>
            <a:pPr>
              <a:lnSpc>
                <a:spcPts val="41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异军突起</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比喻一支新力量突然出现。不仅强调事业成功,而且强调一股新的势力。</a:t>
            </a:r>
            <a:r>
              <a:rPr sz="2800">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文段开头指出“种草”,是“新业态”,强调“新”,因此“异军突起”更加合适。</a:t>
            </a:r>
            <a:endParaRPr sz="28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100"/>
              </a:lnSpc>
            </a:pPr>
            <a:endPar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练习四·2023届湖南省雅礼十六校高三大联考·初试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依次填人文中横线上的词语,全都恰当的是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独树一帜</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比喻创造出独特的风格、主张,自成一家。</a:t>
            </a:r>
          </a:p>
          <a:p>
            <a:pPr>
              <a:lnSpc>
                <a:spcPts val="34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独具慧眼</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能看到别人看不到的东西,形容眼光敏锐,见解高超,能作出精细判断。</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语境强调独特的风格,选择“独具慧眼”更加符合语境。</a:t>
            </a:r>
          </a:p>
          <a:p>
            <a:pPr>
              <a:lnSpc>
                <a:spcPts val="34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土崩瓦解</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指彻底的失败,不可收拾。</a:t>
            </a:r>
          </a:p>
          <a:p>
            <a:pPr>
              <a:lnSpc>
                <a:spcPts val="34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分崩离析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形容集团、国家等分裂崩溃。</a:t>
            </a:r>
          </a:p>
          <a:p>
            <a:pPr>
              <a:lnSpc>
                <a:spcPts val="3400"/>
              </a:lnSpc>
            </a:pP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从后文可见,消费者与平台建立某种信任,随着一些不当行为的出现,已经宣告失败,所以“土崩瓦解”是合适的,而“分崩离析”强调一个整体事物,分成了好几块。</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言之凿凿</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形容说话有真凭实据,而不是空泛的用语。</a:t>
            </a:r>
          </a:p>
          <a:p>
            <a:pPr>
              <a:lnSpc>
                <a:spcPts val="34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信誓旦旦</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指誓言说得非常诚恳可靠。</a:t>
            </a:r>
          </a:p>
          <a:p>
            <a:pPr>
              <a:lnSpc>
                <a:spcPts val="3400"/>
              </a:lnSpc>
            </a:pP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语境说的是博主好物分享的宣传看起来很诚恳,而不是强调说话有真凭实据,故应选“信誓旦旦”。</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练习四·2023届湖南省雅礼十六校高三大联考·初试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下列诗句的修辞与</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“国潮不再轻移莲步和羞走,而是昂首阔步锵锵行”</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】【解析】拟人修辞,“轻移莲步和羞走”“昂首阔步锵锵行”,将国潮当作人来写,赋予其人的动作姿态。</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A．五岭逶迤腾细浪,乌蒙磅礴走泥丸。</a:t>
            </a:r>
          </a:p>
          <a:p>
            <a:pPr>
              <a:lnSpc>
                <a:spcPts val="34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【解析】“夸张”,把大山（五岭和乌蒙）说成细浪与泥丸,这是缩小的夸张。</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B．倩何人唤取,红巾翠袖,揾英雄泪？</a:t>
            </a:r>
          </a:p>
          <a:p>
            <a:pPr>
              <a:lnSpc>
                <a:spcPts val="34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【解析】“借代”,“红巾翠袖”代指歌女。</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C．湖光秋月两相和,潭面无风镜未磨。</a:t>
            </a:r>
          </a:p>
          <a:p>
            <a:pPr>
              <a:lnSpc>
                <a:spcPts val="34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【解析】“拟人”,“两相和”赋予湖光和秋月以人的思想情感。</a:t>
            </a:r>
          </a:p>
          <a:p>
            <a:pPr>
              <a:lnSpc>
                <a:spcPts val="3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D．羌笛何须怨杨柳,春风不度玉门关。</a:t>
            </a:r>
          </a:p>
          <a:p>
            <a:pPr>
              <a:lnSpc>
                <a:spcPts val="34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【解析】“比喻”,“春风”暗喻皇帝的恩泽。</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34175"/>
          </a:xfrm>
          <a:prstGeom prst="rect">
            <a:avLst/>
          </a:prstGeom>
          <a:noFill/>
          <a:ln w="9525">
            <a:noFill/>
          </a:ln>
        </p:spPr>
        <p:txBody>
          <a:bodyPr wrap="square">
            <a:spAutoFit/>
          </a:bodyPr>
          <a:lstStyle/>
          <a:p>
            <a:pPr>
              <a:lnSpc>
                <a:spcPts val="37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练习四·2023届湖南省雅礼十六校高三大联考·初试</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(一些主打真实和分享的“UGC（用户原创内容）”平台,正在沦为了天花乱坠的营销软文集中地,不仅成了槽点满满的重灾区,还无助于提升消费体验。)</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37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【解析】原句语病有两处：一是“正在沦为了”搭配不当,“正在”和“了”存在逻辑错误,二者只能存其一；</a:t>
            </a:r>
          </a:p>
          <a:p>
            <a:pPr>
              <a:lnSpc>
                <a:spcPts val="37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不仅……而且”是递进关系的关联词语,通常具有“由浅到深、由近及远、由小到大、由主到次”的特点,从文本来看,“种草”首先是一个消费领域发生的事件,影响的主要是消费体验,所以,应该先说消费体验,然后由“消费体验”延展开,它还成了一个“槽点满满”的重灾区,符合“由近及远,由主到次”的原则。</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57340"/>
          </a:xfrm>
          <a:prstGeom prst="rect">
            <a:avLst/>
          </a:prstGeom>
          <a:noFill/>
          <a:ln w="9525">
            <a:noFill/>
          </a:ln>
        </p:spPr>
        <p:txBody>
          <a:bodyPr wrap="square">
            <a:spAutoFit/>
          </a:bodyPr>
          <a:lstStyle/>
          <a:p>
            <a:pPr>
              <a:lnSpc>
                <a:spcPts val="32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练习四·湖北省九师联盟2021-2022学年高三下学期6月质量检测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下列各项中,和文中画波浪线部分</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(高铁能够“飞”起来)</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引号作用相同的一项是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A．立意,基本的要求是要“立”在题目或给定材料的范围之内,否则就是离题、偏题。</a:t>
            </a:r>
          </a:p>
          <a:p>
            <a:pPr>
              <a:lnSpc>
                <a:spcPts val="3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【解析】表示强调。</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B．描写人物的语言、动作或心理时,要抓住最能展现人物性格、有利于推动情节发展的点来写,删繁去冗,留些“空白”,便于读者想象。</a:t>
            </a:r>
          </a:p>
          <a:p>
            <a:pPr>
              <a:lnSpc>
                <a:spcPts val="3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【解析】表示特殊含义</a:t>
            </a:r>
            <a:endPar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C．“一个人可以被毁灭,但不能被打败。”这句激励了无数人的话,正是出自《老人与海》。</a:t>
            </a:r>
          </a:p>
          <a:p>
            <a:pPr>
              <a:lnSpc>
                <a:spcPts val="3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【解析】表示引用</a:t>
            </a:r>
          </a:p>
          <a:p>
            <a:pPr>
              <a:lnSpc>
                <a:spcPts val="3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D．兰考泡桐如海,焦裕禄当年亲手栽下的树苗已长成合抱大树,人们亲切地把它称作“焦桐”。</a:t>
            </a:r>
          </a:p>
          <a:p>
            <a:pPr>
              <a:lnSpc>
                <a:spcPts val="3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【解析】表示特定称谓</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练习四·湖北省九师联盟2021-2022学年高三下学期6月质量检测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目前,我国高铁动车组的运行时速可达350公里,是世界上最高的运行速度。穿行于国内各大城市的高铁,简直穿梭如“飞”。那么,</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①高铁是怎样“飞”起来的呢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首先,高铁运行的线路设计较一般铁路轨道更优化。高铁路段实行全封闭运行,从根本上解决了平交路口对运输的影响。它还采取了以桥代路、隧道连接等设计——这样不仅节约土地,而且（还）可以缩减运行距离。其次,高铁能够“飞”起来,还与高速列车本身及其系统的“高科技含量”有关。目前,我国高铁实行牵引供电采集和监测控制系统。高铁不再用火车头来牵引列车,而是使用动车组,即几乎每个车厢都有电动机,几乎每个车轮都有动力旋转装置。这样,列车相对变轻了,就跑得更快了。高铁列车车体运用高强度铝合金制造,这既增加了强度,又减轻了重量。再次,动车组流线型车头和车体平滑化的设计,</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②使列车运行阻力大为降低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。最后,高铁的高速运行,</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③离不开组织管理的现代化</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。高铁动车组的信号系统实行计算机控制,其运营调度指挥,是一个集高效的数字化现代化于一体的综合管理体系。这也是提高列车运行速度的重要因素之一。</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练习五·2023届安徽省芜湖市高三适应性摸底检测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中国共产党建党百年的重要历史节点,《觉醒年代》用初心、匠心、诚心、史心、艺心,熔铸成有质感的影像语言,追寻跨越历史长河的中华民族精神,为电视剧献礼中国共产党百年华诞再添一部具有里程碑意义的精品力作,照亮了同类电视剧的创作之路。</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觉醒年代》不仅在一个更为广阔的国际空间内对国家大势进行了展现,亦对这段特殊的历史有着清晰的呈述,凸显了革命历史题材剧目对历史事实以及历史视野的高度开阔。导演张永新说：“中国两千五百年不变的车辙,如何应对西方的冲击与侵略？只有一条路——觉醒。”该剧堪称经典的是对人物形象的塑造及对历史场景的完美再现,既有愚昧的晚清遣老、残暴的北洋军阀、守旧的儒学大家,也有在新思想影响下率先觉醒的青年英才、寻求救国良方的知识分子领袖,还有在近现代中华文化史上留下</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①雪泥鸿爪</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的诸多人物。除了对陈独秀、李大钊、蔡元培、胡适等人物的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②精雕细琢</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外,其他人物虽寥寥数笔却极为传神,如鲁迅、钱玄同、辜鸿铭、黄侃等人物均演绎得十分生动传神,就连跟随辜鸿铭的两个封建忠仆也刻画得</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②惟妙惟肖</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练习五·2023届安徽省芜湖市高三适应性摸底检测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中国共产党建党百年的重要历史节点,《觉醒年代》用初心、匠心、诚心、史心、艺心,熔铸成有质感的影像语言,追寻跨越历史长河的中华民族精神,为电视剧献礼中国共产党百年华诞再添一部具有里程碑意义的精品力作,照亮了同类电视剧的创作之路。</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觉醒年代》不仅在一个更为广阔的国际空间内对国家大势进行了展现,亦对这段特殊的历史有着清晰的呈述,凸显了革命历史题材剧目对历史事实以及历史视野的高度开阔。导演张永新说：“中国两千五百年不变的车辙,如何应对西方的冲击与侵略？只有一条路——觉醒。”该剧堪称经典的是对人物形象的塑造及对历史场景的完美再现,既有愚昧的晚清遣老、残暴的北洋军阀、守旧的儒学大家,也有在新思想影响下率先觉醒的青年英才、寻求救国良方的知识分子领袖,还有在近现代中华文化史上留下</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①雪泥鸿爪</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的诸多人物。除了对陈独秀、李大钊、蔡元培、胡适等人物的</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②精雕细琢</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外,其他人物虽寥寥数笔却极为传神,如鲁迅、钱玄同、辜鸿铭、黄侃等人物均演绎得十分生动传神,就连跟随辜鸿铭的两个封建忠仆也刻画得</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②惟妙惟肖</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59575"/>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练习五·2023届安徽省芜湖市高三适应性摸底检测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雪泥鸿爪</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原意为大雁在雪泥上踏过留下的爪印,后比喻遗留的痕迹。</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语境是说在中华文化史上遗留痕迹,故填“雪泥鸿爪”。</a:t>
            </a:r>
          </a:p>
          <a:p>
            <a:pPr>
              <a:lnSpc>
                <a:spcPts val="30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精雕细琢</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精心细致的雕刻琢磨。形容做事仔细用心。多指艺术品的创作。</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语境是说电视剧《觉醒年代》对革命者精心细致的刻画,故填“精雕细琢”；</a:t>
            </a:r>
          </a:p>
          <a:p>
            <a:pPr>
              <a:lnSpc>
                <a:spcPts val="30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惟妙惟肖</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描写或模仿得非常逼真。语境是说形象刻画非常逼真,故填“惟妙惟肖”。</a:t>
            </a:r>
          </a:p>
          <a:p>
            <a:pPr>
              <a:lnSpc>
                <a:spcPts val="25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en-US" sz="24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(不仅在一个更为广阔的国际空间内对国家大势进行了展现,亦对这段特殊的历史有着清晰的呈述,凸显了革命历史题材剧目对历史事实以及历史视野的高度开阔。)</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有语病,请将它修改正确。</a:t>
            </a:r>
          </a:p>
          <a:p>
            <a:pPr>
              <a:lnSpc>
                <a:spcPts val="3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画线句子有两处语病：“……国家大势进行了展现,……历史有着清晰的呈述”语序不当,应先呈述历史,再展现国家大大势；“对历史事实以及历史视野的高度开阔”搭配不当,历史视野可以“开阔”,而“历史事实”应是“还原”或“再现”。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如何推动中国古典诗论的“创造性转化、创新性发展”？请结合材料谈谈你的看法。（4分）</a:t>
            </a:r>
          </a:p>
          <a:p>
            <a:pPr>
              <a:lnSpc>
                <a:spcPts val="35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材料</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段和第</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段“唐代之所以能广泛吸取西域民族、北方民族及佛教的文化,正因为它拥有一个秦汉以来建立的强大的中华文化传统”“当代新诗不但丢失了本民族的诗歌传统,而且也失去了对那个传统的记忆和感情” 我们认为,21世纪中国新诗能否存活,就看我们能否意识到自身传统的复活并进入现代,同吸收外来因素之间的主次关系。没有传统何谈创新?没有传统作为立身之地,创新很可能变为全盘西化”“重新寻找自己的诗歌传统,激活它的心跳,挖掘出它久被尘封的泉眼”</a:t>
            </a:r>
          </a:p>
          <a:p>
            <a:pPr>
              <a:lnSpc>
                <a:spcPts val="35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【答案】①复兴中华传统文化。建立强大的中华文化传统,固本健体才可以消化吸收了四方异域的文化,借以繁荣本民族文化。</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57340"/>
          </a:xfrm>
          <a:prstGeom prst="rect">
            <a:avLst/>
          </a:prstGeom>
          <a:noFill/>
          <a:ln w="9525">
            <a:noFill/>
          </a:ln>
        </p:spPr>
        <p:txBody>
          <a:bodyPr wrap="square">
            <a:spAutoFit/>
          </a:bodyPr>
          <a:lstStyle/>
          <a:p>
            <a:pPr>
              <a:lnSpc>
                <a:spcPts val="6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练习五·2023届安徽省芜湖市高三适应性摸底检测</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6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(“中国两千五百年不变的车辙,如何应对西方的冲击与侵略？只有一条路——觉醒。”)</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运用了比喻与问答的方式,请任选其一简析其构成及表达效果。</a:t>
            </a:r>
          </a:p>
          <a:p>
            <a:pPr>
              <a:lnSpc>
                <a:spcPts val="6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示例一：该句将中国两千五百年的历史轨迹比作车辙,凸显留下的印迹之深,展现《觉醒年代》这部剧作的冲击力；</a:t>
            </a:r>
          </a:p>
          <a:p>
            <a:pPr>
              <a:lnSpc>
                <a:spcPts val="6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示例二：采用设问手法,先提出问题,如何应对西方的冲击与侵略,然后做出回答,凸显“觉醒”的必要。</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31305"/>
          </a:xfrm>
          <a:prstGeom prst="rect">
            <a:avLst/>
          </a:prstGeom>
          <a:noFill/>
          <a:ln w="9525">
            <a:noFill/>
          </a:ln>
        </p:spPr>
        <p:txBody>
          <a:bodyPr wrap="square">
            <a:spAutoFit/>
          </a:bodyPr>
          <a:lstStyle/>
          <a:p>
            <a:pPr>
              <a:lnSpc>
                <a:spcPts val="3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练习五·2021-2022学年度江苏省苏锡常镇四市高三教学情况调研</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(不超过12个字)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4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目前,我国城镇</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①垃圾处理的方式（技术）</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主要是填埋或者焚烧发电,容易对环境造成二次污染,且焚烧发电的设备投资大,运行成本高,项目选址更是困难。在此背景下,通过热解气化垃圾获得氢气的热解气化技术,作为一种新型的生活垃圾处理技术,逐渐受到重视。据介绍,我国目前原生生活垃圾的平均含水量为50%—60%,在垃圾气化制氢过程中,这虽然不影响物料气化,但是能够帮助提高合成气中的有效气。</a:t>
            </a:r>
          </a:p>
          <a:p>
            <a:pPr>
              <a:lnSpc>
                <a:spcPts val="3400"/>
              </a:lnSpc>
            </a:pPr>
            <a:r>
              <a:rPr lang="en-US"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此外,城市生活垃圾含有大量的碳氢化合物,作为原料,它比煤等化石能源更适合气化制氢。形成规模效应后,</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②垃圾热解气化制氢的成本</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有望降到20元/千克以下,与天然气等化石能源制氢技术成本相当,</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③并且其碳排放量更低</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,制备每吨氢气减少的二氧化碳排放量约为23—31吨,环保效益显著。</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54470"/>
          </a:xfrm>
          <a:prstGeom prst="rect">
            <a:avLst/>
          </a:prstGeom>
          <a:noFill/>
          <a:ln w="9525">
            <a:noFill/>
          </a:ln>
        </p:spPr>
        <p:txBody>
          <a:bodyPr wrap="square">
            <a:spAutoFit/>
          </a:bodyPr>
          <a:lstStyle/>
          <a:p>
            <a:pPr>
              <a:lnSpc>
                <a:spcPts val="42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练习五·2021-2022学年度江苏省苏锡常镇四市高三教学情况调研</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(不超过12个字)</a:t>
            </a:r>
            <a:endPar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42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(在垃圾气化制氢过程中,这虽然不影响物料气化,但是能够帮助提高合成气中的有效气。)</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42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【解析】原句共有两处语病：</a:t>
            </a:r>
          </a:p>
          <a:p>
            <a:pPr>
              <a:lnSpc>
                <a:spcPts val="4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一是搭配不当,“提高”“有效气”动宾搭配不当,应该是“提高”“有效气的含量”；</a:t>
            </a:r>
          </a:p>
          <a:p>
            <a:pPr>
              <a:lnSpc>
                <a:spcPts val="4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二是不合逻辑,“不影响物料气化”和“帮助提高合成气中有效气的含量”之间前后意思相反,中间应用“反而”,表示后一句跟上文意思相反或出乎预料和常情。</a:t>
            </a:r>
          </a:p>
          <a:p>
            <a:pPr>
              <a:lnSpc>
                <a:spcPts val="42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全部修改正确的只有A项。</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35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练习六·2023届河南省百所名校摸底第一次联考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5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为庆祝建党百年,中央广播电视总台推出大型融媒体特别节目《追寻——红色家书背后的故事》。节目将不同时代共产党员的红色家书为切入点,将这些可以堪称绝妙的文章通过文情并茂的演绎奉献给观众,极大地满足了受众的欣赏。当今时代,互联网发展迅速,音频已成为走在移动互联网发展前沿的媒体。声音凭借着单纯的信息维度,流水般汹涌地涌入听者的身体,更能直击人心。情感放大是中国特色节目中不可或缺的元素,《追寻》将百封家书用震撼人心的讲述和 </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①声情并茂</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的吟诵传递出人间至美之情。一封封浸染着父母之恩、夫妻之爱、兄弟之情的家书,透过声音,连着时空,栩栩如生。《追寻》以一种</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②别出心裁</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的方式对经典人物、故事进行了生动演绎,更多革命烈士将被我们了解、认知、传诵。通过《追寻》,我们认识了裘古怀,“同志们,壮大我们的革命武装力量争取胜利吧！”他的临终遗言</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③振聋发聩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,令人动容。《追寻》展现了信仰的力量、人性的光辉,将红色文化以受众喜闻乐见的方式传播了出去。</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785610"/>
          </a:xfrm>
          <a:prstGeom prst="rect">
            <a:avLst/>
          </a:prstGeom>
          <a:noFill/>
          <a:ln w="9525">
            <a:noFill/>
          </a:ln>
        </p:spPr>
        <p:txBody>
          <a:bodyPr wrap="square">
            <a:spAutoFit/>
          </a:bodyPr>
          <a:lstStyle/>
          <a:p>
            <a:pPr>
              <a:lnSpc>
                <a:spcPts val="29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练习六·2023届河南省百所名校摸底第一次联考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900"/>
              </a:lnSpc>
            </a:pPr>
            <a:r>
              <a:rPr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【声情并茂】</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(演唱、朗诵等)声音优美,感情丰富。</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语境修饰“吟诵”,形容吟诵地声音动听,情感充沛,故填“声情并茂”。</a:t>
            </a:r>
          </a:p>
          <a:p>
            <a:pPr>
              <a:lnSpc>
                <a:spcPts val="29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【别出心裁】</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另有一种构思或设计,指想出的办法与众不同。</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语境强调这种演绎方式构思新颖,故填“别出心裁”。</a:t>
            </a:r>
          </a:p>
          <a:p>
            <a:pPr>
              <a:lnSpc>
                <a:spcPts val="29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【振聋发聩】</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比喻用语言文字唤醒糊涂麻木的人,使他们清醒过来。</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语境强调他的临终遗言有号召力,唤醒了众人,故填“振聋发聩”。</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p>
          <a:p>
            <a:pPr>
              <a:lnSpc>
                <a:spcPts val="29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(节目将不同时代共产党员的红色家书为切入点,将这些可以堪称绝妙的文章通过文情并茂的演绎奉献给观众,极大地满足了受众的欣赏。)</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有语病,请将它修改正确。</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【解析】一是搭配不当,“将……为切入点”搭配不当,应改为“以……为切入点”；</a:t>
            </a:r>
          </a:p>
          <a:p>
            <a:pPr>
              <a:lnSpc>
                <a:spcPts val="2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二是成分赘余,“可以堪称”语意重复,“堪称”就是“可以称为”之意,去掉“可以”；</a:t>
            </a:r>
          </a:p>
          <a:p>
            <a:pPr>
              <a:lnSpc>
                <a:spcPts val="29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三是成分残缺,“极大地满足了受众的欣赏”后面缺少宾语,应加上“要求”。</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4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练习六·2023届河南省百所名校摸底第一次联考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(声音凭借着单纯的信息维度,流水般汹涌地涌入听者的身体,)</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使用了通感的修辞手法,请简要分析其构成和表达效果。</a:t>
            </a:r>
          </a:p>
          <a:p>
            <a:pPr>
              <a:lnSpc>
                <a:spcPts val="44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示例</a:t>
            </a: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节目以不同时代共产党员的红色家书为切入点,将这些堪称绝妙的文章通过文情并茂的演绎奉献给观众,极大地满足了受众的欣赏要求。</a:t>
            </a:r>
          </a:p>
          <a:p>
            <a:pPr>
              <a:lnSpc>
                <a:spcPts val="4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通感又叫“移觉”,是在描述客观事物时,用形象的语言使感觉转移,将人的听觉、视觉、嗅觉、味觉、触觉等不同感觉互相沟通、交错,彼此挪移转换,将本来表示甲感觉的词语移用来表示乙感觉,使意象更为活泼、新奇的一种修辞格。</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5939155"/>
          </a:xfrm>
          <a:prstGeom prst="rect">
            <a:avLst/>
          </a:prstGeom>
          <a:noFill/>
          <a:ln w="9525">
            <a:noFill/>
          </a:ln>
        </p:spPr>
        <p:txBody>
          <a:bodyPr wrap="square">
            <a:spAutoFit/>
          </a:bodyPr>
          <a:lstStyle/>
          <a:p>
            <a:pPr>
              <a:lnSpc>
                <a:spcPts val="38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练习六·2023届江苏省新高考基地学校高三晋级大联考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(每处不超过12个字)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8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医学角度上,声音超过90分贝就会对耳朵造成损害。</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（1）耳朵有承受分贝的极限</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个分贝的极限是160分贝左右。平常外界的噪音就往往会让我们感到不安,更不用说耳机了。耳机是贴在耳朵上的,直接把声音传到耳膜和大脑。戴上耳机后,耳道相当于一个封闭的通道,声音被反弹后又会回到耳朵。如果耳机音量过大,就会对耳朵造成一定的损伤。使用耳机一般不要连续超过30分钟,否则,</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（2）容易造成听觉疲劳</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,从而导致噪声型听力下降。同时,听觉疲劳也是诱发“突聋”的一大因素。因为声音是相对的,要想在嘈杂的环境中听清楚耳机里的声音,耳机发出的音量就必须大于外面的声音。在这种情况下,</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（3）人们常常会调高音量</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。殊不知,调高音量后,耳朵就会受到严重的伤害,容易出现“突聋”的现象。</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247130"/>
          </a:xfrm>
          <a:prstGeom prst="rect">
            <a:avLst/>
          </a:prstGeom>
          <a:noFill/>
          <a:ln w="9525">
            <a:noFill/>
          </a:ln>
        </p:spPr>
        <p:txBody>
          <a:bodyPr wrap="square">
            <a:spAutoFit/>
          </a:bodyPr>
          <a:lstStyle/>
          <a:p>
            <a:pPr>
              <a:lnSpc>
                <a:spcPts val="30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练习六·2023届江苏省新高考基地学校高三晋级大联考</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(每处不超过12个字)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0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医学角度上,声音超过90分贝就会对耳朵造成损害。</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（1）耳朵有承受分贝的极限</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个分贝的极限是160分贝左右。平常外界的噪音就往往会让我们感到不安,更不用说耳机了。耳机是贴在耳朵上的,直接把声音传到耳膜和大脑。戴上耳机后,耳道相当于一个封闭的通道,声音被反弹后又会回到耳朵。如果耳机音量过大,就会对耳朵造成一定的损伤。使用耳机一般不要连续超过30分钟,否则,</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（2）容易造成听觉疲劳</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,从而导致噪声型听力下降。同时,听觉疲劳也是诱发“突聋”的一大因素。因为声音是相对的,要想在嘈杂的环境中听清楚耳机里的声音,耳机发出的音量就必须大于外面的声音。在这种情况下,</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（3）人们常常会调高音量</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。殊不知,调高音量后,耳朵就会受到严重的伤害,容易出现“突聋”的现象。</a:t>
            </a:r>
          </a:p>
          <a:p>
            <a:pPr>
              <a:lnSpc>
                <a:spcPts val="30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根据上面的文字,请你概括戴耳机的三个注意事项,提醒自己或同学。每项不超过8个字。</a:t>
            </a:r>
          </a:p>
          <a:p>
            <a:pPr>
              <a:lnSpc>
                <a:spcPts val="30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 ①声音不宜过大；②时间不宜过长；③环境不宜嘈杂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5376" y="9208"/>
            <a:ext cx="2398395" cy="6848475"/>
          </a:xfrm>
          <a:prstGeom prst="rect">
            <a:avLst/>
          </a:prstGeom>
          <a:noFill/>
        </p:spPr>
        <p:txBody>
          <a:bodyPr vert="eaVert" wrap="square" rtlCol="0">
            <a:spAutoFit/>
          </a:bodyPr>
          <a:lstStyle/>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小蔡教书</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2022级高一下学期期末</a:t>
            </a:r>
          </a:p>
          <a:p>
            <a:pPr algn="ctr"/>
            <a:r>
              <a:rPr lang="zh-CN" altLang="en-US" sz="4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小题勤练（贰）</a:t>
            </a:r>
          </a:p>
        </p:txBody>
      </p:sp>
      <p:pic>
        <p:nvPicPr>
          <p:cNvPr id="2" name="图片 1" descr="ChMkKWG5j7WIDw5KACYPLo_iCQAAAWnlAKxM8cAJg9G253"/>
          <p:cNvPicPr>
            <a:picLocks noChangeAspect="1"/>
          </p:cNvPicPr>
          <p:nvPr>
            <p:custDataLst>
              <p:tags r:id="rId1"/>
            </p:custDataLst>
          </p:nvPr>
        </p:nvPicPr>
        <p:blipFill>
          <a:blip r:embed="rId3"/>
          <a:stretch>
            <a:fillRect/>
          </a:stretch>
        </p:blipFill>
        <p:spPr>
          <a:xfrm>
            <a:off x="107950" y="116840"/>
            <a:ext cx="4615180" cy="665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913880"/>
          </a:xfrm>
          <a:prstGeom prst="rect">
            <a:avLst/>
          </a:prstGeom>
          <a:noFill/>
          <a:ln w="9525">
            <a:noFill/>
          </a:ln>
        </p:spPr>
        <p:txBody>
          <a:bodyPr wrap="square">
            <a:spAutoFit/>
          </a:bodyPr>
          <a:lstStyle/>
          <a:p>
            <a:pPr>
              <a:lnSpc>
                <a:spcPts val="28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练习一·2022届五省名校高考押题卷（全国卷）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8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【浩如烟海】</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广大繁多如茫茫大海,多指书籍、文献等数量多,极其丰富。</a:t>
            </a:r>
          </a:p>
          <a:p>
            <a:pPr>
              <a:lnSpc>
                <a:spcPts val="2800"/>
              </a:lnSpc>
            </a:pP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【蔚为大观】</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形容事物美好而繁多,给人一种盛大的印象。</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语境说的是民俗文化,而不是书籍、文献等,应选“蔚为大观”。</a:t>
            </a:r>
            <a:endPar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8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平分秋色</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比喻双方各得一半,不分高低,表示平局。</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各有千秋</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比喻在同一层次或领域内各个事物有各个事物的长处或特色。</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“平分秋色”指两个人或事物在竞争或比较中不分高低,而语境的对象是众多的民俗现象,不止两个事物,因此应选“各有千秋”。</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8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迫在眉睫</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比喻事情临近眼前,十分紧迫。</a:t>
            </a:r>
          </a:p>
          <a:p>
            <a:pPr>
              <a:lnSpc>
                <a:spcPts val="28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刻不容缓</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指片刻也不允许耽搁。</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都指非常紧迫,但“迫在眉睫”只强调客观形势,“刻不容缓”则主、客观形势都可以用。语境中强调主观方面对民俗文化的保护要快,选用“刻不容缓”。</a:t>
            </a:r>
          </a:p>
          <a:p>
            <a:pPr>
              <a:lnSpc>
                <a:spcPts val="28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浴火重生</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经历烈火的煎熬和痛苦的考验,获得重生,并在重生中达到升华。</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史不绝书</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史书上不断有记载,过去经常发生这样的事情。</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结合语境,强调的是让那些失落的民俗文化获得重生,而不是史书上记载了多次,因此选用“浴火重生”。</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【2022年高考新课标1真题】</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如何推动中国古典诗论的“创造性转化、创新性发展”？请结合材料谈谈你的看法。（4分）</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材料</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第</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段“当代社会让世界村的居民们多少都进入了一个更复杂的感性与知性世界,中国诗歌也相应地在寻找与之相当的艺术形式,主要是诗歌语言、内在结构、外在形态”</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【答案】②与时俱进。当代社会让世界村的居民们多少都进入了一个更复杂的感性与知性世界,中国诗歌也相应地在寻找与之相当的艺术形式,主要是诗歌语言、内在结构、外在形态。</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材料</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2</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最后一段“中国古典诗论在研究方法上与西方文论也有很大不同。西方文论强调逻辑剖析,优点是落在文本实处和清晰的抽象概括”“读古典诗论后可以意识到西方的科学分析、逻辑推理、抽象名词杜撰等虽不失为一家之法,却并非唯一的方法”</a:t>
            </a:r>
          </a:p>
          <a:p>
            <a:pPr>
              <a:lnSpc>
                <a:spcPts val="3100"/>
              </a:lnSpc>
            </a:pPr>
            <a:r>
              <a:rPr lang="zh-CN"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【答案】③借鉴世界优秀文化,外为中用。</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27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练习一·2022届五省名校高考押题卷（全国卷）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下列各项中,与</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“面对疫情全球蔓延与新型变异毒株不时出现的“双重夹击””</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的句子使用的修辞手法相同的一项是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】【解析】拟人,“双重夹击”赋予了“疫情”和“毒株”人的动作。</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A．黄鹤楼中吹玉笛,江城五月落梅花。</a:t>
            </a:r>
          </a:p>
          <a:p>
            <a:pPr>
              <a:lnSpc>
                <a:spcPts val="27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【解析】诗人由笛声想到梅花,由听觉诉诸视觉,通感。意思是：黄鹤楼上传来了一声声《梅花落》的笛声,在这五月的江城好似见到纷落的梅花。</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B．黑云翻墨未遮山,白雨跳珠乱入船。</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【解析】比喻的修辞,将乌云比作墨汁,将雨滴比作珍珠。意思是：乌云翻滚,像打翻的墨汁,还未遮住不远处的青山,便大雨倾盆；白亮亮的雨点像跳动的珍珠乱窜入船。</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C．笑捻粉香归洞户,更垂帘幕护窗纱。</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【解析】借代,“粉香”代“梅花”。意思是：她（美人）笑捻着梅花回到闺房,又放下帘幕遮护窗纱。</a:t>
            </a:r>
          </a:p>
          <a:p>
            <a:pPr>
              <a:lnSpc>
                <a:spcPts val="27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D．霜禽欲下先偷眼,粉蝶如知合断魂。</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【解析】拟人,“先偷眼”“合断魂”等词语分别赋予了“霜禽”“粉蝶”人的情态。意思是：寒雀想飞落下来时,先偷看梅花一眼；蝴蝶如果知道梅花的妍美,定会消魂失魄。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4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练习一·2022届五省名校高考押题卷（全国卷）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4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文中画波浪线的句子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(但随着大力开发民族风情旅游,城镇化过程中的盲目疏忽,传承上的断层无人,出现了大量民俗文化没落和遗失)</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44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【解析】一、主语残缺,“随着……出现了……”缺少主语；</a:t>
            </a:r>
          </a:p>
          <a:p>
            <a:pPr>
              <a:lnSpc>
                <a:spcPts val="4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二、句式不对应,“大力开发民族风情旅游,城镇化过程中的盲目疏忽,传承上的断层无人”三个短语中第一个是动宾短语,后两个是偏正短语,前后应保持一致；</a:t>
            </a:r>
          </a:p>
          <a:p>
            <a:pPr>
              <a:lnSpc>
                <a:spcPts val="44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三、缺少宾语,“出现了”后面定语太长而遗忘了宾语中心词,应添加“的现象（的问题）”。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7016115"/>
          </a:xfrm>
          <a:prstGeom prst="rect">
            <a:avLst/>
          </a:prstGeom>
          <a:noFill/>
          <a:ln w="9525">
            <a:noFill/>
          </a:ln>
        </p:spPr>
        <p:txBody>
          <a:bodyPr wrap="square">
            <a:spAutoFit/>
          </a:bodyPr>
          <a:lstStyle/>
          <a:p>
            <a:pPr>
              <a:lnSpc>
                <a:spcPts val="44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练习一·2022届安徽省合肥市高考考前诊断预测卷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(不超过15个字)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冰冻圈微生物研究至今已开展了一百多年。按照由简单到复杂的研究逻辑,</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①该研究有三个发展阶段</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：微生物形态学研究、微生物生理学研究和微生物组学研究。</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②（最早的）微生物形态学</a:t>
            </a:r>
            <a:r>
              <a:rPr sz="24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研究着重微生物的外部特征,之后研究范围扩大到代谢、基因组等繁杂内容。研究人员已经从冰冻圈各要素中发现并分离到多样性丰富的微生物类群,有些微生物的分离、培养、研究和利用为冰冻圈微生物资源开发提供了重要的菌株资源,已经应用到工业、农业、医疗、环境保护等各个领域,取得了巨大的经济效益与社会效益。冰冻圈的极端生存条件不仅塑造微生物的类群,也改变着微生物的代谢途径。微生物的新陈代谢产物为人类获得新的生物活性化合物提供了可能,一些新的化合物具有作为抗生素的应用前景。</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③尽管冰冻圈中有丰富的微生物</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只有很小比例的微生物能够在实验室分离并培养,这极大地限制了冰冻圈微生物的研究与利用。此外,冰冻圈中新的、未知的微生物长期被封存于冰冻圈内,是否有新的致病微生物？其释放后将带来何种影响？是否会对人类生存产生潜在危害？这一系列问题目前还有待进一步解答。</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605905"/>
          </a:xfrm>
          <a:prstGeom prst="rect">
            <a:avLst/>
          </a:prstGeom>
          <a:noFill/>
          <a:ln w="9525">
            <a:noFill/>
          </a:ln>
        </p:spPr>
        <p:txBody>
          <a:bodyPr wrap="square">
            <a:spAutoFit/>
          </a:bodyPr>
          <a:lstStyle/>
          <a:p>
            <a:pPr>
              <a:lnSpc>
                <a:spcPts val="26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练习一·2022届安徽省合肥市高考考前诊断预测卷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(不超过15个字)</a:t>
            </a:r>
            <a:endPar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26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冰冻圈微生物研究至今已开展了一百多年。按照由简单到复杂的研究逻辑,</a:t>
            </a:r>
            <a:r>
              <a:rPr sz="20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①该研究有三个发展阶段</a:t>
            </a: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：微生物形态学研究、微生物生理学研究和微生物组学研究。</a:t>
            </a:r>
            <a:r>
              <a:rPr sz="20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②（最早的）微生物形态学 </a:t>
            </a: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研究着重微生物的外部特征,之后研究范围扩大到代谢、基因组等繁杂内容。研究人员已经从冰冻圈各要素中发现并分离到多样性丰富的微生物类群,有些微生物的分离、培养、研究和利用为冰冻圈微生物资源开发提供了重要的菌株资源,已经应用到工业、农业、医疗、环境保护等各个领域,取得了巨大的经济效益与社会效益。冰冻圈的极端生存条件不仅塑造微生物的类群,也改变着微生物的代谢途径。微生物的新陈代谢产物为人类获得新的生物活性化合物提供了可能,一些新的化合物具有作为抗生素的应用前景。</a:t>
            </a:r>
            <a:r>
              <a:rPr sz="20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③尽管冰冻圈中有丰富的微生物</a:t>
            </a:r>
            <a:r>
              <a:rPr sz="20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但只有很小比例的微生物能够在实验室分离并培养,这极大地限制了冰冻圈微生物的研究与利用。此外,冰冻圈中新的、未知的微生物长期被封存于冰冻圈内,是否有新的致病微生物？其释放后将带来何种影响？是否会对人类生存产生潜在危害？这一系列问题目前还有待进一步解答。</a:t>
            </a:r>
          </a:p>
          <a:p>
            <a:pPr>
              <a:lnSpc>
                <a:spcPts val="36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简要概括材料中冰冻圈微生物的主要信息。要求以“冰冻圈微生物”为主语,并使用包含转折关系的句子,表达简洁流畅,不超过65个字。</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【答案】冰冻圈微生物类群丰富（或多样性丰富）,经济效益巨大,应用前景良好,但是利用率低,有潜在的风险。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62445"/>
          </a:xfrm>
          <a:prstGeom prst="rect">
            <a:avLst/>
          </a:prstGeom>
          <a:noFill/>
          <a:ln w="9525">
            <a:noFill/>
          </a:ln>
        </p:spPr>
        <p:txBody>
          <a:bodyPr wrap="square">
            <a:spAutoFit/>
          </a:bodyPr>
          <a:lstStyle/>
          <a:p>
            <a:pPr>
              <a:lnSpc>
                <a:spcPts val="33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练习二·2022届广东省普通高等学校考试适应性模拟演练（最后一模）</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300"/>
              </a:lnSpc>
            </a:pPr>
            <a:r>
              <a:rPr lang="en-US" sz="28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依次填入文中横线上的词语,全部恰当的一项是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:B</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【意气风发】</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形容精神振奋,气概昂扬,褒义词；</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【意气用事】</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形容只凭感情办事,缺乏理智,贬义词。</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依据前文诗句及全文对游侠的肯定赞美,褒义词“意气风发”更为准确。</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淋漓尽致</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形容文章、谈话等详尽透彻,发挥充分,也形容暴露得很彻底；</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浓墨重彩</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指绘画或描述着墨多。</a:t>
            </a:r>
            <a:r>
              <a:rPr lang="en-US"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该句表现的是游侠在文学世界里的鲜明性,而非谈其透彻性,且应与“一笔”形成合理搭配,因此“浓墨重彩”更为合适。</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在所不辞</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形容决不推辞（多用在冒险犯难）；</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在所不惜</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形容决不吝惜（多用在付出大的代价）。</a:t>
            </a:r>
            <a:r>
              <a:rPr lang="en-US"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依据前文“多少危险阻挠”,“在所不惜”更为合适。</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脍炙人口</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比喻好的诗文或事物,人们都称赞；</a:t>
            </a:r>
          </a:p>
          <a:p>
            <a:pPr>
              <a:lnSpc>
                <a:spcPts val="3300"/>
              </a:lnSpc>
            </a:pP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授人口实</a:t>
            </a:r>
            <a:r>
              <a:rPr lang="zh-CN" alt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lang="en-US"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形容给别人留下话柄。</a:t>
            </a:r>
            <a:r>
              <a:rPr lang="en-US"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依据词义的褒贬与“近现代武侠小说中也塑造”“侠客形象”这一内容,应选“脍炙人口”。</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439535"/>
          </a:xfrm>
          <a:prstGeom prst="rect">
            <a:avLst/>
          </a:prstGeom>
          <a:noFill/>
          <a:ln w="9525">
            <a:noFill/>
          </a:ln>
        </p:spPr>
        <p:txBody>
          <a:bodyPr wrap="square">
            <a:spAutoFit/>
          </a:bodyPr>
          <a:lstStyle/>
          <a:p>
            <a:pPr>
              <a:lnSpc>
                <a:spcPts val="45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练习二·2022届广东省普通高等学校考试适应性模拟演练（最后一模）</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5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文中画波浪线的句子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(游侠虽在社会中淡出,却成就日臻璀璨的精神载体,成为了中华文明独特的江湖文化)</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有语病,请进行修改,使语言表达准确流畅。可少量增删词语,不得改变原意。</a:t>
            </a:r>
          </a:p>
          <a:p>
            <a:pPr>
              <a:lnSpc>
                <a:spcPts val="45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【解析】①“在……中淡出”介词使用不当,改为“从……中淡出”,</a:t>
            </a:r>
          </a:p>
          <a:p>
            <a:pPr>
              <a:lnSpc>
                <a:spcPts val="4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②“成就……载体”“成为……文化”两处动宾搭配不当,分别改为“成为……实体”“ 成就……文化”；</a:t>
            </a:r>
          </a:p>
          <a:p>
            <a:pPr>
              <a:lnSpc>
                <a:spcPts val="4500"/>
              </a:lnSpc>
            </a:pP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③“载体”一词使用不当,“载体”泛指能够承载其他事物的客观存在,这个词不能用在人的身上,改为“实体”,</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580505"/>
          </a:xfrm>
          <a:prstGeom prst="rect">
            <a:avLst/>
          </a:prstGeom>
          <a:noFill/>
          <a:ln w="9525">
            <a:noFill/>
          </a:ln>
        </p:spPr>
        <p:txBody>
          <a:bodyPr wrap="square">
            <a:spAutoFit/>
          </a:bodyPr>
          <a:lstStyle/>
          <a:p>
            <a:pPr>
              <a:lnSpc>
                <a:spcPts val="46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练习二·2022届广东省普通高等学校考试适应性模拟演练（最后一模）</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6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文中画横线的句子</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(侠客精神,不忍轻于鸿毛,只愿重于泰山,更愿是当世人心向往之的一颗熠熠生辉的明星,闪耀在漫长静谧的夜晚……)</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使用了比喻的修辞手法,请简要分析其表达效果。</a:t>
            </a:r>
          </a:p>
          <a:p>
            <a:pPr>
              <a:lnSpc>
                <a:spcPts val="46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【解析】①化虚为实,将抽象的侠客精神与泰山、鸿毛作比,体现游侠精神的深刻与博大。</a:t>
            </a:r>
          </a:p>
          <a:p>
            <a:pPr>
              <a:lnSpc>
                <a:spcPts val="46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②将侠客精神比作熠熠生辉的明星,表现出侠客精神的魅力与可贵,也表达出人们对正义与自由的永恒追求。</a:t>
            </a:r>
          </a:p>
          <a:p>
            <a:pPr>
              <a:lnSpc>
                <a:spcPts val="46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③本句置于结尾,生动形象地升华全文,表达出对侠客精神的赞美之情。</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23710"/>
          </a:xfrm>
          <a:prstGeom prst="rect">
            <a:avLst/>
          </a:prstGeom>
          <a:noFill/>
          <a:ln w="9525">
            <a:noFill/>
          </a:ln>
        </p:spPr>
        <p:txBody>
          <a:bodyPr wrap="square">
            <a:spAutoFit/>
          </a:bodyPr>
          <a:lstStyle/>
          <a:p>
            <a:pPr>
              <a:lnSpc>
                <a:spcPts val="25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练习二·2022届湖南省炎德英才·考前押题模拟测试卷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2500"/>
              </a:lnSpc>
            </a:pP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春雷响,万物长”,惊蛰一到,春催万物,不论是植物、动物,还是自然景观,都有了新的活力,呈现出一片欣欣向荣的景象。从惊蛰开始,我国大部分地区都已进入春耕季节。一年之计在春耕,春得一犁雨,秋收万担粮。故而,</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①惊蛰来了</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春忙也来了。四时五谷,皆始于此。春忙如故,农事寻常。除了春光春色,古代的诗人们也将目光瞄向田间地头,捕捉农人的身影和农事的繁忙。“田家几日闲,耕种从此起”“人间务生事,耕种满田畴”,这些诗句,既提醒农人不要误了农时,也描绘出了农人生活的艰辛与不易。时代更迭,岁月变迁。现代化的今天,劳动形态也日益多元。那么,传统农业劳动对劳动教育是否还有意义？从生命成长的层面看,不是耕种需要人</a:t>
            </a:r>
            <a:r>
              <a:rPr lang="en-US"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②而是人需要耕种</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尤其是中小学生。如果错过与自然链接的敏感期,中小学生就会钝化对自然万物的感觉,而这些感觉是一切心理活动能力发展的基础。所以,中小学劳动教育既要对接劳动新形态,更要坚守好链接生命与自然的农事劳作。</a:t>
            </a:r>
          </a:p>
          <a:p>
            <a:pPr>
              <a:lnSpc>
                <a:spcPts val="2500"/>
              </a:lnSpc>
            </a:pP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面对劳动形态的新变化,中小学劳动教育</a:t>
            </a:r>
            <a:r>
              <a:rPr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③还要改进方式/方法也要随之改变</a:t>
            </a:r>
            <a:r>
              <a:rPr sz="2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有学校开发家政课程,要求学生学会做家务,将自己做的拿手菜带到学校与同学分享；有学校将劳动教育与乡村振兴创意结合,组织学生深入乡村,体验农事……这样的劳动教育方式不仅学生喜欢,而且效果显著。准确地说,劳动不是为了劳动,而是为了正向的心性教育。</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926580"/>
          </a:xfrm>
          <a:prstGeom prst="rect">
            <a:avLst/>
          </a:prstGeom>
          <a:noFill/>
          <a:ln w="9525">
            <a:noFill/>
          </a:ln>
        </p:spPr>
        <p:txBody>
          <a:bodyPr wrap="square">
            <a:spAutoFit/>
          </a:bodyPr>
          <a:lstStyle/>
          <a:p>
            <a:pPr>
              <a:lnSpc>
                <a:spcPts val="4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练习二·2022届湖南省炎德英才·考前押题模拟测试卷</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4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 文中画波浪线部分引用诗句</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(春忙如故,农事寻常。除了春光春色,古代的诗人们也将目光瞄向田间地头,捕捉农人的身影和农事的繁忙。</a:t>
            </a:r>
            <a:r>
              <a:rPr lang="en-US" sz="2800" noProof="1">
                <a:solidFill>
                  <a:srgbClr val="C0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“田家几日闲,耕种从此起”“人间务生事,耕种满田畴”,</a:t>
            </a:r>
            <a:r>
              <a:rPr lang="en-US"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这些诗句,既提醒农人不要误了农时,也描绘出了农人生活的艰辛与不易。)</a:t>
            </a: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,请简要分析其表达效果。</a:t>
            </a:r>
          </a:p>
          <a:p>
            <a:pPr>
              <a:lnSpc>
                <a:spcPts val="4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【解析】①内容上,引用诗句,体现古代诗人如何在诗句中表现农人农事。</a:t>
            </a:r>
          </a:p>
          <a:p>
            <a:pPr>
              <a:lnSpc>
                <a:spcPts val="4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②结构上,既承接（衔接）前文内容“农人的身影和农事的繁忙”,又引出后文“不要误了农时”以及“农人生活的艰辛与不易”。</a:t>
            </a:r>
          </a:p>
          <a:p>
            <a:pPr>
              <a:lnSpc>
                <a:spcPts val="4100"/>
              </a:lnSpc>
            </a:pP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③引用诗句使文章更具美感,更有文采（文化气息）</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9050" y="-14287"/>
            <a:ext cx="9182100" cy="6849745"/>
          </a:xfrm>
          <a:prstGeom prst="rect">
            <a:avLst/>
          </a:prstGeom>
          <a:noFill/>
          <a:ln w="9525">
            <a:noFill/>
          </a:ln>
        </p:spPr>
        <p:txBody>
          <a:bodyPr wrap="square">
            <a:spAutoFit/>
          </a:bodyPr>
          <a:lstStyle/>
          <a:p>
            <a:pPr>
              <a:lnSpc>
                <a:spcPts val="3100"/>
              </a:lnSpc>
            </a:pP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14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练习三·“四省八校”2021-2022学年高三下学期模拟冲刺</a:t>
            </a:r>
            <a:r>
              <a:rPr sz="1400" noProof="1">
                <a:solidFill>
                  <a:srgbClr val="990099"/>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p>
          <a:p>
            <a:pPr>
              <a:lnSpc>
                <a:spcPts val="3100"/>
              </a:lnSpc>
            </a:pPr>
            <a:r>
              <a:rPr sz="2800" noProof="1">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依次填入文中横线上的词语,全都恰当的是</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【答案</a:t>
            </a:r>
            <a:r>
              <a:rPr lang="en-US" alt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:D</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】【解析】</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【琳琅满目】</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比喻眼前美好的东西很多,多指书籍和工艺品。</a:t>
            </a:r>
            <a:r>
              <a:rPr lang="zh-CN" sz="2800">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【金碧辉煌】</a:t>
            </a:r>
            <a:r>
              <a:rPr lang="zh-CN" sz="2800">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形容建筑物等异常华丽,光彩夺目。</a:t>
            </a:r>
            <a:r>
              <a:rPr lang="zh-CN" sz="2400">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此处形容的对象为国潮产品,应选“琳琅满目”。</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笔走龙蛇</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形容书法运笔活泼而雄健,侧重于“书法”。</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妙笔生花</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比喻杰出的写作才能,侧重于“写作才能”。</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语境形容的是汉字书法,故选“笔走龙蛇”。</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遥相呼应</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多指远远地互相配合、照应。</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交相辉映</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指各种光亮、色彩等互相映照,常用于形容美好的景象。</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据前文“受到青睐的青绿色,也与古代绘画的山水意境……”可知,语段蕴含有现代与古代在时空上的距离,应选“遥相呼应”。</a:t>
            </a:r>
            <a:endPar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endParaRP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别出心裁</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另有一种构思或设计,指想出的办法与众不同,侧重于“巧妙的心思与众不同”。</a:t>
            </a:r>
          </a:p>
          <a:p>
            <a:pPr>
              <a:lnSpc>
                <a:spcPts val="3100"/>
              </a:lnSpc>
            </a:pP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独树一帜</a:t>
            </a:r>
            <a:r>
              <a:rPr lang="zh-CN" sz="2800" noProof="1">
                <a:solidFill>
                  <a:srgbClr val="0000CC"/>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a:t>
            </a:r>
            <a:r>
              <a:rPr sz="2800" noProof="1">
                <a:solidFill>
                  <a:srgbClr val="FF0000"/>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指单独树立起一面旗帜,指自成一家,偏重于“另外开创局面”。</a:t>
            </a:r>
            <a:r>
              <a:rPr sz="2400" noProof="1">
                <a:solidFill>
                  <a:schemeClr val="tx1"/>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sym typeface="+mn-ea"/>
              </a:rPr>
              <a:t>此处意在表达设计新颖,应选“别出心裁”。</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M4YzgxMjAyMGY4NmE3NjE5MDFhZjQ0ZWFiZjg4MT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648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648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600,&quot;width&quot;:1440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17303</Words>
  <Application>Microsoft Office PowerPoint</Application>
  <PresentationFormat>全屏显示(4:3)</PresentationFormat>
  <Paragraphs>858</Paragraphs>
  <Slides>151</Slides>
  <Notes>140</Notes>
  <HiddenSlides>0</HiddenSlides>
  <MMClips>0</MMClips>
  <ScaleCrop>false</ScaleCrop>
  <HeadingPairs>
    <vt:vector size="6" baseType="variant">
      <vt:variant>
        <vt:lpstr>已用的字体</vt:lpstr>
      </vt:variant>
      <vt:variant>
        <vt:i4>5</vt:i4>
      </vt:variant>
      <vt:variant>
        <vt:lpstr>主题</vt:lpstr>
      </vt:variant>
      <vt:variant>
        <vt:i4>7</vt:i4>
      </vt:variant>
      <vt:variant>
        <vt:lpstr>幻灯片标题</vt:lpstr>
      </vt:variant>
      <vt:variant>
        <vt:i4>151</vt:i4>
      </vt:variant>
    </vt:vector>
  </HeadingPairs>
  <TitlesOfParts>
    <vt:vector size="163" baseType="lpstr">
      <vt:lpstr>楷体</vt:lpstr>
      <vt:lpstr>宋体</vt:lpstr>
      <vt:lpstr>微软雅黑</vt:lpstr>
      <vt:lpstr>Arial</vt:lpstr>
      <vt:lpstr>Calibri</vt:lpstr>
      <vt:lpstr>默认设计模板</vt:lpstr>
      <vt:lpstr>1_默认设计模板</vt:lpstr>
      <vt:lpstr>2_默认设计模板</vt:lpstr>
      <vt:lpstr>3_默认设计模板</vt:lpstr>
      <vt:lpstr>4_默认设计模板</vt:lpstr>
      <vt:lpstr>5_默认设计模板</vt:lpstr>
      <vt:lpstr>6_默认设计模板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919</cp:revision>
  <dcterms:created xsi:type="dcterms:W3CDTF">2016-08-18T12:32:00Z</dcterms:created>
  <dcterms:modified xsi:type="dcterms:W3CDTF">2022-06-20T03:41:34Z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1DF090F69A384AC8A9AEC38E253B6C55</vt:lpwstr>
  </property>
</Properties>
</file>