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quarto.org/docs/reference/formats/opml.html" TargetMode="External" /><Relationship Id="rId3" Type="http://schemas.openxmlformats.org/officeDocument/2006/relationships/hyperlink" Target="https://www.garrickadenbuie.com/blog/pandoc-syntax-highlighting-examples/" TargetMode="External" /><Relationship Id="rId4" Type="http://schemas.openxmlformats.org/officeDocument/2006/relationships/hyperlink" Target="https://quarto.org/docs/output-formats/html-code.html" TargetMode="External" /><Relationship Id="rId5" Type="http://schemas.openxmlformats.org/officeDocument/2006/relationships/hyperlink" Target="https://quarto.org/docs/authoring/cross-references.html" TargetMode="External" /><Relationship Id="rId6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footnotes-and-citations.html" TargetMode="External" /><Relationship Id="rId3" Type="http://schemas.openxmlformats.org/officeDocument/2006/relationships/slide" Target="slide5.xml" /><Relationship Id="rId4" Type="http://schemas.openxmlformats.org/officeDocument/2006/relationships/slide" Target="slide5.xml" /><Relationship Id="rId5" Type="http://schemas.openxmlformats.org/officeDocument/2006/relationships/hyperlink" Target="https://quarto.org/docs/authoring/footnotes-and-citations.html" TargetMode="External" /><Relationship Id="rId6" Type="http://schemas.openxmlformats.org/officeDocument/2006/relationships/hyperlink" Target="https://github.com/nmcguinness/2023_MSC_DataAnalytics_Quarto_Demo/blob/main/references.bib" TargetMode="External" /><Relationship Id="rId7" Type="http://schemas.openxmlformats.org/officeDocument/2006/relationships/hyperlink" Target="https://www.bibtex.org/Format/" TargetMode="External" /><Relationship Id="rId8" Type="http://schemas.openxmlformats.org/officeDocument/2006/relationships/hyperlink" Target="https://www.bibme.org/bibte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Analysis for Interactive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ICA - Analysis of…</a:t>
            </a:r>
            <a:br/>
            <a:br/>
            <a:r>
              <a:rPr/>
              <a:t>Jane J. Jones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Document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example illustrates some useful functionality within Quarto including the following: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OPML Header Options</a:t>
            </a:r>
          </a:p>
          <a:p>
            <a:pPr lvl="0"/>
            <a:r>
              <a:rPr>
                <a:hlinkClick r:id="rId2"/>
              </a:rPr>
              <a:t>OPML Header Options</a:t>
            </a:r>
            <a:r>
              <a:rPr/>
              <a:t> header</a:t>
            </a:r>
          </a:p>
          <a:p>
            <a:pPr lvl="0"/>
            <a:r>
              <a:rPr>
                <a:hlinkClick r:id="rId3"/>
              </a:rPr>
              <a:t>Pandoc Syntax Highlighting Examples</a:t>
            </a:r>
          </a:p>
          <a:p>
            <a:pPr lvl="0"/>
            <a:r>
              <a:rPr>
                <a:hlinkClick r:id="rId4"/>
              </a:rPr>
              <a:t>Code Formatting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Cross References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Cross-references</a:t>
            </a:r>
            <a:r>
              <a:rPr/>
              <a:t> make it easier for readers to navigate your document by providing numbered references and hyperlinks to various entities like figures and tables.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Examples</a:t>
            </a:r>
          </a:p>
          <a:p>
            <a:pPr lvl="0" indent="0" marL="0">
              <a:buNone/>
            </a:pPr>
            <a:r>
              <a:rPr/>
              <a:t>Figure 1 explores the impact of CO2 on…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(airquality,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(Temp, Ozone))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"loess"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2023_MSC_DataAnalytics_Quarto_Demo_files/figure-pptx/fig-airquality-1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Temperature and ozone level.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we can add annotations in the R chunk (i.e. the grey sections that contains R code) to do things like set caption, width, dpi, label, etc.</a:t>
            </a:r>
          </a:p>
          <a:p>
            <a:pPr lvl="0" indent="0" marL="0">
              <a:buNone/>
            </a:pPr>
            <a:r>
              <a:rPr/>
              <a:t>Figure 2 shows the key statistics measures and an outline of central tendency, spread, and skewness of ozone level.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boxplot</a:t>
            </a:r>
            <a:r>
              <a:rPr>
                <a:solidFill>
                  <a:srgbClr val="003B4F"/>
                </a:solidFill>
                <a:latin typeface="Courier"/>
              </a:rPr>
              <a:t>(airquality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Ozone)</a:t>
            </a:r>
          </a:p>
        </p:txBody>
      </p:sp>
      <p:pic>
        <p:nvPicPr>
          <p:cNvPr descr="2023_MSC_DataAnalytics_Quarto_Demo_files/figure-pptx/fig-ozon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2: Ozone level.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also how the table and figure numbers are automatically set by Quarto. If we re-arrange these elements then the numbers will update automatically.</a:t>
            </a:r>
          </a:p>
          <a:p>
            <a:pPr lvl="0" indent="0" marL="0">
              <a:buNone/>
            </a:pPr>
            <a:r>
              <a:rPr/>
              <a:t>Table 1 presents….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knitr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(airquality))</a:t>
            </a:r>
          </a:p>
          <a:p>
            <a:pPr lvl="0" indent="0" marL="0">
              <a:buNone/>
            </a:pPr>
            <a:r>
              <a:rPr/>
              <a:t>We can also do override the settings in the OPML header above and turn source code off with </a:t>
            </a:r>
            <a:r>
              <a:rPr i="1"/>
              <a:t>echo</a:t>
            </a:r>
            <a:r>
              <a:rPr/>
              <a:t> set to false, turn off warnings, and disable caching for a specific chunk of code.</a:t>
            </a:r>
          </a:p>
          <a:p>
            <a:pPr lvl="0" indent="0" marL="0">
              <a:buNone/>
            </a:pPr>
            <a:r>
              <a:rPr/>
              <a:t>Table 2 presents….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knitr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tail</a:t>
            </a:r>
            <a:r>
              <a:rPr>
                <a:solidFill>
                  <a:srgbClr val="003B4F"/>
                </a:solidFill>
                <a:latin typeface="Courier"/>
              </a:rPr>
              <a:t>(airquality))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Footnotes</a:t>
            </a:r>
          </a:p>
          <a:p>
            <a:pPr lvl="0" indent="0" marL="0">
              <a:buNone/>
            </a:pPr>
            <a:r>
              <a:rPr/>
              <a:t>Quarto will use Pandoc to automatically generate </a:t>
            </a:r>
            <a:r>
              <a:rPr>
                <a:hlinkClick r:id="rId2"/>
              </a:rPr>
              <a:t>footnotes</a:t>
            </a:r>
            <a:r>
              <a:rPr/>
              <a:t> in a number of styles.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Examples</a:t>
            </a:r>
          </a:p>
          <a:p>
            <a:pPr lvl="0" indent="0" marL="0">
              <a:buNone/>
            </a:pPr>
            <a:r>
              <a:rPr/>
              <a:t>When considering the impact of Sea surface temperature</a:t>
            </a:r>
            <a:r>
              <a:rPr baseline="30000">
                <a:hlinkClick r:id="rId3" action="ppaction://hlinksldjump"/>
              </a:rPr>
              <a:t>1</a:t>
            </a:r>
            <a:r>
              <a:rPr/>
              <a:t> on Ozone</a:t>
            </a:r>
            <a:r>
              <a:rPr baseline="30000">
                <a:hlinkClick r:id="rId4" action="ppaction://hlinksldjump"/>
              </a:rPr>
              <a:t>2</a:t>
            </a:r>
            <a:r>
              <a:rPr/>
              <a:t> level…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 &amp; Bibliography</a:t>
            </a:r>
          </a:p>
          <a:p>
            <a:pPr lvl="0" indent="0" marL="0">
              <a:buNone/>
            </a:pPr>
            <a:r>
              <a:rPr/>
              <a:t>Quarto will use Pandoc to automatically generate </a:t>
            </a:r>
            <a:r>
              <a:rPr>
                <a:hlinkClick r:id="rId5"/>
              </a:rPr>
              <a:t>citations and a bibliography</a:t>
            </a:r>
            <a:r>
              <a:rPr/>
              <a:t> in a number of styles.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Examples</a:t>
            </a:r>
          </a:p>
          <a:p>
            <a:pPr lvl="0" indent="0" marL="0">
              <a:buNone/>
            </a:pPr>
            <a:r>
              <a:rPr/>
              <a:t>According to @smith2023 we may consider….and is proven [@smith2023; @doe2021]. A number of online sources [@quartoofficial] report…</a:t>
            </a:r>
          </a:p>
          <a:p>
            <a:pPr lvl="0" indent="0" marL="0">
              <a:buNone/>
            </a:pPr>
            <a:r>
              <a:rPr/>
              <a:t>To add a bibliography all we need to do is the following:</a:t>
            </a:r>
          </a:p>
          <a:p>
            <a:pPr lvl="0" indent="-342900" marL="342900">
              <a:buAutoNum type="arabicPeriod"/>
            </a:pPr>
            <a:r>
              <a:rPr/>
              <a:t>Create a </a:t>
            </a:r>
            <a:r>
              <a:rPr>
                <a:hlinkClick r:id="rId6"/>
              </a:rPr>
              <a:t>references.bib</a:t>
            </a:r>
            <a:r>
              <a:rPr/>
              <a:t> file in the folder as this document.</a:t>
            </a:r>
          </a:p>
          <a:p>
            <a:pPr lvl="0" indent="-342900" marL="342900">
              <a:buAutoNum type="arabicPeriod"/>
            </a:pPr>
            <a:r>
              <a:rPr/>
              <a:t>Add a reference to this bib file in the OPML header above.</a:t>
            </a:r>
          </a:p>
          <a:p>
            <a:pPr lvl="0" indent="-342900" marL="342900">
              <a:buAutoNum type="arabicPeriod"/>
            </a:pPr>
            <a:r>
              <a:rPr/>
              <a:t>Populate the bib file with </a:t>
            </a:r>
            <a:r>
              <a:rPr>
                <a:hlinkClick r:id="rId7"/>
              </a:rPr>
              <a:t>BibTeX</a:t>
            </a:r>
            <a:r>
              <a:rPr/>
              <a:t> compatible citations which you can easily generate using </a:t>
            </a:r>
            <a:r>
              <a:rPr>
                <a:hlinkClick r:id="rId8"/>
              </a:rPr>
              <a:t>free online tools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Sea surface temperature (SST), or ocean surface temperature, is the ocean temperature close to the surface.</a:t>
            </a:r>
          </a:p>
          <a:p>
            <a:pPr lvl="0" indent="0" marL="0">
              <a:buNone/>
            </a:pPr>
            <a:r>
              <a:rPr sz="1800"/>
              <a:t>2. Ozone is a molecule composed of three oxygen atoms.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Interactive Environments</dc:title>
  <dc:creator>Jane J. Jones</dc:creator>
  <cp:keywords/>
  <dcterms:created xsi:type="dcterms:W3CDTF">2023-12-15T15:25:01Z</dcterms:created>
  <dcterms:modified xsi:type="dcterms:W3CDTF">2023-12-15T15:25:01Z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2023-12-14</vt:lpwstr>
  </property>
  <property fmtid="{D5CDD505-2E9C-101B-9397-08002B2CF9AE}" pid="6" name="editor">
    <vt:lpwstr>visual</vt:lpwstr>
  </property>
  <property fmtid="{D5CDD505-2E9C-101B-9397-08002B2CF9AE}" pid="7" name="execute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ICA - Analysis of…</vt:lpwstr>
  </property>
  <property fmtid="{D5CDD505-2E9C-101B-9397-08002B2CF9AE}" pid="13" name="toc-title">
    <vt:lpwstr>Table of contents</vt:lpwstr>
  </property>
</Properties>
</file>