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my research project I wanted to write a software renderer. That means a program capable of drawing a 3D model on a screen. The “software” part means I wrote it without hardware acceleration, so it doesn’t use a graphics card. Everything is </a:t>
            </a:r>
            <a:r>
              <a:rPr lang="en-GB"/>
              <a:t>rendered</a:t>
            </a:r>
            <a:r>
              <a:rPr lang="en-GB"/>
              <a:t> the old fashioned way on the CPU. I now have the unenviable task of presenting the entire rendering pipeline in 5 </a:t>
            </a:r>
            <a:r>
              <a:rPr lang="en-GB"/>
              <a:t>minutes</a:t>
            </a:r>
            <a:r>
              <a:rPr lang="en-GB"/>
              <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a86cd2aa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a86cd2aa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talk about triangles later but for now let’s take for granted that we’ve split our mesh up into triangles. Now what? Well, we need to start turning these triangles into something we can draw on the screen. We do this in 2 phases.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a86cd2aa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a86cd2aa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there are the things we can do to the entire triangle - things like rotating it, scaling it, projecting it onto the screen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a86cd2aa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a86cd2aa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Then, there are </a:t>
            </a:r>
            <a:r>
              <a:rPr lang="en-GB"/>
              <a:t>things</a:t>
            </a:r>
            <a:r>
              <a:rPr lang="en-GB"/>
              <a:t> we can do with each pixel in the triangle. This includes determining its colour based on the texture map and performing shading calculations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a86cd2aa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a86cd2aa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basically 2 things my renderer does with each triangle. First, it rotates the triangle into the correct orientation using something called a rotation matrix. A matrix is a mathematical object which can be used to transform vectors. They’re represented as a grid of numbers inside a set of brackets, like this.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a86cd2aa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a86cd2aa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Different matrices can be used to scale, rotate or morph vectors and since our vertices are vectors, we can use matrices to transform our triangles. The nice thing here is that we can apply a single matrix to every vertex in the mesh and it will apply the same rotation to the entire thing, so we simply iterate through all the vertices in the mesh and apply our rotation matrix</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a86cd2aa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a86cd2aa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second thing my renderer does with the triangles is project them onto a 2D plane, i.e. the screen. 3D graphics are an illusion. We’re tricking our eyes into believing that a 2D screen has depth. This involves more maths which I won’t go into here, but if you’re interested I’ll include a link to a video where it’s explained in detail at the end of the presentation.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a86cd2aa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a86cd2aa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the triangle has been projected into 2D space, we need to start figuring out what colour each pixel will be. To do this we first need to calculate </a:t>
            </a:r>
            <a:r>
              <a:rPr lang="en-GB"/>
              <a:t>something</a:t>
            </a:r>
            <a:r>
              <a:rPr lang="en-GB"/>
              <a:t> </a:t>
            </a:r>
            <a:r>
              <a:rPr lang="en-GB"/>
              <a:t>called</a:t>
            </a:r>
            <a:r>
              <a:rPr lang="en-GB"/>
              <a:t> the barycentric coordinate of each pixel in the triangle. All you need to know about barycentric coordinates is that they are a way of representing any point in a triangle relative to its vertices. The barycentric coordinate of a pixel can be used to interpolate several things.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a86cd2aa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a86cd2aa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Because each vertex in our mesh is directly mapped to a point in our texture maps, we can use the barycentric coordinate </a:t>
            </a:r>
            <a:r>
              <a:rPr lang="en-GB">
                <a:solidFill>
                  <a:schemeClr val="dk1"/>
                </a:solidFill>
              </a:rPr>
              <a:t>to interpolate between the UV coordinates associated with the verts of the triangle. This allows us to pick the correct colour for each pixel from the diffuse map</a:t>
            </a:r>
            <a:endParaRPr>
              <a:solidFill>
                <a:schemeClr val="dk1"/>
              </a:solidFill>
            </a:endParaRPr>
          </a:p>
          <a:p>
            <a:pPr indent="0" lvl="0" marL="0" rtl="0" algn="l">
              <a:spcBef>
                <a:spcPts val="0"/>
              </a:spcBef>
              <a:spcAft>
                <a:spcPts val="0"/>
              </a:spcAft>
              <a:buNone/>
            </a:pPr>
            <a:r>
              <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a86cd2aa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a86cd2aa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We also use it to calculate how “deep” into the screen the pixel is, which allows us to determine how close the pixel is to the camera. This is important because it’s how we avoid drawing parts of the model which are occluded by other parts of the model closer to the camera.We use something called a depth buffer, also called a z-buffer, to keep track of how “deep” into the screen each pixel is. Then, if we try to draw over that pixel again as part of a different triangle, we’ll be able to tell which one is closer to the camera by checking the depth buffer.</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a86cd2aa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a86cd2aa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Here’s an example of the rendering errors we can get if we don’t have a depth buffer</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a43fd4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a43fd4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renderer I’ve written is fairly basic. It only supports triangulated meshes for reasons I’ll go into in a bit and it only has a basic form of  Phong shading.</a:t>
            </a:r>
            <a:endParaRPr/>
          </a:p>
          <a:p>
            <a:pPr indent="0" lvl="0" marL="0" rtl="0" algn="l">
              <a:spcBef>
                <a:spcPts val="0"/>
              </a:spcBef>
              <a:spcAft>
                <a:spcPts val="0"/>
              </a:spcAft>
              <a:buNone/>
            </a:pPr>
            <a:r>
              <a:rPr lang="en-GB">
                <a:solidFill>
                  <a:schemeClr val="dk1"/>
                </a:solidFill>
              </a:rPr>
              <a:t>If you want to play with the renderer while I talk, there’s a link to it on my blog at this URL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a86cd2aa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a86cd2aa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 final thing we do with the barycentric coordinate is use it to interpolate the normal vectors of each vertex in the triangle. This allows us to figure out which direction each pixel is facing in 3D space, which in turn allows us to change its colour based on lighting information.</a:t>
            </a: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a86cd2aa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a86cd2aa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Without the barycentric coordinate and the accompanying interpolation, we’d only be able to do flat shading like this</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a86cd2aa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a86cd2aa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By combining all of these operations and running them on every pixel of every triangle, we’re able to render a 3D model in any orientation we like with somewhat-realistic shading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a86cd2aa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a86cd2aa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My renderer has some limitations and there’s definitely room for improvement</a:t>
            </a:r>
            <a:endParaRPr>
              <a:solidFill>
                <a:schemeClr val="dk1"/>
              </a:solidFill>
            </a:endParaRPr>
          </a:p>
          <a:p>
            <a:pPr indent="0" lvl="0" marL="0" rtl="0" algn="l">
              <a:spcBef>
                <a:spcPts val="0"/>
              </a:spcBef>
              <a:spcAft>
                <a:spcPts val="0"/>
              </a:spcAft>
              <a:buNone/>
            </a:pPr>
            <a:r>
              <a:rPr lang="en-GB">
                <a:solidFill>
                  <a:schemeClr val="dk1"/>
                </a:solidFill>
              </a:rPr>
              <a:t>It only supports a single light source and as I said earlier it doesn’t support normal maps. It’s optimised, but not as optimised as it could be and of course it only supports triangulated meshes</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a86cd2aa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a86cd2aa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the references used throughout this presentation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a86cd2aa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a86cd2aa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here are some links to resources you might enjoy if you found this topic interesting. I’ve 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a86cd2a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a86cd2a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attempted to implement normal mapping at one point but wasn’t able to get it looking or performing well, so that feature is missing from the final artefact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a86cd2aa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a86cd2aa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Now, r</a:t>
            </a:r>
            <a:r>
              <a:rPr lang="en-GB">
                <a:solidFill>
                  <a:schemeClr val="dk1"/>
                </a:solidFill>
              </a:rPr>
              <a:t>endering is a complicated process so I don’t expect everyone to be able to follow everything in this talk, but I’m hoping to at least provide a glimpse into the process and maybe point you in some interesting directions.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There’s no better place to start than the beginning, so let’s look inside a .obj file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a86cd2a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a86cd2a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Inside an .obj file you’ll find this, a list of numbers.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a86cd2a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a86cd2a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numbers correspond directly to the coordinates of vertices in our mesh, as you’d see in Blender. Ultimately, any file format - be it FBX, GLTF, OBJ, will all contain a list of numbers like this in some way shape or form.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a86cd2a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a86cd2a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Those numbers represent the vertices of the polygons which make up your mesh. One of the first important things to know about rendering is that it’s all based on triangles. No matter what kind of NGon you have in your mesh, any renderer is going to break it up into triangles.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a86cd2aa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a86cd2aa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why my renderer only supports triangulated meshes - I didn’t implement a triangulation function myself. Instead I rely on the triangulation functions implemented in other programs like blender.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a86cd2aa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a86cd2a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3 important qualities of triangles for rendering. They’re always flat, which greatly simplifies shading </a:t>
            </a:r>
            <a:r>
              <a:rPr lang="en-GB"/>
              <a:t>calculations</a:t>
            </a:r>
            <a:r>
              <a:rPr lang="en-GB"/>
              <a:t>. They’re always </a:t>
            </a:r>
            <a:r>
              <a:rPr lang="en-GB"/>
              <a:t>convex, which allows fast rendering techniques like scanline rendering. And they can be used to construct any other 2D shape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hyperlink" Target="https://www.scratchapixel.com/lessons/3d-basic-rendering/transforming-objects-using-matrices/using-4x4-matrices-transform-objects-3D.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hyperlink" Target="https://gdbooks.gitbooks.io/legacyopengl/content/Chapter4/CoordinateTransform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hyperlink" Target="https://www.scratchapixel.com/lessons/3d-basic-rendering/ray-tracing-rendering-a-triangle/barycentric-coordinate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hyperlink" Target="https://stackoverflow.com/questions/5532595/about-opengl-texture-coordinat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hyperlink" Target="https://commons.wikimedia.org/wiki/File:Z_buffer.sv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C3AS7qfZXF1RNPHQyaUJLfdgUfuHTkpz/view"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eL3q-5qjhipU8I7EDeFgTDZoDRpkrJ97/view"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lasnost.itcarlow.ie/~powerk/GeneralGraphicsNotes/LightingShadingandColour/shading.html" TargetMode="Externa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axLBQy0ru_RCYQxOhrQKsyhy_eOjhUfX/view" TargetMode="External"/><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eL3q-5qjhipU8I7EDeFgTDZoDRpkrJ97/view"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textbooks.cs.ksu.edu/cis580/13-basic-3d-rendering/02-it-starts-with-triangles/" TargetMode="External"/><Relationship Id="rId4" Type="http://schemas.openxmlformats.org/officeDocument/2006/relationships/hyperlink" Target="https://www.scratchapixel.com/lessons/3d-basic-rendering/transforming-objects-using-matrices/using-4x4-matrices-transform-objects-3D.html" TargetMode="External"/><Relationship Id="rId5" Type="http://schemas.openxmlformats.org/officeDocument/2006/relationships/hyperlink" Target="https://gdbooks.gitbooks.io/legacyopengl/content/Chapter4/CoordinateTransforms.html" TargetMode="External"/><Relationship Id="rId6" Type="http://schemas.openxmlformats.org/officeDocument/2006/relationships/hyperlink" Target="https://www.scratchapixel.com/lessons/3d-basic-rendering/ray-tracing-rendering-a-triangle/barycentric-coordinates.html" TargetMode="External"/><Relationship Id="rId7" Type="http://schemas.openxmlformats.org/officeDocument/2006/relationships/hyperlink" Target="https://stackoverflow.com/questions/5532595/about-opengl-texture-coordinates" TargetMode="External"/><Relationship Id="rId8" Type="http://schemas.openxmlformats.org/officeDocument/2006/relationships/hyperlink" Target="https://commons.wikimedia.org/wiki/File:Z_buffer.sv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pipding.github.io/3dage_renderer/" TargetMode="External"/><Relationship Id="rId4" Type="http://schemas.openxmlformats.org/officeDocument/2006/relationships/hyperlink" Target="https://pipding.github.io/3dage_renderer/renderer/" TargetMode="External"/><Relationship Id="rId5" Type="http://schemas.openxmlformats.org/officeDocument/2006/relationships/hyperlink" Target="https://www.scratchapixel.com/lessons/3d-basic-rendering/introduction-to-shading/what-is-shading-light-matter-interaction.html" TargetMode="External"/><Relationship Id="rId6" Type="http://schemas.openxmlformats.org/officeDocument/2006/relationships/hyperlink" Target="https://www.youtube.com/watch?v=D3IhkRulkFE" TargetMode="External"/><Relationship Id="rId7" Type="http://schemas.openxmlformats.org/officeDocument/2006/relationships/hyperlink" Target="https://www.youtube.com/watch?v=Y_vvC2G7vRo&amp;list=PLEETnX-uPtBUbVOok816vTl1K9vV1GgH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f4F3k26kz_cSc2eOPmh7QF-ELNNoB-23/view"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eL3q-5qjhipU8I7EDeFgTDZoDRpkrJ97/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hyperlink" Target="https://textbooks.cs.ksu.edu/cis580/13-basic-3d-rendering/02-it-starts-with-triangl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Writing a software renderer in Javascript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Ryan Bissett</a:t>
            </a:r>
            <a:endParaRPr/>
          </a:p>
          <a:p>
            <a:pPr indent="0" lvl="0" marL="0" rtl="0" algn="ctr">
              <a:spcBef>
                <a:spcPts val="0"/>
              </a:spcBef>
              <a:spcAft>
                <a:spcPts val="0"/>
              </a:spcAft>
              <a:buNone/>
            </a:pPr>
            <a:r>
              <a:rPr lang="en-GB"/>
              <a:t>D00147056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Ok, triangles. Now what?</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Ok, triangles. Now what?</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Phase 1: Per-triangle operations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Ok, triangles. Now what?</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Phase 1: Per-triangle operations</a:t>
            </a:r>
            <a:endParaRPr/>
          </a:p>
          <a:p>
            <a:pPr indent="0" lvl="0" marL="0" rtl="0" algn="l">
              <a:spcBef>
                <a:spcPts val="1200"/>
              </a:spcBef>
              <a:spcAft>
                <a:spcPts val="1200"/>
              </a:spcAft>
              <a:buNone/>
            </a:pPr>
            <a:r>
              <a:rPr lang="en-GB"/>
              <a:t>Phase 2: Per-pixel operations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Per-triangle operations - applying rotation matrix</a:t>
            </a:r>
            <a:endParaRPr/>
          </a:p>
        </p:txBody>
      </p:sp>
      <p:sp>
        <p:nvSpPr>
          <p:cNvPr id="134" name="Google Shape;134;p25"/>
          <p:cNvSpPr txBox="1"/>
          <p:nvPr/>
        </p:nvSpPr>
        <p:spPr>
          <a:xfrm>
            <a:off x="2427875" y="1970825"/>
            <a:ext cx="4226400" cy="166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200">
                <a:solidFill>
                  <a:schemeClr val="accent3"/>
                </a:solidFill>
                <a:latin typeface="Average"/>
                <a:ea typeface="Average"/>
                <a:cs typeface="Average"/>
                <a:sym typeface="Average"/>
              </a:rPr>
              <a:t>1, 2, 3, 4</a:t>
            </a:r>
            <a:endParaRPr sz="3200">
              <a:solidFill>
                <a:schemeClr val="accent3"/>
              </a:solidFill>
              <a:latin typeface="Average"/>
              <a:ea typeface="Average"/>
              <a:cs typeface="Average"/>
              <a:sym typeface="Average"/>
            </a:endParaRPr>
          </a:p>
          <a:p>
            <a:pPr indent="0" lvl="0" marL="0" rtl="0" algn="ctr">
              <a:spcBef>
                <a:spcPts val="0"/>
              </a:spcBef>
              <a:spcAft>
                <a:spcPts val="0"/>
              </a:spcAft>
              <a:buNone/>
            </a:pPr>
            <a:r>
              <a:rPr lang="en-GB" sz="3200">
                <a:solidFill>
                  <a:schemeClr val="accent3"/>
                </a:solidFill>
                <a:latin typeface="Average"/>
                <a:ea typeface="Average"/>
                <a:cs typeface="Average"/>
                <a:sym typeface="Average"/>
              </a:rPr>
              <a:t>5, 6, 7, 8</a:t>
            </a:r>
            <a:endParaRPr sz="3200">
              <a:solidFill>
                <a:schemeClr val="accent3"/>
              </a:solidFill>
              <a:latin typeface="Average"/>
              <a:ea typeface="Average"/>
              <a:cs typeface="Average"/>
              <a:sym typeface="Average"/>
            </a:endParaRPr>
          </a:p>
          <a:p>
            <a:pPr indent="0" lvl="0" marL="0" rtl="0" algn="ctr">
              <a:spcBef>
                <a:spcPts val="0"/>
              </a:spcBef>
              <a:spcAft>
                <a:spcPts val="0"/>
              </a:spcAft>
              <a:buNone/>
            </a:pPr>
            <a:r>
              <a:rPr lang="en-GB" sz="3200">
                <a:solidFill>
                  <a:schemeClr val="accent3"/>
                </a:solidFill>
                <a:latin typeface="Average"/>
                <a:ea typeface="Average"/>
                <a:cs typeface="Average"/>
                <a:sym typeface="Average"/>
              </a:rPr>
              <a:t>9, 8, 7, 6</a:t>
            </a:r>
            <a:endParaRPr sz="3200">
              <a:solidFill>
                <a:schemeClr val="accent3"/>
              </a:solidFill>
              <a:latin typeface="Average"/>
              <a:ea typeface="Average"/>
              <a:cs typeface="Average"/>
              <a:sym typeface="Average"/>
            </a:endParaRPr>
          </a:p>
        </p:txBody>
      </p:sp>
      <p:sp>
        <p:nvSpPr>
          <p:cNvPr id="135" name="Google Shape;135;p25"/>
          <p:cNvSpPr/>
          <p:nvPr/>
        </p:nvSpPr>
        <p:spPr>
          <a:xfrm>
            <a:off x="3645875" y="1978150"/>
            <a:ext cx="1716900" cy="1716900"/>
          </a:xfrm>
          <a:prstGeom prst="bracketPair">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Per-triangle operations - applying rotation matrix</a:t>
            </a:r>
            <a:endParaRPr/>
          </a:p>
        </p:txBody>
      </p:sp>
      <p:pic>
        <p:nvPicPr>
          <p:cNvPr id="141" name="Google Shape;141;p26"/>
          <p:cNvPicPr preferRelativeResize="0"/>
          <p:nvPr/>
        </p:nvPicPr>
        <p:blipFill>
          <a:blip r:embed="rId3">
            <a:alphaModFix/>
          </a:blip>
          <a:stretch>
            <a:fillRect/>
          </a:stretch>
        </p:blipFill>
        <p:spPr>
          <a:xfrm>
            <a:off x="2428875" y="961150"/>
            <a:ext cx="4286250" cy="3448050"/>
          </a:xfrm>
          <a:prstGeom prst="rect">
            <a:avLst/>
          </a:prstGeom>
          <a:noFill/>
          <a:ln>
            <a:noFill/>
          </a:ln>
        </p:spPr>
      </p:pic>
      <p:sp>
        <p:nvSpPr>
          <p:cNvPr id="142" name="Google Shape;142;p26"/>
          <p:cNvSpPr txBox="1"/>
          <p:nvPr>
            <p:ph idx="1" type="body"/>
          </p:nvPr>
        </p:nvSpPr>
        <p:spPr>
          <a:xfrm>
            <a:off x="6715125" y="961150"/>
            <a:ext cx="1641300" cy="41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lang="en-GB" sz="1000"/>
              <a:t>(Scratchapixel.com, 2024)</a:t>
            </a:r>
            <a:endParaRPr sz="1000"/>
          </a:p>
        </p:txBody>
      </p:sp>
      <p:sp>
        <p:nvSpPr>
          <p:cNvPr id="143" name="Google Shape;143;p26"/>
          <p:cNvSpPr txBox="1"/>
          <p:nvPr/>
        </p:nvSpPr>
        <p:spPr>
          <a:xfrm>
            <a:off x="311700" y="4409200"/>
            <a:ext cx="8520600" cy="572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accent3"/>
              </a:buClr>
              <a:buSzPts val="1100"/>
              <a:buFont typeface="Average"/>
              <a:buChar char="●"/>
            </a:pPr>
            <a:r>
              <a:rPr lang="en-GB" sz="1100">
                <a:solidFill>
                  <a:schemeClr val="accent3"/>
                </a:solidFill>
                <a:latin typeface="Average"/>
                <a:ea typeface="Average"/>
                <a:cs typeface="Average"/>
                <a:sym typeface="Average"/>
              </a:rPr>
              <a:t>Scratchapixel.com. (2024). Transforming Objects using Matrices. [online] Available at: </a:t>
            </a:r>
            <a:r>
              <a:rPr lang="en-GB" sz="1100" u="sng">
                <a:solidFill>
                  <a:schemeClr val="hlink"/>
                </a:solidFill>
                <a:latin typeface="Average"/>
                <a:ea typeface="Average"/>
                <a:cs typeface="Average"/>
                <a:sym typeface="Average"/>
                <a:hlinkClick r:id="rId4"/>
              </a:rPr>
              <a:t>https://www.scratchapixel.com/lessons/3d-basic-rendering/transforming-objects-using-matrices/using-4x4-matrices-transform-objects-3D.html</a:t>
            </a:r>
            <a:r>
              <a:rPr lang="en-GB" sz="1100">
                <a:solidFill>
                  <a:schemeClr val="accent3"/>
                </a:solidFill>
                <a:latin typeface="Average"/>
                <a:ea typeface="Average"/>
                <a:cs typeface="Average"/>
                <a:sym typeface="Average"/>
              </a:rPr>
              <a:t> [Accessed 30 Nov. 2024]</a:t>
            </a:r>
            <a:endParaRPr sz="11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Per-triangle operations - Screen-space projection</a:t>
            </a:r>
            <a:endParaRPr/>
          </a:p>
        </p:txBody>
      </p:sp>
      <p:pic>
        <p:nvPicPr>
          <p:cNvPr id="149" name="Google Shape;149;p27"/>
          <p:cNvPicPr preferRelativeResize="0"/>
          <p:nvPr/>
        </p:nvPicPr>
        <p:blipFill>
          <a:blip r:embed="rId3">
            <a:alphaModFix/>
          </a:blip>
          <a:stretch>
            <a:fillRect/>
          </a:stretch>
        </p:blipFill>
        <p:spPr>
          <a:xfrm>
            <a:off x="2563325" y="1086475"/>
            <a:ext cx="3883305" cy="3253975"/>
          </a:xfrm>
          <a:prstGeom prst="rect">
            <a:avLst/>
          </a:prstGeom>
          <a:noFill/>
          <a:ln>
            <a:noFill/>
          </a:ln>
        </p:spPr>
      </p:pic>
      <p:sp>
        <p:nvSpPr>
          <p:cNvPr id="150" name="Google Shape;150;p27"/>
          <p:cNvSpPr txBox="1"/>
          <p:nvPr/>
        </p:nvSpPr>
        <p:spPr>
          <a:xfrm>
            <a:off x="311700" y="4409200"/>
            <a:ext cx="8520600" cy="572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accent3"/>
              </a:buClr>
              <a:buSzPts val="1100"/>
              <a:buFont typeface="Average"/>
              <a:buChar char="●"/>
            </a:pPr>
            <a:r>
              <a:rPr lang="en-GB" sz="1100">
                <a:solidFill>
                  <a:schemeClr val="accent3"/>
                </a:solidFill>
                <a:latin typeface="Average"/>
                <a:ea typeface="Average"/>
                <a:cs typeface="Average"/>
                <a:sym typeface="Average"/>
              </a:rPr>
              <a:t>Szauer, G. (2016). Understanding Coordinate Transformations · LegacyOpenGL. [online] Gitbooks.io. Available at: </a:t>
            </a:r>
            <a:r>
              <a:rPr lang="en-GB" sz="1100" u="sng">
                <a:solidFill>
                  <a:schemeClr val="hlink"/>
                </a:solidFill>
                <a:latin typeface="Average"/>
                <a:ea typeface="Average"/>
                <a:cs typeface="Average"/>
                <a:sym typeface="Average"/>
                <a:hlinkClick r:id="rId4"/>
              </a:rPr>
              <a:t>https://gdbooks.gitbooks.io/legacyopengl/content/Chapter4/CoordinateTransforms.html</a:t>
            </a:r>
            <a:r>
              <a:rPr lang="en-GB" sz="1100">
                <a:solidFill>
                  <a:schemeClr val="accent3"/>
                </a:solidFill>
                <a:latin typeface="Average"/>
                <a:ea typeface="Average"/>
                <a:cs typeface="Average"/>
                <a:sym typeface="Average"/>
              </a:rPr>
              <a:t> </a:t>
            </a:r>
            <a:r>
              <a:rPr lang="en-GB" sz="1100">
                <a:solidFill>
                  <a:schemeClr val="accent3"/>
                </a:solidFill>
                <a:latin typeface="Average"/>
                <a:ea typeface="Average"/>
                <a:cs typeface="Average"/>
                <a:sym typeface="Average"/>
              </a:rPr>
              <a:t>[Accessed 30 Nov. 2024]</a:t>
            </a:r>
            <a:endParaRPr sz="1100">
              <a:solidFill>
                <a:schemeClr val="accent3"/>
              </a:solidFill>
              <a:latin typeface="Average"/>
              <a:ea typeface="Average"/>
              <a:cs typeface="Average"/>
              <a:sym typeface="Average"/>
            </a:endParaRPr>
          </a:p>
        </p:txBody>
      </p:sp>
      <p:sp>
        <p:nvSpPr>
          <p:cNvPr id="151" name="Google Shape;151;p27"/>
          <p:cNvSpPr txBox="1"/>
          <p:nvPr>
            <p:ph idx="1" type="body"/>
          </p:nvPr>
        </p:nvSpPr>
        <p:spPr>
          <a:xfrm>
            <a:off x="6446625" y="1086475"/>
            <a:ext cx="1641300" cy="41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lang="en-GB" sz="1000"/>
              <a:t>(Szauer.com, 2016)</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Per-pixel operations - Barycentric coordinates</a:t>
            </a:r>
            <a:endParaRPr/>
          </a:p>
        </p:txBody>
      </p:sp>
      <p:pic>
        <p:nvPicPr>
          <p:cNvPr id="157" name="Google Shape;157;p28"/>
          <p:cNvPicPr preferRelativeResize="0"/>
          <p:nvPr/>
        </p:nvPicPr>
        <p:blipFill>
          <a:blip r:embed="rId3">
            <a:alphaModFix/>
          </a:blip>
          <a:stretch>
            <a:fillRect/>
          </a:stretch>
        </p:blipFill>
        <p:spPr>
          <a:xfrm>
            <a:off x="1956050" y="1320226"/>
            <a:ext cx="5231901" cy="2723275"/>
          </a:xfrm>
          <a:prstGeom prst="rect">
            <a:avLst/>
          </a:prstGeom>
          <a:noFill/>
          <a:ln>
            <a:noFill/>
          </a:ln>
        </p:spPr>
      </p:pic>
      <p:sp>
        <p:nvSpPr>
          <p:cNvPr id="158" name="Google Shape;158;p28"/>
          <p:cNvSpPr txBox="1"/>
          <p:nvPr/>
        </p:nvSpPr>
        <p:spPr>
          <a:xfrm>
            <a:off x="311700" y="4409200"/>
            <a:ext cx="8520600" cy="572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accent3"/>
              </a:buClr>
              <a:buSzPts val="1100"/>
              <a:buFont typeface="Average"/>
              <a:buChar char="●"/>
            </a:pPr>
            <a:r>
              <a:rPr lang="en-GB" sz="1100">
                <a:solidFill>
                  <a:schemeClr val="accent3"/>
                </a:solidFill>
                <a:latin typeface="Average"/>
                <a:ea typeface="Average"/>
                <a:cs typeface="Average"/>
                <a:sym typeface="Average"/>
              </a:rPr>
              <a:t>www.scratchapixel.com. (2024). Ray-Tracing: Rendering a Triangle. [online] Available at: </a:t>
            </a:r>
            <a:r>
              <a:rPr lang="en-GB" sz="1100" u="sng">
                <a:solidFill>
                  <a:schemeClr val="hlink"/>
                </a:solidFill>
                <a:latin typeface="Average"/>
                <a:ea typeface="Average"/>
                <a:cs typeface="Average"/>
                <a:sym typeface="Average"/>
                <a:hlinkClick r:id="rId4"/>
              </a:rPr>
              <a:t>https://www.scratchapixel.com/lessons/3d-basic-rendering/ray-tracing-rendering-a-triangle/barycentric-coordinates.html</a:t>
            </a:r>
            <a:r>
              <a:rPr lang="en-GB" sz="1100">
                <a:solidFill>
                  <a:schemeClr val="accent3"/>
                </a:solidFill>
                <a:latin typeface="Average"/>
                <a:ea typeface="Average"/>
                <a:cs typeface="Average"/>
                <a:sym typeface="Average"/>
              </a:rPr>
              <a:t> </a:t>
            </a:r>
            <a:r>
              <a:rPr lang="en-GB" sz="1100">
                <a:solidFill>
                  <a:schemeClr val="accent3"/>
                </a:solidFill>
                <a:latin typeface="Average"/>
                <a:ea typeface="Average"/>
                <a:cs typeface="Average"/>
                <a:sym typeface="Average"/>
              </a:rPr>
              <a:t>[Accessed 30 Nov. 2024]</a:t>
            </a:r>
            <a:endParaRPr sz="1100">
              <a:solidFill>
                <a:schemeClr val="accent3"/>
              </a:solidFill>
              <a:latin typeface="Average"/>
              <a:ea typeface="Average"/>
              <a:cs typeface="Average"/>
              <a:sym typeface="Average"/>
            </a:endParaRPr>
          </a:p>
        </p:txBody>
      </p:sp>
      <p:sp>
        <p:nvSpPr>
          <p:cNvPr id="159" name="Google Shape;159;p28"/>
          <p:cNvSpPr txBox="1"/>
          <p:nvPr>
            <p:ph idx="1" type="body"/>
          </p:nvPr>
        </p:nvSpPr>
        <p:spPr>
          <a:xfrm>
            <a:off x="7149975" y="1320225"/>
            <a:ext cx="1641300" cy="41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000"/>
              <a:t>(Scratchapixel.com, 2024)</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Per-pixel operations - Texture lookup</a:t>
            </a:r>
            <a:endParaRPr/>
          </a:p>
        </p:txBody>
      </p:sp>
      <p:pic>
        <p:nvPicPr>
          <p:cNvPr id="165" name="Google Shape;165;p29"/>
          <p:cNvPicPr preferRelativeResize="0"/>
          <p:nvPr/>
        </p:nvPicPr>
        <p:blipFill rotWithShape="1">
          <a:blip r:embed="rId3">
            <a:alphaModFix/>
          </a:blip>
          <a:srcRect b="5641" l="1717" r="4438" t="7303"/>
          <a:stretch/>
        </p:blipFill>
        <p:spPr>
          <a:xfrm>
            <a:off x="947850" y="1053925"/>
            <a:ext cx="7044850" cy="3326224"/>
          </a:xfrm>
          <a:prstGeom prst="rect">
            <a:avLst/>
          </a:prstGeom>
          <a:noFill/>
          <a:ln>
            <a:noFill/>
          </a:ln>
        </p:spPr>
      </p:pic>
      <p:sp>
        <p:nvSpPr>
          <p:cNvPr id="166" name="Google Shape;166;p29"/>
          <p:cNvSpPr txBox="1"/>
          <p:nvPr/>
        </p:nvSpPr>
        <p:spPr>
          <a:xfrm>
            <a:off x="311700" y="4409200"/>
            <a:ext cx="8520600" cy="572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accent3"/>
              </a:buClr>
              <a:buSzPts val="1100"/>
              <a:buFont typeface="Average"/>
              <a:buChar char="●"/>
            </a:pPr>
            <a:r>
              <a:rPr lang="en-GB" sz="1100">
                <a:solidFill>
                  <a:schemeClr val="accent3"/>
                </a:solidFill>
                <a:latin typeface="Average"/>
                <a:ea typeface="Average"/>
                <a:cs typeface="Average"/>
                <a:sym typeface="Average"/>
              </a:rPr>
              <a:t>g</a:t>
            </a:r>
            <a:r>
              <a:rPr lang="en-GB" sz="1100">
                <a:solidFill>
                  <a:schemeClr val="accent3"/>
                </a:solidFill>
                <a:latin typeface="Average"/>
                <a:ea typeface="Average"/>
                <a:cs typeface="Average"/>
                <a:sym typeface="Average"/>
              </a:rPr>
              <a:t>eofftnz (2011). About OpenGL texture coordinates. [online] Stack Overflow. Available at: </a:t>
            </a:r>
            <a:r>
              <a:rPr lang="en-GB" sz="1100" u="sng">
                <a:solidFill>
                  <a:schemeClr val="hlink"/>
                </a:solidFill>
                <a:latin typeface="Average"/>
                <a:ea typeface="Average"/>
                <a:cs typeface="Average"/>
                <a:sym typeface="Average"/>
                <a:hlinkClick r:id="rId4"/>
              </a:rPr>
              <a:t>https://stackoverflow.com/questions/5532595/about-opengl-texture-coordinates</a:t>
            </a:r>
            <a:r>
              <a:rPr lang="en-GB" sz="1100">
                <a:solidFill>
                  <a:schemeClr val="accent3"/>
                </a:solidFill>
                <a:latin typeface="Average"/>
                <a:ea typeface="Average"/>
                <a:cs typeface="Average"/>
                <a:sym typeface="Average"/>
              </a:rPr>
              <a:t> </a:t>
            </a:r>
            <a:r>
              <a:rPr lang="en-GB" sz="1100">
                <a:solidFill>
                  <a:schemeClr val="accent3"/>
                </a:solidFill>
                <a:latin typeface="Average"/>
                <a:ea typeface="Average"/>
                <a:cs typeface="Average"/>
                <a:sym typeface="Average"/>
              </a:rPr>
              <a:t>[Accessed 30 Nov. 2024]</a:t>
            </a:r>
            <a:endParaRPr sz="1100">
              <a:solidFill>
                <a:schemeClr val="accent3"/>
              </a:solidFill>
              <a:latin typeface="Average"/>
              <a:ea typeface="Average"/>
              <a:cs typeface="Average"/>
              <a:sym typeface="Average"/>
            </a:endParaRPr>
          </a:p>
        </p:txBody>
      </p:sp>
      <p:sp>
        <p:nvSpPr>
          <p:cNvPr id="167" name="Google Shape;167;p29"/>
          <p:cNvSpPr txBox="1"/>
          <p:nvPr/>
        </p:nvSpPr>
        <p:spPr>
          <a:xfrm>
            <a:off x="7906575" y="1017725"/>
            <a:ext cx="1151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000">
                <a:solidFill>
                  <a:schemeClr val="accent3"/>
                </a:solidFill>
                <a:latin typeface="Average"/>
                <a:ea typeface="Average"/>
                <a:cs typeface="Average"/>
                <a:sym typeface="Average"/>
              </a:rPr>
              <a:t>(</a:t>
            </a:r>
            <a:r>
              <a:rPr lang="en-GB" sz="1100">
                <a:solidFill>
                  <a:schemeClr val="accent3"/>
                </a:solidFill>
                <a:latin typeface="Average"/>
                <a:ea typeface="Average"/>
                <a:cs typeface="Average"/>
                <a:sym typeface="Average"/>
              </a:rPr>
              <a:t>geofftnz </a:t>
            </a:r>
            <a:r>
              <a:rPr lang="en-GB" sz="1000">
                <a:solidFill>
                  <a:schemeClr val="accent3"/>
                </a:solidFill>
                <a:latin typeface="Average"/>
                <a:ea typeface="Average"/>
                <a:cs typeface="Average"/>
                <a:sym typeface="Average"/>
              </a:rPr>
              <a:t>, 2011)</a:t>
            </a:r>
            <a:endParaRPr sz="1000">
              <a:solidFill>
                <a:schemeClr val="accent3"/>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Per-pixel operations - Depth buffer</a:t>
            </a:r>
            <a:endParaRPr/>
          </a:p>
        </p:txBody>
      </p:sp>
      <p:pic>
        <p:nvPicPr>
          <p:cNvPr id="173" name="Google Shape;173;p30"/>
          <p:cNvPicPr preferRelativeResize="0"/>
          <p:nvPr/>
        </p:nvPicPr>
        <p:blipFill>
          <a:blip r:embed="rId3">
            <a:alphaModFix/>
          </a:blip>
          <a:stretch>
            <a:fillRect/>
          </a:stretch>
        </p:blipFill>
        <p:spPr>
          <a:xfrm>
            <a:off x="809450" y="1380275"/>
            <a:ext cx="7525101" cy="2382950"/>
          </a:xfrm>
          <a:prstGeom prst="rect">
            <a:avLst/>
          </a:prstGeom>
          <a:noFill/>
          <a:ln>
            <a:noFill/>
          </a:ln>
        </p:spPr>
      </p:pic>
      <p:sp>
        <p:nvSpPr>
          <p:cNvPr id="174" name="Google Shape;174;p30"/>
          <p:cNvSpPr txBox="1"/>
          <p:nvPr/>
        </p:nvSpPr>
        <p:spPr>
          <a:xfrm>
            <a:off x="311700" y="4409200"/>
            <a:ext cx="8520600" cy="572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accent3"/>
              </a:buClr>
              <a:buSzPts val="1100"/>
              <a:buFont typeface="Average"/>
              <a:buChar char="●"/>
            </a:pPr>
            <a:r>
              <a:rPr lang="en-GB" sz="1100">
                <a:solidFill>
                  <a:schemeClr val="accent3"/>
                </a:solidFill>
                <a:latin typeface="Average"/>
                <a:ea typeface="Average"/>
                <a:cs typeface="Average"/>
                <a:sym typeface="Average"/>
              </a:rPr>
              <a:t>-Zeus- (2009). Graphical representation of what a Z buffer looks like. [online] Wikimedia Commons. Available at: </a:t>
            </a:r>
            <a:r>
              <a:rPr lang="en-GB" sz="1100" u="sng">
                <a:solidFill>
                  <a:schemeClr val="hlink"/>
                </a:solidFill>
                <a:latin typeface="Average"/>
                <a:ea typeface="Average"/>
                <a:cs typeface="Average"/>
                <a:sym typeface="Average"/>
                <a:hlinkClick r:id="rId4"/>
              </a:rPr>
              <a:t>https://commons.wikimedia.org/wiki/File:Z_buffer.svg</a:t>
            </a:r>
            <a:r>
              <a:rPr lang="en-GB" sz="1100">
                <a:solidFill>
                  <a:schemeClr val="accent3"/>
                </a:solidFill>
                <a:latin typeface="Average"/>
                <a:ea typeface="Average"/>
                <a:cs typeface="Average"/>
                <a:sym typeface="Average"/>
              </a:rPr>
              <a:t> </a:t>
            </a:r>
            <a:r>
              <a:rPr lang="en-GB" sz="1100">
                <a:solidFill>
                  <a:schemeClr val="accent3"/>
                </a:solidFill>
                <a:latin typeface="Average"/>
                <a:ea typeface="Average"/>
                <a:cs typeface="Average"/>
                <a:sym typeface="Average"/>
              </a:rPr>
              <a:t>[Accessed 30 Nov. 2024]</a:t>
            </a:r>
            <a:endParaRPr sz="1100">
              <a:solidFill>
                <a:schemeClr val="accent3"/>
              </a:solidFill>
              <a:latin typeface="Average"/>
              <a:ea typeface="Average"/>
              <a:cs typeface="Average"/>
              <a:sym typeface="Average"/>
            </a:endParaRPr>
          </a:p>
        </p:txBody>
      </p:sp>
      <p:sp>
        <p:nvSpPr>
          <p:cNvPr id="175" name="Google Shape;175;p30"/>
          <p:cNvSpPr txBox="1"/>
          <p:nvPr/>
        </p:nvSpPr>
        <p:spPr>
          <a:xfrm>
            <a:off x="8246275" y="1304825"/>
            <a:ext cx="1151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000">
                <a:solidFill>
                  <a:schemeClr val="accent3"/>
                </a:solidFill>
                <a:latin typeface="Average"/>
                <a:ea typeface="Average"/>
                <a:cs typeface="Average"/>
                <a:sym typeface="Average"/>
              </a:rPr>
              <a:t>(</a:t>
            </a:r>
            <a:r>
              <a:rPr lang="en-GB" sz="1100">
                <a:solidFill>
                  <a:schemeClr val="accent3"/>
                </a:solidFill>
                <a:latin typeface="Average"/>
                <a:ea typeface="Average"/>
                <a:cs typeface="Average"/>
                <a:sym typeface="Average"/>
              </a:rPr>
              <a:t>-Zeus-</a:t>
            </a:r>
            <a:r>
              <a:rPr lang="en-GB" sz="1000">
                <a:solidFill>
                  <a:schemeClr val="accent3"/>
                </a:solidFill>
                <a:latin typeface="Average"/>
                <a:ea typeface="Average"/>
                <a:cs typeface="Average"/>
                <a:sym typeface="Average"/>
              </a:rPr>
              <a:t>, 2009)</a:t>
            </a:r>
            <a:endParaRPr sz="1000">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Per-pixel operations - Depth buffer</a:t>
            </a:r>
            <a:endParaRPr/>
          </a:p>
        </p:txBody>
      </p:sp>
      <p:pic>
        <p:nvPicPr>
          <p:cNvPr id="181" name="Google Shape;181;p31" title="without_z_buffer_2.mp4">
            <a:hlinkClick r:id="rId3"/>
          </p:cNvPr>
          <p:cNvPicPr preferRelativeResize="0"/>
          <p:nvPr/>
        </p:nvPicPr>
        <p:blipFill>
          <a:blip r:embed="rId4">
            <a:alphaModFix/>
          </a:blip>
          <a:stretch>
            <a:fillRect/>
          </a:stretch>
        </p:blipFill>
        <p:spPr>
          <a:xfrm>
            <a:off x="1175575" y="1045725"/>
            <a:ext cx="6792845"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4659750"/>
            <a:ext cx="8520600" cy="414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GB"/>
              <a:t>https://pipding.github.io/3dage_renderer/renderer</a:t>
            </a:r>
            <a:endParaRPr/>
          </a:p>
        </p:txBody>
      </p:sp>
      <p:pic>
        <p:nvPicPr>
          <p:cNvPr id="66" name="Google Shape;66;p14" title="model_showcase.mp4">
            <a:hlinkClick r:id="rId3"/>
          </p:cNvPr>
          <p:cNvPicPr preferRelativeResize="0"/>
          <p:nvPr/>
        </p:nvPicPr>
        <p:blipFill>
          <a:blip r:embed="rId4">
            <a:alphaModFix/>
          </a:blip>
          <a:stretch>
            <a:fillRect/>
          </a:stretch>
        </p:blipFill>
        <p:spPr>
          <a:xfrm>
            <a:off x="1844925" y="478250"/>
            <a:ext cx="5454150" cy="409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Per-pixel operations - Normal interpolation</a:t>
            </a:r>
            <a:endParaRPr/>
          </a:p>
        </p:txBody>
      </p:sp>
      <p:sp>
        <p:nvSpPr>
          <p:cNvPr id="187" name="Google Shape;187;p32"/>
          <p:cNvSpPr txBox="1"/>
          <p:nvPr/>
        </p:nvSpPr>
        <p:spPr>
          <a:xfrm>
            <a:off x="311700" y="4409200"/>
            <a:ext cx="8520600" cy="572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accent3"/>
              </a:buClr>
              <a:buSzPts val="1100"/>
              <a:buFont typeface="Average"/>
              <a:buChar char="●"/>
            </a:pPr>
            <a:r>
              <a:rPr lang="en-GB" sz="1100">
                <a:solidFill>
                  <a:schemeClr val="accent3"/>
                </a:solidFill>
                <a:latin typeface="Average"/>
                <a:ea typeface="Average"/>
                <a:cs typeface="Average"/>
                <a:sym typeface="Average"/>
              </a:rPr>
              <a:t>Power, K. (2016). Shading Models. [online] itcarlow.ie. Available at: </a:t>
            </a:r>
            <a:r>
              <a:rPr lang="en-GB" sz="1100" u="sng">
                <a:solidFill>
                  <a:schemeClr val="hlink"/>
                </a:solidFill>
                <a:latin typeface="Average"/>
                <a:ea typeface="Average"/>
                <a:cs typeface="Average"/>
                <a:sym typeface="Average"/>
                <a:hlinkClick r:id="rId3"/>
              </a:rPr>
              <a:t>https://glasnost.itcarlow.ie/~powerk/GeneralGraphicsNotes/LightingShadingandColour/shading.html</a:t>
            </a:r>
            <a:r>
              <a:rPr lang="en-GB" sz="1100">
                <a:solidFill>
                  <a:schemeClr val="accent3"/>
                </a:solidFill>
                <a:latin typeface="Average"/>
                <a:ea typeface="Average"/>
                <a:cs typeface="Average"/>
                <a:sym typeface="Average"/>
              </a:rPr>
              <a:t> [Accessed 30 Nov. 2024]</a:t>
            </a:r>
            <a:endParaRPr sz="1100">
              <a:solidFill>
                <a:schemeClr val="accent3"/>
              </a:solidFill>
              <a:latin typeface="Average"/>
              <a:ea typeface="Average"/>
              <a:cs typeface="Average"/>
              <a:sym typeface="Average"/>
            </a:endParaRPr>
          </a:p>
        </p:txBody>
      </p:sp>
      <p:pic>
        <p:nvPicPr>
          <p:cNvPr id="188" name="Google Shape;188;p32"/>
          <p:cNvPicPr preferRelativeResize="0"/>
          <p:nvPr/>
        </p:nvPicPr>
        <p:blipFill>
          <a:blip r:embed="rId4">
            <a:alphaModFix/>
          </a:blip>
          <a:stretch>
            <a:fillRect/>
          </a:stretch>
        </p:blipFill>
        <p:spPr>
          <a:xfrm>
            <a:off x="2143125" y="1170125"/>
            <a:ext cx="4857750" cy="2924175"/>
          </a:xfrm>
          <a:prstGeom prst="rect">
            <a:avLst/>
          </a:prstGeom>
          <a:noFill/>
          <a:ln>
            <a:noFill/>
          </a:ln>
        </p:spPr>
      </p:pic>
      <p:sp>
        <p:nvSpPr>
          <p:cNvPr id="189" name="Google Shape;189;p32"/>
          <p:cNvSpPr txBox="1"/>
          <p:nvPr/>
        </p:nvSpPr>
        <p:spPr>
          <a:xfrm>
            <a:off x="6948225" y="1093550"/>
            <a:ext cx="1151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000">
                <a:solidFill>
                  <a:schemeClr val="accent3"/>
                </a:solidFill>
                <a:latin typeface="Average"/>
                <a:ea typeface="Average"/>
                <a:cs typeface="Average"/>
                <a:sym typeface="Average"/>
              </a:rPr>
              <a:t>(</a:t>
            </a:r>
            <a:r>
              <a:rPr lang="en-GB" sz="1100">
                <a:solidFill>
                  <a:schemeClr val="accent3"/>
                </a:solidFill>
                <a:latin typeface="Average"/>
                <a:ea typeface="Average"/>
                <a:cs typeface="Average"/>
                <a:sym typeface="Average"/>
              </a:rPr>
              <a:t>Power</a:t>
            </a:r>
            <a:r>
              <a:rPr lang="en-GB" sz="1000">
                <a:solidFill>
                  <a:schemeClr val="accent3"/>
                </a:solidFill>
                <a:latin typeface="Average"/>
                <a:ea typeface="Average"/>
                <a:cs typeface="Average"/>
                <a:sym typeface="Average"/>
              </a:rPr>
              <a:t>, 2016)</a:t>
            </a:r>
            <a:endParaRPr sz="1000">
              <a:solidFill>
                <a:schemeClr val="accent3"/>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Per-pixel operations - Normal interpolation</a:t>
            </a:r>
            <a:endParaRPr/>
          </a:p>
          <a:p>
            <a:pPr indent="0" lvl="0" marL="0" rtl="0" algn="l">
              <a:spcBef>
                <a:spcPts val="0"/>
              </a:spcBef>
              <a:spcAft>
                <a:spcPts val="0"/>
              </a:spcAft>
              <a:buNone/>
            </a:pPr>
            <a:r>
              <a:t/>
            </a:r>
            <a:endParaRPr/>
          </a:p>
        </p:txBody>
      </p:sp>
      <p:pic>
        <p:nvPicPr>
          <p:cNvPr id="195" name="Google Shape;195;p33" title="flat_shaded.m4v">
            <a:hlinkClick r:id="rId3"/>
          </p:cNvPr>
          <p:cNvPicPr preferRelativeResize="0"/>
          <p:nvPr/>
        </p:nvPicPr>
        <p:blipFill>
          <a:blip r:embed="rId4">
            <a:alphaModFix/>
          </a:blip>
          <a:stretch>
            <a:fillRect/>
          </a:stretch>
        </p:blipFill>
        <p:spPr>
          <a:xfrm>
            <a:off x="1175575" y="1170125"/>
            <a:ext cx="6792845"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4" title="model_showcase.mp4">
            <a:hlinkClick r:id="rId3"/>
          </p:cNvPr>
          <p:cNvPicPr preferRelativeResize="0"/>
          <p:nvPr/>
        </p:nvPicPr>
        <p:blipFill>
          <a:blip r:embed="rId4">
            <a:alphaModFix/>
          </a:blip>
          <a:stretch>
            <a:fillRect/>
          </a:stretch>
        </p:blipFill>
        <p:spPr>
          <a:xfrm>
            <a:off x="1844925" y="478250"/>
            <a:ext cx="5454150" cy="409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 &amp; improvements</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Only supports a single light source</a:t>
            </a:r>
            <a:endParaRPr/>
          </a:p>
          <a:p>
            <a:pPr indent="-342900" lvl="0" marL="457200" rtl="0" algn="l">
              <a:spcBef>
                <a:spcPts val="0"/>
              </a:spcBef>
              <a:spcAft>
                <a:spcPts val="0"/>
              </a:spcAft>
              <a:buSzPts val="1800"/>
              <a:buChar char="●"/>
            </a:pPr>
            <a:r>
              <a:rPr lang="en-GB"/>
              <a:t>Does not </a:t>
            </a:r>
            <a:r>
              <a:rPr lang="en-GB"/>
              <a:t>support</a:t>
            </a:r>
            <a:r>
              <a:rPr lang="en-GB"/>
              <a:t> normal mapping</a:t>
            </a:r>
            <a:endParaRPr/>
          </a:p>
          <a:p>
            <a:pPr indent="-342900" lvl="0" marL="457200" rtl="0" algn="l">
              <a:spcBef>
                <a:spcPts val="0"/>
              </a:spcBef>
              <a:spcAft>
                <a:spcPts val="0"/>
              </a:spcAft>
              <a:buSzPts val="1800"/>
              <a:buChar char="●"/>
            </a:pPr>
            <a:r>
              <a:rPr lang="en-GB"/>
              <a:t>Has room for performance optimisation</a:t>
            </a:r>
            <a:endParaRPr/>
          </a:p>
          <a:p>
            <a:pPr indent="-342900" lvl="0" marL="457200" rtl="0" algn="l">
              <a:spcBef>
                <a:spcPts val="0"/>
              </a:spcBef>
              <a:spcAft>
                <a:spcPts val="0"/>
              </a:spcAft>
              <a:buSzPts val="1800"/>
              <a:buChar char="●"/>
            </a:pPr>
            <a:r>
              <a:rPr lang="en-GB"/>
              <a:t>Only supports triangulated meshes</a:t>
            </a:r>
            <a:endParaRPr/>
          </a:p>
          <a:p>
            <a:pPr indent="0" lvl="0" marL="0" rtl="0" algn="l">
              <a:spcBef>
                <a:spcPts val="1200"/>
              </a:spcBef>
              <a:spcAft>
                <a:spcPts val="1200"/>
              </a:spcAft>
              <a:buNone/>
            </a:pPr>
            <a:r>
              <a:t/>
            </a:r>
            <a:endParaRPr/>
          </a:p>
        </p:txBody>
      </p:sp>
      <p:sp>
        <p:nvSpPr>
          <p:cNvPr id="207" name="Google Shape;207;p35"/>
          <p:cNvSpPr txBox="1"/>
          <p:nvPr>
            <p:ph idx="1" type="body"/>
          </p:nvPr>
        </p:nvSpPr>
        <p:spPr>
          <a:xfrm>
            <a:off x="311700" y="4659750"/>
            <a:ext cx="8520600" cy="414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GB"/>
              <a:t>https://pipding.github.io/3dage_renderer/renderer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a:p>
            <a:pPr indent="0" lvl="0" marL="0" rtl="0" algn="l">
              <a:spcBef>
                <a:spcPts val="0"/>
              </a:spcBef>
              <a:spcAft>
                <a:spcPts val="0"/>
              </a:spcAft>
              <a:buNone/>
            </a:pPr>
            <a:r>
              <a:t/>
            </a:r>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GB" sz="1100"/>
              <a:t>Bean, N. (2020). It Starts with Triangles :: K-State CIS 580 Textbook. [online] K-State CIS 580 Textbook. Available at: </a:t>
            </a:r>
            <a:r>
              <a:rPr lang="en-GB" sz="1100" u="sng">
                <a:solidFill>
                  <a:schemeClr val="hlink"/>
                </a:solidFill>
                <a:hlinkClick r:id="rId3"/>
              </a:rPr>
              <a:t>https://textbooks.cs.ksu.edu/cis580/13-basic-3d-rendering/02-it-starts-with-triangles/</a:t>
            </a:r>
            <a:r>
              <a:rPr lang="en-GB" sz="1100"/>
              <a:t> </a:t>
            </a:r>
            <a:endParaRPr sz="1100"/>
          </a:p>
          <a:p>
            <a:pPr indent="-298450" lvl="0" marL="457200" rtl="0" algn="l">
              <a:spcBef>
                <a:spcPts val="0"/>
              </a:spcBef>
              <a:spcAft>
                <a:spcPts val="0"/>
              </a:spcAft>
              <a:buSzPts val="1100"/>
              <a:buChar char="●"/>
            </a:pPr>
            <a:r>
              <a:rPr lang="en-GB" sz="1100"/>
              <a:t>Scratchapixel.com. (2024). Transforming Objects using Matrices. [online] Available at: </a:t>
            </a:r>
            <a:r>
              <a:rPr lang="en-GB" sz="1100" u="sng">
                <a:solidFill>
                  <a:schemeClr val="accent5"/>
                </a:solidFill>
                <a:hlinkClick r:id="rId4">
                  <a:extLst>
                    <a:ext uri="{A12FA001-AC4F-418D-AE19-62706E023703}">
                      <ahyp:hlinkClr val="tx"/>
                    </a:ext>
                  </a:extLst>
                </a:hlinkClick>
              </a:rPr>
              <a:t>https://www.scratchapixel.com/lessons/3d-basic-rendering/transforming-objects-using-matrices/using-4x4-matrices-transform-objects-3D.html</a:t>
            </a:r>
            <a:r>
              <a:rPr lang="en-GB" sz="1100"/>
              <a:t> [Accessed 30 Nov. 2024]</a:t>
            </a:r>
            <a:endParaRPr sz="1100"/>
          </a:p>
          <a:p>
            <a:pPr indent="-298450" lvl="0" marL="457200" rtl="0" algn="l">
              <a:spcBef>
                <a:spcPts val="0"/>
              </a:spcBef>
              <a:spcAft>
                <a:spcPts val="0"/>
              </a:spcAft>
              <a:buSzPts val="1100"/>
              <a:buChar char="●"/>
            </a:pPr>
            <a:r>
              <a:rPr lang="en-GB" sz="1100"/>
              <a:t>Szauer, G. (2016). Understanding Coordinate Transformations · LegacyOpenGL. [online] Gitbooks.io. Available at: </a:t>
            </a:r>
            <a:r>
              <a:rPr lang="en-GB" sz="1100" u="sng">
                <a:solidFill>
                  <a:schemeClr val="accent5"/>
                </a:solidFill>
                <a:hlinkClick r:id="rId5">
                  <a:extLst>
                    <a:ext uri="{A12FA001-AC4F-418D-AE19-62706E023703}">
                      <ahyp:hlinkClr val="tx"/>
                    </a:ext>
                  </a:extLst>
                </a:hlinkClick>
              </a:rPr>
              <a:t>https://gdbooks.gitbooks.io/legacyopengl/content/Chapter4/CoordinateTransforms.html</a:t>
            </a:r>
            <a:r>
              <a:rPr lang="en-GB" sz="1100"/>
              <a:t> [Accessed 30 Nov. 2024]</a:t>
            </a:r>
            <a:endParaRPr sz="1100"/>
          </a:p>
          <a:p>
            <a:pPr indent="-298450" lvl="0" marL="457200" rtl="0" algn="l">
              <a:spcBef>
                <a:spcPts val="0"/>
              </a:spcBef>
              <a:spcAft>
                <a:spcPts val="0"/>
              </a:spcAft>
              <a:buSzPts val="1100"/>
              <a:buChar char="●"/>
            </a:pPr>
            <a:r>
              <a:rPr lang="en-GB" sz="1100"/>
              <a:t>www.scratchapixel.com. (2024). Ray-Tracing: Rendering a Triangle. [online] Available at: </a:t>
            </a:r>
            <a:r>
              <a:rPr lang="en-GB" sz="1100" u="sng">
                <a:solidFill>
                  <a:schemeClr val="accent5"/>
                </a:solidFill>
                <a:hlinkClick r:id="rId6">
                  <a:extLst>
                    <a:ext uri="{A12FA001-AC4F-418D-AE19-62706E023703}">
                      <ahyp:hlinkClr val="tx"/>
                    </a:ext>
                  </a:extLst>
                </a:hlinkClick>
              </a:rPr>
              <a:t>https://www.scratchapixel.com/lessons/3d-basic-rendering/ray-tracing-rendering-a-triangle/barycentric-coordinates.html</a:t>
            </a:r>
            <a:r>
              <a:rPr lang="en-GB" sz="1100"/>
              <a:t> [Accessed 30 Nov. 2024]</a:t>
            </a:r>
            <a:endParaRPr sz="1100"/>
          </a:p>
          <a:p>
            <a:pPr indent="-298450" lvl="0" marL="457200" rtl="0" algn="l">
              <a:spcBef>
                <a:spcPts val="0"/>
              </a:spcBef>
              <a:spcAft>
                <a:spcPts val="0"/>
              </a:spcAft>
              <a:buSzPts val="1100"/>
              <a:buChar char="●"/>
            </a:pPr>
            <a:r>
              <a:rPr lang="en-GB" sz="1100"/>
              <a:t>geofftnz (2011). About OpenGL texture coordinates. [online] Stack Overflow. Available at: </a:t>
            </a:r>
            <a:r>
              <a:rPr lang="en-GB" sz="1100" u="sng">
                <a:solidFill>
                  <a:schemeClr val="accent5"/>
                </a:solidFill>
                <a:hlinkClick r:id="rId7">
                  <a:extLst>
                    <a:ext uri="{A12FA001-AC4F-418D-AE19-62706E023703}">
                      <ahyp:hlinkClr val="tx"/>
                    </a:ext>
                  </a:extLst>
                </a:hlinkClick>
              </a:rPr>
              <a:t>https://stackoverflow.com/questions/5532595/about-opengl-texture-coordinates</a:t>
            </a:r>
            <a:r>
              <a:rPr lang="en-GB" sz="1100"/>
              <a:t> [Accessed 30 Nov. 2024]</a:t>
            </a:r>
            <a:endParaRPr sz="1100"/>
          </a:p>
          <a:p>
            <a:pPr indent="-298450" lvl="0" marL="457200" rtl="0" algn="l">
              <a:spcBef>
                <a:spcPts val="0"/>
              </a:spcBef>
              <a:spcAft>
                <a:spcPts val="0"/>
              </a:spcAft>
              <a:buSzPts val="1100"/>
              <a:buChar char="●"/>
            </a:pPr>
            <a:r>
              <a:rPr lang="en-GB" sz="1100"/>
              <a:t>-Zeus- (2009). Graphical representation of what a Z buffer looks like. [online] Wikimedia Commons. Available at: </a:t>
            </a:r>
            <a:r>
              <a:rPr lang="en-GB" sz="1100" u="sng">
                <a:solidFill>
                  <a:schemeClr val="hlink"/>
                </a:solidFill>
                <a:hlinkClick r:id="rId8"/>
              </a:rPr>
              <a:t>https://commons.wikimedia.org/wiki/File:Z_buffer.svg</a:t>
            </a:r>
            <a:r>
              <a:rPr lang="en-GB" sz="1100"/>
              <a:t> [Accessed 30 Nov. 2024]</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Further reading</a:t>
            </a:r>
            <a:endParaRPr/>
          </a:p>
          <a:p>
            <a:pPr indent="0" lvl="0" marL="0" rtl="0" algn="l">
              <a:spcBef>
                <a:spcPts val="0"/>
              </a:spcBef>
              <a:spcAft>
                <a:spcPts val="0"/>
              </a:spcAft>
              <a:buNone/>
            </a:pPr>
            <a:r>
              <a:t/>
            </a:r>
            <a:endParaRPr/>
          </a:p>
        </p:txBody>
      </p:sp>
      <p:sp>
        <p:nvSpPr>
          <p:cNvPr id="219" name="Google Shape;21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My research blog: </a:t>
            </a:r>
            <a:r>
              <a:rPr lang="en-GB" u="sng">
                <a:solidFill>
                  <a:schemeClr val="hlink"/>
                </a:solidFill>
                <a:hlinkClick r:id="rId3"/>
              </a:rPr>
              <a:t>https://pipding.github.io/3dage_renderer/</a:t>
            </a:r>
            <a:r>
              <a:rPr lang="en-GB"/>
              <a:t> </a:t>
            </a:r>
            <a:endParaRPr/>
          </a:p>
          <a:p>
            <a:pPr indent="-342900" lvl="0" marL="457200" rtl="0" algn="l">
              <a:spcBef>
                <a:spcPts val="0"/>
              </a:spcBef>
              <a:spcAft>
                <a:spcPts val="0"/>
              </a:spcAft>
              <a:buSzPts val="1800"/>
              <a:buChar char="●"/>
            </a:pPr>
            <a:r>
              <a:rPr lang="en-GB"/>
              <a:t>My renderer: </a:t>
            </a:r>
            <a:r>
              <a:rPr lang="en-GB" u="sng">
                <a:solidFill>
                  <a:schemeClr val="hlink"/>
                </a:solidFill>
                <a:hlinkClick r:id="rId4"/>
              </a:rPr>
              <a:t>https://pipding.github.io/3dage_renderer/renderer/</a:t>
            </a:r>
            <a:r>
              <a:rPr lang="en-GB"/>
              <a:t> </a:t>
            </a:r>
            <a:endParaRPr/>
          </a:p>
          <a:p>
            <a:pPr indent="-342900" lvl="0" marL="457200" rtl="0" algn="l">
              <a:spcBef>
                <a:spcPts val="0"/>
              </a:spcBef>
              <a:spcAft>
                <a:spcPts val="0"/>
              </a:spcAft>
              <a:buSzPts val="1800"/>
              <a:buChar char="●"/>
            </a:pPr>
            <a:r>
              <a:rPr lang="en-GB"/>
              <a:t>Scratchapixel.com (good for beginners): </a:t>
            </a:r>
            <a:r>
              <a:rPr lang="en-GB" u="sng">
                <a:solidFill>
                  <a:schemeClr val="hlink"/>
                </a:solidFill>
                <a:hlinkClick r:id="rId5"/>
              </a:rPr>
              <a:t>https://www.scratchapixel.com/lessons/3d-basic-rendering/introduction-to-shading/what-is-shading-light-matter-interaction.html</a:t>
            </a:r>
            <a:r>
              <a:rPr lang="en-GB"/>
              <a:t> </a:t>
            </a:r>
            <a:endParaRPr/>
          </a:p>
          <a:p>
            <a:pPr indent="-342900" lvl="0" marL="457200" rtl="0" algn="l">
              <a:spcBef>
                <a:spcPts val="0"/>
              </a:spcBef>
              <a:spcAft>
                <a:spcPts val="0"/>
              </a:spcAft>
              <a:buSzPts val="1800"/>
              <a:buChar char="●"/>
            </a:pPr>
            <a:r>
              <a:rPr lang="en-GB"/>
              <a:t>How we trick our eyes into perceiving depth: </a:t>
            </a:r>
            <a:r>
              <a:rPr lang="en-GB" u="sng">
                <a:solidFill>
                  <a:schemeClr val="hlink"/>
                </a:solidFill>
                <a:hlinkClick r:id="rId6"/>
              </a:rPr>
              <a:t>https://www.youtube.com/watch?v=D3IhkRulkFE</a:t>
            </a:r>
            <a:r>
              <a:rPr lang="en-GB"/>
              <a:t> </a:t>
            </a:r>
            <a:endParaRPr/>
          </a:p>
          <a:p>
            <a:pPr indent="-342900" lvl="0" marL="457200" rtl="0" algn="l">
              <a:spcBef>
                <a:spcPts val="0"/>
              </a:spcBef>
              <a:spcAft>
                <a:spcPts val="0"/>
              </a:spcAft>
              <a:buSzPts val="1800"/>
              <a:buChar char="●"/>
            </a:pPr>
            <a:r>
              <a:rPr lang="en-GB"/>
              <a:t>t</a:t>
            </a:r>
            <a:r>
              <a:rPr lang="en-GB"/>
              <a:t>hebennybox (Youtube channel with a good guide to software rendering): </a:t>
            </a:r>
            <a:r>
              <a:rPr lang="en-GB" u="sng">
                <a:solidFill>
                  <a:schemeClr val="hlink"/>
                </a:solidFill>
                <a:hlinkClick r:id="rId7"/>
              </a:rPr>
              <a:t>https://www.youtube.com/watch?v=Y_vvC2G7vRo&amp;list=PLEETnX-uPtBUbVOok816vTl1K9vV1GgH5</a:t>
            </a:r>
            <a:r>
              <a:rPr lang="en-GB"/>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4659750"/>
            <a:ext cx="8520600" cy="414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GB"/>
              <a:t>https://pipding.github.io/3dage_renderer/renderer</a:t>
            </a:r>
            <a:endParaRPr/>
          </a:p>
        </p:txBody>
      </p:sp>
      <p:pic>
        <p:nvPicPr>
          <p:cNvPr id="72" name="Google Shape;72;p15" title="normal_mapping.m4v">
            <a:hlinkClick r:id="rId3"/>
          </p:cNvPr>
          <p:cNvPicPr preferRelativeResize="0"/>
          <p:nvPr/>
        </p:nvPicPr>
        <p:blipFill>
          <a:blip r:embed="rId4">
            <a:alphaModFix/>
          </a:blip>
          <a:stretch>
            <a:fillRect/>
          </a:stretch>
        </p:blipFill>
        <p:spPr>
          <a:xfrm>
            <a:off x="2203400" y="506738"/>
            <a:ext cx="4616275" cy="40336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4659750"/>
            <a:ext cx="8520600" cy="414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GB"/>
              <a:t>https://pipding.github.io/3dage_renderer/renderer</a:t>
            </a:r>
            <a:endParaRPr/>
          </a:p>
        </p:txBody>
      </p:sp>
      <p:pic>
        <p:nvPicPr>
          <p:cNvPr id="78" name="Google Shape;78;p16" title="model_showcase.mp4">
            <a:hlinkClick r:id="rId3"/>
          </p:cNvPr>
          <p:cNvPicPr preferRelativeResize="0"/>
          <p:nvPr/>
        </p:nvPicPr>
        <p:blipFill>
          <a:blip r:embed="rId4">
            <a:alphaModFix/>
          </a:blip>
          <a:stretch>
            <a:fillRect/>
          </a:stretch>
        </p:blipFill>
        <p:spPr>
          <a:xfrm>
            <a:off x="1844925" y="478250"/>
            <a:ext cx="5454150" cy="409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Inside an .obj file</a:t>
            </a:r>
            <a:endParaRPr/>
          </a:p>
        </p:txBody>
      </p:sp>
      <p:pic>
        <p:nvPicPr>
          <p:cNvPr id="84" name="Google Shape;84;p17"/>
          <p:cNvPicPr preferRelativeResize="0"/>
          <p:nvPr/>
        </p:nvPicPr>
        <p:blipFill>
          <a:blip r:embed="rId3">
            <a:alphaModFix/>
          </a:blip>
          <a:stretch>
            <a:fillRect/>
          </a:stretch>
        </p:blipFill>
        <p:spPr>
          <a:xfrm>
            <a:off x="2196748" y="1350598"/>
            <a:ext cx="4750499" cy="33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Inside an .obj file</a:t>
            </a:r>
            <a:endParaRPr/>
          </a:p>
        </p:txBody>
      </p:sp>
      <p:pic>
        <p:nvPicPr>
          <p:cNvPr id="90" name="Google Shape;90;p18"/>
          <p:cNvPicPr preferRelativeResize="0"/>
          <p:nvPr/>
        </p:nvPicPr>
        <p:blipFill>
          <a:blip r:embed="rId3">
            <a:alphaModFix/>
          </a:blip>
          <a:stretch>
            <a:fillRect/>
          </a:stretch>
        </p:blipFill>
        <p:spPr>
          <a:xfrm>
            <a:off x="0" y="1660192"/>
            <a:ext cx="9144002" cy="23661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Triangles all the way down</a:t>
            </a:r>
            <a:endParaRPr/>
          </a:p>
        </p:txBody>
      </p:sp>
      <p:pic>
        <p:nvPicPr>
          <p:cNvPr id="96" name="Google Shape;96;p19"/>
          <p:cNvPicPr preferRelativeResize="0"/>
          <p:nvPr/>
        </p:nvPicPr>
        <p:blipFill>
          <a:blip r:embed="rId3">
            <a:alphaModFix/>
          </a:blip>
          <a:stretch>
            <a:fillRect/>
          </a:stretch>
        </p:blipFill>
        <p:spPr>
          <a:xfrm>
            <a:off x="2047875" y="1779150"/>
            <a:ext cx="5048250" cy="2152650"/>
          </a:xfrm>
          <a:prstGeom prst="rect">
            <a:avLst/>
          </a:prstGeom>
          <a:noFill/>
          <a:ln>
            <a:noFill/>
          </a:ln>
        </p:spPr>
      </p:pic>
      <p:sp>
        <p:nvSpPr>
          <p:cNvPr id="97" name="Google Shape;97;p19"/>
          <p:cNvSpPr txBox="1"/>
          <p:nvPr>
            <p:ph idx="1" type="body"/>
          </p:nvPr>
        </p:nvSpPr>
        <p:spPr>
          <a:xfrm>
            <a:off x="7096125" y="1779150"/>
            <a:ext cx="1157700" cy="41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(Bean, 2020)</a:t>
            </a:r>
            <a:endParaRPr sz="1400"/>
          </a:p>
        </p:txBody>
      </p:sp>
      <p:sp>
        <p:nvSpPr>
          <p:cNvPr id="98" name="Google Shape;98;p19"/>
          <p:cNvSpPr txBox="1"/>
          <p:nvPr/>
        </p:nvSpPr>
        <p:spPr>
          <a:xfrm>
            <a:off x="311700" y="4409200"/>
            <a:ext cx="8520600" cy="572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3"/>
              </a:buClr>
              <a:buSzPts val="1300"/>
              <a:buFont typeface="Average"/>
              <a:buChar char="●"/>
            </a:pPr>
            <a:r>
              <a:rPr lang="en-GB" sz="1300">
                <a:solidFill>
                  <a:schemeClr val="accent3"/>
                </a:solidFill>
                <a:latin typeface="Average"/>
                <a:ea typeface="Average"/>
                <a:cs typeface="Average"/>
                <a:sym typeface="Average"/>
              </a:rPr>
              <a:t>Bean, N. (2020). It Starts with Triangles :: K-State CIS 580 Textbook. [online] K-State CIS 580 Textbook. Available at: </a:t>
            </a:r>
            <a:r>
              <a:rPr lang="en-GB" sz="1300" u="sng">
                <a:solidFill>
                  <a:schemeClr val="accent5"/>
                </a:solidFill>
                <a:latin typeface="Average"/>
                <a:ea typeface="Average"/>
                <a:cs typeface="Average"/>
                <a:sym typeface="Average"/>
                <a:hlinkClick r:id="rId4">
                  <a:extLst>
                    <a:ext uri="{A12FA001-AC4F-418D-AE19-62706E023703}">
                      <ahyp:hlinkClr val="tx"/>
                    </a:ext>
                  </a:extLst>
                </a:hlinkClick>
              </a:rPr>
              <a:t>https://textbooks.cs.ksu.edu/cis580/13-basic-3d-rendering/02-it-starts-with-triangles/</a:t>
            </a:r>
            <a:r>
              <a:rPr lang="en-GB" sz="1300">
                <a:solidFill>
                  <a:schemeClr val="accent3"/>
                </a:solidFill>
                <a:latin typeface="Average"/>
                <a:ea typeface="Average"/>
                <a:cs typeface="Average"/>
                <a:sym typeface="Average"/>
              </a:rPr>
              <a:t> </a:t>
            </a:r>
            <a:endParaRPr sz="1040">
              <a:solidFill>
                <a:srgbClr val="FFFFF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Triangles all the way down</a:t>
            </a:r>
            <a:endParaRPr/>
          </a:p>
        </p:txBody>
      </p:sp>
      <p:pic>
        <p:nvPicPr>
          <p:cNvPr id="104" name="Google Shape;104;p20"/>
          <p:cNvPicPr preferRelativeResize="0"/>
          <p:nvPr/>
        </p:nvPicPr>
        <p:blipFill>
          <a:blip r:embed="rId3">
            <a:alphaModFix/>
          </a:blip>
          <a:stretch>
            <a:fillRect/>
          </a:stretch>
        </p:blipFill>
        <p:spPr>
          <a:xfrm>
            <a:off x="2106463" y="1170125"/>
            <a:ext cx="4931067"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triangles?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Triangles are always flat</a:t>
            </a:r>
            <a:endParaRPr/>
          </a:p>
          <a:p>
            <a:pPr indent="-342900" lvl="0" marL="457200" rtl="0" algn="l">
              <a:spcBef>
                <a:spcPts val="0"/>
              </a:spcBef>
              <a:spcAft>
                <a:spcPts val="0"/>
              </a:spcAft>
              <a:buSzPts val="1800"/>
              <a:buAutoNum type="arabicPeriod"/>
            </a:pPr>
            <a:r>
              <a:rPr lang="en-GB"/>
              <a:t>Triangles are always convex</a:t>
            </a:r>
            <a:endParaRPr/>
          </a:p>
          <a:p>
            <a:pPr indent="-342900" lvl="0" marL="457200" rtl="0" algn="l">
              <a:spcBef>
                <a:spcPts val="0"/>
              </a:spcBef>
              <a:spcAft>
                <a:spcPts val="0"/>
              </a:spcAft>
              <a:buSzPts val="1800"/>
              <a:buAutoNum type="arabicPeriod"/>
            </a:pPr>
            <a:r>
              <a:rPr lang="en-GB"/>
              <a:t>Triangles can be used to draw any other 2D shape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