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531777-E5DD-474A-B523-16B1283ABF29}">
  <a:tblStyle styleId="{DF531777-E5DD-474A-B523-16B1283ABF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f26417a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af26417a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ba04b46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ba04b4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af26417a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af26417a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ba04b46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ba04b46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cd718fa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cd718fa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cd718fa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cd718fa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f26417a1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f26417a1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cd718fa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cd718fa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af26417a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af26417a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af26417a1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af26417a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af26417a1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af26417a1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f26417a1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f26417a1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af26417a1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af26417a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af26417a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af26417a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af26417a1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af26417a1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cc7bae0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cc7bae0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580"/>
              <a:t>Presentación</a:t>
            </a:r>
            <a:endParaRPr sz="3580"/>
          </a:p>
          <a:p>
            <a:pPr indent="0" lvl="0" marL="0" rtl="0" algn="l">
              <a:spcBef>
                <a:spcPts val="0"/>
              </a:spcBef>
              <a:spcAft>
                <a:spcPts val="0"/>
              </a:spcAft>
              <a:buSzPts val="990"/>
              <a:buNone/>
            </a:pPr>
            <a:r>
              <a:rPr lang="es" sz="3580"/>
              <a:t>Proyecto FitZen</a:t>
            </a:r>
            <a:endParaRPr sz="3580"/>
          </a:p>
          <a:p>
            <a:pPr indent="0" lvl="0" marL="0" rtl="0" algn="l">
              <a:spcBef>
                <a:spcPts val="0"/>
              </a:spcBef>
              <a:spcAft>
                <a:spcPts val="0"/>
              </a:spcAft>
              <a:buSzPts val="990"/>
              <a:buNone/>
            </a:pPr>
            <a:r>
              <a:rPr lang="es" sz="3580"/>
              <a:t>Fase 1</a:t>
            </a:r>
            <a:r>
              <a:rPr lang="es" sz="3580"/>
              <a:t> </a:t>
            </a:r>
            <a:endParaRPr sz="3580"/>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Realizada por:</a:t>
            </a:r>
            <a:endParaRPr/>
          </a:p>
          <a:p>
            <a:pPr indent="0" lvl="0" marL="0" rtl="0" algn="l">
              <a:spcBef>
                <a:spcPts val="0"/>
              </a:spcBef>
              <a:spcAft>
                <a:spcPts val="0"/>
              </a:spcAft>
              <a:buNone/>
            </a:pPr>
            <a:r>
              <a:rPr lang="es"/>
              <a:t>Juan Gonzalez</a:t>
            </a:r>
            <a:endParaRPr/>
          </a:p>
          <a:p>
            <a:pPr indent="0" lvl="0" marL="0" rtl="0" algn="l">
              <a:spcBef>
                <a:spcPts val="0"/>
              </a:spcBef>
              <a:spcAft>
                <a:spcPts val="0"/>
              </a:spcAft>
              <a:buNone/>
            </a:pPr>
            <a:r>
              <a:rPr lang="es"/>
              <a:t>Sebastian Bahamondez</a:t>
            </a:r>
            <a:endParaRPr/>
          </a:p>
          <a:p>
            <a:pPr indent="0" lvl="0" marL="0" rtl="0" algn="l">
              <a:spcBef>
                <a:spcPts val="0"/>
              </a:spcBef>
              <a:spcAft>
                <a:spcPts val="0"/>
              </a:spcAft>
              <a:buNone/>
            </a:pPr>
            <a:r>
              <a:rPr lang="es"/>
              <a:t>Felipe Morgado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Metodología</a:t>
            </a:r>
            <a:r>
              <a:rPr lang="es"/>
              <a:t> a aplicar</a:t>
            </a:r>
            <a:endParaRPr/>
          </a:p>
        </p:txBody>
      </p:sp>
      <p:sp>
        <p:nvSpPr>
          <p:cNvPr id="122" name="Google Shape;122;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Para el desarrollo de este proyecto, se </a:t>
            </a:r>
            <a:r>
              <a:rPr lang="es"/>
              <a:t>considerará</a:t>
            </a:r>
            <a:r>
              <a:rPr lang="es"/>
              <a:t> el uso de una </a:t>
            </a:r>
            <a:r>
              <a:rPr lang="es"/>
              <a:t>metodología</a:t>
            </a:r>
            <a:r>
              <a:rPr lang="es"/>
              <a:t> de Cascada, considerando los pasos de </a:t>
            </a:r>
            <a:r>
              <a:rPr lang="es"/>
              <a:t>requisitos</a:t>
            </a:r>
            <a:r>
              <a:rPr lang="es"/>
              <a:t>, </a:t>
            </a:r>
            <a:r>
              <a:rPr lang="es"/>
              <a:t>análisis</a:t>
            </a:r>
            <a:r>
              <a:rPr lang="es"/>
              <a:t>, diseño, </a:t>
            </a:r>
            <a:r>
              <a:rPr lang="es"/>
              <a:t>programación</a:t>
            </a:r>
            <a:r>
              <a:rPr lang="es"/>
              <a:t>, pruebas y operaciones</a:t>
            </a:r>
            <a:endParaRPr/>
          </a:p>
        </p:txBody>
      </p:sp>
      <p:pic>
        <p:nvPicPr>
          <p:cNvPr id="123" name="Google Shape;123;p22"/>
          <p:cNvPicPr preferRelativeResize="0"/>
          <p:nvPr/>
        </p:nvPicPr>
        <p:blipFill>
          <a:blip r:embed="rId3">
            <a:alphaModFix/>
          </a:blip>
          <a:stretch>
            <a:fillRect/>
          </a:stretch>
        </p:blipFill>
        <p:spPr>
          <a:xfrm>
            <a:off x="2795200" y="1941200"/>
            <a:ext cx="5484375" cy="2970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79825" y="1153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Evidencias</a:t>
            </a:r>
            <a:endParaRPr/>
          </a:p>
        </p:txBody>
      </p:sp>
      <p:pic>
        <p:nvPicPr>
          <p:cNvPr id="129" name="Google Shape;129;p23"/>
          <p:cNvPicPr preferRelativeResize="0"/>
          <p:nvPr/>
        </p:nvPicPr>
        <p:blipFill>
          <a:blip r:embed="rId3">
            <a:alphaModFix/>
          </a:blip>
          <a:stretch>
            <a:fillRect/>
          </a:stretch>
        </p:blipFill>
        <p:spPr>
          <a:xfrm>
            <a:off x="844050" y="728525"/>
            <a:ext cx="7306425" cy="4110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214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 De Trabajo</a:t>
            </a:r>
            <a:endParaRPr/>
          </a:p>
        </p:txBody>
      </p:sp>
      <p:pic>
        <p:nvPicPr>
          <p:cNvPr id="135" name="Google Shape;135;p24"/>
          <p:cNvPicPr preferRelativeResize="0"/>
          <p:nvPr/>
        </p:nvPicPr>
        <p:blipFill>
          <a:blip r:embed="rId3">
            <a:alphaModFix/>
          </a:blip>
          <a:stretch>
            <a:fillRect/>
          </a:stretch>
        </p:blipFill>
        <p:spPr>
          <a:xfrm>
            <a:off x="1174151" y="734675"/>
            <a:ext cx="5606100" cy="4104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1437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 De Trabajo</a:t>
            </a:r>
            <a:endParaRPr/>
          </a:p>
        </p:txBody>
      </p:sp>
      <p:pic>
        <p:nvPicPr>
          <p:cNvPr id="141" name="Google Shape;141;p25"/>
          <p:cNvPicPr preferRelativeResize="0"/>
          <p:nvPr/>
        </p:nvPicPr>
        <p:blipFill>
          <a:blip r:embed="rId3">
            <a:alphaModFix/>
          </a:blip>
          <a:stretch>
            <a:fillRect/>
          </a:stretch>
        </p:blipFill>
        <p:spPr>
          <a:xfrm>
            <a:off x="1234750" y="833625"/>
            <a:ext cx="6037351" cy="408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670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 De Trabajo</a:t>
            </a:r>
            <a:endParaRPr/>
          </a:p>
        </p:txBody>
      </p:sp>
      <p:pic>
        <p:nvPicPr>
          <p:cNvPr id="147" name="Google Shape;147;p26"/>
          <p:cNvPicPr preferRelativeResize="0"/>
          <p:nvPr/>
        </p:nvPicPr>
        <p:blipFill>
          <a:blip r:embed="rId3">
            <a:alphaModFix/>
          </a:blip>
          <a:stretch>
            <a:fillRect/>
          </a:stretch>
        </p:blipFill>
        <p:spPr>
          <a:xfrm>
            <a:off x="1433913" y="680200"/>
            <a:ext cx="6276176" cy="415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670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 De Trabajo</a:t>
            </a:r>
            <a:endParaRPr/>
          </a:p>
        </p:txBody>
      </p:sp>
      <p:pic>
        <p:nvPicPr>
          <p:cNvPr id="153" name="Google Shape;153;p27"/>
          <p:cNvPicPr preferRelativeResize="0"/>
          <p:nvPr/>
        </p:nvPicPr>
        <p:blipFill>
          <a:blip r:embed="rId3">
            <a:alphaModFix/>
          </a:blip>
          <a:stretch>
            <a:fillRect/>
          </a:stretch>
        </p:blipFill>
        <p:spPr>
          <a:xfrm>
            <a:off x="1459425" y="680200"/>
            <a:ext cx="6225148" cy="415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Carta Gantt</a:t>
            </a:r>
            <a:endParaRPr/>
          </a:p>
        </p:txBody>
      </p:sp>
      <p:pic>
        <p:nvPicPr>
          <p:cNvPr id="159" name="Google Shape;159;p28"/>
          <p:cNvPicPr preferRelativeResize="0"/>
          <p:nvPr/>
        </p:nvPicPr>
        <p:blipFill>
          <a:blip r:embed="rId3">
            <a:alphaModFix/>
          </a:blip>
          <a:stretch>
            <a:fillRect/>
          </a:stretch>
        </p:blipFill>
        <p:spPr>
          <a:xfrm>
            <a:off x="155850" y="1093501"/>
            <a:ext cx="8832298" cy="3360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Conclusión</a:t>
            </a:r>
            <a:endParaRPr/>
          </a:p>
        </p:txBody>
      </p:sp>
      <p:sp>
        <p:nvSpPr>
          <p:cNvPr id="165" name="Google Shape;165;p2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Gracias a un </a:t>
            </a:r>
            <a:r>
              <a:rPr lang="es"/>
              <a:t>análisis</a:t>
            </a:r>
            <a:r>
              <a:rPr lang="es"/>
              <a:t> de las necesidades actuales, al igual que aplicando nuestros conocimientos y competencias adquiridas, hemos terminado por plantear un proyecto que nos </a:t>
            </a:r>
            <a:r>
              <a:rPr lang="es"/>
              <a:t>supondría</a:t>
            </a:r>
            <a:r>
              <a:rPr lang="es"/>
              <a:t> un reto bastante consistente y presentando distintas razones de porque consideramos que es apto para ser aprobado y ser llevado a la </a:t>
            </a:r>
            <a:r>
              <a:rPr lang="es"/>
              <a:t>ejecución</a:t>
            </a:r>
            <a:r>
              <a:rPr lang="e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Misión</a:t>
            </a:r>
            <a:endParaRPr/>
          </a:p>
        </p:txBody>
      </p:sp>
      <p:sp>
        <p:nvSpPr>
          <p:cNvPr id="66" name="Google Shape;66;p1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lnSpc>
                <a:spcPct val="107916"/>
              </a:lnSpc>
              <a:spcBef>
                <a:spcPts val="1200"/>
              </a:spcBef>
              <a:spcAft>
                <a:spcPts val="1200"/>
              </a:spcAft>
              <a:buNone/>
            </a:pPr>
            <a:r>
              <a:rPr lang="es" sz="1500">
                <a:solidFill>
                  <a:srgbClr val="000000"/>
                </a:solidFill>
              </a:rPr>
              <a:t>El mercado de la salud y el bienestar a estado en constante crecimiento en los últimos años, más aún en productos relacionados al área fitness, junto con la capacidad de realizar compras en línea junto con una preocupación por el cuidado de la salud y el llevar un estilo de vida saludable, se a detectado una oportunidad para crear una plataforma que permita la compra de suplementos deportivos como su principal función, al igual que ser un sitio de confianza para la comunidad fitness a la hora de dar consejos o obtener recursos de información.</a:t>
            </a:r>
            <a:endParaRPr sz="2300"/>
          </a:p>
        </p:txBody>
      </p:sp>
      <p:pic>
        <p:nvPicPr>
          <p:cNvPr id="67" name="Google Shape;67;p14"/>
          <p:cNvPicPr preferRelativeResize="0"/>
          <p:nvPr/>
        </p:nvPicPr>
        <p:blipFill>
          <a:blip r:embed="rId3">
            <a:alphaModFix/>
          </a:blip>
          <a:stretch>
            <a:fillRect/>
          </a:stretch>
        </p:blipFill>
        <p:spPr>
          <a:xfrm>
            <a:off x="4724400" y="1109250"/>
            <a:ext cx="4267201" cy="33608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340800" y="445025"/>
            <a:ext cx="5491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Visión</a:t>
            </a:r>
            <a:endParaRPr/>
          </a:p>
        </p:txBody>
      </p:sp>
      <p:sp>
        <p:nvSpPr>
          <p:cNvPr id="73" name="Google Shape;73;p15"/>
          <p:cNvSpPr txBox="1"/>
          <p:nvPr>
            <p:ph idx="1" type="body"/>
          </p:nvPr>
        </p:nvSpPr>
        <p:spPr>
          <a:xfrm>
            <a:off x="3340625" y="1171600"/>
            <a:ext cx="54915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Para lograr nuestro objetivo, se a tomado la </a:t>
            </a:r>
            <a:r>
              <a:rPr lang="es"/>
              <a:t>decisión</a:t>
            </a:r>
            <a:r>
              <a:rPr lang="es"/>
              <a:t> de llevar a cabo una pagina web que sirva como una plataforma para realizar la venta de los productos, que brindara una experiencia intuitiva y segura, donde </a:t>
            </a:r>
            <a:r>
              <a:rPr lang="es"/>
              <a:t>podrán</a:t>
            </a:r>
            <a:r>
              <a:rPr lang="es"/>
              <a:t> consultar el stock de los productos, ver el precio y la </a:t>
            </a:r>
            <a:r>
              <a:rPr lang="es"/>
              <a:t>características</a:t>
            </a:r>
            <a:r>
              <a:rPr lang="es"/>
              <a:t> de estos mismos, al igual que se </a:t>
            </a:r>
            <a:r>
              <a:rPr lang="es"/>
              <a:t>tendrá</a:t>
            </a:r>
            <a:r>
              <a:rPr lang="es"/>
              <a:t> como un añadido, un foro donde </a:t>
            </a:r>
            <a:r>
              <a:rPr lang="es"/>
              <a:t>podran</a:t>
            </a:r>
            <a:r>
              <a:rPr lang="es"/>
              <a:t> encontrar mas informacion sobre tener un buen bienestar de vida, dando pie a tener un espacio donde los usuarios sean libres de compartir sus experiencias o consejos.</a:t>
            </a:r>
            <a:endParaRPr/>
          </a:p>
        </p:txBody>
      </p:sp>
      <p:pic>
        <p:nvPicPr>
          <p:cNvPr id="74" name="Google Shape;74;p15"/>
          <p:cNvPicPr preferRelativeResize="0"/>
          <p:nvPr/>
        </p:nvPicPr>
        <p:blipFill>
          <a:blip r:embed="rId3">
            <a:alphaModFix/>
          </a:blip>
          <a:stretch>
            <a:fillRect/>
          </a:stretch>
        </p:blipFill>
        <p:spPr>
          <a:xfrm>
            <a:off x="144825" y="546300"/>
            <a:ext cx="3035825" cy="1749594"/>
          </a:xfrm>
          <a:prstGeom prst="rect">
            <a:avLst/>
          </a:prstGeom>
          <a:noFill/>
          <a:ln>
            <a:noFill/>
          </a:ln>
        </p:spPr>
      </p:pic>
      <p:sp>
        <p:nvSpPr>
          <p:cNvPr id="75" name="Google Shape;75;p15"/>
          <p:cNvSpPr txBox="1"/>
          <p:nvPr/>
        </p:nvSpPr>
        <p:spPr>
          <a:xfrm>
            <a:off x="2325550" y="1159000"/>
            <a:ext cx="1062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FODA</a:t>
            </a:r>
            <a:endParaRPr/>
          </a:p>
        </p:txBody>
      </p:sp>
      <p:graphicFrame>
        <p:nvGraphicFramePr>
          <p:cNvPr id="81" name="Google Shape;81;p16"/>
          <p:cNvGraphicFramePr/>
          <p:nvPr/>
        </p:nvGraphicFramePr>
        <p:xfrm>
          <a:off x="311700" y="1058200"/>
          <a:ext cx="3000000" cy="3000000"/>
        </p:xfrm>
        <a:graphic>
          <a:graphicData uri="http://schemas.openxmlformats.org/drawingml/2006/table">
            <a:tbl>
              <a:tblPr>
                <a:noFill/>
                <a:tableStyleId>{DF531777-E5DD-474A-B523-16B1283ABF29}</a:tableStyleId>
              </a:tblPr>
              <a:tblGrid>
                <a:gridCol w="4260300"/>
                <a:gridCol w="4260300"/>
              </a:tblGrid>
              <a:tr h="1867650">
                <a:tc>
                  <a:txBody>
                    <a:bodyPr/>
                    <a:lstStyle/>
                    <a:p>
                      <a:pPr indent="0" lvl="0" marL="0" rtl="0" algn="ctr">
                        <a:spcBef>
                          <a:spcPts val="0"/>
                        </a:spcBef>
                        <a:spcAft>
                          <a:spcPts val="0"/>
                        </a:spcAft>
                        <a:buNone/>
                      </a:pPr>
                      <a:r>
                        <a:rPr b="1" lang="es" sz="1600" u="sng">
                          <a:latin typeface="Old Standard TT"/>
                          <a:ea typeface="Old Standard TT"/>
                          <a:cs typeface="Old Standard TT"/>
                          <a:sym typeface="Old Standard TT"/>
                        </a:rPr>
                        <a:t>Fortalezas</a:t>
                      </a:r>
                      <a:endParaRPr b="1" sz="1600" u="sng">
                        <a:latin typeface="Old Standard TT"/>
                        <a:ea typeface="Old Standard TT"/>
                        <a:cs typeface="Old Standard TT"/>
                        <a:sym typeface="Old Standard TT"/>
                      </a:endParaRPr>
                    </a:p>
                    <a:p>
                      <a:pPr indent="0" lvl="0" marL="0" rtl="0" algn="ctr">
                        <a:spcBef>
                          <a:spcPts val="0"/>
                        </a:spcBef>
                        <a:spcAft>
                          <a:spcPts val="0"/>
                        </a:spcAft>
                        <a:buNone/>
                      </a:pPr>
                      <a:r>
                        <a:t/>
                      </a:r>
                      <a:endParaRPr b="1" sz="1600" u="sng">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s">
                          <a:latin typeface="Old Standard TT"/>
                          <a:ea typeface="Old Standard TT"/>
                          <a:cs typeface="Old Standard TT"/>
                          <a:sym typeface="Old Standard TT"/>
                        </a:rPr>
                        <a:t>Creciente </a:t>
                      </a:r>
                      <a:r>
                        <a:rPr lang="es">
                          <a:latin typeface="Old Standard TT"/>
                          <a:ea typeface="Old Standard TT"/>
                          <a:cs typeface="Old Standard TT"/>
                          <a:sym typeface="Old Standard TT"/>
                        </a:rPr>
                        <a:t>Interés</a:t>
                      </a:r>
                      <a:r>
                        <a:rPr lang="es">
                          <a:latin typeface="Old Standard TT"/>
                          <a:ea typeface="Old Standard TT"/>
                          <a:cs typeface="Old Standard TT"/>
                          <a:sym typeface="Old Standard TT"/>
                        </a:rPr>
                        <a:t> en el Bienestar</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s">
                          <a:latin typeface="Old Standard TT"/>
                          <a:ea typeface="Old Standard TT"/>
                          <a:cs typeface="Old Standard TT"/>
                          <a:sym typeface="Old Standard TT"/>
                        </a:rPr>
                        <a:t>Plataforma Integral</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s">
                          <a:latin typeface="Old Standard TT"/>
                          <a:ea typeface="Old Standard TT"/>
                          <a:cs typeface="Old Standard TT"/>
                          <a:sym typeface="Old Standard TT"/>
                        </a:rPr>
                        <a:t>Experiencia del usuario</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s">
                          <a:latin typeface="Old Standard TT"/>
                          <a:ea typeface="Old Standard TT"/>
                          <a:cs typeface="Old Standard TT"/>
                          <a:sym typeface="Old Standard TT"/>
                        </a:rPr>
                        <a:t>Integración</a:t>
                      </a:r>
                      <a:r>
                        <a:rPr lang="es">
                          <a:latin typeface="Old Standard TT"/>
                          <a:ea typeface="Old Standard TT"/>
                          <a:cs typeface="Old Standard TT"/>
                          <a:sym typeface="Old Standard TT"/>
                        </a:rPr>
                        <a:t> Local</a:t>
                      </a:r>
                      <a:endParaRPr>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s" sz="1600" u="sng">
                          <a:solidFill>
                            <a:schemeClr val="dk1"/>
                          </a:solidFill>
                          <a:latin typeface="Old Standard TT"/>
                          <a:ea typeface="Old Standard TT"/>
                          <a:cs typeface="Old Standard TT"/>
                          <a:sym typeface="Old Standard TT"/>
                        </a:rPr>
                        <a:t>Oportunidades</a:t>
                      </a:r>
                      <a:endParaRPr b="1" sz="16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t/>
                      </a:r>
                      <a:endParaRPr b="1" sz="1600" u="sng">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Expansión del Comercio Electrónico</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Demografía Activa</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Tendencia de Vida Saludable</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Colaboraciones Locales</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a:txBody>
                  <a:tcPr marT="91425" marB="91425" marR="91425" marL="91425"/>
                </a:tc>
              </a:tr>
              <a:tr h="1867650">
                <a:tc>
                  <a:txBody>
                    <a:bodyPr/>
                    <a:lstStyle/>
                    <a:p>
                      <a:pPr indent="0" lvl="0" marL="0" rtl="0" algn="ctr">
                        <a:spcBef>
                          <a:spcPts val="0"/>
                        </a:spcBef>
                        <a:spcAft>
                          <a:spcPts val="0"/>
                        </a:spcAft>
                        <a:buNone/>
                      </a:pPr>
                      <a:r>
                        <a:rPr b="1" lang="es" sz="1600" u="sng">
                          <a:solidFill>
                            <a:schemeClr val="dk1"/>
                          </a:solidFill>
                          <a:latin typeface="Old Standard TT"/>
                          <a:ea typeface="Old Standard TT"/>
                          <a:cs typeface="Old Standard TT"/>
                          <a:sym typeface="Old Standard TT"/>
                        </a:rPr>
                        <a:t>Debilidades</a:t>
                      </a:r>
                      <a:endParaRPr b="1" sz="16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None/>
                      </a:pPr>
                      <a:r>
                        <a:t/>
                      </a:r>
                      <a:endParaRPr b="1" sz="1600" u="sng">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Adaptación</a:t>
                      </a:r>
                      <a:r>
                        <a:rPr lang="es">
                          <a:solidFill>
                            <a:schemeClr val="dk1"/>
                          </a:solidFill>
                          <a:latin typeface="Old Standard TT"/>
                          <a:ea typeface="Old Standard TT"/>
                          <a:cs typeface="Old Standard TT"/>
                          <a:sym typeface="Old Standard TT"/>
                        </a:rPr>
                        <a:t> Local</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Competencia en el Mercado</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Dependencia de la </a:t>
                      </a:r>
                      <a:r>
                        <a:rPr lang="es">
                          <a:solidFill>
                            <a:schemeClr val="dk1"/>
                          </a:solidFill>
                          <a:latin typeface="Old Standard TT"/>
                          <a:ea typeface="Old Standard TT"/>
                          <a:cs typeface="Old Standard TT"/>
                          <a:sym typeface="Old Standard TT"/>
                        </a:rPr>
                        <a:t>tecnología</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Confianza del Consumidor</a:t>
                      </a:r>
                      <a:endParaRPr>
                        <a:solidFill>
                          <a:schemeClr val="dk1"/>
                        </a:solidFill>
                        <a:latin typeface="Old Standard TT"/>
                        <a:ea typeface="Old Standard TT"/>
                        <a:cs typeface="Old Standard TT"/>
                        <a:sym typeface="Old Standard TT"/>
                      </a:endParaRPr>
                    </a:p>
                  </a:txBody>
                  <a:tcPr marT="91425" marB="91425" marR="91425" marL="91425"/>
                </a:tc>
                <a:tc>
                  <a:txBody>
                    <a:bodyPr/>
                    <a:lstStyle/>
                    <a:p>
                      <a:pPr indent="0" lvl="0" marL="0" rtl="0" algn="ctr">
                        <a:spcBef>
                          <a:spcPts val="0"/>
                        </a:spcBef>
                        <a:spcAft>
                          <a:spcPts val="0"/>
                        </a:spcAft>
                        <a:buNone/>
                      </a:pPr>
                      <a:r>
                        <a:rPr b="1" lang="es" sz="1600" u="sng">
                          <a:solidFill>
                            <a:schemeClr val="dk1"/>
                          </a:solidFill>
                          <a:latin typeface="Old Standard TT"/>
                          <a:ea typeface="Old Standard TT"/>
                          <a:cs typeface="Old Standard TT"/>
                          <a:sym typeface="Old Standard TT"/>
                        </a:rPr>
                        <a:t>Amenazas</a:t>
                      </a:r>
                      <a:endParaRPr b="1" sz="1600" u="sng">
                        <a:solidFill>
                          <a:schemeClr val="dk1"/>
                        </a:solidFill>
                        <a:latin typeface="Old Standard TT"/>
                        <a:ea typeface="Old Standard TT"/>
                        <a:cs typeface="Old Standard TT"/>
                        <a:sym typeface="Old Standard TT"/>
                      </a:endParaRPr>
                    </a:p>
                    <a:p>
                      <a:pPr indent="0" lvl="0" marL="0" rtl="0" algn="ctr">
                        <a:spcBef>
                          <a:spcPts val="0"/>
                        </a:spcBef>
                        <a:spcAft>
                          <a:spcPts val="0"/>
                        </a:spcAft>
                        <a:buClr>
                          <a:schemeClr val="dk1"/>
                        </a:buClr>
                        <a:buSzPts val="1100"/>
                        <a:buFont typeface="Arial"/>
                        <a:buNone/>
                      </a:pPr>
                      <a:r>
                        <a:t/>
                      </a:r>
                      <a:endParaRPr b="1" sz="1600" u="sng">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Cambios Regulatorios</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Condiciones Económicas</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Ciberseguridad</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s">
                          <a:solidFill>
                            <a:schemeClr val="dk1"/>
                          </a:solidFill>
                          <a:latin typeface="Old Standard TT"/>
                          <a:ea typeface="Old Standard TT"/>
                          <a:cs typeface="Old Standard TT"/>
                          <a:sym typeface="Old Standard TT"/>
                        </a:rPr>
                        <a:t>Preferencia del Mercado</a:t>
                      </a:r>
                      <a:endParaRPr>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¿Porque es importante este Proyecto?</a:t>
            </a:r>
            <a:endParaRPr/>
          </a:p>
        </p:txBody>
      </p:sp>
      <p:sp>
        <p:nvSpPr>
          <p:cNvPr id="87" name="Google Shape;87;p17"/>
          <p:cNvSpPr txBox="1"/>
          <p:nvPr>
            <p:ph idx="1" type="body"/>
          </p:nvPr>
        </p:nvSpPr>
        <p:spPr>
          <a:xfrm>
            <a:off x="311700" y="1171600"/>
            <a:ext cx="84678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Según</a:t>
            </a:r>
            <a:r>
              <a:rPr lang="es"/>
              <a:t> datos obtenidos por “La </a:t>
            </a:r>
            <a:r>
              <a:rPr lang="es"/>
              <a:t>Federación</a:t>
            </a:r>
            <a:r>
              <a:rPr lang="es"/>
              <a:t> Mundial De La Obesidad”, se puede ver que Chile a tenido un aumento en el porcentaje en obesidad con el pasar de los años</a:t>
            </a:r>
            <a:endParaRPr/>
          </a:p>
        </p:txBody>
      </p:sp>
      <p:pic>
        <p:nvPicPr>
          <p:cNvPr id="88" name="Google Shape;88;p17"/>
          <p:cNvPicPr preferRelativeResize="0"/>
          <p:nvPr/>
        </p:nvPicPr>
        <p:blipFill>
          <a:blip r:embed="rId3">
            <a:alphaModFix/>
          </a:blip>
          <a:stretch>
            <a:fillRect/>
          </a:stretch>
        </p:blipFill>
        <p:spPr>
          <a:xfrm>
            <a:off x="421750" y="1929100"/>
            <a:ext cx="5092676" cy="2562950"/>
          </a:xfrm>
          <a:prstGeom prst="rect">
            <a:avLst/>
          </a:prstGeom>
          <a:noFill/>
          <a:ln>
            <a:noFill/>
          </a:ln>
        </p:spPr>
      </p:pic>
      <p:sp>
        <p:nvSpPr>
          <p:cNvPr id="89" name="Google Shape;89;p17"/>
          <p:cNvSpPr txBox="1"/>
          <p:nvPr/>
        </p:nvSpPr>
        <p:spPr>
          <a:xfrm>
            <a:off x="5757075" y="1928975"/>
            <a:ext cx="2939100" cy="25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Old Standard TT"/>
                <a:ea typeface="Old Standard TT"/>
                <a:cs typeface="Old Standard TT"/>
                <a:sym typeface="Old Standard TT"/>
              </a:rPr>
              <a:t>Junto con esto, en </a:t>
            </a:r>
            <a:r>
              <a:rPr lang="es" sz="1800">
                <a:solidFill>
                  <a:schemeClr val="dk1"/>
                </a:solidFill>
                <a:latin typeface="Old Standard TT"/>
                <a:ea typeface="Old Standard TT"/>
                <a:cs typeface="Old Standard TT"/>
                <a:sym typeface="Old Standard TT"/>
              </a:rPr>
              <a:t>latinoamérica</a:t>
            </a:r>
            <a:r>
              <a:rPr lang="es" sz="1800">
                <a:solidFill>
                  <a:schemeClr val="dk1"/>
                </a:solidFill>
                <a:latin typeface="Old Standard TT"/>
                <a:ea typeface="Old Standard TT"/>
                <a:cs typeface="Old Standard TT"/>
                <a:sym typeface="Old Standard TT"/>
              </a:rPr>
              <a:t>, Chile es uno de los </a:t>
            </a:r>
            <a:r>
              <a:rPr lang="es" sz="1800">
                <a:solidFill>
                  <a:schemeClr val="dk1"/>
                </a:solidFill>
                <a:latin typeface="Old Standard TT"/>
                <a:ea typeface="Old Standard TT"/>
                <a:cs typeface="Old Standard TT"/>
                <a:sym typeface="Old Standard TT"/>
              </a:rPr>
              <a:t>países</a:t>
            </a:r>
            <a:r>
              <a:rPr lang="es" sz="1800">
                <a:solidFill>
                  <a:schemeClr val="dk1"/>
                </a:solidFill>
                <a:latin typeface="Old Standard TT"/>
                <a:ea typeface="Old Standard TT"/>
                <a:cs typeface="Old Standard TT"/>
                <a:sym typeface="Old Standard TT"/>
              </a:rPr>
              <a:t> que tiene un mayor porcentaje de sobrepeso, ocupando el 4 Puesto.</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¿Porque es importante este proyecto?</a:t>
            </a:r>
            <a:endParaRPr/>
          </a:p>
        </p:txBody>
      </p:sp>
      <p:sp>
        <p:nvSpPr>
          <p:cNvPr id="95" name="Google Shape;95;p18"/>
          <p:cNvSpPr txBox="1"/>
          <p:nvPr>
            <p:ph idx="1" type="body"/>
          </p:nvPr>
        </p:nvSpPr>
        <p:spPr>
          <a:xfrm>
            <a:off x="311700" y="1171600"/>
            <a:ext cx="8520600" cy="15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 el desarrollo de esta </a:t>
            </a:r>
            <a:r>
              <a:rPr lang="es"/>
              <a:t>página</a:t>
            </a:r>
            <a:r>
              <a:rPr lang="es"/>
              <a:t>, buscamos incentivar a las personas de Chile a implementar un estilo de vida </a:t>
            </a:r>
            <a:r>
              <a:rPr lang="es"/>
              <a:t>más</a:t>
            </a:r>
            <a:r>
              <a:rPr lang="es"/>
              <a:t> sano, ya sea proporcionando una ventana que permita la compra de suplemento de calidad, al igual que otorgar un espacio donde puedan resolver sus dudas acerca de una vida saludable.</a:t>
            </a:r>
            <a:endParaRPr/>
          </a:p>
        </p:txBody>
      </p:sp>
      <p:pic>
        <p:nvPicPr>
          <p:cNvPr id="96" name="Google Shape;96;p18"/>
          <p:cNvPicPr preferRelativeResize="0"/>
          <p:nvPr/>
        </p:nvPicPr>
        <p:blipFill>
          <a:blip r:embed="rId3">
            <a:alphaModFix/>
          </a:blip>
          <a:stretch>
            <a:fillRect/>
          </a:stretch>
        </p:blipFill>
        <p:spPr>
          <a:xfrm>
            <a:off x="856875" y="2757400"/>
            <a:ext cx="2081300" cy="2081300"/>
          </a:xfrm>
          <a:prstGeom prst="rect">
            <a:avLst/>
          </a:prstGeom>
          <a:noFill/>
          <a:ln>
            <a:noFill/>
          </a:ln>
        </p:spPr>
      </p:pic>
      <p:pic>
        <p:nvPicPr>
          <p:cNvPr id="97" name="Google Shape;97;p18"/>
          <p:cNvPicPr preferRelativeResize="0"/>
          <p:nvPr/>
        </p:nvPicPr>
        <p:blipFill>
          <a:blip r:embed="rId4">
            <a:alphaModFix/>
          </a:blip>
          <a:stretch>
            <a:fillRect/>
          </a:stretch>
        </p:blipFill>
        <p:spPr>
          <a:xfrm>
            <a:off x="4696500" y="2870775"/>
            <a:ext cx="3700088" cy="208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¿Porque es relevante para tu campo laboral?</a:t>
            </a:r>
            <a:endParaRPr/>
          </a:p>
        </p:txBody>
      </p:sp>
      <p:sp>
        <p:nvSpPr>
          <p:cNvPr id="103" name="Google Shape;103;p19"/>
          <p:cNvSpPr txBox="1"/>
          <p:nvPr>
            <p:ph idx="1" type="body"/>
          </p:nvPr>
        </p:nvSpPr>
        <p:spPr>
          <a:xfrm>
            <a:off x="311700" y="1171600"/>
            <a:ext cx="4260300" cy="356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Con el desarrollo de este proyecto, podremos aplicar distintas competencias que se nos solicitan haber adquirido y aplicarlas posterior a nuestra </a:t>
            </a:r>
            <a:r>
              <a:rPr lang="es"/>
              <a:t>titulación</a:t>
            </a:r>
            <a:r>
              <a:rPr lang="es"/>
              <a:t>, tales como desarrollo de software, </a:t>
            </a:r>
            <a:r>
              <a:rPr lang="es"/>
              <a:t>gestión</a:t>
            </a:r>
            <a:r>
              <a:rPr lang="es"/>
              <a:t> de proyectos, aplicar soluciones </a:t>
            </a:r>
            <a:r>
              <a:rPr lang="es"/>
              <a:t>tecnológicas</a:t>
            </a:r>
            <a:r>
              <a:rPr lang="es"/>
              <a:t>, analizar y administrar grandes cantidades de datos, junto con la </a:t>
            </a:r>
            <a:r>
              <a:rPr lang="es"/>
              <a:t>configuración</a:t>
            </a:r>
            <a:r>
              <a:rPr lang="es"/>
              <a:t> de ambientes virtuales, entre otros.</a:t>
            </a:r>
            <a:endParaRPr/>
          </a:p>
        </p:txBody>
      </p:sp>
      <p:pic>
        <p:nvPicPr>
          <p:cNvPr id="104" name="Google Shape;104;p19"/>
          <p:cNvPicPr preferRelativeResize="0"/>
          <p:nvPr/>
        </p:nvPicPr>
        <p:blipFill>
          <a:blip r:embed="rId3">
            <a:alphaModFix/>
          </a:blip>
          <a:stretch>
            <a:fillRect/>
          </a:stretch>
        </p:blipFill>
        <p:spPr>
          <a:xfrm>
            <a:off x="4762275" y="1171600"/>
            <a:ext cx="3780475" cy="3780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Objetivos del proyecto</a:t>
            </a:r>
            <a:endParaRPr/>
          </a:p>
        </p:txBody>
      </p:sp>
      <p:sp>
        <p:nvSpPr>
          <p:cNvPr id="110" name="Google Shape;110;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Crear una </a:t>
            </a:r>
            <a:r>
              <a:rPr lang="es"/>
              <a:t>página</a:t>
            </a:r>
            <a:r>
              <a:rPr lang="es"/>
              <a:t> web funcional e intuitiva que sirva como un canal de ventas para productos Fitness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s"/>
              <a:t>Implementar una </a:t>
            </a:r>
            <a:r>
              <a:rPr lang="es"/>
              <a:t>sección</a:t>
            </a:r>
            <a:r>
              <a:rPr lang="es"/>
              <a:t> de foros interactivos para que los usuarios puedan compartir consejos, experiencias y recomendaciones sobre una vida sana.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s"/>
              <a:t>Proporcionar </a:t>
            </a:r>
            <a:r>
              <a:rPr lang="es"/>
              <a:t>información</a:t>
            </a:r>
            <a:r>
              <a:rPr lang="es"/>
              <a:t> detallada y precisa sobre los productos ofrecidos, incluyendo beneficios, contenido nutricional y recomendaciones de uso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Competencias que abarcamos</a:t>
            </a:r>
            <a:endParaRPr/>
          </a:p>
        </p:txBody>
      </p:sp>
      <p:sp>
        <p:nvSpPr>
          <p:cNvPr id="116" name="Google Shape;116;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s" sz="1100">
                <a:latin typeface="Arial"/>
                <a:ea typeface="Arial"/>
                <a:cs typeface="Arial"/>
                <a:sym typeface="Arial"/>
              </a:rPr>
              <a:t>Gestión de Proyectos Informáticos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Transformación de Datos para la Toma de Decisiones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Implementación de Soluciones Sistémicas y Optimización de Procesos de Negocio</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Administración de Ambientes, Servicios de Aplicaciones y Bases de Datos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Propuestas de Soluciones Informáticas Basadas en Análisis Integral de Procesos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Desarrollo de Soluciones de Software con Técnicas de Sistematización</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Construcción de Modelos de Datos Escalables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Programación de Consultas y Manipulación de Información en Bases de Datos</a:t>
            </a:r>
            <a:endParaRPr b="1"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s" sz="1100">
                <a:latin typeface="Arial"/>
                <a:ea typeface="Arial"/>
                <a:cs typeface="Arial"/>
                <a:sym typeface="Arial"/>
              </a:rPr>
              <a:t>Desarrollo de Programas y Rutinas con Buenas Prácticas de Codificación</a:t>
            </a:r>
            <a:endParaRPr b="1"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