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4/2/2025</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4/2/2025</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4/2/2025</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4/2/2025</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4/2/2025</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FD01C-17C6-0BF6-7919-A1D6379C9094}"/>
              </a:ext>
            </a:extLst>
          </p:cNvPr>
          <p:cNvSpPr>
            <a:spLocks noGrp="1"/>
          </p:cNvSpPr>
          <p:nvPr>
            <p:ph type="ctrTitle"/>
          </p:nvPr>
        </p:nvSpPr>
        <p:spPr/>
        <p:txBody>
          <a:bodyPr/>
          <a:lstStyle/>
          <a:p>
            <a:pPr algn="l"/>
            <a:r>
              <a:rPr lang="es-ES" sz="3200" b="1" i="0" dirty="0">
                <a:solidFill>
                  <a:srgbClr val="1D2125"/>
                </a:solidFill>
                <a:effectLst/>
                <a:latin typeface="-apple-system"/>
              </a:rPr>
              <a:t>Explorando Componentes en </a:t>
            </a:r>
            <a:r>
              <a:rPr lang="es-ES" sz="3200" b="1" i="0" dirty="0" err="1">
                <a:solidFill>
                  <a:srgbClr val="1D2125"/>
                </a:solidFill>
                <a:effectLst/>
                <a:latin typeface="-apple-system"/>
              </a:rPr>
              <a:t>Ionic</a:t>
            </a:r>
            <a:r>
              <a:rPr lang="es-ES" sz="3200" b="1" i="0" dirty="0">
                <a:solidFill>
                  <a:srgbClr val="1D2125"/>
                </a:solidFill>
                <a:effectLst/>
                <a:latin typeface="-apple-system"/>
              </a:rPr>
              <a:t> con Angular, </a:t>
            </a:r>
            <a:r>
              <a:rPr lang="es-ES" sz="3200" b="1" i="0" dirty="0" err="1">
                <a:solidFill>
                  <a:srgbClr val="1D2125"/>
                </a:solidFill>
                <a:effectLst/>
                <a:latin typeface="-apple-system"/>
              </a:rPr>
              <a:t>React</a:t>
            </a:r>
            <a:r>
              <a:rPr lang="es-ES" sz="3200" b="1" i="0" dirty="0">
                <a:solidFill>
                  <a:srgbClr val="1D2125"/>
                </a:solidFill>
                <a:effectLst/>
                <a:latin typeface="-apple-system"/>
              </a:rPr>
              <a:t> o </a:t>
            </a:r>
            <a:r>
              <a:rPr lang="es-ES" sz="3200" b="1" i="0" dirty="0" err="1">
                <a:solidFill>
                  <a:srgbClr val="1D2125"/>
                </a:solidFill>
                <a:effectLst/>
                <a:latin typeface="-apple-system"/>
              </a:rPr>
              <a:t>Vue</a:t>
            </a:r>
            <a:endParaRPr lang="es-ES" sz="3200" b="1" i="0" dirty="0">
              <a:solidFill>
                <a:srgbClr val="1D2125"/>
              </a:solidFill>
              <a:effectLst/>
              <a:latin typeface="-apple-system"/>
            </a:endParaRPr>
          </a:p>
        </p:txBody>
      </p:sp>
      <p:sp>
        <p:nvSpPr>
          <p:cNvPr id="3" name="Subtítulo 2">
            <a:extLst>
              <a:ext uri="{FF2B5EF4-FFF2-40B4-BE49-F238E27FC236}">
                <a16:creationId xmlns:a16="http://schemas.microsoft.com/office/drawing/2014/main" id="{770EA599-B911-F26B-3B78-0F5EED0458AD}"/>
              </a:ext>
            </a:extLst>
          </p:cNvPr>
          <p:cNvSpPr>
            <a:spLocks noGrp="1"/>
          </p:cNvSpPr>
          <p:nvPr>
            <p:ph type="subTitle" idx="1"/>
          </p:nvPr>
        </p:nvSpPr>
        <p:spPr>
          <a:xfrm>
            <a:off x="2243620" y="4045622"/>
            <a:ext cx="7995755" cy="993104"/>
          </a:xfrm>
        </p:spPr>
        <p:txBody>
          <a:bodyPr>
            <a:normAutofit fontScale="77500" lnSpcReduction="20000"/>
          </a:bodyPr>
          <a:lstStyle/>
          <a:p>
            <a:r>
              <a:rPr lang="es-ES" dirty="0"/>
              <a:t>Daniel Felipe cerquera Idrobo</a:t>
            </a:r>
          </a:p>
          <a:p>
            <a:r>
              <a:rPr lang="es-ES" dirty="0"/>
              <a:t>Link de </a:t>
            </a:r>
            <a:r>
              <a:rPr lang="es-ES" dirty="0" err="1"/>
              <a:t>git</a:t>
            </a:r>
            <a:r>
              <a:rPr lang="es-ES" dirty="0"/>
              <a:t> </a:t>
            </a:r>
            <a:r>
              <a:rPr lang="es-ES" dirty="0" err="1"/>
              <a:t>hub</a:t>
            </a:r>
            <a:r>
              <a:rPr lang="es-ES" dirty="0"/>
              <a:t>:</a:t>
            </a:r>
            <a:br>
              <a:rPr lang="es-ES" dirty="0"/>
            </a:br>
            <a:r>
              <a:rPr lang="es-ES" dirty="0"/>
              <a:t>https://github.com/Pipecerquera/Daniel-cerquera-programacion-movil-2025-a-g1.git</a:t>
            </a:r>
            <a:endParaRPr lang="es-CO" dirty="0"/>
          </a:p>
        </p:txBody>
      </p:sp>
    </p:spTree>
    <p:extLst>
      <p:ext uri="{BB962C8B-B14F-4D97-AF65-F5344CB8AC3E}">
        <p14:creationId xmlns:p14="http://schemas.microsoft.com/office/powerpoint/2010/main" val="222561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62C725-00D6-6991-107A-9E45985E2800}"/>
              </a:ext>
            </a:extLst>
          </p:cNvPr>
          <p:cNvSpPr>
            <a:spLocks noGrp="1"/>
          </p:cNvSpPr>
          <p:nvPr>
            <p:ph type="title"/>
          </p:nvPr>
        </p:nvSpPr>
        <p:spPr>
          <a:xfrm>
            <a:off x="1251678" y="39923"/>
            <a:ext cx="10178322" cy="1492132"/>
          </a:xfrm>
        </p:spPr>
        <p:txBody>
          <a:bodyPr/>
          <a:lstStyle/>
          <a:p>
            <a:r>
              <a:rPr lang="es-ES" dirty="0" err="1"/>
              <a:t>vue</a:t>
            </a:r>
            <a:endParaRPr lang="es-CO" dirty="0"/>
          </a:p>
        </p:txBody>
      </p:sp>
      <p:sp>
        <p:nvSpPr>
          <p:cNvPr id="3" name="Marcador de contenido 2">
            <a:extLst>
              <a:ext uri="{FF2B5EF4-FFF2-40B4-BE49-F238E27FC236}">
                <a16:creationId xmlns:a16="http://schemas.microsoft.com/office/drawing/2014/main" id="{39AAF506-FE36-5E73-680F-39D002FE6C30}"/>
              </a:ext>
            </a:extLst>
          </p:cNvPr>
          <p:cNvSpPr>
            <a:spLocks noGrp="1"/>
          </p:cNvSpPr>
          <p:nvPr>
            <p:ph idx="1"/>
          </p:nvPr>
        </p:nvSpPr>
        <p:spPr>
          <a:xfrm>
            <a:off x="1066799" y="785989"/>
            <a:ext cx="10544176" cy="46662561"/>
          </a:xfrm>
        </p:spPr>
        <p:txBody>
          <a:bodyPr/>
          <a:lstStyle/>
          <a:p>
            <a:pPr marL="0" indent="0">
              <a:buNone/>
            </a:pPr>
            <a:r>
              <a:rPr lang="es-ES" sz="1400" dirty="0">
                <a:solidFill>
                  <a:schemeClr val="tx1"/>
                </a:solidFill>
                <a:latin typeface="Times New Roman" panose="02020603050405020304" pitchFamily="18" charset="0"/>
                <a:cs typeface="Times New Roman" panose="02020603050405020304" pitchFamily="18" charset="0"/>
              </a:rPr>
              <a:t>Iniciamos utilizando el Framework </a:t>
            </a:r>
            <a:r>
              <a:rPr lang="es-ES" sz="1400" dirty="0" err="1">
                <a:solidFill>
                  <a:schemeClr val="tx1"/>
                </a:solidFill>
                <a:latin typeface="Times New Roman" panose="02020603050405020304" pitchFamily="18" charset="0"/>
                <a:cs typeface="Times New Roman" panose="02020603050405020304" pitchFamily="18" charset="0"/>
              </a:rPr>
              <a:t>vue</a:t>
            </a:r>
            <a:r>
              <a:rPr lang="es-ES" sz="1400" dirty="0">
                <a:solidFill>
                  <a:schemeClr val="tx1"/>
                </a:solidFill>
                <a:latin typeface="Times New Roman" panose="02020603050405020304" pitchFamily="18" charset="0"/>
                <a:cs typeface="Times New Roman" panose="02020603050405020304" pitchFamily="18" charset="0"/>
              </a:rPr>
              <a:t> ya que para mi es uno de los mas sencillos de usar. Se desarrolló una aplicación en </a:t>
            </a:r>
            <a:r>
              <a:rPr lang="es-ES" sz="1400" b="1" dirty="0" err="1">
                <a:solidFill>
                  <a:schemeClr val="tx1"/>
                </a:solidFill>
                <a:latin typeface="Times New Roman" panose="02020603050405020304" pitchFamily="18" charset="0"/>
                <a:cs typeface="Times New Roman" panose="02020603050405020304" pitchFamily="18" charset="0"/>
              </a:rPr>
              <a:t>Vue</a:t>
            </a:r>
            <a:r>
              <a:rPr lang="es-ES" sz="1400" b="1" dirty="0">
                <a:solidFill>
                  <a:schemeClr val="tx1"/>
                </a:solidFill>
                <a:latin typeface="Times New Roman" panose="02020603050405020304" pitchFamily="18" charset="0"/>
                <a:cs typeface="Times New Roman" panose="02020603050405020304" pitchFamily="18" charset="0"/>
              </a:rPr>
              <a:t> con </a:t>
            </a:r>
            <a:r>
              <a:rPr lang="es-ES" sz="1400" b="1" dirty="0" err="1">
                <a:solidFill>
                  <a:schemeClr val="tx1"/>
                </a:solidFill>
                <a:latin typeface="Times New Roman" panose="02020603050405020304" pitchFamily="18" charset="0"/>
                <a:cs typeface="Times New Roman" panose="02020603050405020304" pitchFamily="18" charset="0"/>
              </a:rPr>
              <a:t>Ionic</a:t>
            </a:r>
            <a:r>
              <a:rPr lang="es-ES" sz="1400" dirty="0">
                <a:solidFill>
                  <a:schemeClr val="tx1"/>
                </a:solidFill>
                <a:latin typeface="Times New Roman" panose="02020603050405020304" pitchFamily="18" charset="0"/>
                <a:cs typeface="Times New Roman" panose="02020603050405020304" pitchFamily="18" charset="0"/>
              </a:rPr>
              <a:t> que permite agregar datos de una persona (nombre, correo</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teléfono y cédula) y mostrarlos en otra vista de manera dinámica.</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a:t>
            </a:r>
          </a:p>
          <a:p>
            <a:pPr marL="0" indent="0">
              <a:buNone/>
            </a:pPr>
            <a:endParaRPr lang="es-ES" dirty="0">
              <a:latin typeface="Times New Roman" panose="02020603050405020304" pitchFamily="18" charset="0"/>
              <a:cs typeface="Times New Roman" panose="02020603050405020304" pitchFamily="18" charset="0"/>
            </a:endParaRPr>
          </a:p>
          <a:p>
            <a:pPr marL="0" indent="0">
              <a:buNone/>
            </a:pPr>
            <a:endParaRPr lang="es-ES" dirty="0">
              <a:latin typeface="Times New Roman" panose="02020603050405020304" pitchFamily="18" charset="0"/>
              <a:cs typeface="Times New Roman" panose="02020603050405020304" pitchFamily="18" charset="0"/>
            </a:endParaRPr>
          </a:p>
          <a:p>
            <a:pPr marL="0" indent="0">
              <a:buNone/>
            </a:pPr>
            <a:endParaRPr lang="es-ES" dirty="0">
              <a:latin typeface="Times New Roman" panose="02020603050405020304" pitchFamily="18" charset="0"/>
              <a:cs typeface="Times New Roman" panose="02020603050405020304" pitchFamily="18" charset="0"/>
            </a:endParaRPr>
          </a:p>
          <a:p>
            <a:pPr marL="0" indent="0">
              <a:buNone/>
            </a:pPr>
            <a:endParaRPr lang="es-ES"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E481268-9754-05B0-36A4-4961881E0D55}"/>
              </a:ext>
            </a:extLst>
          </p:cNvPr>
          <p:cNvSpPr>
            <a:spLocks noChangeArrowheads="1"/>
          </p:cNvSpPr>
          <p:nvPr/>
        </p:nvSpPr>
        <p:spPr bwMode="auto">
          <a:xfrm>
            <a:off x="1066799" y="1654057"/>
            <a:ext cx="1130617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Estructura del Proyecto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Components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PersonaCard</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(Tarjeta para mostrar información)</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PersonaForm.vue</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(Visualización de datos)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components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Home.vue</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(Formulario de ingreso)</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router</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index.js (Configuración de rutas)</a:t>
            </a:r>
          </a:p>
        </p:txBody>
      </p:sp>
      <p:sp>
        <p:nvSpPr>
          <p:cNvPr id="6" name="Rectangle 3">
            <a:extLst>
              <a:ext uri="{FF2B5EF4-FFF2-40B4-BE49-F238E27FC236}">
                <a16:creationId xmlns:a16="http://schemas.microsoft.com/office/drawing/2014/main" id="{9DCDBA9F-CFF9-573E-42DD-3B076E80EE2A}"/>
              </a:ext>
            </a:extLst>
          </p:cNvPr>
          <p:cNvSpPr>
            <a:spLocks noChangeArrowheads="1"/>
          </p:cNvSpPr>
          <p:nvPr/>
        </p:nvSpPr>
        <p:spPr bwMode="auto">
          <a:xfrm>
            <a:off x="1066799" y="4116270"/>
            <a:ext cx="715933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 creó un </a:t>
            </a:r>
            <a:r>
              <a:rPr kumimoji="0" lang="es-CO" altLang="es-CO"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formulario en </a:t>
            </a:r>
            <a:r>
              <a:rPr kumimoji="0" lang="es-CO" altLang="es-CO"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Home.vue</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para capturar datos.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 implementó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PersonaForm.vue</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para visualizar la información ingresada.</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 manejó la navegación con </a:t>
            </a:r>
            <a:r>
              <a:rPr kumimoji="0" lang="es-CO" altLang="es-CO"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Vue</a:t>
            </a:r>
            <a:r>
              <a:rPr kumimoji="0" lang="es-CO" altLang="es-CO"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s-CO" altLang="es-CO"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Router</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manteniendo las rutas definidas en index.js.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 agregaron </a:t>
            </a:r>
            <a:r>
              <a:rPr kumimoji="0" lang="es-CO" altLang="es-CO"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componentes dinámicos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como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PersonaCard.vue</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para mejorar la visualización.</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 corrigieron errores de dependencias y navegación para asegurar el funcionamiento correcto. </a:t>
            </a:r>
          </a:p>
        </p:txBody>
      </p:sp>
    </p:spTree>
    <p:extLst>
      <p:ext uri="{BB962C8B-B14F-4D97-AF65-F5344CB8AC3E}">
        <p14:creationId xmlns:p14="http://schemas.microsoft.com/office/powerpoint/2010/main" val="26237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CB2B98BD-65C1-C586-AB53-908C9C04EAA9}"/>
              </a:ext>
            </a:extLst>
          </p:cNvPr>
          <p:cNvPicPr>
            <a:picLocks noChangeAspect="1"/>
          </p:cNvPicPr>
          <p:nvPr/>
        </p:nvPicPr>
        <p:blipFill>
          <a:blip r:embed="rId2"/>
          <a:stretch>
            <a:fillRect/>
          </a:stretch>
        </p:blipFill>
        <p:spPr>
          <a:xfrm>
            <a:off x="0" y="-1"/>
            <a:ext cx="12192000" cy="6855220"/>
          </a:xfrm>
          <a:prstGeom prst="rect">
            <a:avLst/>
          </a:prstGeom>
        </p:spPr>
      </p:pic>
    </p:spTree>
    <p:extLst>
      <p:ext uri="{BB962C8B-B14F-4D97-AF65-F5344CB8AC3E}">
        <p14:creationId xmlns:p14="http://schemas.microsoft.com/office/powerpoint/2010/main" val="49838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74CF-CD6C-74D2-604D-CDADC2675824}"/>
              </a:ext>
            </a:extLst>
          </p:cNvPr>
          <p:cNvSpPr>
            <a:spLocks noGrp="1"/>
          </p:cNvSpPr>
          <p:nvPr>
            <p:ph type="title"/>
          </p:nvPr>
        </p:nvSpPr>
        <p:spPr/>
        <p:txBody>
          <a:bodyPr/>
          <a:lstStyle/>
          <a:p>
            <a:r>
              <a:rPr lang="es-ES" dirty="0" err="1"/>
              <a:t>React</a:t>
            </a:r>
            <a:endParaRPr lang="es-CO" dirty="0"/>
          </a:p>
        </p:txBody>
      </p:sp>
      <p:sp>
        <p:nvSpPr>
          <p:cNvPr id="3" name="Marcador de contenido 2">
            <a:extLst>
              <a:ext uri="{FF2B5EF4-FFF2-40B4-BE49-F238E27FC236}">
                <a16:creationId xmlns:a16="http://schemas.microsoft.com/office/drawing/2014/main" id="{60841472-3925-F89A-6903-5FFDB73D59F6}"/>
              </a:ext>
            </a:extLst>
          </p:cNvPr>
          <p:cNvSpPr>
            <a:spLocks noGrp="1"/>
          </p:cNvSpPr>
          <p:nvPr>
            <p:ph idx="1"/>
          </p:nvPr>
        </p:nvSpPr>
        <p:spPr>
          <a:xfrm>
            <a:off x="1251677" y="1128450"/>
            <a:ext cx="10702197" cy="5729549"/>
          </a:xfrm>
        </p:spPr>
        <p:txBody>
          <a:bodyPr>
            <a:normAutofit fontScale="92500" lnSpcReduction="20000"/>
          </a:bodyPr>
          <a:lstStyle/>
          <a:p>
            <a:pPr marL="0" indent="0">
              <a:buNone/>
            </a:pPr>
            <a:r>
              <a:rPr lang="es-ES" sz="1400" dirty="0">
                <a:solidFill>
                  <a:schemeClr val="tx1"/>
                </a:solidFill>
                <a:latin typeface="Times New Roman" panose="02020603050405020304" pitchFamily="18" charset="0"/>
                <a:cs typeface="Times New Roman" panose="02020603050405020304" pitchFamily="18" charset="0"/>
              </a:rPr>
              <a:t>Para este </a:t>
            </a:r>
            <a:r>
              <a:rPr lang="es-ES" sz="1400" dirty="0" err="1">
                <a:solidFill>
                  <a:schemeClr val="tx1"/>
                </a:solidFill>
                <a:latin typeface="Times New Roman" panose="02020603050405020304" pitchFamily="18" charset="0"/>
                <a:cs typeface="Times New Roman" panose="02020603050405020304" pitchFamily="18" charset="0"/>
              </a:rPr>
              <a:t>framework</a:t>
            </a:r>
            <a:r>
              <a:rPr lang="es-ES" sz="1400" dirty="0">
                <a:solidFill>
                  <a:schemeClr val="tx1"/>
                </a:solidFill>
                <a:latin typeface="Times New Roman" panose="02020603050405020304" pitchFamily="18" charset="0"/>
                <a:cs typeface="Times New Roman" panose="02020603050405020304" pitchFamily="18" charset="0"/>
              </a:rPr>
              <a:t> decidí hacer un sistema de </a:t>
            </a:r>
            <a:r>
              <a:rPr lang="es-ES" sz="1400" dirty="0" err="1">
                <a:solidFill>
                  <a:schemeClr val="tx1"/>
                </a:solidFill>
                <a:latin typeface="Times New Roman" panose="02020603050405020304" pitchFamily="18" charset="0"/>
                <a:cs typeface="Times New Roman" panose="02020603050405020304" pitchFamily="18" charset="0"/>
              </a:rPr>
              <a:t>gestion</a:t>
            </a:r>
            <a:r>
              <a:rPr lang="es-ES" sz="1400" dirty="0">
                <a:solidFill>
                  <a:schemeClr val="tx1"/>
                </a:solidFill>
                <a:latin typeface="Times New Roman" panose="02020603050405020304" pitchFamily="18" charset="0"/>
                <a:cs typeface="Times New Roman" panose="02020603050405020304" pitchFamily="18" charset="0"/>
              </a:rPr>
              <a:t> de personas donde tenemos una primer pagina donde es el inicio y podemos entrar a un apartado de ver personas, allí tenemos la opción de ver las cartas donde están agregadas las personas, pero en este apartado en la parte de arriba se puede agregar una persona con su nombre y correo, se puede modificar y también eliminar</a:t>
            </a:r>
          </a:p>
          <a:p>
            <a:pPr marL="0" indent="0">
              <a:buNone/>
            </a:pPr>
            <a:r>
              <a:rPr lang="es-ES" sz="1400" dirty="0" err="1">
                <a:solidFill>
                  <a:schemeClr val="tx1"/>
                </a:solidFill>
                <a:latin typeface="Times New Roman" panose="02020603050405020304" pitchFamily="18" charset="0"/>
                <a:cs typeface="Times New Roman" panose="02020603050405020304" pitchFamily="18" charset="0"/>
              </a:rPr>
              <a:t>myIonicApp</a:t>
            </a:r>
            <a:r>
              <a:rPr lang="es-ES" sz="1400" dirty="0">
                <a:solidFill>
                  <a:schemeClr val="tx1"/>
                </a:solidFill>
                <a:latin typeface="Times New Roman" panose="02020603050405020304" pitchFamily="18" charset="0"/>
                <a:cs typeface="Times New Roman" panose="02020603050405020304" pitchFamily="18" charset="0"/>
              </a:rPr>
              <a:t>/</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a:t>
            </a:r>
            <a:r>
              <a:rPr lang="es-ES" sz="1400" dirty="0" err="1">
                <a:solidFill>
                  <a:schemeClr val="tx1"/>
                </a:solidFill>
                <a:latin typeface="Times New Roman" panose="02020603050405020304" pitchFamily="18" charset="0"/>
                <a:cs typeface="Times New Roman" panose="02020603050405020304" pitchFamily="18" charset="0"/>
              </a:rPr>
              <a:t>src</a:t>
            </a:r>
            <a:r>
              <a:rPr lang="es-ES" sz="1400" dirty="0">
                <a:solidFill>
                  <a:schemeClr val="tx1"/>
                </a:solidFill>
                <a:latin typeface="Times New Roman" panose="02020603050405020304" pitchFamily="18" charset="0"/>
                <a:cs typeface="Times New Roman" panose="02020603050405020304" pitchFamily="18" charset="0"/>
              </a:rPr>
              <a:t>/</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 </a:t>
            </a:r>
            <a:r>
              <a:rPr lang="es-ES" sz="1400" dirty="0" err="1">
                <a:solidFill>
                  <a:schemeClr val="tx1"/>
                </a:solidFill>
                <a:latin typeface="Times New Roman" panose="02020603050405020304" pitchFamily="18" charset="0"/>
                <a:cs typeface="Times New Roman" panose="02020603050405020304" pitchFamily="18" charset="0"/>
              </a:rPr>
              <a:t>components</a:t>
            </a:r>
            <a:r>
              <a:rPr lang="es-ES" sz="1400" dirty="0">
                <a:solidFill>
                  <a:schemeClr val="tx1"/>
                </a:solidFill>
                <a:latin typeface="Times New Roman" panose="02020603050405020304" pitchFamily="18" charset="0"/>
                <a:cs typeface="Times New Roman" panose="02020603050405020304" pitchFamily="18" charset="0"/>
              </a:rPr>
              <a:t>/</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   ├── </a:t>
            </a:r>
            <a:r>
              <a:rPr lang="es-ES" sz="1400" dirty="0" err="1">
                <a:solidFill>
                  <a:schemeClr val="tx1"/>
                </a:solidFill>
                <a:latin typeface="Times New Roman" panose="02020603050405020304" pitchFamily="18" charset="0"/>
                <a:cs typeface="Times New Roman" panose="02020603050405020304" pitchFamily="18" charset="0"/>
              </a:rPr>
              <a:t>PersonModal.tsx</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r>
              <a:rPr lang="es-ES" sz="1400" dirty="0">
                <a:solidFill>
                  <a:schemeClr val="tx1"/>
                </a:solidFill>
                <a:latin typeface="Times New Roman" panose="02020603050405020304" pitchFamily="18" charset="0"/>
                <a:cs typeface="Times New Roman" panose="02020603050405020304" pitchFamily="18" charset="0"/>
              </a:rPr>
              <a:t>│   ├── </a:t>
            </a:r>
            <a:r>
              <a:rPr lang="es-ES" sz="1400" dirty="0" err="1">
                <a:solidFill>
                  <a:schemeClr val="tx1"/>
                </a:solidFill>
                <a:latin typeface="Times New Roman" panose="02020603050405020304" pitchFamily="18" charset="0"/>
                <a:cs typeface="Times New Roman" panose="02020603050405020304" pitchFamily="18" charset="0"/>
              </a:rPr>
              <a:t>pages</a:t>
            </a:r>
            <a:r>
              <a:rPr lang="es-ES" sz="1400" dirty="0">
                <a:solidFill>
                  <a:schemeClr val="tx1"/>
                </a:solidFill>
                <a:latin typeface="Times New Roman" panose="02020603050405020304" pitchFamily="18" charset="0"/>
                <a:cs typeface="Times New Roman" panose="02020603050405020304" pitchFamily="18" charset="0"/>
              </a:rPr>
              <a:t>/</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   ├── </a:t>
            </a:r>
            <a:r>
              <a:rPr lang="es-ES" sz="1400" dirty="0" err="1">
                <a:solidFill>
                  <a:schemeClr val="tx1"/>
                </a:solidFill>
                <a:latin typeface="Times New Roman" panose="02020603050405020304" pitchFamily="18" charset="0"/>
                <a:cs typeface="Times New Roman" panose="02020603050405020304" pitchFamily="18" charset="0"/>
              </a:rPr>
              <a:t>PersonList.tsx</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r>
              <a:rPr lang="es-ES" sz="1400" dirty="0">
                <a:solidFill>
                  <a:schemeClr val="tx1"/>
                </a:solidFill>
                <a:latin typeface="Times New Roman" panose="02020603050405020304" pitchFamily="18" charset="0"/>
                <a:cs typeface="Times New Roman" panose="02020603050405020304" pitchFamily="18" charset="0"/>
              </a:rPr>
              <a:t>│   │   ├── PersonList.css</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   ├── </a:t>
            </a:r>
            <a:r>
              <a:rPr lang="es-ES" sz="1400" dirty="0" err="1">
                <a:solidFill>
                  <a:schemeClr val="tx1"/>
                </a:solidFill>
                <a:latin typeface="Times New Roman" panose="02020603050405020304" pitchFamily="18" charset="0"/>
                <a:cs typeface="Times New Roman" panose="02020603050405020304" pitchFamily="18" charset="0"/>
              </a:rPr>
              <a:t>PersonForm.tsx</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r>
              <a:rPr lang="es-ES" sz="1400" dirty="0">
                <a:solidFill>
                  <a:schemeClr val="tx1"/>
                </a:solidFill>
                <a:latin typeface="Times New Roman" panose="02020603050405020304" pitchFamily="18" charset="0"/>
                <a:cs typeface="Times New Roman" panose="02020603050405020304" pitchFamily="18" charset="0"/>
              </a:rPr>
              <a:t>│   │   ├── PersonForm.css</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 </a:t>
            </a:r>
            <a:r>
              <a:rPr lang="es-ES" sz="1400" dirty="0" err="1">
                <a:solidFill>
                  <a:schemeClr val="tx1"/>
                </a:solidFill>
                <a:latin typeface="Times New Roman" panose="02020603050405020304" pitchFamily="18" charset="0"/>
                <a:cs typeface="Times New Roman" panose="02020603050405020304" pitchFamily="18" charset="0"/>
              </a:rPr>
              <a:t>services</a:t>
            </a:r>
            <a:r>
              <a:rPr lang="es-ES" sz="1400" dirty="0">
                <a:solidFill>
                  <a:schemeClr val="tx1"/>
                </a:solidFill>
                <a:latin typeface="Times New Roman" panose="02020603050405020304" pitchFamily="18" charset="0"/>
                <a:cs typeface="Times New Roman" panose="02020603050405020304" pitchFamily="18" charset="0"/>
              </a:rPr>
              <a:t>/</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   ├── </a:t>
            </a:r>
            <a:r>
              <a:rPr lang="es-ES" sz="1400" dirty="0" err="1">
                <a:solidFill>
                  <a:schemeClr val="tx1"/>
                </a:solidFill>
                <a:latin typeface="Times New Roman" panose="02020603050405020304" pitchFamily="18" charset="0"/>
                <a:cs typeface="Times New Roman" panose="02020603050405020304" pitchFamily="18" charset="0"/>
              </a:rPr>
              <a:t>PersonService.ts</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r>
              <a:rPr lang="es-ES" sz="1400" dirty="0">
                <a:solidFill>
                  <a:schemeClr val="tx1"/>
                </a:solidFill>
                <a:latin typeface="Times New Roman" panose="02020603050405020304" pitchFamily="18" charset="0"/>
                <a:cs typeface="Times New Roman" panose="02020603050405020304" pitchFamily="18" charset="0"/>
              </a:rPr>
              <a:t>│   ├── </a:t>
            </a:r>
            <a:r>
              <a:rPr lang="es-ES" sz="1400" dirty="0" err="1">
                <a:solidFill>
                  <a:schemeClr val="tx1"/>
                </a:solidFill>
                <a:latin typeface="Times New Roman" panose="02020603050405020304" pitchFamily="18" charset="0"/>
                <a:cs typeface="Times New Roman" panose="02020603050405020304" pitchFamily="18" charset="0"/>
              </a:rPr>
              <a:t>theme</a:t>
            </a:r>
            <a:r>
              <a:rPr lang="es-ES" sz="1400" dirty="0">
                <a:solidFill>
                  <a:schemeClr val="tx1"/>
                </a:solidFill>
                <a:latin typeface="Times New Roman" panose="02020603050405020304" pitchFamily="18" charset="0"/>
                <a:cs typeface="Times New Roman" panose="02020603050405020304" pitchFamily="18" charset="0"/>
              </a:rPr>
              <a:t>/</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   ├── variables.css</a:t>
            </a:r>
          </a:p>
          <a:p>
            <a:pPr marL="0" indent="0">
              <a:buNone/>
            </a:pPr>
            <a:r>
              <a:rPr lang="es-ES" sz="1400" dirty="0">
                <a:solidFill>
                  <a:schemeClr val="tx1"/>
                </a:solidFill>
                <a:latin typeface="Times New Roman" panose="02020603050405020304" pitchFamily="18" charset="0"/>
                <a:cs typeface="Times New Roman" panose="02020603050405020304" pitchFamily="18" charset="0"/>
              </a:rPr>
              <a:t>│   ├── </a:t>
            </a:r>
            <a:r>
              <a:rPr lang="es-ES" sz="1400" dirty="0" err="1">
                <a:solidFill>
                  <a:schemeClr val="tx1"/>
                </a:solidFill>
                <a:latin typeface="Times New Roman" panose="02020603050405020304" pitchFamily="18" charset="0"/>
                <a:cs typeface="Times New Roman" panose="02020603050405020304" pitchFamily="18" charset="0"/>
              </a:rPr>
              <a:t>App.tsx</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r>
              <a:rPr lang="es-ES" sz="1400" dirty="0">
                <a:solidFill>
                  <a:schemeClr val="tx1"/>
                </a:solidFill>
                <a:latin typeface="Times New Roman" panose="02020603050405020304" pitchFamily="18" charset="0"/>
                <a:cs typeface="Times New Roman" panose="02020603050405020304" pitchFamily="18" charset="0"/>
              </a:rPr>
              <a:t>│   ├── </a:t>
            </a:r>
            <a:r>
              <a:rPr lang="es-ES" sz="1400" dirty="0" err="1">
                <a:solidFill>
                  <a:schemeClr val="tx1"/>
                </a:solidFill>
                <a:latin typeface="Times New Roman" panose="02020603050405020304" pitchFamily="18" charset="0"/>
                <a:cs typeface="Times New Roman" panose="02020603050405020304" pitchFamily="18" charset="0"/>
              </a:rPr>
              <a:t>main.tsx</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r>
              <a:rPr lang="es-ES" sz="1400" dirty="0">
                <a:solidFill>
                  <a:schemeClr val="tx1"/>
                </a:solidFill>
                <a:latin typeface="Times New Roman" panose="02020603050405020304" pitchFamily="18" charset="0"/>
                <a:cs typeface="Times New Roman" panose="02020603050405020304" pitchFamily="18" charset="0"/>
              </a:rPr>
              <a:t>│── </a:t>
            </a:r>
            <a:r>
              <a:rPr lang="es-ES" sz="1400" dirty="0" err="1">
                <a:solidFill>
                  <a:schemeClr val="tx1"/>
                </a:solidFill>
                <a:latin typeface="Times New Roman" panose="02020603050405020304" pitchFamily="18" charset="0"/>
                <a:cs typeface="Times New Roman" panose="02020603050405020304" pitchFamily="18" charset="0"/>
              </a:rPr>
              <a:t>package.json</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r>
              <a:rPr lang="es-ES" sz="1400" dirty="0">
                <a:solidFill>
                  <a:schemeClr val="tx1"/>
                </a:solidFill>
                <a:latin typeface="Times New Roman" panose="02020603050405020304" pitchFamily="18" charset="0"/>
                <a:cs typeface="Times New Roman" panose="02020603050405020304" pitchFamily="18" charset="0"/>
              </a:rPr>
              <a:t>│── </a:t>
            </a:r>
            <a:r>
              <a:rPr lang="es-ES" sz="1400" dirty="0" err="1">
                <a:solidFill>
                  <a:schemeClr val="tx1"/>
                </a:solidFill>
                <a:latin typeface="Times New Roman" panose="02020603050405020304" pitchFamily="18" charset="0"/>
                <a:cs typeface="Times New Roman" panose="02020603050405020304" pitchFamily="18" charset="0"/>
              </a:rPr>
              <a:t>tsconfig.json</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r>
              <a:rPr lang="es-ES" sz="1400" dirty="0">
                <a:solidFill>
                  <a:schemeClr val="tx1"/>
                </a:solidFill>
                <a:latin typeface="Times New Roman" panose="02020603050405020304" pitchFamily="18" charset="0"/>
                <a:cs typeface="Times New Roman" panose="02020603050405020304" pitchFamily="18" charset="0"/>
              </a:rPr>
              <a:t>│── </a:t>
            </a:r>
            <a:r>
              <a:rPr lang="es-ES" sz="1400" dirty="0" err="1">
                <a:solidFill>
                  <a:schemeClr val="tx1"/>
                </a:solidFill>
                <a:latin typeface="Times New Roman" panose="02020603050405020304" pitchFamily="18" charset="0"/>
                <a:cs typeface="Times New Roman" panose="02020603050405020304" pitchFamily="18" charset="0"/>
              </a:rPr>
              <a:t>capacitor.config.ts</a:t>
            </a: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endParaRPr lang="es-ES" sz="1400" dirty="0">
              <a:solidFill>
                <a:schemeClr val="tx1"/>
              </a:solidFill>
              <a:latin typeface="Times New Roman" panose="02020603050405020304" pitchFamily="18" charset="0"/>
              <a:cs typeface="Times New Roman" panose="02020603050405020304" pitchFamily="18" charset="0"/>
            </a:endParaRPr>
          </a:p>
          <a:p>
            <a:pPr marL="0" indent="0">
              <a:buNone/>
            </a:pPr>
            <a:endParaRPr lang="es-CO"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30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B6A789F-7BE1-30F2-3A2B-D23A244CD055}"/>
              </a:ext>
            </a:extLst>
          </p:cNvPr>
          <p:cNvPicPr>
            <a:picLocks noChangeAspect="1"/>
          </p:cNvPicPr>
          <p:nvPr/>
        </p:nvPicPr>
        <p:blipFill>
          <a:blip r:embed="rId2"/>
          <a:stretch>
            <a:fillRect/>
          </a:stretch>
        </p:blipFill>
        <p:spPr>
          <a:xfrm>
            <a:off x="1313360" y="0"/>
            <a:ext cx="4555129" cy="6858000"/>
          </a:xfrm>
          <a:prstGeom prst="rect">
            <a:avLst/>
          </a:prstGeom>
        </p:spPr>
      </p:pic>
      <p:pic>
        <p:nvPicPr>
          <p:cNvPr id="7" name="Imagen 6">
            <a:extLst>
              <a:ext uri="{FF2B5EF4-FFF2-40B4-BE49-F238E27FC236}">
                <a16:creationId xmlns:a16="http://schemas.microsoft.com/office/drawing/2014/main" id="{EA20CE85-8566-2660-8ED3-EEDC5B777658}"/>
              </a:ext>
            </a:extLst>
          </p:cNvPr>
          <p:cNvPicPr>
            <a:picLocks noChangeAspect="1"/>
          </p:cNvPicPr>
          <p:nvPr/>
        </p:nvPicPr>
        <p:blipFill>
          <a:blip r:embed="rId3"/>
          <a:stretch>
            <a:fillRect/>
          </a:stretch>
        </p:blipFill>
        <p:spPr>
          <a:xfrm>
            <a:off x="6891033" y="0"/>
            <a:ext cx="4467834" cy="6858000"/>
          </a:xfrm>
          <a:prstGeom prst="rect">
            <a:avLst/>
          </a:prstGeom>
        </p:spPr>
      </p:pic>
    </p:spTree>
    <p:extLst>
      <p:ext uri="{BB962C8B-B14F-4D97-AF65-F5344CB8AC3E}">
        <p14:creationId xmlns:p14="http://schemas.microsoft.com/office/powerpoint/2010/main" val="15307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F422C-9D02-B499-BBDB-9D29C18B664E}"/>
              </a:ext>
            </a:extLst>
          </p:cNvPr>
          <p:cNvSpPr>
            <a:spLocks noGrp="1"/>
          </p:cNvSpPr>
          <p:nvPr>
            <p:ph type="title"/>
          </p:nvPr>
        </p:nvSpPr>
        <p:spPr/>
        <p:txBody>
          <a:bodyPr/>
          <a:lstStyle/>
          <a:p>
            <a:r>
              <a:rPr lang="es-ES" dirty="0"/>
              <a:t>Angular</a:t>
            </a:r>
            <a:endParaRPr lang="es-CO" dirty="0"/>
          </a:p>
        </p:txBody>
      </p:sp>
      <p:sp>
        <p:nvSpPr>
          <p:cNvPr id="3" name="Marcador de contenido 2">
            <a:extLst>
              <a:ext uri="{FF2B5EF4-FFF2-40B4-BE49-F238E27FC236}">
                <a16:creationId xmlns:a16="http://schemas.microsoft.com/office/drawing/2014/main" id="{B6A0246F-E00E-CDB6-F366-FA37A788EC87}"/>
              </a:ext>
            </a:extLst>
          </p:cNvPr>
          <p:cNvSpPr>
            <a:spLocks noGrp="1"/>
          </p:cNvSpPr>
          <p:nvPr>
            <p:ph idx="1"/>
          </p:nvPr>
        </p:nvSpPr>
        <p:spPr>
          <a:xfrm>
            <a:off x="1251678" y="1128451"/>
            <a:ext cx="2691672" cy="3593591"/>
          </a:xfrm>
        </p:spPr>
        <p:txBody>
          <a:bodyPr>
            <a:normAutofit/>
          </a:bodyPr>
          <a:lstStyle/>
          <a:p>
            <a:pPr marL="0" indent="0">
              <a:buNone/>
            </a:pPr>
            <a:r>
              <a:rPr lang="es-ES" sz="1400" dirty="0">
                <a:solidFill>
                  <a:schemeClr val="tx1"/>
                </a:solidFill>
                <a:latin typeface="Times New Roman" panose="02020603050405020304" pitchFamily="18" charset="0"/>
                <a:cs typeface="Times New Roman" panose="02020603050405020304" pitchFamily="18" charset="0"/>
              </a:rPr>
              <a:t>Para este </a:t>
            </a:r>
            <a:r>
              <a:rPr lang="es-ES" sz="1400" dirty="0" err="1">
                <a:solidFill>
                  <a:schemeClr val="tx1"/>
                </a:solidFill>
                <a:latin typeface="Times New Roman" panose="02020603050405020304" pitchFamily="18" charset="0"/>
                <a:cs typeface="Times New Roman" panose="02020603050405020304" pitchFamily="18" charset="0"/>
              </a:rPr>
              <a:t>framework</a:t>
            </a:r>
            <a:r>
              <a:rPr lang="es-ES" sz="1400" dirty="0">
                <a:solidFill>
                  <a:schemeClr val="tx1"/>
                </a:solidFill>
                <a:latin typeface="Times New Roman" panose="02020603050405020304" pitchFamily="18" charset="0"/>
                <a:cs typeface="Times New Roman" panose="02020603050405020304" pitchFamily="18" charset="0"/>
              </a:rPr>
              <a:t> decidí hacer un trabajo sencillo en el que gestionamos personas, iniciando con una interfaz donde esta la opción de agregar personas.</a:t>
            </a:r>
          </a:p>
          <a:p>
            <a:pPr marL="0" indent="0">
              <a:buNone/>
            </a:pPr>
            <a:endParaRPr lang="es-CO" sz="1400" dirty="0">
              <a:solidFill>
                <a:schemeClr val="tx1"/>
              </a:solidFill>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57696F04-F4DA-F2CF-728E-88311372A170}"/>
              </a:ext>
            </a:extLst>
          </p:cNvPr>
          <p:cNvPicPr>
            <a:picLocks noChangeAspect="1"/>
          </p:cNvPicPr>
          <p:nvPr/>
        </p:nvPicPr>
        <p:blipFill>
          <a:blip r:embed="rId2"/>
          <a:stretch>
            <a:fillRect/>
          </a:stretch>
        </p:blipFill>
        <p:spPr>
          <a:xfrm>
            <a:off x="1251677" y="2428875"/>
            <a:ext cx="2786923" cy="4346768"/>
          </a:xfrm>
          <a:prstGeom prst="rect">
            <a:avLst/>
          </a:prstGeom>
        </p:spPr>
      </p:pic>
      <p:sp>
        <p:nvSpPr>
          <p:cNvPr id="7" name="CuadroTexto 6">
            <a:extLst>
              <a:ext uri="{FF2B5EF4-FFF2-40B4-BE49-F238E27FC236}">
                <a16:creationId xmlns:a16="http://schemas.microsoft.com/office/drawing/2014/main" id="{62D8766F-91F7-080F-619A-5D7CDFE20895}"/>
              </a:ext>
            </a:extLst>
          </p:cNvPr>
          <p:cNvSpPr txBox="1"/>
          <p:nvPr/>
        </p:nvSpPr>
        <p:spPr>
          <a:xfrm>
            <a:off x="4631961" y="1128451"/>
            <a:ext cx="2928078" cy="738664"/>
          </a:xfrm>
          <a:prstGeom prst="rect">
            <a:avLst/>
          </a:prstGeom>
          <a:noFill/>
        </p:spPr>
        <p:txBody>
          <a:bodyPr wrap="square">
            <a:spAutoFit/>
          </a:bodyPr>
          <a:lstStyle/>
          <a:p>
            <a:pPr marL="0" indent="0">
              <a:buNone/>
            </a:pPr>
            <a:r>
              <a:rPr lang="es-ES" sz="1400" dirty="0">
                <a:latin typeface="Times New Roman" panose="02020603050405020304" pitchFamily="18" charset="0"/>
                <a:cs typeface="Times New Roman" panose="02020603050405020304" pitchFamily="18" charset="0"/>
              </a:rPr>
              <a:t>Esta es la pantalla donde se agregan las personas, con el espacio de agregar </a:t>
            </a:r>
            <a:r>
              <a:rPr lang="es-ES" sz="1400" dirty="0" err="1">
                <a:latin typeface="Times New Roman" panose="02020603050405020304" pitchFamily="18" charset="0"/>
                <a:cs typeface="Times New Roman" panose="02020603050405020304" pitchFamily="18" charset="0"/>
              </a:rPr>
              <a:t>nombre,edad</a:t>
            </a:r>
            <a:r>
              <a:rPr lang="es-ES" sz="1400" dirty="0">
                <a:latin typeface="Times New Roman" panose="02020603050405020304" pitchFamily="18" charset="0"/>
                <a:cs typeface="Times New Roman" panose="02020603050405020304" pitchFamily="18" charset="0"/>
              </a:rPr>
              <a:t> y correo</a:t>
            </a:r>
            <a:endParaRPr lang="es-ES" sz="1400" dirty="0">
              <a:solidFill>
                <a:schemeClr val="tx1"/>
              </a:solidFill>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EE297ACC-1D01-9008-DA3B-ABA406011C59}"/>
              </a:ext>
            </a:extLst>
          </p:cNvPr>
          <p:cNvPicPr>
            <a:picLocks noChangeAspect="1"/>
          </p:cNvPicPr>
          <p:nvPr/>
        </p:nvPicPr>
        <p:blipFill>
          <a:blip r:embed="rId3"/>
          <a:stretch>
            <a:fillRect/>
          </a:stretch>
        </p:blipFill>
        <p:spPr>
          <a:xfrm>
            <a:off x="4709621" y="2428875"/>
            <a:ext cx="2772758" cy="4346768"/>
          </a:xfrm>
          <a:prstGeom prst="rect">
            <a:avLst/>
          </a:prstGeom>
        </p:spPr>
      </p:pic>
      <p:sp>
        <p:nvSpPr>
          <p:cNvPr id="10" name="CuadroTexto 9">
            <a:extLst>
              <a:ext uri="{FF2B5EF4-FFF2-40B4-BE49-F238E27FC236}">
                <a16:creationId xmlns:a16="http://schemas.microsoft.com/office/drawing/2014/main" id="{112A385D-5E65-3707-581E-94403C5505C6}"/>
              </a:ext>
            </a:extLst>
          </p:cNvPr>
          <p:cNvSpPr txBox="1"/>
          <p:nvPr/>
        </p:nvSpPr>
        <p:spPr>
          <a:xfrm>
            <a:off x="8248650" y="1128451"/>
            <a:ext cx="2928078" cy="738664"/>
          </a:xfrm>
          <a:prstGeom prst="rect">
            <a:avLst/>
          </a:prstGeom>
          <a:noFill/>
        </p:spPr>
        <p:txBody>
          <a:bodyPr wrap="square">
            <a:spAutoFit/>
          </a:bodyPr>
          <a:lstStyle/>
          <a:p>
            <a:pPr marL="0" indent="0">
              <a:buNone/>
            </a:pPr>
            <a:r>
              <a:rPr lang="es-ES" sz="1400" dirty="0" err="1">
                <a:latin typeface="Times New Roman" panose="02020603050405020304" pitchFamily="18" charset="0"/>
                <a:cs typeface="Times New Roman" panose="02020603050405020304" pitchFamily="18" charset="0"/>
              </a:rPr>
              <a:t>Aca</a:t>
            </a:r>
            <a:r>
              <a:rPr lang="es-ES" sz="1400" dirty="0">
                <a:latin typeface="Times New Roman" panose="02020603050405020304" pitchFamily="18" charset="0"/>
                <a:cs typeface="Times New Roman" panose="02020603050405020304" pitchFamily="18" charset="0"/>
              </a:rPr>
              <a:t> ya refleja como queda agregada la persona, permitiendo editar o eliminar la tarjeta.</a:t>
            </a:r>
            <a:endParaRPr lang="es-ES" sz="1400" dirty="0">
              <a:solidFill>
                <a:schemeClr val="tx1"/>
              </a:solidFill>
              <a:latin typeface="Times New Roman" panose="02020603050405020304" pitchFamily="18" charset="0"/>
              <a:cs typeface="Times New Roman" panose="02020603050405020304" pitchFamily="18" charset="0"/>
            </a:endParaRPr>
          </a:p>
        </p:txBody>
      </p:sp>
      <p:pic>
        <p:nvPicPr>
          <p:cNvPr id="12" name="Imagen 11">
            <a:extLst>
              <a:ext uri="{FF2B5EF4-FFF2-40B4-BE49-F238E27FC236}">
                <a16:creationId xmlns:a16="http://schemas.microsoft.com/office/drawing/2014/main" id="{D48B8CC7-2FB8-4E2F-B0BB-9D49799909C8}"/>
              </a:ext>
            </a:extLst>
          </p:cNvPr>
          <p:cNvPicPr>
            <a:picLocks noChangeAspect="1"/>
          </p:cNvPicPr>
          <p:nvPr/>
        </p:nvPicPr>
        <p:blipFill>
          <a:blip r:embed="rId4"/>
          <a:stretch>
            <a:fillRect/>
          </a:stretch>
        </p:blipFill>
        <p:spPr>
          <a:xfrm>
            <a:off x="8345377" y="2469516"/>
            <a:ext cx="2734623" cy="4306127"/>
          </a:xfrm>
          <a:prstGeom prst="rect">
            <a:avLst/>
          </a:prstGeom>
        </p:spPr>
      </p:pic>
    </p:spTree>
    <p:extLst>
      <p:ext uri="{BB962C8B-B14F-4D97-AF65-F5344CB8AC3E}">
        <p14:creationId xmlns:p14="http://schemas.microsoft.com/office/powerpoint/2010/main" val="10728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0DB7A45-185A-C706-F948-C548885FE8AC}"/>
              </a:ext>
            </a:extLst>
          </p:cNvPr>
          <p:cNvSpPr>
            <a:spLocks noChangeArrowheads="1"/>
          </p:cNvSpPr>
          <p:nvPr/>
        </p:nvSpPr>
        <p:spPr bwMode="auto">
          <a:xfrm>
            <a:off x="1314143" y="446088"/>
            <a:ext cx="439133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Este proyecto es una aplicación en </a:t>
            </a:r>
            <a:r>
              <a:rPr kumimoji="0" lang="es-CO" altLang="es-CO"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Ionic</a:t>
            </a:r>
            <a:r>
              <a:rPr kumimoji="0" lang="es-CO" altLang="es-CO"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 Angular</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que implementa una gestión básica de personas. La aplicación tiene una pantalla principal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home.page</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 una pantalla secundaria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persona.page</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donde se pueden ver, agregar, editar y eliminar personas. </a:t>
            </a:r>
          </a:p>
        </p:txBody>
      </p:sp>
      <p:sp>
        <p:nvSpPr>
          <p:cNvPr id="5" name="Rectangle 2">
            <a:extLst>
              <a:ext uri="{FF2B5EF4-FFF2-40B4-BE49-F238E27FC236}">
                <a16:creationId xmlns:a16="http://schemas.microsoft.com/office/drawing/2014/main" id="{3F38CF7E-5767-A852-DACA-8F646B13B3D0}"/>
              </a:ext>
            </a:extLst>
          </p:cNvPr>
          <p:cNvSpPr>
            <a:spLocks noChangeArrowheads="1"/>
          </p:cNvSpPr>
          <p:nvPr/>
        </p:nvSpPr>
        <p:spPr bwMode="auto">
          <a:xfrm>
            <a:off x="1314143" y="1615639"/>
            <a:ext cx="404843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Estructura del Proyecto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home/</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home.page.html (Vista de la pantalla principal)</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home.page.scss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(Estilos de la pantalla principal)</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home.page.ts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(Lógica de la pantalla principal)</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home.page.spec.ts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(Pruebas unitarias)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pages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persona.model.ts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(Modelo de datos de Persona)</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persona.page.html (Vista de la pantalla de personas)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persona.page.scss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(Estilos de la pantalla de personas)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persona.page.ts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(Lógica de la pantalla de personas)</a:t>
            </a:r>
            <a:b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s-CO" altLang="es-CO"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persona.page.spec.ts</a:t>
            </a:r>
            <a:r>
              <a:rPr kumimoji="0" lang="es-CO" altLang="es-CO"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(Pruebas unitarias)</a:t>
            </a:r>
          </a:p>
        </p:txBody>
      </p:sp>
      <p:pic>
        <p:nvPicPr>
          <p:cNvPr id="7" name="Imagen 6">
            <a:extLst>
              <a:ext uri="{FF2B5EF4-FFF2-40B4-BE49-F238E27FC236}">
                <a16:creationId xmlns:a16="http://schemas.microsoft.com/office/drawing/2014/main" id="{5684095D-57F1-2AED-337F-7DACF1E5F230}"/>
              </a:ext>
            </a:extLst>
          </p:cNvPr>
          <p:cNvPicPr>
            <a:picLocks noChangeAspect="1"/>
          </p:cNvPicPr>
          <p:nvPr/>
        </p:nvPicPr>
        <p:blipFill>
          <a:blip r:embed="rId2"/>
          <a:stretch>
            <a:fillRect/>
          </a:stretch>
        </p:blipFill>
        <p:spPr>
          <a:xfrm>
            <a:off x="5362575" y="2014140"/>
            <a:ext cx="6470624" cy="2829719"/>
          </a:xfrm>
          <a:prstGeom prst="rect">
            <a:avLst/>
          </a:prstGeom>
        </p:spPr>
      </p:pic>
    </p:spTree>
    <p:extLst>
      <p:ext uri="{BB962C8B-B14F-4D97-AF65-F5344CB8AC3E}">
        <p14:creationId xmlns:p14="http://schemas.microsoft.com/office/powerpoint/2010/main" val="1332418322"/>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580</TotalTime>
  <Words>653</Words>
  <Application>Microsoft Office PowerPoint</Application>
  <PresentationFormat>Panorámica</PresentationFormat>
  <Paragraphs>39</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-apple-system</vt:lpstr>
      <vt:lpstr>Arial</vt:lpstr>
      <vt:lpstr>Gill Sans MT</vt:lpstr>
      <vt:lpstr>Impact</vt:lpstr>
      <vt:lpstr>Times New Roman</vt:lpstr>
      <vt:lpstr>Distintivo</vt:lpstr>
      <vt:lpstr>Explorando Componentes en Ionic con Angular, React o Vue</vt:lpstr>
      <vt:lpstr>vue</vt:lpstr>
      <vt:lpstr>Presentación de PowerPoint</vt:lpstr>
      <vt:lpstr>React</vt:lpstr>
      <vt:lpstr>Presentación de PowerPoint</vt:lpstr>
      <vt:lpstr>Angular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Cerquera</dc:creator>
  <cp:lastModifiedBy>Daniel Cerquera</cp:lastModifiedBy>
  <cp:revision>1</cp:revision>
  <dcterms:created xsi:type="dcterms:W3CDTF">2025-04-02T17:15:42Z</dcterms:created>
  <dcterms:modified xsi:type="dcterms:W3CDTF">2025-04-03T02:55:55Z</dcterms:modified>
</cp:coreProperties>
</file>