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7" r:id="rId5"/>
    <p:sldId id="276" r:id="rId6"/>
    <p:sldId id="272" r:id="rId7"/>
    <p:sldId id="274" r:id="rId8"/>
    <p:sldId id="297" r:id="rId9"/>
    <p:sldId id="294" r:id="rId10"/>
    <p:sldId id="295" r:id="rId11"/>
    <p:sldId id="292" r:id="rId12"/>
    <p:sldId id="296" r:id="rId13"/>
    <p:sldId id="303" r:id="rId14"/>
    <p:sldId id="300" r:id="rId15"/>
    <p:sldId id="304" r:id="rId16"/>
    <p:sldId id="298" r:id="rId17"/>
    <p:sldId id="305" r:id="rId18"/>
    <p:sldId id="307" r:id="rId19"/>
    <p:sldId id="308" r:id="rId2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DE1"/>
    <a:srgbClr val="00A9D8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9"/>
  </p:normalViewPr>
  <p:slideViewPr>
    <p:cSldViewPr>
      <p:cViewPr varScale="1">
        <p:scale>
          <a:sx n="50" d="100"/>
          <a:sy n="50" d="100"/>
        </p:scale>
        <p:origin x="931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606675"/>
            <a:ext cx="174498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70C0"/>
                </a:solidFill>
              </a:rPr>
              <a:t>Revisemos el ciclo For y ejercitemos</a:t>
            </a:r>
            <a:endParaRPr lang="es-MX" sz="40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74" y="4206875"/>
            <a:ext cx="332350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670050" y="3063875"/>
            <a:ext cx="17221200" cy="53758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>
                <a:solidFill>
                  <a:srgbClr val="0070C0"/>
                </a:solidFill>
              </a:rPr>
              <a:t>2. Bucle For</a:t>
            </a:r>
          </a:p>
          <a:p>
            <a:pPr marL="12700" lvl="0" algn="just">
              <a:spcBef>
                <a:spcPts val="720"/>
              </a:spcBef>
            </a:pPr>
            <a:r>
              <a:rPr lang="es-MX" sz="4000" dirty="0"/>
              <a:t>El ciclo For, </a:t>
            </a:r>
            <a:r>
              <a:rPr lang="es-CL" altLang="en-US" sz="4000" dirty="0"/>
              <a:t>nos permite recorrer los elementos de una secuencia sea esta una lista, </a:t>
            </a:r>
            <a:r>
              <a:rPr lang="es-CL" altLang="en-US" sz="4000" dirty="0" err="1"/>
              <a:t>tupla</a:t>
            </a:r>
            <a:r>
              <a:rPr lang="es-CL" altLang="en-US" sz="4000" dirty="0"/>
              <a:t> o cadena de caracteres, entre otras.</a:t>
            </a:r>
          </a:p>
          <a:p>
            <a:pPr marL="12700" lvl="0" algn="just">
              <a:spcBef>
                <a:spcPts val="720"/>
              </a:spcBef>
            </a:pPr>
            <a:endParaRPr lang="es-CL" altLang="en-US" sz="4000" dirty="0"/>
          </a:p>
          <a:p>
            <a:pPr marL="12700" lvl="0" algn="just">
              <a:spcBef>
                <a:spcPts val="720"/>
              </a:spcBef>
            </a:pPr>
            <a:r>
              <a:rPr lang="es-CL" altLang="en-US" sz="4000" dirty="0"/>
              <a:t>For, ejecuta una secuencia de instrucciones dependiendo de la cantidad de veces que se indique. Para ello, utilizaremos la función range que permite generar listas de números</a:t>
            </a:r>
            <a:r>
              <a:rPr lang="en-US" altLang="en-US" sz="4000" dirty="0"/>
              <a:t>.</a:t>
            </a: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12700" lvl="0" algn="just">
              <a:spcBef>
                <a:spcPts val="720"/>
              </a:spcBef>
            </a:pPr>
            <a:endParaRPr lang="es-MX" sz="4000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6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 For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050" y="854075"/>
            <a:ext cx="2759416" cy="15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 For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98650" y="2798344"/>
            <a:ext cx="16459200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1" i="0" u="none" strike="noStrike" cap="none" normalizeH="0" baseline="0" dirty="0">
                <a:ln>
                  <a:noFill/>
                </a:ln>
                <a:solidFill>
                  <a:srgbClr val="307DE1"/>
                </a:solidFill>
                <a:effectLst/>
                <a:latin typeface="+mn-lt"/>
              </a:rPr>
              <a:t>Función range()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200" dirty="0">
                <a:solidFill>
                  <a:srgbClr val="333333"/>
                </a:solidFill>
                <a:latin typeface="+mn-lt"/>
              </a:rPr>
              <a:t>Esta función </a:t>
            </a:r>
            <a:r>
              <a:rPr kumimoji="0" lang="es-CL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devuelve una </a:t>
            </a:r>
            <a:r>
              <a:rPr kumimoji="0" lang="es-CL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secuencia de números</a:t>
            </a:r>
            <a:r>
              <a:rPr kumimoji="0" lang="es-CL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comenzando desde 0 de forma predeterminada y se incrementa en 1 y se detiene antes de un número especificado, es decir el ultimo número no es inclusivo.</a:t>
            </a:r>
            <a:endParaRPr kumimoji="0" lang="es-CL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200" b="1" dirty="0">
                <a:solidFill>
                  <a:srgbClr val="C00000"/>
                </a:solidFill>
                <a:latin typeface="+mn-lt"/>
              </a:rPr>
              <a:t>E</a:t>
            </a:r>
            <a:r>
              <a:rPr kumimoji="0" lang="es-CL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jemplo: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200" dirty="0">
                <a:solidFill>
                  <a:srgbClr val="333333"/>
                </a:solidFill>
                <a:latin typeface="+mn-lt"/>
              </a:rPr>
              <a:t>Generar </a:t>
            </a:r>
            <a:r>
              <a:rPr kumimoji="0" lang="es-CL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una secuencia de números del 0 al 100, luego debe Mostrar</a:t>
            </a:r>
            <a:r>
              <a:rPr kumimoji="0" lang="es-CL" altLang="en-US" sz="3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cada elemento de </a:t>
            </a:r>
            <a:r>
              <a:rPr kumimoji="0" lang="es-CL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la secuencia</a:t>
            </a:r>
            <a:endParaRPr kumimoji="0" lang="es-CL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50" y="7026274"/>
            <a:ext cx="3684067" cy="40386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244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 For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6250" y="2682875"/>
            <a:ext cx="16459200" cy="6032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4000" b="1" i="0" u="none" strike="noStrike" cap="none" normalizeH="0" baseline="0" dirty="0">
                <a:ln>
                  <a:noFill/>
                </a:ln>
                <a:solidFill>
                  <a:srgbClr val="307DE1"/>
                </a:solidFill>
                <a:effectLst/>
                <a:latin typeface="+mn-lt"/>
              </a:rPr>
              <a:t>Función range()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r>
              <a:rPr lang="es-MX" sz="3200" b="1" dirty="0">
                <a:latin typeface="+mn-lt"/>
              </a:rPr>
              <a:t>Sintaxis:</a:t>
            </a:r>
          </a:p>
          <a:p>
            <a:r>
              <a:rPr lang="es-MX" sz="3200" dirty="0">
                <a:latin typeface="+mn-lt"/>
              </a:rPr>
              <a:t>	</a:t>
            </a:r>
            <a:r>
              <a:rPr lang="es-MX" sz="3200" dirty="0">
                <a:solidFill>
                  <a:srgbClr val="C00000"/>
                </a:solidFill>
                <a:latin typeface="+mn-lt"/>
              </a:rPr>
              <a:t>range</a:t>
            </a:r>
            <a:r>
              <a:rPr lang="es-MX" sz="3200" i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s-MX" sz="3200" i="1" dirty="0" err="1">
                <a:solidFill>
                  <a:srgbClr val="C00000"/>
                </a:solidFill>
                <a:latin typeface="+mn-lt"/>
              </a:rPr>
              <a:t>start</a:t>
            </a:r>
            <a:r>
              <a:rPr lang="es-MX" sz="3200" i="1" dirty="0">
                <a:solidFill>
                  <a:srgbClr val="C00000"/>
                </a:solidFill>
                <a:latin typeface="+mn-lt"/>
              </a:rPr>
              <a:t>, stop, </a:t>
            </a:r>
            <a:r>
              <a:rPr lang="es-MX" sz="3200" i="1" dirty="0" err="1">
                <a:solidFill>
                  <a:srgbClr val="C00000"/>
                </a:solidFill>
                <a:latin typeface="+mn-lt"/>
              </a:rPr>
              <a:t>step</a:t>
            </a:r>
            <a:r>
              <a:rPr lang="es-MX" sz="3200" dirty="0">
                <a:solidFill>
                  <a:srgbClr val="C00000"/>
                </a:solidFill>
                <a:latin typeface="+mn-lt"/>
              </a:rPr>
              <a:t>)</a:t>
            </a:r>
          </a:p>
          <a:p>
            <a:endParaRPr lang="es-MX" sz="3200" dirty="0">
              <a:latin typeface="+mn-lt"/>
            </a:endParaRPr>
          </a:p>
          <a:p>
            <a:r>
              <a:rPr lang="es-MX" sz="3200" dirty="0">
                <a:latin typeface="+mn-lt"/>
              </a:rPr>
              <a:t>Donde:</a:t>
            </a:r>
          </a:p>
          <a:p>
            <a:pPr marL="514350" indent="-514350">
              <a:buAutoNum type="arabicPeriod"/>
            </a:pPr>
            <a:r>
              <a:rPr lang="es-MX" sz="3200" i="1" dirty="0" err="1">
                <a:solidFill>
                  <a:srgbClr val="C00000"/>
                </a:solidFill>
                <a:latin typeface="+mn-lt"/>
              </a:rPr>
              <a:t>Start</a:t>
            </a:r>
            <a:r>
              <a:rPr lang="es-MX" sz="3200" dirty="0">
                <a:latin typeface="+mn-lt"/>
              </a:rPr>
              <a:t>: Número donde comienza la secuencia</a:t>
            </a:r>
          </a:p>
          <a:p>
            <a:pPr marL="514350" indent="-514350">
              <a:buAutoNum type="arabicPeriod"/>
            </a:pPr>
            <a:r>
              <a:rPr lang="es-MX" sz="3200" i="1" dirty="0">
                <a:solidFill>
                  <a:srgbClr val="C00000"/>
                </a:solidFill>
                <a:latin typeface="+mn-lt"/>
              </a:rPr>
              <a:t>Stop: </a:t>
            </a:r>
            <a:r>
              <a:rPr lang="es-MX" sz="3200" dirty="0">
                <a:latin typeface="+mn-lt"/>
              </a:rPr>
              <a:t>Límite final de la secuencia, sin incluir el último número</a:t>
            </a:r>
          </a:p>
          <a:p>
            <a:pPr marL="514350" indent="-514350">
              <a:buAutoNum type="arabicPeriod"/>
            </a:pPr>
            <a:r>
              <a:rPr lang="es-MX" sz="3200" i="1" dirty="0" err="1">
                <a:solidFill>
                  <a:srgbClr val="C00000"/>
                </a:solidFill>
                <a:latin typeface="+mn-lt"/>
              </a:rPr>
              <a:t>Step</a:t>
            </a:r>
            <a:r>
              <a:rPr lang="es-MX" sz="3200" i="1" dirty="0">
                <a:solidFill>
                  <a:srgbClr val="C00000"/>
                </a:solidFill>
                <a:latin typeface="+mn-lt"/>
              </a:rPr>
              <a:t>:</a:t>
            </a:r>
            <a:r>
              <a:rPr lang="es-MX" sz="3200" i="1" dirty="0">
                <a:latin typeface="+mn-lt"/>
              </a:rPr>
              <a:t> </a:t>
            </a:r>
            <a:r>
              <a:rPr lang="es-MX" sz="3200" dirty="0">
                <a:latin typeface="+mn-lt"/>
              </a:rPr>
              <a:t>Es el incrementando la secuencia.</a:t>
            </a:r>
          </a:p>
          <a:p>
            <a:endParaRPr lang="es-MX" sz="3200" dirty="0">
              <a:latin typeface="+mn-lt"/>
            </a:endParaRPr>
          </a:p>
          <a:p>
            <a:r>
              <a:rPr lang="es-MX" sz="3200" b="1" dirty="0">
                <a:latin typeface="+mn-lt"/>
              </a:rPr>
              <a:t>Ejemplo:</a:t>
            </a:r>
          </a:p>
          <a:p>
            <a:r>
              <a:rPr lang="es-MX" sz="3200" dirty="0">
                <a:latin typeface="+mn-lt"/>
              </a:rPr>
              <a:t>Mostrar la secuencia de números entre 1 y 10 con incrementos de 2.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461" y="5847178"/>
            <a:ext cx="5076189" cy="443815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544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 For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70355" y="2759075"/>
            <a:ext cx="164592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4000" b="1" dirty="0">
                <a:solidFill>
                  <a:srgbClr val="307DE1"/>
                </a:solidFill>
                <a:latin typeface="+mn-lt"/>
              </a:rPr>
              <a:t>Recorriendo Cadenas con for</a:t>
            </a:r>
            <a:endParaRPr kumimoji="0" lang="es-CL" altLang="en-US" sz="4000" b="1" i="0" u="none" strike="noStrike" cap="none" normalizeH="0" baseline="0" dirty="0">
              <a:ln>
                <a:noFill/>
              </a:ln>
              <a:solidFill>
                <a:srgbClr val="307DE1"/>
              </a:solidFill>
              <a:effectLst/>
              <a:latin typeface="+mn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70355" y="3673475"/>
            <a:ext cx="200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/>
              <a:t>Ejemplo</a:t>
            </a:r>
            <a:r>
              <a:rPr lang="es-MX" sz="3200" dirty="0">
                <a:solidFill>
                  <a:srgbClr val="000000"/>
                </a:solidFill>
              </a:rPr>
              <a:t>:</a:t>
            </a:r>
            <a:endParaRPr lang="en-US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3673475"/>
            <a:ext cx="6934200" cy="720089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Rectángulo 6"/>
          <p:cNvSpPr/>
          <p:nvPr/>
        </p:nvSpPr>
        <p:spPr>
          <a:xfrm>
            <a:off x="11374754" y="4443597"/>
            <a:ext cx="71354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solidFill>
                  <a:srgbClr val="C00000"/>
                </a:solidFill>
              </a:rPr>
              <a:t>Para el ejemplo se utiliza un índice llamado </a:t>
            </a:r>
            <a:r>
              <a:rPr lang="es-MX" sz="3200" i="1" dirty="0">
                <a:solidFill>
                  <a:srgbClr val="0070C0"/>
                </a:solidFill>
              </a:rPr>
              <a:t>caracter</a:t>
            </a:r>
            <a:r>
              <a:rPr lang="es-MX" sz="3200" dirty="0">
                <a:solidFill>
                  <a:srgbClr val="C00000"/>
                </a:solidFill>
              </a:rPr>
              <a:t> dentro del ciclo FOR, con el propósito de recorrer y mostrar las letras que están contenidas en las frase.</a:t>
            </a:r>
          </a:p>
        </p:txBody>
      </p:sp>
    </p:spTree>
    <p:extLst>
      <p:ext uri="{BB962C8B-B14F-4D97-AF65-F5344CB8AC3E}">
        <p14:creationId xmlns:p14="http://schemas.microsoft.com/office/powerpoint/2010/main" val="294995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Guía de Ejercicios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854700" y="6831225"/>
            <a:ext cx="14249400" cy="13849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 ejercicios prácticos </a:t>
            </a:r>
            <a:r>
              <a:rPr lang="es-MX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1.</a:t>
            </a:r>
            <a:endParaRPr lang="es-MX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0" y="3583360"/>
            <a:ext cx="4476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7097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585450" y="8702675"/>
            <a:ext cx="3979594" cy="73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>
                <a:solidFill>
                  <a:schemeClr val="bg1"/>
                </a:solidFill>
              </a:rPr>
              <a:t>Ciclos de Iteración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B0F0"/>
                </a:solidFill>
              </a:rPr>
              <a:t>Experiencia de Aprendizaje N° 3</a:t>
            </a:r>
            <a:br>
              <a:rPr lang="es-CL" dirty="0">
                <a:solidFill>
                  <a:srgbClr val="00B0F0"/>
                </a:solidFill>
              </a:rPr>
            </a:br>
            <a:r>
              <a:rPr lang="es-CL" sz="3200" dirty="0">
                <a:solidFill>
                  <a:srgbClr val="002060"/>
                </a:solidFill>
              </a:rPr>
              <a:t>Clase N° 1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2355850" y="4709716"/>
            <a:ext cx="153162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+mn-lt"/>
                <a:ea typeface="Consolas"/>
                <a:cs typeface="Consolas"/>
                <a:sym typeface="Consolas"/>
              </a:rPr>
              <a:t>Utilizar los ciclos de repetición For y While, permiten ejecutar una o más instrucciones repetidas veces, de acuerdo a una condición, con la finalidad de obtener un resultado.</a:t>
            </a:r>
            <a:endParaRPr lang="es-MX" sz="4000" b="0" dirty="0">
              <a:latin typeface="+mn-lt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606675"/>
            <a:ext cx="17449800" cy="828688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/>
              <a:t>Los ciclos de iteración son aquellos que nos permiten ejecutar un mismo código, sea ésta una o varias instrucciones de manera repetida, siempre y cuando se cumpla una condición.</a:t>
            </a:r>
          </a:p>
          <a:p>
            <a:pPr marL="12700" lvl="0" algn="just">
              <a:spcBef>
                <a:spcPts val="720"/>
              </a:spcBef>
            </a:pPr>
            <a:endParaRPr lang="es-MX" sz="4000" dirty="0"/>
          </a:p>
          <a:p>
            <a:pPr marL="12700" lvl="0" algn="just">
              <a:spcBef>
                <a:spcPts val="720"/>
              </a:spcBef>
            </a:pPr>
            <a:r>
              <a:rPr lang="es-MX" sz="4000" dirty="0"/>
              <a:t>Estos ciclos de iteración, reciben varios nombres, entre ellos: cíclicos o bucles.</a:t>
            </a:r>
          </a:p>
          <a:p>
            <a:pPr marL="12700" lvl="0" algn="just">
              <a:spcBef>
                <a:spcPts val="720"/>
              </a:spcBef>
            </a:pPr>
            <a:endParaRPr lang="es-MX" sz="4000" dirty="0"/>
          </a:p>
          <a:p>
            <a:pPr marL="12700" lvl="0" algn="just">
              <a:spcBef>
                <a:spcPts val="720"/>
              </a:spcBef>
            </a:pPr>
            <a:r>
              <a:rPr lang="es-MX" sz="4000" dirty="0"/>
              <a:t>Python tiene definido dos estructuras de repetición y que son:</a:t>
            </a:r>
          </a:p>
          <a:p>
            <a:pPr marL="815975" algn="just">
              <a:spcBef>
                <a:spcPts val="720"/>
              </a:spcBef>
            </a:pPr>
            <a:r>
              <a:rPr lang="es-MX" sz="4000" dirty="0"/>
              <a:t>• </a:t>
            </a:r>
            <a:r>
              <a:rPr lang="es-MX" sz="4000" b="1" dirty="0">
                <a:solidFill>
                  <a:srgbClr val="0070C0"/>
                </a:solidFill>
              </a:rPr>
              <a:t>While</a:t>
            </a:r>
            <a:r>
              <a:rPr lang="es-MX" sz="4000" dirty="0"/>
              <a:t>						</a:t>
            </a:r>
          </a:p>
          <a:p>
            <a:pPr marL="815975" algn="just">
              <a:spcBef>
                <a:spcPts val="720"/>
              </a:spcBef>
            </a:pPr>
            <a:r>
              <a:rPr lang="es-MX" sz="4000" dirty="0"/>
              <a:t>• </a:t>
            </a:r>
            <a:r>
              <a:rPr lang="es-MX" sz="4000" b="1" dirty="0">
                <a:solidFill>
                  <a:srgbClr val="0070C0"/>
                </a:solidFill>
              </a:rPr>
              <a:t>For</a:t>
            </a:r>
            <a:r>
              <a:rPr lang="es-MX" sz="4000" dirty="0"/>
              <a:t> </a:t>
            </a: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 marL="815975" lvl="0" algn="just">
              <a:spcBef>
                <a:spcPts val="720"/>
              </a:spcBef>
            </a:pPr>
            <a:endParaRPr lang="es-MX" sz="4000" dirty="0"/>
          </a:p>
          <a:p>
            <a:pPr marL="815975" lvl="0" algn="just">
              <a:spcBef>
                <a:spcPts val="720"/>
              </a:spcBef>
            </a:pPr>
            <a:endParaRPr lang="es-MX" sz="4000" dirty="0"/>
          </a:p>
          <a:p>
            <a:pPr marL="815975" lvl="0" algn="just">
              <a:spcBef>
                <a:spcPts val="720"/>
              </a:spcBef>
            </a:pP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606675"/>
            <a:ext cx="17449800" cy="28238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70C0"/>
                </a:solidFill>
              </a:rPr>
              <a:t>Revisemos el ciclo while y ejercitemos</a:t>
            </a:r>
          </a:p>
          <a:p>
            <a:pPr marL="12700" lvl="0" algn="just">
              <a:spcBef>
                <a:spcPts val="720"/>
              </a:spcBef>
            </a:pPr>
            <a:endParaRPr lang="es-MX" sz="4000" dirty="0"/>
          </a:p>
          <a:p>
            <a:pPr marL="12700" lvl="0" algn="just">
              <a:spcBef>
                <a:spcPts val="720"/>
              </a:spcBef>
            </a:pPr>
            <a:endParaRPr lang="es-MX" sz="4000" dirty="0"/>
          </a:p>
          <a:p>
            <a:pPr marL="12700" lvl="0" algn="just">
              <a:spcBef>
                <a:spcPts val="720"/>
              </a:spcBef>
            </a:pPr>
            <a:endParaRPr lang="es-MX" sz="40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88" y="4018600"/>
            <a:ext cx="2810886" cy="21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606675"/>
            <a:ext cx="17449800" cy="546559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/>
              <a:t>El ciclo While, tiene la característica que para comenzar a ejecutarse, debe cumplir con la condición que se establece al inicio del bucle, en caso contrario, continuará en la siguiente instrucción.</a:t>
            </a:r>
          </a:p>
          <a:p>
            <a:pPr marL="12700" lvl="0" algn="just">
              <a:spcBef>
                <a:spcPts val="720"/>
              </a:spcBef>
            </a:pPr>
            <a:endParaRPr lang="es-MX" sz="4000" dirty="0"/>
          </a:p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C00000"/>
                </a:solidFill>
              </a:rPr>
              <a:t>Sintaxis:</a:t>
            </a:r>
          </a:p>
          <a:p>
            <a:pPr marL="12700" lvl="0" algn="just">
              <a:spcBef>
                <a:spcPts val="720"/>
              </a:spcBef>
            </a:pPr>
            <a:r>
              <a:rPr lang="es-MX" sz="4000" dirty="0"/>
              <a:t>While condición:</a:t>
            </a:r>
          </a:p>
          <a:p>
            <a:pPr marL="12700" lvl="0" algn="just">
              <a:spcBef>
                <a:spcPts val="720"/>
              </a:spcBef>
            </a:pPr>
            <a:r>
              <a:rPr lang="es-MX" sz="4000" dirty="0"/>
              <a:t>	bloque de instrucciones</a:t>
            </a:r>
          </a:p>
          <a:p>
            <a:pPr marL="12700" lvl="0" algn="just">
              <a:spcBef>
                <a:spcPts val="720"/>
              </a:spcBef>
            </a:pP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 While</a:t>
            </a:r>
          </a:p>
        </p:txBody>
      </p:sp>
    </p:spTree>
    <p:extLst>
      <p:ext uri="{BB962C8B-B14F-4D97-AF65-F5344CB8AC3E}">
        <p14:creationId xmlns:p14="http://schemas.microsoft.com/office/powerpoint/2010/main" val="143887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606675"/>
            <a:ext cx="174498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>
                <a:solidFill>
                  <a:srgbClr val="0070C0"/>
                </a:solidFill>
              </a:rPr>
              <a:t>Ejemplo Bucle While</a:t>
            </a:r>
            <a:r>
              <a:rPr lang="es-MX" sz="4000" dirty="0">
                <a:latin typeface="Arial Narrow" panose="020B0606020202030204" pitchFamily="34" charset="0"/>
                <a:ea typeface="Consolas"/>
                <a:cs typeface="Consolas"/>
                <a:sym typeface="Consolas"/>
              </a:rPr>
              <a:t>	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766050" y="3493036"/>
            <a:ext cx="11049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/>
              <a:t>El ejemplo muestra lo siguiente:</a:t>
            </a:r>
          </a:p>
          <a:p>
            <a:pPr algn="just"/>
            <a:r>
              <a:rPr lang="es-CL" sz="4000" dirty="0">
                <a:solidFill>
                  <a:srgbClr val="C00000"/>
                </a:solidFill>
              </a:rPr>
              <a:t>1. La variable </a:t>
            </a:r>
            <a:r>
              <a:rPr lang="es-CL" sz="4000" b="1" dirty="0">
                <a:solidFill>
                  <a:srgbClr val="0070C0"/>
                </a:solidFill>
              </a:rPr>
              <a:t>a</a:t>
            </a:r>
            <a:r>
              <a:rPr lang="es-CL" sz="4000" dirty="0">
                <a:solidFill>
                  <a:srgbClr val="C00000"/>
                </a:solidFill>
              </a:rPr>
              <a:t> se inicia con un valor </a:t>
            </a:r>
            <a:r>
              <a:rPr lang="es-CL" sz="4000" b="1" dirty="0">
                <a:solidFill>
                  <a:srgbClr val="0070C0"/>
                </a:solidFill>
              </a:rPr>
              <a:t>1</a:t>
            </a:r>
            <a:r>
              <a:rPr lang="es-CL" sz="4000" dirty="0">
                <a:solidFill>
                  <a:srgbClr val="C00000"/>
                </a:solidFill>
              </a:rPr>
              <a:t>, por lo tanto, puede ingresar al ciclo while, dado que su condición es menor a 5 (verdadera).</a:t>
            </a:r>
          </a:p>
          <a:p>
            <a:pPr algn="just"/>
            <a:r>
              <a:rPr lang="es-CL" sz="4000" dirty="0">
                <a:solidFill>
                  <a:srgbClr val="0070C0"/>
                </a:solidFill>
              </a:rPr>
              <a:t>2. Se imprime o muestra el valor de </a:t>
            </a:r>
            <a:r>
              <a:rPr lang="es-CL" sz="4000" b="1" dirty="0">
                <a:solidFill>
                  <a:srgbClr val="0070C0"/>
                </a:solidFill>
              </a:rPr>
              <a:t>a, </a:t>
            </a:r>
            <a:r>
              <a:rPr lang="es-CL" sz="4000" dirty="0">
                <a:solidFill>
                  <a:srgbClr val="0070C0"/>
                </a:solidFill>
              </a:rPr>
              <a:t>es decir </a:t>
            </a:r>
            <a:r>
              <a:rPr lang="es-CL" sz="4000" b="1" dirty="0">
                <a:solidFill>
                  <a:srgbClr val="0070C0"/>
                </a:solidFill>
              </a:rPr>
              <a:t>1</a:t>
            </a:r>
          </a:p>
          <a:p>
            <a:pPr algn="just"/>
            <a:r>
              <a:rPr lang="es-CL" sz="4000" dirty="0">
                <a:solidFill>
                  <a:schemeClr val="accent3">
                    <a:lumMod val="75000"/>
                  </a:schemeClr>
                </a:solidFill>
              </a:rPr>
              <a:t>3. Se incrementa en </a:t>
            </a:r>
            <a:r>
              <a:rPr lang="es-CL" sz="4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s-CL" sz="4000" dirty="0">
                <a:solidFill>
                  <a:schemeClr val="accent3">
                    <a:lumMod val="75000"/>
                  </a:schemeClr>
                </a:solidFill>
              </a:rPr>
              <a:t> el valor de </a:t>
            </a:r>
            <a:r>
              <a:rPr lang="es-CL" sz="4000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</a:p>
          <a:p>
            <a:pPr algn="just"/>
            <a:r>
              <a:rPr lang="es-CL" sz="4000" dirty="0">
                <a:solidFill>
                  <a:schemeClr val="accent4">
                    <a:lumMod val="50000"/>
                  </a:schemeClr>
                </a:solidFill>
              </a:rPr>
              <a:t>4. Vuelve a la condición while y si la condición es verdadera, se ejecuta nuevamente el ciclo.</a:t>
            </a:r>
          </a:p>
          <a:p>
            <a:pPr algn="just"/>
            <a:r>
              <a:rPr lang="es-CL" sz="4000" dirty="0">
                <a:solidFill>
                  <a:schemeClr val="accent6">
                    <a:lumMod val="50000"/>
                  </a:schemeClr>
                </a:solidFill>
              </a:rPr>
              <a:t>5. Finalmente, el resultado de este código es: </a:t>
            </a:r>
          </a:p>
          <a:p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944837"/>
            <a:ext cx="6096000" cy="69070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Flecha doblada 5"/>
          <p:cNvSpPr/>
          <p:nvPr/>
        </p:nvSpPr>
        <p:spPr>
          <a:xfrm rot="10800000">
            <a:off x="5175250" y="8720169"/>
            <a:ext cx="124206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Ciclos de Iteración While</a:t>
            </a:r>
          </a:p>
        </p:txBody>
      </p:sp>
    </p:spTree>
    <p:extLst>
      <p:ext uri="{BB962C8B-B14F-4D97-AF65-F5344CB8AC3E}">
        <p14:creationId xmlns:p14="http://schemas.microsoft.com/office/powerpoint/2010/main" val="77520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070671" y="3004029"/>
            <a:ext cx="14839379" cy="584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el factorial de un número ingresado por teclado</a:t>
            </a:r>
            <a:endParaRPr lang="es-MX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235075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Ejercicios en clases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1120"/>
              </p:ext>
            </p:extLst>
          </p:nvPr>
        </p:nvGraphicFramePr>
        <p:xfrm>
          <a:off x="2070671" y="5027593"/>
          <a:ext cx="15829979" cy="4085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9979">
                  <a:extLst>
                    <a:ext uri="{9D8B030D-6E8A-4147-A177-3AD203B41FA5}">
                      <a16:colId xmlns:a16="http://schemas.microsoft.com/office/drawing/2014/main" val="253794117"/>
                    </a:ext>
                  </a:extLst>
                </a:gridCol>
              </a:tblGrid>
              <a:tr h="233415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L" sz="4000" b="0" dirty="0">
                          <a:effectLst/>
                        </a:rPr>
                        <a:t>Factorial: Corresponde a multiplicaciones sucesivas entre el número 1 hasta el número ingresado y se representa con el signo de exclamación.</a:t>
                      </a:r>
                      <a:endParaRPr lang="en-US" sz="4000" b="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4000" b="0" dirty="0">
                          <a:effectLst/>
                        </a:rPr>
                        <a:t> </a:t>
                      </a:r>
                      <a:endParaRPr lang="en-US" sz="4000" b="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4000" b="1" dirty="0">
                          <a:effectLst/>
                        </a:rPr>
                        <a:t>Ejemplo:</a:t>
                      </a:r>
                      <a:endParaRPr lang="en-US" sz="4000" b="1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4000" b="0" dirty="0">
                          <a:effectLst/>
                        </a:rPr>
                        <a:t>4! = 1 x 2 x 3 x 4  </a:t>
                      </a:r>
                      <a:endParaRPr lang="en-US" sz="4000" b="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4000" b="0" dirty="0">
                          <a:effectLst/>
                        </a:rPr>
                        <a:t>Factorial de 4 es 24</a:t>
                      </a:r>
                      <a:endParaRPr lang="en-US" sz="4000" b="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53318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77053" y="4222716"/>
            <a:ext cx="195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/>
              <a:t>Detalle: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914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1365250" y="2606675"/>
            <a:ext cx="174498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b="1" dirty="0">
                <a:solidFill>
                  <a:srgbClr val="0070C0"/>
                </a:solidFill>
              </a:rPr>
              <a:t>Bucle While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205" y="603255"/>
            <a:ext cx="1875845" cy="1447800"/>
          </a:xfrm>
          <a:prstGeom prst="rect">
            <a:avLst/>
          </a:prstGeom>
        </p:spPr>
      </p:pic>
      <p:sp>
        <p:nvSpPr>
          <p:cNvPr id="8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175250" y="1235075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Ejercicios en clases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62" y="3855164"/>
            <a:ext cx="13806788" cy="71067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894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D6D4C1-693F-41A7-96F6-DAC22D7ED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8AEC77-5CEC-4CE7-9AF9-FA7A8D3DB5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D73EC7-4F0D-4DDA-9BB4-8A75410A85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21444</TotalTime>
  <Words>626</Words>
  <Application>Microsoft Office PowerPoint</Application>
  <PresentationFormat>Personalizado</PresentationFormat>
  <Paragraphs>94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Montserrat-Light</vt:lpstr>
      <vt:lpstr>Symbol</vt:lpstr>
      <vt:lpstr>Office Theme</vt:lpstr>
      <vt:lpstr>Presentación de PowerPoint</vt:lpstr>
      <vt:lpstr>Experiencia de Aprendizaje N° 3 Clase N°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cristian perez</cp:lastModifiedBy>
  <cp:revision>135</cp:revision>
  <dcterms:created xsi:type="dcterms:W3CDTF">2021-04-02T01:36:00Z</dcterms:created>
  <dcterms:modified xsi:type="dcterms:W3CDTF">2022-04-27T15:43:20Z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