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7" r:id="rId5"/>
    <p:sldId id="276" r:id="rId6"/>
    <p:sldId id="272" r:id="rId7"/>
    <p:sldId id="294" r:id="rId8"/>
    <p:sldId id="295" r:id="rId9"/>
    <p:sldId id="296" r:id="rId10"/>
    <p:sldId id="299" r:id="rId11"/>
    <p:sldId id="297" r:id="rId12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50" d="100"/>
          <a:sy n="50" d="100"/>
        </p:scale>
        <p:origin x="931" y="3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24-04-2022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24-04-2022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>
                <a:solidFill>
                  <a:schemeClr val="bg1"/>
                </a:solidFill>
              </a:rPr>
              <a:t>Escuela de Informática y Telecomunicaciones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/>
              <a:t>Programación de Algoritmos</a:t>
            </a:r>
          </a:p>
          <a:p>
            <a:r>
              <a:rPr lang="es-CL" sz="4000" dirty="0"/>
              <a:t>PGY1121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8070850" y="8205218"/>
            <a:ext cx="93726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561851" y="8734370"/>
            <a:ext cx="8847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>
                <a:solidFill>
                  <a:schemeClr val="bg1"/>
                </a:solidFill>
              </a:rPr>
              <a:t>Contadores – Acumuladores - Banderas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>
                <a:solidFill>
                  <a:srgbClr val="00B0F0"/>
                </a:solidFill>
              </a:rPr>
              <a:t>Experiencia de Aprendizaje N° 2</a:t>
            </a:r>
            <a:br>
              <a:rPr lang="es-CL" dirty="0">
                <a:solidFill>
                  <a:srgbClr val="00B0F0"/>
                </a:solidFill>
              </a:rPr>
            </a:br>
            <a:r>
              <a:rPr lang="es-CL" sz="3200" dirty="0">
                <a:solidFill>
                  <a:srgbClr val="002060"/>
                </a:solidFill>
              </a:rPr>
              <a:t>Clase N° 3</a:t>
            </a: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A42BA-5D1F-664F-B64B-E5E9115EA4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450" y="1235075"/>
            <a:ext cx="4498056" cy="738664"/>
          </a:xfrm>
        </p:spPr>
        <p:txBody>
          <a:bodyPr/>
          <a:lstStyle/>
          <a:p>
            <a:r>
              <a:rPr lang="es-CL" sz="4800" dirty="0"/>
              <a:t>Especialidades</a:t>
            </a:r>
            <a:endParaRPr lang="es-CL" sz="2800" dirty="0">
              <a:solidFill>
                <a:srgbClr val="00A9D8"/>
              </a:solidFill>
            </a:endParaRPr>
          </a:p>
        </p:txBody>
      </p:sp>
      <p:sp>
        <p:nvSpPr>
          <p:cNvPr id="28" name="Marcador de texto 1">
            <a:extLst>
              <a:ext uri="{FF2B5EF4-FFF2-40B4-BE49-F238E27FC236}">
                <a16:creationId xmlns:a16="http://schemas.microsoft.com/office/drawing/2014/main" id="{CABE9E9E-A2AC-E845-A7C5-039B88562117}"/>
              </a:ext>
            </a:extLst>
          </p:cNvPr>
          <p:cNvSpPr txBox="1">
            <a:spLocks/>
          </p:cNvSpPr>
          <p:nvPr/>
        </p:nvSpPr>
        <p:spPr>
          <a:xfrm>
            <a:off x="3041650" y="4709716"/>
            <a:ext cx="14630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s-MX" sz="4000" b="0" dirty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Utiliza contadores, acumuladores y </a:t>
            </a:r>
            <a:r>
              <a:rPr lang="es-MX" sz="4000" b="0" dirty="0" err="1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flag</a:t>
            </a:r>
            <a:r>
              <a:rPr lang="es-MX" sz="4000" b="0" dirty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 que permitan obtener los resultados requeridos y el fin del ciclo</a:t>
            </a:r>
            <a:endParaRPr lang="es-MX" sz="4000" b="0" dirty="0">
              <a:latin typeface="Arial Narrow" panose="020B0606020202030204" pitchFamily="34" charset="0"/>
            </a:endParaRPr>
          </a:p>
        </p:txBody>
      </p:sp>
      <p:sp>
        <p:nvSpPr>
          <p:cNvPr id="29" name="object 92">
            <a:extLst>
              <a:ext uri="{FF2B5EF4-FFF2-40B4-BE49-F238E27FC236}">
                <a16:creationId xmlns:a16="http://schemas.microsoft.com/office/drawing/2014/main" id="{E41A357A-3628-0544-8889-B7358C79D363}"/>
              </a:ext>
            </a:extLst>
          </p:cNvPr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z="4000" b="1" dirty="0">
                <a:solidFill>
                  <a:srgbClr val="307DE1"/>
                </a:solidFill>
                <a:latin typeface="Arial"/>
                <a:cs typeface="Arial"/>
              </a:rPr>
              <a:t>Objetivos de la sesión</a:t>
            </a:r>
            <a:endParaRPr sz="4000" dirty="0">
              <a:solidFill>
                <a:srgbClr val="307DE1"/>
              </a:solidFill>
              <a:latin typeface="Arial"/>
              <a:cs typeface="Arial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222"/>
            <a:ext cx="7461250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898650" y="2835275"/>
            <a:ext cx="16078200" cy="6463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3600" dirty="0">
                <a:solidFill>
                  <a:srgbClr val="0070C0"/>
                </a:solidFill>
              </a:rPr>
              <a:t>Es una variable de tipo entera, la cual se utiliza para contar cuando ocurre un suceso.</a:t>
            </a:r>
            <a:endParaRPr lang="es-MX" sz="3600" dirty="0">
              <a:solidFill>
                <a:srgbClr val="0070C0"/>
              </a:solidFill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Contador</a:t>
            </a: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1880850" y="4398744"/>
            <a:ext cx="6934200" cy="612475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2800" dirty="0">
                <a:solidFill>
                  <a:srgbClr val="0070C0"/>
                </a:solidFill>
              </a:rPr>
              <a:t>El ejemplo muestra que la variable </a:t>
            </a:r>
            <a:r>
              <a:rPr lang="es-MX" sz="2800" dirty="0" err="1">
                <a:solidFill>
                  <a:srgbClr val="0070C0"/>
                </a:solidFill>
              </a:rPr>
              <a:t>cont</a:t>
            </a:r>
            <a:r>
              <a:rPr lang="es-MX" sz="2800" dirty="0">
                <a:solidFill>
                  <a:srgbClr val="0070C0"/>
                </a:solidFill>
              </a:rPr>
              <a:t> (contador) se inicializa en cero y ésta, aumenta su valor en uno, cada vez que encuentra un número par.</a:t>
            </a:r>
          </a:p>
          <a:p>
            <a:pPr algn="just"/>
            <a:endParaRPr lang="es-MX" sz="2800" dirty="0">
              <a:solidFill>
                <a:srgbClr val="C00000"/>
              </a:solidFill>
            </a:endParaRPr>
          </a:p>
          <a:p>
            <a:pPr algn="just"/>
            <a:endParaRPr lang="es-MX" sz="2800" dirty="0">
              <a:solidFill>
                <a:srgbClr val="C00000"/>
              </a:solidFill>
            </a:endParaRPr>
          </a:p>
          <a:p>
            <a:pPr algn="just"/>
            <a:endParaRPr lang="es-MX" sz="2800" dirty="0">
              <a:solidFill>
                <a:srgbClr val="C00000"/>
              </a:solidFill>
            </a:endParaRPr>
          </a:p>
          <a:p>
            <a:pPr algn="just"/>
            <a:endParaRPr lang="es-MX" sz="2800" dirty="0">
              <a:solidFill>
                <a:srgbClr val="C00000"/>
              </a:solidFill>
            </a:endParaRPr>
          </a:p>
          <a:p>
            <a:pPr algn="just"/>
            <a:endParaRPr lang="es-MX" sz="2800" dirty="0">
              <a:solidFill>
                <a:srgbClr val="C00000"/>
              </a:solidFill>
            </a:endParaRPr>
          </a:p>
          <a:p>
            <a:pPr algn="just"/>
            <a:endParaRPr lang="es-MX" sz="2800" dirty="0">
              <a:solidFill>
                <a:srgbClr val="C00000"/>
              </a:solidFill>
            </a:endParaRPr>
          </a:p>
          <a:p>
            <a:pPr algn="just"/>
            <a:r>
              <a:rPr lang="es-MX" sz="2800" dirty="0">
                <a:solidFill>
                  <a:srgbClr val="C00000"/>
                </a:solidFill>
                <a:cs typeface="Arial" panose="020B0604020202020204" pitchFamily="34" charset="0"/>
                <a:sym typeface="Consolas"/>
              </a:rPr>
              <a:t>Una vez ingresado los 3 números, éstos se testean, y cuentan si cumplen la condición, entregando el mensaje con la cantidad de números pares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49" y="3509886"/>
            <a:ext cx="9731655" cy="76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8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365250" y="2454275"/>
            <a:ext cx="17449800" cy="507831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r>
              <a:rPr lang="es-MX" sz="3600" dirty="0"/>
              <a:t>Es una variable numérica, la cual permite acumular valores de ciertas operaciones realizadas.</a:t>
            </a:r>
          </a:p>
          <a:p>
            <a:endParaRPr lang="es-MX" sz="3600" dirty="0"/>
          </a:p>
          <a:p>
            <a:r>
              <a:rPr lang="es-MX" sz="3600" dirty="0"/>
              <a:t>Se inicializa a un valor inicial según la operación que se va a acumular.</a:t>
            </a:r>
          </a:p>
          <a:p>
            <a:endParaRPr lang="es-MX" sz="3600" dirty="0">
              <a:solidFill>
                <a:srgbClr val="C00000"/>
              </a:solidFill>
            </a:endParaRPr>
          </a:p>
          <a:p>
            <a:r>
              <a:rPr lang="es-MX" sz="3600" dirty="0">
                <a:solidFill>
                  <a:srgbClr val="C00000"/>
                </a:solidFill>
              </a:rPr>
              <a:t>Ejemplo: </a:t>
            </a:r>
          </a:p>
          <a:p>
            <a:pPr marL="977900" indent="-531813">
              <a:buFont typeface="Arial" panose="020B0604020202020204" pitchFamily="34" charset="0"/>
              <a:buChar char="•"/>
            </a:pPr>
            <a:r>
              <a:rPr lang="es-MX" sz="3600" dirty="0"/>
              <a:t>Si se trata de una suma, se inicializa en 0</a:t>
            </a:r>
          </a:p>
          <a:p>
            <a:pPr marL="977900" indent="-531813">
              <a:buFont typeface="Arial" panose="020B0604020202020204" pitchFamily="34" charset="0"/>
              <a:buChar char="•"/>
            </a:pPr>
            <a:r>
              <a:rPr lang="es-MX" sz="3600" dirty="0"/>
              <a:t>Si se trata de una multiplicación, se inicializa en 1</a:t>
            </a:r>
          </a:p>
          <a:p>
            <a:pPr marL="977900" indent="-531813">
              <a:buFont typeface="Arial" panose="020B0604020202020204" pitchFamily="34" charset="0"/>
              <a:buChar char="•"/>
            </a:pPr>
            <a:r>
              <a:rPr lang="es-MX" sz="3600" dirty="0"/>
              <a:t>Se acumula un valor intermedio.</a:t>
            </a:r>
          </a:p>
          <a:p>
            <a:pPr algn="just"/>
            <a:r>
              <a:rPr lang="es-MX" sz="3600" dirty="0">
                <a:solidFill>
                  <a:srgbClr val="0070C0"/>
                </a:solidFill>
              </a:rPr>
              <a:t>.</a:t>
            </a:r>
            <a:endParaRPr lang="es-MX" sz="3600" dirty="0">
              <a:solidFill>
                <a:srgbClr val="0070C0"/>
              </a:solidFill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Acumulador</a:t>
            </a: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4718050" y="8057866"/>
            <a:ext cx="6934200" cy="13849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2800" dirty="0">
                <a:solidFill>
                  <a:srgbClr val="C00000"/>
                </a:solidFill>
              </a:rPr>
              <a:t>El resultado del ejercicio es sumar el valor de todo número que es par, en este caso sólo el 2 y 4 son pares, por tanto, la suma es 6.</a:t>
            </a:r>
            <a:endParaRPr lang="es-MX" sz="2800" dirty="0">
              <a:solidFill>
                <a:srgbClr val="C00000"/>
              </a:solidFill>
              <a:cs typeface="Arial" panose="020B0604020202020204" pitchFamily="34" charset="0"/>
              <a:sym typeface="Consola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0" y="4160695"/>
            <a:ext cx="8001000" cy="60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7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Banderas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441450" y="2606675"/>
            <a:ext cx="1684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solidFill>
                  <a:srgbClr val="24292E"/>
                </a:solidFill>
              </a:rPr>
              <a:t>Una bandera corresponde a una variable lógica, la cual se utiliza para indicar algún suceso. </a:t>
            </a:r>
          </a:p>
          <a:p>
            <a:endParaRPr lang="es-MX" sz="3600" dirty="0">
              <a:solidFill>
                <a:srgbClr val="24292E"/>
              </a:solidFill>
            </a:endParaRPr>
          </a:p>
          <a:p>
            <a:r>
              <a:rPr lang="es-MX" sz="3600" b="1" dirty="0">
                <a:solidFill>
                  <a:srgbClr val="0070C0"/>
                </a:solidFill>
              </a:rPr>
              <a:t>Ejemplo: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24292E"/>
                </a:solidFill>
              </a:rPr>
              <a:t>Un valor lógico se inicializa en False, para indicar que un evento no ha ocurrido.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24292E"/>
                </a:solidFill>
              </a:rPr>
              <a:t>Un valor lógico se inicializa en True, para indicar que un evento ha ocurrido.</a:t>
            </a:r>
            <a:endParaRPr lang="es-MX" sz="3600" b="0" i="0" dirty="0">
              <a:solidFill>
                <a:srgbClr val="24292E"/>
              </a:solidFill>
              <a:effectLst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6022995"/>
            <a:ext cx="10356940" cy="52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Curso de Python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8604250" y="3673475"/>
            <a:ext cx="937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600" dirty="0">
                <a:solidFill>
                  <a:srgbClr val="C00000"/>
                </a:solidFill>
              </a:rPr>
              <a:t>Para potenciar aún más tus conocimientos sobre Python, te invitamos a participar de un curso gratis de Cisco.</a:t>
            </a:r>
          </a:p>
          <a:p>
            <a:pPr algn="just"/>
            <a:endParaRPr lang="es-CL" sz="3600" dirty="0"/>
          </a:p>
          <a:p>
            <a:pPr algn="just"/>
            <a:endParaRPr lang="en-US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216275"/>
            <a:ext cx="719732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2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>
                <a:solidFill>
                  <a:schemeClr val="bg1"/>
                </a:solidFill>
              </a:rPr>
              <a:t>Escuela de Informática y Telecomunicaciones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/>
              <a:t>Programación de Algoritmos</a:t>
            </a:r>
          </a:p>
          <a:p>
            <a:r>
              <a:rPr lang="es-CL" sz="4000" dirty="0"/>
              <a:t>PGY1121</a:t>
            </a:r>
          </a:p>
        </p:txBody>
      </p:sp>
    </p:spTree>
    <p:extLst>
      <p:ext uri="{BB962C8B-B14F-4D97-AF65-F5344CB8AC3E}">
        <p14:creationId xmlns:p14="http://schemas.microsoft.com/office/powerpoint/2010/main" val="263629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49803F-80AD-4223-AFDC-733BD1B77F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f679ab-7b56-4e3a-bce0-ec1a42400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0BDA7B-6A09-4F3A-8E5D-B05CBD3CB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769D8E-618F-439C-A948-75DD530DC86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18847</TotalTime>
  <Words>310</Words>
  <Application>Microsoft Office PowerPoint</Application>
  <PresentationFormat>Personalizado</PresentationFormat>
  <Paragraphs>45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Montserrat-Light</vt:lpstr>
      <vt:lpstr>Office Theme</vt:lpstr>
      <vt:lpstr>Presentación de PowerPoint</vt:lpstr>
      <vt:lpstr>Experiencia de Aprendizaje N° 2 Clase N°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cristian perez</cp:lastModifiedBy>
  <cp:revision>101</cp:revision>
  <dcterms:created xsi:type="dcterms:W3CDTF">2021-04-02T01:36:00Z</dcterms:created>
  <dcterms:modified xsi:type="dcterms:W3CDTF">2022-04-24T21:59:23Z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