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7" r:id="rId5"/>
    <p:sldId id="276" r:id="rId6"/>
    <p:sldId id="272" r:id="rId7"/>
    <p:sldId id="294" r:id="rId8"/>
    <p:sldId id="274" r:id="rId9"/>
    <p:sldId id="295" r:id="rId10"/>
    <p:sldId id="296" r:id="rId11"/>
    <p:sldId id="297" r:id="rId12"/>
    <p:sldId id="300" r:id="rId13"/>
    <p:sldId id="301" r:id="rId14"/>
    <p:sldId id="302" r:id="rId15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D8"/>
    <a:srgbClr val="307DE1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9"/>
  </p:normalViewPr>
  <p:slideViewPr>
    <p:cSldViewPr>
      <p:cViewPr varScale="1">
        <p:scale>
          <a:sx n="50" d="100"/>
          <a:sy n="50" d="100"/>
        </p:scale>
        <p:origin x="696" y="3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52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09-05-2022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09-05-2022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:a16="http://schemas.microsoft.com/office/drawing/2014/main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:a16="http://schemas.microsoft.com/office/drawing/2014/main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:a16="http://schemas.microsoft.com/office/drawing/2014/main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:a16="http://schemas.microsoft.com/office/drawing/2014/main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>
                <a:solidFill>
                  <a:schemeClr val="bg1"/>
                </a:solidFill>
              </a:rPr>
              <a:t>Escuela de Informática y Telecomunicaciones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/>
              <a:t>Programación de Algoritmos</a:t>
            </a:r>
          </a:p>
          <a:p>
            <a:r>
              <a:rPr lang="es-CL" sz="4000" dirty="0"/>
              <a:t>PGY1121</a:t>
            </a:r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556250" y="1137352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Menús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2378075"/>
            <a:ext cx="9448800" cy="857871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2033250" y="3216275"/>
            <a:ext cx="685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rgbClr val="C00000"/>
                </a:solidFill>
              </a:rPr>
              <a:t>Analice y comente el ejercicio con sus compañeros y docente.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40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>
                <a:solidFill>
                  <a:schemeClr val="bg1"/>
                </a:solidFill>
              </a:rPr>
              <a:t>Escuela de Informática y Telecomunicaciones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/>
              <a:t>Programación de Algoritmos</a:t>
            </a:r>
          </a:p>
          <a:p>
            <a:r>
              <a:rPr lang="es-CL" sz="4000" dirty="0"/>
              <a:t>PGY1121</a:t>
            </a:r>
          </a:p>
        </p:txBody>
      </p:sp>
    </p:spTree>
    <p:extLst>
      <p:ext uri="{BB962C8B-B14F-4D97-AF65-F5344CB8AC3E}">
        <p14:creationId xmlns:p14="http://schemas.microsoft.com/office/powerpoint/2010/main" val="189746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/>
        </p:nvSpPr>
        <p:spPr>
          <a:xfrm>
            <a:off x="9290050" y="8205218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433050" y="8734370"/>
            <a:ext cx="601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>
                <a:solidFill>
                  <a:schemeClr val="bg1"/>
                </a:solidFill>
              </a:rPr>
              <a:t>Validaciones y Menús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>
                <a:solidFill>
                  <a:srgbClr val="00B0F0"/>
                </a:solidFill>
              </a:rPr>
              <a:t>Experiencia de Aprendizaje N° 3</a:t>
            </a:r>
            <a:br>
              <a:rPr lang="es-CL" dirty="0">
                <a:solidFill>
                  <a:srgbClr val="00B0F0"/>
                </a:solidFill>
              </a:rPr>
            </a:br>
            <a:r>
              <a:rPr lang="es-CL" sz="3200" dirty="0">
                <a:solidFill>
                  <a:srgbClr val="002060"/>
                </a:solidFill>
              </a:rPr>
              <a:t>Clase N° 2</a:t>
            </a: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0A42BA-5D1F-664F-B64B-E5E9115EA4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8450" y="1235075"/>
            <a:ext cx="4498056" cy="738664"/>
          </a:xfrm>
        </p:spPr>
        <p:txBody>
          <a:bodyPr/>
          <a:lstStyle/>
          <a:p>
            <a:r>
              <a:rPr lang="es-CL" sz="4800" dirty="0"/>
              <a:t>Especialidades</a:t>
            </a:r>
            <a:endParaRPr lang="es-CL" sz="2800" dirty="0">
              <a:solidFill>
                <a:srgbClr val="00A9D8"/>
              </a:solidFill>
            </a:endParaRPr>
          </a:p>
        </p:txBody>
      </p:sp>
      <p:sp>
        <p:nvSpPr>
          <p:cNvPr id="28" name="Marcador de texto 1">
            <a:extLst>
              <a:ext uri="{FF2B5EF4-FFF2-40B4-BE49-F238E27FC236}">
                <a16:creationId xmlns:a16="http://schemas.microsoft.com/office/drawing/2014/main" id="{CABE9E9E-A2AC-E845-A7C5-039B88562117}"/>
              </a:ext>
            </a:extLst>
          </p:cNvPr>
          <p:cNvSpPr txBox="1">
            <a:spLocks/>
          </p:cNvSpPr>
          <p:nvPr/>
        </p:nvSpPr>
        <p:spPr>
          <a:xfrm>
            <a:off x="2584450" y="4709716"/>
            <a:ext cx="15087600" cy="24724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just">
              <a:lnSpc>
                <a:spcPct val="90000"/>
              </a:lnSpc>
              <a:spcBef>
                <a:spcPts val="1000"/>
              </a:spcBef>
              <a:buSzPts val="2800"/>
              <a:buFont typeface="Arial"/>
              <a:buChar char="•"/>
            </a:pPr>
            <a:r>
              <a:rPr lang="es-MX" sz="4000" b="0" dirty="0">
                <a:latin typeface="Arial Narrow" panose="020B0606020202030204" pitchFamily="34" charset="0"/>
                <a:sym typeface="Consolas"/>
              </a:rPr>
              <a:t>Utilizar los conceptos de try y </a:t>
            </a:r>
            <a:r>
              <a:rPr lang="es-MX" sz="4000" b="0" dirty="0" err="1">
                <a:latin typeface="Arial Narrow" panose="020B0606020202030204" pitchFamily="34" charset="0"/>
                <a:sym typeface="Consolas"/>
              </a:rPr>
              <a:t>except</a:t>
            </a:r>
            <a:r>
              <a:rPr lang="es-MX" sz="4000" b="0" dirty="0">
                <a:latin typeface="Arial Narrow" panose="020B0606020202030204" pitchFamily="34" charset="0"/>
                <a:sym typeface="Consolas"/>
              </a:rPr>
              <a:t>, para la validación de ingreso de datos.</a:t>
            </a:r>
          </a:p>
          <a:p>
            <a:pPr marL="457200" lvl="0" indent="-457200" algn="just">
              <a:lnSpc>
                <a:spcPct val="90000"/>
              </a:lnSpc>
              <a:spcBef>
                <a:spcPts val="1000"/>
              </a:spcBef>
              <a:buSzPts val="2800"/>
              <a:buFont typeface="Arial"/>
              <a:buChar char="•"/>
            </a:pPr>
            <a:endParaRPr lang="es-MX" sz="4000" b="0" dirty="0">
              <a:latin typeface="Arial Narrow" panose="020B0606020202030204" pitchFamily="34" charset="0"/>
              <a:sym typeface="Consolas"/>
            </a:endParaRPr>
          </a:p>
          <a:p>
            <a:pPr marL="457200" lvl="0" indent="-457200" algn="just">
              <a:lnSpc>
                <a:spcPct val="90000"/>
              </a:lnSpc>
              <a:spcBef>
                <a:spcPts val="1000"/>
              </a:spcBef>
              <a:buSzPts val="2800"/>
              <a:buFont typeface="Arial"/>
              <a:buChar char="•"/>
            </a:pPr>
            <a:r>
              <a:rPr lang="es-MX" sz="4000" b="0" dirty="0">
                <a:latin typeface="Arial Narrow" panose="020B0606020202030204" pitchFamily="34" charset="0"/>
                <a:sym typeface="Consolas"/>
              </a:rPr>
              <a:t>Crear menús utilizando los diferentes tipos ciclos de repetición, de acuerdo a lo requerido por el caso.</a:t>
            </a:r>
            <a:endParaRPr lang="es-MX" sz="4000" b="0" dirty="0">
              <a:latin typeface="Arial Narrow" panose="020B0606020202030204" pitchFamily="34" charset="0"/>
            </a:endParaRPr>
          </a:p>
        </p:txBody>
      </p:sp>
      <p:sp>
        <p:nvSpPr>
          <p:cNvPr id="29" name="object 92">
            <a:extLst>
              <a:ext uri="{FF2B5EF4-FFF2-40B4-BE49-F238E27FC236}">
                <a16:creationId xmlns:a16="http://schemas.microsoft.com/office/drawing/2014/main" id="{E41A357A-3628-0544-8889-B7358C79D363}"/>
              </a:ext>
            </a:extLst>
          </p:cNvPr>
          <p:cNvSpPr txBox="1"/>
          <p:nvPr/>
        </p:nvSpPr>
        <p:spPr>
          <a:xfrm>
            <a:off x="1289050" y="3303858"/>
            <a:ext cx="5484145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z="4000" b="1" dirty="0">
                <a:solidFill>
                  <a:srgbClr val="307DE1"/>
                </a:solidFill>
                <a:latin typeface="Arial"/>
                <a:cs typeface="Arial"/>
              </a:rPr>
              <a:t>Objetivos de la sesión</a:t>
            </a:r>
            <a:endParaRPr sz="4000" dirty="0">
              <a:solidFill>
                <a:srgbClr val="307DE1"/>
              </a:solidFill>
              <a:latin typeface="Arial"/>
              <a:cs typeface="Arial"/>
            </a:endParaRPr>
          </a:p>
        </p:txBody>
      </p:sp>
      <p:pic>
        <p:nvPicPr>
          <p:cNvPr id="35" name="Imagen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450" y="9998075"/>
            <a:ext cx="5566837" cy="1095601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59222"/>
            <a:ext cx="7461250" cy="14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7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8375650" y="3434851"/>
            <a:ext cx="8915400" cy="423962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lvl="0" indent="-5715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excepciones son una forma de controlar el comportamiento de un programa cuando éste genera un error.</a:t>
            </a:r>
          </a:p>
          <a:p>
            <a:pPr marL="584200" lvl="0" indent="-5715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3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  <a:p>
            <a:pPr marL="584200" lvl="0" indent="-5715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sym typeface="Consolas"/>
              </a:rPr>
              <a:t>Cuando se produce el error, el programa se detiene.</a:t>
            </a:r>
          </a:p>
          <a:p>
            <a:pPr marL="355600" lvl="0" indent="-342900" algn="just">
              <a:spcBef>
                <a:spcPts val="720"/>
              </a:spcBef>
              <a:buFont typeface="Arial" panose="020B0604020202020204" pitchFamily="34" charset="0"/>
              <a:buChar char="•"/>
            </a:pPr>
            <a:endParaRPr lang="es-MX" sz="3600" dirty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Excepciones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45" y="3434851"/>
            <a:ext cx="5172075" cy="343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2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127250" y="2913603"/>
            <a:ext cx="15849600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1: Realizar una división</a:t>
            </a: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Excepciones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140" y="4009431"/>
            <a:ext cx="9666582" cy="2940643"/>
          </a:xfrm>
          <a:prstGeom prst="rect">
            <a:avLst/>
          </a:prstGeom>
        </p:spPr>
      </p:pic>
      <p:sp>
        <p:nvSpPr>
          <p:cNvPr id="11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127250" y="7842389"/>
            <a:ext cx="15849600" cy="144655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El resultado es 2, dado que </a:t>
            </a:r>
            <a:r>
              <a:rPr lang="es-MX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 es dividendo, </a:t>
            </a:r>
            <a:r>
              <a:rPr lang="es-MX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 el divisor y sus valores permiten desarrollar la división correctamente.</a:t>
            </a:r>
          </a:p>
        </p:txBody>
      </p:sp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Excepciones</a:t>
            </a:r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113281" y="8721546"/>
            <a:ext cx="15849600" cy="120032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CL" sz="3600" dirty="0">
                <a:latin typeface="Arial" panose="020B0604020202020204" pitchFamily="34" charset="0"/>
                <a:cs typeface="Arial" panose="020B0604020202020204" pitchFamily="34" charset="0"/>
              </a:rPr>
              <a:t>Se produce un error de que no está permitido realizar una división por cero, por tanto se genera la excepción: </a:t>
            </a:r>
            <a:r>
              <a:rPr lang="es-CL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ZeroDivisionError</a:t>
            </a:r>
            <a:r>
              <a:rPr lang="es-CL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CL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division</a:t>
            </a:r>
            <a:r>
              <a:rPr lang="es-CL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s-CL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6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  <a:endParaRPr lang="es-CL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281" y="3825875"/>
            <a:ext cx="10986770" cy="4763658"/>
          </a:xfrm>
          <a:prstGeom prst="rect">
            <a:avLst/>
          </a:prstGeom>
        </p:spPr>
      </p:pic>
      <p:sp>
        <p:nvSpPr>
          <p:cNvPr id="11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127250" y="2913603"/>
            <a:ext cx="15849600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2: Realizar una división por cero</a:t>
            </a:r>
          </a:p>
        </p:txBody>
      </p:sp>
    </p:spTree>
    <p:extLst>
      <p:ext uri="{BB962C8B-B14F-4D97-AF65-F5344CB8AC3E}">
        <p14:creationId xmlns:p14="http://schemas.microsoft.com/office/powerpoint/2010/main" val="360133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127248" y="8011786"/>
            <a:ext cx="15849601" cy="13234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produce un error y la excepción es </a:t>
            </a:r>
            <a:r>
              <a:rPr lang="es-MX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s-MX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eso “</a:t>
            </a:r>
            <a:r>
              <a:rPr lang="es-MX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ocurre cuando se aplica una operación con un dato de tipo inapropiado”</a:t>
            </a:r>
            <a:endParaRPr lang="es-MX" sz="4000" dirty="0">
              <a:solidFill>
                <a:srgbClr val="C00000"/>
              </a:solidFill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Excepciones</a:t>
            </a:r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127250" y="2913603"/>
            <a:ext cx="15849600" cy="70788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r>
              <a:rPr lang="es-MX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 3: Sumar números y texto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49" y="4044950"/>
            <a:ext cx="11357889" cy="35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9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-9721058" y="6906791"/>
            <a:ext cx="5315545" cy="85420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lvl="0" algn="just">
              <a:spcBef>
                <a:spcPts val="720"/>
              </a:spcBef>
            </a:pPr>
            <a:endParaRPr lang="es-MX" sz="4000" dirty="0">
              <a:latin typeface="Arial" panose="020B0604020202020204" pitchFamily="34" charset="0"/>
              <a:ea typeface="Consolas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632450" y="1098000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Try y </a:t>
            </a:r>
            <a:r>
              <a:rPr lang="es-CL" kern="0" dirty="0" err="1"/>
              <a:t>Except</a:t>
            </a:r>
            <a:endParaRPr lang="es-CL" kern="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2450" y="6311186"/>
            <a:ext cx="1729740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n-US" sz="32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Dado el siguiente ejemplo, se presenta la división por cero, pero ahora tiene una estructura de código</a:t>
            </a:r>
            <a:r>
              <a:rPr kumimoji="0" lang="es-CL" altLang="en-US" sz="3200" b="0" i="0" u="none" strike="noStrike" cap="none" normalizeH="0" dirty="0">
                <a:ln>
                  <a:noFill/>
                </a:ln>
                <a:effectLst/>
                <a:cs typeface="Arial" panose="020B0604020202020204" pitchFamily="34" charset="0"/>
              </a:rPr>
              <a:t> diferente.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n-US" sz="3200" b="0" i="0" u="none" strike="noStrike" cap="none" normalizeH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altLang="en-US" sz="3200" dirty="0">
                <a:cs typeface="Arial" panose="020B0604020202020204" pitchFamily="34" charset="0"/>
              </a:rPr>
              <a:t>Se consideran dos partes:</a:t>
            </a:r>
          </a:p>
          <a:p>
            <a:pPr marL="742950" marR="0" lvl="0" indent="-742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CL" altLang="en-US" sz="3200" b="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cs typeface="Arial" panose="020B0604020202020204" pitchFamily="34" charset="0"/>
              </a:rPr>
              <a:t>Try, la cual corresponde a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cs typeface="Arial" panose="020B0604020202020204" pitchFamily="34" charset="0"/>
              </a:rPr>
              <a:t>la </a:t>
            </a:r>
            <a:r>
              <a:rPr kumimoji="0" lang="es-CL" altLang="en-US" sz="3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cs typeface="Arial" panose="020B0604020202020204" pitchFamily="34" charset="0"/>
              </a:rPr>
              <a:t>sección del código y esta podría lanzar la excepción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742950" marR="0" lvl="0" indent="-7429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Except,</a:t>
            </a:r>
            <a:r>
              <a:rPr kumimoji="0" lang="en-US" altLang="en-US" sz="3200" b="0" i="0" u="none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 c</a:t>
            </a:r>
            <a:r>
              <a:rPr kumimoji="0" lang="es-CL" altLang="en-US" sz="3200" b="0" i="0" u="none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cs typeface="Arial" panose="020B0604020202020204" pitchFamily="34" charset="0"/>
              </a:rPr>
              <a:t>aptura la excepción y hace que el programa no se caiga (Término técnico en programación)</a:t>
            </a:r>
            <a:endParaRPr kumimoji="0" lang="es-CL" altLang="en-US" sz="32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835275"/>
            <a:ext cx="803685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6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/>
              <a:t>PGY1121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366250" y="6188075"/>
            <a:ext cx="8458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2355850" y="3434851"/>
            <a:ext cx="14935200" cy="501675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just"/>
            <a:r>
              <a:rPr lang="es-ES_tradnl" sz="4000" dirty="0"/>
              <a:t>Crear un menú, implica que debemos tener conocimiento de sentencias de condición, de repetición y todo lo visto en clases.</a:t>
            </a:r>
          </a:p>
          <a:p>
            <a:pPr algn="just"/>
            <a:endParaRPr lang="es-ES_tradnl" sz="4000" dirty="0"/>
          </a:p>
          <a:p>
            <a:pPr algn="just"/>
            <a:r>
              <a:rPr lang="es-ES_tradnl" sz="4000" dirty="0"/>
              <a:t>Crear un menú de opciones permite ejecutar sólo la alternativa que se seleccionó, por tanto, lo ideal es que la ejecución terminé cuando se selecciona la opción de Salir.</a:t>
            </a:r>
          </a:p>
          <a:p>
            <a:pPr algn="just"/>
            <a:endParaRPr lang="es-ES_tradnl" sz="4000" dirty="0"/>
          </a:p>
          <a:p>
            <a:pPr algn="just"/>
            <a:r>
              <a:rPr lang="es-ES_tradnl" sz="4000" dirty="0"/>
              <a:t>A continuación, un ejemplo de un menú con 3 opciones:</a:t>
            </a:r>
            <a:endParaRPr lang="es-MX" sz="4000" dirty="0">
              <a:latin typeface="Arial Narrow" panose="020B0606020202030204" pitchFamily="34" charset="0"/>
              <a:ea typeface="Consolas"/>
              <a:cs typeface="Consolas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556250" y="1137352"/>
            <a:ext cx="833501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/>
              <a:t>Menús</a:t>
            </a:r>
          </a:p>
        </p:txBody>
      </p:sp>
    </p:spTree>
    <p:extLst>
      <p:ext uri="{BB962C8B-B14F-4D97-AF65-F5344CB8AC3E}">
        <p14:creationId xmlns:p14="http://schemas.microsoft.com/office/powerpoint/2010/main" val="241287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B2320-4496-4CCB-9F4C-61E844B0C5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75DC61-3E29-4595-8F0A-24085584A9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5D417D-D165-40F1-BF8B-829FE8249C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f679ab-7b56-4e3a-bce0-ec1a424001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20043</TotalTime>
  <Words>355</Words>
  <Application>Microsoft Office PowerPoint</Application>
  <PresentationFormat>Personalizado</PresentationFormat>
  <Paragraphs>48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Montserrat-Light</vt:lpstr>
      <vt:lpstr>Office Theme</vt:lpstr>
      <vt:lpstr>Presentación de PowerPoint</vt:lpstr>
      <vt:lpstr>Experiencia de Aprendizaje N° 3 Clase N° 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Oliva Pérez Cristian (Contratista-Casa Matriz)</cp:lastModifiedBy>
  <cp:revision>108</cp:revision>
  <dcterms:created xsi:type="dcterms:W3CDTF">2021-04-02T01:36:00Z</dcterms:created>
  <dcterms:modified xsi:type="dcterms:W3CDTF">2022-05-09T19:42:46Z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