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4" r:id="rId2"/>
    <p:sldId id="256" r:id="rId3"/>
    <p:sldId id="257" r:id="rId4"/>
    <p:sldId id="277" r:id="rId5"/>
    <p:sldId id="267" r:id="rId6"/>
    <p:sldId id="268" r:id="rId7"/>
    <p:sldId id="270" r:id="rId8"/>
    <p:sldId id="272" r:id="rId9"/>
    <p:sldId id="258" r:id="rId10"/>
    <p:sldId id="266" r:id="rId11"/>
    <p:sldId id="274" r:id="rId12"/>
    <p:sldId id="279" r:id="rId13"/>
    <p:sldId id="278" r:id="rId14"/>
    <p:sldId id="259" r:id="rId15"/>
    <p:sldId id="276"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94662" autoAdjust="0"/>
  </p:normalViewPr>
  <p:slideViewPr>
    <p:cSldViewPr>
      <p:cViewPr varScale="1">
        <p:scale>
          <a:sx n="70" d="100"/>
          <a:sy n="70" d="100"/>
        </p:scale>
        <p:origin x="132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300862CF-0A20-48EF-8275-9D91BBBFE5FF}"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0862CF-0A20-48EF-8275-9D91BBBFE5FF}"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0862CF-0A20-48EF-8275-9D91BBBFE5FF}"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862CF-0A20-48EF-8275-9D91BBBFE5FF}"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300862CF-0A20-48EF-8275-9D91BBBFE5FF}"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862CF-0A20-48EF-8275-9D91BBBFE5FF}" type="datetimeFigureOut">
              <a:rPr lang="en-IN" smtClean="0"/>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6C4F8-B471-4B9F-BFBB-9312B5FE34F4}"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0862CF-0A20-48EF-8275-9D91BBBFE5FF}" type="datetimeFigureOut">
              <a:rPr lang="en-IN" smtClean="0"/>
              <a:t>03-12-2018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26C4F8-B471-4B9F-BFBB-9312B5FE34F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0862CF-0A20-48EF-8275-9D91BBBFE5FF}" type="datetimeFigureOut">
              <a:rPr lang="en-IN" smtClean="0"/>
              <a:t>03-12-2018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26C4F8-B471-4B9F-BFBB-9312B5FE34F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862CF-0A20-48EF-8275-9D91BBBFE5FF}" type="datetimeFigureOut">
              <a:rPr lang="en-IN" smtClean="0"/>
              <a:t>03-12-2018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26C4F8-B471-4B9F-BFBB-9312B5FE34F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300862CF-0A20-48EF-8275-9D91BBBFE5FF}" type="datetimeFigureOut">
              <a:rPr lang="en-IN" smtClean="0"/>
              <a:t>03-12-2018</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D26C4F8-B471-4B9F-BFBB-9312B5FE34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0862CF-0A20-48EF-8275-9D91BBBFE5FF}" type="datetimeFigureOut">
              <a:rPr lang="en-IN" smtClean="0"/>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6C4F8-B471-4B9F-BFBB-9312B5FE34F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00862CF-0A20-48EF-8275-9D91BBBFE5FF}" type="datetimeFigureOut">
              <a:rPr lang="en-IN" smtClean="0"/>
              <a:t>03-12-2018</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D26C4F8-B471-4B9F-BFBB-9312B5FE34F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520940" cy="548640"/>
          </a:xfrm>
        </p:spPr>
        <p:txBody>
          <a:bodyPr>
            <a:normAutofit/>
          </a:bodyPr>
          <a:lstStyle/>
          <a:p>
            <a:pPr algn="ctr"/>
            <a:r>
              <a:rPr lang="en-US" b="1" dirty="0">
                <a:solidFill>
                  <a:srgbClr val="002060"/>
                </a:solidFill>
                <a:latin typeface="Times New Roman" pitchFamily="18" charset="0"/>
                <a:cs typeface="Times New Roman" pitchFamily="18" charset="0"/>
              </a:rPr>
              <a:t>HYBRID DOCUMENT SUMMERIZATION</a:t>
            </a:r>
            <a:endParaRPr lang="en-IN"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1600200"/>
            <a:ext cx="8784976" cy="5257800"/>
          </a:xfrm>
        </p:spPr>
        <p:txBody>
          <a:bodyPr>
            <a:normAutofit/>
          </a:bodyPr>
          <a:lstStyle/>
          <a:p>
            <a:pPr marL="0" indent="0">
              <a:buNone/>
            </a:pPr>
            <a:r>
              <a:rPr lang="en-US" sz="2400" dirty="0">
                <a:solidFill>
                  <a:srgbClr val="002060"/>
                </a:solidFill>
                <a:latin typeface="Times New Roman" pitchFamily="18" charset="0"/>
                <a:cs typeface="Times New Roman" pitchFamily="18" charset="0"/>
              </a:rPr>
              <a:t>Submitted by,</a:t>
            </a:r>
          </a:p>
          <a:p>
            <a:pPr marL="0" indent="0">
              <a:buNone/>
            </a:pPr>
            <a:r>
              <a:rPr lang="en-US" sz="2400" b="1" dirty="0">
                <a:solidFill>
                  <a:srgbClr val="002060"/>
                </a:solidFill>
                <a:latin typeface="Times New Roman" pitchFamily="18" charset="0"/>
                <a:cs typeface="Times New Roman" pitchFamily="18" charset="0"/>
              </a:rPr>
              <a:t>Naveen Pandurangi(1VK15CS034)</a:t>
            </a:r>
          </a:p>
          <a:p>
            <a:pPr marL="0" indent="0">
              <a:buNone/>
            </a:pPr>
            <a:r>
              <a:rPr lang="en-US" sz="2400" b="1" dirty="0">
                <a:solidFill>
                  <a:srgbClr val="002060"/>
                </a:solidFill>
                <a:latin typeface="Times New Roman" pitchFamily="18" charset="0"/>
                <a:cs typeface="Times New Roman" pitchFamily="18" charset="0"/>
              </a:rPr>
              <a:t>Nikhil Chandran(1VK15CS038)</a:t>
            </a:r>
          </a:p>
          <a:p>
            <a:pPr marL="0" indent="0">
              <a:buNone/>
            </a:pPr>
            <a:r>
              <a:rPr lang="en-US" sz="2400" b="1" dirty="0">
                <a:solidFill>
                  <a:srgbClr val="002060"/>
                </a:solidFill>
                <a:latin typeface="Times New Roman" pitchFamily="18" charset="0"/>
                <a:cs typeface="Times New Roman" pitchFamily="18" charset="0"/>
              </a:rPr>
              <a:t>Srivatsa V Jamadagni(1VK15CS054)</a:t>
            </a:r>
          </a:p>
          <a:p>
            <a:pPr marL="0" indent="0">
              <a:buNone/>
            </a:pPr>
            <a:r>
              <a:rPr lang="en-US" sz="2400" b="1" dirty="0">
                <a:solidFill>
                  <a:srgbClr val="002060"/>
                </a:solidFill>
                <a:latin typeface="Times New Roman" pitchFamily="18" charset="0"/>
                <a:cs typeface="Times New Roman" pitchFamily="18" charset="0"/>
              </a:rPr>
              <a:t>Mohammed Abu Talha Ahmed(1VK15CS030)</a:t>
            </a:r>
          </a:p>
          <a:p>
            <a:pPr marL="0" indent="0" algn="ctr">
              <a:buNone/>
            </a:pPr>
            <a:endParaRPr lang="en-US" sz="2400" b="1" dirty="0">
              <a:solidFill>
                <a:srgbClr val="002060"/>
              </a:solidFill>
              <a:latin typeface="Times New Roman" pitchFamily="18" charset="0"/>
              <a:cs typeface="Times New Roman" pitchFamily="18" charset="0"/>
            </a:endParaRPr>
          </a:p>
          <a:p>
            <a:pPr marL="0" indent="0" algn="ctr">
              <a:buNone/>
            </a:pPr>
            <a:endParaRPr lang="en-US" sz="2400" dirty="0">
              <a:solidFill>
                <a:srgbClr val="002060"/>
              </a:solidFill>
              <a:latin typeface="Times New Roman" pitchFamily="18" charset="0"/>
              <a:cs typeface="Times New Roman" pitchFamily="18" charset="0"/>
            </a:endParaRPr>
          </a:p>
          <a:p>
            <a:pPr marL="0" indent="0" algn="ctr">
              <a:buNone/>
            </a:pPr>
            <a:endParaRPr lang="en-US" sz="2400" b="1" dirty="0">
              <a:solidFill>
                <a:srgbClr val="002060"/>
              </a:solidFill>
              <a:latin typeface="Times New Roman" pitchFamily="18" charset="0"/>
              <a:cs typeface="Times New Roman" pitchFamily="18" charset="0"/>
            </a:endParaRPr>
          </a:p>
          <a:p>
            <a:pPr marL="0" indent="0" algn="r">
              <a:buNone/>
            </a:pPr>
            <a:r>
              <a:rPr lang="en-US" sz="2400" b="1" dirty="0">
                <a:solidFill>
                  <a:srgbClr val="002060"/>
                </a:solidFill>
                <a:latin typeface="Times New Roman" pitchFamily="18" charset="0"/>
                <a:cs typeface="Times New Roman" pitchFamily="18" charset="0"/>
              </a:rPr>
              <a:t>Under The Guidance Of </a:t>
            </a:r>
          </a:p>
          <a:p>
            <a:pPr marL="0" indent="0" algn="r">
              <a:buNone/>
            </a:pPr>
            <a:r>
              <a:rPr lang="en-US" sz="2400" b="1" dirty="0">
                <a:solidFill>
                  <a:srgbClr val="002060"/>
                </a:solidFill>
                <a:latin typeface="Times New Roman" pitchFamily="18" charset="0"/>
                <a:cs typeface="Times New Roman" pitchFamily="18" charset="0"/>
              </a:rPr>
              <a:t>Mrs. Chandramma </a:t>
            </a:r>
            <a:r>
              <a:rPr lang="en-US" sz="2400" b="1" dirty="0" err="1">
                <a:solidFill>
                  <a:srgbClr val="002060"/>
                </a:solidFill>
                <a:latin typeface="Times New Roman" pitchFamily="18" charset="0"/>
                <a:cs typeface="Times New Roman" pitchFamily="18" charset="0"/>
              </a:rPr>
              <a:t>B.E,M.Tech,Ph.D</a:t>
            </a:r>
            <a:endParaRPr lang="en-US" sz="2400" b="1" dirty="0">
              <a:solidFill>
                <a:srgbClr val="002060"/>
              </a:solidFill>
              <a:latin typeface="Times New Roman" pitchFamily="18" charset="0"/>
              <a:cs typeface="Times New Roman" pitchFamily="18" charset="0"/>
            </a:endParaRPr>
          </a:p>
          <a:p>
            <a:pPr marL="0" indent="0" algn="r">
              <a:buNone/>
            </a:pPr>
            <a:r>
              <a:rPr lang="en-US" sz="2400" b="1" dirty="0" err="1">
                <a:solidFill>
                  <a:srgbClr val="002060"/>
                </a:solidFill>
                <a:latin typeface="Times New Roman" pitchFamily="18" charset="0"/>
                <a:cs typeface="Times New Roman" pitchFamily="18" charset="0"/>
              </a:rPr>
              <a:t>Assoc.Professor</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Dept</a:t>
            </a:r>
            <a:r>
              <a:rPr lang="en-US" sz="2400" b="1" dirty="0">
                <a:solidFill>
                  <a:srgbClr val="002060"/>
                </a:solidFill>
                <a:latin typeface="Times New Roman" pitchFamily="18" charset="0"/>
                <a:cs typeface="Times New Roman" pitchFamily="18" charset="0"/>
              </a:rPr>
              <a:t> Of CSE,VKIT</a:t>
            </a:r>
            <a:endParaRPr lang="en-IN"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65573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7924800" cy="1143000"/>
          </a:xfrm>
        </p:spPr>
        <p:txBody>
          <a:bodyPr/>
          <a:lstStyle/>
          <a:p>
            <a:pPr algn="ctr"/>
            <a:r>
              <a:rPr lang="en-US" b="1" dirty="0">
                <a:solidFill>
                  <a:srgbClr val="002060"/>
                </a:solidFill>
                <a:latin typeface="Times New Roman" pitchFamily="18" charset="0"/>
                <a:cs typeface="Times New Roman" pitchFamily="18" charset="0"/>
              </a:rPr>
              <a:t>NLTK Tool Kit</a:t>
            </a:r>
            <a:endParaRPr lang="en-IN"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822960" y="1100628"/>
            <a:ext cx="7520940" cy="5568732"/>
          </a:xfrm>
        </p:spPr>
        <p:txBody>
          <a:bodyPr>
            <a:normAutofit/>
          </a:bodyPr>
          <a:lstStyle/>
          <a:p>
            <a:pPr>
              <a:buFont typeface="Arial" panose="020B0604020202020204" pitchFamily="34" charset="0"/>
              <a:buChar char="•"/>
            </a:pPr>
            <a:r>
              <a:rPr lang="en-US" sz="2000" dirty="0">
                <a:solidFill>
                  <a:srgbClr val="002060"/>
                </a:solidFill>
                <a:latin typeface="Times New Roman" pitchFamily="18" charset="0"/>
                <a:cs typeface="Times New Roman" pitchFamily="18" charset="0"/>
              </a:rPr>
              <a:t>The </a:t>
            </a:r>
            <a:r>
              <a:rPr lang="en-US" sz="2000" b="1" dirty="0">
                <a:solidFill>
                  <a:srgbClr val="002060"/>
                </a:solidFill>
                <a:latin typeface="Times New Roman" pitchFamily="18" charset="0"/>
                <a:cs typeface="Times New Roman" pitchFamily="18" charset="0"/>
              </a:rPr>
              <a:t>Natural Language Toolkit</a:t>
            </a:r>
            <a:r>
              <a:rPr lang="en-US" sz="2000" dirty="0">
                <a:solidFill>
                  <a:srgbClr val="002060"/>
                </a:solidFill>
                <a:latin typeface="Times New Roman" pitchFamily="18" charset="0"/>
                <a:cs typeface="Times New Roman" pitchFamily="18" charset="0"/>
              </a:rPr>
              <a:t>, or more commonly </a:t>
            </a:r>
            <a:r>
              <a:rPr lang="en-US" sz="2000" b="1" dirty="0">
                <a:solidFill>
                  <a:srgbClr val="002060"/>
                </a:solidFill>
                <a:latin typeface="Times New Roman" pitchFamily="18" charset="0"/>
                <a:cs typeface="Times New Roman" pitchFamily="18" charset="0"/>
              </a:rPr>
              <a:t>NLTK</a:t>
            </a:r>
            <a:r>
              <a:rPr lang="en-US" sz="2000" dirty="0">
                <a:solidFill>
                  <a:srgbClr val="002060"/>
                </a:solidFill>
                <a:latin typeface="Times New Roman" pitchFamily="18" charset="0"/>
                <a:cs typeface="Times New Roman" pitchFamily="18" charset="0"/>
              </a:rPr>
              <a:t>, is a suite of libraries and programs for symbolic and statistical natural language processing (NLP) for English written in the Python programming language.</a:t>
            </a:r>
          </a:p>
          <a:p>
            <a:pPr>
              <a:buFont typeface="Arial" panose="020B0604020202020204" pitchFamily="34" charset="0"/>
              <a:buChar char="•"/>
            </a:pPr>
            <a:r>
              <a:rPr lang="en-US" sz="2000" dirty="0">
                <a:solidFill>
                  <a:srgbClr val="002060"/>
                </a:solidFill>
                <a:latin typeface="Times New Roman" pitchFamily="18" charset="0"/>
                <a:cs typeface="Times New Roman" pitchFamily="18" charset="0"/>
              </a:rPr>
              <a:t> It was developed by Steven Bird and Edward </a:t>
            </a:r>
            <a:r>
              <a:rPr lang="en-US" sz="2000" dirty="0" err="1">
                <a:solidFill>
                  <a:srgbClr val="002060"/>
                </a:solidFill>
                <a:latin typeface="Times New Roman" pitchFamily="18" charset="0"/>
                <a:cs typeface="Times New Roman" pitchFamily="18" charset="0"/>
              </a:rPr>
              <a:t>Loper</a:t>
            </a:r>
            <a:r>
              <a:rPr lang="en-US" sz="2000" dirty="0">
                <a:solidFill>
                  <a:srgbClr val="002060"/>
                </a:solidFill>
                <a:latin typeface="Times New Roman" pitchFamily="18" charset="0"/>
                <a:cs typeface="Times New Roman" pitchFamily="18" charset="0"/>
              </a:rPr>
              <a:t> in the Department of Computer and Information Science at the University of Pennsylvania.</a:t>
            </a:r>
            <a:endParaRPr lang="en-US" sz="2000" baseline="30000" dirty="0">
              <a:solidFill>
                <a:srgbClr val="002060"/>
              </a:solidFill>
              <a:latin typeface="Times New Roman" pitchFamily="18" charset="0"/>
              <a:cs typeface="Times New Roman" pitchFamily="18" charset="0"/>
            </a:endParaRPr>
          </a:p>
          <a:p>
            <a:pPr>
              <a:buFont typeface="Arial" panose="020B0604020202020204" pitchFamily="34" charset="0"/>
              <a:buChar char="•"/>
            </a:pPr>
            <a:r>
              <a:rPr lang="en-US" sz="2000" dirty="0">
                <a:solidFill>
                  <a:srgbClr val="002060"/>
                </a:solidFill>
                <a:latin typeface="Times New Roman" pitchFamily="18" charset="0"/>
                <a:cs typeface="Times New Roman" pitchFamily="18" charset="0"/>
              </a:rPr>
              <a:t> NLTK includes graphical demonstrations and sample data.</a:t>
            </a:r>
          </a:p>
          <a:p>
            <a:pPr>
              <a:buFont typeface="Arial" panose="020B0604020202020204" pitchFamily="34" charset="0"/>
              <a:buChar char="•"/>
            </a:pPr>
            <a:r>
              <a:rPr lang="en-US" sz="2000" dirty="0">
                <a:solidFill>
                  <a:srgbClr val="002060"/>
                </a:solidFill>
                <a:latin typeface="Times New Roman" pitchFamily="18" charset="0"/>
                <a:cs typeface="Times New Roman" pitchFamily="18" charset="0"/>
              </a:rPr>
              <a:t> It is accompanied by a book that explains the underlying concepts behind the language processing tasks supported by the toolkit, plus a cookbook.</a:t>
            </a:r>
            <a:endParaRPr lang="en-IN"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12825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0127" y="280252"/>
            <a:ext cx="2351927" cy="584775"/>
          </a:xfrm>
          <a:prstGeom prst="rect">
            <a:avLst/>
          </a:prstGeom>
          <a:noFill/>
        </p:spPr>
        <p:txBody>
          <a:bodyPr wrap="none" rtlCol="0">
            <a:spAutoFit/>
          </a:bodyPr>
          <a:lstStyle/>
          <a:p>
            <a:pPr algn="ctr"/>
            <a:r>
              <a:rPr lang="en-US" sz="3200" b="1" dirty="0">
                <a:solidFill>
                  <a:srgbClr val="002060"/>
                </a:solidFill>
                <a:latin typeface="Times New Roman" pitchFamily="18" charset="0"/>
                <a:cs typeface="Times New Roman" pitchFamily="18" charset="0"/>
              </a:rPr>
              <a:t>WORDNET</a:t>
            </a:r>
            <a:endParaRPr lang="en-IN" sz="3200" b="1" dirty="0">
              <a:solidFill>
                <a:srgbClr val="002060"/>
              </a:solidFill>
              <a:latin typeface="Times New Roman" pitchFamily="18" charset="0"/>
              <a:cs typeface="Times New Roman" pitchFamily="18" charset="0"/>
            </a:endParaRPr>
          </a:p>
        </p:txBody>
      </p:sp>
      <p:sp>
        <p:nvSpPr>
          <p:cNvPr id="5" name="TextBox 4"/>
          <p:cNvSpPr txBox="1"/>
          <p:nvPr/>
        </p:nvSpPr>
        <p:spPr>
          <a:xfrm>
            <a:off x="161612" y="908720"/>
            <a:ext cx="8874884" cy="4893647"/>
          </a:xfrm>
          <a:prstGeom prst="rect">
            <a:avLst/>
          </a:prstGeom>
          <a:noFill/>
        </p:spPr>
        <p:txBody>
          <a:bodyPr wrap="square" rtlCol="0">
            <a:spAutoFit/>
          </a:bodyPr>
          <a:lstStyle/>
          <a:p>
            <a:pPr>
              <a:buFont typeface="Arial" panose="020B0604020202020204" pitchFamily="34" charset="0"/>
              <a:buChar char="•"/>
            </a:pPr>
            <a:r>
              <a:rPr lang="en-US" sz="2400" b="1" dirty="0">
                <a:solidFill>
                  <a:srgbClr val="002060"/>
                </a:solidFill>
                <a:latin typeface="Times New Roman" pitchFamily="18" charset="0"/>
                <a:cs typeface="Times New Roman" pitchFamily="18" charset="0"/>
              </a:rPr>
              <a:t>WordNet</a:t>
            </a:r>
            <a:r>
              <a:rPr lang="en-US" sz="2400" dirty="0">
                <a:solidFill>
                  <a:srgbClr val="002060"/>
                </a:solidFill>
                <a:latin typeface="Times New Roman" pitchFamily="18" charset="0"/>
                <a:cs typeface="Times New Roman" pitchFamily="18" charset="0"/>
              </a:rPr>
              <a:t> is a lexical database for the English language.</a:t>
            </a:r>
            <a:endParaRPr lang="en-US" sz="2400" baseline="30000" dirty="0">
              <a:solidFill>
                <a:srgbClr val="002060"/>
              </a:solidFill>
              <a:latin typeface="Times New Roman" pitchFamily="18" charset="0"/>
              <a:cs typeface="Times New Roman" pitchFamily="18" charset="0"/>
            </a:endParaRPr>
          </a:p>
          <a:p>
            <a:pPr>
              <a:buFont typeface="Arial" panose="020B0604020202020204" pitchFamily="34" charset="0"/>
              <a:buChar char="•"/>
            </a:pPr>
            <a:r>
              <a:rPr lang="en-US" sz="2400" dirty="0">
                <a:solidFill>
                  <a:srgbClr val="002060"/>
                </a:solidFill>
                <a:latin typeface="Times New Roman" pitchFamily="18" charset="0"/>
                <a:cs typeface="Times New Roman" pitchFamily="18" charset="0"/>
              </a:rPr>
              <a:t>It groups English words into sets of synonyms called </a:t>
            </a:r>
            <a:r>
              <a:rPr lang="en-US" sz="2400" i="1" dirty="0">
                <a:solidFill>
                  <a:srgbClr val="002060"/>
                </a:solidFill>
                <a:latin typeface="Times New Roman" pitchFamily="18" charset="0"/>
                <a:cs typeface="Times New Roman" pitchFamily="18" charset="0"/>
              </a:rPr>
              <a:t>synsets</a:t>
            </a:r>
            <a:r>
              <a:rPr lang="en-US" sz="2400" dirty="0">
                <a:solidFill>
                  <a:srgbClr val="002060"/>
                </a:solidFill>
                <a:latin typeface="Times New Roman" pitchFamily="18" charset="0"/>
                <a:cs typeface="Times New Roman" pitchFamily="18" charset="0"/>
              </a:rPr>
              <a:t>, provides short definitions and usage examples, and records a number of relations among these synonym sets or their members.</a:t>
            </a:r>
          </a:p>
          <a:p>
            <a:pPr>
              <a:buFont typeface="Arial" panose="020B0604020202020204" pitchFamily="34" charset="0"/>
              <a:buChar char="•"/>
            </a:pPr>
            <a:r>
              <a:rPr lang="en-US" sz="2400" dirty="0">
                <a:solidFill>
                  <a:srgbClr val="002060"/>
                </a:solidFill>
                <a:latin typeface="Times New Roman" pitchFamily="18" charset="0"/>
                <a:cs typeface="Times New Roman" pitchFamily="18" charset="0"/>
              </a:rPr>
              <a:t>WordNet can thus be seen as a combination of dictionary, and thesaurus. </a:t>
            </a:r>
          </a:p>
          <a:p>
            <a:pPr>
              <a:buFont typeface="Arial" panose="020B0604020202020204" pitchFamily="34" charset="0"/>
              <a:buChar char="•"/>
            </a:pPr>
            <a:r>
              <a:rPr lang="en-US" sz="2400" dirty="0">
                <a:solidFill>
                  <a:srgbClr val="002060"/>
                </a:solidFill>
                <a:latin typeface="Times New Roman" pitchFamily="18" charset="0"/>
                <a:cs typeface="Times New Roman" pitchFamily="18" charset="0"/>
              </a:rPr>
              <a:t>While it is accessible to human users via a web browser, its primary use is in automatic text analysis and artificial intelligence  applications.</a:t>
            </a:r>
          </a:p>
          <a:p>
            <a:pPr>
              <a:buFont typeface="Arial" panose="020B0604020202020204" pitchFamily="34" charset="0"/>
              <a:buChar char="•"/>
            </a:pPr>
            <a:r>
              <a:rPr lang="en-US" sz="2400" dirty="0">
                <a:solidFill>
                  <a:srgbClr val="002060"/>
                </a:solidFill>
                <a:latin typeface="Times New Roman" pitchFamily="18" charset="0"/>
                <a:cs typeface="Times New Roman" pitchFamily="18" charset="0"/>
              </a:rPr>
              <a:t>The database and software tools have been released under a BSD  style license and are freely available for download from the WordNet website.</a:t>
            </a:r>
          </a:p>
          <a:p>
            <a:pPr>
              <a:buFont typeface="Arial" panose="020B0604020202020204" pitchFamily="34" charset="0"/>
              <a:buChar char="•"/>
            </a:pPr>
            <a:r>
              <a:rPr lang="en-US" sz="2400" dirty="0">
                <a:solidFill>
                  <a:srgbClr val="002060"/>
                </a:solidFill>
                <a:latin typeface="Times New Roman" pitchFamily="18" charset="0"/>
                <a:cs typeface="Times New Roman" pitchFamily="18" charset="0"/>
              </a:rPr>
              <a:t>Both the lexicographic data (</a:t>
            </a:r>
            <a:r>
              <a:rPr lang="en-US" sz="2400" i="1" dirty="0">
                <a:solidFill>
                  <a:srgbClr val="002060"/>
                </a:solidFill>
                <a:latin typeface="Times New Roman" pitchFamily="18" charset="0"/>
                <a:cs typeface="Times New Roman" pitchFamily="18" charset="0"/>
              </a:rPr>
              <a:t>lexicographer files</a:t>
            </a:r>
            <a:r>
              <a:rPr lang="en-US" sz="2400" dirty="0">
                <a:solidFill>
                  <a:srgbClr val="002060"/>
                </a:solidFill>
                <a:latin typeface="Times New Roman" pitchFamily="18" charset="0"/>
                <a:cs typeface="Times New Roman" pitchFamily="18" charset="0"/>
              </a:rPr>
              <a:t>) and the compiler (called </a:t>
            </a:r>
            <a:r>
              <a:rPr lang="en-US" sz="2400" i="1" dirty="0">
                <a:solidFill>
                  <a:srgbClr val="002060"/>
                </a:solidFill>
                <a:latin typeface="Times New Roman" pitchFamily="18" charset="0"/>
                <a:cs typeface="Times New Roman" pitchFamily="18" charset="0"/>
              </a:rPr>
              <a:t>grind</a:t>
            </a:r>
            <a:r>
              <a:rPr lang="en-US" sz="2400" dirty="0">
                <a:solidFill>
                  <a:srgbClr val="002060"/>
                </a:solidFill>
                <a:latin typeface="Times New Roman" pitchFamily="18" charset="0"/>
                <a:cs typeface="Times New Roman" pitchFamily="18" charset="0"/>
              </a:rPr>
              <a:t>) for producing the distributed database are available.</a:t>
            </a:r>
            <a:endParaRPr lang="en-IN" sz="2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36936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4518" y="280252"/>
            <a:ext cx="3523144" cy="523220"/>
          </a:xfrm>
          <a:prstGeom prst="rect">
            <a:avLst/>
          </a:prstGeom>
          <a:noFill/>
        </p:spPr>
        <p:txBody>
          <a:bodyPr wrap="none" rtlCol="0">
            <a:spAutoFit/>
          </a:bodyPr>
          <a:lstStyle/>
          <a:p>
            <a:pPr algn="ctr"/>
            <a:r>
              <a:rPr lang="en-US" sz="2800" b="1" dirty="0">
                <a:solidFill>
                  <a:srgbClr val="002060"/>
                </a:solidFill>
                <a:latin typeface="Times New Roman" pitchFamily="18" charset="0"/>
                <a:cs typeface="Times New Roman" pitchFamily="18" charset="0"/>
              </a:rPr>
              <a:t>LESK ALGORITHM</a:t>
            </a:r>
            <a:endParaRPr lang="en-IN" sz="2800" b="1" dirty="0">
              <a:solidFill>
                <a:srgbClr val="002060"/>
              </a:solidFill>
              <a:latin typeface="Times New Roman" pitchFamily="18" charset="0"/>
              <a:cs typeface="Times New Roman" pitchFamily="18" charset="0"/>
            </a:endParaRPr>
          </a:p>
        </p:txBody>
      </p:sp>
      <p:sp>
        <p:nvSpPr>
          <p:cNvPr id="5" name="TextBox 4"/>
          <p:cNvSpPr txBox="1"/>
          <p:nvPr/>
        </p:nvSpPr>
        <p:spPr>
          <a:xfrm>
            <a:off x="107504" y="908720"/>
            <a:ext cx="8928992" cy="5262979"/>
          </a:xfrm>
          <a:prstGeom prst="rect">
            <a:avLst/>
          </a:prstGeom>
          <a:noFill/>
        </p:spPr>
        <p:txBody>
          <a:bodyPr wrap="square" rtlCol="0">
            <a:spAutoFit/>
          </a:bodyPr>
          <a:lstStyle/>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The Lesk algorithm is a classical algorithm for word sense disembogues introduced by Michael. E.Lesk in 1986. </a:t>
            </a:r>
          </a:p>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The Lesk algorithm is based on the assumption that words in a given "neighbourhood" (section of text) will tend to share a common topic.</a:t>
            </a:r>
          </a:p>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 A simplified version of the Lesk algorithm is to compare the dictionary definition of an ambiguous word with the terms contained in its neighbourhood. </a:t>
            </a:r>
          </a:p>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Versions have been adapted to use wordnet An implementation might look like this:</a:t>
            </a:r>
          </a:p>
          <a:p>
            <a:r>
              <a:rPr lang="en-IN" sz="2400" dirty="0">
                <a:solidFill>
                  <a:srgbClr val="002060"/>
                </a:solidFill>
                <a:latin typeface="Times New Roman" pitchFamily="18" charset="0"/>
                <a:cs typeface="Times New Roman" pitchFamily="18" charset="0"/>
              </a:rPr>
              <a:t>Calculation 1: This calculation compresses a single report content utilizing unsupervised learning approach. In This approach , the heaviness of each sentence in a content is determined utilizing Improved Lesk calculation and WordNet</a:t>
            </a:r>
          </a:p>
          <a:p>
            <a:endParaRPr lang="en-IN" sz="24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424541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4564" y="280252"/>
            <a:ext cx="6463051" cy="523220"/>
          </a:xfrm>
          <a:prstGeom prst="rect">
            <a:avLst/>
          </a:prstGeom>
          <a:noFill/>
        </p:spPr>
        <p:txBody>
          <a:bodyPr wrap="none" rtlCol="0">
            <a:spAutoFit/>
          </a:bodyPr>
          <a:lstStyle/>
          <a:p>
            <a:pPr algn="ctr"/>
            <a:r>
              <a:rPr lang="en-US" sz="2800" b="1" dirty="0">
                <a:solidFill>
                  <a:srgbClr val="002060"/>
                </a:solidFill>
                <a:latin typeface="Times New Roman" pitchFamily="18" charset="0"/>
                <a:cs typeface="Times New Roman" pitchFamily="18" charset="0"/>
              </a:rPr>
              <a:t>THE ALGORITHM IS GIVEN BELOW</a:t>
            </a:r>
            <a:endParaRPr lang="en-IN" sz="2800" b="1" dirty="0">
              <a:solidFill>
                <a:srgbClr val="002060"/>
              </a:solidFill>
              <a:latin typeface="Times New Roman" pitchFamily="18" charset="0"/>
              <a:cs typeface="Times New Roman" pitchFamily="18" charset="0"/>
            </a:endParaRPr>
          </a:p>
        </p:txBody>
      </p:sp>
      <p:sp>
        <p:nvSpPr>
          <p:cNvPr id="5" name="TextBox 4"/>
          <p:cNvSpPr txBox="1"/>
          <p:nvPr/>
        </p:nvSpPr>
        <p:spPr>
          <a:xfrm>
            <a:off x="134558" y="803472"/>
            <a:ext cx="8874884" cy="6186309"/>
          </a:xfrm>
          <a:prstGeom prst="rect">
            <a:avLst/>
          </a:prstGeom>
          <a:noFill/>
        </p:spPr>
        <p:txBody>
          <a:bodyPr wrap="square" rtlCol="0">
            <a:spAutoFit/>
          </a:bodyPr>
          <a:lstStyle/>
          <a:p>
            <a:r>
              <a:rPr lang="en-IN" sz="2200" b="1" dirty="0">
                <a:solidFill>
                  <a:srgbClr val="002060"/>
                </a:solidFill>
                <a:latin typeface="Times New Roman" pitchFamily="18" charset="0"/>
                <a:cs typeface="Times New Roman" pitchFamily="18" charset="0"/>
              </a:rPr>
              <a:t>Step 1:</a:t>
            </a:r>
            <a:r>
              <a:rPr lang="en-IN" sz="2200" dirty="0">
                <a:solidFill>
                  <a:srgbClr val="002060"/>
                </a:solidFill>
                <a:latin typeface="Times New Roman" pitchFamily="18" charset="0"/>
                <a:cs typeface="Times New Roman" pitchFamily="18" charset="0"/>
              </a:rPr>
              <a:t> The list of distinct sentences of the content is prepared.</a:t>
            </a:r>
          </a:p>
          <a:p>
            <a:r>
              <a:rPr lang="en-IN" sz="2200" b="1" dirty="0">
                <a:solidFill>
                  <a:srgbClr val="002060"/>
                </a:solidFill>
                <a:latin typeface="Times New Roman" pitchFamily="18" charset="0"/>
                <a:cs typeface="Times New Roman" pitchFamily="18" charset="0"/>
              </a:rPr>
              <a:t>Step 2: </a:t>
            </a:r>
            <a:r>
              <a:rPr lang="en-IN" sz="2200" dirty="0">
                <a:solidFill>
                  <a:srgbClr val="002060"/>
                </a:solidFill>
                <a:latin typeface="Times New Roman" pitchFamily="18" charset="0"/>
                <a:cs typeface="Times New Roman" pitchFamily="18" charset="0"/>
              </a:rPr>
              <a:t>Repeat steps 3 to 7 for each of the sentences.</a:t>
            </a:r>
          </a:p>
          <a:p>
            <a:r>
              <a:rPr lang="en-IN" sz="2200" b="1" dirty="0">
                <a:solidFill>
                  <a:srgbClr val="002060"/>
                </a:solidFill>
                <a:latin typeface="Times New Roman" pitchFamily="18" charset="0"/>
                <a:cs typeface="Times New Roman" pitchFamily="18" charset="0"/>
              </a:rPr>
              <a:t>Step 3:</a:t>
            </a:r>
            <a:r>
              <a:rPr lang="en-IN" sz="2200" dirty="0">
                <a:solidFill>
                  <a:srgbClr val="002060"/>
                </a:solidFill>
                <a:latin typeface="Times New Roman" pitchFamily="18" charset="0"/>
                <a:cs typeface="Times New Roman" pitchFamily="18" charset="0"/>
              </a:rPr>
              <a:t> A sentence is gotten from the list.</a:t>
            </a:r>
          </a:p>
          <a:p>
            <a:r>
              <a:rPr lang="en-IN" sz="2200" b="1" dirty="0">
                <a:solidFill>
                  <a:srgbClr val="002060"/>
                </a:solidFill>
                <a:latin typeface="Times New Roman" pitchFamily="18" charset="0"/>
                <a:cs typeface="Times New Roman" pitchFamily="18" charset="0"/>
              </a:rPr>
              <a:t>Step 4:</a:t>
            </a:r>
            <a:r>
              <a:rPr lang="en-IN" sz="2200" dirty="0">
                <a:solidFill>
                  <a:srgbClr val="002060"/>
                </a:solidFill>
                <a:latin typeface="Times New Roman" pitchFamily="18" charset="0"/>
                <a:cs typeface="Times New Roman" pitchFamily="18" charset="0"/>
              </a:rPr>
              <a:t> Stop words are expelled from the sentence as they don't take an interest straightforwardly in sense assessment system.</a:t>
            </a:r>
          </a:p>
          <a:p>
            <a:r>
              <a:rPr lang="en-IN" sz="2200" b="1" dirty="0">
                <a:solidFill>
                  <a:srgbClr val="002060"/>
                </a:solidFill>
                <a:latin typeface="Times New Roman" pitchFamily="18" charset="0"/>
                <a:cs typeface="Times New Roman" pitchFamily="18" charset="0"/>
              </a:rPr>
              <a:t>Step 5</a:t>
            </a:r>
            <a:r>
              <a:rPr lang="en-IN" sz="2200" dirty="0">
                <a:solidFill>
                  <a:srgbClr val="002060"/>
                </a:solidFill>
                <a:latin typeface="Times New Roman" pitchFamily="18" charset="0"/>
                <a:cs typeface="Times New Roman" pitchFamily="18" charset="0"/>
              </a:rPr>
              <a:t>: Glosses(dictionary definitions) of all the important words are extricated utilizing the WordNet.</a:t>
            </a:r>
          </a:p>
          <a:p>
            <a:r>
              <a:rPr lang="en-IN" sz="2200" b="1" dirty="0">
                <a:solidFill>
                  <a:srgbClr val="002060"/>
                </a:solidFill>
                <a:latin typeface="Times New Roman" pitchFamily="18" charset="0"/>
                <a:cs typeface="Times New Roman" pitchFamily="18" charset="0"/>
              </a:rPr>
              <a:t>Step 6:</a:t>
            </a:r>
            <a:r>
              <a:rPr lang="en-IN" sz="2200" dirty="0">
                <a:solidFill>
                  <a:srgbClr val="002060"/>
                </a:solidFill>
                <a:latin typeface="Times New Roman" pitchFamily="18" charset="0"/>
                <a:cs typeface="Times New Roman" pitchFamily="18" charset="0"/>
              </a:rPr>
              <a:t> Intersection is performed between the sparkles and the information content itself.</a:t>
            </a:r>
          </a:p>
          <a:p>
            <a:r>
              <a:rPr lang="en-IN" sz="2200" b="1" dirty="0">
                <a:solidFill>
                  <a:srgbClr val="002060"/>
                </a:solidFill>
                <a:latin typeface="Times New Roman" pitchFamily="18" charset="0"/>
                <a:cs typeface="Times New Roman" pitchFamily="18" charset="0"/>
              </a:rPr>
              <a:t>Step 7:</a:t>
            </a:r>
            <a:r>
              <a:rPr lang="en-IN" sz="2200" dirty="0">
                <a:solidFill>
                  <a:srgbClr val="002060"/>
                </a:solidFill>
                <a:latin typeface="Times New Roman" pitchFamily="18" charset="0"/>
                <a:cs typeface="Times New Roman" pitchFamily="18" charset="0"/>
              </a:rPr>
              <a:t> Summation of all the crossing point comes about speaks to the heaviness of the sentence.</a:t>
            </a:r>
          </a:p>
          <a:p>
            <a:r>
              <a:rPr lang="en-IN" sz="2200" b="1" dirty="0">
                <a:solidFill>
                  <a:srgbClr val="002060"/>
                </a:solidFill>
                <a:latin typeface="Times New Roman" pitchFamily="18" charset="0"/>
                <a:cs typeface="Times New Roman" pitchFamily="18" charset="0"/>
              </a:rPr>
              <a:t>Step 8:</a:t>
            </a:r>
            <a:r>
              <a:rPr lang="en-IN" sz="2200" dirty="0">
                <a:solidFill>
                  <a:srgbClr val="002060"/>
                </a:solidFill>
                <a:latin typeface="Times New Roman" pitchFamily="18" charset="0"/>
                <a:cs typeface="Times New Roman" pitchFamily="18" charset="0"/>
              </a:rPr>
              <a:t> Weight appointed sentences are arranged in descending request concerning their weights.</a:t>
            </a:r>
          </a:p>
          <a:p>
            <a:r>
              <a:rPr lang="en-IN" sz="2200" b="1" dirty="0">
                <a:solidFill>
                  <a:srgbClr val="002060"/>
                </a:solidFill>
                <a:latin typeface="Times New Roman" pitchFamily="18" charset="0"/>
                <a:cs typeface="Times New Roman" pitchFamily="18" charset="0"/>
              </a:rPr>
              <a:t>Step 9:</a:t>
            </a:r>
            <a:r>
              <a:rPr lang="en-IN" sz="2200" dirty="0">
                <a:solidFill>
                  <a:srgbClr val="002060"/>
                </a:solidFill>
                <a:latin typeface="Times New Roman" pitchFamily="18" charset="0"/>
                <a:cs typeface="Times New Roman" pitchFamily="18" charset="0"/>
              </a:rPr>
              <a:t> Desired number of sentences are chosen by the level of summarization.</a:t>
            </a:r>
          </a:p>
          <a:p>
            <a:r>
              <a:rPr lang="en-IN" sz="2200" b="1" dirty="0">
                <a:solidFill>
                  <a:srgbClr val="002060"/>
                </a:solidFill>
                <a:latin typeface="Times New Roman" pitchFamily="18" charset="0"/>
                <a:cs typeface="Times New Roman" pitchFamily="18" charset="0"/>
              </a:rPr>
              <a:t>Step 10:</a:t>
            </a:r>
            <a:r>
              <a:rPr lang="en-IN" sz="2200" dirty="0">
                <a:solidFill>
                  <a:srgbClr val="002060"/>
                </a:solidFill>
                <a:latin typeface="Times New Roman" pitchFamily="18" charset="0"/>
                <a:cs typeface="Times New Roman" pitchFamily="18" charset="0"/>
              </a:rPr>
              <a:t> Selected sentences are re-orchestrated by their real sequence in the info content.</a:t>
            </a:r>
          </a:p>
          <a:p>
            <a:r>
              <a:rPr lang="en-IN" sz="2200" b="1" dirty="0">
                <a:solidFill>
                  <a:srgbClr val="002060"/>
                </a:solidFill>
                <a:latin typeface="Times New Roman" pitchFamily="18" charset="0"/>
                <a:cs typeface="Times New Roman" pitchFamily="18" charset="0"/>
              </a:rPr>
              <a:t>Step 11:</a:t>
            </a:r>
            <a:r>
              <a:rPr lang="en-IN" sz="2200" dirty="0">
                <a:solidFill>
                  <a:srgbClr val="002060"/>
                </a:solidFill>
                <a:latin typeface="Times New Roman" pitchFamily="18" charset="0"/>
                <a:cs typeface="Times New Roman" pitchFamily="18" charset="0"/>
              </a:rPr>
              <a:t> Stop.</a:t>
            </a:r>
          </a:p>
        </p:txBody>
      </p:sp>
    </p:spTree>
    <p:extLst>
      <p:ext uri="{BB962C8B-B14F-4D97-AF65-F5344CB8AC3E}">
        <p14:creationId xmlns:p14="http://schemas.microsoft.com/office/powerpoint/2010/main" val="84681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06090"/>
          </a:xfrm>
        </p:spPr>
        <p:txBody>
          <a:bodyPr>
            <a:normAutofit/>
          </a:bodyPr>
          <a:lstStyle/>
          <a:p>
            <a:pPr algn="ctr"/>
            <a:r>
              <a:rPr lang="en-US" b="1" dirty="0">
                <a:solidFill>
                  <a:srgbClr val="002060"/>
                </a:solidFill>
                <a:latin typeface="Times New Roman" pitchFamily="18" charset="0"/>
                <a:cs typeface="Times New Roman" pitchFamily="18" charset="0"/>
              </a:rPr>
              <a:t>ADVANTAGES</a:t>
            </a:r>
            <a:endParaRPr lang="en-IN"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627683"/>
            <a:ext cx="7924800" cy="4862854"/>
          </a:xfrm>
        </p:spPr>
        <p:txBody>
          <a:bodyPr>
            <a:normAutofit/>
          </a:bodyPr>
          <a:lstStyle/>
          <a:p>
            <a:pPr marL="0" indent="0">
              <a:buNone/>
            </a:pPr>
            <a:endParaRPr lang="en-IN" sz="2000" dirty="0">
              <a:solidFill>
                <a:srgbClr val="FFFF00"/>
              </a:solidFill>
              <a:latin typeface="Times New Roman" pitchFamily="18" charset="0"/>
              <a:cs typeface="Times New Roman" pitchFamily="18" charset="0"/>
            </a:endParaRPr>
          </a:p>
          <a:p>
            <a:pPr lvl="0">
              <a:buFont typeface="Arial" panose="020B0604020202020204" pitchFamily="34" charset="0"/>
              <a:buChar char="•"/>
            </a:pPr>
            <a:r>
              <a:rPr lang="en-IN" sz="2000" dirty="0">
                <a:solidFill>
                  <a:srgbClr val="002060"/>
                </a:solidFill>
                <a:latin typeface="Times New Roman" pitchFamily="18" charset="0"/>
                <a:cs typeface="Times New Roman" pitchFamily="18" charset="0"/>
              </a:rPr>
              <a:t>Reading the whole document, dismembering it and isolating the critical thoughts from the crude content require some serious energy and exertion. </a:t>
            </a:r>
          </a:p>
          <a:p>
            <a:pPr lvl="0">
              <a:buFont typeface="Arial" panose="020B0604020202020204" pitchFamily="34" charset="0"/>
              <a:buChar char="•"/>
            </a:pPr>
            <a:r>
              <a:rPr lang="en-IN" sz="2000" dirty="0">
                <a:solidFill>
                  <a:srgbClr val="002060"/>
                </a:solidFill>
                <a:latin typeface="Times New Roman" pitchFamily="18" charset="0"/>
                <a:cs typeface="Times New Roman" pitchFamily="18" charset="0"/>
              </a:rPr>
              <a:t>Perusing a document of 600 words can take no less than 10 minutes.</a:t>
            </a:r>
          </a:p>
          <a:p>
            <a:pPr lvl="0">
              <a:buFont typeface="Arial" panose="020B0604020202020204" pitchFamily="34" charset="0"/>
              <a:buChar char="•"/>
            </a:pPr>
            <a:r>
              <a:rPr lang="en-IN" sz="2000" dirty="0">
                <a:solidFill>
                  <a:srgbClr val="002060"/>
                </a:solidFill>
                <a:latin typeface="Times New Roman" pitchFamily="18" charset="0"/>
                <a:cs typeface="Times New Roman" pitchFamily="18" charset="0"/>
              </a:rPr>
              <a:t> Programmed outline programming condense writings of 500-5000 words in a brief instant.</a:t>
            </a:r>
          </a:p>
          <a:p>
            <a:pPr lvl="0">
              <a:buFont typeface="Arial" panose="020B0604020202020204" pitchFamily="34" charset="0"/>
              <a:buChar char="•"/>
            </a:pPr>
            <a:r>
              <a:rPr lang="en-IN" sz="2000" dirty="0">
                <a:solidFill>
                  <a:srgbClr val="002060"/>
                </a:solidFill>
                <a:latin typeface="Times New Roman" pitchFamily="18" charset="0"/>
                <a:cs typeface="Times New Roman" pitchFamily="18" charset="0"/>
              </a:rPr>
              <a:t> This enables the client to peruse less information yet get the most essential data and make strong conclusion. </a:t>
            </a:r>
          </a:p>
          <a:p>
            <a:pPr>
              <a:buFont typeface="Arial" panose="020B0604020202020204" pitchFamily="34" charset="0"/>
              <a:buChar char="•"/>
            </a:pPr>
            <a:r>
              <a:rPr lang="en-IN" sz="2000" dirty="0">
                <a:solidFill>
                  <a:srgbClr val="002060"/>
                </a:solidFill>
                <a:latin typeface="Times New Roman" pitchFamily="18" charset="0"/>
                <a:cs typeface="Times New Roman" pitchFamily="18" charset="0"/>
              </a:rPr>
              <a:t>It reduces the human effort while creating a synopsis.</a:t>
            </a:r>
          </a:p>
          <a:p>
            <a:pPr>
              <a:buFont typeface="Arial" panose="020B0604020202020204" pitchFamily="34" charset="0"/>
              <a:buChar char="•"/>
            </a:pPr>
            <a:r>
              <a:rPr lang="en-IN" sz="2000" dirty="0">
                <a:solidFill>
                  <a:srgbClr val="002060"/>
                </a:solidFill>
                <a:latin typeface="Times New Roman" pitchFamily="18" charset="0"/>
                <a:cs typeface="Times New Roman" pitchFamily="18" charset="0"/>
              </a:rPr>
              <a:t> A few vital products compress records as well as website pages. The persons quickly determine which points are imported for reading.</a:t>
            </a:r>
          </a:p>
        </p:txBody>
      </p:sp>
    </p:spTree>
    <p:extLst>
      <p:ext uri="{BB962C8B-B14F-4D97-AF65-F5344CB8AC3E}">
        <p14:creationId xmlns:p14="http://schemas.microsoft.com/office/powerpoint/2010/main" val="521434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90" y="280252"/>
            <a:ext cx="2709395" cy="523220"/>
          </a:xfrm>
          <a:prstGeom prst="rect">
            <a:avLst/>
          </a:prstGeom>
          <a:noFill/>
        </p:spPr>
        <p:txBody>
          <a:bodyPr wrap="none" rtlCol="0">
            <a:spAutoFit/>
          </a:bodyPr>
          <a:lstStyle/>
          <a:p>
            <a:pPr algn="ctr"/>
            <a:r>
              <a:rPr lang="en-IN" sz="2800" b="1" dirty="0">
                <a:solidFill>
                  <a:srgbClr val="FFFF00"/>
                </a:solidFill>
                <a:latin typeface="Times New Roman" pitchFamily="18" charset="0"/>
                <a:cs typeface="Times New Roman" pitchFamily="18" charset="0"/>
              </a:rPr>
              <a:t> </a:t>
            </a:r>
            <a:r>
              <a:rPr lang="en-IN" sz="2800" b="1" dirty="0">
                <a:solidFill>
                  <a:srgbClr val="002060"/>
                </a:solidFill>
                <a:latin typeface="Times New Roman" pitchFamily="18" charset="0"/>
                <a:cs typeface="Times New Roman" pitchFamily="18" charset="0"/>
              </a:rPr>
              <a:t>CONCLUSION</a:t>
            </a:r>
          </a:p>
        </p:txBody>
      </p:sp>
      <p:sp>
        <p:nvSpPr>
          <p:cNvPr id="5" name="TextBox 4"/>
          <p:cNvSpPr txBox="1"/>
          <p:nvPr/>
        </p:nvSpPr>
        <p:spPr>
          <a:xfrm>
            <a:off x="161612" y="936015"/>
            <a:ext cx="8874884" cy="4755148"/>
          </a:xfrm>
          <a:prstGeom prst="rect">
            <a:avLst/>
          </a:prstGeom>
          <a:noFill/>
        </p:spPr>
        <p:txBody>
          <a:bodyPr wrap="square" rtlCol="0">
            <a:spAutoFit/>
          </a:bodyPr>
          <a:lstStyle/>
          <a:p>
            <a:pPr lvl="0">
              <a:spcAft>
                <a:spcPts val="600"/>
              </a:spcAft>
              <a:buFont typeface="Arial" panose="020B0604020202020204" pitchFamily="34" charset="0"/>
              <a:buChar char="•"/>
            </a:pPr>
            <a:r>
              <a:rPr lang="en-US" sz="2400" b="1" dirty="0">
                <a:solidFill>
                  <a:srgbClr val="002060"/>
                </a:solidFill>
                <a:latin typeface="Times New Roman" pitchFamily="18" charset="0"/>
                <a:cs typeface="Times New Roman" pitchFamily="18" charset="0"/>
              </a:rPr>
              <a:t>Automatic Text Summarization approach depends on upon the semantic data of the concentration in a substance. </a:t>
            </a:r>
          </a:p>
          <a:p>
            <a:pPr lvl="0">
              <a:spcAft>
                <a:spcPts val="600"/>
              </a:spcAft>
              <a:buFont typeface="Arial" panose="020B0604020202020204" pitchFamily="34" charset="0"/>
              <a:buChar char="•"/>
            </a:pPr>
            <a:r>
              <a:rPr lang="en-US" sz="2400" b="1" dirty="0">
                <a:solidFill>
                  <a:srgbClr val="002060"/>
                </a:solidFill>
                <a:latin typeface="Times New Roman" pitchFamily="18" charset="0"/>
                <a:cs typeface="Times New Roman" pitchFamily="18" charset="0"/>
              </a:rPr>
              <a:t>So this way, gathered parameters like approaches, spots of different substances are not considered.</a:t>
            </a:r>
          </a:p>
          <a:p>
            <a:pPr lvl="0">
              <a:spcAft>
                <a:spcPts val="600"/>
              </a:spcAft>
              <a:buFont typeface="Arial" panose="020B0604020202020204" pitchFamily="34" charset="0"/>
              <a:buChar char="•"/>
            </a:pPr>
            <a:r>
              <a:rPr lang="en-US" sz="2400" b="1" dirty="0">
                <a:solidFill>
                  <a:srgbClr val="002060"/>
                </a:solidFill>
                <a:latin typeface="Times New Roman" pitchFamily="18" charset="0"/>
                <a:cs typeface="Times New Roman" pitchFamily="18" charset="0"/>
              </a:rPr>
              <a:t> In this recommendation, Lesk mean for word sense disambiguation by utilizing the vocabulary definitions to the electronic dictionary information base on utilizing wordnet. </a:t>
            </a:r>
          </a:p>
          <a:p>
            <a:pPr lvl="0">
              <a:spcAft>
                <a:spcPts val="600"/>
              </a:spcAft>
              <a:buFont typeface="Arial" panose="020B0604020202020204" pitchFamily="34" charset="0"/>
              <a:buChar char="•"/>
            </a:pPr>
            <a:r>
              <a:rPr lang="en-US" sz="2400" b="1" dirty="0">
                <a:solidFill>
                  <a:srgbClr val="002060"/>
                </a:solidFill>
                <a:latin typeface="Times New Roman" pitchFamily="18" charset="0"/>
                <a:cs typeface="Times New Roman" pitchFamily="18" charset="0"/>
              </a:rPr>
              <a:t>This goal is clear from covering sentence, couple of fusing words that give the setting of the word, in this not utilizing the late using the definitional shines of those words, other than those of words related to them through with the unmistakable relations portrayed in wordnet. </a:t>
            </a:r>
          </a:p>
        </p:txBody>
      </p:sp>
    </p:spTree>
    <p:extLst>
      <p:ext uri="{BB962C8B-B14F-4D97-AF65-F5344CB8AC3E}">
        <p14:creationId xmlns:p14="http://schemas.microsoft.com/office/powerpoint/2010/main" val="1727420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988840"/>
            <a:ext cx="7924800" cy="1575048"/>
          </a:xfrm>
        </p:spPr>
        <p:txBody>
          <a:bodyPr/>
          <a:lstStyle/>
          <a:p>
            <a:pPr algn="ctr"/>
            <a:r>
              <a:rPr lang="en-US" sz="4800" dirty="0">
                <a:solidFill>
                  <a:srgbClr val="002060"/>
                </a:solidFill>
                <a:latin typeface="Times New Roman" panose="02020603050405020304" pitchFamily="18" charset="0"/>
                <a:cs typeface="Times New Roman" panose="02020603050405020304" pitchFamily="18" charset="0"/>
              </a:rPr>
              <a:t>THANK YOU</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50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748" y="280252"/>
            <a:ext cx="7180684" cy="523220"/>
          </a:xfrm>
          <a:prstGeom prst="rect">
            <a:avLst/>
          </a:prstGeom>
          <a:noFill/>
        </p:spPr>
        <p:txBody>
          <a:bodyPr wrap="none" rtlCol="0">
            <a:spAutoFit/>
          </a:bodyPr>
          <a:lstStyle/>
          <a:p>
            <a:pPr algn="ctr"/>
            <a:r>
              <a:rPr lang="en-US" sz="2800" b="1" dirty="0">
                <a:solidFill>
                  <a:srgbClr val="002060"/>
                </a:solidFill>
                <a:latin typeface="Times New Roman" pitchFamily="18" charset="0"/>
                <a:cs typeface="Times New Roman" pitchFamily="18" charset="0"/>
              </a:rPr>
              <a:t>HYBRID DOCUMENT SUMMERIZATION </a:t>
            </a:r>
            <a:endParaRPr lang="en-IN" sz="2800" b="1" dirty="0">
              <a:solidFill>
                <a:srgbClr val="002060"/>
              </a:solidFill>
              <a:latin typeface="Times New Roman" pitchFamily="18" charset="0"/>
              <a:cs typeface="Times New Roman" pitchFamily="18" charset="0"/>
            </a:endParaRPr>
          </a:p>
        </p:txBody>
      </p:sp>
      <p:sp>
        <p:nvSpPr>
          <p:cNvPr id="5" name="TextBox 4"/>
          <p:cNvSpPr txBox="1"/>
          <p:nvPr/>
        </p:nvSpPr>
        <p:spPr>
          <a:xfrm>
            <a:off x="161612" y="908720"/>
            <a:ext cx="8874884" cy="4832092"/>
          </a:xfrm>
          <a:prstGeom prst="rect">
            <a:avLst/>
          </a:prstGeom>
          <a:noFill/>
        </p:spPr>
        <p:txBody>
          <a:bodyPr wrap="square" rtlCol="0">
            <a:spAutoFit/>
          </a:bodyPr>
          <a:lstStyle/>
          <a:p>
            <a:r>
              <a:rPr lang="en-US" sz="2400" b="1" dirty="0">
                <a:solidFill>
                  <a:srgbClr val="002060"/>
                </a:solidFill>
                <a:latin typeface="Times New Roman" pitchFamily="18" charset="0"/>
                <a:cs typeface="Times New Roman" pitchFamily="18" charset="0"/>
              </a:rPr>
              <a:t>INTRODUCTION :</a:t>
            </a:r>
          </a:p>
          <a:p>
            <a:pPr marL="285750" indent="-285750">
              <a:buFont typeface="Arial" pitchFamily="34" charset="0"/>
              <a:buChar char="•"/>
            </a:pPr>
            <a:r>
              <a:rPr lang="en-IN" sz="2400" dirty="0">
                <a:solidFill>
                  <a:srgbClr val="002060"/>
                </a:solidFill>
                <a:latin typeface="Times New Roman" pitchFamily="18" charset="0"/>
                <a:cs typeface="Times New Roman" pitchFamily="18" charset="0"/>
              </a:rPr>
              <a:t>Document Summarization is the technique by which the huge parts of content are retrieved. </a:t>
            </a:r>
          </a:p>
          <a:p>
            <a:pPr marL="285750" indent="-285750">
              <a:buFont typeface="Arial" pitchFamily="34" charset="0"/>
              <a:buChar char="•"/>
            </a:pPr>
            <a:r>
              <a:rPr lang="en-IN" sz="2400" dirty="0">
                <a:solidFill>
                  <a:srgbClr val="002060"/>
                </a:solidFill>
                <a:latin typeface="Times New Roman" pitchFamily="18" charset="0"/>
                <a:cs typeface="Times New Roman" pitchFamily="18" charset="0"/>
              </a:rPr>
              <a:t>The Document Summarization plays out the summarization task by unsupervised learning system. </a:t>
            </a:r>
          </a:p>
          <a:p>
            <a:pPr marL="285750" indent="-285750">
              <a:buFont typeface="Arial" pitchFamily="34" charset="0"/>
              <a:buChar char="•"/>
            </a:pPr>
            <a:r>
              <a:rPr lang="en-IN" sz="2400" dirty="0">
                <a:solidFill>
                  <a:srgbClr val="002060"/>
                </a:solidFill>
                <a:latin typeface="Times New Roman" pitchFamily="18" charset="0"/>
                <a:cs typeface="Times New Roman" pitchFamily="18" charset="0"/>
              </a:rPr>
              <a:t>The significance of a sentence in info content is assessed by the assistance of Simplified </a:t>
            </a:r>
            <a:r>
              <a:rPr lang="en-IN" sz="2400" dirty="0" err="1">
                <a:solidFill>
                  <a:srgbClr val="002060"/>
                </a:solidFill>
                <a:latin typeface="Times New Roman" pitchFamily="18" charset="0"/>
                <a:cs typeface="Times New Roman" pitchFamily="18" charset="0"/>
              </a:rPr>
              <a:t>Lesk</a:t>
            </a:r>
            <a:r>
              <a:rPr lang="en-IN" sz="2400" dirty="0">
                <a:solidFill>
                  <a:srgbClr val="002060"/>
                </a:solidFill>
                <a:latin typeface="Times New Roman" pitchFamily="18" charset="0"/>
                <a:cs typeface="Times New Roman" pitchFamily="18" charset="0"/>
              </a:rPr>
              <a:t> calculation. </a:t>
            </a:r>
          </a:p>
          <a:p>
            <a:pPr marL="285750" indent="-285750">
              <a:buFont typeface="Arial" pitchFamily="34" charset="0"/>
              <a:buChar char="•"/>
            </a:pPr>
            <a:r>
              <a:rPr lang="en-IN" sz="2400" dirty="0">
                <a:solidFill>
                  <a:srgbClr val="002060"/>
                </a:solidFill>
                <a:latin typeface="Times New Roman" pitchFamily="18" charset="0"/>
                <a:cs typeface="Times New Roman" pitchFamily="18" charset="0"/>
              </a:rPr>
              <a:t>A specific word may have distinctive significance in various setting. </a:t>
            </a:r>
          </a:p>
          <a:p>
            <a:pPr marL="285750" indent="-285750">
              <a:buFont typeface="Arial" pitchFamily="34" charset="0"/>
              <a:buChar char="•"/>
            </a:pPr>
            <a:r>
              <a:rPr lang="en-IN" sz="2400" dirty="0">
                <a:solidFill>
                  <a:srgbClr val="002060"/>
                </a:solidFill>
                <a:latin typeface="Times New Roman" pitchFamily="18" charset="0"/>
                <a:cs typeface="Times New Roman" pitchFamily="18" charset="0"/>
              </a:rPr>
              <a:t>To begin with, Document Summarization assesses the weights of the considerable number of sentences of a content independently utilizing the Simplified </a:t>
            </a:r>
            <a:r>
              <a:rPr lang="en-IN" sz="2400" dirty="0" err="1">
                <a:solidFill>
                  <a:srgbClr val="002060"/>
                </a:solidFill>
                <a:latin typeface="Times New Roman" pitchFamily="18" charset="0"/>
                <a:cs typeface="Times New Roman" pitchFamily="18" charset="0"/>
              </a:rPr>
              <a:t>Lesk</a:t>
            </a:r>
            <a:r>
              <a:rPr lang="en-IN" sz="2400" dirty="0">
                <a:solidFill>
                  <a:srgbClr val="002060"/>
                </a:solidFill>
                <a:latin typeface="Times New Roman" pitchFamily="18" charset="0"/>
                <a:cs typeface="Times New Roman" pitchFamily="18" charset="0"/>
              </a:rPr>
              <a:t> calculation and orchestrates them in diminishing request as indicated by their weights.</a:t>
            </a:r>
          </a:p>
          <a:p>
            <a:endParaRPr lang="en-IN"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11180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06090"/>
          </a:xfrm>
        </p:spPr>
        <p:txBody>
          <a:bodyPr>
            <a:normAutofit/>
          </a:bodyPr>
          <a:lstStyle/>
          <a:p>
            <a:pPr algn="ctr"/>
            <a:r>
              <a:rPr lang="en-US" b="1" dirty="0">
                <a:solidFill>
                  <a:srgbClr val="002060"/>
                </a:solidFill>
                <a:latin typeface="Times New Roman" pitchFamily="18" charset="0"/>
                <a:cs typeface="Times New Roman" pitchFamily="18" charset="0"/>
              </a:rPr>
              <a:t>PROBLEM STATEMENT </a:t>
            </a:r>
            <a:endParaRPr lang="en-IN"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899592" y="1196752"/>
            <a:ext cx="7778824" cy="4421088"/>
          </a:xfrm>
        </p:spPr>
        <p:txBody>
          <a:bodyPr>
            <a:noAutofit/>
          </a:bodyPr>
          <a:lstStyle/>
          <a:p>
            <a:pPr lvl="0">
              <a:buFont typeface="Arial" panose="020B0604020202020204" pitchFamily="34" charset="0"/>
              <a:buChar char="•"/>
            </a:pPr>
            <a:r>
              <a:rPr lang="en-IN" sz="2400" dirty="0">
                <a:solidFill>
                  <a:srgbClr val="002060"/>
                </a:solidFill>
                <a:latin typeface="Times New Roman" pitchFamily="18" charset="0"/>
                <a:cs typeface="Times New Roman" pitchFamily="18" charset="0"/>
              </a:rPr>
              <a:t>Reading the whole document, dismembering it and isolating the critical thoughts from the crude content require some serious energy and exertion.  </a:t>
            </a:r>
          </a:p>
          <a:p>
            <a:pPr lvl="0">
              <a:buFont typeface="Arial" panose="020B0604020202020204" pitchFamily="34" charset="0"/>
              <a:buChar char="•"/>
            </a:pPr>
            <a:r>
              <a:rPr lang="en-IN" sz="2400" dirty="0">
                <a:solidFill>
                  <a:srgbClr val="002060"/>
                </a:solidFill>
                <a:latin typeface="Times New Roman" pitchFamily="18" charset="0"/>
                <a:cs typeface="Times New Roman" pitchFamily="18" charset="0"/>
              </a:rPr>
              <a:t>Existing system increase the human effort while creating a synopsis. </a:t>
            </a:r>
          </a:p>
          <a:p>
            <a:pPr lvl="0">
              <a:buFont typeface="Arial" panose="020B0604020202020204" pitchFamily="34" charset="0"/>
              <a:buChar char="•"/>
            </a:pPr>
            <a:r>
              <a:rPr lang="en-IN" sz="2400" dirty="0">
                <a:solidFill>
                  <a:srgbClr val="002060"/>
                </a:solidFill>
                <a:latin typeface="Times New Roman" pitchFamily="18" charset="0"/>
                <a:cs typeface="Times New Roman" pitchFamily="18" charset="0"/>
              </a:rPr>
              <a:t>A few vital products compress records as well as website pages. </a:t>
            </a:r>
          </a:p>
          <a:p>
            <a:pPr lvl="0">
              <a:buFont typeface="Arial" panose="020B0604020202020204" pitchFamily="34" charset="0"/>
              <a:buChar char="•"/>
            </a:pPr>
            <a:r>
              <a:rPr lang="en-IN" sz="2400" dirty="0">
                <a:solidFill>
                  <a:srgbClr val="002060"/>
                </a:solidFill>
                <a:latin typeface="Times New Roman" pitchFamily="18" charset="0"/>
                <a:cs typeface="Times New Roman" pitchFamily="18" charset="0"/>
              </a:rPr>
              <a:t>The persons cannot quickly determine which points are imported for reading. </a:t>
            </a:r>
          </a:p>
          <a:p>
            <a:endParaRPr lang="en-IN" sz="24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17274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2858" y="280252"/>
            <a:ext cx="3706464" cy="523220"/>
          </a:xfrm>
          <a:prstGeom prst="rect">
            <a:avLst/>
          </a:prstGeom>
          <a:noFill/>
        </p:spPr>
        <p:txBody>
          <a:bodyPr wrap="none" rtlCol="0">
            <a:spAutoFit/>
          </a:bodyPr>
          <a:lstStyle/>
          <a:p>
            <a:pPr algn="ctr"/>
            <a:r>
              <a:rPr lang="en-US" sz="2800" b="1" dirty="0">
                <a:solidFill>
                  <a:srgbClr val="002060"/>
                </a:solidFill>
                <a:latin typeface="Times New Roman" pitchFamily="18" charset="0"/>
                <a:cs typeface="Times New Roman" pitchFamily="18" charset="0"/>
              </a:rPr>
              <a:t>PROPOSED SYSTEM</a:t>
            </a:r>
            <a:endParaRPr lang="en-IN" sz="2800" b="1" dirty="0">
              <a:solidFill>
                <a:srgbClr val="002060"/>
              </a:solidFill>
              <a:latin typeface="Times New Roman" pitchFamily="18" charset="0"/>
              <a:cs typeface="Times New Roman" pitchFamily="18" charset="0"/>
            </a:endParaRPr>
          </a:p>
        </p:txBody>
      </p:sp>
      <p:sp>
        <p:nvSpPr>
          <p:cNvPr id="5" name="TextBox 4"/>
          <p:cNvSpPr txBox="1"/>
          <p:nvPr/>
        </p:nvSpPr>
        <p:spPr>
          <a:xfrm>
            <a:off x="161612" y="908720"/>
            <a:ext cx="8874884" cy="5632311"/>
          </a:xfrm>
          <a:prstGeom prst="rect">
            <a:avLst/>
          </a:prstGeom>
          <a:noFill/>
        </p:spPr>
        <p:txBody>
          <a:bodyPr wrap="square" rtlCol="0">
            <a:spAutoFit/>
          </a:bodyPr>
          <a:lstStyle/>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In the Hybrid Document Summarization, we are using a solitary or single input content is going to outlined by the given rate of summarization utilizing unsupervised learning.</a:t>
            </a:r>
          </a:p>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 In any case, the streamlined lesk’s computation is associated with each of the sentences to find the guarantees of each sentence. </a:t>
            </a:r>
          </a:p>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After that, sentences with induced weights are composed in sliding solicitation concerning their weights.</a:t>
            </a:r>
          </a:p>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 Presently as per a particular rate of summarization at a specific occurrence, certain quantities of sentences are chosen as an outline. </a:t>
            </a:r>
          </a:p>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The proposed computations, abridges solitary or single report content utilizing unsupervised learning approach. </a:t>
            </a:r>
          </a:p>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Here, the heaviness of every sentence in a substance is resolved using streamlined Lesk’s computation and wordnet. </a:t>
            </a:r>
          </a:p>
          <a:p>
            <a:pPr>
              <a:buFont typeface="Arial" panose="020B0604020202020204" pitchFamily="34" charset="0"/>
              <a:buChar char="•"/>
            </a:pPr>
            <a:r>
              <a:rPr lang="en-IN" sz="2400" dirty="0">
                <a:solidFill>
                  <a:srgbClr val="002060"/>
                </a:solidFill>
                <a:latin typeface="Times New Roman" pitchFamily="18" charset="0"/>
                <a:cs typeface="Times New Roman" pitchFamily="18" charset="0"/>
              </a:rPr>
              <a:t>After that, summarization procedure is performed as indicated by the given rate of synopsis. </a:t>
            </a:r>
          </a:p>
        </p:txBody>
      </p:sp>
    </p:spTree>
    <p:extLst>
      <p:ext uri="{BB962C8B-B14F-4D97-AF65-F5344CB8AC3E}">
        <p14:creationId xmlns:p14="http://schemas.microsoft.com/office/powerpoint/2010/main" val="279266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rgbClr val="002060"/>
                </a:solidFill>
                <a:latin typeface="Times New Roman" panose="02020603050405020304" pitchFamily="18" charset="0"/>
                <a:cs typeface="Times New Roman" panose="02020603050405020304" pitchFamily="18" charset="0"/>
              </a:rPr>
              <a:t>Litearture</a:t>
            </a:r>
            <a:r>
              <a:rPr lang="en-US" b="1" dirty="0">
                <a:solidFill>
                  <a:srgbClr val="002060"/>
                </a:solidFill>
                <a:latin typeface="Times New Roman" panose="02020603050405020304" pitchFamily="18" charset="0"/>
                <a:cs typeface="Times New Roman" panose="02020603050405020304" pitchFamily="18" charset="0"/>
              </a:rPr>
              <a:t> SURVEY</a:t>
            </a:r>
          </a:p>
        </p:txBody>
      </p:sp>
      <p:sp>
        <p:nvSpPr>
          <p:cNvPr id="3" name="Content Placeholder 2"/>
          <p:cNvSpPr>
            <a:spLocks noGrp="1"/>
          </p:cNvSpPr>
          <p:nvPr>
            <p:ph idx="1"/>
          </p:nvPr>
        </p:nvSpPr>
        <p:spPr>
          <a:xfrm>
            <a:off x="822960" y="1100628"/>
            <a:ext cx="7520940" cy="5424716"/>
          </a:xfrm>
        </p:spPr>
        <p:txBody>
          <a:bodyPr>
            <a:normAutofit/>
          </a:bodyPr>
          <a:lstStyle/>
          <a:p>
            <a:pPr>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Document Summarization is the technique by which the huge parts of content are retrieved. </a:t>
            </a:r>
          </a:p>
          <a:p>
            <a:pPr>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The Document Summarization plays out the summarization task by unsupervised learning system. </a:t>
            </a:r>
          </a:p>
          <a:p>
            <a:pPr>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The significance of a sentence in info content is assessed by the assistance of Simplified </a:t>
            </a:r>
            <a:r>
              <a:rPr lang="en-US" sz="2000" dirty="0" err="1">
                <a:solidFill>
                  <a:srgbClr val="002060"/>
                </a:solidFill>
                <a:latin typeface="Times New Roman" panose="02020603050405020304" pitchFamily="18" charset="0"/>
                <a:cs typeface="Times New Roman" panose="02020603050405020304" pitchFamily="18" charset="0"/>
              </a:rPr>
              <a:t>Lesk</a:t>
            </a:r>
            <a:r>
              <a:rPr lang="en-US" sz="2000" dirty="0">
                <a:solidFill>
                  <a:srgbClr val="002060"/>
                </a:solidFill>
                <a:latin typeface="Times New Roman" panose="02020603050405020304" pitchFamily="18" charset="0"/>
                <a:cs typeface="Times New Roman" panose="02020603050405020304" pitchFamily="18" charset="0"/>
              </a:rPr>
              <a:t> calculation.</a:t>
            </a:r>
          </a:p>
          <a:p>
            <a:pPr>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A specific word may have distinctive significance in various setting. So, the principle task of word sense disambiguation is to decide.</a:t>
            </a:r>
          </a:p>
        </p:txBody>
      </p:sp>
    </p:spTree>
    <p:extLst>
      <p:ext uri="{BB962C8B-B14F-4D97-AF65-F5344CB8AC3E}">
        <p14:creationId xmlns:p14="http://schemas.microsoft.com/office/powerpoint/2010/main" val="196827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4373758"/>
              </p:ext>
            </p:extLst>
          </p:nvPr>
        </p:nvGraphicFramePr>
        <p:xfrm>
          <a:off x="0" y="-5162"/>
          <a:ext cx="9144000" cy="6863162"/>
        </p:xfrm>
        <a:graphic>
          <a:graphicData uri="http://schemas.openxmlformats.org/drawingml/2006/table">
            <a:tbl>
              <a:tblPr firstRow="1" bandRow="1">
                <a:tableStyleId>{5C22544A-7EE6-4342-B048-85BDC9FD1C3A}</a:tableStyleId>
              </a:tblPr>
              <a:tblGrid>
                <a:gridCol w="907072">
                  <a:extLst>
                    <a:ext uri="{9D8B030D-6E8A-4147-A177-3AD203B41FA5}">
                      <a16:colId xmlns:a16="http://schemas.microsoft.com/office/drawing/2014/main" val="3715244735"/>
                    </a:ext>
                  </a:extLst>
                </a:gridCol>
                <a:gridCol w="4096976">
                  <a:extLst>
                    <a:ext uri="{9D8B030D-6E8A-4147-A177-3AD203B41FA5}">
                      <a16:colId xmlns:a16="http://schemas.microsoft.com/office/drawing/2014/main" val="105467804"/>
                    </a:ext>
                  </a:extLst>
                </a:gridCol>
                <a:gridCol w="1584176">
                  <a:extLst>
                    <a:ext uri="{9D8B030D-6E8A-4147-A177-3AD203B41FA5}">
                      <a16:colId xmlns:a16="http://schemas.microsoft.com/office/drawing/2014/main" val="853875387"/>
                    </a:ext>
                  </a:extLst>
                </a:gridCol>
                <a:gridCol w="1296144">
                  <a:extLst>
                    <a:ext uri="{9D8B030D-6E8A-4147-A177-3AD203B41FA5}">
                      <a16:colId xmlns:a16="http://schemas.microsoft.com/office/drawing/2014/main" val="1454456519"/>
                    </a:ext>
                  </a:extLst>
                </a:gridCol>
                <a:gridCol w="1259632">
                  <a:extLst>
                    <a:ext uri="{9D8B030D-6E8A-4147-A177-3AD203B41FA5}">
                      <a16:colId xmlns:a16="http://schemas.microsoft.com/office/drawing/2014/main" val="3663194841"/>
                    </a:ext>
                  </a:extLst>
                </a:gridCol>
              </a:tblGrid>
              <a:tr h="760243">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SL</a:t>
                      </a:r>
                      <a:r>
                        <a:rPr lang="en-US" sz="2000" baseline="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No</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Title</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Methodology</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Algorithm</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Accuracy</a:t>
                      </a:r>
                    </a:p>
                  </a:txBody>
                  <a:tcPr marL="68580" marR="68580"/>
                </a:tc>
                <a:extLst>
                  <a:ext uri="{0D108BD9-81ED-4DB2-BD59-A6C34878D82A}">
                    <a16:rowId xmlns:a16="http://schemas.microsoft.com/office/drawing/2014/main" val="702110780"/>
                  </a:ext>
                </a:extLst>
              </a:tr>
              <a:tr h="942319">
                <a:tc>
                  <a:txBody>
                    <a:bodyPr/>
                    <a:lstStyle/>
                    <a:p>
                      <a:pPr algn="ctr"/>
                      <a:r>
                        <a:rPr lang="en-US" dirty="0">
                          <a:latin typeface="Times New Roman" panose="02020603050405020304" pitchFamily="18" charset="0"/>
                          <a:cs typeface="Times New Roman" panose="02020603050405020304" pitchFamily="18" charset="0"/>
                        </a:rPr>
                        <a:t>01</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Neural Attention Model for Abstractive Sentence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 local attention-based model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Beam Search </a:t>
                      </a:r>
                    </a:p>
                  </a:txBody>
                  <a:tcPr marL="68580" marR="68580"/>
                </a:tc>
                <a:tc>
                  <a:txBody>
                    <a:bodyPr/>
                    <a:lstStyle/>
                    <a:p>
                      <a:pPr algn="ctr"/>
                      <a:endParaRPr lang="en-US">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432933617"/>
                  </a:ext>
                </a:extLst>
              </a:tr>
              <a:tr h="873036">
                <a:tc>
                  <a:txBody>
                    <a:bodyPr/>
                    <a:lstStyle/>
                    <a:p>
                      <a:pPr algn="ctr"/>
                      <a:r>
                        <a:rPr lang="en-US">
                          <a:latin typeface="Times New Roman" panose="02020603050405020304" pitchFamily="18" charset="0"/>
                          <a:cs typeface="Times New Roman" panose="02020603050405020304" pitchFamily="18" charset="0"/>
                        </a:rPr>
                        <a:t>02</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Abstractive Text Summarization using Sequence-to-sequence RNN</a:t>
                      </a:r>
                      <a:r>
                        <a:rPr lang="en-US" baseline="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and Beyond </a:t>
                      </a: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RNN</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746354334"/>
                  </a:ext>
                </a:extLst>
              </a:tr>
              <a:tr h="873036">
                <a:tc>
                  <a:txBody>
                    <a:bodyPr/>
                    <a:lstStyle/>
                    <a:p>
                      <a:pPr algn="ctr"/>
                      <a:r>
                        <a:rPr lang="en-US">
                          <a:latin typeface="Times New Roman" panose="02020603050405020304" pitchFamily="18" charset="0"/>
                          <a:cs typeface="Times New Roman" panose="02020603050405020304" pitchFamily="18" charset="0"/>
                        </a:rPr>
                        <a:t>03</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Automatic Keyword Extraction for Text Summarization : survey</a:t>
                      </a: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755210880"/>
                  </a:ext>
                </a:extLst>
              </a:tr>
              <a:tr h="1225014">
                <a:tc>
                  <a:txBody>
                    <a:bodyPr/>
                    <a:lstStyle/>
                    <a:p>
                      <a:pPr algn="ctr"/>
                      <a:r>
                        <a:rPr lang="en-US">
                          <a:latin typeface="Times New Roman" panose="02020603050405020304" pitchFamily="18" charset="0"/>
                          <a:cs typeface="Times New Roman" panose="02020603050405020304" pitchFamily="18" charset="0"/>
                        </a:rPr>
                        <a:t>04</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Summarization with Pointer-Generator Networks</a:t>
                      </a: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Pointer generator network and CNN</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050919456"/>
                  </a:ext>
                </a:extLst>
              </a:tr>
              <a:tr h="942319">
                <a:tc>
                  <a:txBody>
                    <a:bodyPr/>
                    <a:lstStyle/>
                    <a:p>
                      <a:pPr algn="ctr"/>
                      <a:r>
                        <a:rPr lang="en-US">
                          <a:latin typeface="Times New Roman" panose="02020603050405020304" pitchFamily="18" charset="0"/>
                          <a:cs typeface="Times New Roman" panose="02020603050405020304" pitchFamily="18" charset="0"/>
                        </a:rPr>
                        <a:t>05</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Text Summarization Techniques: A Brief Survey</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Frequency Driven</a:t>
                      </a:r>
                      <a:r>
                        <a:rPr lang="en-US" baseline="0" dirty="0">
                          <a:solidFill>
                            <a:srgbClr val="002060"/>
                          </a:solidFill>
                          <a:latin typeface="Times New Roman" panose="02020603050405020304" pitchFamily="18" charset="0"/>
                          <a:cs typeface="Times New Roman" panose="02020603050405020304" pitchFamily="18" charset="0"/>
                        </a:rPr>
                        <a:t> Approaches</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810549320"/>
                  </a:ext>
                </a:extLst>
              </a:tr>
              <a:tr h="1247195">
                <a:tc>
                  <a:txBody>
                    <a:bodyPr/>
                    <a:lstStyle/>
                    <a:p>
                      <a:pPr algn="ctr"/>
                      <a:r>
                        <a:rPr lang="en-US">
                          <a:latin typeface="Times New Roman" panose="02020603050405020304" pitchFamily="18" charset="0"/>
                          <a:cs typeface="Times New Roman" panose="02020603050405020304" pitchFamily="18" charset="0"/>
                        </a:rPr>
                        <a:t>06</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Ranking Sentences for Extractive Summarization with Reinforcement Learning</a:t>
                      </a: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CNN/RNN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 REINFORCE </a:t>
                      </a:r>
                      <a:r>
                        <a:rPr lang="en-US" sz="1400" dirty="0">
                          <a:solidFill>
                            <a:srgbClr val="002060"/>
                          </a:solidFill>
                          <a:latin typeface="Times New Roman" panose="02020603050405020304" pitchFamily="18" charset="0"/>
                          <a:cs typeface="Times New Roman" panose="02020603050405020304" pitchFamily="18" charset="0"/>
                        </a:rPr>
                        <a:t>algorithm</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765760072"/>
                  </a:ext>
                </a:extLst>
              </a:tr>
            </a:tbl>
          </a:graphicData>
        </a:graphic>
      </p:graphicFrame>
    </p:spTree>
    <p:extLst>
      <p:ext uri="{BB962C8B-B14F-4D97-AF65-F5344CB8AC3E}">
        <p14:creationId xmlns:p14="http://schemas.microsoft.com/office/powerpoint/2010/main" val="95746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0885042"/>
              </p:ext>
            </p:extLst>
          </p:nvPr>
        </p:nvGraphicFramePr>
        <p:xfrm>
          <a:off x="0" y="1"/>
          <a:ext cx="9144000" cy="6957391"/>
        </p:xfrm>
        <a:graphic>
          <a:graphicData uri="http://schemas.openxmlformats.org/drawingml/2006/table">
            <a:tbl>
              <a:tblPr firstRow="1" bandRow="1">
                <a:tableStyleId>{5C22544A-7EE6-4342-B048-85BDC9FD1C3A}</a:tableStyleId>
              </a:tblPr>
              <a:tblGrid>
                <a:gridCol w="871205">
                  <a:extLst>
                    <a:ext uri="{9D8B030D-6E8A-4147-A177-3AD203B41FA5}">
                      <a16:colId xmlns:a16="http://schemas.microsoft.com/office/drawing/2014/main" val="2149330935"/>
                    </a:ext>
                  </a:extLst>
                </a:gridCol>
                <a:gridCol w="4799429">
                  <a:extLst>
                    <a:ext uri="{9D8B030D-6E8A-4147-A177-3AD203B41FA5}">
                      <a16:colId xmlns:a16="http://schemas.microsoft.com/office/drawing/2014/main" val="3807891447"/>
                    </a:ext>
                  </a:extLst>
                </a:gridCol>
                <a:gridCol w="1470013">
                  <a:extLst>
                    <a:ext uri="{9D8B030D-6E8A-4147-A177-3AD203B41FA5}">
                      <a16:colId xmlns:a16="http://schemas.microsoft.com/office/drawing/2014/main" val="605615100"/>
                    </a:ext>
                  </a:extLst>
                </a:gridCol>
                <a:gridCol w="1082602">
                  <a:extLst>
                    <a:ext uri="{9D8B030D-6E8A-4147-A177-3AD203B41FA5}">
                      <a16:colId xmlns:a16="http://schemas.microsoft.com/office/drawing/2014/main" val="4251183532"/>
                    </a:ext>
                  </a:extLst>
                </a:gridCol>
                <a:gridCol w="920751">
                  <a:extLst>
                    <a:ext uri="{9D8B030D-6E8A-4147-A177-3AD203B41FA5}">
                      <a16:colId xmlns:a16="http://schemas.microsoft.com/office/drawing/2014/main" val="2373314522"/>
                    </a:ext>
                  </a:extLst>
                </a:gridCol>
              </a:tblGrid>
              <a:tr h="725998">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07</a:t>
                      </a:r>
                    </a:p>
                  </a:txBody>
                  <a:tcPr marL="68580" marR="68580"/>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Neural Document Summarization by Jointly Learning to Score and Select Sentences</a:t>
                      </a:r>
                    </a:p>
                  </a:txBody>
                  <a:tcPr marL="68580" marR="68580"/>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RNN</a:t>
                      </a:r>
                    </a:p>
                  </a:txBody>
                  <a:tcPr marL="68580" marR="68580"/>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b="0" dirty="0">
                        <a:solidFill>
                          <a:schemeClr val="tx1"/>
                        </a:solidFill>
                      </a:endParaRPr>
                    </a:p>
                  </a:txBody>
                  <a:tcPr marL="68580" marR="68580"/>
                </a:tc>
                <a:extLst>
                  <a:ext uri="{0D108BD9-81ED-4DB2-BD59-A6C34878D82A}">
                    <a16:rowId xmlns:a16="http://schemas.microsoft.com/office/drawing/2014/main" val="2479669977"/>
                  </a:ext>
                </a:extLst>
              </a:tr>
              <a:tr h="936276">
                <a:tc>
                  <a:txBody>
                    <a:bodyPr/>
                    <a:lstStyle/>
                    <a:p>
                      <a:pPr algn="ctr"/>
                      <a:r>
                        <a:rPr lang="en-US" dirty="0">
                          <a:latin typeface="Times New Roman" panose="02020603050405020304" pitchFamily="18" charset="0"/>
                          <a:cs typeface="Times New Roman" panose="02020603050405020304" pitchFamily="18" charset="0"/>
                        </a:rPr>
                        <a:t>08</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Machine Learning Techniques for Document Summarization: A Survey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Talks</a:t>
                      </a:r>
                      <a:r>
                        <a:rPr lang="en-US" baseline="0" dirty="0">
                          <a:solidFill>
                            <a:srgbClr val="002060"/>
                          </a:solidFill>
                          <a:latin typeface="Times New Roman" panose="02020603050405020304" pitchFamily="18" charset="0"/>
                          <a:cs typeface="Times New Roman" panose="02020603050405020304" pitchFamily="18" charset="0"/>
                        </a:rPr>
                        <a:t> about all the methods </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2723853075"/>
                  </a:ext>
                </a:extLst>
              </a:tr>
              <a:tr h="936276">
                <a:tc>
                  <a:txBody>
                    <a:bodyPr/>
                    <a:lstStyle/>
                    <a:p>
                      <a:pPr algn="ctr"/>
                      <a:r>
                        <a:rPr lang="en-US" dirty="0">
                          <a:latin typeface="Times New Roman" panose="02020603050405020304" pitchFamily="18" charset="0"/>
                          <a:cs typeface="Times New Roman" panose="02020603050405020304" pitchFamily="18" charset="0"/>
                        </a:rPr>
                        <a:t>09</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Ranking with Recursive Neural Networks and Its Application</a:t>
                      </a:r>
                    </a:p>
                    <a:p>
                      <a:pPr algn="ctr"/>
                      <a:r>
                        <a:rPr lang="en-US" dirty="0">
                          <a:solidFill>
                            <a:srgbClr val="002060"/>
                          </a:solidFill>
                          <a:latin typeface="Times New Roman" panose="02020603050405020304" pitchFamily="18" charset="0"/>
                          <a:cs typeface="Times New Roman" panose="02020603050405020304" pitchFamily="18" charset="0"/>
                        </a:rPr>
                        <a:t>to Multi-Document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R2N2/RNN</a:t>
                      </a: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3973187572"/>
                  </a:ext>
                </a:extLst>
              </a:tr>
              <a:tr h="936276">
                <a:tc>
                  <a:txBody>
                    <a:bodyPr/>
                    <a:lstStyle/>
                    <a:p>
                      <a:pPr algn="ctr"/>
                      <a:r>
                        <a:rPr lang="en-US" dirty="0">
                          <a:latin typeface="Times New Roman" panose="02020603050405020304" pitchFamily="18" charset="0"/>
                          <a:cs typeface="Times New Roman" panose="02020603050405020304" pitchFamily="18" charset="0"/>
                        </a:rPr>
                        <a:t>10</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Neural Attention Model for Sentence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local attention-based model </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Times New Roman" panose="02020603050405020304" pitchFamily="18" charset="0"/>
                          <a:cs typeface="Times New Roman" panose="02020603050405020304" pitchFamily="18" charset="0"/>
                        </a:rPr>
                        <a:t> Beam Search </a:t>
                      </a: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3825685875"/>
                  </a:ext>
                </a:extLst>
              </a:tr>
              <a:tr h="1037141">
                <a:tc>
                  <a:txBody>
                    <a:bodyPr/>
                    <a:lstStyle/>
                    <a:p>
                      <a:pPr algn="ctr"/>
                      <a:r>
                        <a:rPr lang="en-US" dirty="0">
                          <a:latin typeface="Times New Roman" panose="02020603050405020304" pitchFamily="18" charset="0"/>
                          <a:cs typeface="Times New Roman" panose="02020603050405020304" pitchFamily="18" charset="0"/>
                        </a:rPr>
                        <a:t>11</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Review Paper on Text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Natural</a:t>
                      </a:r>
                      <a:r>
                        <a:rPr lang="en-US" baseline="0" dirty="0">
                          <a:solidFill>
                            <a:srgbClr val="002060"/>
                          </a:solidFill>
                          <a:latin typeface="Times New Roman" panose="02020603050405020304" pitchFamily="18" charset="0"/>
                          <a:cs typeface="Times New Roman" panose="02020603050405020304" pitchFamily="18" charset="0"/>
                        </a:rPr>
                        <a:t> Language Processing</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2922641875"/>
                  </a:ext>
                </a:extLst>
              </a:tr>
              <a:tr h="1037141">
                <a:tc>
                  <a:txBody>
                    <a:bodyPr/>
                    <a:lstStyle/>
                    <a:p>
                      <a:pPr algn="ctr"/>
                      <a:r>
                        <a:rPr lang="en-US" dirty="0">
                          <a:latin typeface="Times New Roman" panose="02020603050405020304" pitchFamily="18" charset="0"/>
                          <a:cs typeface="Times New Roman" panose="02020603050405020304" pitchFamily="18" charset="0"/>
                        </a:rPr>
                        <a:t>12</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Automatic Text Summarization Using Natural Language Processing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Natural Language</a:t>
                      </a:r>
                      <a:r>
                        <a:rPr lang="en-US" baseline="0" dirty="0">
                          <a:solidFill>
                            <a:srgbClr val="002060"/>
                          </a:solidFill>
                          <a:latin typeface="Times New Roman" panose="02020603050405020304" pitchFamily="18" charset="0"/>
                          <a:cs typeface="Times New Roman" panose="02020603050405020304" pitchFamily="18" charset="0"/>
                        </a:rPr>
                        <a:t> Processing </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LESK</a:t>
                      </a:r>
                      <a:r>
                        <a:rPr lang="en-US" baseline="0" dirty="0">
                          <a:solidFill>
                            <a:srgbClr val="002060"/>
                          </a:solidFill>
                          <a:latin typeface="Times New Roman" panose="02020603050405020304" pitchFamily="18" charset="0"/>
                          <a:cs typeface="Times New Roman" panose="02020603050405020304" pitchFamily="18" charset="0"/>
                        </a:rPr>
                        <a:t> Algorithm</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809893452"/>
                  </a:ext>
                </a:extLst>
              </a:tr>
              <a:tr h="1348283">
                <a:tc>
                  <a:txBody>
                    <a:bodyPr/>
                    <a:lstStyle/>
                    <a:p>
                      <a:pPr algn="ctr"/>
                      <a:r>
                        <a:rPr lang="en-US" dirty="0">
                          <a:latin typeface="Times New Roman" panose="02020603050405020304" pitchFamily="18" charset="0"/>
                          <a:cs typeface="Times New Roman" panose="02020603050405020304" pitchFamily="18" charset="0"/>
                        </a:rPr>
                        <a:t>13</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Novel Technique for Efficient Text Document Summarization as a Service  </a:t>
                      </a:r>
                    </a:p>
                    <a:p>
                      <a:pPr algn="ctr"/>
                      <a:r>
                        <a:rPr lang="en-US" dirty="0">
                          <a:solidFill>
                            <a:srgbClr val="002060"/>
                          </a:solidFill>
                          <a:latin typeface="Times New Roman" panose="02020603050405020304" pitchFamily="18" charset="0"/>
                          <a:cs typeface="Times New Roman" panose="02020603050405020304" pitchFamily="18" charset="0"/>
                        </a:rPr>
                        <a:t> </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Times New Roman" panose="02020603050405020304" pitchFamily="18" charset="0"/>
                          <a:cs typeface="Times New Roman" panose="02020603050405020304" pitchFamily="18" charset="0"/>
                        </a:rPr>
                        <a:t>Natural Language</a:t>
                      </a:r>
                      <a:r>
                        <a:rPr lang="en-US" baseline="0" dirty="0">
                          <a:solidFill>
                            <a:srgbClr val="002060"/>
                          </a:solidFill>
                          <a:latin typeface="Times New Roman" panose="02020603050405020304" pitchFamily="18" charset="0"/>
                          <a:cs typeface="Times New Roman" panose="02020603050405020304" pitchFamily="18" charset="0"/>
                        </a:rPr>
                        <a:t> Processing </a:t>
                      </a:r>
                      <a:endParaRPr lang="en-US" dirty="0">
                        <a:solidFill>
                          <a:srgbClr val="002060"/>
                        </a:solidFill>
                        <a:latin typeface="Times New Roman" panose="02020603050405020304" pitchFamily="18" charset="0"/>
                        <a:cs typeface="Times New Roman" panose="02020603050405020304" pitchFamily="18" charset="0"/>
                      </a:endParaRP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LESK Algorithm</a:t>
                      </a: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777798028"/>
                  </a:ext>
                </a:extLst>
              </a:tr>
            </a:tbl>
          </a:graphicData>
        </a:graphic>
      </p:graphicFrame>
    </p:spTree>
    <p:extLst>
      <p:ext uri="{BB962C8B-B14F-4D97-AF65-F5344CB8AC3E}">
        <p14:creationId xmlns:p14="http://schemas.microsoft.com/office/powerpoint/2010/main" val="390221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35318581"/>
              </p:ext>
            </p:extLst>
          </p:nvPr>
        </p:nvGraphicFramePr>
        <p:xfrm>
          <a:off x="0" y="0"/>
          <a:ext cx="9144000" cy="5013176"/>
        </p:xfrm>
        <a:graphic>
          <a:graphicData uri="http://schemas.openxmlformats.org/drawingml/2006/table">
            <a:tbl>
              <a:tblPr firstRow="1" bandRow="1">
                <a:tableStyleId>{5C22544A-7EE6-4342-B048-85BDC9FD1C3A}</a:tableStyleId>
              </a:tblPr>
              <a:tblGrid>
                <a:gridCol w="640019">
                  <a:extLst>
                    <a:ext uri="{9D8B030D-6E8A-4147-A177-3AD203B41FA5}">
                      <a16:colId xmlns:a16="http://schemas.microsoft.com/office/drawing/2014/main" val="838532260"/>
                    </a:ext>
                  </a:extLst>
                </a:gridCol>
                <a:gridCol w="3676727">
                  <a:extLst>
                    <a:ext uri="{9D8B030D-6E8A-4147-A177-3AD203B41FA5}">
                      <a16:colId xmlns:a16="http://schemas.microsoft.com/office/drawing/2014/main" val="2162979246"/>
                    </a:ext>
                  </a:extLst>
                </a:gridCol>
                <a:gridCol w="3431030">
                  <a:extLst>
                    <a:ext uri="{9D8B030D-6E8A-4147-A177-3AD203B41FA5}">
                      <a16:colId xmlns:a16="http://schemas.microsoft.com/office/drawing/2014/main" val="1753559340"/>
                    </a:ext>
                  </a:extLst>
                </a:gridCol>
                <a:gridCol w="649405">
                  <a:extLst>
                    <a:ext uri="{9D8B030D-6E8A-4147-A177-3AD203B41FA5}">
                      <a16:colId xmlns:a16="http://schemas.microsoft.com/office/drawing/2014/main" val="2621315895"/>
                    </a:ext>
                  </a:extLst>
                </a:gridCol>
                <a:gridCol w="746819">
                  <a:extLst>
                    <a:ext uri="{9D8B030D-6E8A-4147-A177-3AD203B41FA5}">
                      <a16:colId xmlns:a16="http://schemas.microsoft.com/office/drawing/2014/main" val="3777372444"/>
                    </a:ext>
                  </a:extLst>
                </a:gridCol>
              </a:tblGrid>
              <a:tr h="2036602">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14</a:t>
                      </a:r>
                    </a:p>
                  </a:txBody>
                  <a:tcPr marL="68580" marR="68580"/>
                </a:tc>
                <a:tc>
                  <a:txBody>
                    <a:bodyPr/>
                    <a:lstStyle/>
                    <a:p>
                      <a:pPr algn="ctr"/>
                      <a:r>
                        <a:rPr lang="en-US" b="0" dirty="0">
                          <a:solidFill>
                            <a:srgbClr val="002060"/>
                          </a:solidFill>
                          <a:latin typeface="Times New Roman" panose="02020603050405020304" pitchFamily="18" charset="0"/>
                          <a:cs typeface="Times New Roman" panose="02020603050405020304" pitchFamily="18" charset="0"/>
                        </a:rPr>
                        <a:t>Automatic</a:t>
                      </a:r>
                      <a:r>
                        <a:rPr lang="en-US" b="0" baseline="0" dirty="0">
                          <a:solidFill>
                            <a:srgbClr val="002060"/>
                          </a:solidFill>
                          <a:latin typeface="Times New Roman" panose="02020603050405020304" pitchFamily="18" charset="0"/>
                          <a:cs typeface="Times New Roman" panose="02020603050405020304" pitchFamily="18" charset="0"/>
                        </a:rPr>
                        <a:t> Text Summarization and its methods : A Review</a:t>
                      </a:r>
                      <a:endParaRPr lang="en-US" b="0"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b="0" dirty="0">
                          <a:solidFill>
                            <a:srgbClr val="002060"/>
                          </a:solidFill>
                          <a:latin typeface="Times New Roman" panose="02020603050405020304" pitchFamily="18" charset="0"/>
                          <a:cs typeface="Times New Roman" panose="02020603050405020304" pitchFamily="18" charset="0"/>
                        </a:rPr>
                        <a:t> Term frequency</a:t>
                      </a:r>
                      <a:r>
                        <a:rPr lang="en-US" b="0" baseline="0" dirty="0">
                          <a:solidFill>
                            <a:srgbClr val="002060"/>
                          </a:solidFill>
                          <a:latin typeface="Times New Roman" panose="02020603050405020304" pitchFamily="18" charset="0"/>
                          <a:cs typeface="Times New Roman" panose="02020603050405020304" pitchFamily="18" charset="0"/>
                        </a:rPr>
                        <a:t> based method/ Graph based method/ Time based method/Clustering based method </a:t>
                      </a:r>
                      <a:endParaRPr lang="en-US" b="0"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b="0"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b="0"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859388638"/>
                  </a:ext>
                </a:extLst>
              </a:tr>
              <a:tr h="2976574">
                <a:tc>
                  <a:txBody>
                    <a:bodyPr/>
                    <a:lstStyle/>
                    <a:p>
                      <a:pPr algn="ctr"/>
                      <a:r>
                        <a:rPr lang="en-US" dirty="0">
                          <a:latin typeface="Times New Roman" panose="02020603050405020304" pitchFamily="18" charset="0"/>
                          <a:cs typeface="Times New Roman" panose="02020603050405020304" pitchFamily="18" charset="0"/>
                        </a:rPr>
                        <a:t>15</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Review on Automatic Text Summarization Approaches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Frequency Based Approach/Term Frequency–Inverse Document Frequency/Machine Learning Approach/Discourse Based Method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939169264"/>
                  </a:ext>
                </a:extLst>
              </a:tr>
            </a:tbl>
          </a:graphicData>
        </a:graphic>
      </p:graphicFrame>
    </p:spTree>
    <p:extLst>
      <p:ext uri="{BB962C8B-B14F-4D97-AF65-F5344CB8AC3E}">
        <p14:creationId xmlns:p14="http://schemas.microsoft.com/office/powerpoint/2010/main" val="145042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2074"/>
          </a:xfrm>
        </p:spPr>
        <p:txBody>
          <a:bodyPr>
            <a:normAutofit/>
          </a:bodyPr>
          <a:lstStyle/>
          <a:p>
            <a:pPr algn="ctr"/>
            <a:r>
              <a:rPr lang="en-US" b="1" dirty="0">
                <a:solidFill>
                  <a:srgbClr val="002060"/>
                </a:solidFill>
                <a:latin typeface="Times New Roman" pitchFamily="18" charset="0"/>
                <a:cs typeface="Times New Roman" pitchFamily="18" charset="0"/>
              </a:rPr>
              <a:t>DATA FLOW MODEL</a:t>
            </a:r>
            <a:endParaRPr lang="en-IN" b="1" dirty="0">
              <a:solidFill>
                <a:srgbClr val="002060"/>
              </a:solidFill>
              <a:latin typeface="Times New Roman" pitchFamily="18" charset="0"/>
              <a:cs typeface="Times New Roman" pitchFamily="18" charset="0"/>
            </a:endParaRPr>
          </a:p>
        </p:txBody>
      </p:sp>
      <p:pic>
        <p:nvPicPr>
          <p:cNvPr id="4" name="Picture 3"/>
          <p:cNvPicPr/>
          <p:nvPr/>
        </p:nvPicPr>
        <p:blipFill>
          <a:blip r:embed="rId2">
            <a:extLst/>
          </a:blip>
          <a:srcRect/>
          <a:stretch>
            <a:fillRect/>
          </a:stretch>
        </p:blipFill>
        <p:spPr bwMode="auto">
          <a:xfrm>
            <a:off x="467544" y="957362"/>
            <a:ext cx="8496944" cy="5400600"/>
          </a:xfrm>
          <a:prstGeom prst="rect">
            <a:avLst/>
          </a:prstGeom>
          <a:noFill/>
        </p:spPr>
      </p:pic>
    </p:spTree>
    <p:extLst>
      <p:ext uri="{BB962C8B-B14F-4D97-AF65-F5344CB8AC3E}">
        <p14:creationId xmlns:p14="http://schemas.microsoft.com/office/powerpoint/2010/main" val="26004435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171</TotalTime>
  <Words>1161</Words>
  <Application>Microsoft Office PowerPoint</Application>
  <PresentationFormat>On-screen Show (4:3)</PresentationFormat>
  <Paragraphs>149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Franklin Gothic Book</vt:lpstr>
      <vt:lpstr>Franklin Gothic Medium</vt:lpstr>
      <vt:lpstr>Times New Roman</vt:lpstr>
      <vt:lpstr>Tunga</vt:lpstr>
      <vt:lpstr>Wingdings</vt:lpstr>
      <vt:lpstr>Angles</vt:lpstr>
      <vt:lpstr>HYBRID DOCUMENT SUMMERIZATION</vt:lpstr>
      <vt:lpstr>PowerPoint Presentation</vt:lpstr>
      <vt:lpstr>PROBLEM STATEMENT </vt:lpstr>
      <vt:lpstr>PowerPoint Presentation</vt:lpstr>
      <vt:lpstr>Litearture SURVEY</vt:lpstr>
      <vt:lpstr>PowerPoint Presentation</vt:lpstr>
      <vt:lpstr>PowerPoint Presentation</vt:lpstr>
      <vt:lpstr>PowerPoint Presentation</vt:lpstr>
      <vt:lpstr>DATA FLOW MODEL</vt:lpstr>
      <vt:lpstr>NLTK Tool Kit</vt:lpstr>
      <vt:lpstr>PowerPoint Presentation</vt:lpstr>
      <vt:lpstr>PowerPoint Presentation</vt:lpstr>
      <vt:lpstr>PowerPoint Presentation</vt:lpstr>
      <vt:lpstr>ADVANTAGES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 Devangi C</dc:creator>
  <cp:lastModifiedBy>Naveen Pandurangi</cp:lastModifiedBy>
  <cp:revision>33</cp:revision>
  <dcterms:created xsi:type="dcterms:W3CDTF">2018-12-01T05:10:09Z</dcterms:created>
  <dcterms:modified xsi:type="dcterms:W3CDTF">2018-12-03T05:41:57Z</dcterms:modified>
</cp:coreProperties>
</file>