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4" r:id="rId15"/>
    <p:sldId id="275" r:id="rId16"/>
    <p:sldId id="276" r:id="rId17"/>
    <p:sldId id="27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© </a:t>
            </a:r>
            <a:r>
              <a:rPr spc="-75" dirty="0"/>
              <a:t>Bijoyan</a:t>
            </a:r>
            <a:r>
              <a:rPr spc="-220" dirty="0"/>
              <a:t> </a:t>
            </a:r>
            <a:r>
              <a:rPr spc="-55" dirty="0"/>
              <a:t>Das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24-Feb-19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© </a:t>
            </a:r>
            <a:r>
              <a:rPr spc="-75" dirty="0"/>
              <a:t>Bijoyan</a:t>
            </a:r>
            <a:r>
              <a:rPr spc="-220" dirty="0"/>
              <a:t> </a:t>
            </a:r>
            <a:r>
              <a:rPr spc="-55" dirty="0"/>
              <a:t>Das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24-Feb-19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© </a:t>
            </a:r>
            <a:r>
              <a:rPr spc="-75" dirty="0"/>
              <a:t>Bijoyan</a:t>
            </a:r>
            <a:r>
              <a:rPr spc="-220" dirty="0"/>
              <a:t> </a:t>
            </a:r>
            <a:r>
              <a:rPr spc="-55" dirty="0"/>
              <a:t>Das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24-Feb-19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© </a:t>
            </a:r>
            <a:r>
              <a:rPr spc="-75" dirty="0"/>
              <a:t>Bijoyan</a:t>
            </a:r>
            <a:r>
              <a:rPr spc="-220" dirty="0"/>
              <a:t> </a:t>
            </a:r>
            <a:r>
              <a:rPr spc="-55" dirty="0"/>
              <a:t>Das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24-Feb-19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520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5201920"/>
          </a:xfrm>
          <a:custGeom>
            <a:avLst/>
            <a:gdLst/>
            <a:ahLst/>
            <a:cxnLst/>
            <a:rect l="l" t="t" r="r" b="b"/>
            <a:pathLst>
              <a:path w="12192000" h="5201920">
                <a:moveTo>
                  <a:pt x="0" y="0"/>
                </a:moveTo>
                <a:lnTo>
                  <a:pt x="0" y="4902962"/>
                </a:lnTo>
                <a:lnTo>
                  <a:pt x="1996058" y="4902962"/>
                </a:lnTo>
                <a:lnTo>
                  <a:pt x="2377059" y="5188712"/>
                </a:lnTo>
                <a:lnTo>
                  <a:pt x="2385441" y="5191887"/>
                </a:lnTo>
                <a:lnTo>
                  <a:pt x="2398141" y="5196586"/>
                </a:lnTo>
                <a:lnTo>
                  <a:pt x="2410841" y="5201412"/>
                </a:lnTo>
                <a:lnTo>
                  <a:pt x="2421509" y="5201412"/>
                </a:lnTo>
                <a:lnTo>
                  <a:pt x="2434209" y="5201412"/>
                </a:lnTo>
                <a:lnTo>
                  <a:pt x="2444750" y="5196586"/>
                </a:lnTo>
                <a:lnTo>
                  <a:pt x="2457450" y="5191887"/>
                </a:lnTo>
                <a:lnTo>
                  <a:pt x="2465959" y="5188712"/>
                </a:lnTo>
                <a:lnTo>
                  <a:pt x="2846959" y="4902962"/>
                </a:lnTo>
                <a:lnTo>
                  <a:pt x="12192000" y="4902962"/>
                </a:lnTo>
                <a:lnTo>
                  <a:pt x="12192000" y="0"/>
                </a:lnTo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5863" y="3285744"/>
            <a:ext cx="7322820" cy="1546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© </a:t>
            </a:r>
            <a:r>
              <a:rPr spc="-75" dirty="0"/>
              <a:t>Bijoyan</a:t>
            </a:r>
            <a:r>
              <a:rPr spc="-220" dirty="0"/>
              <a:t> </a:t>
            </a:r>
            <a:r>
              <a:rPr spc="-55" dirty="0"/>
              <a:t>Das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24-Feb-19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737438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862" y="3290773"/>
            <a:ext cx="10228275" cy="148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584942" y="6484906"/>
            <a:ext cx="1529715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© </a:t>
            </a:r>
            <a:r>
              <a:rPr spc="-75" dirty="0"/>
              <a:t>Bijoyan</a:t>
            </a:r>
            <a:r>
              <a:rPr spc="-220" dirty="0"/>
              <a:t> </a:t>
            </a:r>
            <a:r>
              <a:rPr spc="-55" dirty="0"/>
              <a:t>Das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24-Feb-19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46415"/>
            <a:ext cx="868146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 spc="-745" dirty="0">
                <a:solidFill>
                  <a:srgbClr val="FDFDFD"/>
                </a:solidFill>
                <a:latin typeface="Verdana"/>
                <a:cs typeface="Verdana"/>
              </a:rPr>
              <a:t>Document Summarization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0" y="1490236"/>
            <a:ext cx="263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NLP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482" y="563749"/>
            <a:ext cx="1107331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05" dirty="0"/>
              <a:t>Sentence</a:t>
            </a:r>
            <a:r>
              <a:rPr spc="-455" dirty="0"/>
              <a:t> </a:t>
            </a:r>
            <a:r>
              <a:rPr spc="-370" dirty="0"/>
              <a:t>Scores</a:t>
            </a:r>
          </a:p>
        </p:txBody>
      </p:sp>
      <p:sp>
        <p:nvSpPr>
          <p:cNvPr id="4" name="object 4"/>
          <p:cNvSpPr/>
          <p:nvPr/>
        </p:nvSpPr>
        <p:spPr>
          <a:xfrm>
            <a:off x="675131" y="2499360"/>
            <a:ext cx="10055352" cy="3171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432" y="2477262"/>
            <a:ext cx="9611360" cy="29660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6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6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endParaRPr sz="24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academy</a:t>
            </a:r>
            <a:endParaRPr sz="24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room</a:t>
            </a:r>
            <a:endParaRPr sz="24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congratulate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incredible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nominees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2400" dirty="0">
              <a:latin typeface="Verdana"/>
              <a:cs typeface="Verdana"/>
            </a:endParaRPr>
          </a:p>
          <a:p>
            <a:pPr marL="469900" indent="-457200">
              <a:lnSpc>
                <a:spcPts val="2875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i="1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Verdana"/>
                <a:cs typeface="Verdana"/>
              </a:rPr>
              <a:t>revenant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tireless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efforts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400" dirty="0">
              <a:latin typeface="Verdana"/>
              <a:cs typeface="Verdana"/>
            </a:endParaRPr>
          </a:p>
          <a:p>
            <a:pPr marL="469900">
              <a:lnSpc>
                <a:spcPts val="2875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unbelievable cast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6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crew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37438"/>
            <a:ext cx="10769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05" dirty="0"/>
              <a:t>Sentence</a:t>
            </a:r>
            <a:r>
              <a:rPr spc="-455" dirty="0"/>
              <a:t> </a:t>
            </a:r>
            <a:r>
              <a:rPr spc="-370" dirty="0"/>
              <a:t>Scores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360" y="2348864"/>
            <a:ext cx="880744" cy="311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">
              <a:lnSpc>
                <a:spcPct val="1408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nk 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you 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40900"/>
              </a:lnSpc>
            </a:pP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lang="en-US"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ery  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12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359" y="685800"/>
            <a:ext cx="114555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65" dirty="0"/>
              <a:t>Weighted</a:t>
            </a:r>
            <a:r>
              <a:rPr spc="-465" dirty="0"/>
              <a:t> </a:t>
            </a:r>
            <a:r>
              <a:rPr spc="-434" dirty="0"/>
              <a:t>Histogram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1052" y="2363723"/>
          <a:ext cx="8834117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thank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80" dirty="0">
                          <a:latin typeface="Verdana"/>
                          <a:cs typeface="Verdana"/>
                        </a:rPr>
                        <a:t>in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revenant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you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20" dirty="0">
                          <a:latin typeface="Verdana"/>
                          <a:cs typeface="Verdana"/>
                        </a:rPr>
                        <a:t>this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was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all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0" dirty="0">
                          <a:latin typeface="Verdana"/>
                          <a:cs typeface="Verdana"/>
                        </a:rPr>
                        <a:t>room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product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so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tireless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65" dirty="0">
                          <a:latin typeface="Verdana"/>
                          <a:cs typeface="Verdana"/>
                        </a:rPr>
                        <a:t>very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30" dirty="0">
                          <a:latin typeface="Verdana"/>
                          <a:cs typeface="Verdana"/>
                        </a:rPr>
                        <a:t>have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efforts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5" dirty="0">
                          <a:latin typeface="Verdana"/>
                          <a:cs typeface="Verdana"/>
                        </a:rPr>
                        <a:t>much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congratulate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5" dirty="0">
                          <a:latin typeface="Verdana"/>
                          <a:cs typeface="Verdana"/>
                        </a:rPr>
                        <a:t>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other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unbelievable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the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incredible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cast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academy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nominees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year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20" dirty="0">
                          <a:latin typeface="Verdana"/>
                          <a:cs typeface="Verdana"/>
                        </a:rPr>
                        <a:t>crew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37438"/>
            <a:ext cx="113031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05" dirty="0"/>
              <a:t>Sentence</a:t>
            </a:r>
            <a:r>
              <a:rPr spc="-455" dirty="0"/>
              <a:t> </a:t>
            </a:r>
            <a:r>
              <a:rPr spc="-370" dirty="0"/>
              <a:t>Scores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69176" y="5631758"/>
            <a:ext cx="445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2</a:t>
            </a:r>
            <a:r>
              <a:rPr sz="2400" spc="-165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44FFF5"/>
                </a:solidFill>
                <a:latin typeface="Verdana"/>
                <a:cs typeface="Verdana"/>
              </a:rPr>
              <a:t>3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2359" y="2348864"/>
            <a:ext cx="976883" cy="311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">
              <a:lnSpc>
                <a:spcPct val="1408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00" spc="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you 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40900"/>
              </a:lnSpc>
            </a:pP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so 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very  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12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4386" y="5548918"/>
            <a:ext cx="3735070" cy="0"/>
          </a:xfrm>
          <a:custGeom>
            <a:avLst/>
            <a:gdLst/>
            <a:ahLst/>
            <a:cxnLst/>
            <a:rect l="l" t="t" r="r" b="b"/>
            <a:pathLst>
              <a:path w="3735070">
                <a:moveTo>
                  <a:pt x="0" y="0"/>
                </a:moveTo>
                <a:lnTo>
                  <a:pt x="3734816" y="0"/>
                </a:lnTo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620" y="2371344"/>
            <a:ext cx="976883" cy="3322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8028" y="2348864"/>
            <a:ext cx="446405" cy="31172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0</a:t>
            </a:r>
            <a:r>
              <a:rPr sz="2400" spc="-165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44FFF5"/>
                </a:solidFill>
                <a:latin typeface="Verdana"/>
                <a:cs typeface="Verdana"/>
              </a:rPr>
              <a:t>5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0</a:t>
            </a:r>
            <a:r>
              <a:rPr sz="2400" spc="-165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44FFF5"/>
                </a:solidFill>
                <a:latin typeface="Verdana"/>
                <a:cs typeface="Verdana"/>
              </a:rPr>
              <a:t>8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0</a:t>
            </a:r>
            <a:r>
              <a:rPr sz="2400" spc="-170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195" dirty="0">
                <a:solidFill>
                  <a:srgbClr val="44FFF5"/>
                </a:solidFill>
                <a:latin typeface="Verdana"/>
                <a:cs typeface="Verdana"/>
              </a:rPr>
              <a:t>4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0</a:t>
            </a:r>
            <a:r>
              <a:rPr sz="2400" spc="-165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44FFF5"/>
                </a:solidFill>
                <a:latin typeface="Verdana"/>
                <a:cs typeface="Verdana"/>
              </a:rPr>
              <a:t>2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0</a:t>
            </a:r>
            <a:r>
              <a:rPr sz="2400" spc="-170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195" dirty="0">
                <a:solidFill>
                  <a:srgbClr val="44FFF5"/>
                </a:solidFill>
                <a:latin typeface="Verdana"/>
                <a:cs typeface="Verdana"/>
              </a:rPr>
              <a:t>2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265" dirty="0">
                <a:solidFill>
                  <a:srgbClr val="44FFF5"/>
                </a:solidFill>
                <a:latin typeface="Verdana"/>
                <a:cs typeface="Verdana"/>
              </a:rPr>
              <a:t>0</a:t>
            </a:r>
            <a:r>
              <a:rPr sz="2400" spc="-165" dirty="0">
                <a:solidFill>
                  <a:srgbClr val="44FFF5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44FFF5"/>
                </a:solidFill>
                <a:latin typeface="Verdana"/>
                <a:cs typeface="Verdana"/>
              </a:rPr>
              <a:t>2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10769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05" dirty="0"/>
              <a:t>Sentence</a:t>
            </a:r>
            <a:r>
              <a:rPr spc="-455" dirty="0"/>
              <a:t> </a:t>
            </a:r>
            <a:r>
              <a:rPr spc="-370" dirty="0"/>
              <a:t>Scores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5400573"/>
            <a:ext cx="4679315" cy="1088390"/>
          </a:xfrm>
          <a:custGeom>
            <a:avLst/>
            <a:gdLst/>
            <a:ahLst/>
            <a:cxnLst/>
            <a:rect l="l" t="t" r="r" b="b"/>
            <a:pathLst>
              <a:path w="4679315" h="1088389">
                <a:moveTo>
                  <a:pt x="0" y="1088148"/>
                </a:moveTo>
                <a:lnTo>
                  <a:pt x="4679315" y="1088148"/>
                </a:lnTo>
                <a:lnTo>
                  <a:pt x="4679315" y="0"/>
                </a:lnTo>
                <a:lnTo>
                  <a:pt x="0" y="0"/>
                </a:lnTo>
                <a:lnTo>
                  <a:pt x="0" y="1088148"/>
                </a:lnTo>
                <a:close/>
              </a:path>
            </a:pathLst>
          </a:custGeom>
          <a:solidFill>
            <a:srgbClr val="CAE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0335" y="2589022"/>
          <a:ext cx="9358630" cy="389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Sentence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Score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all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so </a:t>
                      </a:r>
                      <a:r>
                        <a:rPr sz="1800" spc="-75" dirty="0">
                          <a:latin typeface="Verdana"/>
                          <a:cs typeface="Verdana"/>
                        </a:rPr>
                        <a:t>very</a:t>
                      </a:r>
                      <a:r>
                        <a:rPr sz="1800" spc="-4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much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2.3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75" dirty="0">
                          <a:latin typeface="Verdana"/>
                          <a:cs typeface="Verdana"/>
                        </a:rPr>
                        <a:t>academy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3.1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room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4.3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 marR="1004569">
                        <a:lnSpc>
                          <a:spcPts val="2150"/>
                        </a:lnSpc>
                        <a:spcBef>
                          <a:spcPts val="41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have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congratulate</a:t>
                      </a:r>
                      <a:r>
                        <a:rPr sz="18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other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incredible 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nominees 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800" spc="-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year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3.4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755">
                <a:tc>
                  <a:txBody>
                    <a:bodyPr/>
                    <a:lstStyle/>
                    <a:p>
                      <a:pPr marL="97790" marR="421640">
                        <a:lnSpc>
                          <a:spcPct val="99700"/>
                        </a:lnSpc>
                        <a:spcBef>
                          <a:spcPts val="340"/>
                        </a:spcBef>
                      </a:pPr>
                      <a:r>
                        <a:rPr sz="1800" i="1" spc="-1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i="1" spc="-25" dirty="0">
                          <a:latin typeface="Verdana"/>
                          <a:cs typeface="Verdana"/>
                        </a:rPr>
                        <a:t>revenant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was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product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tireless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efforts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4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unbelievable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cast  </a:t>
                      </a:r>
                      <a:r>
                        <a:rPr sz="1800" spc="6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crew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6.2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28" y="551053"/>
            <a:ext cx="98800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575" dirty="0"/>
              <a:t>Sort </a:t>
            </a:r>
            <a:r>
              <a:rPr spc="-225" dirty="0"/>
              <a:t>by</a:t>
            </a:r>
            <a:r>
              <a:rPr spc="-985" dirty="0"/>
              <a:t> </a:t>
            </a:r>
            <a:r>
              <a:rPr spc="-315" dirty="0"/>
              <a:t>Score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0335" y="2589022"/>
          <a:ext cx="9358630" cy="371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Sentence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Score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7790" marR="421640">
                        <a:lnSpc>
                          <a:spcPct val="99700"/>
                        </a:lnSpc>
                        <a:spcBef>
                          <a:spcPts val="335"/>
                        </a:spcBef>
                      </a:pPr>
                      <a:r>
                        <a:rPr sz="1800" i="1" spc="-1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i="1" spc="-25" dirty="0">
                          <a:latin typeface="Verdana"/>
                          <a:cs typeface="Verdana"/>
                        </a:rPr>
                        <a:t>revenant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was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product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tireless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efforts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4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unbelievable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cast  </a:t>
                      </a:r>
                      <a:r>
                        <a:rPr sz="1800" spc="6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crew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6.2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room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4.3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 marR="1004569">
                        <a:lnSpc>
                          <a:spcPts val="2150"/>
                        </a:lnSpc>
                        <a:spcBef>
                          <a:spcPts val="414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have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congratulate</a:t>
                      </a:r>
                      <a:r>
                        <a:rPr sz="18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other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incredible 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nominees 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800" spc="-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year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3.4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75" dirty="0">
                          <a:latin typeface="Verdana"/>
                          <a:cs typeface="Verdana"/>
                        </a:rPr>
                        <a:t>academy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3.1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all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so </a:t>
                      </a:r>
                      <a:r>
                        <a:rPr sz="1800" spc="-75" dirty="0">
                          <a:latin typeface="Verdana"/>
                          <a:cs typeface="Verdana"/>
                        </a:rPr>
                        <a:t>very</a:t>
                      </a:r>
                      <a:r>
                        <a:rPr sz="1800" spc="-4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much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2.3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750100"/>
            <a:ext cx="10668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00" dirty="0"/>
              <a:t>Pick </a:t>
            </a:r>
            <a:r>
              <a:rPr spc="-430" dirty="0"/>
              <a:t>N</a:t>
            </a:r>
            <a:r>
              <a:rPr spc="-395" dirty="0"/>
              <a:t> </a:t>
            </a:r>
            <a:r>
              <a:rPr spc="-434" dirty="0"/>
              <a:t>Largest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0335" y="2589022"/>
          <a:ext cx="9358630" cy="199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Sentence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Score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7790" marR="421640">
                        <a:lnSpc>
                          <a:spcPct val="99700"/>
                        </a:lnSpc>
                        <a:spcBef>
                          <a:spcPts val="335"/>
                        </a:spcBef>
                      </a:pPr>
                      <a:r>
                        <a:rPr sz="1800" i="1" spc="-1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i="1" spc="-25" dirty="0">
                          <a:latin typeface="Verdana"/>
                          <a:cs typeface="Verdana"/>
                        </a:rPr>
                        <a:t>revenant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was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product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tireless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efforts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4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unbelievable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cast  </a:t>
                      </a:r>
                      <a:r>
                        <a:rPr sz="1800" spc="6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crew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6.2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thank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room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60" dirty="0">
                          <a:latin typeface="Verdana"/>
                          <a:cs typeface="Verdana"/>
                        </a:rPr>
                        <a:t>4.3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598" y="685800"/>
            <a:ext cx="11201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459" dirty="0"/>
              <a:t>Summary</a:t>
            </a:r>
            <a:r>
              <a:rPr spc="-505" dirty="0"/>
              <a:t> </a:t>
            </a:r>
            <a:r>
              <a:rPr spc="-229" dirty="0"/>
              <a:t>done</a:t>
            </a:r>
          </a:p>
        </p:txBody>
      </p:sp>
      <p:sp>
        <p:nvSpPr>
          <p:cNvPr id="4" name="object 4"/>
          <p:cNvSpPr/>
          <p:nvPr/>
        </p:nvSpPr>
        <p:spPr>
          <a:xfrm>
            <a:off x="1639823" y="3517391"/>
            <a:ext cx="8935212" cy="162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4232" y="3644645"/>
            <a:ext cx="8406765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i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Verdana"/>
                <a:cs typeface="Verdana"/>
              </a:rPr>
              <a:t>Revenant</a:t>
            </a:r>
            <a:r>
              <a:rPr sz="24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tireless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efforts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unbelievable cast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crew.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room.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10058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745" dirty="0"/>
              <a:t> </a:t>
            </a:r>
            <a:r>
              <a:rPr spc="-350" dirty="0"/>
              <a:t>-Techniques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3434588"/>
            <a:ext cx="8655050" cy="10528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45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Natural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based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spc="45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400" spc="-110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NLP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9525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745" dirty="0"/>
              <a:t> </a:t>
            </a:r>
            <a:r>
              <a:rPr spc="-350" dirty="0"/>
              <a:t>-Techniques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3434588"/>
            <a:ext cx="8655050" cy="10528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45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Natural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based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spc="45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400" spc="-110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NLP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88652" y="3640835"/>
            <a:ext cx="631190" cy="300355"/>
          </a:xfrm>
          <a:custGeom>
            <a:avLst/>
            <a:gdLst/>
            <a:ahLst/>
            <a:cxnLst/>
            <a:rect l="l" t="t" r="r" b="b"/>
            <a:pathLst>
              <a:path w="631190" h="300354">
                <a:moveTo>
                  <a:pt x="150114" y="0"/>
                </a:moveTo>
                <a:lnTo>
                  <a:pt x="0" y="150113"/>
                </a:lnTo>
                <a:lnTo>
                  <a:pt x="150114" y="300227"/>
                </a:lnTo>
                <a:lnTo>
                  <a:pt x="150114" y="225170"/>
                </a:lnTo>
                <a:lnTo>
                  <a:pt x="630936" y="225170"/>
                </a:lnTo>
                <a:lnTo>
                  <a:pt x="630936" y="75056"/>
                </a:lnTo>
                <a:lnTo>
                  <a:pt x="150114" y="75056"/>
                </a:lnTo>
                <a:lnTo>
                  <a:pt x="150114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88652" y="3640835"/>
            <a:ext cx="631190" cy="300355"/>
          </a:xfrm>
          <a:custGeom>
            <a:avLst/>
            <a:gdLst/>
            <a:ahLst/>
            <a:cxnLst/>
            <a:rect l="l" t="t" r="r" b="b"/>
            <a:pathLst>
              <a:path w="631190" h="300354">
                <a:moveTo>
                  <a:pt x="0" y="150113"/>
                </a:moveTo>
                <a:lnTo>
                  <a:pt x="150114" y="0"/>
                </a:lnTo>
                <a:lnTo>
                  <a:pt x="150114" y="75056"/>
                </a:lnTo>
                <a:lnTo>
                  <a:pt x="630936" y="75056"/>
                </a:lnTo>
                <a:lnTo>
                  <a:pt x="630936" y="225170"/>
                </a:lnTo>
                <a:lnTo>
                  <a:pt x="150114" y="225170"/>
                </a:lnTo>
                <a:lnTo>
                  <a:pt x="150114" y="300227"/>
                </a:lnTo>
                <a:lnTo>
                  <a:pt x="0" y="150113"/>
                </a:lnTo>
                <a:close/>
              </a:path>
            </a:pathLst>
          </a:custGeom>
          <a:ln w="15239">
            <a:solidFill>
              <a:srgbClr val="0091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37438"/>
            <a:ext cx="1127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30" dirty="0"/>
              <a:t>Sample</a:t>
            </a:r>
            <a:r>
              <a:rPr spc="-495" dirty="0"/>
              <a:t> </a:t>
            </a:r>
            <a:r>
              <a:rPr spc="-275" dirty="0"/>
              <a:t>paragraph</a:t>
            </a:r>
          </a:p>
        </p:txBody>
      </p:sp>
      <p:sp>
        <p:nvSpPr>
          <p:cNvPr id="4" name="object 4"/>
          <p:cNvSpPr/>
          <p:nvPr/>
        </p:nvSpPr>
        <p:spPr>
          <a:xfrm>
            <a:off x="757427" y="3163823"/>
            <a:ext cx="10757916" cy="184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" marR="5080" algn="ctr">
              <a:lnSpc>
                <a:spcPct val="99900"/>
              </a:lnSpc>
              <a:spcBef>
                <a:spcPts val="105"/>
              </a:spcBef>
            </a:pPr>
            <a:r>
              <a:rPr spc="-120" dirty="0"/>
              <a:t>Thank</a:t>
            </a:r>
            <a:r>
              <a:rPr spc="-185" dirty="0"/>
              <a:t> </a:t>
            </a:r>
            <a:r>
              <a:rPr spc="-30" dirty="0"/>
              <a:t>you</a:t>
            </a:r>
            <a:r>
              <a:rPr spc="-180" dirty="0"/>
              <a:t> </a:t>
            </a:r>
            <a:r>
              <a:rPr spc="-60" dirty="0"/>
              <a:t>all</a:t>
            </a:r>
            <a:r>
              <a:rPr spc="-204" dirty="0"/>
              <a:t> </a:t>
            </a:r>
            <a:r>
              <a:rPr spc="-105" dirty="0"/>
              <a:t>so</a:t>
            </a:r>
            <a:r>
              <a:rPr spc="-175" dirty="0"/>
              <a:t> </a:t>
            </a:r>
            <a:r>
              <a:rPr spc="-95" dirty="0"/>
              <a:t>very</a:t>
            </a:r>
            <a:r>
              <a:rPr spc="-215" dirty="0"/>
              <a:t> </a:t>
            </a:r>
            <a:r>
              <a:rPr spc="-20" dirty="0"/>
              <a:t>much.</a:t>
            </a:r>
            <a:r>
              <a:rPr spc="-200" dirty="0"/>
              <a:t> </a:t>
            </a:r>
            <a:r>
              <a:rPr spc="-120" dirty="0"/>
              <a:t>Thank</a:t>
            </a:r>
            <a:r>
              <a:rPr spc="-180" dirty="0"/>
              <a:t> </a:t>
            </a:r>
            <a:r>
              <a:rPr spc="-30" dirty="0"/>
              <a:t>you</a:t>
            </a:r>
            <a:r>
              <a:rPr spc="-180" dirty="0"/>
              <a:t> </a:t>
            </a:r>
            <a:r>
              <a:rPr spc="-10" dirty="0"/>
              <a:t>to</a:t>
            </a:r>
            <a:r>
              <a:rPr spc="-180" dirty="0"/>
              <a:t> </a:t>
            </a:r>
            <a:r>
              <a:rPr spc="-20" dirty="0"/>
              <a:t>the</a:t>
            </a:r>
            <a:r>
              <a:rPr spc="-180" dirty="0"/>
              <a:t> </a:t>
            </a:r>
            <a:r>
              <a:rPr spc="60" dirty="0"/>
              <a:t>Academy.</a:t>
            </a:r>
            <a:r>
              <a:rPr spc="-195" dirty="0"/>
              <a:t> </a:t>
            </a:r>
            <a:r>
              <a:rPr spc="-120" dirty="0"/>
              <a:t>Thank</a:t>
            </a:r>
            <a:r>
              <a:rPr spc="-180" dirty="0"/>
              <a:t> </a:t>
            </a:r>
            <a:r>
              <a:rPr spc="-30" dirty="0"/>
              <a:t>you</a:t>
            </a:r>
            <a:r>
              <a:rPr spc="-180" dirty="0"/>
              <a:t> </a:t>
            </a:r>
            <a:r>
              <a:rPr spc="-10" dirty="0"/>
              <a:t>to  </a:t>
            </a:r>
            <a:r>
              <a:rPr spc="-60" dirty="0"/>
              <a:t>all </a:t>
            </a:r>
            <a:r>
              <a:rPr spc="10" dirty="0"/>
              <a:t>of </a:t>
            </a:r>
            <a:r>
              <a:rPr spc="-30" dirty="0"/>
              <a:t>you </a:t>
            </a:r>
            <a:r>
              <a:rPr spc="-110" dirty="0"/>
              <a:t>in </a:t>
            </a:r>
            <a:r>
              <a:rPr spc="-170" dirty="0"/>
              <a:t>this </a:t>
            </a:r>
            <a:r>
              <a:rPr spc="-75" dirty="0"/>
              <a:t>room. </a:t>
            </a:r>
            <a:r>
              <a:rPr spc="-470" dirty="0"/>
              <a:t>I </a:t>
            </a:r>
            <a:r>
              <a:rPr spc="50" dirty="0"/>
              <a:t>have </a:t>
            </a:r>
            <a:r>
              <a:rPr spc="-10" dirty="0"/>
              <a:t>to </a:t>
            </a:r>
            <a:r>
              <a:rPr spc="15" dirty="0"/>
              <a:t>congratulate </a:t>
            </a:r>
            <a:r>
              <a:rPr spc="-20" dirty="0"/>
              <a:t>the </a:t>
            </a:r>
            <a:r>
              <a:rPr spc="-50" dirty="0"/>
              <a:t>other </a:t>
            </a:r>
            <a:r>
              <a:rPr spc="-5" dirty="0"/>
              <a:t>incredible  </a:t>
            </a:r>
            <a:r>
              <a:rPr spc="-40" dirty="0"/>
              <a:t>nominees </a:t>
            </a:r>
            <a:r>
              <a:rPr spc="-170" dirty="0"/>
              <a:t>this </a:t>
            </a:r>
            <a:r>
              <a:rPr spc="-70" dirty="0"/>
              <a:t>year. </a:t>
            </a:r>
            <a:r>
              <a:rPr i="1" spc="-130" dirty="0">
                <a:latin typeface="Verdana"/>
                <a:cs typeface="Verdana"/>
              </a:rPr>
              <a:t>The </a:t>
            </a:r>
            <a:r>
              <a:rPr i="1" spc="-15" dirty="0">
                <a:latin typeface="Verdana"/>
                <a:cs typeface="Verdana"/>
              </a:rPr>
              <a:t>Revenant </a:t>
            </a:r>
            <a:r>
              <a:rPr spc="-35" dirty="0"/>
              <a:t>was </a:t>
            </a:r>
            <a:r>
              <a:rPr spc="-20" dirty="0"/>
              <a:t>the </a:t>
            </a:r>
            <a:r>
              <a:rPr spc="25" dirty="0"/>
              <a:t>product </a:t>
            </a:r>
            <a:r>
              <a:rPr spc="10" dirty="0"/>
              <a:t>of </a:t>
            </a:r>
            <a:r>
              <a:rPr spc="-20" dirty="0"/>
              <a:t>the </a:t>
            </a:r>
            <a:r>
              <a:rPr spc="-145" dirty="0"/>
              <a:t>tireless  </a:t>
            </a:r>
            <a:r>
              <a:rPr spc="-100" dirty="0"/>
              <a:t>efforts</a:t>
            </a:r>
            <a:r>
              <a:rPr spc="-180" dirty="0"/>
              <a:t> </a:t>
            </a:r>
            <a:r>
              <a:rPr spc="10" dirty="0"/>
              <a:t>of</a:t>
            </a:r>
            <a:r>
              <a:rPr spc="-180" dirty="0"/>
              <a:t> </a:t>
            </a:r>
            <a:r>
              <a:rPr spc="65" dirty="0"/>
              <a:t>an</a:t>
            </a:r>
            <a:r>
              <a:rPr spc="-200" dirty="0"/>
              <a:t> </a:t>
            </a:r>
            <a:r>
              <a:rPr spc="10" dirty="0"/>
              <a:t>unbelievable</a:t>
            </a:r>
            <a:r>
              <a:rPr spc="-215" dirty="0"/>
              <a:t> </a:t>
            </a:r>
            <a:r>
              <a:rPr spc="10" dirty="0"/>
              <a:t>cast</a:t>
            </a:r>
            <a:r>
              <a:rPr spc="-190" dirty="0"/>
              <a:t> </a:t>
            </a:r>
            <a:r>
              <a:rPr spc="90" dirty="0"/>
              <a:t>and</a:t>
            </a:r>
            <a:r>
              <a:rPr spc="-180" dirty="0"/>
              <a:t> </a:t>
            </a:r>
            <a:r>
              <a:rPr spc="-15" dirty="0"/>
              <a:t>crew.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7432" y="633925"/>
            <a:ext cx="1098976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</a:t>
            </a:r>
            <a:r>
              <a:rPr spc="-545" dirty="0"/>
              <a:t> </a:t>
            </a:r>
            <a:r>
              <a:rPr spc="-405" dirty="0"/>
              <a:t>Tokenization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75131" y="2499360"/>
            <a:ext cx="10145268" cy="3171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432" y="2477262"/>
            <a:ext cx="9700895" cy="29660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240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much.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Academy.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room.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4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congratulate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incredible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nominees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year.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ts val="2875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i="1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Verdana"/>
                <a:cs typeface="Verdana"/>
              </a:rPr>
              <a:t>Revenant</a:t>
            </a:r>
            <a:r>
              <a:rPr sz="2400" i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tireless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efforts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875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unbelievable cast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6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crew.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37438"/>
            <a:ext cx="10617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</a:t>
            </a:r>
            <a:r>
              <a:rPr spc="-575" dirty="0"/>
              <a:t> </a:t>
            </a:r>
            <a:r>
              <a:rPr spc="-375" dirty="0"/>
              <a:t>Preprocess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675131" y="2499360"/>
            <a:ext cx="10055352" cy="3171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432" y="2477262"/>
            <a:ext cx="9611360" cy="29660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6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academy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room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congratulate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incredible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nominees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ts val="2875"/>
              </a:lnSpc>
              <a:spcBef>
                <a:spcPts val="1175"/>
              </a:spcBef>
              <a:buClr>
                <a:srgbClr val="00C5BA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i="1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Verdana"/>
                <a:cs typeface="Verdana"/>
              </a:rPr>
              <a:t>revenant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tireless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efforts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875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unbelievable cast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6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crew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37438"/>
            <a:ext cx="103125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</a:t>
            </a:r>
            <a:r>
              <a:rPr spc="-570" dirty="0"/>
              <a:t> </a:t>
            </a:r>
            <a:r>
              <a:rPr spc="-434" dirty="0"/>
              <a:t>Histogram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1052" y="2363723"/>
          <a:ext cx="8834117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thank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80" dirty="0">
                          <a:latin typeface="Verdana"/>
                          <a:cs typeface="Verdana"/>
                        </a:rPr>
                        <a:t>in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revenant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you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20" dirty="0">
                          <a:latin typeface="Verdana"/>
                          <a:cs typeface="Verdana"/>
                        </a:rPr>
                        <a:t>this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was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all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0" dirty="0">
                          <a:latin typeface="Verdana"/>
                          <a:cs typeface="Verdana"/>
                        </a:rPr>
                        <a:t>room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product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so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tireless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65" dirty="0">
                          <a:latin typeface="Verdana"/>
                          <a:cs typeface="Verdana"/>
                        </a:rPr>
                        <a:t>very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30" dirty="0">
                          <a:latin typeface="Verdana"/>
                          <a:cs typeface="Verdana"/>
                        </a:rPr>
                        <a:t>have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efforts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5" dirty="0">
                          <a:latin typeface="Verdana"/>
                          <a:cs typeface="Verdana"/>
                        </a:rPr>
                        <a:t>much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congratulate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5" dirty="0">
                          <a:latin typeface="Verdana"/>
                          <a:cs typeface="Verdana"/>
                        </a:rPr>
                        <a:t>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other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unbelievable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the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incredible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cast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academy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nominees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year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20" dirty="0">
                          <a:latin typeface="Verdana"/>
                          <a:cs typeface="Verdana"/>
                        </a:rPr>
                        <a:t>crew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216" y="685800"/>
            <a:ext cx="1148398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65" dirty="0"/>
              <a:t>Weighted</a:t>
            </a:r>
            <a:r>
              <a:rPr spc="-465" dirty="0"/>
              <a:t> </a:t>
            </a:r>
            <a:r>
              <a:rPr spc="-434" dirty="0"/>
              <a:t>Histogram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1052" y="2363723"/>
          <a:ext cx="8834117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thank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3/5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80" dirty="0">
                          <a:latin typeface="Verdana"/>
                          <a:cs typeface="Verdana"/>
                        </a:rPr>
                        <a:t>in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revenant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you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4/5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20" dirty="0">
                          <a:latin typeface="Verdana"/>
                          <a:cs typeface="Verdana"/>
                        </a:rPr>
                        <a:t>this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2/5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was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all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2/5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0" dirty="0">
                          <a:latin typeface="Verdana"/>
                          <a:cs typeface="Verdana"/>
                        </a:rPr>
                        <a:t>room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product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so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tireless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65" dirty="0">
                          <a:latin typeface="Verdana"/>
                          <a:cs typeface="Verdana"/>
                        </a:rPr>
                        <a:t>very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30" dirty="0">
                          <a:latin typeface="Verdana"/>
                          <a:cs typeface="Verdana"/>
                        </a:rPr>
                        <a:t>have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efforts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5" dirty="0">
                          <a:latin typeface="Verdana"/>
                          <a:cs typeface="Verdana"/>
                        </a:rPr>
                        <a:t>much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congratulate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5" dirty="0">
                          <a:latin typeface="Verdana"/>
                          <a:cs typeface="Verdana"/>
                        </a:rPr>
                        <a:t>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3/5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other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unbelievable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the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5/5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incredible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cast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academy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nominees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3/5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year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20" dirty="0">
                          <a:latin typeface="Verdana"/>
                          <a:cs typeface="Verdana"/>
                        </a:rPr>
                        <a:t>crew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1/5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6626" y="3751579"/>
            <a:ext cx="13144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4995" marR="5080" indent="-582930">
              <a:lnSpc>
                <a:spcPts val="2150"/>
              </a:lnSpc>
              <a:spcBef>
                <a:spcPts val="180"/>
              </a:spcBef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Maximum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159" y="685800"/>
            <a:ext cx="116079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55" dirty="0"/>
              <a:t>Document Summarization</a:t>
            </a:r>
            <a:r>
              <a:rPr spc="-434" dirty="0"/>
              <a:t> </a:t>
            </a:r>
            <a:r>
              <a:rPr spc="-844" dirty="0"/>
              <a:t>– </a:t>
            </a:r>
            <a:r>
              <a:rPr spc="-365" dirty="0"/>
              <a:t>Weighted</a:t>
            </a:r>
            <a:r>
              <a:rPr spc="-465" dirty="0"/>
              <a:t> </a:t>
            </a:r>
            <a:r>
              <a:rPr spc="-434" dirty="0"/>
              <a:t>Histogram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1052" y="2363723"/>
          <a:ext cx="8834117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thank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80" dirty="0">
                          <a:latin typeface="Verdana"/>
                          <a:cs typeface="Verdana"/>
                        </a:rPr>
                        <a:t>in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revenant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you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20" dirty="0">
                          <a:latin typeface="Verdana"/>
                          <a:cs typeface="Verdana"/>
                        </a:rPr>
                        <a:t>this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was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all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0" dirty="0">
                          <a:latin typeface="Verdana"/>
                          <a:cs typeface="Verdana"/>
                        </a:rPr>
                        <a:t>room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product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so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5" dirty="0">
                          <a:latin typeface="Verdana"/>
                          <a:cs typeface="Verdana"/>
                        </a:rPr>
                        <a:t>tireless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65" dirty="0">
                          <a:latin typeface="Verdana"/>
                          <a:cs typeface="Verdana"/>
                        </a:rPr>
                        <a:t>very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30" dirty="0">
                          <a:latin typeface="Verdana"/>
                          <a:cs typeface="Verdana"/>
                        </a:rPr>
                        <a:t>have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75" dirty="0">
                          <a:latin typeface="Verdana"/>
                          <a:cs typeface="Verdana"/>
                        </a:rPr>
                        <a:t>efforts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5" dirty="0">
                          <a:latin typeface="Verdana"/>
                          <a:cs typeface="Verdana"/>
                        </a:rPr>
                        <a:t>much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congratulate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5" dirty="0">
                          <a:latin typeface="Verdana"/>
                          <a:cs typeface="Verdana"/>
                        </a:rPr>
                        <a:t>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other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unbelievable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the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incredible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cast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academy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35" dirty="0">
                          <a:latin typeface="Verdana"/>
                          <a:cs typeface="Verdana"/>
                        </a:rPr>
                        <a:t>nominees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of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Verdana"/>
                          <a:cs typeface="Verdana"/>
                        </a:rPr>
                        <a:t>year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20" dirty="0">
                          <a:latin typeface="Verdana"/>
                          <a:cs typeface="Verdana"/>
                        </a:rPr>
                        <a:t>crew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40" dirty="0"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05871" y="6379464"/>
            <a:ext cx="1786127" cy="47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748</Words>
  <Application>Microsoft Office PowerPoint</Application>
  <PresentationFormat>Widescreen</PresentationFormat>
  <Paragraphs>349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 Theme</vt:lpstr>
      <vt:lpstr>PowerPoint Presentation</vt:lpstr>
      <vt:lpstr>Document Summarization -Techniques</vt:lpstr>
      <vt:lpstr>Document Summarization -Techniques</vt:lpstr>
      <vt:lpstr>Document Summarization – Sample paragraph</vt:lpstr>
      <vt:lpstr>Document Summarization – Tokenization</vt:lpstr>
      <vt:lpstr>Document Summarization – Preprocess</vt:lpstr>
      <vt:lpstr>Document Summarization – Histogram</vt:lpstr>
      <vt:lpstr>Document Summarization – Weighted Histogram</vt:lpstr>
      <vt:lpstr>Document Summarization – Weighted Histogram</vt:lpstr>
      <vt:lpstr>Document Summarization – Sentence Scores</vt:lpstr>
      <vt:lpstr>Document Summarization – Sentence Scores</vt:lpstr>
      <vt:lpstr>Document Summarization – Weighted Histogram</vt:lpstr>
      <vt:lpstr>Document Summarization – Sentence Scores</vt:lpstr>
      <vt:lpstr>Document Summarization – Sentence Scores</vt:lpstr>
      <vt:lpstr>Document Summarization – Sort by Score</vt:lpstr>
      <vt:lpstr>Document Summarization – Pick N Largest</vt:lpstr>
      <vt:lpstr>Document Summarization – Summary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Bijoyan Das</dc:creator>
  <cp:lastModifiedBy>Naveen Pandurangi</cp:lastModifiedBy>
  <cp:revision>4</cp:revision>
  <dcterms:created xsi:type="dcterms:W3CDTF">2019-02-24T16:33:25Z</dcterms:created>
  <dcterms:modified xsi:type="dcterms:W3CDTF">2019-02-24T17:05:36Z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2019-02-24T00:00:00Z</vt:filetime>
  </property>
</Properties>
</file>