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sldIdLst>
    <p:sldId id="256" r:id="rId5"/>
    <p:sldId id="258" r:id="rId6"/>
    <p:sldId id="260" r:id="rId7"/>
    <p:sldId id="290" r:id="rId8"/>
    <p:sldId id="291" r:id="rId9"/>
    <p:sldId id="292" r:id="rId10"/>
    <p:sldId id="293" r:id="rId11"/>
    <p:sldId id="295" r:id="rId12"/>
    <p:sldId id="276" r:id="rId13"/>
    <p:sldId id="264" r:id="rId14"/>
    <p:sldId id="275" r:id="rId15"/>
    <p:sldId id="279" r:id="rId16"/>
    <p:sldId id="278" r:id="rId17"/>
    <p:sldId id="277" r:id="rId18"/>
    <p:sldId id="282" r:id="rId19"/>
    <p:sldId id="284" r:id="rId20"/>
    <p:sldId id="286" r:id="rId21"/>
    <p:sldId id="280" r:id="rId22"/>
    <p:sldId id="281" r:id="rId23"/>
    <p:sldId id="285" r:id="rId24"/>
    <p:sldId id="289" r:id="rId25"/>
    <p:sldId id="287" r:id="rId26"/>
    <p:sldId id="294"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9644" autoAdjust="0"/>
  </p:normalViewPr>
  <p:slideViewPr>
    <p:cSldViewPr snapToGrid="0" snapToObjects="1">
      <p:cViewPr varScale="1">
        <p:scale>
          <a:sx n="74" d="100"/>
          <a:sy n="74" d="100"/>
        </p:scale>
        <p:origin x="55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5/13/2019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5/13/2019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7" name="Title 1"/>
          <p:cNvSpPr txBox="1">
            <a:spLocks/>
          </p:cNvSpPr>
          <p:nvPr/>
        </p:nvSpPr>
        <p:spPr>
          <a:xfrm>
            <a:off x="827583" y="332656"/>
            <a:ext cx="10028567" cy="548640"/>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2"/>
                </a:solidFill>
                <a:latin typeface="Times New Roman" pitchFamily="18" charset="0"/>
                <a:cs typeface="Times New Roman" pitchFamily="18" charset="0"/>
              </a:rPr>
              <a:t>HYBRID DOCUMENT SUMMERIZATION</a:t>
            </a:r>
            <a:endParaRPr lang="en-IN" sz="4000" b="1" dirty="0">
              <a:solidFill>
                <a:schemeClr val="tx2"/>
              </a:solidFill>
              <a:latin typeface="Times New Roman" pitchFamily="18" charset="0"/>
              <a:cs typeface="Times New Roman" pitchFamily="18" charset="0"/>
            </a:endParaRPr>
          </a:p>
        </p:txBody>
      </p:sp>
      <p:sp>
        <p:nvSpPr>
          <p:cNvPr id="8" name="Content Placeholder 2"/>
          <p:cNvSpPr txBox="1">
            <a:spLocks/>
          </p:cNvSpPr>
          <p:nvPr/>
        </p:nvSpPr>
        <p:spPr>
          <a:xfrm>
            <a:off x="339635" y="1645918"/>
            <a:ext cx="11443062" cy="487244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US" sz="2400" dirty="0">
                <a:solidFill>
                  <a:schemeClr val="tx2"/>
                </a:solidFill>
                <a:latin typeface="Times New Roman" pitchFamily="18" charset="0"/>
                <a:cs typeface="Times New Roman" pitchFamily="18" charset="0"/>
              </a:rPr>
              <a:t>DONE by,</a:t>
            </a:r>
          </a:p>
          <a:p>
            <a:pPr algn="l"/>
            <a:r>
              <a:rPr lang="en-US" sz="2400" b="1" dirty="0">
                <a:solidFill>
                  <a:schemeClr val="tx2"/>
                </a:solidFill>
                <a:latin typeface="Times New Roman" pitchFamily="18" charset="0"/>
                <a:cs typeface="Times New Roman" pitchFamily="18" charset="0"/>
              </a:rPr>
              <a:t>Naveen P Pandurangi(1VK15CS034)</a:t>
            </a:r>
          </a:p>
          <a:p>
            <a:pPr algn="l"/>
            <a:r>
              <a:rPr lang="en-US" sz="2400" b="1" dirty="0">
                <a:solidFill>
                  <a:schemeClr val="tx2"/>
                </a:solidFill>
                <a:latin typeface="Times New Roman" pitchFamily="18" charset="0"/>
                <a:cs typeface="Times New Roman" pitchFamily="18" charset="0"/>
              </a:rPr>
              <a:t>Nikhil </a:t>
            </a:r>
            <a:r>
              <a:rPr lang="en-US" sz="2400" b="1" dirty="0" err="1">
                <a:solidFill>
                  <a:schemeClr val="tx2"/>
                </a:solidFill>
                <a:latin typeface="Times New Roman" pitchFamily="18" charset="0"/>
                <a:cs typeface="Times New Roman" pitchFamily="18" charset="0"/>
              </a:rPr>
              <a:t>Chandran</a:t>
            </a:r>
            <a:r>
              <a:rPr lang="en-US" sz="2400" b="1" dirty="0">
                <a:solidFill>
                  <a:schemeClr val="tx2"/>
                </a:solidFill>
                <a:latin typeface="Times New Roman" pitchFamily="18" charset="0"/>
                <a:cs typeface="Times New Roman" pitchFamily="18" charset="0"/>
              </a:rPr>
              <a:t>(1VK15CS038)</a:t>
            </a:r>
          </a:p>
          <a:p>
            <a:pPr algn="l"/>
            <a:r>
              <a:rPr lang="en-US" sz="2400" b="1" dirty="0" err="1">
                <a:solidFill>
                  <a:schemeClr val="tx2"/>
                </a:solidFill>
                <a:latin typeface="Times New Roman" pitchFamily="18" charset="0"/>
                <a:cs typeface="Times New Roman" pitchFamily="18" charset="0"/>
              </a:rPr>
              <a:t>Srivatsa</a:t>
            </a:r>
            <a:r>
              <a:rPr lang="en-US" sz="2400" b="1" dirty="0">
                <a:solidFill>
                  <a:schemeClr val="tx2"/>
                </a:solidFill>
                <a:latin typeface="Times New Roman" pitchFamily="18" charset="0"/>
                <a:cs typeface="Times New Roman" pitchFamily="18" charset="0"/>
              </a:rPr>
              <a:t> V </a:t>
            </a:r>
            <a:r>
              <a:rPr lang="en-US" sz="2400" b="1" dirty="0" err="1">
                <a:solidFill>
                  <a:schemeClr val="tx2"/>
                </a:solidFill>
                <a:latin typeface="Times New Roman" pitchFamily="18" charset="0"/>
                <a:cs typeface="Times New Roman" pitchFamily="18" charset="0"/>
              </a:rPr>
              <a:t>Jamadagni</a:t>
            </a:r>
            <a:r>
              <a:rPr lang="en-US" sz="2400" b="1" dirty="0">
                <a:solidFill>
                  <a:schemeClr val="tx2"/>
                </a:solidFill>
                <a:latin typeface="Times New Roman" pitchFamily="18" charset="0"/>
                <a:cs typeface="Times New Roman" pitchFamily="18" charset="0"/>
              </a:rPr>
              <a:t>(1VK15CS054)</a:t>
            </a:r>
          </a:p>
          <a:p>
            <a:pPr algn="l"/>
            <a:r>
              <a:rPr lang="en-US" sz="2400" b="1" dirty="0">
                <a:solidFill>
                  <a:schemeClr val="tx2"/>
                </a:solidFill>
                <a:latin typeface="Times New Roman" pitchFamily="18" charset="0"/>
                <a:cs typeface="Times New Roman" pitchFamily="18" charset="0"/>
              </a:rPr>
              <a:t>Mohammed Abu </a:t>
            </a:r>
            <a:r>
              <a:rPr lang="en-US" sz="2400" b="1" dirty="0" err="1">
                <a:solidFill>
                  <a:schemeClr val="tx2"/>
                </a:solidFill>
                <a:latin typeface="Times New Roman" pitchFamily="18" charset="0"/>
                <a:cs typeface="Times New Roman" pitchFamily="18" charset="0"/>
              </a:rPr>
              <a:t>Talha</a:t>
            </a:r>
            <a:r>
              <a:rPr lang="en-US" sz="2400" b="1" dirty="0">
                <a:solidFill>
                  <a:schemeClr val="tx2"/>
                </a:solidFill>
                <a:latin typeface="Times New Roman" pitchFamily="18" charset="0"/>
                <a:cs typeface="Times New Roman" pitchFamily="18" charset="0"/>
              </a:rPr>
              <a:t> Ahmed(1VK15CS030)</a:t>
            </a:r>
          </a:p>
          <a:p>
            <a:pPr algn="l"/>
            <a:endParaRPr lang="en-US" sz="2400" b="1" dirty="0">
              <a:solidFill>
                <a:schemeClr val="tx2"/>
              </a:solidFill>
              <a:latin typeface="Times New Roman" pitchFamily="18" charset="0"/>
              <a:cs typeface="Times New Roman" pitchFamily="18" charset="0"/>
            </a:endParaRPr>
          </a:p>
          <a:p>
            <a:r>
              <a:rPr lang="en-US" sz="2400" b="1" dirty="0">
                <a:solidFill>
                  <a:schemeClr val="tx2"/>
                </a:solidFill>
                <a:latin typeface="Times New Roman" pitchFamily="18" charset="0"/>
                <a:cs typeface="Times New Roman" pitchFamily="18" charset="0"/>
              </a:rPr>
              <a:t>Under The Guidance Of </a:t>
            </a:r>
          </a:p>
          <a:p>
            <a:r>
              <a:rPr lang="en-US" sz="2400" b="1" dirty="0">
                <a:solidFill>
                  <a:schemeClr val="tx2"/>
                </a:solidFill>
                <a:latin typeface="Times New Roman" pitchFamily="18" charset="0"/>
                <a:cs typeface="Times New Roman" pitchFamily="18" charset="0"/>
              </a:rPr>
              <a:t>PROF. </a:t>
            </a:r>
            <a:r>
              <a:rPr lang="en-US" sz="2400" b="1" dirty="0" err="1">
                <a:solidFill>
                  <a:schemeClr val="tx2"/>
                </a:solidFill>
                <a:latin typeface="Times New Roman" pitchFamily="18" charset="0"/>
                <a:cs typeface="Times New Roman" pitchFamily="18" charset="0"/>
              </a:rPr>
              <a:t>Chandramma</a:t>
            </a:r>
            <a:r>
              <a:rPr lang="en-US" sz="2400" b="1" dirty="0">
                <a:solidFill>
                  <a:schemeClr val="tx2"/>
                </a:solidFill>
                <a:latin typeface="Times New Roman" pitchFamily="18" charset="0"/>
                <a:cs typeface="Times New Roman" pitchFamily="18" charset="0"/>
              </a:rPr>
              <a:t> R</a:t>
            </a:r>
          </a:p>
          <a:p>
            <a:r>
              <a:rPr lang="en-US" sz="2400" b="1" dirty="0" err="1">
                <a:solidFill>
                  <a:schemeClr val="tx2"/>
                </a:solidFill>
                <a:latin typeface="Times New Roman" pitchFamily="18" charset="0"/>
                <a:cs typeface="Times New Roman" pitchFamily="18" charset="0"/>
              </a:rPr>
              <a:t>Assoc.Professor</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Dept</a:t>
            </a:r>
            <a:r>
              <a:rPr lang="en-US" sz="2400" b="1" dirty="0">
                <a:solidFill>
                  <a:schemeClr val="tx2"/>
                </a:solidFill>
                <a:latin typeface="Times New Roman" pitchFamily="18" charset="0"/>
                <a:cs typeface="Times New Roman" pitchFamily="18" charset="0"/>
              </a:rPr>
              <a:t> Of CSE,VKIT</a:t>
            </a:r>
            <a:endParaRPr lang="en-IN" sz="24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67135" y="273102"/>
            <a:ext cx="6984776" cy="707886"/>
          </a:xfrm>
          <a:prstGeom prst="rect">
            <a:avLst/>
          </a:prstGeom>
          <a:noFill/>
        </p:spPr>
        <p:txBody>
          <a:bodyPr wrap="square" rtlCol="0">
            <a:spAutoFit/>
          </a:bodyPr>
          <a:lstStyle/>
          <a:p>
            <a:pPr algn="ctr"/>
            <a:r>
              <a:rPr lang="en-US" sz="4000" b="1" dirty="0">
                <a:solidFill>
                  <a:schemeClr val="tx2"/>
                </a:solidFill>
                <a:latin typeface="Times New Roman" pitchFamily="18" charset="0"/>
                <a:cs typeface="Times New Roman" pitchFamily="18" charset="0"/>
              </a:rPr>
              <a:t>PROPOSED SYSTEM</a:t>
            </a:r>
            <a:endParaRPr lang="en-IN" sz="4000" b="1" dirty="0">
              <a:solidFill>
                <a:schemeClr val="tx2"/>
              </a:solidFill>
              <a:latin typeface="Times New Roman" pitchFamily="18" charset="0"/>
              <a:cs typeface="Times New Roman" pitchFamily="18" charset="0"/>
            </a:endParaRPr>
          </a:p>
        </p:txBody>
      </p:sp>
      <p:sp>
        <p:nvSpPr>
          <p:cNvPr id="9" name="TextBox 8"/>
          <p:cNvSpPr txBox="1"/>
          <p:nvPr/>
        </p:nvSpPr>
        <p:spPr>
          <a:xfrm>
            <a:off x="266115" y="1169977"/>
            <a:ext cx="11817028" cy="5632311"/>
          </a:xfrm>
          <a:prstGeom prst="rect">
            <a:avLst/>
          </a:prstGeom>
          <a:noFill/>
        </p:spPr>
        <p:txBody>
          <a:bodyPr wrap="square" rtlCol="0">
            <a:spAutoFit/>
          </a:bodyPr>
          <a:lstStyle/>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 A solitary or single input content is going to be outlined  utilizing unsupervised learning.</a:t>
            </a:r>
          </a:p>
          <a:p>
            <a:pPr>
              <a:buFont typeface="Arial" panose="020B0604020202020204" pitchFamily="34" charset="0"/>
              <a:buChar char="•"/>
            </a:pPr>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Sentences with induced weights are composed in sliding solicitation concerning their weights.</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 Certain quantities of sentences are chosen as an outline.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The proposed computations, abridges solitary or single report content utilizing unsupervised learning approach.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Heaviness of every sentence in a substance is resolved using streamlined Lesk’s computation and wordnet.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Summarization procedure is performed as indicated by the given rate of synopsis. </a:t>
            </a:r>
          </a:p>
          <a:p>
            <a:pPr>
              <a:buFont typeface="Arial" panose="020B0604020202020204" pitchFamily="34" charset="0"/>
              <a:buChar char="•"/>
            </a:pPr>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Input document will be in the form of a .txt file.</a:t>
            </a: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97482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2365" y="858857"/>
            <a:ext cx="11295017" cy="4401205"/>
          </a:xfrm>
          <a:prstGeom prst="rect">
            <a:avLst/>
          </a:prstGeom>
        </p:spPr>
        <p:txBody>
          <a:bodyPr wrap="square">
            <a:spAutoFit/>
          </a:bodyPr>
          <a:lstStyle/>
          <a:p>
            <a:pPr marL="285750" indent="-285750">
              <a:buFont typeface="Arial" panose="020B0604020202020204" pitchFamily="34" charset="0"/>
              <a:buChar char="•"/>
            </a:pPr>
            <a:r>
              <a:rPr lang="en-IN" sz="2800" dirty="0">
                <a:latin typeface="Times New Roman" panose="02020603050405020304" pitchFamily="18" charset="0"/>
                <a:ea typeface="Times New Roman" panose="02020603050405020304" pitchFamily="18" charset="0"/>
              </a:rPr>
              <a:t>The pre-processing includes the data cleaning and data abstraction.</a:t>
            </a:r>
          </a:p>
          <a:p>
            <a:endParaRPr lang="en-IN" sz="28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ea typeface="Times New Roman" panose="02020603050405020304" pitchFamily="18" charset="0"/>
              </a:rPr>
              <a:t> The data will be the input to the </a:t>
            </a:r>
            <a:r>
              <a:rPr lang="en-IN" sz="2800" dirty="0" err="1">
                <a:latin typeface="Times New Roman" panose="02020603050405020304" pitchFamily="18" charset="0"/>
                <a:ea typeface="Times New Roman" panose="02020603050405020304" pitchFamily="18" charset="0"/>
              </a:rPr>
              <a:t>lesk</a:t>
            </a:r>
            <a:r>
              <a:rPr lang="en-IN" sz="2800" dirty="0">
                <a:latin typeface="Times New Roman" panose="02020603050405020304" pitchFamily="18" charset="0"/>
                <a:ea typeface="Times New Roman" panose="02020603050405020304" pitchFamily="18" charset="0"/>
              </a:rPr>
              <a:t> algorithm with the weights given to the words.</a:t>
            </a:r>
          </a:p>
          <a:p>
            <a:endParaRPr lang="en-IN" sz="28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ea typeface="Times New Roman" panose="02020603050405020304" pitchFamily="18" charset="0"/>
              </a:rPr>
              <a:t> </a:t>
            </a:r>
            <a:r>
              <a:rPr lang="en-IN" sz="2800" dirty="0" err="1">
                <a:latin typeface="Times New Roman" panose="02020603050405020304" pitchFamily="18" charset="0"/>
                <a:ea typeface="Times New Roman" panose="02020603050405020304" pitchFamily="18" charset="0"/>
              </a:rPr>
              <a:t>Wordnet</a:t>
            </a:r>
            <a:r>
              <a:rPr lang="en-IN" sz="2800" dirty="0">
                <a:latin typeface="Times New Roman" panose="02020603050405020304" pitchFamily="18" charset="0"/>
                <a:ea typeface="Times New Roman" panose="02020603050405020304" pitchFamily="18" charset="0"/>
              </a:rPr>
              <a:t> acts as a dictionary for comparing the importance of the word given is the input.</a:t>
            </a:r>
          </a:p>
          <a:p>
            <a:endParaRPr lang="en-IN" sz="28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ea typeface="Times New Roman" panose="02020603050405020304" pitchFamily="18" charset="0"/>
              </a:rPr>
              <a:t> Once the data is processed in the </a:t>
            </a:r>
            <a:r>
              <a:rPr lang="en-IN" sz="2800" dirty="0" err="1">
                <a:latin typeface="Times New Roman" panose="02020603050405020304" pitchFamily="18" charset="0"/>
                <a:ea typeface="Times New Roman" panose="02020603050405020304" pitchFamily="18" charset="0"/>
              </a:rPr>
              <a:t>lesk</a:t>
            </a:r>
            <a:r>
              <a:rPr lang="en-IN" sz="2800" dirty="0">
                <a:latin typeface="Times New Roman" panose="02020603050405020304" pitchFamily="18" charset="0"/>
                <a:ea typeface="Times New Roman" panose="02020603050405020304" pitchFamily="18" charset="0"/>
              </a:rPr>
              <a:t> algorithm it gives the output values which will be further converted into the summarized document format</a:t>
            </a:r>
            <a:r>
              <a:rPr lang="en-IN" sz="2400" dirty="0">
                <a:latin typeface="Times New Roman" panose="02020603050405020304" pitchFamily="18" charset="0"/>
                <a:ea typeface="Times New Roman" panose="02020603050405020304" pitchFamily="18" charset="0"/>
              </a:rPr>
              <a:t>.</a:t>
            </a:r>
            <a:endParaRPr lang="en-US" sz="2400" dirty="0"/>
          </a:p>
        </p:txBody>
      </p:sp>
    </p:spTree>
    <p:extLst>
      <p:ext uri="{BB962C8B-B14F-4D97-AF65-F5344CB8AC3E}">
        <p14:creationId xmlns:p14="http://schemas.microsoft.com/office/powerpoint/2010/main" val="319453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465" y="65148"/>
            <a:ext cx="11696535" cy="646331"/>
          </a:xfrm>
          <a:prstGeom prst="rect">
            <a:avLst/>
          </a:prstGeom>
        </p:spPr>
        <p:txBody>
          <a:bodyPr wrap="none">
            <a:spAutoFit/>
          </a:bodyPr>
          <a:lstStyle/>
          <a:p>
            <a:pPr marR="0" lvl="0" algn="just">
              <a:spcBef>
                <a:spcPts val="0"/>
              </a:spcBef>
              <a:spcAft>
                <a:spcPts val="0"/>
              </a:spcAft>
            </a:pPr>
            <a:r>
              <a:rPr lang="en-IN" sz="3600" b="1" dirty="0">
                <a:latin typeface="Times New Roman" panose="02020603050405020304" pitchFamily="18" charset="0"/>
                <a:ea typeface="Times New Roman" panose="02020603050405020304" pitchFamily="18" charset="0"/>
              </a:rPr>
              <a:t>SYSTEM ARCHITECTURE OF PROPOSED SYSTEM </a:t>
            </a:r>
            <a:endParaRPr lang="en-US" sz="3600" b="1" dirty="0">
              <a:latin typeface="Times New Roman" panose="02020603050405020304" pitchFamily="18" charset="0"/>
              <a:ea typeface="SimSun" panose="02010600030101010101" pitchFamily="2" charset="-122"/>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2069" y="917080"/>
            <a:ext cx="11612880" cy="5823355"/>
          </a:xfrm>
          <a:prstGeom prst="rect">
            <a:avLst/>
          </a:prstGeom>
          <a:noFill/>
          <a:ln>
            <a:noFill/>
          </a:ln>
        </p:spPr>
      </p:pic>
      <p:sp>
        <p:nvSpPr>
          <p:cNvPr id="2" name="Rectangle 1"/>
          <p:cNvSpPr/>
          <p:nvPr/>
        </p:nvSpPr>
        <p:spPr>
          <a:xfrm>
            <a:off x="8088923" y="4372708"/>
            <a:ext cx="902677" cy="1992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77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55054" y="239877"/>
            <a:ext cx="4429418" cy="707886"/>
          </a:xfrm>
          <a:prstGeom prst="rect">
            <a:avLst/>
          </a:prstGeom>
        </p:spPr>
        <p:txBody>
          <a:bodyPr wrap="none">
            <a:spAutoFit/>
          </a:bodyPr>
          <a:lstStyle/>
          <a:p>
            <a:r>
              <a:rPr lang="en-US" sz="4000" b="1" dirty="0">
                <a:solidFill>
                  <a:schemeClr val="tx2"/>
                </a:solidFill>
                <a:latin typeface="Times New Roman" pitchFamily="18" charset="0"/>
                <a:cs typeface="Times New Roman" pitchFamily="18" charset="0"/>
              </a:rPr>
              <a:t>METHODOLOGY</a:t>
            </a:r>
            <a:endParaRPr lang="en-US" sz="4000" dirty="0"/>
          </a:p>
        </p:txBody>
      </p:sp>
      <p:sp>
        <p:nvSpPr>
          <p:cNvPr id="6" name="Rectangle 5"/>
          <p:cNvSpPr/>
          <p:nvPr/>
        </p:nvSpPr>
        <p:spPr>
          <a:xfrm>
            <a:off x="298898" y="1150943"/>
            <a:ext cx="5106526" cy="461665"/>
          </a:xfrm>
          <a:prstGeom prst="rect">
            <a:avLst/>
          </a:prstGeom>
        </p:spPr>
        <p:txBody>
          <a:bodyPr wrap="none">
            <a:spAutoFit/>
          </a:bodyPr>
          <a:lstStyle/>
          <a:p>
            <a:pPr marR="76200" algn="just"/>
            <a:r>
              <a:rPr lang="en-IN" sz="2400" dirty="0">
                <a:latin typeface="Times New Roman" panose="02020603050405020304" pitchFamily="18" charset="0"/>
                <a:ea typeface="SimSun" panose="02010600030101010101" pitchFamily="2" charset="-122"/>
              </a:rPr>
              <a:t>STAGE 1: DATA PRE-PROCESSING </a:t>
            </a:r>
            <a:endParaRPr lang="en-US" sz="2400" dirty="0">
              <a:latin typeface="Times New Roman" panose="02020603050405020304" pitchFamily="18" charset="0"/>
              <a:ea typeface="SimSun" panose="02010600030101010101" pitchFamily="2" charset="-122"/>
            </a:endParaRPr>
          </a:p>
        </p:txBody>
      </p:sp>
      <p:sp>
        <p:nvSpPr>
          <p:cNvPr id="7" name="Rectangle 6"/>
          <p:cNvSpPr/>
          <p:nvPr/>
        </p:nvSpPr>
        <p:spPr>
          <a:xfrm>
            <a:off x="317493" y="1679438"/>
            <a:ext cx="11405422" cy="923330"/>
          </a:xfrm>
          <a:prstGeom prst="rect">
            <a:avLst/>
          </a:prstGeom>
        </p:spPr>
        <p:txBody>
          <a:bodyPr wrap="square">
            <a:spAutoFit/>
          </a:bodyPr>
          <a:lstStyle/>
          <a:p>
            <a:pPr marR="76200" algn="just"/>
            <a:r>
              <a:rPr lang="en-IN" dirty="0">
                <a:latin typeface="Times New Roman" panose="02020603050405020304" pitchFamily="18" charset="0"/>
                <a:ea typeface="SimSun" panose="02010600030101010101" pitchFamily="2" charset="-122"/>
              </a:rPr>
              <a:t>Programmed record outline generator is for clearing the undesirable things which exist in the substance. Henceforth it will additionally process it will be performing sentence part, tokenization, empty stop word, clear accentuation and perform stemming.  </a:t>
            </a:r>
            <a:endParaRPr lang="en-US" dirty="0">
              <a:latin typeface="Times New Roman" panose="02020603050405020304" pitchFamily="18" charset="0"/>
              <a:ea typeface="SimSun" panose="02010600030101010101" pitchFamily="2" charset="-122"/>
            </a:endParaRPr>
          </a:p>
        </p:txBody>
      </p:sp>
      <p:sp>
        <p:nvSpPr>
          <p:cNvPr id="8" name="Rectangle 7"/>
          <p:cNvSpPr/>
          <p:nvPr/>
        </p:nvSpPr>
        <p:spPr>
          <a:xfrm>
            <a:off x="317493" y="2726927"/>
            <a:ext cx="5631863" cy="461665"/>
          </a:xfrm>
          <a:prstGeom prst="rect">
            <a:avLst/>
          </a:prstGeom>
        </p:spPr>
        <p:txBody>
          <a:bodyPr wrap="none">
            <a:spAutoFit/>
          </a:bodyPr>
          <a:lstStyle/>
          <a:p>
            <a:pPr marR="76200" algn="just"/>
            <a:r>
              <a:rPr lang="en-IN" sz="2400" dirty="0">
                <a:latin typeface="Times New Roman" panose="02020603050405020304" pitchFamily="18" charset="0"/>
                <a:ea typeface="SimSun" panose="02010600030101010101" pitchFamily="2" charset="-122"/>
              </a:rPr>
              <a:t>STAGE 2: EVALUATION OF WEIGHTS  </a:t>
            </a:r>
            <a:endParaRPr lang="en-US" sz="2400" dirty="0">
              <a:latin typeface="Times New Roman" panose="02020603050405020304" pitchFamily="18" charset="0"/>
              <a:ea typeface="SimSun" panose="02010600030101010101" pitchFamily="2" charset="-122"/>
            </a:endParaRPr>
          </a:p>
        </p:txBody>
      </p:sp>
      <p:sp>
        <p:nvSpPr>
          <p:cNvPr id="9" name="Rectangle 8"/>
          <p:cNvSpPr/>
          <p:nvPr/>
        </p:nvSpPr>
        <p:spPr>
          <a:xfrm>
            <a:off x="298897" y="3379581"/>
            <a:ext cx="11300919" cy="1144929"/>
          </a:xfrm>
          <a:prstGeom prst="rect">
            <a:avLst/>
          </a:prstGeom>
        </p:spPr>
        <p:txBody>
          <a:bodyPr wrap="square">
            <a:spAutoFit/>
          </a:bodyPr>
          <a:lstStyle/>
          <a:p>
            <a:pPr algn="just">
              <a:lnSpc>
                <a:spcPct val="95000"/>
              </a:lnSpc>
              <a:spcAft>
                <a:spcPts val="600"/>
              </a:spcAft>
              <a:tabLst>
                <a:tab pos="0" algn="l"/>
              </a:tabLst>
            </a:pPr>
            <a:r>
              <a:rPr lang="en-IN" spc="-5" dirty="0">
                <a:latin typeface="Times New Roman" panose="02020603050405020304" pitchFamily="18" charset="0"/>
                <a:ea typeface="SimSun" panose="02010600030101010101" pitchFamily="2" charset="-122"/>
              </a:rPr>
              <a:t>This is the next phase of document summarization. After the Text data is cleaned and pre-processed, the processing techniques are applied in which the scores, frequency of words are calculated. The data is grouped on the basis of similarity, dissimilarity so that the summary generation can be made efficiently. For this different clustering techniques are used.</a:t>
            </a:r>
            <a:endParaRPr lang="en-US" spc="-5" dirty="0">
              <a:latin typeface="Times New Roman" panose="02020603050405020304" pitchFamily="18" charset="0"/>
              <a:ea typeface="SimSun" panose="02010600030101010101" pitchFamily="2" charset="-122"/>
            </a:endParaRPr>
          </a:p>
        </p:txBody>
      </p:sp>
      <p:sp>
        <p:nvSpPr>
          <p:cNvPr id="10" name="Rectangle 9"/>
          <p:cNvSpPr/>
          <p:nvPr/>
        </p:nvSpPr>
        <p:spPr>
          <a:xfrm>
            <a:off x="317493" y="4598424"/>
            <a:ext cx="4207177" cy="461665"/>
          </a:xfrm>
          <a:prstGeom prst="rect">
            <a:avLst/>
          </a:prstGeom>
        </p:spPr>
        <p:txBody>
          <a:bodyPr wrap="none">
            <a:spAutoFit/>
          </a:bodyPr>
          <a:lstStyle/>
          <a:p>
            <a:pPr marR="76200" algn="just"/>
            <a:r>
              <a:rPr lang="en-IN" sz="2400" dirty="0">
                <a:latin typeface="Times New Roman" panose="02020603050405020304" pitchFamily="18" charset="0"/>
                <a:ea typeface="SimSun" panose="02010600030101010101" pitchFamily="2" charset="-122"/>
              </a:rPr>
              <a:t>STAGE 3: SUMMARIZATION</a:t>
            </a:r>
            <a:endParaRPr lang="en-US" sz="2400" dirty="0">
              <a:latin typeface="Times New Roman" panose="02020603050405020304" pitchFamily="18" charset="0"/>
              <a:ea typeface="SimSun" panose="02010600030101010101" pitchFamily="2" charset="-122"/>
            </a:endParaRPr>
          </a:p>
        </p:txBody>
      </p:sp>
      <p:sp>
        <p:nvSpPr>
          <p:cNvPr id="11" name="Rectangle 10"/>
          <p:cNvSpPr/>
          <p:nvPr/>
        </p:nvSpPr>
        <p:spPr>
          <a:xfrm>
            <a:off x="317493" y="5150936"/>
            <a:ext cx="11679742" cy="1200329"/>
          </a:xfrm>
          <a:prstGeom prst="rect">
            <a:avLst/>
          </a:prstGeom>
        </p:spPr>
        <p:txBody>
          <a:bodyPr wrap="square">
            <a:spAutoFit/>
          </a:bodyPr>
          <a:lstStyle/>
          <a:p>
            <a:r>
              <a:rPr lang="en-IN" dirty="0">
                <a:latin typeface="Times New Roman" panose="02020603050405020304" pitchFamily="18" charset="0"/>
                <a:ea typeface="SimSun" panose="02010600030101010101" pitchFamily="2" charset="-122"/>
              </a:rPr>
              <a:t>After the data is processed, the summary is to be generated based on the requirement. Extraction of sentences is done from the processed data and the summary is processed. The words to added to sentences, reducing the sentences based on score etc. is done in this step to produce summary. The representation of the summary can be in the form of words </a:t>
            </a:r>
            <a:r>
              <a:rPr lang="en-IN" dirty="0"/>
              <a:t>sentences, paragraphs, graphs etc. for the summary to be generated different summarizers are used.</a:t>
            </a:r>
            <a:endParaRPr lang="en-US" dirty="0"/>
          </a:p>
        </p:txBody>
      </p:sp>
    </p:spTree>
    <p:extLst>
      <p:ext uri="{BB962C8B-B14F-4D97-AF65-F5344CB8AC3E}">
        <p14:creationId xmlns:p14="http://schemas.microsoft.com/office/powerpoint/2010/main" val="233518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84761" y="202943"/>
            <a:ext cx="5555303" cy="707886"/>
          </a:xfrm>
          <a:prstGeom prst="rect">
            <a:avLst/>
          </a:prstGeom>
        </p:spPr>
        <p:txBody>
          <a:bodyPr wrap="none">
            <a:spAutoFit/>
          </a:bodyPr>
          <a:lstStyle/>
          <a:p>
            <a:r>
              <a:rPr lang="en-US" sz="4000" b="1" dirty="0">
                <a:latin typeface="Times New Roman" panose="02020603050405020304" pitchFamily="18" charset="0"/>
                <a:ea typeface="SimSun" panose="02010600030101010101" pitchFamily="2" charset="-122"/>
              </a:rPr>
              <a:t>MODEL PROCESSING</a:t>
            </a:r>
            <a:endParaRPr lang="en-US" sz="4000" dirty="0"/>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905148" y="1030015"/>
            <a:ext cx="10485664" cy="5318534"/>
          </a:xfrm>
          <a:prstGeom prst="rect">
            <a:avLst/>
          </a:prstGeom>
          <a:noFill/>
          <a:ln>
            <a:noFill/>
          </a:ln>
        </p:spPr>
      </p:pic>
    </p:spTree>
    <p:extLst>
      <p:ext uri="{BB962C8B-B14F-4D97-AF65-F5344CB8AC3E}">
        <p14:creationId xmlns:p14="http://schemas.microsoft.com/office/powerpoint/2010/main" val="1951608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86016" y="13063"/>
            <a:ext cx="3132589" cy="905056"/>
          </a:xfrm>
          <a:prstGeom prst="rect">
            <a:avLst/>
          </a:prstGeom>
        </p:spPr>
        <p:txBody>
          <a:bodyPr wrap="none">
            <a:spAutoFit/>
          </a:bodyPr>
          <a:lstStyle/>
          <a:p>
            <a:pPr marR="0" lvl="0" algn="ctr" fontAlgn="base">
              <a:lnSpc>
                <a:spcPct val="150000"/>
              </a:lnSpc>
              <a:spcBef>
                <a:spcPts val="800"/>
              </a:spcBef>
              <a:spcAft>
                <a:spcPts val="0"/>
              </a:spcAft>
              <a:buSzPts val="1000"/>
              <a:tabLst>
                <a:tab pos="137160" algn="l"/>
                <a:tab pos="365760" algn="l"/>
              </a:tabLst>
            </a:pPr>
            <a:r>
              <a:rPr lang="en-IN" sz="4000" b="1" kern="0" cap="small" dirty="0">
                <a:effectLst>
                  <a:outerShdw sx="0" sy="0">
                    <a:srgbClr val="000000"/>
                  </a:outerShdw>
                </a:effectLst>
                <a:latin typeface="Times New Roman" panose="02020603050405020304" pitchFamily="18" charset="0"/>
                <a:ea typeface="MS Mincho"/>
              </a:rPr>
              <a:t>Algorithms</a:t>
            </a:r>
            <a:endParaRPr lang="en-US" sz="4000" b="1" kern="0" cap="small" dirty="0">
              <a:effectLst>
                <a:outerShdw sx="0" sy="0">
                  <a:srgbClr val="000000"/>
                </a:outerShdw>
              </a:effectLst>
              <a:latin typeface="Times New Roman" panose="02020603050405020304" pitchFamily="18" charset="0"/>
            </a:endParaRPr>
          </a:p>
        </p:txBody>
      </p:sp>
      <p:sp>
        <p:nvSpPr>
          <p:cNvPr id="6" name="Rectangle 5"/>
          <p:cNvSpPr/>
          <p:nvPr/>
        </p:nvSpPr>
        <p:spPr>
          <a:xfrm>
            <a:off x="126378" y="1128151"/>
            <a:ext cx="8983998" cy="461665"/>
          </a:xfrm>
          <a:prstGeom prst="rect">
            <a:avLst/>
          </a:prstGeom>
        </p:spPr>
        <p:txBody>
          <a:bodyPr wrap="none">
            <a:spAutoFit/>
          </a:bodyPr>
          <a:lstStyle/>
          <a:p>
            <a:pPr marL="342900" marR="0" lvl="0" indent="-342900" algn="just">
              <a:spcBef>
                <a:spcPts val="0"/>
              </a:spcBef>
              <a:spcAft>
                <a:spcPts val="0"/>
              </a:spcAft>
              <a:buFont typeface="+mj-lt"/>
              <a:buAutoNum type="arabicPeriod"/>
            </a:pPr>
            <a:r>
              <a:rPr lang="en-US" sz="2400" b="1" dirty="0">
                <a:latin typeface="Times New Roman" panose="02020603050405020304" pitchFamily="18" charset="0"/>
                <a:ea typeface="Times New Roman" panose="02020603050405020304" pitchFamily="18" charset="0"/>
              </a:rPr>
              <a:t>AUTOMATIC SUMMARIZATION BASED ON USER QUERY</a:t>
            </a:r>
            <a:endParaRPr lang="en-US" sz="3600" b="1"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624841" y="1799848"/>
            <a:ext cx="10654937" cy="3730317"/>
          </a:xfrm>
          <a:prstGeom prst="rect">
            <a:avLst/>
          </a:prstGeom>
        </p:spPr>
        <p:txBody>
          <a:bodyPr wrap="square">
            <a:spAutoFit/>
          </a:bodyPr>
          <a:lstStyle/>
          <a:p>
            <a:pPr algn="just">
              <a:lnSpc>
                <a:spcPct val="150000"/>
              </a:lnSpc>
            </a:pPr>
            <a:r>
              <a:rPr lang="en-IN" sz="2000" dirty="0">
                <a:latin typeface="Times New Roman" panose="02020603050405020304" pitchFamily="18" charset="0"/>
                <a:ea typeface="SimSun" panose="02010600030101010101" pitchFamily="2" charset="-122"/>
              </a:rPr>
              <a:t>The algorithm of this approach is as follows: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Generate a Document Graph (DG) for each sentence in the input documents,</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 Generate a DG for the query (topic),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Measure the similarity between each sentence and the query (topic),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Search for and add the best sentence to the summary,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If the summary’s length restriction is met or there are no more sentences to add then finish and report the target summary; otherwise add the DG for the chosen sentence to the query graph, </a:t>
            </a:r>
            <a:endParaRPr lang="en-US" sz="2000"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z="2000" dirty="0">
                <a:latin typeface="Times New Roman" panose="02020603050405020304" pitchFamily="18" charset="0"/>
                <a:ea typeface="SimSun" panose="02010600030101010101" pitchFamily="2" charset="-122"/>
              </a:rPr>
              <a:t>Repeat from step 3 until no more sentences can be added to the summary. </a:t>
            </a:r>
            <a:endParaRPr lang="en-US" sz="20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0020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3686" y="327298"/>
            <a:ext cx="8896923" cy="461665"/>
          </a:xfrm>
          <a:prstGeom prst="rect">
            <a:avLst/>
          </a:prstGeom>
        </p:spPr>
        <p:txBody>
          <a:bodyPr wrap="none">
            <a:spAutoFit/>
          </a:bodyPr>
          <a:lstStyle/>
          <a:p>
            <a:pPr marR="0" lvl="0" algn="just">
              <a:spcBef>
                <a:spcPts val="0"/>
              </a:spcBef>
              <a:spcAft>
                <a:spcPts val="0"/>
              </a:spcAft>
            </a:pPr>
            <a:r>
              <a:rPr lang="en-IN" sz="2400" b="1" dirty="0">
                <a:latin typeface="Times New Roman" panose="02020603050405020304" pitchFamily="18" charset="0"/>
                <a:ea typeface="Times New Roman" panose="02020603050405020304" pitchFamily="18" charset="0"/>
              </a:rPr>
              <a:t>2.  AUTOMATIC SUMMARIZATION BASED ON WEIGHTING</a:t>
            </a:r>
            <a:endParaRPr lang="en-US" sz="2400" dirty="0">
              <a:latin typeface="Times New Roman" panose="02020603050405020304" pitchFamily="18" charset="0"/>
              <a:ea typeface="SimSun" panose="02010600030101010101" pitchFamily="2" charset="-122"/>
            </a:endParaRPr>
          </a:p>
        </p:txBody>
      </p:sp>
      <p:sp>
        <p:nvSpPr>
          <p:cNvPr id="6" name="Rectangle 5"/>
          <p:cNvSpPr/>
          <p:nvPr/>
        </p:nvSpPr>
        <p:spPr>
          <a:xfrm>
            <a:off x="223686" y="788963"/>
            <a:ext cx="11506760" cy="1015663"/>
          </a:xfrm>
          <a:prstGeom prst="rect">
            <a:avLst/>
          </a:prstGeom>
        </p:spPr>
        <p:txBody>
          <a:bodyPr wrap="square">
            <a:spAutoFit/>
          </a:bodyPr>
          <a:lstStyle/>
          <a:p>
            <a:r>
              <a:rPr lang="en-IN" sz="2000" dirty="0">
                <a:latin typeface="Times New Roman" panose="02020603050405020304" pitchFamily="18" charset="0"/>
                <a:ea typeface="Times New Roman" panose="02020603050405020304" pitchFamily="18" charset="0"/>
              </a:rPr>
              <a:t>This calculation compresses multiple report content utilizing unsupervised learning approach. In This approach, the heaviness of each sentence in a content is determined utilizing Improved </a:t>
            </a:r>
            <a:r>
              <a:rPr lang="en-IN" sz="2000" dirty="0" err="1">
                <a:latin typeface="Times New Roman" panose="02020603050405020304" pitchFamily="18" charset="0"/>
                <a:ea typeface="Times New Roman" panose="02020603050405020304" pitchFamily="18" charset="0"/>
              </a:rPr>
              <a:t>Lesk</a:t>
            </a:r>
            <a:r>
              <a:rPr lang="en-IN" sz="2000" dirty="0">
                <a:latin typeface="Times New Roman" panose="02020603050405020304" pitchFamily="18" charset="0"/>
                <a:ea typeface="Times New Roman" panose="02020603050405020304" pitchFamily="18" charset="0"/>
              </a:rPr>
              <a:t> calculation and WordNet.</a:t>
            </a:r>
            <a:endParaRPr lang="en-US" sz="2000" dirty="0"/>
          </a:p>
        </p:txBody>
      </p:sp>
      <p:sp>
        <p:nvSpPr>
          <p:cNvPr id="7" name="Rectangle 6"/>
          <p:cNvSpPr/>
          <p:nvPr/>
        </p:nvSpPr>
        <p:spPr>
          <a:xfrm>
            <a:off x="223686" y="1803516"/>
            <a:ext cx="11064240" cy="4370427"/>
          </a:xfrm>
          <a:prstGeom prst="rect">
            <a:avLst/>
          </a:prstGeom>
        </p:spPr>
        <p:txBody>
          <a:bodyPr wrap="square">
            <a:spAutoFit/>
          </a:bodyPr>
          <a:lstStyle/>
          <a:p>
            <a:pPr algn="just"/>
            <a:r>
              <a:rPr lang="en-IN" sz="2000" b="1" dirty="0">
                <a:latin typeface="Times New Roman" panose="02020603050405020304" pitchFamily="18" charset="0"/>
                <a:ea typeface="Times New Roman" panose="02020603050405020304" pitchFamily="18" charset="0"/>
              </a:rPr>
              <a:t>Info</a:t>
            </a:r>
            <a:r>
              <a:rPr lang="en-IN" sz="2000" dirty="0">
                <a:latin typeface="Times New Roman" panose="02020603050405020304" pitchFamily="18" charset="0"/>
                <a:ea typeface="Times New Roman" panose="02020603050405020304" pitchFamily="18" charset="0"/>
              </a:rPr>
              <a:t>: Multiple-report input content.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Yield</a:t>
            </a:r>
            <a:r>
              <a:rPr lang="en-IN" sz="2000" dirty="0">
                <a:latin typeface="Times New Roman" panose="02020603050405020304" pitchFamily="18" charset="0"/>
                <a:ea typeface="Times New Roman" panose="02020603050405020304" pitchFamily="18" charset="0"/>
              </a:rPr>
              <a:t>: Summarized content.</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1</a:t>
            </a:r>
            <a:r>
              <a:rPr lang="en-IN" sz="2000" dirty="0">
                <a:latin typeface="Times New Roman" panose="02020603050405020304" pitchFamily="18" charset="0"/>
                <a:ea typeface="Times New Roman" panose="02020603050405020304" pitchFamily="18" charset="0"/>
              </a:rPr>
              <a:t>: The list of distinct sentences of the content is prepared.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2</a:t>
            </a:r>
            <a:r>
              <a:rPr lang="en-IN" sz="2000" dirty="0">
                <a:latin typeface="Times New Roman" panose="02020603050405020304" pitchFamily="18" charset="0"/>
                <a:ea typeface="Times New Roman" panose="02020603050405020304" pitchFamily="18" charset="0"/>
              </a:rPr>
              <a:t>: Repeat steps 3 to 7 for each of the sentences.</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3</a:t>
            </a:r>
            <a:r>
              <a:rPr lang="en-IN" sz="2000" dirty="0">
                <a:latin typeface="Times New Roman" panose="02020603050405020304" pitchFamily="18" charset="0"/>
                <a:ea typeface="Times New Roman" panose="02020603050405020304" pitchFamily="18" charset="0"/>
              </a:rPr>
              <a:t>: A sentence is gotten from the list.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4</a:t>
            </a:r>
            <a:r>
              <a:rPr lang="en-IN" sz="2000" dirty="0">
                <a:latin typeface="Times New Roman" panose="02020603050405020304" pitchFamily="18" charset="0"/>
                <a:ea typeface="Times New Roman" panose="02020603050405020304" pitchFamily="18" charset="0"/>
              </a:rPr>
              <a:t>: Stop words are expelled from the sentence as they don't take an interest straightforwardly in sense assessment system.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5</a:t>
            </a:r>
            <a:r>
              <a:rPr lang="en-IN" sz="2000" dirty="0">
                <a:latin typeface="Times New Roman" panose="02020603050405020304" pitchFamily="18" charset="0"/>
                <a:ea typeface="Times New Roman" panose="02020603050405020304" pitchFamily="18" charset="0"/>
              </a:rPr>
              <a:t>: Glosses (dictionary definitions) of all the important words are extricated utilizing the WordNet.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6</a:t>
            </a:r>
            <a:r>
              <a:rPr lang="en-IN" sz="2000" dirty="0">
                <a:latin typeface="Times New Roman" panose="02020603050405020304" pitchFamily="18" charset="0"/>
                <a:ea typeface="Times New Roman" panose="02020603050405020304" pitchFamily="18" charset="0"/>
              </a:rPr>
              <a:t>: Intersection is performed between the sparkles and the information content itself.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7</a:t>
            </a:r>
            <a:r>
              <a:rPr lang="en-IN" sz="2000" dirty="0">
                <a:latin typeface="Times New Roman" panose="02020603050405020304" pitchFamily="18" charset="0"/>
                <a:ea typeface="Times New Roman" panose="02020603050405020304" pitchFamily="18" charset="0"/>
              </a:rPr>
              <a:t>: Summation of all the crossing point comes about speaks to the heaviness of the sentence.</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8</a:t>
            </a:r>
            <a:r>
              <a:rPr lang="en-IN" sz="2000" dirty="0">
                <a:latin typeface="Times New Roman" panose="02020603050405020304" pitchFamily="18" charset="0"/>
                <a:ea typeface="Times New Roman" panose="02020603050405020304" pitchFamily="18" charset="0"/>
              </a:rPr>
              <a:t>: Weight appointed sentences are arranged in descending request concerning their weights.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9</a:t>
            </a:r>
            <a:r>
              <a:rPr lang="en-IN" sz="2000" dirty="0">
                <a:latin typeface="Times New Roman" panose="02020603050405020304" pitchFamily="18" charset="0"/>
                <a:ea typeface="Times New Roman" panose="02020603050405020304" pitchFamily="18" charset="0"/>
              </a:rPr>
              <a:t>: Desired number of sentences are chosen by the level of summarization.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10</a:t>
            </a:r>
            <a:r>
              <a:rPr lang="en-IN" sz="2000" dirty="0">
                <a:latin typeface="Times New Roman" panose="02020603050405020304" pitchFamily="18" charset="0"/>
                <a:ea typeface="Times New Roman" panose="02020603050405020304" pitchFamily="18" charset="0"/>
              </a:rPr>
              <a:t>: Selected sentences are re-orchestrated by their real sequence in the info content.  </a:t>
            </a:r>
            <a:endParaRPr lang="en-US" sz="2000" dirty="0">
              <a:latin typeface="Times New Roman" panose="02020603050405020304" pitchFamily="18" charset="0"/>
              <a:ea typeface="SimSun" panose="02010600030101010101" pitchFamily="2" charset="-122"/>
            </a:endParaRPr>
          </a:p>
          <a:p>
            <a:pPr algn="just"/>
            <a:r>
              <a:rPr lang="en-IN" sz="2000" b="1" dirty="0">
                <a:latin typeface="Times New Roman" panose="02020603050405020304" pitchFamily="18" charset="0"/>
                <a:ea typeface="Times New Roman" panose="02020603050405020304" pitchFamily="18" charset="0"/>
              </a:rPr>
              <a:t>Step 11</a:t>
            </a:r>
            <a:r>
              <a:rPr lang="en-IN" sz="2000" dirty="0">
                <a:latin typeface="Times New Roman" panose="02020603050405020304" pitchFamily="18" charset="0"/>
                <a:ea typeface="Times New Roman" panose="02020603050405020304" pitchFamily="18" charset="0"/>
              </a:rPr>
              <a:t>: Stop.</a:t>
            </a:r>
            <a:endParaRPr lang="en-US" sz="20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3173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8562" y="344380"/>
            <a:ext cx="7047378" cy="461665"/>
          </a:xfrm>
          <a:prstGeom prst="rect">
            <a:avLst/>
          </a:prstGeom>
        </p:spPr>
        <p:txBody>
          <a:bodyPr wrap="none">
            <a:spAutoFit/>
          </a:bodyPr>
          <a:lstStyle/>
          <a:p>
            <a:pPr marR="0" lvl="0" algn="just">
              <a:spcBef>
                <a:spcPts val="0"/>
              </a:spcBef>
              <a:spcAft>
                <a:spcPts val="0"/>
              </a:spcAft>
              <a:tabLst>
                <a:tab pos="228600" algn="l"/>
                <a:tab pos="400050" algn="l"/>
              </a:tabLst>
            </a:pPr>
            <a:r>
              <a:rPr lang="en-IN" sz="2400" b="1" dirty="0">
                <a:latin typeface="Times New Roman" panose="02020603050405020304" pitchFamily="18" charset="0"/>
                <a:ea typeface="Times New Roman" panose="02020603050405020304" pitchFamily="18" charset="0"/>
              </a:rPr>
              <a:t>3. INFORMATION EXTRACTION ALGORITHM </a:t>
            </a:r>
            <a:endParaRPr lang="en-US" sz="2400" dirty="0">
              <a:latin typeface="Times New Roman" panose="02020603050405020304" pitchFamily="18" charset="0"/>
              <a:ea typeface="SimSun" panose="02010600030101010101" pitchFamily="2" charset="-122"/>
            </a:endParaRPr>
          </a:p>
        </p:txBody>
      </p:sp>
      <p:sp>
        <p:nvSpPr>
          <p:cNvPr id="6" name="Rectangle 5"/>
          <p:cNvSpPr/>
          <p:nvPr/>
        </p:nvSpPr>
        <p:spPr>
          <a:xfrm>
            <a:off x="822960" y="1028343"/>
            <a:ext cx="10398034" cy="4662815"/>
          </a:xfrm>
          <a:prstGeom prst="rect">
            <a:avLst/>
          </a:prstGeom>
        </p:spPr>
        <p:txBody>
          <a:bodyPr wrap="square">
            <a:spAutoFit/>
          </a:bodyPr>
          <a:lstStyle/>
          <a:p>
            <a:pPr marL="342900" marR="0" lvl="0" indent="-342900" algn="just">
              <a:lnSpc>
                <a:spcPct val="150000"/>
              </a:lnSpc>
              <a:spcBef>
                <a:spcPts val="0"/>
              </a:spcBef>
              <a:spcAft>
                <a:spcPts val="0"/>
              </a:spcAft>
              <a:buFont typeface="+mj-lt"/>
              <a:buAutoNum type="arabicPeriod"/>
            </a:pPr>
            <a:r>
              <a:rPr lang="en-IN" spc="-5" dirty="0">
                <a:latin typeface="Times New Roman" panose="02020603050405020304" pitchFamily="18" charset="0"/>
                <a:ea typeface="SimSun" panose="02010600030101010101" pitchFamily="2" charset="-122"/>
              </a:rPr>
              <a:t>Introduce a method to extract the merited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 from the source document. For example, you can use part-of-speech tagging, words sequences, or other linguistic patterns to identify the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a:t>
            </a:r>
            <a:endParaRPr lang="en-US"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pc="-5" dirty="0">
                <a:latin typeface="Times New Roman" panose="02020603050405020304" pitchFamily="18" charset="0"/>
                <a:ea typeface="SimSun" panose="02010600030101010101" pitchFamily="2" charset="-122"/>
              </a:rPr>
              <a:t>Gather text documents with positively </a:t>
            </a:r>
            <a:r>
              <a:rPr lang="en-IN" spc="-5" dirty="0" err="1">
                <a:latin typeface="Times New Roman" panose="02020603050405020304" pitchFamily="18" charset="0"/>
                <a:ea typeface="SimSun" panose="02010600030101010101" pitchFamily="2" charset="-122"/>
              </a:rPr>
              <a:t>labeled</a:t>
            </a:r>
            <a:r>
              <a:rPr lang="en-IN" spc="-5" dirty="0">
                <a:latin typeface="Times New Roman" panose="02020603050405020304" pitchFamily="18" charset="0"/>
                <a:ea typeface="SimSun" panose="02010600030101010101" pitchFamily="2" charset="-122"/>
              </a:rPr>
              <a:t>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 The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 should be compatible to the stipulated extraction technique. To increase accuracy, you can also create negatively-</a:t>
            </a:r>
            <a:r>
              <a:rPr lang="en-IN" spc="-5" dirty="0" err="1">
                <a:latin typeface="Times New Roman" panose="02020603050405020304" pitchFamily="18" charset="0"/>
                <a:ea typeface="SimSun" panose="02010600030101010101" pitchFamily="2" charset="-122"/>
              </a:rPr>
              <a:t>labeled</a:t>
            </a:r>
            <a:r>
              <a:rPr lang="en-IN" spc="-5" dirty="0">
                <a:latin typeface="Times New Roman" panose="02020603050405020304" pitchFamily="18" charset="0"/>
                <a:ea typeface="SimSun" panose="02010600030101010101" pitchFamily="2" charset="-122"/>
              </a:rPr>
              <a:t> </a:t>
            </a:r>
            <a:r>
              <a:rPr lang="en-IN" spc="-5" dirty="0" err="1">
                <a:latin typeface="Times New Roman" panose="02020603050405020304" pitchFamily="18" charset="0"/>
                <a:ea typeface="SimSun" panose="02010600030101010101" pitchFamily="2" charset="-122"/>
              </a:rPr>
              <a:t>keyphrases</a:t>
            </a:r>
            <a:r>
              <a:rPr lang="en-IN" spc="-5" dirty="0">
                <a:latin typeface="Times New Roman" panose="02020603050405020304" pitchFamily="18" charset="0"/>
                <a:ea typeface="SimSun" panose="02010600030101010101" pitchFamily="2" charset="-122"/>
              </a:rPr>
              <a:t>.</a:t>
            </a:r>
            <a:endParaRPr lang="en-US" dirty="0">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IN" spc="-5" dirty="0">
                <a:latin typeface="Times New Roman" panose="02020603050405020304" pitchFamily="18" charset="0"/>
                <a:ea typeface="SimSun" panose="02010600030101010101" pitchFamily="2" charset="-122"/>
              </a:rPr>
              <a:t>Train a binary machine learning classifier to make the text summarization. Some of the features you can use include:</a:t>
            </a:r>
            <a:endParaRPr lang="en-US" dirty="0">
              <a:latin typeface="Times New Roman" panose="02020603050405020304" pitchFamily="18" charset="0"/>
              <a:ea typeface="SimSun" panose="02010600030101010101" pitchFamily="2" charset="-122"/>
            </a:endParaRPr>
          </a:p>
          <a:p>
            <a:pPr marL="285750" marR="0" lvl="0" indent="-285750" algn="just">
              <a:lnSpc>
                <a:spcPct val="150000"/>
              </a:lnSpc>
              <a:spcBef>
                <a:spcPts val="0"/>
              </a:spcBef>
              <a:spcAft>
                <a:spcPts val="0"/>
              </a:spcAft>
              <a:buFont typeface="Arial" panose="020B0604020202020204" pitchFamily="34" charset="0"/>
              <a:buChar char="•"/>
            </a:pPr>
            <a:r>
              <a:rPr lang="en-IN" spc="-5" dirty="0">
                <a:latin typeface="Times New Roman" panose="02020603050405020304" pitchFamily="18" charset="0"/>
                <a:ea typeface="SimSun" panose="02010600030101010101" pitchFamily="2" charset="-122"/>
              </a:rPr>
              <a:t>		Length of the </a:t>
            </a:r>
            <a:r>
              <a:rPr lang="en-IN" spc="-5" dirty="0" err="1">
                <a:latin typeface="Times New Roman" panose="02020603050405020304" pitchFamily="18" charset="0"/>
                <a:ea typeface="SimSun" panose="02010600030101010101" pitchFamily="2" charset="-122"/>
              </a:rPr>
              <a:t>keyphrase</a:t>
            </a:r>
            <a:endParaRPr lang="en-US" dirty="0">
              <a:latin typeface="Times New Roman" panose="02020603050405020304" pitchFamily="18" charset="0"/>
              <a:ea typeface="SimSun" panose="02010600030101010101" pitchFamily="2" charset="-122"/>
            </a:endParaRPr>
          </a:p>
          <a:p>
            <a:pPr marL="285750" marR="0" lvl="0" indent="-285750" algn="just">
              <a:lnSpc>
                <a:spcPct val="150000"/>
              </a:lnSpc>
              <a:spcBef>
                <a:spcPts val="0"/>
              </a:spcBef>
              <a:spcAft>
                <a:spcPts val="0"/>
              </a:spcAft>
              <a:buFont typeface="Arial" panose="020B0604020202020204" pitchFamily="34" charset="0"/>
              <a:buChar char="•"/>
            </a:pPr>
            <a:r>
              <a:rPr lang="en-IN" spc="-5" dirty="0">
                <a:latin typeface="Times New Roman" panose="02020603050405020304" pitchFamily="18" charset="0"/>
                <a:ea typeface="SimSun" panose="02010600030101010101" pitchFamily="2" charset="-122"/>
              </a:rPr>
              <a:t>		Frequency of the </a:t>
            </a:r>
            <a:r>
              <a:rPr lang="en-IN" spc="-5" dirty="0" err="1">
                <a:latin typeface="Times New Roman" panose="02020603050405020304" pitchFamily="18" charset="0"/>
                <a:ea typeface="SimSun" panose="02010600030101010101" pitchFamily="2" charset="-122"/>
              </a:rPr>
              <a:t>keyphrase</a:t>
            </a:r>
            <a:endParaRPr lang="en-US" dirty="0">
              <a:latin typeface="Times New Roman" panose="02020603050405020304" pitchFamily="18" charset="0"/>
              <a:ea typeface="SimSun" panose="02010600030101010101" pitchFamily="2" charset="-122"/>
            </a:endParaRPr>
          </a:p>
          <a:p>
            <a:pPr marL="285750" marR="0" lvl="0" indent="-285750" algn="just">
              <a:lnSpc>
                <a:spcPct val="150000"/>
              </a:lnSpc>
              <a:spcBef>
                <a:spcPts val="0"/>
              </a:spcBef>
              <a:spcAft>
                <a:spcPts val="0"/>
              </a:spcAft>
              <a:buFont typeface="Arial" panose="020B0604020202020204" pitchFamily="34" charset="0"/>
              <a:buChar char="•"/>
            </a:pPr>
            <a:r>
              <a:rPr lang="en-IN" spc="-5" dirty="0">
                <a:latin typeface="Times New Roman" panose="02020603050405020304" pitchFamily="18" charset="0"/>
                <a:ea typeface="SimSun" panose="02010600030101010101" pitchFamily="2" charset="-122"/>
              </a:rPr>
              <a:t>		The most recurring word in the </a:t>
            </a:r>
            <a:r>
              <a:rPr lang="en-IN" spc="-5" dirty="0" err="1">
                <a:latin typeface="Times New Roman" panose="02020603050405020304" pitchFamily="18" charset="0"/>
                <a:ea typeface="SimSun" panose="02010600030101010101" pitchFamily="2" charset="-122"/>
              </a:rPr>
              <a:t>keyphrase</a:t>
            </a:r>
            <a:endParaRPr lang="en-US" dirty="0">
              <a:latin typeface="Times New Roman" panose="02020603050405020304" pitchFamily="18" charset="0"/>
              <a:ea typeface="SimSun" panose="02010600030101010101" pitchFamily="2" charset="-122"/>
            </a:endParaRPr>
          </a:p>
          <a:p>
            <a:pPr marL="285750" marR="0" lvl="0" indent="-285750" algn="just">
              <a:lnSpc>
                <a:spcPct val="150000"/>
              </a:lnSpc>
              <a:spcBef>
                <a:spcPts val="0"/>
              </a:spcBef>
              <a:spcAft>
                <a:spcPts val="0"/>
              </a:spcAft>
              <a:buFont typeface="Arial" panose="020B0604020202020204" pitchFamily="34" charset="0"/>
              <a:buChar char="•"/>
            </a:pPr>
            <a:r>
              <a:rPr lang="en-IN" spc="-5" dirty="0">
                <a:latin typeface="Times New Roman" panose="02020603050405020304" pitchFamily="18" charset="0"/>
                <a:ea typeface="SimSun" panose="02010600030101010101" pitchFamily="2" charset="-122"/>
              </a:rPr>
              <a:t>		Number of characters in the </a:t>
            </a:r>
            <a:r>
              <a:rPr lang="en-IN" spc="-5" dirty="0" err="1">
                <a:latin typeface="Times New Roman" panose="02020603050405020304" pitchFamily="18" charset="0"/>
                <a:ea typeface="SimSun" panose="02010600030101010101" pitchFamily="2" charset="-122"/>
              </a:rPr>
              <a:t>keyphrase</a:t>
            </a:r>
            <a:endParaRPr lang="en-US" dirty="0">
              <a:latin typeface="Times New Roman" panose="02020603050405020304" pitchFamily="18" charset="0"/>
              <a:ea typeface="SimSun" panose="02010600030101010101" pitchFamily="2" charset="-122"/>
            </a:endParaRPr>
          </a:p>
          <a:p>
            <a:pPr marR="0" lvl="0" algn="just">
              <a:lnSpc>
                <a:spcPct val="150000"/>
              </a:lnSpc>
              <a:spcBef>
                <a:spcPts val="0"/>
              </a:spcBef>
              <a:spcAft>
                <a:spcPts val="0"/>
              </a:spcAft>
            </a:pPr>
            <a:r>
              <a:rPr lang="en-US" spc="-5" dirty="0">
                <a:latin typeface="Times New Roman" panose="02020603050405020304" pitchFamily="18" charset="0"/>
                <a:ea typeface="SimSun" panose="02010600030101010101" pitchFamily="2" charset="-122"/>
              </a:rPr>
              <a:t>4. </a:t>
            </a:r>
            <a:r>
              <a:rPr lang="en-IN" spc="-5" dirty="0">
                <a:latin typeface="Times New Roman" panose="02020603050405020304" pitchFamily="18" charset="0"/>
                <a:ea typeface="SimSun" panose="02010600030101010101" pitchFamily="2" charset="-122"/>
              </a:rPr>
              <a:t>Finally, in the test phrase, create all the </a:t>
            </a:r>
            <a:r>
              <a:rPr lang="en-IN" spc="-5" dirty="0" err="1">
                <a:latin typeface="Times New Roman" panose="02020603050405020304" pitchFamily="18" charset="0"/>
                <a:ea typeface="SimSun" panose="02010600030101010101" pitchFamily="2" charset="-122"/>
              </a:rPr>
              <a:t>keyphrase</a:t>
            </a:r>
            <a:r>
              <a:rPr lang="en-IN" spc="-5" dirty="0">
                <a:latin typeface="Times New Roman" panose="02020603050405020304" pitchFamily="18" charset="0"/>
                <a:ea typeface="SimSun" panose="02010600030101010101" pitchFamily="2" charset="-122"/>
              </a:rPr>
              <a:t> words and sentences and carry out classification for them.</a:t>
            </a:r>
            <a:endParaRPr lang="en-US"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11333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19315" y="266003"/>
            <a:ext cx="2890535" cy="707886"/>
          </a:xfrm>
          <a:prstGeom prst="rect">
            <a:avLst/>
          </a:prstGeom>
        </p:spPr>
        <p:txBody>
          <a:bodyPr wrap="none">
            <a:spAutoFit/>
          </a:bodyPr>
          <a:lstStyle/>
          <a:p>
            <a:r>
              <a:rPr lang="en-US" sz="4000" b="1" dirty="0">
                <a:solidFill>
                  <a:schemeClr val="tx2"/>
                </a:solidFill>
                <a:latin typeface="Times New Roman" pitchFamily="18" charset="0"/>
                <a:cs typeface="Times New Roman" pitchFamily="18" charset="0"/>
              </a:rPr>
              <a:t>WORDNET</a:t>
            </a:r>
            <a:endParaRPr lang="en-US" sz="4000" dirty="0"/>
          </a:p>
        </p:txBody>
      </p:sp>
      <p:sp>
        <p:nvSpPr>
          <p:cNvPr id="6" name="Rectangle 5"/>
          <p:cNvSpPr/>
          <p:nvPr/>
        </p:nvSpPr>
        <p:spPr>
          <a:xfrm>
            <a:off x="696686" y="973889"/>
            <a:ext cx="10824754" cy="4770537"/>
          </a:xfrm>
          <a:prstGeom prst="rect">
            <a:avLst/>
          </a:prstGeom>
        </p:spPr>
        <p:txBody>
          <a:bodyPr wrap="square">
            <a:spAutoFit/>
          </a:bodyPr>
          <a:lstStyle/>
          <a:p>
            <a:pPr>
              <a:buFont typeface="Arial" panose="020B0604020202020204" pitchFamily="34" charset="0"/>
              <a:buChar char="•"/>
            </a:pPr>
            <a:r>
              <a:rPr lang="en-US" sz="2400" b="1" dirty="0">
                <a:solidFill>
                  <a:schemeClr val="tx2"/>
                </a:solidFill>
                <a:latin typeface="Times New Roman" pitchFamily="18" charset="0"/>
                <a:cs typeface="Times New Roman" pitchFamily="18" charset="0"/>
              </a:rPr>
              <a:t>WordNet</a:t>
            </a:r>
            <a:r>
              <a:rPr lang="en-US" sz="2400" dirty="0">
                <a:solidFill>
                  <a:schemeClr val="tx2"/>
                </a:solidFill>
                <a:latin typeface="Times New Roman" pitchFamily="18" charset="0"/>
                <a:cs typeface="Times New Roman" pitchFamily="18" charset="0"/>
              </a:rPr>
              <a:t> is a lexical database for the English language.</a:t>
            </a:r>
          </a:p>
          <a:p>
            <a:endParaRPr lang="en-US" sz="2400" baseline="300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It groups English words into sets of synonyms called </a:t>
            </a:r>
            <a:r>
              <a:rPr lang="en-US" sz="2400" i="1" dirty="0" err="1">
                <a:solidFill>
                  <a:schemeClr val="tx2"/>
                </a:solidFill>
                <a:latin typeface="Times New Roman" pitchFamily="18" charset="0"/>
                <a:cs typeface="Times New Roman" pitchFamily="18" charset="0"/>
              </a:rPr>
              <a:t>synsets</a:t>
            </a:r>
            <a:r>
              <a:rPr lang="en-US" sz="2400" dirty="0">
                <a:solidFill>
                  <a:schemeClr val="tx2"/>
                </a:solidFill>
                <a:latin typeface="Times New Roman" pitchFamily="18" charset="0"/>
                <a:cs typeface="Times New Roman" pitchFamily="18" charset="0"/>
              </a:rPr>
              <a:t>.</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WordNet can is a combination of dictionary, and thesaurus. </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Primarily used  in automatic text analysis and artificial intelligence  applications.</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The database and software tools are freely available for download from the WordNet website.</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Both the lexicographic data (</a:t>
            </a:r>
            <a:r>
              <a:rPr lang="en-US" sz="2400" i="1" dirty="0">
                <a:solidFill>
                  <a:schemeClr val="tx2"/>
                </a:solidFill>
                <a:latin typeface="Times New Roman" pitchFamily="18" charset="0"/>
                <a:cs typeface="Times New Roman" pitchFamily="18" charset="0"/>
              </a:rPr>
              <a:t>lexicographer files</a:t>
            </a:r>
            <a:r>
              <a:rPr lang="en-US" sz="2400" dirty="0">
                <a:solidFill>
                  <a:schemeClr val="tx2"/>
                </a:solidFill>
                <a:latin typeface="Times New Roman" pitchFamily="18" charset="0"/>
                <a:cs typeface="Times New Roman" pitchFamily="18" charset="0"/>
              </a:rPr>
              <a:t>) and the compiler (called </a:t>
            </a:r>
            <a:r>
              <a:rPr lang="en-US" sz="2400" i="1" dirty="0">
                <a:solidFill>
                  <a:schemeClr val="tx2"/>
                </a:solidFill>
                <a:latin typeface="Times New Roman" pitchFamily="18" charset="0"/>
                <a:cs typeface="Times New Roman" pitchFamily="18" charset="0"/>
              </a:rPr>
              <a:t>grind</a:t>
            </a:r>
            <a:r>
              <a:rPr lang="en-US" sz="2400" dirty="0">
                <a:solidFill>
                  <a:schemeClr val="tx2"/>
                </a:solidFill>
                <a:latin typeface="Times New Roman" pitchFamily="18" charset="0"/>
                <a:cs typeface="Times New Roman" pitchFamily="18" charset="0"/>
              </a:rPr>
              <a:t>) for producing the distributed database are available.</a:t>
            </a: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06290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78689" y="440563"/>
            <a:ext cx="8374985" cy="707886"/>
          </a:xfrm>
          <a:prstGeom prst="rect">
            <a:avLst/>
          </a:prstGeom>
        </p:spPr>
        <p:txBody>
          <a:bodyPr wrap="none">
            <a:spAutoFit/>
          </a:bodyPr>
          <a:lstStyle/>
          <a:p>
            <a:r>
              <a:rPr lang="en-US" sz="4000" b="1" dirty="0">
                <a:solidFill>
                  <a:schemeClr val="tx2"/>
                </a:solidFill>
                <a:latin typeface="Times New Roman" pitchFamily="18" charset="0"/>
                <a:cs typeface="Times New Roman" pitchFamily="18" charset="0"/>
              </a:rPr>
              <a:t>NATURAL LANGUAGE TOOL KIT</a:t>
            </a:r>
            <a:endParaRPr lang="en-US" sz="4000" dirty="0"/>
          </a:p>
        </p:txBody>
      </p:sp>
      <p:sp>
        <p:nvSpPr>
          <p:cNvPr id="6" name="Rectangle 5"/>
          <p:cNvSpPr/>
          <p:nvPr/>
        </p:nvSpPr>
        <p:spPr>
          <a:xfrm>
            <a:off x="583988" y="1524004"/>
            <a:ext cx="11164389" cy="3662541"/>
          </a:xfrm>
          <a:prstGeom prst="rect">
            <a:avLst/>
          </a:prstGeom>
        </p:spPr>
        <p:txBody>
          <a:bodyPr wrap="square">
            <a:spAutoFit/>
          </a:bodyPr>
          <a:lstStyle/>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The </a:t>
            </a:r>
            <a:r>
              <a:rPr lang="en-US" sz="2400" b="1" dirty="0">
                <a:solidFill>
                  <a:schemeClr val="tx2"/>
                </a:solidFill>
                <a:latin typeface="Times New Roman" pitchFamily="18" charset="0"/>
                <a:cs typeface="Times New Roman" pitchFamily="18" charset="0"/>
              </a:rPr>
              <a:t>Natural Language Toolkit</a:t>
            </a:r>
            <a:r>
              <a:rPr lang="en-US" sz="2400" dirty="0">
                <a:solidFill>
                  <a:schemeClr val="tx2"/>
                </a:solidFill>
                <a:latin typeface="Times New Roman" pitchFamily="18" charset="0"/>
                <a:cs typeface="Times New Roman" pitchFamily="18" charset="0"/>
              </a:rPr>
              <a:t> is a suite of libraries and programs for symbolic and statistical natural language processing (NLP).</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 It was developed by Steven Bird and Edward </a:t>
            </a:r>
            <a:r>
              <a:rPr lang="en-US" sz="2400" dirty="0" err="1">
                <a:solidFill>
                  <a:schemeClr val="tx2"/>
                </a:solidFill>
                <a:latin typeface="Times New Roman" pitchFamily="18" charset="0"/>
                <a:cs typeface="Times New Roman" pitchFamily="18" charset="0"/>
              </a:rPr>
              <a:t>Loper</a:t>
            </a:r>
            <a:r>
              <a:rPr lang="en-US" sz="2400" dirty="0">
                <a:solidFill>
                  <a:schemeClr val="tx2"/>
                </a:solidFill>
                <a:latin typeface="Times New Roman" pitchFamily="18" charset="0"/>
                <a:cs typeface="Times New Roman" pitchFamily="18" charset="0"/>
              </a:rPr>
              <a:t> in the Department of Computer and Information Science at the University of Pennsylvania.</a:t>
            </a:r>
          </a:p>
          <a:p>
            <a:endParaRPr lang="en-US" sz="2400" baseline="300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 NLTK includes graphical demonstrations and sample data.</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 It is accompanied by a book that explains the underlying concepts behind the language processing tasks supported by the toolkit.</a:t>
            </a: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61836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170" name="Content Placeholder 2">
            <a:extLst>
              <a:ext uri="{FF2B5EF4-FFF2-40B4-BE49-F238E27FC236}">
                <a16:creationId xmlns:a16="http://schemas.microsoft.com/office/drawing/2014/main" id="{59AA810B-A7D7-4C6E-81C8-C2CC845AEC12}"/>
              </a:ext>
            </a:extLst>
          </p:cNvPr>
          <p:cNvSpPr>
            <a:spLocks noGrp="1"/>
          </p:cNvSpPr>
          <p:nvPr>
            <p:ph idx="1"/>
          </p:nvPr>
        </p:nvSpPr>
        <p:spPr>
          <a:xfrm>
            <a:off x="469286" y="775608"/>
            <a:ext cx="9624389" cy="5537064"/>
          </a:xfrm>
        </p:spPr>
        <p:txBody>
          <a:bodyPr>
            <a:noAutofit/>
          </a:bodyPr>
          <a:lstStyle/>
          <a:p>
            <a:r>
              <a:rPr lang="en-US" sz="2400" dirty="0">
                <a:solidFill>
                  <a:schemeClr val="tx2"/>
                </a:solidFill>
                <a:latin typeface="Times New Roman" pitchFamily="18" charset="0"/>
                <a:cs typeface="Times New Roman" pitchFamily="18" charset="0"/>
              </a:rPr>
              <a:t>Introduction</a:t>
            </a:r>
          </a:p>
          <a:p>
            <a:r>
              <a:rPr lang="en-US" sz="2400" dirty="0">
                <a:latin typeface="Times New Roman" panose="02020603050405020304" pitchFamily="18" charset="0"/>
                <a:cs typeface="Times New Roman" panose="02020603050405020304" pitchFamily="18" charset="0"/>
              </a:rPr>
              <a:t>Existing system </a:t>
            </a:r>
            <a:endParaRPr lang="en-US" sz="2400" dirty="0">
              <a:solidFill>
                <a:schemeClr val="tx2"/>
              </a:solidFill>
              <a:latin typeface="Times New Roman" pitchFamily="18" charset="0"/>
              <a:cs typeface="Times New Roman" pitchFamily="18" charset="0"/>
            </a:endParaRPr>
          </a:p>
          <a:p>
            <a:r>
              <a:rPr lang="en-US" sz="2400" dirty="0">
                <a:solidFill>
                  <a:schemeClr val="tx2"/>
                </a:solidFill>
                <a:latin typeface="Times New Roman" pitchFamily="18" charset="0"/>
                <a:cs typeface="Times New Roman" pitchFamily="18" charset="0"/>
              </a:rPr>
              <a:t>Proposed system</a:t>
            </a:r>
          </a:p>
          <a:p>
            <a:r>
              <a:rPr lang="en-US" sz="2400" dirty="0">
                <a:solidFill>
                  <a:schemeClr val="tx2"/>
                </a:solidFill>
                <a:latin typeface="Times New Roman" pitchFamily="18" charset="0"/>
                <a:cs typeface="Times New Roman" pitchFamily="18" charset="0"/>
              </a:rPr>
              <a:t>Methodology</a:t>
            </a:r>
          </a:p>
          <a:p>
            <a:r>
              <a:rPr lang="en-US" sz="2400" dirty="0">
                <a:latin typeface="Times New Roman" panose="02020603050405020304" pitchFamily="18" charset="0"/>
                <a:cs typeface="Times New Roman" panose="02020603050405020304" pitchFamily="18" charset="0"/>
              </a:rPr>
              <a:t>Expected outcomes and Results</a:t>
            </a:r>
          </a:p>
          <a:p>
            <a:r>
              <a:rPr lang="en-IN" sz="2400" dirty="0">
                <a:solidFill>
                  <a:schemeClr val="tx2"/>
                </a:solidFill>
                <a:latin typeface="Times New Roman" pitchFamily="18" charset="0"/>
                <a:cs typeface="Times New Roman" pitchFamily="18" charset="0"/>
              </a:rPr>
              <a:t>Conclusion</a:t>
            </a:r>
          </a:p>
          <a:p>
            <a:r>
              <a:rPr lang="en-US" sz="2400" dirty="0">
                <a:latin typeface="Times New Roman" panose="02020603050405020304" pitchFamily="18" charset="0"/>
                <a:cs typeface="Times New Roman" panose="02020603050405020304" pitchFamily="18" charset="0"/>
              </a:rPr>
              <a:t>References</a:t>
            </a:r>
            <a:endParaRPr lang="en-IN" sz="2400" dirty="0">
              <a:solidFill>
                <a:schemeClr val="tx2"/>
              </a:solidFill>
              <a:latin typeface="Times New Roman" pitchFamily="18" charset="0"/>
              <a:cs typeface="Times New Roman" pitchFamily="18" charset="0"/>
            </a:endParaRPr>
          </a:p>
          <a:p>
            <a:endParaRPr lang="en-US" sz="2000" dirty="0"/>
          </a:p>
        </p:txBody>
      </p:sp>
      <p:sp>
        <p:nvSpPr>
          <p:cNvPr id="171" name="Title 1">
            <a:extLst>
              <a:ext uri="{FF2B5EF4-FFF2-40B4-BE49-F238E27FC236}">
                <a16:creationId xmlns:a16="http://schemas.microsoft.com/office/drawing/2014/main" id="{AD6D9D0B-ABCD-419C-A845-33FD8D02368C}"/>
              </a:ext>
            </a:extLst>
          </p:cNvPr>
          <p:cNvSpPr>
            <a:spLocks noGrp="1"/>
          </p:cNvSpPr>
          <p:nvPr>
            <p:ph type="title"/>
          </p:nvPr>
        </p:nvSpPr>
        <p:spPr>
          <a:xfrm>
            <a:off x="424640" y="296606"/>
            <a:ext cx="11533974" cy="1154390"/>
          </a:xfrm>
        </p:spPr>
        <p:txBody>
          <a:bodyPr>
            <a:normAutofit/>
          </a:bodyPr>
          <a:lstStyle/>
          <a:p>
            <a:pPr algn="ctr"/>
            <a:r>
              <a:rPr lang="en-US" sz="4000" b="1" dirty="0">
                <a:latin typeface="Times New Roman" panose="02020603050405020304" pitchFamily="18" charset="0"/>
                <a:cs typeface="Times New Roman" panose="02020603050405020304" pitchFamily="18" charset="0"/>
              </a:rPr>
              <a:t>Table of contents</a:t>
            </a:r>
          </a:p>
        </p:txBody>
      </p:sp>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3580" y="1602997"/>
            <a:ext cx="4513386" cy="1456267"/>
          </a:xfrm>
        </p:spPr>
        <p:txBody>
          <a:bodyPr>
            <a:normAutofit fontScale="90000"/>
          </a:bodyPr>
          <a:lstStyle/>
          <a:p>
            <a:r>
              <a:rPr lang="en-IN" sz="1200" b="1" dirty="0">
                <a:latin typeface="Times New Roman" panose="02020603050405020304" pitchFamily="18" charset="0"/>
                <a:cs typeface="Times New Roman" panose="02020603050405020304" pitchFamily="18" charset="0"/>
              </a:rPr>
              <a:t>Output: </a:t>
            </a:r>
            <a:br>
              <a:rPr lang="en-US"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Processed query:  [</a:t>
            </a:r>
            <a:r>
              <a:rPr lang="en-IN" sz="1200" dirty="0" err="1">
                <a:latin typeface="Times New Roman" panose="02020603050405020304" pitchFamily="18" charset="0"/>
                <a:cs typeface="Times New Roman" panose="02020603050405020304" pitchFamily="18" charset="0"/>
              </a:rPr>
              <a:t>u'friend</a:t>
            </a:r>
            <a:r>
              <a:rPr lang="en-IN"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[("She was ransacking the stores for Jim's present.", 1.324313323278029), ('Jim stepped inside the door, as immovable as a setter at the scent of quail.', 1.3260330166909116), ('"Give it to me quick" said Della.', 1.337516806722689), ('Jim had not yet seen his beautiful present.', 1.3436049382716049), ('"You </a:t>
            </a:r>
            <a:r>
              <a:rPr lang="en-IN" sz="1200" dirty="0" err="1">
                <a:latin typeface="Times New Roman" panose="02020603050405020304" pitchFamily="18" charset="0"/>
                <a:cs typeface="Times New Roman" panose="02020603050405020304" pitchFamily="18" charset="0"/>
              </a:rPr>
              <a:t>needn</a:t>
            </a:r>
            <a:r>
              <a:rPr lang="en-IN" sz="1200" dirty="0">
                <a:latin typeface="Times New Roman" panose="02020603050405020304" pitchFamily="18" charset="0"/>
                <a:cs typeface="Times New Roman" panose="02020603050405020304" pitchFamily="18" charset="0"/>
              </a:rPr>
              <a:t>\'t look for it," said Della.', 1.3593439153439153), ('And then Della leaped up like a little singed cat and cried, "Oh, oh!"', 1.3629012660542072), ('Only $1.87 to buy a present for Jim.', 1.4183846153846156), ('It surely had been made for Jim and no one else.', 1.444810744810745), ('"Jim, darling," she cried, "don\'t look at me that way.', 1.5813651999874911), ("One was Jim's gold watch that had been his father's and his grandfather's.", 1.6168950552674828)]</a:t>
            </a:r>
            <a:endParaRPr lang="en-US" sz="1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64979" y="3947024"/>
            <a:ext cx="3086100" cy="2162175"/>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644766" y="3560855"/>
            <a:ext cx="3086100" cy="2162175"/>
          </a:xfrm>
          <a:prstGeom prst="rect">
            <a:avLst/>
          </a:prstGeom>
          <a:noFill/>
          <a:ln>
            <a:noFill/>
          </a:ln>
        </p:spPr>
      </p:pic>
      <p:sp>
        <p:nvSpPr>
          <p:cNvPr id="2" name="Rectangle 1"/>
          <p:cNvSpPr/>
          <p:nvPr/>
        </p:nvSpPr>
        <p:spPr>
          <a:xfrm>
            <a:off x="687893" y="6263088"/>
            <a:ext cx="4040273" cy="307777"/>
          </a:xfrm>
          <a:prstGeom prst="rect">
            <a:avLst/>
          </a:prstGeom>
        </p:spPr>
        <p:txBody>
          <a:bodyPr wrap="none">
            <a:spAutoFit/>
          </a:bodyPr>
          <a:lstStyle/>
          <a:p>
            <a:r>
              <a:rPr lang="en-IN" sz="1400" b="1" dirty="0"/>
              <a:t>Sentence length histogram for Weight-based output</a:t>
            </a:r>
            <a:endParaRPr lang="en-US" sz="1400" dirty="0"/>
          </a:p>
        </p:txBody>
      </p:sp>
      <p:sp>
        <p:nvSpPr>
          <p:cNvPr id="6" name="Rectangle 5"/>
          <p:cNvSpPr/>
          <p:nvPr/>
        </p:nvSpPr>
        <p:spPr>
          <a:xfrm>
            <a:off x="6359236" y="5955311"/>
            <a:ext cx="3938514" cy="307777"/>
          </a:xfrm>
          <a:prstGeom prst="rect">
            <a:avLst/>
          </a:prstGeom>
        </p:spPr>
        <p:txBody>
          <a:bodyPr wrap="none">
            <a:spAutoFit/>
          </a:bodyPr>
          <a:lstStyle/>
          <a:p>
            <a:r>
              <a:rPr lang="en-IN" sz="1400" b="1" dirty="0"/>
              <a:t>Sentence length histogram for query-based output</a:t>
            </a:r>
            <a:endParaRPr lang="en-US" sz="1400" dirty="0"/>
          </a:p>
        </p:txBody>
      </p:sp>
      <p:sp>
        <p:nvSpPr>
          <p:cNvPr id="8" name="Rectangle 7"/>
          <p:cNvSpPr/>
          <p:nvPr/>
        </p:nvSpPr>
        <p:spPr>
          <a:xfrm>
            <a:off x="362180" y="164124"/>
            <a:ext cx="4602542" cy="369332"/>
          </a:xfrm>
          <a:prstGeom prst="rect">
            <a:avLst/>
          </a:prstGeom>
        </p:spPr>
        <p:txBody>
          <a:bodyPr wrap="none">
            <a:spAutoFit/>
          </a:bodyPr>
          <a:lstStyle/>
          <a:p>
            <a:pPr lvl="0"/>
            <a:r>
              <a:rPr lang="en-IN" b="1" dirty="0">
                <a:latin typeface="Times New Roman" panose="02020603050405020304" pitchFamily="18" charset="0"/>
                <a:cs typeface="Times New Roman" panose="02020603050405020304" pitchFamily="18" charset="0"/>
              </a:rPr>
              <a:t>Summarization using query-based algorithm</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224072" y="483605"/>
            <a:ext cx="3738329" cy="52322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    Input: </a:t>
            </a:r>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Please enter a query: friend</a:t>
            </a:r>
            <a:endParaRPr lang="en-US" sz="1400" dirty="0">
              <a:latin typeface="Times New Roman" panose="02020603050405020304" pitchFamily="18" charset="0"/>
              <a:cs typeface="Times New Roman" panose="02020603050405020304" pitchFamily="18" charset="0"/>
            </a:endParaRPr>
          </a:p>
        </p:txBody>
      </p:sp>
      <p:sp>
        <p:nvSpPr>
          <p:cNvPr id="10" name="Rectangle 9"/>
          <p:cNvSpPr/>
          <p:nvPr/>
        </p:nvSpPr>
        <p:spPr>
          <a:xfrm>
            <a:off x="6152908" y="298939"/>
            <a:ext cx="4711546" cy="369332"/>
          </a:xfrm>
          <a:prstGeom prst="rect">
            <a:avLst/>
          </a:prstGeom>
        </p:spPr>
        <p:txBody>
          <a:bodyPr wrap="none">
            <a:spAutoFit/>
          </a:bodyPr>
          <a:lstStyle/>
          <a:p>
            <a:pPr lvl="0"/>
            <a:r>
              <a:rPr lang="en-IN" b="1" dirty="0">
                <a:latin typeface="Times New Roman" panose="02020603050405020304" pitchFamily="18" charset="0"/>
                <a:cs typeface="Times New Roman" panose="02020603050405020304" pitchFamily="18" charset="0"/>
              </a:rPr>
              <a:t>Automatic summarization based on weighting</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6152908" y="1391789"/>
            <a:ext cx="4777901" cy="1754326"/>
          </a:xfrm>
          <a:prstGeom prst="rect">
            <a:avLst/>
          </a:prstGeom>
        </p:spPr>
        <p:txBody>
          <a:bodyPr wrap="square">
            <a:spAutoFit/>
          </a:bodyPr>
          <a:lstStyle/>
          <a:p>
            <a:r>
              <a:rPr lang="en-IN" sz="1200" dirty="0">
                <a:latin typeface="Times New Roman" panose="02020603050405020304" pitchFamily="18" charset="0"/>
                <a:cs typeface="Times New Roman" panose="02020603050405020304" pitchFamily="18" charset="0"/>
              </a:rPr>
              <a:t>[('Jim drew a package from his overcoat pocket and threw it upon the table.', 16.0), ('"You </a:t>
            </a:r>
            <a:r>
              <a:rPr lang="en-IN" sz="1200" dirty="0" err="1">
                <a:latin typeface="Times New Roman" panose="02020603050405020304" pitchFamily="18" charset="0"/>
                <a:cs typeface="Times New Roman" panose="02020603050405020304" pitchFamily="18" charset="0"/>
              </a:rPr>
              <a:t>needn</a:t>
            </a:r>
            <a:r>
              <a:rPr lang="en-IN" sz="1200" dirty="0">
                <a:latin typeface="Times New Roman" panose="02020603050405020304" pitchFamily="18" charset="0"/>
                <a:cs typeface="Times New Roman" panose="02020603050405020304" pitchFamily="18" charset="0"/>
              </a:rPr>
              <a:t>\'t look for it," said Della.', 16.0), ('The door opened and Jim stepped in and closed it.', 16.0), ('It surely had been made for Jim and no one else.', 17.0), ('Jim had not yet seen his beautiful present.', 17.0), ('And then Della leaped up like a little singed cat and cried, "Oh, oh!"', 17.0), ('Only $1.87 to buy a present for Jim.', 17.0), ('Jim looked about the room curiously.', 17.0), ('"Jim, darling," she cried, "don\'t look at me that way.', 18.0), ("One was Jim's gold watch that had been his father's and his grandfather's.", 18.0)]</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95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2" y="427452"/>
            <a:ext cx="11430000" cy="4893647"/>
          </a:xfrm>
          <a:prstGeom prst="rect">
            <a:avLst/>
          </a:prstGeom>
        </p:spPr>
        <p:txBody>
          <a:bodyPr wrap="square">
            <a:spAutoFit/>
          </a:bodyPr>
          <a:lstStyle/>
          <a:p>
            <a:pPr lvl="0"/>
            <a:r>
              <a:rPr lang="en-IN" sz="3200" b="1" dirty="0">
                <a:latin typeface="Times New Roman" panose="02020603050405020304" pitchFamily="18" charset="0"/>
                <a:cs typeface="Times New Roman" panose="02020603050405020304" pitchFamily="18" charset="0"/>
              </a:rPr>
              <a:t>Summarization Information Extraction </a:t>
            </a:r>
          </a:p>
          <a:p>
            <a:pPr lvl="0"/>
            <a:endParaRPr lang="en-US"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Output: Separation between Subject verb Object</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ONE/CD DOLLAR/NN AND/CC EIGHTY-SEVEN/NNP CENTS/NNP NX)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THAT/WDT NX) (VX WAS/VBD VX) ALL/PDT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AND/CC SIXTY/CD CENTS/NNP NX) of/IN (NX it/PRP NX) (VX was/VBD VX) in/IN (NX pennies/NNS NX)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Pennies/NNP NX) (VX saved/VBD VX) (NX one/CD and/CC two/CD NX) at/IN (NX a/DT time/NN NX) by/IN (VX bulldozing/VBG VX) (NX the/DT grocer/NN NX) and/CC (NX the/DT vegetable/NN man/NN NX) and/CC (NX the/DT butcher/NN NX) until/IN (NX one/CD 's/POS cheeks/NNS NX) (VX burned/VBN VX) with/IN (NX the/DT silent/JJ imputation/NN NX) of/IN (NX parsimony/NN NX) (NX that/WDT such/JJ close/NN NX) (VX dealing/VBG implied/VBN VX)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Three/CD times/NNS Della/NNP NX) (VX counted/VBD VX) (NX it/PRP NX)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(NX One/CD dollar/NN and/CC eighty-seven/JJ cents/NNS NX)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And/CC (NX the/DT next/JJ day/NN NX) (VX would/MD be/VB VX) (NX Christmas/NNP NX)</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73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0344" y="267188"/>
            <a:ext cx="3789820" cy="707886"/>
          </a:xfrm>
          <a:prstGeom prst="rect">
            <a:avLst/>
          </a:prstGeom>
          <a:noFill/>
        </p:spPr>
        <p:txBody>
          <a:bodyPr wrap="none" rtlCol="0">
            <a:spAutoFit/>
          </a:bodyPr>
          <a:lstStyle/>
          <a:p>
            <a:pPr algn="just"/>
            <a:r>
              <a:rPr lang="en-IN" sz="4000" b="1" dirty="0">
                <a:solidFill>
                  <a:schemeClr val="tx2"/>
                </a:solidFill>
                <a:latin typeface="Times New Roman" pitchFamily="18" charset="0"/>
                <a:cs typeface="Times New Roman" pitchFamily="18" charset="0"/>
              </a:rPr>
              <a:t> CONCLUSION</a:t>
            </a:r>
          </a:p>
        </p:txBody>
      </p:sp>
      <p:sp>
        <p:nvSpPr>
          <p:cNvPr id="6" name="Rectangle 5"/>
          <p:cNvSpPr/>
          <p:nvPr/>
        </p:nvSpPr>
        <p:spPr>
          <a:xfrm>
            <a:off x="644434" y="1092640"/>
            <a:ext cx="10903131" cy="5242782"/>
          </a:xfrm>
          <a:prstGeom prst="rect">
            <a:avLst/>
          </a:prstGeom>
        </p:spPr>
        <p:txBody>
          <a:bodyPr wrap="square">
            <a:spAutoFit/>
          </a:bodyPr>
          <a:lstStyle/>
          <a:p>
            <a:pPr marL="285750" indent="-285750" algn="just">
              <a:lnSpc>
                <a:spcPct val="150000"/>
              </a:lnSpc>
              <a:spcAft>
                <a:spcPts val="600"/>
              </a:spcAft>
              <a:buFont typeface="Arial" panose="020B0604020202020204" pitchFamily="34" charset="0"/>
              <a:buChar char="•"/>
            </a:pPr>
            <a:r>
              <a:rPr lang="en-IN" sz="2400" spc="-5" dirty="0">
                <a:latin typeface="Times New Roman" panose="02020603050405020304" pitchFamily="18" charset="0"/>
                <a:ea typeface="SimSun" panose="02010600030101010101" pitchFamily="2" charset="-122"/>
              </a:rPr>
              <a:t>We have worked on three algorithms and by comparing those algorithms, query-based algorithm gives the least accurate summary.</a:t>
            </a:r>
          </a:p>
          <a:p>
            <a:pPr marL="285750" indent="-285750" algn="just">
              <a:lnSpc>
                <a:spcPct val="150000"/>
              </a:lnSpc>
              <a:spcAft>
                <a:spcPts val="600"/>
              </a:spcAft>
              <a:buFont typeface="Arial" panose="020B0604020202020204" pitchFamily="34" charset="0"/>
              <a:buChar char="•"/>
            </a:pPr>
            <a:r>
              <a:rPr lang="en-IN" sz="2400" spc="-5" dirty="0">
                <a:latin typeface="Times New Roman" panose="02020603050405020304" pitchFamily="18" charset="0"/>
                <a:ea typeface="SimSun" panose="02010600030101010101" pitchFamily="2" charset="-122"/>
              </a:rPr>
              <a:t> The weight-based algorithm gives the summery according to the score of the sentence but it is not accurate in the formation of the sentences.</a:t>
            </a:r>
          </a:p>
          <a:p>
            <a:pPr marL="285750" indent="-285750" algn="just">
              <a:lnSpc>
                <a:spcPct val="150000"/>
              </a:lnSpc>
              <a:spcAft>
                <a:spcPts val="600"/>
              </a:spcAft>
              <a:buFont typeface="Arial" panose="020B0604020202020204" pitchFamily="34" charset="0"/>
              <a:buChar char="•"/>
            </a:pPr>
            <a:r>
              <a:rPr lang="en-IN" sz="2400" spc="-5" dirty="0">
                <a:latin typeface="Times New Roman" panose="02020603050405020304" pitchFamily="18" charset="0"/>
                <a:ea typeface="SimSun" panose="02010600030101010101" pitchFamily="2" charset="-122"/>
              </a:rPr>
              <a:t> Sometimes the sentences might not a right meaning. The information extraction algorithm uses parts of speech tagging which gives the summary having proper meaning for the sentences. </a:t>
            </a:r>
          </a:p>
          <a:p>
            <a:pPr marL="285750" indent="-285750" algn="just">
              <a:lnSpc>
                <a:spcPct val="150000"/>
              </a:lnSpc>
              <a:spcAft>
                <a:spcPts val="600"/>
              </a:spcAft>
              <a:buFont typeface="Arial" panose="020B0604020202020204" pitchFamily="34" charset="0"/>
              <a:buChar char="•"/>
            </a:pPr>
            <a:r>
              <a:rPr lang="en-IN" sz="2400" spc="-5" dirty="0">
                <a:latin typeface="Times New Roman" panose="02020603050405020304" pitchFamily="18" charset="0"/>
                <a:ea typeface="SimSun" panose="02010600030101010101" pitchFamily="2" charset="-122"/>
              </a:rPr>
              <a:t>Hence, we like to conclude that information extraction algorithm is more accurate than query and weight-based algorithms.</a:t>
            </a:r>
            <a:endParaRPr lang="en-US" sz="2400" spc="-5"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59511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966DFA-ADF6-4289-B921-97E33EDBDD4A}"/>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REferences</a:t>
            </a:r>
            <a:endParaRPr lang="en-US" dirty="0"/>
          </a:p>
        </p:txBody>
      </p:sp>
      <p:sp>
        <p:nvSpPr>
          <p:cNvPr id="6" name="Content Placeholder 5">
            <a:extLst>
              <a:ext uri="{FF2B5EF4-FFF2-40B4-BE49-F238E27FC236}">
                <a16:creationId xmlns:a16="http://schemas.microsoft.com/office/drawing/2014/main" id="{E8F1068D-A8BE-49FC-93BD-4586693C9812}"/>
              </a:ext>
            </a:extLst>
          </p:cNvPr>
          <p:cNvSpPr>
            <a:spLocks noGrp="1"/>
          </p:cNvSpPr>
          <p:nvPr>
            <p:ph idx="1"/>
          </p:nvPr>
        </p:nvSpPr>
        <p:spPr>
          <a:xfrm>
            <a:off x="685801" y="1764407"/>
            <a:ext cx="10131425" cy="402679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Alexander M., Rush </a:t>
            </a:r>
            <a:r>
              <a:rPr lang="en-US" dirty="0" err="1">
                <a:latin typeface="Times New Roman" panose="02020603050405020304" pitchFamily="18" charset="0"/>
                <a:cs typeface="Times New Roman" panose="02020603050405020304" pitchFamily="18" charset="0"/>
              </a:rPr>
              <a:t>Sumit</a:t>
            </a:r>
            <a:r>
              <a:rPr lang="en-US" dirty="0">
                <a:latin typeface="Times New Roman" panose="02020603050405020304" pitchFamily="18" charset="0"/>
                <a:cs typeface="Times New Roman" panose="02020603050405020304" pitchFamily="18" charset="0"/>
              </a:rPr>
              <a:t> Chopra, Jason Weston- A Neural Attention Model for Abstractive Sentence Summarization arXiv:1509.00685v2 [cs.CL] 3 Sep 2015</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Çaglar˘Gulçehre</a:t>
            </a:r>
            <a:r>
              <a:rPr lang="en-US" dirty="0">
                <a:latin typeface="Times New Roman" panose="02020603050405020304" pitchFamily="18" charset="0"/>
                <a:cs typeface="Times New Roman" panose="02020603050405020304" pitchFamily="18" charset="0"/>
              </a:rPr>
              <a:t>˙ Bing Xiang, Ramesh </a:t>
            </a:r>
            <a:r>
              <a:rPr lang="en-US" dirty="0" err="1">
                <a:latin typeface="Times New Roman" panose="02020603050405020304" pitchFamily="18" charset="0"/>
                <a:cs typeface="Times New Roman" panose="02020603050405020304" pitchFamily="18" charset="0"/>
              </a:rPr>
              <a:t>Nallapati</a:t>
            </a:r>
            <a:r>
              <a:rPr lang="en-US" dirty="0">
                <a:latin typeface="Times New Roman" panose="02020603050405020304" pitchFamily="18" charset="0"/>
                <a:cs typeface="Times New Roman" panose="02020603050405020304" pitchFamily="18" charset="0"/>
              </a:rPr>
              <a:t>, Bowen Zhou, </a:t>
            </a:r>
            <a:r>
              <a:rPr lang="en-US" dirty="0" err="1">
                <a:latin typeface="Times New Roman" panose="02020603050405020304" pitchFamily="18" charset="0"/>
                <a:cs typeface="Times New Roman" panose="02020603050405020304" pitchFamily="18" charset="0"/>
              </a:rPr>
              <a:t>Cicerodos</a:t>
            </a:r>
            <a:r>
              <a:rPr lang="en-US" dirty="0">
                <a:latin typeface="Times New Roman" panose="02020603050405020304" pitchFamily="18" charset="0"/>
                <a:cs typeface="Times New Roman" panose="02020603050405020304" pitchFamily="18" charset="0"/>
              </a:rPr>
              <a:t> Santos - Abstractive Text Summarization using Sequence-to-sequence RNNs and Beyond, arXiv:1602.06023v5 [cs.CL] 26 Aug 2016 </a:t>
            </a:r>
          </a:p>
          <a:p>
            <a:pPr marL="0" indent="0">
              <a:buNone/>
            </a:pPr>
            <a:r>
              <a:rPr lang="en-US" dirty="0">
                <a:latin typeface="Times New Roman" panose="02020603050405020304" pitchFamily="18" charset="0"/>
                <a:cs typeface="Times New Roman" panose="02020603050405020304" pitchFamily="18" charset="0"/>
              </a:rPr>
              <a:t>[3] Santosh Kumar Bharti, </a:t>
            </a:r>
            <a:r>
              <a:rPr lang="en-US" dirty="0" err="1">
                <a:latin typeface="Times New Roman" panose="02020603050405020304" pitchFamily="18" charset="0"/>
                <a:cs typeface="Times New Roman" panose="02020603050405020304" pitchFamily="18" charset="0"/>
              </a:rPr>
              <a:t>Korra</a:t>
            </a:r>
            <a:r>
              <a:rPr lang="en-US" dirty="0">
                <a:latin typeface="Times New Roman" panose="02020603050405020304" pitchFamily="18" charset="0"/>
                <a:cs typeface="Times New Roman" panose="02020603050405020304" pitchFamily="18" charset="0"/>
              </a:rPr>
              <a:t> Sathya </a:t>
            </a:r>
            <a:r>
              <a:rPr lang="en-US" dirty="0" err="1">
                <a:latin typeface="Times New Roman" panose="02020603050405020304" pitchFamily="18" charset="0"/>
                <a:cs typeface="Times New Roman" panose="02020603050405020304" pitchFamily="18" charset="0"/>
              </a:rPr>
              <a:t>Babu</a:t>
            </a:r>
            <a:r>
              <a:rPr lang="en-US" dirty="0">
                <a:latin typeface="Times New Roman" panose="02020603050405020304" pitchFamily="18" charset="0"/>
                <a:cs typeface="Times New Roman" panose="02020603050405020304" pitchFamily="18" charset="0"/>
              </a:rPr>
              <a:t>, Sanjay Kumar Jena - Automatic Keyword Extraction for Text Summarization: A Survey, National Institute of Technology, Rourkela, Odisha 769008 India e-mail@nitrkl.ac.in 08-February-2017 </a:t>
            </a:r>
          </a:p>
          <a:p>
            <a:pPr marL="0" indent="0">
              <a:buNone/>
            </a:pPr>
            <a:r>
              <a:rPr lang="en-US" dirty="0">
                <a:latin typeface="Times New Roman" panose="02020603050405020304" pitchFamily="18" charset="0"/>
                <a:cs typeface="Times New Roman" panose="02020603050405020304" pitchFamily="18" charset="0"/>
              </a:rPr>
              <a:t>[4] Abigail See, Peter J. Liu, Christopher D. Manning - Get To The Point: Summarization with Pointer-Generator NetworksarXiv:1704.04368v2 [cs.CL] 25 Apr 2017</a:t>
            </a:r>
          </a:p>
          <a:p>
            <a:pPr marL="0" indent="0">
              <a:buNone/>
            </a:pPr>
            <a:r>
              <a:rPr lang="en-US" dirty="0">
                <a:latin typeface="Times New Roman" panose="02020603050405020304" pitchFamily="18" charset="0"/>
                <a:cs typeface="Times New Roman" panose="02020603050405020304" pitchFamily="18" charset="0"/>
              </a:rPr>
              <a:t>[5] Mehdi </a:t>
            </a:r>
            <a:r>
              <a:rPr lang="en-US" dirty="0" err="1">
                <a:latin typeface="Times New Roman" panose="02020603050405020304" pitchFamily="18" charset="0"/>
                <a:cs typeface="Times New Roman" panose="02020603050405020304" pitchFamily="18" charset="0"/>
              </a:rPr>
              <a:t>Allahyari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Seyedamin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Pouriyeh</a:t>
            </a:r>
            <a:r>
              <a:rPr lang="en-US" dirty="0">
                <a:latin typeface="Times New Roman" panose="02020603050405020304" pitchFamily="18" charset="0"/>
                <a:cs typeface="Times New Roman" panose="02020603050405020304" pitchFamily="18" charset="0"/>
              </a:rPr>
              <a:t>, Mehdi </a:t>
            </a:r>
            <a:r>
              <a:rPr lang="en-US" dirty="0" err="1">
                <a:latin typeface="Times New Roman" panose="02020603050405020304" pitchFamily="18" charset="0"/>
                <a:cs typeface="Times New Roman" panose="02020603050405020304" pitchFamily="18" charset="0"/>
              </a:rPr>
              <a:t>Assefi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Saeid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Safaei</a:t>
            </a:r>
            <a:r>
              <a:rPr lang="en-US" dirty="0">
                <a:latin typeface="Times New Roman" panose="02020603050405020304" pitchFamily="18" charset="0"/>
                <a:cs typeface="Times New Roman" panose="02020603050405020304" pitchFamily="18" charset="0"/>
              </a:rPr>
              <a:t>, Elizabeth D. </a:t>
            </a:r>
            <a:r>
              <a:rPr lang="en-US" dirty="0" err="1">
                <a:latin typeface="Times New Roman" panose="02020603050405020304" pitchFamily="18" charset="0"/>
                <a:cs typeface="Times New Roman" panose="02020603050405020304" pitchFamily="18" charset="0"/>
              </a:rPr>
              <a:t>Trippe</a:t>
            </a:r>
            <a:r>
              <a:rPr lang="en-US" dirty="0">
                <a:latin typeface="Times New Roman" panose="02020603050405020304" pitchFamily="18" charset="0"/>
                <a:cs typeface="Times New Roman" panose="02020603050405020304" pitchFamily="18" charset="0"/>
              </a:rPr>
              <a:t>, Juan B. Gutierrez, </a:t>
            </a:r>
            <a:r>
              <a:rPr lang="en-US" dirty="0" err="1">
                <a:latin typeface="Times New Roman" panose="02020603050405020304" pitchFamily="18" charset="0"/>
                <a:cs typeface="Times New Roman" panose="02020603050405020304" pitchFamily="18" charset="0"/>
              </a:rPr>
              <a:t>Krys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Kochut</a:t>
            </a:r>
            <a:r>
              <a:rPr lang="en-US" dirty="0">
                <a:latin typeface="Times New Roman" panose="02020603050405020304" pitchFamily="18" charset="0"/>
                <a:cs typeface="Times New Roman" panose="02020603050405020304" pitchFamily="18" charset="0"/>
              </a:rPr>
              <a:t> - Text Summarization Techniques: A Brief Survey, arXiv:1707.02268v3 [cs.CL] 28 Jul 2017</a:t>
            </a:r>
          </a:p>
          <a:p>
            <a:endParaRPr lang="en-US" dirty="0"/>
          </a:p>
        </p:txBody>
      </p:sp>
    </p:spTree>
    <p:extLst>
      <p:ext uri="{BB962C8B-B14F-4D97-AF65-F5344CB8AC3E}">
        <p14:creationId xmlns:p14="http://schemas.microsoft.com/office/powerpoint/2010/main" val="2500839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2215659" y="2379786"/>
            <a:ext cx="7197726" cy="1665975"/>
          </a:xfrm>
        </p:spPr>
        <p:txBody>
          <a:bodyPr>
            <a:normAutofit/>
          </a:bodyPr>
          <a:lstStyle/>
          <a:p>
            <a:pPr algn="ctr"/>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3680" y="143691"/>
            <a:ext cx="10981005" cy="7109639"/>
          </a:xfrm>
          <a:prstGeom prst="rect">
            <a:avLst/>
          </a:prstGeom>
          <a:noFill/>
        </p:spPr>
        <p:txBody>
          <a:bodyPr wrap="square" rtlCol="0">
            <a:spAutoFit/>
          </a:bodyPr>
          <a:lstStyle/>
          <a:p>
            <a:r>
              <a:rPr lang="en-US" sz="3600" b="1" dirty="0">
                <a:solidFill>
                  <a:schemeClr val="tx2"/>
                </a:solidFill>
                <a:latin typeface="Times New Roman" pitchFamily="18" charset="0"/>
                <a:cs typeface="Times New Roman" pitchFamily="18" charset="0"/>
              </a:rPr>
              <a:t>								INTRODUCTION :</a:t>
            </a:r>
          </a:p>
          <a:p>
            <a:endParaRPr lang="en-US" sz="2400" b="1"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latin typeface="Times New Roman" panose="02020603050405020304" pitchFamily="18" charset="0"/>
                <a:cs typeface="Times New Roman" panose="02020603050405020304" pitchFamily="18" charset="0"/>
              </a:rPr>
              <a:t>Hybrid </a:t>
            </a:r>
            <a:r>
              <a:rPr lang="en-IN" sz="2400" dirty="0">
                <a:solidFill>
                  <a:schemeClr val="tx2"/>
                </a:solidFill>
                <a:latin typeface="Times New Roman" pitchFamily="18" charset="0"/>
                <a:cs typeface="Times New Roman" pitchFamily="18" charset="0"/>
              </a:rPr>
              <a:t>Document Summarization is the technique by which the huge parts of content are retrieved. </a:t>
            </a:r>
          </a:p>
          <a:p>
            <a:endParaRPr lang="en-IN" sz="2400"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solidFill>
                  <a:schemeClr val="tx2"/>
                </a:solidFill>
                <a:latin typeface="Times New Roman" pitchFamily="18" charset="0"/>
                <a:cs typeface="Times New Roman" pitchFamily="18" charset="0"/>
              </a:rPr>
              <a:t>The Document Summarization plays out the summarization task by unsupervised learning system. </a:t>
            </a:r>
          </a:p>
          <a:p>
            <a:endParaRPr lang="en-IN" sz="2400"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latin typeface="Times New Roman" panose="02020603050405020304" pitchFamily="18" charset="0"/>
                <a:cs typeface="Times New Roman" panose="02020603050405020304" pitchFamily="18" charset="0"/>
              </a:rPr>
              <a:t>The significance of a sentence in info content is assessed by the assistance of 3 algorithms.</a:t>
            </a:r>
            <a:r>
              <a:rPr lang="en-IN" sz="2400" dirty="0">
                <a:solidFill>
                  <a:schemeClr val="tx2"/>
                </a:solidFill>
                <a:latin typeface="Times New Roman" pitchFamily="18" charset="0"/>
                <a:cs typeface="Times New Roman" pitchFamily="18" charset="0"/>
              </a:rPr>
              <a:t> </a:t>
            </a:r>
          </a:p>
          <a:p>
            <a:endParaRPr lang="en-IN" sz="2400"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latin typeface="Times New Roman" panose="02020603050405020304" pitchFamily="18" charset="0"/>
                <a:cs typeface="Times New Roman" panose="02020603050405020304" pitchFamily="18" charset="0"/>
              </a:rPr>
              <a:t>An online semantic lexicon WordNet is utilized, Word Sense Disambiguation (WSD) is a critical and testing system in the territory of characteristic dialect handling (NLP).</a:t>
            </a:r>
          </a:p>
          <a:p>
            <a:endParaRPr lang="en-IN" sz="2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sz="2400"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Hybrid </a:t>
            </a:r>
            <a:r>
              <a:rPr lang="en-IN" sz="2400" dirty="0">
                <a:latin typeface="Times New Roman" panose="02020603050405020304" pitchFamily="18" charset="0"/>
                <a:cs typeface="Times New Roman" panose="02020603050405020304" pitchFamily="18" charset="0"/>
              </a:rPr>
              <a:t>Document Summarization undertaking makes the users simpler for various Natural Language applications, like, Data Recovery, Question Answering or content decreasing etc.  </a:t>
            </a:r>
          </a:p>
          <a:p>
            <a:pPr marL="285750" indent="-285750">
              <a:lnSpc>
                <a:spcPct val="150000"/>
              </a:lnSpc>
              <a:buFont typeface="Arial" pitchFamily="34" charset="0"/>
              <a:buChar char="•"/>
            </a:pP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8333-258D-4222-9671-6909CF7AABB0}"/>
              </a:ext>
            </a:extLst>
          </p:cNvPr>
          <p:cNvSpPr>
            <a:spLocks noGrp="1"/>
          </p:cNvSpPr>
          <p:nvPr>
            <p:ph type="title"/>
          </p:nvPr>
        </p:nvSpPr>
        <p:spPr/>
        <p:txBody>
          <a:bodyPr/>
          <a:lstStyle/>
          <a:p>
            <a:pPr algn="ctr"/>
            <a:r>
              <a:rPr lang="en-US" b="1" dirty="0" err="1">
                <a:latin typeface="Times New Roman" panose="02020603050405020304" pitchFamily="18" charset="0"/>
                <a:cs typeface="Times New Roman" panose="02020603050405020304" pitchFamily="18" charset="0"/>
              </a:rPr>
              <a:t>Litearture</a:t>
            </a:r>
            <a:r>
              <a:rPr lang="en-US" b="1" dirty="0">
                <a:latin typeface="Times New Roman" panose="02020603050405020304" pitchFamily="18" charset="0"/>
                <a:cs typeface="Times New Roman" panose="02020603050405020304" pitchFamily="18" charset="0"/>
              </a:rPr>
              <a:t> SURVEY</a:t>
            </a:r>
            <a:endParaRPr lang="en-US" dirty="0"/>
          </a:p>
        </p:txBody>
      </p:sp>
      <p:sp>
        <p:nvSpPr>
          <p:cNvPr id="3" name="Content Placeholder 2">
            <a:extLst>
              <a:ext uri="{FF2B5EF4-FFF2-40B4-BE49-F238E27FC236}">
                <a16:creationId xmlns:a16="http://schemas.microsoft.com/office/drawing/2014/main" id="{08646097-DF01-4A67-ABFB-1F98ACA5B749}"/>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Document Summarization is the technique by which the huge parts of content are retrieved.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Document Summarization plays out the summarization task by unsupervised learning system.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significance of a sentence in info content is assessed by the assistance of Simplified Lesk calculation.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specific word may have distinctive significance in various setting. So, the principle task of word sense disambiguation is to decide.</a:t>
            </a:r>
          </a:p>
          <a:p>
            <a:endParaRPr lang="en-US" sz="2400" dirty="0"/>
          </a:p>
        </p:txBody>
      </p:sp>
    </p:spTree>
    <p:extLst>
      <p:ext uri="{BB962C8B-B14F-4D97-AF65-F5344CB8AC3E}">
        <p14:creationId xmlns:p14="http://schemas.microsoft.com/office/powerpoint/2010/main" val="344970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871EEE0-DBEB-4D3D-A305-441005CAE67E}"/>
              </a:ext>
            </a:extLst>
          </p:cNvPr>
          <p:cNvGraphicFramePr>
            <a:graphicFrameLocks noGrp="1"/>
          </p:cNvGraphicFramePr>
          <p:nvPr>
            <p:extLst>
              <p:ext uri="{D42A27DB-BD31-4B8C-83A1-F6EECF244321}">
                <p14:modId xmlns:p14="http://schemas.microsoft.com/office/powerpoint/2010/main" val="4229229199"/>
              </p:ext>
            </p:extLst>
          </p:nvPr>
        </p:nvGraphicFramePr>
        <p:xfrm>
          <a:off x="0" y="0"/>
          <a:ext cx="12192001" cy="6857999"/>
        </p:xfrm>
        <a:graphic>
          <a:graphicData uri="http://schemas.openxmlformats.org/drawingml/2006/table">
            <a:tbl>
              <a:tblPr firstRow="1" bandRow="1">
                <a:tableStyleId>{5C22544A-7EE6-4342-B048-85BDC9FD1C3A}</a:tableStyleId>
              </a:tblPr>
              <a:tblGrid>
                <a:gridCol w="1209430">
                  <a:extLst>
                    <a:ext uri="{9D8B030D-6E8A-4147-A177-3AD203B41FA5}">
                      <a16:colId xmlns:a16="http://schemas.microsoft.com/office/drawing/2014/main" val="3715244735"/>
                    </a:ext>
                  </a:extLst>
                </a:gridCol>
                <a:gridCol w="5462634">
                  <a:extLst>
                    <a:ext uri="{9D8B030D-6E8A-4147-A177-3AD203B41FA5}">
                      <a16:colId xmlns:a16="http://schemas.microsoft.com/office/drawing/2014/main" val="105467804"/>
                    </a:ext>
                  </a:extLst>
                </a:gridCol>
                <a:gridCol w="2112235">
                  <a:extLst>
                    <a:ext uri="{9D8B030D-6E8A-4147-A177-3AD203B41FA5}">
                      <a16:colId xmlns:a16="http://schemas.microsoft.com/office/drawing/2014/main" val="853875387"/>
                    </a:ext>
                  </a:extLst>
                </a:gridCol>
                <a:gridCol w="1728192">
                  <a:extLst>
                    <a:ext uri="{9D8B030D-6E8A-4147-A177-3AD203B41FA5}">
                      <a16:colId xmlns:a16="http://schemas.microsoft.com/office/drawing/2014/main" val="1454456519"/>
                    </a:ext>
                  </a:extLst>
                </a:gridCol>
                <a:gridCol w="1679510">
                  <a:extLst>
                    <a:ext uri="{9D8B030D-6E8A-4147-A177-3AD203B41FA5}">
                      <a16:colId xmlns:a16="http://schemas.microsoft.com/office/drawing/2014/main" val="3663194841"/>
                    </a:ext>
                  </a:extLst>
                </a:gridCol>
              </a:tblGrid>
              <a:tr h="759671">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SL</a:t>
                      </a:r>
                      <a:r>
                        <a:rPr lang="en-US" sz="2000" baseline="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No</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Title</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Methodology</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Algorithm</a:t>
                      </a:r>
                    </a:p>
                  </a:txBody>
                  <a:tcPr marL="68580" marR="68580"/>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Accuracy</a:t>
                      </a:r>
                    </a:p>
                  </a:txBody>
                  <a:tcPr marL="68580" marR="68580"/>
                </a:tc>
                <a:extLst>
                  <a:ext uri="{0D108BD9-81ED-4DB2-BD59-A6C34878D82A}">
                    <a16:rowId xmlns:a16="http://schemas.microsoft.com/office/drawing/2014/main" val="702110780"/>
                  </a:ext>
                </a:extLst>
              </a:tr>
              <a:tr h="941610">
                <a:tc>
                  <a:txBody>
                    <a:bodyPr/>
                    <a:lstStyle/>
                    <a:p>
                      <a:pPr algn="ctr"/>
                      <a:r>
                        <a:rPr lang="en-US" dirty="0">
                          <a:latin typeface="Times New Roman" panose="02020603050405020304" pitchFamily="18" charset="0"/>
                          <a:cs typeface="Times New Roman" panose="02020603050405020304" pitchFamily="18" charset="0"/>
                        </a:rPr>
                        <a:t>01</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Neural Attention Model for Abstractive Sentence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 local attention-based model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Beam Search </a:t>
                      </a:r>
                    </a:p>
                  </a:txBody>
                  <a:tcPr marL="68580" marR="68580"/>
                </a:tc>
                <a:tc>
                  <a:txBody>
                    <a:bodyPr/>
                    <a:lstStyle/>
                    <a:p>
                      <a:pPr algn="ctr"/>
                      <a:endParaRPr lang="en-US">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432933617"/>
                  </a:ext>
                </a:extLst>
              </a:tr>
              <a:tr h="872379">
                <a:tc>
                  <a:txBody>
                    <a:bodyPr/>
                    <a:lstStyle/>
                    <a:p>
                      <a:pPr algn="ctr"/>
                      <a:r>
                        <a:rPr lang="en-US">
                          <a:latin typeface="Times New Roman" panose="02020603050405020304" pitchFamily="18" charset="0"/>
                          <a:cs typeface="Times New Roman" panose="02020603050405020304" pitchFamily="18" charset="0"/>
                        </a:rPr>
                        <a:t>02</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Abstractive Text Summarization using Sequence-to-sequence RNN</a:t>
                      </a:r>
                      <a:r>
                        <a:rPr lang="en-US" baseline="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and Beyond </a:t>
                      </a: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RNN</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746354334"/>
                  </a:ext>
                </a:extLst>
              </a:tr>
              <a:tr h="872379">
                <a:tc>
                  <a:txBody>
                    <a:bodyPr/>
                    <a:lstStyle/>
                    <a:p>
                      <a:pPr algn="ctr"/>
                      <a:r>
                        <a:rPr lang="en-US">
                          <a:latin typeface="Times New Roman" panose="02020603050405020304" pitchFamily="18" charset="0"/>
                          <a:cs typeface="Times New Roman" panose="02020603050405020304" pitchFamily="18" charset="0"/>
                        </a:rPr>
                        <a:t>03</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Automatic Keyword Extraction for Text Summarization : survey</a:t>
                      </a: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755210880"/>
                  </a:ext>
                </a:extLst>
              </a:tr>
              <a:tr h="1224093">
                <a:tc>
                  <a:txBody>
                    <a:bodyPr/>
                    <a:lstStyle/>
                    <a:p>
                      <a:pPr algn="ctr"/>
                      <a:r>
                        <a:rPr lang="en-US">
                          <a:latin typeface="Times New Roman" panose="02020603050405020304" pitchFamily="18" charset="0"/>
                          <a:cs typeface="Times New Roman" panose="02020603050405020304" pitchFamily="18" charset="0"/>
                        </a:rPr>
                        <a:t>04</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Summarization with Pointer-Generator Networks</a:t>
                      </a: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Pointer generator network and CNN</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050919456"/>
                  </a:ext>
                </a:extLst>
              </a:tr>
              <a:tr h="941610">
                <a:tc>
                  <a:txBody>
                    <a:bodyPr/>
                    <a:lstStyle/>
                    <a:p>
                      <a:pPr algn="ctr"/>
                      <a:r>
                        <a:rPr lang="en-US">
                          <a:latin typeface="Times New Roman" panose="02020603050405020304" pitchFamily="18" charset="0"/>
                          <a:cs typeface="Times New Roman" panose="02020603050405020304" pitchFamily="18" charset="0"/>
                        </a:rPr>
                        <a:t>05</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Text Summarization Techniques: A Brief Survey</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Frequency Driven</a:t>
                      </a:r>
                      <a:r>
                        <a:rPr lang="en-US" baseline="0" dirty="0">
                          <a:solidFill>
                            <a:srgbClr val="002060"/>
                          </a:solidFill>
                          <a:latin typeface="Times New Roman" panose="02020603050405020304" pitchFamily="18" charset="0"/>
                          <a:cs typeface="Times New Roman" panose="02020603050405020304" pitchFamily="18" charset="0"/>
                        </a:rPr>
                        <a:t> Approaches</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1810549320"/>
                  </a:ext>
                </a:extLst>
              </a:tr>
              <a:tr h="1246257">
                <a:tc>
                  <a:txBody>
                    <a:bodyPr/>
                    <a:lstStyle/>
                    <a:p>
                      <a:pPr algn="ctr"/>
                      <a:r>
                        <a:rPr lang="en-US">
                          <a:latin typeface="Times New Roman" panose="02020603050405020304" pitchFamily="18" charset="0"/>
                          <a:cs typeface="Times New Roman" panose="02020603050405020304" pitchFamily="18" charset="0"/>
                        </a:rPr>
                        <a:t>06</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Ranking Sentences for Extractive Summarization with Reinforcement Learning</a:t>
                      </a: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CNN/RNN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 REINFORCE </a:t>
                      </a:r>
                      <a:r>
                        <a:rPr lang="en-US" sz="1400" dirty="0">
                          <a:solidFill>
                            <a:srgbClr val="002060"/>
                          </a:solidFill>
                          <a:latin typeface="Times New Roman" panose="02020603050405020304" pitchFamily="18" charset="0"/>
                          <a:cs typeface="Times New Roman" panose="02020603050405020304" pitchFamily="18" charset="0"/>
                        </a:rPr>
                        <a:t>algorithm</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765760072"/>
                  </a:ext>
                </a:extLst>
              </a:tr>
            </a:tbl>
          </a:graphicData>
        </a:graphic>
      </p:graphicFrame>
    </p:spTree>
    <p:extLst>
      <p:ext uri="{BB962C8B-B14F-4D97-AF65-F5344CB8AC3E}">
        <p14:creationId xmlns:p14="http://schemas.microsoft.com/office/powerpoint/2010/main" val="215464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F719AB-566E-42BB-957E-A6A267D68424}"/>
              </a:ext>
            </a:extLst>
          </p:cNvPr>
          <p:cNvGraphicFramePr>
            <a:graphicFrameLocks noGrp="1"/>
          </p:cNvGraphicFramePr>
          <p:nvPr>
            <p:extLst>
              <p:ext uri="{D42A27DB-BD31-4B8C-83A1-F6EECF244321}">
                <p14:modId xmlns:p14="http://schemas.microsoft.com/office/powerpoint/2010/main" val="2133334854"/>
              </p:ext>
            </p:extLst>
          </p:nvPr>
        </p:nvGraphicFramePr>
        <p:xfrm>
          <a:off x="0" y="1"/>
          <a:ext cx="12192000" cy="6957391"/>
        </p:xfrm>
        <a:graphic>
          <a:graphicData uri="http://schemas.openxmlformats.org/drawingml/2006/table">
            <a:tbl>
              <a:tblPr firstRow="1" bandRow="1">
                <a:tableStyleId>{5C22544A-7EE6-4342-B048-85BDC9FD1C3A}</a:tableStyleId>
              </a:tblPr>
              <a:tblGrid>
                <a:gridCol w="1161607">
                  <a:extLst>
                    <a:ext uri="{9D8B030D-6E8A-4147-A177-3AD203B41FA5}">
                      <a16:colId xmlns:a16="http://schemas.microsoft.com/office/drawing/2014/main" val="2149330935"/>
                    </a:ext>
                  </a:extLst>
                </a:gridCol>
                <a:gridCol w="6399239">
                  <a:extLst>
                    <a:ext uri="{9D8B030D-6E8A-4147-A177-3AD203B41FA5}">
                      <a16:colId xmlns:a16="http://schemas.microsoft.com/office/drawing/2014/main" val="3807891447"/>
                    </a:ext>
                  </a:extLst>
                </a:gridCol>
                <a:gridCol w="1960017">
                  <a:extLst>
                    <a:ext uri="{9D8B030D-6E8A-4147-A177-3AD203B41FA5}">
                      <a16:colId xmlns:a16="http://schemas.microsoft.com/office/drawing/2014/main" val="605615100"/>
                    </a:ext>
                  </a:extLst>
                </a:gridCol>
                <a:gridCol w="1443469">
                  <a:extLst>
                    <a:ext uri="{9D8B030D-6E8A-4147-A177-3AD203B41FA5}">
                      <a16:colId xmlns:a16="http://schemas.microsoft.com/office/drawing/2014/main" val="4251183532"/>
                    </a:ext>
                  </a:extLst>
                </a:gridCol>
                <a:gridCol w="1227668">
                  <a:extLst>
                    <a:ext uri="{9D8B030D-6E8A-4147-A177-3AD203B41FA5}">
                      <a16:colId xmlns:a16="http://schemas.microsoft.com/office/drawing/2014/main" val="2373314522"/>
                    </a:ext>
                  </a:extLst>
                </a:gridCol>
              </a:tblGrid>
              <a:tr h="725998">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07</a:t>
                      </a:r>
                    </a:p>
                  </a:txBody>
                  <a:tcPr marL="68580" marR="68580"/>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Neural Document Summarization by Jointly Learning to Score and Select Sentences</a:t>
                      </a:r>
                    </a:p>
                  </a:txBody>
                  <a:tcPr marL="68580" marR="68580"/>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RNN</a:t>
                      </a:r>
                    </a:p>
                  </a:txBody>
                  <a:tcPr marL="68580" marR="68580"/>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b="0" dirty="0">
                        <a:solidFill>
                          <a:schemeClr val="tx1"/>
                        </a:solidFill>
                      </a:endParaRPr>
                    </a:p>
                  </a:txBody>
                  <a:tcPr marL="68580" marR="68580"/>
                </a:tc>
                <a:extLst>
                  <a:ext uri="{0D108BD9-81ED-4DB2-BD59-A6C34878D82A}">
                    <a16:rowId xmlns:a16="http://schemas.microsoft.com/office/drawing/2014/main" val="2479669977"/>
                  </a:ext>
                </a:extLst>
              </a:tr>
              <a:tr h="936276">
                <a:tc>
                  <a:txBody>
                    <a:bodyPr/>
                    <a:lstStyle/>
                    <a:p>
                      <a:pPr algn="ctr"/>
                      <a:r>
                        <a:rPr lang="en-US" dirty="0">
                          <a:latin typeface="Times New Roman" panose="02020603050405020304" pitchFamily="18" charset="0"/>
                          <a:cs typeface="Times New Roman" panose="02020603050405020304" pitchFamily="18" charset="0"/>
                        </a:rPr>
                        <a:t>08</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Machine Learning Techniques for Document Summarization: A Survey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Talks</a:t>
                      </a:r>
                      <a:r>
                        <a:rPr lang="en-US" baseline="0" dirty="0">
                          <a:solidFill>
                            <a:srgbClr val="002060"/>
                          </a:solidFill>
                          <a:latin typeface="Times New Roman" panose="02020603050405020304" pitchFamily="18" charset="0"/>
                          <a:cs typeface="Times New Roman" panose="02020603050405020304" pitchFamily="18" charset="0"/>
                        </a:rPr>
                        <a:t> about all the methods </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2723853075"/>
                  </a:ext>
                </a:extLst>
              </a:tr>
              <a:tr h="936276">
                <a:tc>
                  <a:txBody>
                    <a:bodyPr/>
                    <a:lstStyle/>
                    <a:p>
                      <a:pPr algn="ctr"/>
                      <a:r>
                        <a:rPr lang="en-US" dirty="0">
                          <a:latin typeface="Times New Roman" panose="02020603050405020304" pitchFamily="18" charset="0"/>
                          <a:cs typeface="Times New Roman" panose="02020603050405020304" pitchFamily="18" charset="0"/>
                        </a:rPr>
                        <a:t>09</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Ranking with Recursive Neural Networks and Its Application</a:t>
                      </a:r>
                    </a:p>
                    <a:p>
                      <a:pPr algn="ctr"/>
                      <a:r>
                        <a:rPr lang="en-US" dirty="0">
                          <a:solidFill>
                            <a:srgbClr val="002060"/>
                          </a:solidFill>
                          <a:latin typeface="Times New Roman" panose="02020603050405020304" pitchFamily="18" charset="0"/>
                          <a:cs typeface="Times New Roman" panose="02020603050405020304" pitchFamily="18" charset="0"/>
                        </a:rPr>
                        <a:t>to Multi-Document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R2N2/RNN</a:t>
                      </a:r>
                    </a:p>
                  </a:txBody>
                  <a:tcPr marL="68580" marR="68580"/>
                </a:tc>
                <a:tc>
                  <a:txBody>
                    <a:bodyPr/>
                    <a:lstStyle/>
                    <a:p>
                      <a:pPr algn="ctr"/>
                      <a:r>
                        <a:rPr lang="en-US">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3973187572"/>
                  </a:ext>
                </a:extLst>
              </a:tr>
              <a:tr h="936276">
                <a:tc>
                  <a:txBody>
                    <a:bodyPr/>
                    <a:lstStyle/>
                    <a:p>
                      <a:pPr algn="ctr"/>
                      <a:r>
                        <a:rPr lang="en-US" dirty="0">
                          <a:latin typeface="Times New Roman" panose="02020603050405020304" pitchFamily="18" charset="0"/>
                          <a:cs typeface="Times New Roman" panose="02020603050405020304" pitchFamily="18" charset="0"/>
                        </a:rPr>
                        <a:t>10</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Neural Attention Model for Sentence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local attention-based model </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Times New Roman" panose="02020603050405020304" pitchFamily="18" charset="0"/>
                          <a:cs typeface="Times New Roman" panose="02020603050405020304" pitchFamily="18" charset="0"/>
                        </a:rPr>
                        <a:t> Beam Search </a:t>
                      </a: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3825685875"/>
                  </a:ext>
                </a:extLst>
              </a:tr>
              <a:tr h="1037141">
                <a:tc>
                  <a:txBody>
                    <a:bodyPr/>
                    <a:lstStyle/>
                    <a:p>
                      <a:pPr algn="ctr"/>
                      <a:r>
                        <a:rPr lang="en-US" dirty="0">
                          <a:latin typeface="Times New Roman" panose="02020603050405020304" pitchFamily="18" charset="0"/>
                          <a:cs typeface="Times New Roman" panose="02020603050405020304" pitchFamily="18" charset="0"/>
                        </a:rPr>
                        <a:t>11</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Review Paper on Text Summarization</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Natural</a:t>
                      </a:r>
                      <a:r>
                        <a:rPr lang="en-US" baseline="0" dirty="0">
                          <a:solidFill>
                            <a:srgbClr val="002060"/>
                          </a:solidFill>
                          <a:latin typeface="Times New Roman" panose="02020603050405020304" pitchFamily="18" charset="0"/>
                          <a:cs typeface="Times New Roman" panose="02020603050405020304" pitchFamily="18" charset="0"/>
                        </a:rPr>
                        <a:t> Language Processing</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2922641875"/>
                  </a:ext>
                </a:extLst>
              </a:tr>
              <a:tr h="1037141">
                <a:tc>
                  <a:txBody>
                    <a:bodyPr/>
                    <a:lstStyle/>
                    <a:p>
                      <a:pPr algn="ctr"/>
                      <a:r>
                        <a:rPr lang="en-US" dirty="0">
                          <a:latin typeface="Times New Roman" panose="02020603050405020304" pitchFamily="18" charset="0"/>
                          <a:cs typeface="Times New Roman" panose="02020603050405020304" pitchFamily="18" charset="0"/>
                        </a:rPr>
                        <a:t>12</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Automatic Text Summarization Using Natural Language Processing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Natural Language</a:t>
                      </a:r>
                      <a:r>
                        <a:rPr lang="en-US" baseline="0" dirty="0">
                          <a:solidFill>
                            <a:srgbClr val="002060"/>
                          </a:solidFill>
                          <a:latin typeface="Times New Roman" panose="02020603050405020304" pitchFamily="18" charset="0"/>
                          <a:cs typeface="Times New Roman" panose="02020603050405020304" pitchFamily="18" charset="0"/>
                        </a:rPr>
                        <a:t> Processing </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LESK</a:t>
                      </a:r>
                      <a:r>
                        <a:rPr lang="en-US" baseline="0" dirty="0">
                          <a:solidFill>
                            <a:srgbClr val="002060"/>
                          </a:solidFill>
                          <a:latin typeface="Times New Roman" panose="02020603050405020304" pitchFamily="18" charset="0"/>
                          <a:cs typeface="Times New Roman" panose="02020603050405020304" pitchFamily="18" charset="0"/>
                        </a:rPr>
                        <a:t> Algorithm</a:t>
                      </a: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809893452"/>
                  </a:ext>
                </a:extLst>
              </a:tr>
              <a:tr h="1348283">
                <a:tc>
                  <a:txBody>
                    <a:bodyPr/>
                    <a:lstStyle/>
                    <a:p>
                      <a:pPr algn="ctr"/>
                      <a:r>
                        <a:rPr lang="en-US" dirty="0">
                          <a:latin typeface="Times New Roman" panose="02020603050405020304" pitchFamily="18" charset="0"/>
                          <a:cs typeface="Times New Roman" panose="02020603050405020304" pitchFamily="18" charset="0"/>
                        </a:rPr>
                        <a:t>13</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Novel Technique for Efficient Text Document Summarization as a Service  </a:t>
                      </a:r>
                    </a:p>
                    <a:p>
                      <a:pPr algn="ctr"/>
                      <a:r>
                        <a:rPr lang="en-US" dirty="0">
                          <a:solidFill>
                            <a:srgbClr val="002060"/>
                          </a:solidFill>
                          <a:latin typeface="Times New Roman" panose="02020603050405020304" pitchFamily="18" charset="0"/>
                          <a:cs typeface="Times New Roman" panose="02020603050405020304" pitchFamily="18" charset="0"/>
                        </a:rPr>
                        <a:t> </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Times New Roman" panose="02020603050405020304" pitchFamily="18" charset="0"/>
                          <a:cs typeface="Times New Roman" panose="02020603050405020304" pitchFamily="18" charset="0"/>
                        </a:rPr>
                        <a:t>Natural Language</a:t>
                      </a:r>
                      <a:r>
                        <a:rPr lang="en-US" baseline="0" dirty="0">
                          <a:solidFill>
                            <a:srgbClr val="002060"/>
                          </a:solidFill>
                          <a:latin typeface="Times New Roman" panose="02020603050405020304" pitchFamily="18" charset="0"/>
                          <a:cs typeface="Times New Roman" panose="02020603050405020304" pitchFamily="18" charset="0"/>
                        </a:rPr>
                        <a:t> Processing </a:t>
                      </a:r>
                      <a:endParaRPr lang="en-US" dirty="0">
                        <a:solidFill>
                          <a:srgbClr val="002060"/>
                        </a:solidFill>
                        <a:latin typeface="Times New Roman" panose="02020603050405020304" pitchFamily="18" charset="0"/>
                        <a:cs typeface="Times New Roman" panose="02020603050405020304" pitchFamily="18" charset="0"/>
                      </a:endParaRPr>
                    </a:p>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LESK Algorithm</a:t>
                      </a:r>
                    </a:p>
                  </a:txBody>
                  <a:tcPr marL="68580" marR="68580"/>
                </a:tc>
                <a:tc>
                  <a:txBody>
                    <a:bodyPr/>
                    <a:lstStyle/>
                    <a:p>
                      <a:pPr algn="ctr"/>
                      <a:endParaRPr lang="en-US" dirty="0">
                        <a:solidFill>
                          <a:srgbClr val="002060"/>
                        </a:solidFill>
                      </a:endParaRPr>
                    </a:p>
                  </a:txBody>
                  <a:tcPr marL="68580" marR="68580"/>
                </a:tc>
                <a:extLst>
                  <a:ext uri="{0D108BD9-81ED-4DB2-BD59-A6C34878D82A}">
                    <a16:rowId xmlns:a16="http://schemas.microsoft.com/office/drawing/2014/main" val="777798028"/>
                  </a:ext>
                </a:extLst>
              </a:tr>
            </a:tbl>
          </a:graphicData>
        </a:graphic>
      </p:graphicFrame>
    </p:spTree>
    <p:extLst>
      <p:ext uri="{BB962C8B-B14F-4D97-AF65-F5344CB8AC3E}">
        <p14:creationId xmlns:p14="http://schemas.microsoft.com/office/powerpoint/2010/main" val="17745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679910B-661C-4501-90F2-C3E74C082294}"/>
              </a:ext>
            </a:extLst>
          </p:cNvPr>
          <p:cNvGraphicFramePr>
            <a:graphicFrameLocks noGrp="1"/>
          </p:cNvGraphicFramePr>
          <p:nvPr>
            <p:extLst>
              <p:ext uri="{D42A27DB-BD31-4B8C-83A1-F6EECF244321}">
                <p14:modId xmlns:p14="http://schemas.microsoft.com/office/powerpoint/2010/main" val="193421792"/>
              </p:ext>
            </p:extLst>
          </p:nvPr>
        </p:nvGraphicFramePr>
        <p:xfrm>
          <a:off x="0" y="0"/>
          <a:ext cx="12192001" cy="6858000"/>
        </p:xfrm>
        <a:graphic>
          <a:graphicData uri="http://schemas.openxmlformats.org/drawingml/2006/table">
            <a:tbl>
              <a:tblPr firstRow="1" bandRow="1">
                <a:tableStyleId>{5C22544A-7EE6-4342-B048-85BDC9FD1C3A}</a:tableStyleId>
              </a:tblPr>
              <a:tblGrid>
                <a:gridCol w="853359">
                  <a:extLst>
                    <a:ext uri="{9D8B030D-6E8A-4147-A177-3AD203B41FA5}">
                      <a16:colId xmlns:a16="http://schemas.microsoft.com/office/drawing/2014/main" val="838532260"/>
                    </a:ext>
                  </a:extLst>
                </a:gridCol>
                <a:gridCol w="4902303">
                  <a:extLst>
                    <a:ext uri="{9D8B030D-6E8A-4147-A177-3AD203B41FA5}">
                      <a16:colId xmlns:a16="http://schemas.microsoft.com/office/drawing/2014/main" val="2162979246"/>
                    </a:ext>
                  </a:extLst>
                </a:gridCol>
                <a:gridCol w="4574707">
                  <a:extLst>
                    <a:ext uri="{9D8B030D-6E8A-4147-A177-3AD203B41FA5}">
                      <a16:colId xmlns:a16="http://schemas.microsoft.com/office/drawing/2014/main" val="1753559340"/>
                    </a:ext>
                  </a:extLst>
                </a:gridCol>
                <a:gridCol w="865873">
                  <a:extLst>
                    <a:ext uri="{9D8B030D-6E8A-4147-A177-3AD203B41FA5}">
                      <a16:colId xmlns:a16="http://schemas.microsoft.com/office/drawing/2014/main" val="2621315895"/>
                    </a:ext>
                  </a:extLst>
                </a:gridCol>
                <a:gridCol w="995759">
                  <a:extLst>
                    <a:ext uri="{9D8B030D-6E8A-4147-A177-3AD203B41FA5}">
                      <a16:colId xmlns:a16="http://schemas.microsoft.com/office/drawing/2014/main" val="3777372444"/>
                    </a:ext>
                  </a:extLst>
                </a:gridCol>
              </a:tblGrid>
              <a:tr h="2786061">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14</a:t>
                      </a:r>
                    </a:p>
                  </a:txBody>
                  <a:tcPr marL="68580" marR="68580"/>
                </a:tc>
                <a:tc>
                  <a:txBody>
                    <a:bodyPr/>
                    <a:lstStyle/>
                    <a:p>
                      <a:pPr algn="ctr"/>
                      <a:r>
                        <a:rPr lang="en-US" b="0" dirty="0">
                          <a:solidFill>
                            <a:srgbClr val="002060"/>
                          </a:solidFill>
                          <a:latin typeface="Times New Roman" panose="02020603050405020304" pitchFamily="18" charset="0"/>
                          <a:cs typeface="Times New Roman" panose="02020603050405020304" pitchFamily="18" charset="0"/>
                        </a:rPr>
                        <a:t>Automatic</a:t>
                      </a:r>
                      <a:r>
                        <a:rPr lang="en-US" b="0" baseline="0" dirty="0">
                          <a:solidFill>
                            <a:srgbClr val="002060"/>
                          </a:solidFill>
                          <a:latin typeface="Times New Roman" panose="02020603050405020304" pitchFamily="18" charset="0"/>
                          <a:cs typeface="Times New Roman" panose="02020603050405020304" pitchFamily="18" charset="0"/>
                        </a:rPr>
                        <a:t> Text Summarization and its methods : A Review</a:t>
                      </a:r>
                      <a:endParaRPr lang="en-US" b="0"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b="0" dirty="0">
                          <a:solidFill>
                            <a:srgbClr val="002060"/>
                          </a:solidFill>
                          <a:latin typeface="Times New Roman" panose="02020603050405020304" pitchFamily="18" charset="0"/>
                          <a:cs typeface="Times New Roman" panose="02020603050405020304" pitchFamily="18" charset="0"/>
                        </a:rPr>
                        <a:t> Term frequency</a:t>
                      </a:r>
                      <a:r>
                        <a:rPr lang="en-US" b="0" baseline="0" dirty="0">
                          <a:solidFill>
                            <a:srgbClr val="002060"/>
                          </a:solidFill>
                          <a:latin typeface="Times New Roman" panose="02020603050405020304" pitchFamily="18" charset="0"/>
                          <a:cs typeface="Times New Roman" panose="02020603050405020304" pitchFamily="18" charset="0"/>
                        </a:rPr>
                        <a:t> based method/ Graph based method/ Time based method/Clustering based method </a:t>
                      </a:r>
                      <a:endParaRPr lang="en-US" b="0" dirty="0">
                        <a:solidFill>
                          <a:srgbClr val="002060"/>
                        </a:solidFill>
                        <a:latin typeface="Times New Roman" panose="02020603050405020304" pitchFamily="18" charset="0"/>
                        <a:cs typeface="Times New Roman" panose="02020603050405020304" pitchFamily="18" charset="0"/>
                      </a:endParaRPr>
                    </a:p>
                  </a:txBody>
                  <a:tcPr marL="68580" marR="68580"/>
                </a:tc>
                <a:tc>
                  <a:txBody>
                    <a:bodyPr/>
                    <a:lstStyle/>
                    <a:p>
                      <a:pPr algn="ctr"/>
                      <a:r>
                        <a:rPr lang="en-US" b="0"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b="0"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859388638"/>
                  </a:ext>
                </a:extLst>
              </a:tr>
              <a:tr h="4071939">
                <a:tc>
                  <a:txBody>
                    <a:bodyPr/>
                    <a:lstStyle/>
                    <a:p>
                      <a:pPr algn="ctr"/>
                      <a:r>
                        <a:rPr lang="en-US" dirty="0">
                          <a:latin typeface="Times New Roman" panose="02020603050405020304" pitchFamily="18" charset="0"/>
                          <a:cs typeface="Times New Roman" panose="02020603050405020304" pitchFamily="18" charset="0"/>
                        </a:rPr>
                        <a:t>15</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 Review on Automatic Text Summarization Approaches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Frequency Based Approach/Term Frequency–Inverse Document Frequency/Machine Learning Approach/Discourse Based Method </a:t>
                      </a:r>
                    </a:p>
                  </a:txBody>
                  <a:tcPr marL="68580" marR="68580"/>
                </a:tc>
                <a:tc>
                  <a:txBody>
                    <a:bodyPr/>
                    <a:lstStyle/>
                    <a:p>
                      <a:pPr algn="ctr"/>
                      <a:r>
                        <a:rPr lang="en-US" dirty="0">
                          <a:solidFill>
                            <a:srgbClr val="002060"/>
                          </a:solidFill>
                          <a:latin typeface="Times New Roman" panose="02020603050405020304" pitchFamily="18" charset="0"/>
                          <a:cs typeface="Times New Roman" panose="02020603050405020304" pitchFamily="18" charset="0"/>
                        </a:rPr>
                        <a:t>-</a:t>
                      </a:r>
                    </a:p>
                  </a:txBody>
                  <a:tcPr marL="68580" marR="68580"/>
                </a:tc>
                <a:tc>
                  <a:txBody>
                    <a:bodyPr/>
                    <a:lstStyle/>
                    <a:p>
                      <a:pPr algn="ctr"/>
                      <a:endParaRPr lang="en-US" dirty="0">
                        <a:solidFill>
                          <a:srgbClr val="002060"/>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939169264"/>
                  </a:ext>
                </a:extLst>
              </a:tr>
            </a:tbl>
          </a:graphicData>
        </a:graphic>
      </p:graphicFrame>
    </p:spTree>
    <p:extLst>
      <p:ext uri="{BB962C8B-B14F-4D97-AF65-F5344CB8AC3E}">
        <p14:creationId xmlns:p14="http://schemas.microsoft.com/office/powerpoint/2010/main" val="27687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F4EE-F80E-4611-AA27-26C0164FD2F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4BB34CFD-B9CD-491F-A784-38C9B3E5BB6E}"/>
              </a:ext>
            </a:extLst>
          </p:cNvPr>
          <p:cNvSpPr>
            <a:spLocks noGrp="1"/>
          </p:cNvSpPr>
          <p:nvPr>
            <p:ph idx="1"/>
          </p:nvPr>
        </p:nvSpPr>
        <p:spPr>
          <a:xfrm>
            <a:off x="2779714" y="1923127"/>
            <a:ext cx="5939283" cy="432527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FRONT END</a:t>
            </a:r>
          </a:p>
          <a:p>
            <a:r>
              <a:rPr lang="en-US" sz="2400" dirty="0">
                <a:latin typeface="Times New Roman" panose="02020603050405020304" pitchFamily="18" charset="0"/>
                <a:cs typeface="Times New Roman" panose="02020603050405020304" pitchFamily="18" charset="0"/>
              </a:rPr>
              <a:t>Internet Browser</a:t>
            </a:r>
          </a:p>
          <a:p>
            <a:r>
              <a:rPr lang="en-US" sz="2400" dirty="0" err="1">
                <a:latin typeface="Times New Roman" panose="02020603050405020304" pitchFamily="18" charset="0"/>
                <a:cs typeface="Times New Roman" panose="02020603050405020304" pitchFamily="18" charset="0"/>
              </a:rPr>
              <a:t>Javascript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BACK END</a:t>
            </a:r>
          </a:p>
          <a:p>
            <a:r>
              <a:rPr lang="en-US" sz="2400" dirty="0">
                <a:latin typeface="Times New Roman" panose="02020603050405020304" pitchFamily="18" charset="0"/>
                <a:cs typeface="Times New Roman" panose="02020603050405020304" pitchFamily="18" charset="0"/>
              </a:rPr>
              <a:t>Anaconda 2.7.X</a:t>
            </a:r>
          </a:p>
          <a:p>
            <a:r>
              <a:rPr lang="en-US" sz="2400" dirty="0">
                <a:latin typeface="Times New Roman" panose="02020603050405020304" pitchFamily="18" charset="0"/>
                <a:cs typeface="Times New Roman" panose="02020603050405020304" pitchFamily="18" charset="0"/>
              </a:rPr>
              <a:t>NLTK</a:t>
            </a:r>
          </a:p>
          <a:p>
            <a:r>
              <a:rPr lang="en-US" sz="2400" dirty="0">
                <a:latin typeface="Times New Roman" panose="02020603050405020304" pitchFamily="18" charset="0"/>
                <a:cs typeface="Times New Roman" panose="02020603050405020304" pitchFamily="18" charset="0"/>
              </a:rPr>
              <a:t>WordNet 2.1</a:t>
            </a:r>
          </a:p>
          <a:p>
            <a:r>
              <a:rPr lang="en-US" sz="2400" dirty="0" err="1">
                <a:latin typeface="Times New Roman" panose="02020603050405020304" pitchFamily="18" charset="0"/>
                <a:cs typeface="Times New Roman" panose="02020603050405020304" pitchFamily="18" charset="0"/>
              </a:rPr>
              <a:t>MontyLingua</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07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5944" y="339633"/>
            <a:ext cx="11543915" cy="1018903"/>
          </a:xfrm>
        </p:spPr>
        <p:txBody>
          <a:bodyPr>
            <a:normAutofit/>
          </a:bodyPr>
          <a:lstStyle/>
          <a:p>
            <a:pPr algn="ctr"/>
            <a:r>
              <a:rPr lang="en-US" sz="4000" b="1" dirty="0">
                <a:latin typeface="Times New Roman" panose="02020603050405020304" pitchFamily="18" charset="0"/>
                <a:cs typeface="Times New Roman" panose="02020603050405020304" pitchFamily="18" charset="0"/>
              </a:rPr>
              <a:t>Existing system</a:t>
            </a:r>
          </a:p>
        </p:txBody>
      </p:sp>
      <p:sp>
        <p:nvSpPr>
          <p:cNvPr id="6" name="Content Placeholder 2"/>
          <p:cNvSpPr>
            <a:spLocks noGrp="1"/>
          </p:cNvSpPr>
          <p:nvPr>
            <p:ph idx="1"/>
          </p:nvPr>
        </p:nvSpPr>
        <p:spPr>
          <a:xfrm>
            <a:off x="527220" y="953587"/>
            <a:ext cx="11542859" cy="4781008"/>
          </a:xfrm>
        </p:spPr>
        <p:txBody>
          <a:bodyPr>
            <a:noAutofit/>
          </a:bodyPr>
          <a:lstStyle/>
          <a:p>
            <a:pPr>
              <a:lnSpc>
                <a:spcPct val="150000"/>
              </a:lnSpc>
            </a:pPr>
            <a:r>
              <a:rPr lang="en-US" sz="2800" dirty="0">
                <a:latin typeface="Times New Roman" panose="02020603050405020304" pitchFamily="18" charset="0"/>
                <a:cs typeface="Times New Roman" panose="02020603050405020304" pitchFamily="18" charset="0"/>
              </a:rPr>
              <a:t>Usually summarization is done by hand by the editor or user.</a:t>
            </a:r>
          </a:p>
          <a:p>
            <a:pPr>
              <a:lnSpc>
                <a:spcPct val="150000"/>
              </a:lnSpc>
            </a:pPr>
            <a:r>
              <a:rPr lang="en-US" sz="2800" dirty="0">
                <a:latin typeface="Times New Roman" panose="02020603050405020304" pitchFamily="18" charset="0"/>
                <a:cs typeface="Times New Roman" panose="02020603050405020304" pitchFamily="18" charset="0"/>
              </a:rPr>
              <a:t>Most of the methods currently in use do summarization for text .</a:t>
            </a:r>
          </a:p>
          <a:p>
            <a:pPr>
              <a:lnSpc>
                <a:spcPct val="150000"/>
              </a:lnSpc>
            </a:pPr>
            <a:r>
              <a:rPr lang="en-US" sz="2800" dirty="0">
                <a:latin typeface="Times New Roman" panose="02020603050405020304" pitchFamily="18" charset="0"/>
                <a:cs typeface="Times New Roman" panose="02020603050405020304" pitchFamily="18" charset="0"/>
              </a:rPr>
              <a:t>Summarization of document is hardly even possible </a:t>
            </a:r>
          </a:p>
          <a:p>
            <a:pPr>
              <a:lnSpc>
                <a:spcPct val="150000"/>
              </a:lnSpc>
            </a:pPr>
            <a:r>
              <a:rPr lang="en-US" sz="2800" dirty="0">
                <a:latin typeface="Times New Roman" panose="02020603050405020304" pitchFamily="18" charset="0"/>
                <a:cs typeface="Times New Roman" panose="02020603050405020304" pitchFamily="18" charset="0"/>
              </a:rPr>
              <a:t>Most methods utilize supervised learning.</a:t>
            </a:r>
          </a:p>
          <a:p>
            <a:pPr>
              <a:lnSpc>
                <a:spcPct val="150000"/>
              </a:lnSpc>
            </a:pPr>
            <a:r>
              <a:rPr lang="en-US" sz="2800" dirty="0">
                <a:latin typeface="Times New Roman" panose="02020603050405020304" pitchFamily="18" charset="0"/>
                <a:cs typeface="Times New Roman" panose="02020603050405020304" pitchFamily="18" charset="0"/>
              </a:rPr>
              <a:t>This method is tedious, time consuming and very inefficient.</a:t>
            </a:r>
          </a:p>
        </p:txBody>
      </p:sp>
    </p:spTree>
    <p:extLst>
      <p:ext uri="{BB962C8B-B14F-4D97-AF65-F5344CB8AC3E}">
        <p14:creationId xmlns:p14="http://schemas.microsoft.com/office/powerpoint/2010/main" val="822524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3C11C0-3BD2-44F1-941A-56C5F15BD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0629A3-DAD0-41A7-B16F-98A56B7F2957}">
  <ds:schemaRef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6c05727-aa75-4e4a-9b5f-8a80a1165891"/>
    <ds:schemaRef ds:uri="71af3243-3dd4-4a8d-8c0d-dd76da1f02a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D0F42EAF-1129-4021-9DC6-FE59C4E433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2021</Words>
  <Application>Microsoft Office PowerPoint</Application>
  <PresentationFormat>Widescreen</PresentationFormat>
  <Paragraphs>229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Celestial</vt:lpstr>
      <vt:lpstr>PowerPoint Presentation</vt:lpstr>
      <vt:lpstr>Table of contents</vt:lpstr>
      <vt:lpstr>PowerPoint Presentation</vt:lpstr>
      <vt:lpstr>Litearture SURVEY</vt:lpstr>
      <vt:lpstr>PowerPoint Presentation</vt:lpstr>
      <vt:lpstr>PowerPoint Presentation</vt:lpstr>
      <vt:lpstr>PowerPoint Presentation</vt:lpstr>
      <vt:lpstr>Software REQUIREMENTS</vt:lpstr>
      <vt:lpstr>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Processed query:  [u'friend'] [("She was ransacking the stores for Jim's present.", 1.324313323278029), ('Jim stepped inside the door, as immovable as a setter at the scent of quail.', 1.3260330166909116), ('"Give it to me quick" said Della.', 1.337516806722689), ('Jim had not yet seen his beautiful present.', 1.3436049382716049), ('"You needn\'t look for it," said Della.', 1.3593439153439153), ('And then Della leaped up like a little singed cat and cried, "Oh, oh!"', 1.3629012660542072), ('Only $1.87 to buy a present for Jim.', 1.4183846153846156), ('It surely had been made for Jim and no one else.', 1.444810744810745), ('"Jim, darling," she cried, "don\'t look at me that way.', 1.5813651999874911), ("One was Jim's gold watch that had been his father's and his grandfather's.", 1.6168950552674828)]</vt:lpstr>
      <vt:lpstr>PowerPoint Presentation</vt:lpstr>
      <vt:lpstr>PowerPoint Presentation</vt:lpstr>
      <vt:lpstr>REferences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2019-05-06T12:12:20Z</dcterms:created>
  <dcterms:modified xsi:type="dcterms:W3CDTF">2019-05-13T05:18:34Z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