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7" r:id="rId2"/>
    <p:sldId id="278" r:id="rId3"/>
    <p:sldId id="258" r:id="rId4"/>
    <p:sldId id="259" r:id="rId5"/>
    <p:sldId id="256" r:id="rId6"/>
    <p:sldId id="260" r:id="rId7"/>
    <p:sldId id="267" r:id="rId8"/>
    <p:sldId id="269" r:id="rId9"/>
    <p:sldId id="262" r:id="rId10"/>
    <p:sldId id="270" r:id="rId11"/>
    <p:sldId id="263" r:id="rId12"/>
    <p:sldId id="264" r:id="rId13"/>
    <p:sldId id="265" r:id="rId14"/>
    <p:sldId id="271" r:id="rId15"/>
    <p:sldId id="272" r:id="rId16"/>
    <p:sldId id="273" r:id="rId17"/>
    <p:sldId id="274" r:id="rId18"/>
    <p:sldId id="275" r:id="rId19"/>
    <p:sldId id="276" r:id="rId20"/>
    <p:sldId id="277" r:id="rId21"/>
    <p:sldId id="27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6DDC728-37D9-4C66-A065-D1E6D026280C}">
          <p14:sldIdLst>
            <p14:sldId id="257"/>
            <p14:sldId id="278"/>
            <p14:sldId id="258"/>
            <p14:sldId id="259"/>
            <p14:sldId id="256"/>
            <p14:sldId id="260"/>
            <p14:sldId id="267"/>
            <p14:sldId id="269"/>
            <p14:sldId id="262"/>
            <p14:sldId id="270"/>
            <p14:sldId id="263"/>
            <p14:sldId id="264"/>
            <p14:sldId id="265"/>
            <p14:sldId id="271"/>
            <p14:sldId id="272"/>
            <p14:sldId id="273"/>
            <p14:sldId id="274"/>
            <p14:sldId id="275"/>
            <p14:sldId id="276"/>
            <p14:sldId id="277"/>
            <p14:sldId id="2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6F78C1-49F3-4FD2-8ACE-5E55509047FC}" type="datetimeFigureOut">
              <a:rPr lang="en-US" smtClean="0"/>
              <a:t>6/13/2019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B9F639-10FF-483C-BC9E-B197C6FAF809}" type="slidenum">
              <a:rPr lang="en-US" smtClean="0"/>
              <a:t>‹#›</a:t>
            </a:fld>
            <a:endParaRPr lang="en-US"/>
          </a:p>
        </p:txBody>
      </p:sp>
    </p:spTree>
    <p:extLst>
      <p:ext uri="{BB962C8B-B14F-4D97-AF65-F5344CB8AC3E}">
        <p14:creationId xmlns:p14="http://schemas.microsoft.com/office/powerpoint/2010/main" val="1439017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3</a:t>
            </a:fld>
            <a:endParaRPr lang="en-US"/>
          </a:p>
        </p:txBody>
      </p:sp>
    </p:spTree>
    <p:extLst>
      <p:ext uri="{BB962C8B-B14F-4D97-AF65-F5344CB8AC3E}">
        <p14:creationId xmlns:p14="http://schemas.microsoft.com/office/powerpoint/2010/main" val="2152469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B9F639-10FF-483C-BC9E-B197C6FAF809}" type="slidenum">
              <a:rPr lang="en-US" smtClean="0"/>
              <a:t>5</a:t>
            </a:fld>
            <a:endParaRPr lang="en-US"/>
          </a:p>
        </p:txBody>
      </p:sp>
    </p:spTree>
    <p:extLst>
      <p:ext uri="{BB962C8B-B14F-4D97-AF65-F5344CB8AC3E}">
        <p14:creationId xmlns:p14="http://schemas.microsoft.com/office/powerpoint/2010/main" val="3398962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3739EC84-434E-4ADD-9FAB-73D9F994F6D6}" type="datetime1">
              <a:rPr lang="en-US" smtClean="0"/>
              <a:t>6/13/2019</a:t>
            </a:fld>
            <a:endParaRPr lang="en-US" dirty="0"/>
          </a:p>
        </p:txBody>
      </p:sp>
      <p:sp>
        <p:nvSpPr>
          <p:cNvPr id="8" name="Footer Placeholder 7"/>
          <p:cNvSpPr>
            <a:spLocks noGrp="1"/>
          </p:cNvSpPr>
          <p:nvPr>
            <p:ph type="ftr" sz="quarter" idx="11"/>
          </p:nvPr>
        </p:nvSpPr>
        <p:spPr/>
        <p:txBody>
          <a:bodyPr/>
          <a:lstStyle/>
          <a:p>
            <a:r>
              <a:rPr lang="en-US"/>
              <a:t>Dept. of CSE, VKIT</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EA52C1-AA4D-445D-8D02-2D06C6AC2663}" type="datetime1">
              <a:rPr lang="en-US" smtClean="0"/>
              <a:t>6/13/2019</a:t>
            </a:fld>
            <a:endParaRPr lang="en-US" dirty="0"/>
          </a:p>
        </p:txBody>
      </p:sp>
      <p:sp>
        <p:nvSpPr>
          <p:cNvPr id="6" name="Footer Placeholder 5"/>
          <p:cNvSpPr>
            <a:spLocks noGrp="1"/>
          </p:cNvSpPr>
          <p:nvPr>
            <p:ph type="ftr" sz="quarter" idx="11"/>
          </p:nvPr>
        </p:nvSpPr>
        <p:spPr/>
        <p:txBody>
          <a:bodyPr/>
          <a:lstStyle/>
          <a:p>
            <a:r>
              <a:rPr lang="en-US"/>
              <a:t>Dept. of CSE, VKIT</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D25141-9CDB-43A6-87B0-8B902E20BE36}" type="datetime1">
              <a:rPr lang="en-US" smtClean="0"/>
              <a:t>6/13/2019</a:t>
            </a:fld>
            <a:endParaRPr lang="en-US" dirty="0"/>
          </a:p>
        </p:txBody>
      </p:sp>
      <p:sp>
        <p:nvSpPr>
          <p:cNvPr id="6" name="Footer Placeholder 5"/>
          <p:cNvSpPr>
            <a:spLocks noGrp="1"/>
          </p:cNvSpPr>
          <p:nvPr>
            <p:ph type="ftr" sz="quarter" idx="11"/>
          </p:nvPr>
        </p:nvSpPr>
        <p:spPr/>
        <p:txBody>
          <a:bodyPr/>
          <a:lstStyle/>
          <a:p>
            <a:r>
              <a:rPr lang="en-US"/>
              <a:t>Dept. of CSE, VKIT</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CAA267-7009-47BD-8583-23EC65BCA946}" type="datetime1">
              <a:rPr lang="en-US" smtClean="0"/>
              <a:t>6/13/2019</a:t>
            </a:fld>
            <a:endParaRPr lang="en-US" dirty="0"/>
          </a:p>
        </p:txBody>
      </p:sp>
      <p:sp>
        <p:nvSpPr>
          <p:cNvPr id="6" name="Footer Placeholder 5"/>
          <p:cNvSpPr>
            <a:spLocks noGrp="1"/>
          </p:cNvSpPr>
          <p:nvPr>
            <p:ph type="ftr" sz="quarter" idx="11"/>
          </p:nvPr>
        </p:nvSpPr>
        <p:spPr/>
        <p:txBody>
          <a:bodyPr/>
          <a:lstStyle/>
          <a:p>
            <a:r>
              <a:rPr lang="en-US"/>
              <a:t>Dept. of CSE, VKIT</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20FA01-22F1-49E5-924A-964F028F67C0}" type="datetime1">
              <a:rPr lang="en-US" smtClean="0"/>
              <a:t>6/13/2019</a:t>
            </a:fld>
            <a:endParaRPr lang="en-US" dirty="0"/>
          </a:p>
        </p:txBody>
      </p:sp>
      <p:sp>
        <p:nvSpPr>
          <p:cNvPr id="6" name="Footer Placeholder 5"/>
          <p:cNvSpPr>
            <a:spLocks noGrp="1"/>
          </p:cNvSpPr>
          <p:nvPr>
            <p:ph type="ftr" sz="quarter" idx="11"/>
          </p:nvPr>
        </p:nvSpPr>
        <p:spPr/>
        <p:txBody>
          <a:bodyPr/>
          <a:lstStyle/>
          <a:p>
            <a:r>
              <a:rPr lang="en-US"/>
              <a:t>Dept. of CSE, VKIT</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5AAC0D1-2405-4BBA-816F-0F4FDD3FFA68}" type="datetime1">
              <a:rPr lang="en-US" smtClean="0"/>
              <a:t>6/13/2019</a:t>
            </a:fld>
            <a:endParaRPr lang="en-US" dirty="0"/>
          </a:p>
        </p:txBody>
      </p:sp>
      <p:sp>
        <p:nvSpPr>
          <p:cNvPr id="4" name="Footer Placeholder 3"/>
          <p:cNvSpPr>
            <a:spLocks noGrp="1"/>
          </p:cNvSpPr>
          <p:nvPr>
            <p:ph type="ftr" sz="quarter" idx="11"/>
          </p:nvPr>
        </p:nvSpPr>
        <p:spPr/>
        <p:txBody>
          <a:bodyPr/>
          <a:lstStyle/>
          <a:p>
            <a:r>
              <a:rPr lang="en-US"/>
              <a:t>Dept. of CSE, VKIT</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16A548F-BD1A-4AA6-9DA2-0B3BD81B00F0}" type="datetime1">
              <a:rPr lang="en-US" smtClean="0"/>
              <a:t>6/13/2019</a:t>
            </a:fld>
            <a:endParaRPr lang="en-US" dirty="0"/>
          </a:p>
        </p:txBody>
      </p:sp>
      <p:sp>
        <p:nvSpPr>
          <p:cNvPr id="4" name="Footer Placeholder 3"/>
          <p:cNvSpPr>
            <a:spLocks noGrp="1"/>
          </p:cNvSpPr>
          <p:nvPr>
            <p:ph type="ftr" sz="quarter" idx="11"/>
          </p:nvPr>
        </p:nvSpPr>
        <p:spPr/>
        <p:txBody>
          <a:bodyPr/>
          <a:lstStyle/>
          <a:p>
            <a:r>
              <a:rPr lang="en-US"/>
              <a:t>Dept. of CSE, VKIT</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B8C934-FAA2-4133-8D13-51976BF5FB2B}" type="datetime1">
              <a:rPr lang="en-US" smtClean="0"/>
              <a:t>6/13/2019</a:t>
            </a:fld>
            <a:endParaRPr lang="en-US" dirty="0"/>
          </a:p>
        </p:txBody>
      </p:sp>
      <p:sp>
        <p:nvSpPr>
          <p:cNvPr id="5" name="Footer Placeholder 4"/>
          <p:cNvSpPr>
            <a:spLocks noGrp="1"/>
          </p:cNvSpPr>
          <p:nvPr>
            <p:ph type="ftr" sz="quarter" idx="11"/>
          </p:nvPr>
        </p:nvSpPr>
        <p:spPr/>
        <p:txBody>
          <a:bodyPr/>
          <a:lstStyle/>
          <a:p>
            <a:r>
              <a:rPr lang="en-US"/>
              <a:t>Dept. of CSE, VKIT</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E38ACC-9831-4829-9F38-9F4FDB997FE2}" type="datetime1">
              <a:rPr lang="en-US" smtClean="0"/>
              <a:t>6/13/2019</a:t>
            </a:fld>
            <a:endParaRPr lang="en-US" dirty="0"/>
          </a:p>
        </p:txBody>
      </p:sp>
      <p:sp>
        <p:nvSpPr>
          <p:cNvPr id="5" name="Footer Placeholder 4"/>
          <p:cNvSpPr>
            <a:spLocks noGrp="1"/>
          </p:cNvSpPr>
          <p:nvPr>
            <p:ph type="ftr" sz="quarter" idx="11"/>
          </p:nvPr>
        </p:nvSpPr>
        <p:spPr/>
        <p:txBody>
          <a:bodyPr/>
          <a:lstStyle/>
          <a:p>
            <a:r>
              <a:rPr lang="en-US"/>
              <a:t>Dept. of CSE, VKIT</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C8B6C5-E789-4D03-BC68-1BDD0713A8AD}" type="datetime1">
              <a:rPr lang="en-US" smtClean="0"/>
              <a:t>6/13/2019</a:t>
            </a:fld>
            <a:endParaRPr lang="en-US" dirty="0"/>
          </a:p>
        </p:txBody>
      </p:sp>
      <p:sp>
        <p:nvSpPr>
          <p:cNvPr id="5" name="Footer Placeholder 4"/>
          <p:cNvSpPr>
            <a:spLocks noGrp="1"/>
          </p:cNvSpPr>
          <p:nvPr>
            <p:ph type="ftr" sz="quarter" idx="11"/>
          </p:nvPr>
        </p:nvSpPr>
        <p:spPr/>
        <p:txBody>
          <a:bodyPr/>
          <a:lstStyle/>
          <a:p>
            <a:r>
              <a:rPr lang="en-US"/>
              <a:t>Dept. of CSE, VKIT</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E0E865-EB6C-48BA-9B4F-5D27915CB754}" type="datetime1">
              <a:rPr lang="en-US" smtClean="0"/>
              <a:t>6/13/2019</a:t>
            </a:fld>
            <a:endParaRPr lang="en-US" dirty="0"/>
          </a:p>
        </p:txBody>
      </p:sp>
      <p:sp>
        <p:nvSpPr>
          <p:cNvPr id="5" name="Footer Placeholder 4"/>
          <p:cNvSpPr>
            <a:spLocks noGrp="1"/>
          </p:cNvSpPr>
          <p:nvPr>
            <p:ph type="ftr" sz="quarter" idx="11"/>
          </p:nvPr>
        </p:nvSpPr>
        <p:spPr/>
        <p:txBody>
          <a:bodyPr/>
          <a:lstStyle/>
          <a:p>
            <a:r>
              <a:rPr lang="en-US"/>
              <a:t>Dept. of CSE, VKIT</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BBDE73-D423-46C9-8A29-204ACEA865F0}" type="datetime1">
              <a:rPr lang="en-US" smtClean="0"/>
              <a:t>6/13/2019</a:t>
            </a:fld>
            <a:endParaRPr lang="en-US" dirty="0"/>
          </a:p>
        </p:txBody>
      </p:sp>
      <p:sp>
        <p:nvSpPr>
          <p:cNvPr id="6" name="Footer Placeholder 5"/>
          <p:cNvSpPr>
            <a:spLocks noGrp="1"/>
          </p:cNvSpPr>
          <p:nvPr>
            <p:ph type="ftr" sz="quarter" idx="11"/>
          </p:nvPr>
        </p:nvSpPr>
        <p:spPr/>
        <p:txBody>
          <a:bodyPr/>
          <a:lstStyle/>
          <a:p>
            <a:r>
              <a:rPr lang="en-US"/>
              <a:t>Dept. of CSE, VKIT</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49A6B5-D02F-412B-983E-39EC72EF21B0}" type="datetime1">
              <a:rPr lang="en-US" smtClean="0"/>
              <a:t>6/13/2019</a:t>
            </a:fld>
            <a:endParaRPr lang="en-US" dirty="0"/>
          </a:p>
        </p:txBody>
      </p:sp>
      <p:sp>
        <p:nvSpPr>
          <p:cNvPr id="8" name="Footer Placeholder 7"/>
          <p:cNvSpPr>
            <a:spLocks noGrp="1"/>
          </p:cNvSpPr>
          <p:nvPr>
            <p:ph type="ftr" sz="quarter" idx="11"/>
          </p:nvPr>
        </p:nvSpPr>
        <p:spPr/>
        <p:txBody>
          <a:bodyPr/>
          <a:lstStyle/>
          <a:p>
            <a:r>
              <a:rPr lang="en-US"/>
              <a:t>Dept. of CSE, VKIT</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D1334C-910B-4B46-A9AF-01D76AEF505E}" type="datetime1">
              <a:rPr lang="en-US" smtClean="0"/>
              <a:t>6/13/2019</a:t>
            </a:fld>
            <a:endParaRPr lang="en-US" dirty="0"/>
          </a:p>
        </p:txBody>
      </p:sp>
      <p:sp>
        <p:nvSpPr>
          <p:cNvPr id="4" name="Footer Placeholder 3"/>
          <p:cNvSpPr>
            <a:spLocks noGrp="1"/>
          </p:cNvSpPr>
          <p:nvPr>
            <p:ph type="ftr" sz="quarter" idx="11"/>
          </p:nvPr>
        </p:nvSpPr>
        <p:spPr/>
        <p:txBody>
          <a:bodyPr/>
          <a:lstStyle/>
          <a:p>
            <a:r>
              <a:rPr lang="en-US"/>
              <a:t>Dept. of CSE, VKIT</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61D946-E5D2-4D14-AEED-4EB7E5155F4D}" type="datetime1">
              <a:rPr lang="en-US" smtClean="0"/>
              <a:t>6/13/2019</a:t>
            </a:fld>
            <a:endParaRPr lang="en-US" dirty="0"/>
          </a:p>
        </p:txBody>
      </p:sp>
      <p:sp>
        <p:nvSpPr>
          <p:cNvPr id="3" name="Footer Placeholder 2"/>
          <p:cNvSpPr>
            <a:spLocks noGrp="1"/>
          </p:cNvSpPr>
          <p:nvPr>
            <p:ph type="ftr" sz="quarter" idx="11"/>
          </p:nvPr>
        </p:nvSpPr>
        <p:spPr/>
        <p:txBody>
          <a:bodyPr/>
          <a:lstStyle/>
          <a:p>
            <a:r>
              <a:rPr lang="en-US"/>
              <a:t>Dept. of CSE, VKIT</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0BF8E8-D4F4-492E-9F4D-9756B46F6C84}" type="datetime1">
              <a:rPr lang="en-US" smtClean="0"/>
              <a:t>6/13/2019</a:t>
            </a:fld>
            <a:endParaRPr lang="en-US" dirty="0"/>
          </a:p>
        </p:txBody>
      </p:sp>
      <p:sp>
        <p:nvSpPr>
          <p:cNvPr id="6" name="Footer Placeholder 5"/>
          <p:cNvSpPr>
            <a:spLocks noGrp="1"/>
          </p:cNvSpPr>
          <p:nvPr>
            <p:ph type="ftr" sz="quarter" idx="11"/>
          </p:nvPr>
        </p:nvSpPr>
        <p:spPr/>
        <p:txBody>
          <a:bodyPr/>
          <a:lstStyle/>
          <a:p>
            <a:r>
              <a:rPr lang="en-US"/>
              <a:t>Dept. of CSE, VKIT</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673D98-EEB8-4395-A20D-B776A6B34EDC}" type="datetime1">
              <a:rPr lang="en-US" smtClean="0"/>
              <a:t>6/13/2019</a:t>
            </a:fld>
            <a:endParaRPr lang="en-US" dirty="0"/>
          </a:p>
        </p:txBody>
      </p:sp>
      <p:sp>
        <p:nvSpPr>
          <p:cNvPr id="6" name="Footer Placeholder 5"/>
          <p:cNvSpPr>
            <a:spLocks noGrp="1"/>
          </p:cNvSpPr>
          <p:nvPr>
            <p:ph type="ftr" sz="quarter" idx="11"/>
          </p:nvPr>
        </p:nvSpPr>
        <p:spPr/>
        <p:txBody>
          <a:bodyPr/>
          <a:lstStyle/>
          <a:p>
            <a:r>
              <a:rPr lang="en-US"/>
              <a:t>Dept. of CSE, VKIT</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91B1483E-1ED5-492E-94BF-81360510557E}" type="datetime1">
              <a:rPr lang="en-US" smtClean="0"/>
              <a:t>6/13/2019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r>
              <a:rPr lang="en-US"/>
              <a:t>Dept. of CSE, VKIT</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ctrTitle"/>
          </p:nvPr>
        </p:nvSpPr>
        <p:spPr>
          <a:xfrm>
            <a:off x="990600" y="1981200"/>
            <a:ext cx="9980930" cy="2926976"/>
          </a:xfrm>
        </p:spPr>
        <p:txBody>
          <a:bodyPr>
            <a:noAutofit/>
          </a:bodyPr>
          <a:lstStyle/>
          <a:p>
            <a:pPr algn="ctr">
              <a:lnSpc>
                <a:spcPts val="3000"/>
              </a:lnSpc>
            </a:pPr>
            <a:r>
              <a:rPr lang="en-US" sz="3200" spc="0" dirty="0">
                <a:effectLst/>
                <a:latin typeface="Times New Roman" panose="02020603050405020304" pitchFamily="18" charset="0"/>
                <a:cs typeface="Times New Roman" panose="02020603050405020304" pitchFamily="18" charset="0"/>
              </a:rPr>
              <a:t>Internship Seminar(15CS84)</a:t>
            </a:r>
            <a:br>
              <a:rPr lang="en-US" sz="3200" spc="0" dirty="0">
                <a:effectLst/>
                <a:latin typeface="Times New Roman" panose="02020603050405020304" pitchFamily="18" charset="0"/>
                <a:cs typeface="Times New Roman" panose="02020603050405020304" pitchFamily="18" charset="0"/>
              </a:rPr>
            </a:br>
            <a:r>
              <a:rPr lang="en-US" sz="3200" spc="0" dirty="0">
                <a:effectLst/>
                <a:latin typeface="Times New Roman" panose="02020603050405020304" pitchFamily="18" charset="0"/>
                <a:cs typeface="Times New Roman" panose="02020603050405020304" pitchFamily="18" charset="0"/>
              </a:rPr>
              <a:t>On</a:t>
            </a:r>
            <a:br>
              <a:rPr lang="en-US" sz="3200" spc="0" dirty="0">
                <a:effectLst/>
                <a:latin typeface="Times New Roman" panose="02020603050405020304" pitchFamily="18" charset="0"/>
                <a:cs typeface="Times New Roman" panose="02020603050405020304" pitchFamily="18" charset="0"/>
              </a:rPr>
            </a:br>
            <a:r>
              <a:rPr lang="en-US" sz="3200" spc="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CCNA ROUTING AND SWITCHING</a:t>
            </a:r>
            <a:b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3200" b="1" spc="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Internship Carried out at</a:t>
            </a:r>
            <a:br>
              <a:rPr lang="en-US" sz="3200" b="1" spc="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3200" b="1" spc="0" dirty="0">
                <a:effectLst/>
                <a:latin typeface="Times New Roman" panose="02020603050405020304" pitchFamily="18" charset="0"/>
                <a:cs typeface="Times New Roman" panose="02020603050405020304" pitchFamily="18" charset="0"/>
              </a:rPr>
              <a:t>Karnataka German Technical Training Institute(KGTTI)</a:t>
            </a:r>
          </a:p>
        </p:txBody>
      </p:sp>
      <p:sp>
        <p:nvSpPr>
          <p:cNvPr id="5" name="Title 1"/>
          <p:cNvSpPr txBox="1">
            <a:spLocks/>
          </p:cNvSpPr>
          <p:nvPr/>
        </p:nvSpPr>
        <p:spPr>
          <a:xfrm>
            <a:off x="173264" y="179275"/>
            <a:ext cx="11409137" cy="1555396"/>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4800" kern="1200">
                <a:solidFill>
                  <a:schemeClr val="tx2"/>
                </a:solidFill>
                <a:latin typeface="+mj-lt"/>
                <a:ea typeface="+mj-ea"/>
                <a:cs typeface="+mj-cs"/>
              </a:defRPr>
            </a:lvl1pPr>
          </a:lstStyle>
          <a:p>
            <a:pPr>
              <a:lnSpc>
                <a:spcPct val="150000"/>
              </a:lnSpc>
            </a:pPr>
            <a:r>
              <a:rPr lang="en-US" sz="3200" dirty="0"/>
              <a:t>     </a:t>
            </a:r>
            <a:r>
              <a:rPr lang="en-US" sz="3500" dirty="0">
                <a:latin typeface="Times New Roman" panose="02020603050405020304" pitchFamily="18" charset="0"/>
                <a:cs typeface="Times New Roman" panose="02020603050405020304" pitchFamily="18" charset="0"/>
              </a:rPr>
              <a:t>VIVEKANANDA INSTITUTE OF TECHNOLOGY</a:t>
            </a:r>
          </a:p>
          <a:p>
            <a:pPr>
              <a:lnSpc>
                <a:spcPct val="150000"/>
              </a:lnSpc>
            </a:pPr>
            <a:r>
              <a:rPr lang="en-US" sz="3000" dirty="0">
                <a:latin typeface="Times New Roman" panose="02020603050405020304" pitchFamily="18" charset="0"/>
                <a:cs typeface="Times New Roman" panose="02020603050405020304" pitchFamily="18" charset="0"/>
              </a:rPr>
              <a:t>          DEPARTMENT OF COMPUTER SCIENCE AND ENGINEERING </a:t>
            </a:r>
          </a:p>
        </p:txBody>
      </p:sp>
      <p:pic>
        <p:nvPicPr>
          <p:cNvPr id="7" name="Google Shape;281;p13"/>
          <p:cNvPicPr preferRelativeResize="0"/>
          <p:nvPr/>
        </p:nvPicPr>
        <p:blipFill>
          <a:blip r:embed="rId2">
            <a:alphaModFix/>
          </a:blip>
          <a:stretch>
            <a:fillRect/>
          </a:stretch>
        </p:blipFill>
        <p:spPr>
          <a:xfrm>
            <a:off x="173263" y="179276"/>
            <a:ext cx="1198337" cy="1380583"/>
          </a:xfrm>
          <a:prstGeom prst="rect">
            <a:avLst/>
          </a:prstGeom>
          <a:noFill/>
          <a:ln>
            <a:noFill/>
          </a:ln>
        </p:spPr>
      </p:pic>
      <p:sp>
        <p:nvSpPr>
          <p:cNvPr id="8" name="Subtitle 2"/>
          <p:cNvSpPr txBox="1">
            <a:spLocks/>
          </p:cNvSpPr>
          <p:nvPr/>
        </p:nvSpPr>
        <p:spPr>
          <a:xfrm>
            <a:off x="173264" y="5181600"/>
            <a:ext cx="3560537" cy="146097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0"/>
              </a:spcBef>
              <a:buClr>
                <a:schemeClr val="tx1"/>
              </a:buClr>
              <a:buFont typeface="Arial"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90000"/>
              </a:lnSpc>
              <a:spcBef>
                <a:spcPts val="800"/>
              </a:spcBef>
              <a:buClr>
                <a:schemeClr val="tx1"/>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800"/>
              </a:spcBef>
              <a:buClr>
                <a:schemeClr val="tx1"/>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800"/>
              </a:spcBef>
              <a:buClr>
                <a:schemeClr val="tx1"/>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800"/>
              </a:spcBef>
              <a:buClr>
                <a:schemeClr val="tx1"/>
              </a:buClr>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800"/>
              </a:spcBef>
              <a:buClr>
                <a:schemeClr val="tx1"/>
              </a:buClr>
              <a:buFont typeface="Arial" pitchFamily="34" charset="0"/>
              <a:buNone/>
              <a:defRPr sz="1600" kern="1200" baseline="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800"/>
              </a:spcBef>
              <a:buClr>
                <a:schemeClr val="tx1"/>
              </a:buClr>
              <a:buFont typeface="Arial" pitchFamily="34" charset="0"/>
              <a:buNone/>
              <a:defRPr sz="1600" kern="1200" baseline="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800"/>
              </a:spcBef>
              <a:buClr>
                <a:schemeClr val="tx1"/>
              </a:buClr>
              <a:buFont typeface="Arial" pitchFamily="34" charset="0"/>
              <a:buNone/>
              <a:defRPr sz="1600" kern="1200" baseline="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800"/>
              </a:spcBef>
              <a:buClr>
                <a:schemeClr val="tx1"/>
              </a:buClr>
              <a:buFont typeface="Arial" pitchFamily="34" charset="0"/>
              <a:buNone/>
              <a:defRPr sz="1600" kern="1200" baseline="0">
                <a:solidFill>
                  <a:schemeClr val="tx1">
                    <a:tint val="75000"/>
                  </a:schemeClr>
                </a:solidFill>
                <a:latin typeface="+mn-lt"/>
                <a:ea typeface="+mn-ea"/>
                <a:cs typeface="+mn-cs"/>
              </a:defRPr>
            </a:lvl9pPr>
          </a:lstStyle>
          <a:p>
            <a:r>
              <a:rPr lang="en-US" cap="none" dirty="0">
                <a:latin typeface="Times New Roman" panose="02020603050405020304" pitchFamily="18" charset="0"/>
                <a:cs typeface="Times New Roman" panose="02020603050405020304" pitchFamily="18" charset="0"/>
              </a:rPr>
              <a:t>Under The Guidance Of</a:t>
            </a:r>
          </a:p>
          <a:p>
            <a:r>
              <a:rPr lang="en-US" cap="none" dirty="0">
                <a:latin typeface="Times New Roman" panose="02020603050405020304" pitchFamily="18" charset="0"/>
                <a:cs typeface="Times New Roman" panose="02020603050405020304" pitchFamily="18" charset="0"/>
              </a:rPr>
              <a:t>Mrs. Chandramma R</a:t>
            </a:r>
          </a:p>
          <a:p>
            <a:r>
              <a:rPr lang="en-US" cap="none" dirty="0">
                <a:latin typeface="Times New Roman" panose="02020603050405020304" pitchFamily="18" charset="0"/>
                <a:cs typeface="Times New Roman" panose="02020603050405020304" pitchFamily="18" charset="0"/>
              </a:rPr>
              <a:t> Assoc. Professor</a:t>
            </a:r>
          </a:p>
          <a:p>
            <a:r>
              <a:rPr lang="en-US" cap="none" dirty="0">
                <a:latin typeface="Times New Roman" panose="02020603050405020304" pitchFamily="18" charset="0"/>
                <a:cs typeface="Times New Roman" panose="02020603050405020304" pitchFamily="18" charset="0"/>
              </a:rPr>
              <a:t>Dept. of CSE, VKIT</a:t>
            </a:r>
            <a:endParaRPr lang="en-US" dirty="0">
              <a:latin typeface="Times New Roman" panose="02020603050405020304" pitchFamily="18" charset="0"/>
              <a:cs typeface="Times New Roman" panose="02020603050405020304" pitchFamily="18" charset="0"/>
            </a:endParaRPr>
          </a:p>
        </p:txBody>
      </p:sp>
      <p:sp>
        <p:nvSpPr>
          <p:cNvPr id="9" name="Subtitle 2"/>
          <p:cNvSpPr txBox="1">
            <a:spLocks/>
          </p:cNvSpPr>
          <p:nvPr/>
        </p:nvSpPr>
        <p:spPr>
          <a:xfrm>
            <a:off x="7564664" y="5199529"/>
            <a:ext cx="3560537" cy="146097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0"/>
              </a:spcBef>
              <a:buClr>
                <a:schemeClr val="tx1"/>
              </a:buClr>
              <a:buFont typeface="Arial"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90000"/>
              </a:lnSpc>
              <a:spcBef>
                <a:spcPts val="800"/>
              </a:spcBef>
              <a:buClr>
                <a:schemeClr val="tx1"/>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800"/>
              </a:spcBef>
              <a:buClr>
                <a:schemeClr val="tx1"/>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800"/>
              </a:spcBef>
              <a:buClr>
                <a:schemeClr val="tx1"/>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800"/>
              </a:spcBef>
              <a:buClr>
                <a:schemeClr val="tx1"/>
              </a:buClr>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800"/>
              </a:spcBef>
              <a:buClr>
                <a:schemeClr val="tx1"/>
              </a:buClr>
              <a:buFont typeface="Arial" pitchFamily="34" charset="0"/>
              <a:buNone/>
              <a:defRPr sz="1600" kern="1200" baseline="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800"/>
              </a:spcBef>
              <a:buClr>
                <a:schemeClr val="tx1"/>
              </a:buClr>
              <a:buFont typeface="Arial" pitchFamily="34" charset="0"/>
              <a:buNone/>
              <a:defRPr sz="1600" kern="1200" baseline="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800"/>
              </a:spcBef>
              <a:buClr>
                <a:schemeClr val="tx1"/>
              </a:buClr>
              <a:buFont typeface="Arial" pitchFamily="34" charset="0"/>
              <a:buNone/>
              <a:defRPr sz="1600" kern="1200" baseline="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800"/>
              </a:spcBef>
              <a:buClr>
                <a:schemeClr val="tx1"/>
              </a:buClr>
              <a:buFont typeface="Arial" pitchFamily="34" charset="0"/>
              <a:buNone/>
              <a:defRPr sz="1600" kern="1200" baseline="0">
                <a:solidFill>
                  <a:schemeClr val="tx1">
                    <a:tint val="75000"/>
                  </a:schemeClr>
                </a:solidFill>
                <a:latin typeface="+mn-lt"/>
                <a:ea typeface="+mn-ea"/>
                <a:cs typeface="+mn-cs"/>
              </a:defRPr>
            </a:lvl9pPr>
          </a:lstStyle>
          <a:p>
            <a:r>
              <a:rPr lang="en-US">
                <a:latin typeface="Times New Roman" panose="02020603050405020304" pitchFamily="18" charset="0"/>
                <a:cs typeface="Times New Roman" panose="02020603050405020304" pitchFamily="18" charset="0"/>
              </a:rPr>
              <a:t>Naveen Pandurangi</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1vk15cs034</a:t>
            </a:r>
          </a:p>
          <a:p>
            <a:r>
              <a:rPr lang="en-US" cap="none" dirty="0">
                <a:latin typeface="Times New Roman" panose="02020603050405020304" pitchFamily="18" charset="0"/>
                <a:cs typeface="Times New Roman" panose="02020603050405020304" pitchFamily="18" charset="0"/>
              </a:rPr>
              <a:t>Dept. Of CSE, VKIT</a:t>
            </a:r>
          </a:p>
        </p:txBody>
      </p:sp>
      <p:sp>
        <p:nvSpPr>
          <p:cNvPr id="12" name="Slide Number Placeholder 11"/>
          <p:cNvSpPr>
            <a:spLocks noGrp="1"/>
          </p:cNvSpPr>
          <p:nvPr>
            <p:ph type="sldNum" sz="quarter" idx="12"/>
          </p:nvPr>
        </p:nvSpPr>
        <p:spPr/>
        <p:txBody>
          <a:bodyPr/>
          <a:lstStyle/>
          <a:p>
            <a:fld id="{DF28FB93-0A08-4E7D-8E63-9EFA29F1E093}" type="slidenum">
              <a:rPr lang="en-US" smtClean="0"/>
              <a:pPr/>
              <a:t>1</a:t>
            </a:fld>
            <a:endParaRPr lang="en-US"/>
          </a:p>
        </p:txBody>
      </p:sp>
    </p:spTree>
    <p:extLst>
      <p:ext uri="{BB962C8B-B14F-4D97-AF65-F5344CB8AC3E}">
        <p14:creationId xmlns:p14="http://schemas.microsoft.com/office/powerpoint/2010/main" val="1890163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8941" y="365126"/>
            <a:ext cx="11084859" cy="788426"/>
          </a:xfrm>
        </p:spPr>
        <p:txBody>
          <a:bodyPr>
            <a:normAutofit/>
          </a:bodyPr>
          <a:lstStyle/>
          <a:p>
            <a:r>
              <a:rPr lang="en-US" sz="4000" dirty="0"/>
              <a:t>UDP Protocol</a:t>
            </a:r>
          </a:p>
        </p:txBody>
      </p:sp>
      <p:sp>
        <p:nvSpPr>
          <p:cNvPr id="5" name="Content Placeholder 4"/>
          <p:cNvSpPr>
            <a:spLocks noGrp="1"/>
          </p:cNvSpPr>
          <p:nvPr>
            <p:ph idx="1"/>
          </p:nvPr>
        </p:nvSpPr>
        <p:spPr>
          <a:xfrm>
            <a:off x="268940" y="1153552"/>
            <a:ext cx="11449447" cy="5202798"/>
          </a:xfrm>
        </p:spPr>
        <p:txBody>
          <a:bodyPr/>
          <a:lstStyle/>
          <a:p>
            <a:pPr marL="0" indent="0">
              <a:buNone/>
            </a:pPr>
            <a:r>
              <a:rPr lang="en-US" dirty="0"/>
              <a:t>Features:</a:t>
            </a:r>
          </a:p>
          <a:p>
            <a:pPr>
              <a:lnSpc>
                <a:spcPct val="200000"/>
              </a:lnSpc>
              <a:buFont typeface="Courier New" panose="02070309020205020404" pitchFamily="49" charset="0"/>
              <a:buChar char="o"/>
            </a:pPr>
            <a:r>
              <a:rPr lang="en-US" dirty="0"/>
              <a:t> </a:t>
            </a:r>
            <a:r>
              <a:rPr lang="en-IN" dirty="0"/>
              <a:t>UDP is considered a best-effort transport protocol.</a:t>
            </a:r>
            <a:endParaRPr lang="en-US" dirty="0"/>
          </a:p>
          <a:p>
            <a:pPr>
              <a:lnSpc>
                <a:spcPct val="200000"/>
              </a:lnSpc>
              <a:buFont typeface="Courier New" panose="02070309020205020404" pitchFamily="49" charset="0"/>
              <a:buChar char="o"/>
            </a:pPr>
            <a:r>
              <a:rPr lang="en-US" dirty="0"/>
              <a:t> </a:t>
            </a:r>
            <a:r>
              <a:rPr lang="en-IN" dirty="0"/>
              <a:t>Lightweight transport protocol </a:t>
            </a:r>
            <a:endParaRPr lang="en-US" dirty="0"/>
          </a:p>
          <a:p>
            <a:pPr>
              <a:lnSpc>
                <a:spcPct val="200000"/>
              </a:lnSpc>
              <a:buFont typeface="Courier New" panose="02070309020205020404" pitchFamily="49" charset="0"/>
              <a:buChar char="o"/>
            </a:pPr>
            <a:r>
              <a:rPr lang="en-US" dirty="0"/>
              <a:t> </a:t>
            </a:r>
            <a:r>
              <a:rPr lang="en-IN" dirty="0"/>
              <a:t>UDP is a simple protocol</a:t>
            </a:r>
            <a:endParaRPr lang="en-US" dirty="0"/>
          </a:p>
          <a:p>
            <a:pPr marL="0" indent="0">
              <a:buNone/>
            </a:pPr>
            <a:endParaRPr lang="en-US" dirty="0"/>
          </a:p>
        </p:txBody>
      </p:sp>
      <p:sp>
        <p:nvSpPr>
          <p:cNvPr id="2" name="Footer Placeholder 1"/>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Dept. of CSE, VKIT</a:t>
            </a:r>
          </a:p>
        </p:txBody>
      </p:sp>
      <p:sp>
        <p:nvSpPr>
          <p:cNvPr id="3" name="Slide Number Placeholder 2"/>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2943434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8941" y="365125"/>
            <a:ext cx="6975921" cy="802493"/>
          </a:xfrm>
        </p:spPr>
        <p:txBody>
          <a:bodyPr>
            <a:normAutofit/>
          </a:bodyPr>
          <a:lstStyle/>
          <a:p>
            <a:r>
              <a:rPr lang="en-US" sz="4000" dirty="0"/>
              <a:t>Routing Table</a:t>
            </a:r>
          </a:p>
        </p:txBody>
      </p:sp>
      <p:sp>
        <p:nvSpPr>
          <p:cNvPr id="5" name="Content Placeholder 4"/>
          <p:cNvSpPr>
            <a:spLocks noGrp="1"/>
          </p:cNvSpPr>
          <p:nvPr>
            <p:ph idx="1"/>
          </p:nvPr>
        </p:nvSpPr>
        <p:spPr>
          <a:xfrm>
            <a:off x="7392473" y="1287887"/>
            <a:ext cx="4536930" cy="4714264"/>
          </a:xfrm>
        </p:spPr>
        <p:txBody>
          <a:bodyPr/>
          <a:lstStyle/>
          <a:p>
            <a:pPr marL="0" indent="0" algn="just">
              <a:buNone/>
            </a:pPr>
            <a:r>
              <a:rPr lang="en-US" dirty="0">
                <a:latin typeface="Times New Roman" panose="02020603050405020304" pitchFamily="18" charset="0"/>
                <a:cs typeface="Times New Roman" panose="02020603050405020304" pitchFamily="18" charset="0"/>
              </a:rPr>
              <a:t>The routing table stores information about:</a:t>
            </a:r>
          </a:p>
          <a:p>
            <a:pPr algn="just">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Directly connected Routes: </a:t>
            </a:r>
            <a:r>
              <a:rPr lang="en-IN" dirty="0">
                <a:latin typeface="Times New Roman" panose="02020603050405020304" pitchFamily="18" charset="0"/>
                <a:cs typeface="Times New Roman" panose="02020603050405020304" pitchFamily="18" charset="0"/>
              </a:rPr>
              <a:t>These routes come from the active router interfaces.</a:t>
            </a:r>
          </a:p>
          <a:p>
            <a:pPr marL="0" indent="0" algn="just">
              <a:buNone/>
            </a:pPr>
            <a:endParaRPr lang="en-US" dirty="0">
              <a:latin typeface="Times New Roman" panose="02020603050405020304" pitchFamily="18" charset="0"/>
              <a:cs typeface="Times New Roman" panose="02020603050405020304" pitchFamily="18" charset="0"/>
            </a:endParaRPr>
          </a:p>
          <a:p>
            <a:pPr algn="just">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Remote Routes: 		    </a:t>
            </a:r>
            <a:r>
              <a:rPr lang="en-IN" dirty="0">
                <a:latin typeface="Times New Roman" panose="02020603050405020304" pitchFamily="18" charset="0"/>
                <a:cs typeface="Times New Roman" panose="02020603050405020304" pitchFamily="18" charset="0"/>
              </a:rPr>
              <a:t>These are remote networks connected to other routers</a:t>
            </a:r>
            <a:endParaRPr lang="en-US"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Dept. of CSE, VKIT</a:t>
            </a:r>
          </a:p>
        </p:txBody>
      </p:sp>
      <p:sp>
        <p:nvSpPr>
          <p:cNvPr id="3" name="Slide Number Placeholder 2"/>
          <p:cNvSpPr>
            <a:spLocks noGrp="1"/>
          </p:cNvSpPr>
          <p:nvPr>
            <p:ph type="sldNum" sz="quarter" idx="12"/>
          </p:nvPr>
        </p:nvSpPr>
        <p:spPr/>
        <p:txBody>
          <a:bodyPr/>
          <a:lstStyle/>
          <a:p>
            <a:fld id="{6D22F896-40B5-4ADD-8801-0D06FADFA095}" type="slidenum">
              <a:rPr lang="en-US" smtClean="0"/>
              <a:t>11</a:t>
            </a:fld>
            <a:endParaRPr lang="en-US" dirty="0"/>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268940" y="1492624"/>
            <a:ext cx="6860589" cy="4393021"/>
          </a:xfrm>
          <a:prstGeom prst="rect">
            <a:avLst/>
          </a:prstGeom>
        </p:spPr>
      </p:pic>
    </p:spTree>
    <p:extLst>
      <p:ext uri="{BB962C8B-B14F-4D97-AF65-F5344CB8AC3E}">
        <p14:creationId xmlns:p14="http://schemas.microsoft.com/office/powerpoint/2010/main" val="4067714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8941" y="365125"/>
            <a:ext cx="11084859" cy="1127499"/>
          </a:xfrm>
        </p:spPr>
        <p:txBody>
          <a:bodyPr>
            <a:normAutofit/>
          </a:bodyPr>
          <a:lstStyle/>
          <a:p>
            <a:r>
              <a:rPr lang="en-US" sz="4000" dirty="0"/>
              <a:t>Types Of Routing </a:t>
            </a:r>
          </a:p>
        </p:txBody>
      </p:sp>
      <p:sp>
        <p:nvSpPr>
          <p:cNvPr id="5" name="Content Placeholder 4"/>
          <p:cNvSpPr>
            <a:spLocks noGrp="1"/>
          </p:cNvSpPr>
          <p:nvPr>
            <p:ph idx="1"/>
          </p:nvPr>
        </p:nvSpPr>
        <p:spPr>
          <a:xfrm>
            <a:off x="268940" y="1336430"/>
            <a:ext cx="11336905" cy="4881489"/>
          </a:xfrm>
        </p:spPr>
        <p:txBody>
          <a:bodyPr>
            <a:normAutofit/>
          </a:bodyPr>
          <a:lstStyle/>
          <a:p>
            <a:pPr algn="just">
              <a:lnSpc>
                <a:spcPct val="150000"/>
              </a:lnSpc>
              <a:buFont typeface="Courier New" panose="02070309020205020404" pitchFamily="49" charset="0"/>
              <a:buChar char="o"/>
            </a:pPr>
            <a:r>
              <a:rPr lang="en-US" dirty="0"/>
              <a:t>Static Routing:</a:t>
            </a:r>
          </a:p>
          <a:p>
            <a:pPr lvl="1" algn="just">
              <a:lnSpc>
                <a:spcPct val="150000"/>
              </a:lnSpc>
            </a:pPr>
            <a:r>
              <a:rPr lang="en-IN" dirty="0"/>
              <a:t>Static routes are manually configured. </a:t>
            </a:r>
          </a:p>
          <a:p>
            <a:pPr lvl="1" algn="just">
              <a:lnSpc>
                <a:spcPct val="150000"/>
              </a:lnSpc>
            </a:pPr>
            <a:r>
              <a:rPr lang="en-IN" dirty="0"/>
              <a:t>They define an explicit path between two networking devices</a:t>
            </a:r>
            <a:endParaRPr lang="en-US" dirty="0"/>
          </a:p>
          <a:p>
            <a:pPr algn="just">
              <a:lnSpc>
                <a:spcPct val="150000"/>
              </a:lnSpc>
              <a:buFont typeface="Courier New" panose="02070309020205020404" pitchFamily="49" charset="0"/>
              <a:buChar char="o"/>
            </a:pPr>
            <a:r>
              <a:rPr lang="en-US" dirty="0"/>
              <a:t>Dynamic Routing:</a:t>
            </a:r>
          </a:p>
          <a:p>
            <a:pPr lvl="1" algn="just">
              <a:lnSpc>
                <a:spcPct val="150000"/>
              </a:lnSpc>
            </a:pPr>
            <a:r>
              <a:rPr lang="en-IN" dirty="0"/>
              <a:t>Allows the routers to automatically learn about the networks from other routers. </a:t>
            </a:r>
          </a:p>
          <a:p>
            <a:pPr lvl="1" algn="just">
              <a:lnSpc>
                <a:spcPct val="150000"/>
              </a:lnSpc>
            </a:pPr>
            <a:r>
              <a:rPr lang="en-IN" dirty="0"/>
              <a:t>Its protocols are used by routers to share information about the reachability and status of remote networks.</a:t>
            </a:r>
            <a:endParaRPr lang="en-US" dirty="0"/>
          </a:p>
          <a:p>
            <a:pPr algn="just">
              <a:buFont typeface="Courier New" panose="02070309020205020404" pitchFamily="49" charset="0"/>
              <a:buChar char="o"/>
            </a:pPr>
            <a:endParaRPr lang="en-US" dirty="0"/>
          </a:p>
        </p:txBody>
      </p:sp>
      <p:sp>
        <p:nvSpPr>
          <p:cNvPr id="2" name="Footer Placeholder 1"/>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Dept. of CSE, VKIT</a:t>
            </a:r>
          </a:p>
        </p:txBody>
      </p:sp>
      <p:sp>
        <p:nvSpPr>
          <p:cNvPr id="3" name="Slide Number Placeholder 2"/>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2675935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8942" y="205469"/>
            <a:ext cx="5551288" cy="781502"/>
          </a:xfrm>
        </p:spPr>
        <p:txBody>
          <a:bodyPr>
            <a:normAutofit/>
          </a:bodyPr>
          <a:lstStyle/>
          <a:p>
            <a:r>
              <a:rPr lang="en-US" sz="4000" dirty="0"/>
              <a:t>Switched Network</a:t>
            </a:r>
          </a:p>
        </p:txBody>
      </p:sp>
      <p:sp>
        <p:nvSpPr>
          <p:cNvPr id="5" name="Content Placeholder 4"/>
          <p:cNvSpPr>
            <a:spLocks noGrp="1"/>
          </p:cNvSpPr>
          <p:nvPr>
            <p:ph idx="1"/>
          </p:nvPr>
        </p:nvSpPr>
        <p:spPr>
          <a:xfrm>
            <a:off x="268942" y="1318892"/>
            <a:ext cx="4390144" cy="4927162"/>
          </a:xfrm>
        </p:spPr>
        <p:txBody>
          <a:bodyPr>
            <a:normAutofit/>
          </a:bodyPr>
          <a:lstStyle/>
          <a:p>
            <a:pPr algn="just">
              <a:buFont typeface="Courier New" panose="02070309020205020404" pitchFamily="49" charset="0"/>
              <a:buChar char="o"/>
            </a:pPr>
            <a:r>
              <a:rPr lang="en-IN" sz="2600" dirty="0">
                <a:latin typeface="Times New Roman" panose="02020603050405020304" pitchFamily="18" charset="0"/>
                <a:cs typeface="Times New Roman" panose="02020603050405020304" pitchFamily="18" charset="0"/>
              </a:rPr>
              <a:t>LAN switches provide the connection point for end users into the enterprise network.</a:t>
            </a:r>
          </a:p>
          <a:p>
            <a:pPr algn="just">
              <a:buFont typeface="Courier New" panose="02070309020205020404" pitchFamily="49" charset="0"/>
              <a:buChar char="o"/>
            </a:pPr>
            <a:r>
              <a:rPr lang="en-IN" sz="2600" dirty="0">
                <a:latin typeface="Times New Roman" panose="02020603050405020304" pitchFamily="18" charset="0"/>
                <a:cs typeface="Times New Roman" panose="02020603050405020304" pitchFamily="18" charset="0"/>
              </a:rPr>
              <a:t>Switched LAN features:</a:t>
            </a:r>
          </a:p>
          <a:p>
            <a:pPr lvl="1" algn="just"/>
            <a:r>
              <a:rPr lang="en-IN" dirty="0">
                <a:latin typeface="Times New Roman" panose="02020603050405020304" pitchFamily="18" charset="0"/>
                <a:cs typeface="Times New Roman" panose="02020603050405020304" pitchFamily="18" charset="0"/>
              </a:rPr>
              <a:t>Allows more flexibility</a:t>
            </a:r>
          </a:p>
          <a:p>
            <a:pPr lvl="1" algn="just"/>
            <a:r>
              <a:rPr lang="en-IN" dirty="0">
                <a:latin typeface="Times New Roman" panose="02020603050405020304" pitchFamily="18" charset="0"/>
                <a:cs typeface="Times New Roman" panose="02020603050405020304" pitchFamily="18" charset="0"/>
              </a:rPr>
              <a:t>Traffic management</a:t>
            </a:r>
          </a:p>
          <a:p>
            <a:pPr lvl="1" algn="just"/>
            <a:r>
              <a:rPr lang="en-IN" dirty="0">
                <a:latin typeface="Times New Roman" panose="02020603050405020304" pitchFamily="18" charset="0"/>
                <a:cs typeface="Times New Roman" panose="02020603050405020304" pitchFamily="18" charset="0"/>
              </a:rPr>
              <a:t>Quality of service</a:t>
            </a:r>
            <a:endParaRPr lang="en-US" dirty="0">
              <a:latin typeface="Times New Roman" panose="02020603050405020304" pitchFamily="18" charset="0"/>
              <a:cs typeface="Times New Roman" panose="02020603050405020304" pitchFamily="18" charset="0"/>
            </a:endParaRPr>
          </a:p>
          <a:p>
            <a:pPr lvl="1" algn="just"/>
            <a:r>
              <a:rPr lang="en-IN" dirty="0">
                <a:latin typeface="Times New Roman" panose="02020603050405020304" pitchFamily="18" charset="0"/>
                <a:cs typeface="Times New Roman" panose="02020603050405020304" pitchFamily="18" charset="0"/>
              </a:rPr>
              <a:t>Additional security</a:t>
            </a:r>
            <a:endParaRPr lang="en-US" dirty="0">
              <a:latin typeface="Times New Roman" panose="02020603050405020304" pitchFamily="18" charset="0"/>
              <a:cs typeface="Times New Roman" panose="02020603050405020304" pitchFamily="18" charset="0"/>
            </a:endParaRPr>
          </a:p>
          <a:p>
            <a:pPr lvl="1" algn="just"/>
            <a:r>
              <a:rPr lang="en-IN" dirty="0">
                <a:latin typeface="Times New Roman" panose="02020603050405020304" pitchFamily="18" charset="0"/>
                <a:cs typeface="Times New Roman" panose="02020603050405020304" pitchFamily="18" charset="0"/>
              </a:rPr>
              <a:t>Support for wireless networking and connectivity.</a:t>
            </a:r>
            <a:endParaRPr lang="en-US" dirty="0">
              <a:latin typeface="Times New Roman" panose="02020603050405020304" pitchFamily="18" charset="0"/>
              <a:cs typeface="Times New Roman" panose="02020603050405020304" pitchFamily="18" charset="0"/>
            </a:endParaRPr>
          </a:p>
          <a:p>
            <a:pPr algn="just">
              <a:buFont typeface="Courier New" panose="02070309020205020404" pitchFamily="49" charset="0"/>
              <a:buChar char="o"/>
            </a:pPr>
            <a:endParaRPr lang="en-US" sz="2400" dirty="0"/>
          </a:p>
          <a:p>
            <a:pPr algn="just">
              <a:buFont typeface="Courier New" panose="02070309020205020404" pitchFamily="49" charset="0"/>
              <a:buChar char="o"/>
            </a:pPr>
            <a:endParaRPr lang="en-US" dirty="0"/>
          </a:p>
        </p:txBody>
      </p:sp>
      <p:sp>
        <p:nvSpPr>
          <p:cNvPr id="2" name="Footer Placeholder 1"/>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Dept. of CSE, VKIT</a:t>
            </a:r>
          </a:p>
        </p:txBody>
      </p:sp>
      <p:sp>
        <p:nvSpPr>
          <p:cNvPr id="3" name="Slide Number Placeholder 2"/>
          <p:cNvSpPr>
            <a:spLocks noGrp="1"/>
          </p:cNvSpPr>
          <p:nvPr>
            <p:ph type="sldNum" sz="quarter" idx="12"/>
          </p:nvPr>
        </p:nvSpPr>
        <p:spPr/>
        <p:txBody>
          <a:bodyPr/>
          <a:lstStyle/>
          <a:p>
            <a:fld id="{6D22F896-40B5-4ADD-8801-0D06FADFA095}" type="slidenum">
              <a:rPr lang="en-US" smtClean="0"/>
              <a:t>13</a:t>
            </a:fld>
            <a:endParaRPr lang="en-US" dirty="0"/>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4789714" y="1492623"/>
            <a:ext cx="7097486" cy="4414691"/>
          </a:xfrm>
          <a:prstGeom prst="rect">
            <a:avLst/>
          </a:prstGeom>
        </p:spPr>
      </p:pic>
    </p:spTree>
    <p:extLst>
      <p:ext uri="{BB962C8B-B14F-4D97-AF65-F5344CB8AC3E}">
        <p14:creationId xmlns:p14="http://schemas.microsoft.com/office/powerpoint/2010/main" val="2466705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714" y="365125"/>
            <a:ext cx="11136086" cy="955675"/>
          </a:xfrm>
        </p:spPr>
        <p:txBody>
          <a:bodyPr>
            <a:normAutofit/>
          </a:bodyPr>
          <a:lstStyle/>
          <a:p>
            <a:r>
              <a:rPr lang="en-US" sz="4000" dirty="0"/>
              <a:t>Cisco Routers</a:t>
            </a:r>
          </a:p>
        </p:txBody>
      </p:sp>
      <p:sp>
        <p:nvSpPr>
          <p:cNvPr id="3" name="Content Placeholder 2"/>
          <p:cNvSpPr>
            <a:spLocks noGrp="1"/>
          </p:cNvSpPr>
          <p:nvPr>
            <p:ph sz="half" idx="1"/>
          </p:nvPr>
        </p:nvSpPr>
        <p:spPr>
          <a:xfrm>
            <a:off x="217713" y="1500186"/>
            <a:ext cx="5297715" cy="4595813"/>
          </a:xfrm>
        </p:spPr>
        <p:txBody>
          <a:bodyPr/>
          <a:lstStyle/>
          <a:p>
            <a:pPr>
              <a:lnSpc>
                <a:spcPct val="150000"/>
              </a:lnSpc>
            </a:pPr>
            <a:endParaRPr lang="en-IN" b="1" dirty="0"/>
          </a:p>
          <a:p>
            <a:pPr>
              <a:lnSpc>
                <a:spcPct val="150000"/>
              </a:lnSpc>
            </a:pPr>
            <a:r>
              <a:rPr lang="en-IN" b="1" dirty="0">
                <a:latin typeface="Times New Roman" panose="02020603050405020304" pitchFamily="18" charset="0"/>
                <a:cs typeface="Times New Roman" panose="02020603050405020304" pitchFamily="18" charset="0"/>
              </a:rPr>
              <a:t>Branch Routers </a:t>
            </a:r>
          </a:p>
          <a:p>
            <a:pPr>
              <a:lnSpc>
                <a:spcPct val="150000"/>
              </a:lnSpc>
            </a:pPr>
            <a:r>
              <a:rPr lang="en-IN" b="1" dirty="0">
                <a:latin typeface="Times New Roman" panose="02020603050405020304" pitchFamily="18" charset="0"/>
                <a:cs typeface="Times New Roman" panose="02020603050405020304" pitchFamily="18" charset="0"/>
              </a:rPr>
              <a:t>Network Edge Routers</a:t>
            </a:r>
          </a:p>
          <a:p>
            <a:pPr>
              <a:lnSpc>
                <a:spcPct val="150000"/>
              </a:lnSpc>
            </a:pPr>
            <a:r>
              <a:rPr lang="en-IN" b="1" dirty="0">
                <a:latin typeface="Times New Roman" panose="02020603050405020304" pitchFamily="18" charset="0"/>
                <a:cs typeface="Times New Roman" panose="02020603050405020304" pitchFamily="18" charset="0"/>
              </a:rPr>
              <a:t>Service Provider Routers </a:t>
            </a:r>
            <a:endParaRPr lang="en-US"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Dept. of CSE, VKIT</a:t>
            </a:r>
          </a:p>
        </p:txBody>
      </p:sp>
      <p:sp>
        <p:nvSpPr>
          <p:cNvPr id="6" name="Slide Number Placeholder 5"/>
          <p:cNvSpPr>
            <a:spLocks noGrp="1"/>
          </p:cNvSpPr>
          <p:nvPr>
            <p:ph type="sldNum" sz="quarter" idx="12"/>
          </p:nvPr>
        </p:nvSpPr>
        <p:spPr/>
        <p:txBody>
          <a:bodyPr/>
          <a:lstStyle/>
          <a:p>
            <a:fld id="{6D22F896-40B5-4ADD-8801-0D06FADFA095}" type="slidenum">
              <a:rPr lang="en-US" smtClean="0"/>
              <a:t>14</a:t>
            </a:fld>
            <a:endParaRPr lang="en-US" dirty="0"/>
          </a:p>
        </p:txBody>
      </p:sp>
      <p:pic>
        <p:nvPicPr>
          <p:cNvPr id="7" name="Content Placeholder 6"/>
          <p:cNvPicPr>
            <a:picLocks noGrp="1"/>
          </p:cNvPicPr>
          <p:nvPr>
            <p:ph sz="half" idx="2"/>
          </p:nvPr>
        </p:nvPicPr>
        <p:blipFill>
          <a:blip r:embed="rId2"/>
          <a:stretch>
            <a:fillRect/>
          </a:stretch>
        </p:blipFill>
        <p:spPr>
          <a:xfrm>
            <a:off x="5747657" y="1500185"/>
            <a:ext cx="6096000" cy="4595813"/>
          </a:xfrm>
          <a:prstGeom prst="rect">
            <a:avLst/>
          </a:prstGeom>
        </p:spPr>
      </p:pic>
    </p:spTree>
    <p:extLst>
      <p:ext uri="{BB962C8B-B14F-4D97-AF65-F5344CB8AC3E}">
        <p14:creationId xmlns:p14="http://schemas.microsoft.com/office/powerpoint/2010/main" val="2367583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229" y="190954"/>
            <a:ext cx="3806371" cy="677726"/>
          </a:xfrm>
        </p:spPr>
        <p:txBody>
          <a:bodyPr/>
          <a:lstStyle/>
          <a:p>
            <a:r>
              <a:rPr lang="en-US" sz="4000" dirty="0"/>
              <a:t>Snapshots</a:t>
            </a:r>
            <a:endParaRPr lang="en-US" dirty="0"/>
          </a:p>
        </p:txBody>
      </p:sp>
      <p:sp>
        <p:nvSpPr>
          <p:cNvPr id="3" name="Content Placeholder 2"/>
          <p:cNvSpPr>
            <a:spLocks noGrp="1"/>
          </p:cNvSpPr>
          <p:nvPr>
            <p:ph idx="1"/>
          </p:nvPr>
        </p:nvSpPr>
        <p:spPr>
          <a:xfrm>
            <a:off x="336228" y="1005840"/>
            <a:ext cx="11434858" cy="5350509"/>
          </a:xfrm>
        </p:spPr>
        <p:txBody>
          <a:bodyPr>
            <a:normAutofit/>
          </a:bodyPr>
          <a:lstStyle/>
          <a:p>
            <a:r>
              <a:rPr lang="en-IN" sz="2600" dirty="0">
                <a:latin typeface="Times New Roman" panose="02020603050405020304" pitchFamily="18" charset="0"/>
                <a:cs typeface="Times New Roman" panose="02020603050405020304" pitchFamily="18" charset="0"/>
              </a:rPr>
              <a:t>Default route which is also known as the gateway of last resort, whose destination address does not match any route in the routing table.</a:t>
            </a:r>
          </a:p>
          <a:p>
            <a:endParaRPr lang="en-IN" dirty="0"/>
          </a:p>
          <a:p>
            <a:endParaRPr lang="en-IN" dirty="0"/>
          </a:p>
          <a:p>
            <a:endParaRPr lang="en-IN" dirty="0"/>
          </a:p>
          <a:p>
            <a:endParaRPr lang="en-IN" dirty="0"/>
          </a:p>
          <a:p>
            <a:endParaRPr lang="en-IN" dirty="0"/>
          </a:p>
          <a:p>
            <a:endParaRPr lang="en-IN" dirty="0"/>
          </a:p>
          <a:p>
            <a:endParaRPr lang="en-IN" dirty="0"/>
          </a:p>
          <a:p>
            <a:pPr marL="0" indent="0" algn="ctr">
              <a:buNone/>
            </a:pPr>
            <a:endParaRPr lang="en-IN" dirty="0"/>
          </a:p>
          <a:p>
            <a:pPr marL="0" indent="0" algn="ctr">
              <a:buNone/>
            </a:pPr>
            <a:r>
              <a:rPr lang="en-IN" sz="2000" dirty="0">
                <a:latin typeface="Times New Roman" panose="02020603050405020304" pitchFamily="18" charset="0"/>
                <a:cs typeface="Times New Roman" panose="02020603050405020304" pitchFamily="18" charset="0"/>
              </a:rPr>
              <a:t>Default Routing</a:t>
            </a:r>
          </a:p>
          <a:p>
            <a:endParaRPr lang="en-US" dirty="0"/>
          </a:p>
        </p:txBody>
      </p:sp>
      <p:sp>
        <p:nvSpPr>
          <p:cNvPr id="4" name="Footer Placeholder 3"/>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Dept. of CSE, VKIT</a:t>
            </a:r>
          </a:p>
        </p:txBody>
      </p:sp>
      <p:sp>
        <p:nvSpPr>
          <p:cNvPr id="5" name="Slide Number Placeholder 4"/>
          <p:cNvSpPr>
            <a:spLocks noGrp="1"/>
          </p:cNvSpPr>
          <p:nvPr>
            <p:ph type="sldNum" sz="quarter" idx="12"/>
          </p:nvPr>
        </p:nvSpPr>
        <p:spPr/>
        <p:txBody>
          <a:bodyPr/>
          <a:lstStyle/>
          <a:p>
            <a:fld id="{6D22F896-40B5-4ADD-8801-0D06FADFA095}" type="slidenum">
              <a:rPr lang="en-US" smtClean="0"/>
              <a:t>15</a:t>
            </a:fld>
            <a:endParaRPr lang="en-US" dirty="0"/>
          </a:p>
        </p:txBody>
      </p:sp>
      <p:pic>
        <p:nvPicPr>
          <p:cNvPr id="7" name="Picture 6"/>
          <p:cNvPicPr/>
          <p:nvPr/>
        </p:nvPicPr>
        <p:blipFill>
          <a:blip r:embed="rId2"/>
          <a:stretch>
            <a:fillRect/>
          </a:stretch>
        </p:blipFill>
        <p:spPr>
          <a:xfrm>
            <a:off x="1249680" y="1779587"/>
            <a:ext cx="8915400" cy="4011613"/>
          </a:xfrm>
          <a:prstGeom prst="rect">
            <a:avLst/>
          </a:prstGeom>
        </p:spPr>
      </p:pic>
    </p:spTree>
    <p:extLst>
      <p:ext uri="{BB962C8B-B14F-4D97-AF65-F5344CB8AC3E}">
        <p14:creationId xmlns:p14="http://schemas.microsoft.com/office/powerpoint/2010/main" val="3261047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 y="197485"/>
            <a:ext cx="5471160" cy="793115"/>
          </a:xfrm>
        </p:spPr>
        <p:txBody>
          <a:bodyPr>
            <a:normAutofit/>
          </a:bodyPr>
          <a:lstStyle/>
          <a:p>
            <a:r>
              <a:rPr lang="en-IN" sz="4000" dirty="0"/>
              <a:t>IPV6 Static Routing</a:t>
            </a:r>
            <a:endParaRPr lang="en-US" sz="4000" dirty="0"/>
          </a:p>
        </p:txBody>
      </p:sp>
      <p:sp>
        <p:nvSpPr>
          <p:cNvPr id="3" name="Content Placeholder 2"/>
          <p:cNvSpPr>
            <a:spLocks noGrp="1"/>
          </p:cNvSpPr>
          <p:nvPr>
            <p:ph sz="half" idx="1"/>
          </p:nvPr>
        </p:nvSpPr>
        <p:spPr>
          <a:xfrm>
            <a:off x="304800" y="1097280"/>
            <a:ext cx="11247120" cy="5120640"/>
          </a:xfrm>
        </p:spPr>
        <p:txBody>
          <a:bodyPr/>
          <a:lstStyle/>
          <a:p>
            <a:pPr algn="just"/>
            <a:r>
              <a:rPr lang="en-IN" sz="2600" dirty="0">
                <a:latin typeface="Times New Roman" panose="02020603050405020304" pitchFamily="18" charset="0"/>
                <a:cs typeface="Times New Roman" panose="02020603050405020304" pitchFamily="18" charset="0"/>
              </a:rPr>
              <a:t>IPv6 Static Routing feature provides static routing for IPv6. Static routes are manually configured and define an explicit path between two networking devices.</a:t>
            </a:r>
          </a:p>
          <a:p>
            <a:pPr algn="just"/>
            <a:endParaRPr lang="en-US" sz="2600" dirty="0">
              <a:latin typeface="Times New Roman" panose="02020603050405020304" pitchFamily="18" charset="0"/>
              <a:cs typeface="Times New Roman" panose="02020603050405020304" pitchFamily="18" charset="0"/>
            </a:endParaRPr>
          </a:p>
          <a:p>
            <a:pPr algn="just"/>
            <a:endParaRPr lang="en-US" dirty="0"/>
          </a:p>
        </p:txBody>
      </p:sp>
      <p:sp>
        <p:nvSpPr>
          <p:cNvPr id="5" name="Footer Placeholder 4"/>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Dept. of CSE, VKIT</a:t>
            </a:r>
          </a:p>
        </p:txBody>
      </p:sp>
      <p:sp>
        <p:nvSpPr>
          <p:cNvPr id="6" name="Slide Number Placeholder 5"/>
          <p:cNvSpPr>
            <a:spLocks noGrp="1"/>
          </p:cNvSpPr>
          <p:nvPr>
            <p:ph type="sldNum" sz="quarter" idx="12"/>
          </p:nvPr>
        </p:nvSpPr>
        <p:spPr/>
        <p:txBody>
          <a:bodyPr/>
          <a:lstStyle/>
          <a:p>
            <a:fld id="{6D22F896-40B5-4ADD-8801-0D06FADFA095}" type="slidenum">
              <a:rPr lang="en-US" smtClean="0"/>
              <a:t>16</a:t>
            </a:fld>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9700" y="2072640"/>
            <a:ext cx="9037320" cy="3943432"/>
          </a:xfrm>
          <a:prstGeom prst="rect">
            <a:avLst/>
          </a:prstGeom>
        </p:spPr>
      </p:pic>
    </p:spTree>
    <p:extLst>
      <p:ext uri="{BB962C8B-B14F-4D97-AF65-F5344CB8AC3E}">
        <p14:creationId xmlns:p14="http://schemas.microsoft.com/office/powerpoint/2010/main" val="3250954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 y="227965"/>
            <a:ext cx="5577840" cy="930275"/>
          </a:xfrm>
        </p:spPr>
        <p:txBody>
          <a:bodyPr>
            <a:normAutofit/>
          </a:bodyPr>
          <a:lstStyle/>
          <a:p>
            <a:r>
              <a:rPr lang="en-IN" sz="4000" dirty="0"/>
              <a:t>Legacy Router</a:t>
            </a:r>
            <a:endParaRPr lang="en-US" sz="4000" dirty="0"/>
          </a:p>
        </p:txBody>
      </p:sp>
      <p:sp>
        <p:nvSpPr>
          <p:cNvPr id="3" name="Content Placeholder 2"/>
          <p:cNvSpPr>
            <a:spLocks noGrp="1"/>
          </p:cNvSpPr>
          <p:nvPr>
            <p:ph idx="1"/>
          </p:nvPr>
        </p:nvSpPr>
        <p:spPr>
          <a:xfrm>
            <a:off x="320040" y="1158240"/>
            <a:ext cx="11369040" cy="5198110"/>
          </a:xfrm>
        </p:spPr>
        <p:txBody>
          <a:bodyPr/>
          <a:lstStyle/>
          <a:p>
            <a:pPr algn="just"/>
            <a:r>
              <a:rPr lang="en-IN" dirty="0">
                <a:latin typeface="Times New Roman" panose="02020603050405020304" pitchFamily="18" charset="0"/>
                <a:cs typeface="Times New Roman" panose="02020603050405020304" pitchFamily="18" charset="0"/>
              </a:rPr>
              <a:t>In legacy approach, inter-VLAN routing is performed by connecting different physical router interfaces to different physical switch ports.</a:t>
            </a:r>
          </a:p>
          <a:p>
            <a:pPr algn="just"/>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Dept. of CSE, VKIT</a:t>
            </a:r>
          </a:p>
        </p:txBody>
      </p:sp>
      <p:sp>
        <p:nvSpPr>
          <p:cNvPr id="5" name="Slide Number Placeholder 4"/>
          <p:cNvSpPr>
            <a:spLocks noGrp="1"/>
          </p:cNvSpPr>
          <p:nvPr>
            <p:ph type="sldNum" sz="quarter" idx="12"/>
          </p:nvPr>
        </p:nvSpPr>
        <p:spPr/>
        <p:txBody>
          <a:bodyPr/>
          <a:lstStyle/>
          <a:p>
            <a:fld id="{6D22F896-40B5-4ADD-8801-0D06FADFA095}" type="slidenum">
              <a:rPr lang="en-US" smtClean="0"/>
              <a:t>17</a:t>
            </a:fld>
            <a:endParaRPr lang="en-US" dirty="0"/>
          </a:p>
        </p:txBody>
      </p:sp>
      <p:pic>
        <p:nvPicPr>
          <p:cNvPr id="6" name="Picture 5"/>
          <p:cNvPicPr/>
          <p:nvPr/>
        </p:nvPicPr>
        <p:blipFill>
          <a:blip r:embed="rId2"/>
          <a:stretch>
            <a:fillRect/>
          </a:stretch>
        </p:blipFill>
        <p:spPr>
          <a:xfrm>
            <a:off x="1493520" y="2088515"/>
            <a:ext cx="8823959" cy="4007485"/>
          </a:xfrm>
          <a:prstGeom prst="rect">
            <a:avLst/>
          </a:prstGeom>
        </p:spPr>
      </p:pic>
    </p:spTree>
    <p:extLst>
      <p:ext uri="{BB962C8B-B14F-4D97-AF65-F5344CB8AC3E}">
        <p14:creationId xmlns:p14="http://schemas.microsoft.com/office/powerpoint/2010/main" val="31667172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97485"/>
            <a:ext cx="6065520" cy="960755"/>
          </a:xfrm>
        </p:spPr>
        <p:txBody>
          <a:bodyPr>
            <a:normAutofit/>
          </a:bodyPr>
          <a:lstStyle/>
          <a:p>
            <a:r>
              <a:rPr lang="en-US" sz="4000" dirty="0"/>
              <a:t>Router on stick</a:t>
            </a:r>
          </a:p>
        </p:txBody>
      </p:sp>
      <p:sp>
        <p:nvSpPr>
          <p:cNvPr id="3" name="Content Placeholder 2"/>
          <p:cNvSpPr>
            <a:spLocks noGrp="1"/>
          </p:cNvSpPr>
          <p:nvPr>
            <p:ph idx="1"/>
          </p:nvPr>
        </p:nvSpPr>
        <p:spPr>
          <a:xfrm>
            <a:off x="289560" y="1051560"/>
            <a:ext cx="11216640" cy="5304790"/>
          </a:xfrm>
        </p:spPr>
        <p:txBody>
          <a:bodyPr/>
          <a:lstStyle/>
          <a:p>
            <a:r>
              <a:rPr lang="en-IN" dirty="0">
                <a:latin typeface="Times New Roman" panose="02020603050405020304" pitchFamily="18" charset="0"/>
                <a:cs typeface="Times New Roman" panose="02020603050405020304" pitchFamily="18" charset="0"/>
              </a:rPr>
              <a:t>Router and switch connected using one Ethernet link configured as an 802.1q trunk link.</a:t>
            </a:r>
            <a:endParaRPr lang="en-US" dirty="0">
              <a:latin typeface="Times New Roman" panose="02020603050405020304" pitchFamily="18" charset="0"/>
              <a:cs typeface="Times New Roman" panose="02020603050405020304" pitchFamily="18" charset="0"/>
            </a:endParaRPr>
          </a:p>
          <a:p>
            <a:endParaRPr lang="en-US" dirty="0"/>
          </a:p>
        </p:txBody>
      </p:sp>
      <p:sp>
        <p:nvSpPr>
          <p:cNvPr id="4" name="Footer Placeholder 3"/>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Dept. of CSE, VKIT</a:t>
            </a:r>
          </a:p>
        </p:txBody>
      </p:sp>
      <p:sp>
        <p:nvSpPr>
          <p:cNvPr id="5" name="Slide Number Placeholder 4"/>
          <p:cNvSpPr>
            <a:spLocks noGrp="1"/>
          </p:cNvSpPr>
          <p:nvPr>
            <p:ph type="sldNum" sz="quarter" idx="12"/>
          </p:nvPr>
        </p:nvSpPr>
        <p:spPr/>
        <p:txBody>
          <a:bodyPr/>
          <a:lstStyle/>
          <a:p>
            <a:fld id="{6D22F896-40B5-4ADD-8801-0D06FADFA095}" type="slidenum">
              <a:rPr lang="en-US" smtClean="0"/>
              <a:t>18</a:t>
            </a:fld>
            <a:endParaRPr lang="en-US" dirty="0"/>
          </a:p>
        </p:txBody>
      </p:sp>
      <p:pic>
        <p:nvPicPr>
          <p:cNvPr id="6" name="Picture 5"/>
          <p:cNvPicPr/>
          <p:nvPr/>
        </p:nvPicPr>
        <p:blipFill>
          <a:blip r:embed="rId2"/>
          <a:stretch>
            <a:fillRect/>
          </a:stretch>
        </p:blipFill>
        <p:spPr>
          <a:xfrm>
            <a:off x="1615440" y="1895474"/>
            <a:ext cx="9052559" cy="4185286"/>
          </a:xfrm>
          <a:prstGeom prst="rect">
            <a:avLst/>
          </a:prstGeom>
        </p:spPr>
      </p:pic>
    </p:spTree>
    <p:extLst>
      <p:ext uri="{BB962C8B-B14F-4D97-AF65-F5344CB8AC3E}">
        <p14:creationId xmlns:p14="http://schemas.microsoft.com/office/powerpoint/2010/main" val="4003698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800" y="250825"/>
            <a:ext cx="5473700" cy="1006475"/>
          </a:xfrm>
        </p:spPr>
        <p:txBody>
          <a:bodyPr/>
          <a:lstStyle/>
          <a:p>
            <a:r>
              <a:rPr lang="en-US" sz="4000" dirty="0"/>
              <a:t>Conclusion</a:t>
            </a:r>
            <a:endParaRPr lang="en-US" dirty="0"/>
          </a:p>
        </p:txBody>
      </p:sp>
      <p:sp>
        <p:nvSpPr>
          <p:cNvPr id="3" name="Content Placeholder 2"/>
          <p:cNvSpPr>
            <a:spLocks noGrp="1"/>
          </p:cNvSpPr>
          <p:nvPr>
            <p:ph idx="1"/>
          </p:nvPr>
        </p:nvSpPr>
        <p:spPr>
          <a:xfrm>
            <a:off x="307200" y="1279524"/>
            <a:ext cx="11389500" cy="4943475"/>
          </a:xfrm>
        </p:spPr>
        <p:txBody>
          <a:bodyPr/>
          <a:lstStyle/>
          <a:p>
            <a:pPr algn="just"/>
            <a:r>
              <a:rPr lang="en-IN" dirty="0"/>
              <a:t>In conclusion, it has been a reality fulfilling internship experience here at KGTTI not only gaining practical knowledge and real-life experience of branding and dealing with real clients, have also managed to develop relationships with my colleagues and honed my social skills.</a:t>
            </a:r>
          </a:p>
          <a:p>
            <a:pPr algn="just"/>
            <a:r>
              <a:rPr lang="en-IN" dirty="0"/>
              <a:t>It also helps that my supervisor seldom directs me or oversees my work after the few days, learning to deal with other colleagues and clients by myself, and I am not protected or shielded from the reality of the working world</a:t>
            </a:r>
          </a:p>
          <a:p>
            <a:pPr algn="just"/>
            <a:r>
              <a:rPr lang="en-IN" dirty="0"/>
              <a:t>I believe that the knowledge and experience gained through this time at KGTTI would come in handy and be able to put to good use upon my graduation, as it has opened up another possible carrier route for me.</a:t>
            </a:r>
            <a:endParaRPr lang="en-US" dirty="0"/>
          </a:p>
          <a:p>
            <a:pPr algn="just"/>
            <a:endParaRPr lang="en-US" dirty="0"/>
          </a:p>
        </p:txBody>
      </p:sp>
      <p:sp>
        <p:nvSpPr>
          <p:cNvPr id="4" name="Footer Placeholder 3"/>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Dept. of CSE, VKIT</a:t>
            </a:r>
          </a:p>
        </p:txBody>
      </p:sp>
      <p:sp>
        <p:nvSpPr>
          <p:cNvPr id="5" name="Slide Number Placeholder 4"/>
          <p:cNvSpPr>
            <a:spLocks noGrp="1"/>
          </p:cNvSpPr>
          <p:nvPr>
            <p:ph type="sldNum" sz="quarter" idx="12"/>
          </p:nvPr>
        </p:nvSpPr>
        <p:spPr/>
        <p:txBody>
          <a:bodyPr/>
          <a:lstStyle/>
          <a:p>
            <a:fld id="{6D22F896-40B5-4ADD-8801-0D06FADFA095}" type="slidenum">
              <a:rPr lang="en-US" smtClean="0"/>
              <a:t>19</a:t>
            </a:fld>
            <a:endParaRPr lang="en-US" dirty="0"/>
          </a:p>
        </p:txBody>
      </p:sp>
    </p:spTree>
    <p:extLst>
      <p:ext uri="{BB962C8B-B14F-4D97-AF65-F5344CB8AC3E}">
        <p14:creationId xmlns:p14="http://schemas.microsoft.com/office/powerpoint/2010/main" val="1415510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5A201-535E-4483-AEB6-E4440381E631}"/>
              </a:ext>
            </a:extLst>
          </p:cNvPr>
          <p:cNvSpPr>
            <a:spLocks noGrp="1"/>
          </p:cNvSpPr>
          <p:nvPr>
            <p:ph type="title"/>
          </p:nvPr>
        </p:nvSpPr>
        <p:spPr/>
        <p:txBody>
          <a:bodyPr/>
          <a:lstStyle/>
          <a:p>
            <a:r>
              <a:rPr lang="en-US" dirty="0"/>
              <a:t>ABOUT THE INSTITUTE</a:t>
            </a:r>
          </a:p>
        </p:txBody>
      </p:sp>
      <p:sp>
        <p:nvSpPr>
          <p:cNvPr id="3" name="Content Placeholder 2">
            <a:extLst>
              <a:ext uri="{FF2B5EF4-FFF2-40B4-BE49-F238E27FC236}">
                <a16:creationId xmlns:a16="http://schemas.microsoft.com/office/drawing/2014/main" id="{1963C797-54B3-4833-AE42-069061096802}"/>
              </a:ext>
            </a:extLst>
          </p:cNvPr>
          <p:cNvSpPr>
            <a:spLocks noGrp="1"/>
          </p:cNvSpPr>
          <p:nvPr>
            <p:ph idx="1"/>
          </p:nvPr>
        </p:nvSpPr>
        <p:spPr>
          <a:xfrm>
            <a:off x="838200" y="1825625"/>
            <a:ext cx="10515600" cy="4351338"/>
          </a:xfrm>
        </p:spPr>
        <p:txBody>
          <a:bodyPr>
            <a:normAutofit fontScale="92500" lnSpcReduction="10000"/>
          </a:bodyPr>
          <a:lstStyle/>
          <a:p>
            <a:pPr algn="just"/>
            <a:r>
              <a:rPr lang="en-IN" dirty="0"/>
              <a:t>Karnataka German Multi Skill Development Centre (KGMSDC), a Society promoted by Government of India and Government of Karnataka with technical support of German International Services (GIZ-IS) has set up Karnataka German Technical Training Institute (KGTTI) having centres at Bengaluru and Gulbarga. The society was headed by the Chief Secretary of the Karnataka State.</a:t>
            </a:r>
            <a:endParaRPr lang="en-US" dirty="0"/>
          </a:p>
          <a:p>
            <a:pPr algn="just"/>
            <a:r>
              <a:rPr lang="en-IN" dirty="0"/>
              <a:t>To develop KGMSDCs as world class training centres that offer specialized skills training programs in alignment with the Industry requirements in Karnataka and beyond.</a:t>
            </a:r>
            <a:endParaRPr lang="en-US" dirty="0"/>
          </a:p>
          <a:p>
            <a:pPr algn="just"/>
            <a:r>
              <a:rPr lang="en-IN" dirty="0"/>
              <a:t>KGMSDCs will generate high quality skilled manpower in close association with the industry, while operating with operational flexibility and striving financial self-sustainability</a:t>
            </a:r>
            <a:endParaRPr lang="en-US" dirty="0"/>
          </a:p>
          <a:p>
            <a:pPr algn="just"/>
            <a:endParaRPr lang="en-US" dirty="0"/>
          </a:p>
        </p:txBody>
      </p:sp>
      <p:sp>
        <p:nvSpPr>
          <p:cNvPr id="4" name="Footer Placeholder 3">
            <a:extLst>
              <a:ext uri="{FF2B5EF4-FFF2-40B4-BE49-F238E27FC236}">
                <a16:creationId xmlns:a16="http://schemas.microsoft.com/office/drawing/2014/main" id="{93870E4A-704A-42A4-B3B4-77F80EA08E7F}"/>
              </a:ext>
            </a:extLst>
          </p:cNvPr>
          <p:cNvSpPr>
            <a:spLocks noGrp="1"/>
          </p:cNvSpPr>
          <p:nvPr>
            <p:ph type="ftr" sz="quarter" idx="11"/>
          </p:nvPr>
        </p:nvSpPr>
        <p:spPr/>
        <p:txBody>
          <a:bodyPr/>
          <a:lstStyle/>
          <a:p>
            <a:r>
              <a:rPr lang="en-US"/>
              <a:t>Dept. of CSE, VKIT</a:t>
            </a:r>
            <a:endParaRPr lang="en-US" dirty="0"/>
          </a:p>
        </p:txBody>
      </p:sp>
      <p:sp>
        <p:nvSpPr>
          <p:cNvPr id="5" name="Slide Number Placeholder 4">
            <a:extLst>
              <a:ext uri="{FF2B5EF4-FFF2-40B4-BE49-F238E27FC236}">
                <a16:creationId xmlns:a16="http://schemas.microsoft.com/office/drawing/2014/main" id="{3A36ECAC-1763-44BB-8333-F26CDDF6F735}"/>
              </a:ext>
            </a:extLst>
          </p:cNvPr>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33698010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250825"/>
            <a:ext cx="3200400" cy="1044575"/>
          </a:xfrm>
        </p:spPr>
        <p:txBody>
          <a:bodyPr/>
          <a:lstStyle/>
          <a:p>
            <a:r>
              <a:rPr lang="en-US" sz="4000" dirty="0"/>
              <a:t>References</a:t>
            </a:r>
            <a:endParaRPr lang="en-US" dirty="0"/>
          </a:p>
        </p:txBody>
      </p:sp>
      <p:sp>
        <p:nvSpPr>
          <p:cNvPr id="3" name="Content Placeholder 2"/>
          <p:cNvSpPr>
            <a:spLocks noGrp="1"/>
          </p:cNvSpPr>
          <p:nvPr>
            <p:ph idx="1"/>
          </p:nvPr>
        </p:nvSpPr>
        <p:spPr>
          <a:xfrm>
            <a:off x="332600" y="1457325"/>
            <a:ext cx="11021200" cy="4676776"/>
          </a:xfrm>
        </p:spPr>
        <p:txBody>
          <a:bodyPr>
            <a:normAutofit fontScale="85000" lnSpcReduction="20000"/>
          </a:bodyPr>
          <a:lstStyle/>
          <a:p>
            <a:pPr marL="0" indent="0">
              <a:buNone/>
            </a:pPr>
            <a:r>
              <a:rPr lang="en-IN" b="1" dirty="0">
                <a:latin typeface="Times New Roman" panose="02020603050405020304" pitchFamily="18" charset="0"/>
                <a:cs typeface="Times New Roman" panose="02020603050405020304" pitchFamily="18" charset="0"/>
              </a:rPr>
              <a:t>[1]   Andrew S </a:t>
            </a:r>
            <a:r>
              <a:rPr lang="en-IN" b="1" dirty="0" err="1">
                <a:latin typeface="Times New Roman" panose="02020603050405020304" pitchFamily="18" charset="0"/>
                <a:cs typeface="Times New Roman" panose="02020603050405020304" pitchFamily="18" charset="0"/>
              </a:rPr>
              <a:t>Tanenbaum</a:t>
            </a:r>
            <a:r>
              <a:rPr lang="en-IN" dirty="0">
                <a:latin typeface="Times New Roman" panose="02020603050405020304" pitchFamily="18" charset="0"/>
                <a:cs typeface="Times New Roman" panose="02020603050405020304" pitchFamily="18" charset="0"/>
              </a:rPr>
              <a:t>, Computer Networks, fifth edition, Pearson.</a:t>
            </a:r>
            <a:endParaRPr lang="en-US"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[2]</a:t>
            </a:r>
            <a:r>
              <a:rPr lang="en-IN"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Behrouz</a:t>
            </a:r>
            <a:r>
              <a:rPr lang="en-IN" b="1" dirty="0">
                <a:latin typeface="Times New Roman" panose="02020603050405020304" pitchFamily="18" charset="0"/>
                <a:cs typeface="Times New Roman" panose="02020603050405020304" pitchFamily="18" charset="0"/>
              </a:rPr>
              <a:t> A </a:t>
            </a:r>
            <a:r>
              <a:rPr lang="en-IN" b="1" dirty="0" err="1">
                <a:latin typeface="Times New Roman" panose="02020603050405020304" pitchFamily="18" charset="0"/>
                <a:cs typeface="Times New Roman" panose="02020603050405020304" pitchFamily="18" charset="0"/>
              </a:rPr>
              <a:t>Forouzan</a:t>
            </a:r>
            <a:r>
              <a:rPr lang="en-IN" dirty="0">
                <a:latin typeface="Times New Roman" panose="02020603050405020304" pitchFamily="18" charset="0"/>
                <a:cs typeface="Times New Roman" panose="02020603050405020304" pitchFamily="18" charset="0"/>
              </a:rPr>
              <a:t>, Data and Communications and Networking, Fifth </a:t>
            </a:r>
            <a:endParaRPr lang="en-US"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Edition, McGraw Hill, Indian Edition.</a:t>
            </a:r>
            <a:endParaRPr lang="en-US"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[3]</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James F Kurose and Keith W Ross</a:t>
            </a:r>
            <a:r>
              <a:rPr lang="en-IN" dirty="0">
                <a:latin typeface="Times New Roman" panose="02020603050405020304" pitchFamily="18" charset="0"/>
                <a:cs typeface="Times New Roman" panose="02020603050405020304" pitchFamily="18" charset="0"/>
              </a:rPr>
              <a:t>, Computer Networking, A Top-Down </a:t>
            </a:r>
            <a:endParaRPr lang="en-US"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Approach, Sixth edition, Pearson, 2017.</a:t>
            </a:r>
            <a:endParaRPr lang="en-US"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[4]</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Larry L Peterson and </a:t>
            </a:r>
            <a:r>
              <a:rPr lang="en-IN" b="1" dirty="0" err="1">
                <a:latin typeface="Times New Roman" panose="02020603050405020304" pitchFamily="18" charset="0"/>
                <a:cs typeface="Times New Roman" panose="02020603050405020304" pitchFamily="18" charset="0"/>
              </a:rPr>
              <a:t>Brusce</a:t>
            </a:r>
            <a:r>
              <a:rPr lang="en-IN" b="1" dirty="0">
                <a:latin typeface="Times New Roman" panose="02020603050405020304" pitchFamily="18" charset="0"/>
                <a:cs typeface="Times New Roman" panose="02020603050405020304" pitchFamily="18" charset="0"/>
              </a:rPr>
              <a:t> S Davie</a:t>
            </a:r>
            <a:r>
              <a:rPr lang="en-IN" dirty="0">
                <a:latin typeface="Times New Roman" panose="02020603050405020304" pitchFamily="18" charset="0"/>
                <a:cs typeface="Times New Roman" panose="02020603050405020304" pitchFamily="18" charset="0"/>
              </a:rPr>
              <a:t>, Computer Networks, fifth edition, </a:t>
            </a:r>
            <a:endParaRPr lang="en-US"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ELSEVIER.</a:t>
            </a:r>
            <a:endParaRPr lang="en-US"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[5]</a:t>
            </a:r>
            <a:r>
              <a:rPr lang="en-IN"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Mayank</a:t>
            </a:r>
            <a:r>
              <a:rPr lang="en-IN" b="1" dirty="0">
                <a:latin typeface="Times New Roman" panose="02020603050405020304" pitchFamily="18" charset="0"/>
                <a:cs typeface="Times New Roman" panose="02020603050405020304" pitchFamily="18" charset="0"/>
              </a:rPr>
              <a:t> Dave</a:t>
            </a:r>
            <a:r>
              <a:rPr lang="en-IN" dirty="0">
                <a:latin typeface="Times New Roman" panose="02020603050405020304" pitchFamily="18" charset="0"/>
                <a:cs typeface="Times New Roman" panose="02020603050405020304" pitchFamily="18" charset="0"/>
              </a:rPr>
              <a:t>, Computer Networks, Second edition, </a:t>
            </a:r>
            <a:r>
              <a:rPr lang="en-IN" dirty="0" err="1">
                <a:latin typeface="Times New Roman" panose="02020603050405020304" pitchFamily="18" charset="0"/>
                <a:cs typeface="Times New Roman" panose="02020603050405020304" pitchFamily="18" charset="0"/>
              </a:rPr>
              <a:t>Cengage</a:t>
            </a:r>
            <a:r>
              <a:rPr lang="en-IN" dirty="0">
                <a:latin typeface="Times New Roman" panose="02020603050405020304" pitchFamily="18" charset="0"/>
                <a:cs typeface="Times New Roman" panose="02020603050405020304" pitchFamily="18" charset="0"/>
              </a:rPr>
              <a:t> Learning.</a:t>
            </a:r>
            <a:endParaRPr lang="en-US"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Websites Referred:</a:t>
            </a:r>
            <a:endParaRPr lang="en-US"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[1]	</a:t>
            </a:r>
            <a:r>
              <a:rPr lang="en-IN" dirty="0">
                <a:latin typeface="Times New Roman" panose="02020603050405020304" pitchFamily="18" charset="0"/>
                <a:cs typeface="Times New Roman" panose="02020603050405020304" pitchFamily="18" charset="0"/>
              </a:rPr>
              <a:t>https://www.netacad.com.</a:t>
            </a:r>
            <a:endParaRPr lang="en-US"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[2]</a:t>
            </a:r>
            <a:r>
              <a:rPr lang="en-IN" dirty="0">
                <a:latin typeface="Times New Roman" panose="02020603050405020304" pitchFamily="18" charset="0"/>
                <a:cs typeface="Times New Roman" panose="02020603050405020304" pitchFamily="18" charset="0"/>
              </a:rPr>
              <a:t>	https://www.kgtti.com</a:t>
            </a:r>
            <a:endParaRPr lang="en-US" dirty="0">
              <a:latin typeface="Times New Roman" panose="02020603050405020304" pitchFamily="18" charset="0"/>
              <a:cs typeface="Times New Roman" panose="02020603050405020304" pitchFamily="18" charset="0"/>
            </a:endParaRPr>
          </a:p>
          <a:p>
            <a:endParaRPr lang="en-US" dirty="0"/>
          </a:p>
        </p:txBody>
      </p:sp>
      <p:sp>
        <p:nvSpPr>
          <p:cNvPr id="4" name="Footer Placeholder 3"/>
          <p:cNvSpPr>
            <a:spLocks noGrp="1"/>
          </p:cNvSpPr>
          <p:nvPr>
            <p:ph type="ftr" sz="quarter" idx="11"/>
          </p:nvPr>
        </p:nvSpPr>
        <p:spPr>
          <a:xfrm>
            <a:off x="4025900" y="6264276"/>
            <a:ext cx="4114800" cy="365125"/>
          </a:xfrm>
        </p:spPr>
        <p:txBody>
          <a:bodyPr/>
          <a:lstStyle/>
          <a:p>
            <a:r>
              <a:rPr lang="en-US" dirty="0">
                <a:latin typeface="Times New Roman" panose="02020603050405020304" pitchFamily="18" charset="0"/>
                <a:cs typeface="Times New Roman" panose="02020603050405020304" pitchFamily="18" charset="0"/>
              </a:rPr>
              <a:t>Dept. of CSE, VKIT</a:t>
            </a:r>
          </a:p>
        </p:txBody>
      </p:sp>
      <p:sp>
        <p:nvSpPr>
          <p:cNvPr id="5" name="Slide Number Placeholder 4"/>
          <p:cNvSpPr>
            <a:spLocks noGrp="1"/>
          </p:cNvSpPr>
          <p:nvPr>
            <p:ph type="sldNum" sz="quarter" idx="12"/>
          </p:nvPr>
        </p:nvSpPr>
        <p:spPr/>
        <p:txBody>
          <a:bodyPr/>
          <a:lstStyle/>
          <a:p>
            <a:fld id="{6D22F896-40B5-4ADD-8801-0D06FADFA095}" type="slidenum">
              <a:rPr lang="en-US" smtClean="0"/>
              <a:t>20</a:t>
            </a:fld>
            <a:endParaRPr lang="en-US" dirty="0"/>
          </a:p>
        </p:txBody>
      </p:sp>
    </p:spTree>
    <p:extLst>
      <p:ext uri="{BB962C8B-B14F-4D97-AF65-F5344CB8AC3E}">
        <p14:creationId xmlns:p14="http://schemas.microsoft.com/office/powerpoint/2010/main" val="13906287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23BDE92-BC5C-4FDA-AF36-5D04F4DC2278}"/>
              </a:ext>
            </a:extLst>
          </p:cNvPr>
          <p:cNvSpPr>
            <a:spLocks noGrp="1"/>
          </p:cNvSpPr>
          <p:nvPr>
            <p:ph type="ctrTitle"/>
          </p:nvPr>
        </p:nvSpPr>
        <p:spPr>
          <a:xfrm>
            <a:off x="1283595" y="2390529"/>
            <a:ext cx="9144000" cy="1641490"/>
          </a:xfrm>
        </p:spPr>
        <p:txBody>
          <a:bodyPr/>
          <a:lstStyle/>
          <a:p>
            <a:pPr algn="ctr"/>
            <a:r>
              <a:rPr lang="en-US" dirty="0"/>
              <a:t>Thank You</a:t>
            </a:r>
          </a:p>
        </p:txBody>
      </p:sp>
      <p:sp>
        <p:nvSpPr>
          <p:cNvPr id="4" name="Footer Placeholder 3">
            <a:extLst>
              <a:ext uri="{FF2B5EF4-FFF2-40B4-BE49-F238E27FC236}">
                <a16:creationId xmlns:a16="http://schemas.microsoft.com/office/drawing/2014/main" id="{0E8F2E87-8CBE-4ECB-B476-E0474B7F7823}"/>
              </a:ext>
            </a:extLst>
          </p:cNvPr>
          <p:cNvSpPr>
            <a:spLocks noGrp="1"/>
          </p:cNvSpPr>
          <p:nvPr>
            <p:ph type="ftr" sz="quarter" idx="11"/>
          </p:nvPr>
        </p:nvSpPr>
        <p:spPr/>
        <p:txBody>
          <a:bodyPr/>
          <a:lstStyle/>
          <a:p>
            <a:r>
              <a:rPr lang="en-US"/>
              <a:t>Dept. of CSE, VKIT</a:t>
            </a:r>
            <a:endParaRPr lang="en-US" dirty="0"/>
          </a:p>
        </p:txBody>
      </p:sp>
      <p:sp>
        <p:nvSpPr>
          <p:cNvPr id="5" name="Slide Number Placeholder 4">
            <a:extLst>
              <a:ext uri="{FF2B5EF4-FFF2-40B4-BE49-F238E27FC236}">
                <a16:creationId xmlns:a16="http://schemas.microsoft.com/office/drawing/2014/main" id="{23DBFA69-27F6-422F-A388-C0051301001D}"/>
              </a:ext>
            </a:extLst>
          </p:cNvPr>
          <p:cNvSpPr>
            <a:spLocks noGrp="1"/>
          </p:cNvSpPr>
          <p:nvPr>
            <p:ph type="sldNum" sz="quarter" idx="12"/>
          </p:nvPr>
        </p:nvSpPr>
        <p:spPr/>
        <p:txBody>
          <a:bodyPr/>
          <a:lstStyle/>
          <a:p>
            <a:fld id="{6D22F896-40B5-4ADD-8801-0D06FADFA095}" type="slidenum">
              <a:rPr lang="en-US" smtClean="0"/>
              <a:t>21</a:t>
            </a:fld>
            <a:endParaRPr lang="en-US" dirty="0"/>
          </a:p>
        </p:txBody>
      </p:sp>
    </p:spTree>
    <p:extLst>
      <p:ext uri="{BB962C8B-B14F-4D97-AF65-F5344CB8AC3E}">
        <p14:creationId xmlns:p14="http://schemas.microsoft.com/office/powerpoint/2010/main" val="4194211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762001" y="431800"/>
            <a:ext cx="10209531" cy="576729"/>
          </a:xfrm>
        </p:spPr>
        <p:txBody>
          <a:bodyPr>
            <a:normAutofit fontScale="90000"/>
          </a:bodyPr>
          <a:lstStyle/>
          <a:p>
            <a:r>
              <a:rPr lang="en-US" dirty="0"/>
              <a:t>Contents</a:t>
            </a:r>
          </a:p>
        </p:txBody>
      </p:sp>
      <p:sp>
        <p:nvSpPr>
          <p:cNvPr id="14" name="Content Placeholder 13"/>
          <p:cNvSpPr>
            <a:spLocks noGrp="1"/>
          </p:cNvSpPr>
          <p:nvPr>
            <p:ph idx="1"/>
          </p:nvPr>
        </p:nvSpPr>
        <p:spPr>
          <a:xfrm>
            <a:off x="470647" y="1452282"/>
            <a:ext cx="10744200" cy="4618318"/>
          </a:xfrm>
        </p:spPr>
        <p:txBody>
          <a:bodyPr numCol="2" spcCol="457200"/>
          <a:lstStyle/>
          <a:p>
            <a:pPr>
              <a:lnSpc>
                <a:spcPts val="3360"/>
              </a:lnSpc>
            </a:pPr>
            <a:r>
              <a:rPr lang="en-US" dirty="0">
                <a:latin typeface="Times New Roman" panose="02020603050405020304" pitchFamily="18" charset="0"/>
                <a:cs typeface="Times New Roman" panose="02020603050405020304" pitchFamily="18" charset="0"/>
              </a:rPr>
              <a:t>Overview</a:t>
            </a:r>
          </a:p>
          <a:p>
            <a:pPr>
              <a:lnSpc>
                <a:spcPts val="3360"/>
              </a:lnSpc>
            </a:pPr>
            <a:r>
              <a:rPr lang="en-US" dirty="0">
                <a:latin typeface="Times New Roman" panose="02020603050405020304" pitchFamily="18" charset="0"/>
                <a:cs typeface="Times New Roman" panose="02020603050405020304" pitchFamily="18" charset="0"/>
              </a:rPr>
              <a:t>Introduction</a:t>
            </a:r>
          </a:p>
          <a:p>
            <a:pPr>
              <a:lnSpc>
                <a:spcPts val="3360"/>
              </a:lnSpc>
            </a:pPr>
            <a:r>
              <a:rPr lang="en-US" dirty="0">
                <a:latin typeface="Times New Roman" panose="02020603050405020304" pitchFamily="18" charset="0"/>
                <a:cs typeface="Times New Roman" panose="02020603050405020304" pitchFamily="18" charset="0"/>
              </a:rPr>
              <a:t>Routing and Switching Essentials</a:t>
            </a:r>
          </a:p>
          <a:p>
            <a:pPr>
              <a:lnSpc>
                <a:spcPts val="3360"/>
              </a:lnSpc>
            </a:pPr>
            <a:r>
              <a:rPr lang="en-US" dirty="0">
                <a:latin typeface="Times New Roman" panose="02020603050405020304" pitchFamily="18" charset="0"/>
                <a:cs typeface="Times New Roman" panose="02020603050405020304" pitchFamily="18" charset="0"/>
              </a:rPr>
              <a:t>Routing Table</a:t>
            </a:r>
          </a:p>
          <a:p>
            <a:pPr>
              <a:lnSpc>
                <a:spcPts val="3360"/>
              </a:lnSpc>
            </a:pPr>
            <a:r>
              <a:rPr lang="en-US" dirty="0">
                <a:latin typeface="Times New Roman" panose="02020603050405020304" pitchFamily="18" charset="0"/>
                <a:cs typeface="Times New Roman" panose="02020603050405020304" pitchFamily="18" charset="0"/>
              </a:rPr>
              <a:t>Static Routing</a:t>
            </a:r>
          </a:p>
          <a:p>
            <a:pPr>
              <a:lnSpc>
                <a:spcPts val="3360"/>
              </a:lnSpc>
            </a:pPr>
            <a:r>
              <a:rPr lang="en-US" dirty="0">
                <a:latin typeface="Times New Roman" panose="02020603050405020304" pitchFamily="18" charset="0"/>
                <a:cs typeface="Times New Roman" panose="02020603050405020304" pitchFamily="18" charset="0"/>
              </a:rPr>
              <a:t>Dynamic Routing</a:t>
            </a:r>
          </a:p>
          <a:p>
            <a:pPr>
              <a:lnSpc>
                <a:spcPts val="3360"/>
              </a:lnSpc>
            </a:pPr>
            <a:r>
              <a:rPr lang="en-US" dirty="0">
                <a:latin typeface="Times New Roman" panose="02020603050405020304" pitchFamily="18" charset="0"/>
                <a:cs typeface="Times New Roman" panose="02020603050405020304" pitchFamily="18" charset="0"/>
              </a:rPr>
              <a:t>Switched Networks</a:t>
            </a:r>
          </a:p>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Scaling Networks</a:t>
            </a:r>
          </a:p>
          <a:p>
            <a:r>
              <a:rPr lang="en-US" dirty="0">
                <a:latin typeface="Times New Roman" panose="02020603050405020304" pitchFamily="18" charset="0"/>
                <a:cs typeface="Times New Roman" panose="02020603050405020304" pitchFamily="18" charset="0"/>
              </a:rPr>
              <a:t>Types of VLANs</a:t>
            </a:r>
          </a:p>
          <a:p>
            <a:r>
              <a:rPr lang="en-US" dirty="0">
                <a:latin typeface="Times New Roman" panose="02020603050405020304" pitchFamily="18" charset="0"/>
                <a:cs typeface="Times New Roman" panose="02020603050405020304" pitchFamily="18" charset="0"/>
              </a:rPr>
              <a:t>OSPF</a:t>
            </a:r>
          </a:p>
          <a:p>
            <a:endParaRPr lang="en-US" dirty="0"/>
          </a:p>
        </p:txBody>
      </p:sp>
      <p:sp>
        <p:nvSpPr>
          <p:cNvPr id="2" name="Footer Placeholder 1"/>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Dept. of CSE, VKIT</a:t>
            </a:r>
          </a:p>
        </p:txBody>
      </p:sp>
      <p:sp>
        <p:nvSpPr>
          <p:cNvPr id="3" name="Slide Number Placeholder 2"/>
          <p:cNvSpPr>
            <a:spLocks noGrp="1"/>
          </p:cNvSpPr>
          <p:nvPr>
            <p:ph type="sldNum" sz="quarter" idx="12"/>
          </p:nvPr>
        </p:nvSpPr>
        <p:spPr/>
        <p:txBody>
          <a:bodyPr/>
          <a:lstStyle/>
          <a:p>
            <a:fld id="{DF28FB93-0A08-4E7D-8E63-9EFA29F1E093}" type="slidenum">
              <a:rPr lang="en-US" smtClean="0"/>
              <a:pPr/>
              <a:t>3</a:t>
            </a:fld>
            <a:endParaRPr lang="en-US"/>
          </a:p>
        </p:txBody>
      </p:sp>
    </p:spTree>
    <p:extLst>
      <p:ext uri="{BB962C8B-B14F-4D97-AF65-F5344CB8AC3E}">
        <p14:creationId xmlns:p14="http://schemas.microsoft.com/office/powerpoint/2010/main" val="3282537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431800"/>
            <a:ext cx="10475258" cy="1016000"/>
          </a:xfrm>
        </p:spPr>
        <p:txBody>
          <a:bodyPr>
            <a:noAutofit/>
          </a:bodyPr>
          <a:lstStyle/>
          <a:p>
            <a:r>
              <a:rPr lang="en-US" sz="3200" dirty="0">
                <a:latin typeface="Times New Roman" panose="02020603050405020304" pitchFamily="18" charset="0"/>
                <a:cs typeface="Times New Roman" panose="02020603050405020304" pitchFamily="18" charset="0"/>
              </a:rPr>
              <a:t>Overview of CCNA Routing and Switching</a:t>
            </a:r>
          </a:p>
        </p:txBody>
      </p:sp>
      <p:sp>
        <p:nvSpPr>
          <p:cNvPr id="6" name="Content Placeholder 5"/>
          <p:cNvSpPr>
            <a:spLocks noGrp="1"/>
          </p:cNvSpPr>
          <p:nvPr>
            <p:ph sz="quarter" idx="4"/>
          </p:nvPr>
        </p:nvSpPr>
        <p:spPr>
          <a:xfrm>
            <a:off x="685800" y="1447800"/>
            <a:ext cx="10668000" cy="4724400"/>
          </a:xfrm>
        </p:spPr>
        <p:txBody>
          <a:bodyPr>
            <a:normAutofit/>
          </a:bodyPr>
          <a:lstStyle/>
          <a:p>
            <a:pPr algn="just">
              <a:lnSpc>
                <a:spcPts val="3000"/>
              </a:lnSpc>
            </a:pPr>
            <a:r>
              <a:rPr lang="en-IN" sz="2400" dirty="0">
                <a:latin typeface="Times New Roman" panose="02020603050405020304" pitchFamily="18" charset="0"/>
                <a:cs typeface="Times New Roman" panose="02020603050405020304" pitchFamily="18" charset="0"/>
              </a:rPr>
              <a:t>Cisco Certified Network Associate (CCNA) Routing and Switching.</a:t>
            </a:r>
          </a:p>
          <a:p>
            <a:pPr algn="just">
              <a:lnSpc>
                <a:spcPts val="3000"/>
              </a:lnSpc>
            </a:pPr>
            <a:r>
              <a:rPr lang="en-IN" sz="2400" dirty="0">
                <a:latin typeface="Times New Roman" panose="02020603050405020304" pitchFamily="18" charset="0"/>
                <a:cs typeface="Times New Roman" panose="02020603050405020304" pitchFamily="18" charset="0"/>
              </a:rPr>
              <a:t>It is a certifications program for entry-level network engineers. </a:t>
            </a:r>
          </a:p>
          <a:p>
            <a:pPr algn="just">
              <a:lnSpc>
                <a:spcPts val="3000"/>
              </a:lnSpc>
            </a:pPr>
            <a:r>
              <a:rPr lang="en-IN" sz="2400" dirty="0">
                <a:latin typeface="Times New Roman" panose="02020603050405020304" pitchFamily="18" charset="0"/>
                <a:cs typeface="Times New Roman" panose="02020603050405020304" pitchFamily="18" charset="0"/>
              </a:rPr>
              <a:t>CCNA Routing and Switching is for: </a:t>
            </a:r>
          </a:p>
          <a:p>
            <a:pPr lvl="1" algn="just">
              <a:lnSpc>
                <a:spcPts val="3000"/>
              </a:lnSpc>
            </a:pPr>
            <a:r>
              <a:rPr lang="en-IN" dirty="0">
                <a:latin typeface="Times New Roman" panose="02020603050405020304" pitchFamily="18" charset="0"/>
                <a:cs typeface="Times New Roman" panose="02020603050405020304" pitchFamily="18" charset="0"/>
              </a:rPr>
              <a:t>Network Specialists</a:t>
            </a:r>
          </a:p>
          <a:p>
            <a:pPr lvl="1" algn="just">
              <a:lnSpc>
                <a:spcPts val="3000"/>
              </a:lnSpc>
            </a:pPr>
            <a:r>
              <a:rPr lang="en-IN" dirty="0">
                <a:latin typeface="Times New Roman" panose="02020603050405020304" pitchFamily="18" charset="0"/>
                <a:cs typeface="Times New Roman" panose="02020603050405020304" pitchFamily="18" charset="0"/>
              </a:rPr>
              <a:t>Network Administrators, and </a:t>
            </a:r>
          </a:p>
          <a:p>
            <a:pPr lvl="1" algn="just">
              <a:lnSpc>
                <a:spcPts val="3000"/>
              </a:lnSpc>
            </a:pPr>
            <a:r>
              <a:rPr lang="en-IN" dirty="0">
                <a:latin typeface="Times New Roman" panose="02020603050405020304" pitchFamily="18" charset="0"/>
                <a:cs typeface="Times New Roman" panose="02020603050405020304" pitchFamily="18" charset="0"/>
              </a:rPr>
              <a:t>Network Support Engineers with 0-3 years of experience.</a:t>
            </a:r>
            <a:r>
              <a:rPr lang="en-IN" sz="2000" dirty="0">
                <a:latin typeface="Times New Roman" panose="02020603050405020304" pitchFamily="18" charset="0"/>
                <a:cs typeface="Times New Roman" panose="02020603050405020304" pitchFamily="18" charset="0"/>
              </a:rPr>
              <a:t> </a:t>
            </a:r>
          </a:p>
          <a:p>
            <a:pPr algn="just">
              <a:lnSpc>
                <a:spcPts val="3000"/>
              </a:lnSpc>
            </a:pPr>
            <a:r>
              <a:rPr lang="en-IN" sz="2400" dirty="0">
                <a:latin typeface="Times New Roman" panose="02020603050405020304" pitchFamily="18" charset="0"/>
                <a:cs typeface="Times New Roman" panose="02020603050405020304" pitchFamily="18" charset="0"/>
              </a:rPr>
              <a:t>The CCNA Routing and Switching validates:</a:t>
            </a:r>
          </a:p>
          <a:p>
            <a:pPr lvl="1" algn="just">
              <a:lnSpc>
                <a:spcPts val="3000"/>
              </a:lnSpc>
            </a:pPr>
            <a:r>
              <a:rPr lang="en-IN" dirty="0">
                <a:latin typeface="Times New Roman" panose="02020603050405020304" pitchFamily="18" charset="0"/>
                <a:cs typeface="Times New Roman" panose="02020603050405020304" pitchFamily="18" charset="0"/>
              </a:rPr>
              <a:t>The ability to install</a:t>
            </a:r>
          </a:p>
          <a:p>
            <a:pPr lvl="1" algn="just">
              <a:lnSpc>
                <a:spcPts val="3000"/>
              </a:lnSpc>
            </a:pPr>
            <a:r>
              <a:rPr lang="en-IN" dirty="0">
                <a:latin typeface="Times New Roman" panose="02020603050405020304" pitchFamily="18" charset="0"/>
                <a:cs typeface="Times New Roman" panose="02020603050405020304" pitchFamily="18" charset="0"/>
              </a:rPr>
              <a:t>Configure </a:t>
            </a:r>
          </a:p>
          <a:p>
            <a:pPr lvl="1" algn="just">
              <a:lnSpc>
                <a:spcPts val="3000"/>
              </a:lnSpc>
            </a:pPr>
            <a:r>
              <a:rPr lang="en-IN" dirty="0">
                <a:latin typeface="Times New Roman" panose="02020603050405020304" pitchFamily="18" charset="0"/>
                <a:cs typeface="Times New Roman" panose="02020603050405020304" pitchFamily="18" charset="0"/>
              </a:rPr>
              <a:t>Operate and troubleshoot medium-size routed and switched networks.</a:t>
            </a:r>
            <a:endParaRPr lang="en-US" dirty="0">
              <a:latin typeface="Times New Roman" panose="02020603050405020304" pitchFamily="18" charset="0"/>
              <a:cs typeface="Times New Roman" panose="02020603050405020304" pitchFamily="18" charset="0"/>
            </a:endParaRPr>
          </a:p>
          <a:p>
            <a:endParaRPr lang="en-US" dirty="0"/>
          </a:p>
        </p:txBody>
      </p:sp>
      <p:sp>
        <p:nvSpPr>
          <p:cNvPr id="7" name="Footer Placeholder 6"/>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Dept. of CSE, VKIT</a:t>
            </a:r>
          </a:p>
        </p:txBody>
      </p:sp>
      <p:sp>
        <p:nvSpPr>
          <p:cNvPr id="8" name="Slide Number Placeholder 7"/>
          <p:cNvSpPr>
            <a:spLocks noGrp="1"/>
          </p:cNvSpPr>
          <p:nvPr>
            <p:ph type="sldNum" sz="quarter" idx="12"/>
          </p:nvPr>
        </p:nvSpPr>
        <p:spPr/>
        <p:txBody>
          <a:bodyPr/>
          <a:lstStyle/>
          <a:p>
            <a:fld id="{DF28FB93-0A08-4E7D-8E63-9EFA29F1E093}" type="slidenum">
              <a:rPr lang="en-US" smtClean="0"/>
              <a:pPr/>
              <a:t>4</a:t>
            </a:fld>
            <a:endParaRPr lang="en-US"/>
          </a:p>
        </p:txBody>
      </p:sp>
    </p:spTree>
    <p:extLst>
      <p:ext uri="{BB962C8B-B14F-4D97-AF65-F5344CB8AC3E}">
        <p14:creationId xmlns:p14="http://schemas.microsoft.com/office/powerpoint/2010/main" val="1096574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8941" y="365125"/>
            <a:ext cx="11084859" cy="844697"/>
          </a:xfrm>
        </p:spPr>
        <p:txBody>
          <a:bodyPr>
            <a:normAutofit/>
          </a:bodyPr>
          <a:lstStyle/>
          <a:p>
            <a:r>
              <a:rPr lang="en-US" sz="4000" dirty="0"/>
              <a:t>Introduction</a:t>
            </a:r>
          </a:p>
        </p:txBody>
      </p:sp>
      <p:sp>
        <p:nvSpPr>
          <p:cNvPr id="5" name="Content Placeholder 4"/>
          <p:cNvSpPr>
            <a:spLocks noGrp="1"/>
          </p:cNvSpPr>
          <p:nvPr>
            <p:ph idx="1"/>
          </p:nvPr>
        </p:nvSpPr>
        <p:spPr>
          <a:xfrm>
            <a:off x="268940" y="1398494"/>
            <a:ext cx="11698941" cy="4957856"/>
          </a:xfrm>
        </p:spPr>
        <p:txBody>
          <a:bodyPr numCol="2">
            <a:normAutofit/>
          </a:bodyPr>
          <a:lstStyle/>
          <a:p>
            <a:pPr>
              <a:buFont typeface="Courier New" panose="02070309020205020404" pitchFamily="49" charset="0"/>
              <a:buChar char="o"/>
            </a:pPr>
            <a:r>
              <a:rPr lang="en-US" dirty="0"/>
              <a:t>What is </a:t>
            </a:r>
          </a:p>
          <a:p>
            <a:pPr lvl="1"/>
            <a:r>
              <a:rPr lang="en-US" dirty="0"/>
              <a:t>Network?</a:t>
            </a:r>
          </a:p>
          <a:p>
            <a:pPr lvl="1"/>
            <a:r>
              <a:rPr lang="en-US" dirty="0"/>
              <a:t>Internet?</a:t>
            </a:r>
          </a:p>
          <a:p>
            <a:pPr lvl="1"/>
            <a:r>
              <a:rPr lang="en-US" dirty="0"/>
              <a:t>Routing?</a:t>
            </a:r>
          </a:p>
          <a:p>
            <a:pPr lvl="1"/>
            <a:r>
              <a:rPr lang="en-US" dirty="0"/>
              <a:t>Switching?</a:t>
            </a:r>
          </a:p>
          <a:p>
            <a:pPr>
              <a:buFont typeface="Courier New" panose="02070309020205020404" pitchFamily="49" charset="0"/>
              <a:buChar char="o"/>
            </a:pPr>
            <a:r>
              <a:rPr lang="en-US" dirty="0"/>
              <a:t>Different forms of communication:</a:t>
            </a:r>
          </a:p>
          <a:p>
            <a:pPr lvl="1"/>
            <a:r>
              <a:rPr lang="en-US" dirty="0"/>
              <a:t>Texting</a:t>
            </a:r>
          </a:p>
          <a:p>
            <a:pPr lvl="1"/>
            <a:r>
              <a:rPr lang="en-US" dirty="0"/>
              <a:t>Social Media</a:t>
            </a:r>
          </a:p>
          <a:p>
            <a:pPr lvl="1"/>
            <a:r>
              <a:rPr lang="en-US" dirty="0"/>
              <a:t>Blogs</a:t>
            </a:r>
          </a:p>
          <a:p>
            <a:pPr lvl="1"/>
            <a:r>
              <a:rPr lang="en-US" dirty="0"/>
              <a:t>Wikis</a:t>
            </a:r>
          </a:p>
          <a:p>
            <a:pPr lvl="1"/>
            <a:r>
              <a:rPr lang="en-US" dirty="0"/>
              <a:t>Podcasting etc..</a:t>
            </a:r>
          </a:p>
          <a:p>
            <a:pPr marL="457200" lvl="1" indent="0">
              <a:buNone/>
            </a:pPr>
            <a:endParaRPr lang="en-US" dirty="0"/>
          </a:p>
          <a:p>
            <a:pPr>
              <a:buFont typeface="Courier New" panose="02070309020205020404" pitchFamily="49" charset="0"/>
              <a:buChar char="o"/>
            </a:pPr>
            <a:r>
              <a:rPr lang="en-US" dirty="0"/>
              <a:t>Categories of network components</a:t>
            </a:r>
          </a:p>
          <a:p>
            <a:pPr lvl="1"/>
            <a:r>
              <a:rPr lang="en-US" dirty="0"/>
              <a:t>Devices</a:t>
            </a:r>
          </a:p>
          <a:p>
            <a:pPr lvl="1"/>
            <a:r>
              <a:rPr lang="en-US" dirty="0"/>
              <a:t>Media</a:t>
            </a:r>
          </a:p>
          <a:p>
            <a:pPr lvl="1"/>
            <a:r>
              <a:rPr lang="en-US" dirty="0"/>
              <a:t>Services</a:t>
            </a:r>
          </a:p>
          <a:p>
            <a:pPr marL="0" indent="0">
              <a:buNone/>
            </a:pPr>
            <a:endParaRPr lang="en-US" dirty="0"/>
          </a:p>
        </p:txBody>
      </p:sp>
      <p:sp>
        <p:nvSpPr>
          <p:cNvPr id="6" name="Footer Placeholder 5"/>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Dept. of CSE, VKIT</a:t>
            </a:r>
          </a:p>
        </p:txBody>
      </p:sp>
      <p:sp>
        <p:nvSpPr>
          <p:cNvPr id="7" name="Slide Number Placeholder 6"/>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1413929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7918" y="278189"/>
            <a:ext cx="11084859" cy="768539"/>
          </a:xfrm>
        </p:spPr>
        <p:txBody>
          <a:bodyPr>
            <a:normAutofit/>
          </a:bodyPr>
          <a:lstStyle/>
          <a:p>
            <a:r>
              <a:rPr lang="en-US" sz="4000" dirty="0"/>
              <a:t>Components of Network-Media</a:t>
            </a:r>
          </a:p>
        </p:txBody>
      </p:sp>
      <p:sp>
        <p:nvSpPr>
          <p:cNvPr id="2" name="Footer Placeholder 1"/>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Dept. of CSE, VKIT</a:t>
            </a:r>
          </a:p>
        </p:txBody>
      </p:sp>
      <p:sp>
        <p:nvSpPr>
          <p:cNvPr id="3" name="Slide Number Placeholder 2"/>
          <p:cNvSpPr>
            <a:spLocks noGrp="1"/>
          </p:cNvSpPr>
          <p:nvPr>
            <p:ph type="sldNum" sz="quarter" idx="12"/>
          </p:nvPr>
        </p:nvSpPr>
        <p:spPr/>
        <p:txBody>
          <a:bodyPr/>
          <a:lstStyle/>
          <a:p>
            <a:fld id="{6D22F896-40B5-4ADD-8801-0D06FADFA095}" type="slidenum">
              <a:rPr lang="en-US" smtClean="0">
                <a:latin typeface="Times New Roman" panose="02020603050405020304" pitchFamily="18" charset="0"/>
                <a:cs typeface="Times New Roman" panose="02020603050405020304" pitchFamily="18" charset="0"/>
              </a:rPr>
              <a:t>6</a:t>
            </a:fld>
            <a:endParaRPr lang="en-US" dirty="0">
              <a:latin typeface="Times New Roman" panose="02020603050405020304" pitchFamily="18" charset="0"/>
              <a:cs typeface="Times New Roman" panose="02020603050405020304" pitchFamily="18" charset="0"/>
            </a:endParaRPr>
          </a:p>
        </p:txBody>
      </p:sp>
      <p:pic>
        <p:nvPicPr>
          <p:cNvPr id="6" name="Content Placeholder 5"/>
          <p:cNvPicPr>
            <a:picLocks noGrp="1"/>
          </p:cNvPicPr>
          <p:nvPr>
            <p:ph idx="1"/>
          </p:nvPr>
        </p:nvPicPr>
        <p:blipFill>
          <a:blip r:embed="rId2"/>
          <a:stretch>
            <a:fillRect/>
          </a:stretch>
        </p:blipFill>
        <p:spPr>
          <a:xfrm>
            <a:off x="324922" y="1177132"/>
            <a:ext cx="7716419" cy="4280274"/>
          </a:xfrm>
          <a:prstGeom prst="rect">
            <a:avLst/>
          </a:prstGeom>
        </p:spPr>
      </p:pic>
      <p:sp>
        <p:nvSpPr>
          <p:cNvPr id="7" name="Title 3"/>
          <p:cNvSpPr txBox="1">
            <a:spLocks/>
          </p:cNvSpPr>
          <p:nvPr/>
        </p:nvSpPr>
        <p:spPr>
          <a:xfrm>
            <a:off x="8290111" y="1351988"/>
            <a:ext cx="3718113" cy="410541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2400" dirty="0">
                <a:latin typeface="Times New Roman" panose="02020603050405020304" pitchFamily="18" charset="0"/>
                <a:cs typeface="Times New Roman" panose="02020603050405020304" pitchFamily="18" charset="0"/>
              </a:rPr>
              <a:t>Three types of Media to interconnect devices:</a:t>
            </a:r>
          </a:p>
          <a:p>
            <a:endParaRPr lang="en-US" sz="24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Metallic wires within cables.</a:t>
            </a: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Glass or plastic fibers.</a:t>
            </a: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Wireless transmission.</a:t>
            </a:r>
          </a:p>
        </p:txBody>
      </p:sp>
    </p:spTree>
    <p:extLst>
      <p:ext uri="{BB962C8B-B14F-4D97-AF65-F5344CB8AC3E}">
        <p14:creationId xmlns:p14="http://schemas.microsoft.com/office/powerpoint/2010/main" val="2326897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7918" y="147919"/>
            <a:ext cx="7866529" cy="719422"/>
          </a:xfrm>
        </p:spPr>
        <p:txBody>
          <a:bodyPr>
            <a:noAutofit/>
          </a:bodyPr>
          <a:lstStyle/>
          <a:p>
            <a:r>
              <a:rPr lang="en-US" sz="4000" dirty="0"/>
              <a:t>Client Server Model</a:t>
            </a:r>
          </a:p>
        </p:txBody>
      </p:sp>
      <p:sp>
        <p:nvSpPr>
          <p:cNvPr id="2" name="Footer Placeholder 1"/>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Dept. of CSE, VKIT</a:t>
            </a:r>
          </a:p>
        </p:txBody>
      </p:sp>
      <p:sp>
        <p:nvSpPr>
          <p:cNvPr id="3" name="Slide Number Placeholder 2"/>
          <p:cNvSpPr>
            <a:spLocks noGrp="1"/>
          </p:cNvSpPr>
          <p:nvPr>
            <p:ph type="sldNum" sz="quarter" idx="12"/>
          </p:nvPr>
        </p:nvSpPr>
        <p:spPr/>
        <p:txBody>
          <a:bodyPr/>
          <a:lstStyle/>
          <a:p>
            <a:fld id="{6D22F896-40B5-4ADD-8801-0D06FADFA095}" type="slidenum">
              <a:rPr lang="en-US" smtClean="0">
                <a:latin typeface="Times New Roman" panose="02020603050405020304" pitchFamily="18" charset="0"/>
                <a:cs typeface="Times New Roman" panose="02020603050405020304" pitchFamily="18" charset="0"/>
              </a:rPr>
              <a:t>7</a:t>
            </a:fld>
            <a:endParaRPr lang="en-US" dirty="0">
              <a:latin typeface="Times New Roman" panose="02020603050405020304" pitchFamily="18" charset="0"/>
              <a:cs typeface="Times New Roman" panose="02020603050405020304" pitchFamily="18" charset="0"/>
            </a:endParaRPr>
          </a:p>
        </p:txBody>
      </p:sp>
      <p:pic>
        <p:nvPicPr>
          <p:cNvPr id="8" name="Picture 7"/>
          <p:cNvPicPr/>
          <p:nvPr/>
        </p:nvPicPr>
        <p:blipFill>
          <a:blip r:embed="rId2"/>
          <a:stretch>
            <a:fillRect/>
          </a:stretch>
        </p:blipFill>
        <p:spPr>
          <a:xfrm>
            <a:off x="347731" y="1046729"/>
            <a:ext cx="7061598" cy="5130234"/>
          </a:xfrm>
          <a:prstGeom prst="rect">
            <a:avLst/>
          </a:prstGeom>
        </p:spPr>
      </p:pic>
      <p:sp>
        <p:nvSpPr>
          <p:cNvPr id="6" name="Content Placeholder 5"/>
          <p:cNvSpPr>
            <a:spLocks noGrp="1"/>
          </p:cNvSpPr>
          <p:nvPr>
            <p:ph idx="1"/>
          </p:nvPr>
        </p:nvSpPr>
        <p:spPr>
          <a:xfrm>
            <a:off x="7609142" y="1046727"/>
            <a:ext cx="4278058" cy="5309623"/>
          </a:xfrm>
        </p:spPr>
        <p:txBody>
          <a:bodyPr>
            <a:normAutofit fontScale="92500"/>
          </a:bodyPr>
          <a:lstStyle/>
          <a:p>
            <a:pPr algn="just">
              <a:lnSpc>
                <a:spcPct val="150000"/>
              </a:lnSpc>
            </a:pPr>
            <a:r>
              <a:rPr lang="en-IN" dirty="0">
                <a:latin typeface="Times New Roman" panose="02020603050405020304" pitchFamily="18" charset="0"/>
                <a:cs typeface="Times New Roman" panose="02020603050405020304" pitchFamily="18" charset="0"/>
              </a:rPr>
              <a:t>Device requesting the information is called a client. </a:t>
            </a:r>
          </a:p>
          <a:p>
            <a:pPr algn="just">
              <a:lnSpc>
                <a:spcPct val="150000"/>
              </a:lnSpc>
            </a:pPr>
            <a:r>
              <a:rPr lang="en-IN" dirty="0">
                <a:latin typeface="Times New Roman" panose="02020603050405020304" pitchFamily="18" charset="0"/>
                <a:cs typeface="Times New Roman" panose="02020603050405020304" pitchFamily="18" charset="0"/>
              </a:rPr>
              <a:t>Device responding to the request is called a server</a:t>
            </a:r>
            <a:r>
              <a:rPr lang="en-US" dirty="0">
                <a:latin typeface="Times New Roman" panose="02020603050405020304" pitchFamily="18" charset="0"/>
                <a:cs typeface="Times New Roman" panose="02020603050405020304" pitchFamily="18" charset="0"/>
              </a:rPr>
              <a:t>.</a:t>
            </a:r>
          </a:p>
          <a:p>
            <a:pPr algn="just">
              <a:lnSpc>
                <a:spcPct val="150000"/>
              </a:lnSpc>
            </a:pPr>
            <a:r>
              <a:rPr lang="en-IN" dirty="0">
                <a:latin typeface="Times New Roman" panose="02020603050405020304" pitchFamily="18" charset="0"/>
                <a:cs typeface="Times New Roman" panose="02020603050405020304" pitchFamily="18" charset="0"/>
              </a:rPr>
              <a:t>Client and server processes are considered to be in the application layer.</a:t>
            </a:r>
          </a:p>
        </p:txBody>
      </p:sp>
    </p:spTree>
    <p:extLst>
      <p:ext uri="{BB962C8B-B14F-4D97-AF65-F5344CB8AC3E}">
        <p14:creationId xmlns:p14="http://schemas.microsoft.com/office/powerpoint/2010/main" val="1847581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8941" y="169115"/>
            <a:ext cx="9353361" cy="1127499"/>
          </a:xfrm>
        </p:spPr>
        <p:txBody>
          <a:bodyPr>
            <a:normAutofit/>
          </a:bodyPr>
          <a:lstStyle/>
          <a:p>
            <a:r>
              <a:rPr lang="en-US" sz="4000" dirty="0"/>
              <a:t>HTTP and HTTPS</a:t>
            </a:r>
          </a:p>
        </p:txBody>
      </p:sp>
      <p:sp>
        <p:nvSpPr>
          <p:cNvPr id="5" name="Content Placeholder 4"/>
          <p:cNvSpPr>
            <a:spLocks noGrp="1"/>
          </p:cNvSpPr>
          <p:nvPr>
            <p:ph idx="1"/>
          </p:nvPr>
        </p:nvSpPr>
        <p:spPr>
          <a:xfrm>
            <a:off x="268941" y="1195754"/>
            <a:ext cx="11294702" cy="5160596"/>
          </a:xfrm>
        </p:spPr>
        <p:txBody>
          <a:bodyPr>
            <a:normAutofit/>
          </a:bodyPr>
          <a:lstStyle/>
          <a:p>
            <a:pPr algn="just">
              <a:buFont typeface="Courier New" panose="02070309020205020404" pitchFamily="49" charset="0"/>
              <a:buChar char="o"/>
            </a:pPr>
            <a:r>
              <a:rPr lang="en-IN" dirty="0"/>
              <a:t> </a:t>
            </a:r>
            <a:r>
              <a:rPr lang="en-IN" dirty="0">
                <a:latin typeface="Times New Roman" panose="02020603050405020304" pitchFamily="18" charset="0"/>
                <a:cs typeface="Times New Roman" panose="02020603050405020304" pitchFamily="18" charset="0"/>
              </a:rPr>
              <a:t>HTTP is a request/response protocol. </a:t>
            </a:r>
          </a:p>
          <a:p>
            <a:pPr algn="just">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The three common message types are:</a:t>
            </a:r>
          </a:p>
          <a:p>
            <a:pPr lvl="1" algn="just">
              <a:lnSpc>
                <a:spcPct val="150000"/>
              </a:lnSpc>
            </a:pPr>
            <a:r>
              <a:rPr lang="en-IN" dirty="0">
                <a:latin typeface="Times New Roman" panose="02020603050405020304" pitchFamily="18" charset="0"/>
                <a:cs typeface="Times New Roman" panose="02020603050405020304" pitchFamily="18" charset="0"/>
              </a:rPr>
              <a:t>GET: A client (web browser) sends the GET message to the web server to request HTML pages.</a:t>
            </a:r>
          </a:p>
          <a:p>
            <a:pPr lvl="1" algn="just">
              <a:lnSpc>
                <a:spcPct val="150000"/>
              </a:lnSpc>
            </a:pPr>
            <a:r>
              <a:rPr lang="en-IN" dirty="0">
                <a:latin typeface="Times New Roman" panose="02020603050405020304" pitchFamily="18" charset="0"/>
                <a:cs typeface="Times New Roman" panose="02020603050405020304" pitchFamily="18" charset="0"/>
              </a:rPr>
              <a:t>POST: Uploads data files to the web server such as form data.</a:t>
            </a:r>
          </a:p>
          <a:p>
            <a:pPr lvl="1" algn="just">
              <a:lnSpc>
                <a:spcPct val="150000"/>
              </a:lnSpc>
            </a:pPr>
            <a:r>
              <a:rPr lang="en-IN" dirty="0">
                <a:latin typeface="Times New Roman" panose="02020603050405020304" pitchFamily="18" charset="0"/>
                <a:cs typeface="Times New Roman" panose="02020603050405020304" pitchFamily="18" charset="0"/>
              </a:rPr>
              <a:t>PUT: Uploads resources or content to the web server such as an image.</a:t>
            </a:r>
          </a:p>
          <a:p>
            <a:pPr algn="just">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For secure communication across the Internet, (HTTPS) protocol is used. </a:t>
            </a:r>
          </a:p>
          <a:p>
            <a:pPr algn="just">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Data stream is encrypted with Secure Socket Layer (SSL) before being transported across the network.</a:t>
            </a:r>
            <a:endParaRPr lang="en-US" dirty="0">
              <a:latin typeface="Times New Roman" panose="02020603050405020304" pitchFamily="18" charset="0"/>
              <a:cs typeface="Times New Roman" panose="02020603050405020304" pitchFamily="18" charset="0"/>
            </a:endParaRPr>
          </a:p>
          <a:p>
            <a:pPr algn="just">
              <a:buFont typeface="Courier New" panose="02070309020205020404" pitchFamily="49" charset="0"/>
              <a:buChar char="o"/>
            </a:pPr>
            <a:endParaRPr lang="en-US"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Dept. of CSE, VKIT</a:t>
            </a:r>
          </a:p>
        </p:txBody>
      </p:sp>
      <p:sp>
        <p:nvSpPr>
          <p:cNvPr id="3" name="Slide Number Placeholder 2"/>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1958664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8941" y="365126"/>
            <a:ext cx="11084859" cy="788426"/>
          </a:xfrm>
        </p:spPr>
        <p:txBody>
          <a:bodyPr>
            <a:normAutofit/>
          </a:bodyPr>
          <a:lstStyle/>
          <a:p>
            <a:r>
              <a:rPr lang="en-US" sz="4000" dirty="0"/>
              <a:t>TCP Protocol</a:t>
            </a:r>
          </a:p>
        </p:txBody>
      </p:sp>
      <p:sp>
        <p:nvSpPr>
          <p:cNvPr id="5" name="Content Placeholder 4"/>
          <p:cNvSpPr>
            <a:spLocks noGrp="1"/>
          </p:cNvSpPr>
          <p:nvPr>
            <p:ph idx="1"/>
          </p:nvPr>
        </p:nvSpPr>
        <p:spPr>
          <a:xfrm>
            <a:off x="268940" y="1153552"/>
            <a:ext cx="11449447" cy="5202798"/>
          </a:xfrm>
        </p:spPr>
        <p:txBody>
          <a:bodyPr>
            <a:normAutofit lnSpcReduction="10000"/>
          </a:bodyPr>
          <a:lstStyle/>
          <a:p>
            <a:pPr marL="0" indent="0">
              <a:buNone/>
            </a:pPr>
            <a:r>
              <a:rPr lang="en-US" dirty="0"/>
              <a:t>Features:</a:t>
            </a:r>
          </a:p>
          <a:p>
            <a:pPr>
              <a:lnSpc>
                <a:spcPct val="200000"/>
              </a:lnSpc>
              <a:buFont typeface="Courier New" panose="02070309020205020404" pitchFamily="49" charset="0"/>
              <a:buChar char="o"/>
            </a:pPr>
            <a:r>
              <a:rPr lang="en-US" dirty="0"/>
              <a:t> Establishing a session.</a:t>
            </a:r>
          </a:p>
          <a:p>
            <a:pPr>
              <a:lnSpc>
                <a:spcPct val="200000"/>
              </a:lnSpc>
              <a:buFont typeface="Courier New" panose="02070309020205020404" pitchFamily="49" charset="0"/>
              <a:buChar char="o"/>
            </a:pPr>
            <a:r>
              <a:rPr lang="en-US" dirty="0"/>
              <a:t> Reliable Delivery.</a:t>
            </a:r>
          </a:p>
          <a:p>
            <a:pPr>
              <a:lnSpc>
                <a:spcPct val="200000"/>
              </a:lnSpc>
              <a:buFont typeface="Courier New" panose="02070309020205020404" pitchFamily="49" charset="0"/>
              <a:buChar char="o"/>
            </a:pPr>
            <a:r>
              <a:rPr lang="en-US" dirty="0"/>
              <a:t> Same- order delivery.</a:t>
            </a:r>
          </a:p>
          <a:p>
            <a:pPr>
              <a:lnSpc>
                <a:spcPct val="200000"/>
              </a:lnSpc>
              <a:buFont typeface="Courier New" panose="02070309020205020404" pitchFamily="49" charset="0"/>
              <a:buChar char="o"/>
            </a:pPr>
            <a:r>
              <a:rPr lang="en-US" dirty="0"/>
              <a:t> Flow control.</a:t>
            </a:r>
          </a:p>
          <a:p>
            <a:pPr>
              <a:lnSpc>
                <a:spcPct val="200000"/>
              </a:lnSpc>
              <a:buFont typeface="Courier New" panose="02070309020205020404" pitchFamily="49" charset="0"/>
              <a:buChar char="o"/>
            </a:pPr>
            <a:r>
              <a:rPr lang="en-IN" dirty="0"/>
              <a:t>Uses Three - way Handshake Analysis.</a:t>
            </a:r>
            <a:endParaRPr lang="en-US" dirty="0"/>
          </a:p>
          <a:p>
            <a:pPr>
              <a:lnSpc>
                <a:spcPct val="200000"/>
              </a:lnSpc>
              <a:buFont typeface="Courier New" panose="02070309020205020404" pitchFamily="49" charset="0"/>
              <a:buChar char="o"/>
            </a:pPr>
            <a:endParaRPr lang="en-US" dirty="0"/>
          </a:p>
          <a:p>
            <a:pPr>
              <a:buFont typeface="Courier New" panose="02070309020205020404" pitchFamily="49" charset="0"/>
              <a:buChar char="o"/>
            </a:pPr>
            <a:endParaRPr lang="en-US" dirty="0"/>
          </a:p>
        </p:txBody>
      </p:sp>
      <p:sp>
        <p:nvSpPr>
          <p:cNvPr id="2" name="Footer Placeholder 1"/>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Dept. of CSE, VKIT</a:t>
            </a:r>
          </a:p>
        </p:txBody>
      </p:sp>
      <p:sp>
        <p:nvSpPr>
          <p:cNvPr id="3" name="Slide Number Placeholder 2"/>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2091102258"/>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TM04033923[[fn=Depth]]</Template>
  <TotalTime>1004</TotalTime>
  <Words>1024</Words>
  <Application>Microsoft Office PowerPoint</Application>
  <PresentationFormat>Widescreen</PresentationFormat>
  <Paragraphs>188</Paragraphs>
  <Slides>21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Corbel</vt:lpstr>
      <vt:lpstr>Courier New</vt:lpstr>
      <vt:lpstr>Times New Roman</vt:lpstr>
      <vt:lpstr>Depth</vt:lpstr>
      <vt:lpstr>Internship Seminar(15CS84) On CCNA ROUTING AND SWITCHING  Internship Carried out at Karnataka German Technical Training Institute(KGTTI)</vt:lpstr>
      <vt:lpstr>ABOUT THE INSTITUTE</vt:lpstr>
      <vt:lpstr>Contents</vt:lpstr>
      <vt:lpstr>Overview of CCNA Routing and Switching</vt:lpstr>
      <vt:lpstr>Introduction</vt:lpstr>
      <vt:lpstr>Components of Network-Media</vt:lpstr>
      <vt:lpstr>Client Server Model</vt:lpstr>
      <vt:lpstr>HTTP and HTTPS</vt:lpstr>
      <vt:lpstr>TCP Protocol</vt:lpstr>
      <vt:lpstr>UDP Protocol</vt:lpstr>
      <vt:lpstr>Routing Table</vt:lpstr>
      <vt:lpstr>Types Of Routing </vt:lpstr>
      <vt:lpstr>Switched Network</vt:lpstr>
      <vt:lpstr>Cisco Routers</vt:lpstr>
      <vt:lpstr>Snapshots</vt:lpstr>
      <vt:lpstr>IPV6 Static Routing</vt:lpstr>
      <vt:lpstr>Legacy Router</vt:lpstr>
      <vt:lpstr>Router on stick</vt:lpstr>
      <vt:lpstr>Conclusion</vt:lpstr>
      <vt:lpstr>References</vt:lpstr>
      <vt:lpstr>Thank You</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Seminar(15CS84) On CCNA ROUTING AND SWITCHING  Internship Carried out at Karnataka German Technical Training Institute(KGTTI)</dc:title>
  <dc:creator>Windows User</dc:creator>
  <cp:lastModifiedBy>Naveen Pandurangi</cp:lastModifiedBy>
  <cp:revision>47</cp:revision>
  <dcterms:created xsi:type="dcterms:W3CDTF">2019-04-20T18:57:16Z</dcterms:created>
  <dcterms:modified xsi:type="dcterms:W3CDTF">2019-06-13T15:01:38Z</dcterms:modified>
</cp:coreProperties>
</file>