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7" r:id="rId4"/>
    <p:sldId id="283" r:id="rId5"/>
    <p:sldId id="288" r:id="rId6"/>
    <p:sldId id="27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80" r:id="rId21"/>
    <p:sldId id="281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b@csse.unimelb.edu.au" TargetMode="External"/><Relationship Id="rId2" Type="http://schemas.openxmlformats.org/officeDocument/2006/relationships/hyperlink" Target="http://www.ijcsi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ltk.org/book/" TargetMode="External"/><Relationship Id="rId4" Type="http://schemas.openxmlformats.org/officeDocument/2006/relationships/hyperlink" Target="http://arxiv.org/ab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037" y="2723380"/>
            <a:ext cx="7911918" cy="24929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Technical Seminar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NATURAL LANGUAGE TOOL KIT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202537" y="32673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1" name="Picture 10" descr="VKITLOGO-FOOTER.png">
            <a:extLst>
              <a:ext uri="{FF2B5EF4-FFF2-40B4-BE49-F238E27FC236}">
                <a16:creationId xmlns:a16="http://schemas.microsoft.com/office/drawing/2014/main" id="{1663906B-628C-4B29-82A5-C58C1C41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02" y="32430"/>
            <a:ext cx="1306191" cy="1573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CC31B4-9875-4FB2-AD6D-9C1EF903C96A}"/>
              </a:ext>
            </a:extLst>
          </p:cNvPr>
          <p:cNvSpPr txBox="1"/>
          <p:nvPr/>
        </p:nvSpPr>
        <p:spPr>
          <a:xfrm>
            <a:off x="2626295" y="1951596"/>
            <a:ext cx="693940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Vivekananda Institute of Technology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71029-1A09-41AE-AC00-E1B0FF06DEC6}"/>
              </a:ext>
            </a:extLst>
          </p:cNvPr>
          <p:cNvSpPr txBox="1"/>
          <p:nvPr/>
        </p:nvSpPr>
        <p:spPr>
          <a:xfrm>
            <a:off x="251533" y="5216370"/>
            <a:ext cx="524036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 : Naveen Pandurangi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USN  : 1VK15CS034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Subject Code :  15CS86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D26CC-B8B9-4915-9962-472BF55ED39C}"/>
              </a:ext>
            </a:extLst>
          </p:cNvPr>
          <p:cNvSpPr/>
          <p:nvPr/>
        </p:nvSpPr>
        <p:spPr>
          <a:xfrm>
            <a:off x="7067196" y="5239121"/>
            <a:ext cx="4997003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Seminar Guide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Mrs. Chandramma 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(Assoc. Professor, Dept. of CSE, VKIT, Bengaluru)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B03D-6105-4E10-A96C-7416A4B1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B4BD59B-270F-44C8-9340-1EC24A45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2">
            <a:extLst>
              <a:ext uri="{FF2B5EF4-FFF2-40B4-BE49-F238E27FC236}">
                <a16:creationId xmlns:a16="http://schemas.microsoft.com/office/drawing/2014/main" id="{FA3B1160-2C7C-44E1-8F9E-F09955C18921}"/>
              </a:ext>
            </a:extLst>
          </p:cNvPr>
          <p:cNvSpPr/>
          <p:nvPr/>
        </p:nvSpPr>
        <p:spPr>
          <a:xfrm>
            <a:off x="1413456" y="1298495"/>
            <a:ext cx="9022724" cy="3902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Group 9" descr="This image is an icon of four sheets of paper. ">
            <a:extLst>
              <a:ext uri="{FF2B5EF4-FFF2-40B4-BE49-F238E27FC236}">
                <a16:creationId xmlns:a16="http://schemas.microsoft.com/office/drawing/2014/main" id="{06A1E1E1-0837-489A-B518-6DCF8F17C8A7}"/>
              </a:ext>
            </a:extLst>
          </p:cNvPr>
          <p:cNvGrpSpPr/>
          <p:nvPr/>
        </p:nvGrpSpPr>
        <p:grpSpPr>
          <a:xfrm>
            <a:off x="10564969" y="966097"/>
            <a:ext cx="1218438" cy="1650767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2" name="Freeform 961">
              <a:extLst>
                <a:ext uri="{FF2B5EF4-FFF2-40B4-BE49-F238E27FC236}">
                  <a16:creationId xmlns:a16="http://schemas.microsoft.com/office/drawing/2014/main" id="{E090B0DF-9409-4920-976E-B572D1D8F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2">
              <a:extLst>
                <a:ext uri="{FF2B5EF4-FFF2-40B4-BE49-F238E27FC236}">
                  <a16:creationId xmlns:a16="http://schemas.microsoft.com/office/drawing/2014/main" id="{ED710440-F795-4533-928E-FA2CEE4C8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63">
              <a:extLst>
                <a:ext uri="{FF2B5EF4-FFF2-40B4-BE49-F238E27FC236}">
                  <a16:creationId xmlns:a16="http://schemas.microsoft.com/office/drawing/2014/main" id="{FA26DF4F-9710-4EDB-B459-8CE059073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64">
              <a:extLst>
                <a:ext uri="{FF2B5EF4-FFF2-40B4-BE49-F238E27FC236}">
                  <a16:creationId xmlns:a16="http://schemas.microsoft.com/office/drawing/2014/main" id="{64311DF0-AB79-47F4-8788-47FE3C8F5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99CAA-1A73-4FAC-AAB4-A79CEEB1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B3E61-593C-46BE-A474-E4188CE9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1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2">
            <a:extLst>
              <a:ext uri="{FF2B5EF4-FFF2-40B4-BE49-F238E27FC236}">
                <a16:creationId xmlns:a16="http://schemas.microsoft.com/office/drawing/2014/main" id="{EEBFE432-33CC-4A97-9EAB-D712B022C3DC}"/>
              </a:ext>
            </a:extLst>
          </p:cNvPr>
          <p:cNvSpPr/>
          <p:nvPr/>
        </p:nvSpPr>
        <p:spPr>
          <a:xfrm>
            <a:off x="868250" y="1298495"/>
            <a:ext cx="9950003" cy="4339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Group 22" descr="This image is an icon of four sheets of paper. ">
            <a:extLst>
              <a:ext uri="{FF2B5EF4-FFF2-40B4-BE49-F238E27FC236}">
                <a16:creationId xmlns:a16="http://schemas.microsoft.com/office/drawing/2014/main" id="{90131BA2-1231-4AE0-ABA8-9FBFC30E81F8}"/>
              </a:ext>
            </a:extLst>
          </p:cNvPr>
          <p:cNvGrpSpPr/>
          <p:nvPr/>
        </p:nvGrpSpPr>
        <p:grpSpPr>
          <a:xfrm>
            <a:off x="10564969" y="966097"/>
            <a:ext cx="1218438" cy="1650767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24" name="Freeform 961">
              <a:extLst>
                <a:ext uri="{FF2B5EF4-FFF2-40B4-BE49-F238E27FC236}">
                  <a16:creationId xmlns:a16="http://schemas.microsoft.com/office/drawing/2014/main" id="{170FE3E3-6F38-4A23-A904-299135326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62">
              <a:extLst>
                <a:ext uri="{FF2B5EF4-FFF2-40B4-BE49-F238E27FC236}">
                  <a16:creationId xmlns:a16="http://schemas.microsoft.com/office/drawing/2014/main" id="{88E10B35-B1CF-491D-9332-9C32795EA4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963">
              <a:extLst>
                <a:ext uri="{FF2B5EF4-FFF2-40B4-BE49-F238E27FC236}">
                  <a16:creationId xmlns:a16="http://schemas.microsoft.com/office/drawing/2014/main" id="{0FB3A242-8CA2-4B7E-B909-7709C23ECD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964">
              <a:extLst>
                <a:ext uri="{FF2B5EF4-FFF2-40B4-BE49-F238E27FC236}">
                  <a16:creationId xmlns:a16="http://schemas.microsoft.com/office/drawing/2014/main" id="{CD8FB8C9-8FF0-471F-988A-641BE98F2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172F2-0E2B-4D3F-BE67-32D25E5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BF1C0-7EB8-40E9-9F70-A035FF07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6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2">
            <a:extLst>
              <a:ext uri="{FF2B5EF4-FFF2-40B4-BE49-F238E27FC236}">
                <a16:creationId xmlns:a16="http://schemas.microsoft.com/office/drawing/2014/main" id="{35162D0C-C7A7-41AD-917B-FC2BBEF6EEC3}"/>
              </a:ext>
            </a:extLst>
          </p:cNvPr>
          <p:cNvSpPr/>
          <p:nvPr/>
        </p:nvSpPr>
        <p:spPr>
          <a:xfrm>
            <a:off x="1210615" y="1211563"/>
            <a:ext cx="8989453" cy="456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reeform 931" descr="Icon of line chart.">
            <a:extLst>
              <a:ext uri="{FF2B5EF4-FFF2-40B4-BE49-F238E27FC236}">
                <a16:creationId xmlns:a16="http://schemas.microsoft.com/office/drawing/2014/main" id="{12F39322-0AFC-4B40-B2BA-A9ED80C50484}"/>
              </a:ext>
            </a:extLst>
          </p:cNvPr>
          <p:cNvSpPr>
            <a:spLocks noEditPoints="1"/>
          </p:cNvSpPr>
          <p:nvPr/>
        </p:nvSpPr>
        <p:spPr bwMode="auto">
          <a:xfrm>
            <a:off x="10122795" y="966097"/>
            <a:ext cx="1521505" cy="156686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21192-56E1-4BE4-9540-B15DBC10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D8824-4EEC-4ABD-8636-D869D2A5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0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2">
            <a:extLst>
              <a:ext uri="{FF2B5EF4-FFF2-40B4-BE49-F238E27FC236}">
                <a16:creationId xmlns:a16="http://schemas.microsoft.com/office/drawing/2014/main" id="{49A34621-168F-45CC-804D-51AC96B0D046}"/>
              </a:ext>
            </a:extLst>
          </p:cNvPr>
          <p:cNvSpPr/>
          <p:nvPr/>
        </p:nvSpPr>
        <p:spPr>
          <a:xfrm>
            <a:off x="624624" y="1642056"/>
            <a:ext cx="7167094" cy="311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reeform 931" descr="Icon of line chart.">
            <a:extLst>
              <a:ext uri="{FF2B5EF4-FFF2-40B4-BE49-F238E27FC236}">
                <a16:creationId xmlns:a16="http://schemas.microsoft.com/office/drawing/2014/main" id="{199C7289-A917-44E0-9F4C-780ECDD12597}"/>
              </a:ext>
            </a:extLst>
          </p:cNvPr>
          <p:cNvSpPr>
            <a:spLocks noEditPoints="1"/>
          </p:cNvSpPr>
          <p:nvPr/>
        </p:nvSpPr>
        <p:spPr bwMode="auto">
          <a:xfrm>
            <a:off x="9129323" y="1642056"/>
            <a:ext cx="1521505" cy="156686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6A960-48CF-4BD1-BEA9-D7004A6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C91DA-6FDC-489D-B2F6-7033401E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2">
            <a:extLst>
              <a:ext uri="{FF2B5EF4-FFF2-40B4-BE49-F238E27FC236}">
                <a16:creationId xmlns:a16="http://schemas.microsoft.com/office/drawing/2014/main" id="{AFE43880-BA9C-4D2E-ABBD-0AD519A22EB3}"/>
              </a:ext>
            </a:extLst>
          </p:cNvPr>
          <p:cNvSpPr/>
          <p:nvPr/>
        </p:nvSpPr>
        <p:spPr>
          <a:xfrm>
            <a:off x="636430" y="966096"/>
            <a:ext cx="8443175" cy="5048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reeform 931" descr="Icon of line chart.">
            <a:extLst>
              <a:ext uri="{FF2B5EF4-FFF2-40B4-BE49-F238E27FC236}">
                <a16:creationId xmlns:a16="http://schemas.microsoft.com/office/drawing/2014/main" id="{380020EB-719C-4F3E-B108-187E6F0E490F}"/>
              </a:ext>
            </a:extLst>
          </p:cNvPr>
          <p:cNvSpPr>
            <a:spLocks noEditPoints="1"/>
          </p:cNvSpPr>
          <p:nvPr/>
        </p:nvSpPr>
        <p:spPr bwMode="auto">
          <a:xfrm>
            <a:off x="10034065" y="1139975"/>
            <a:ext cx="1521505" cy="156686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92EEE-262C-4B37-8603-BBB2A51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996A1-6BD5-4A28-AB7B-DA678C7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8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>
            <a:extLst>
              <a:ext uri="{FF2B5EF4-FFF2-40B4-BE49-F238E27FC236}">
                <a16:creationId xmlns:a16="http://schemas.microsoft.com/office/drawing/2014/main" id="{DDDBCC6C-716F-433F-9091-56DD1CB85A3E}"/>
              </a:ext>
            </a:extLst>
          </p:cNvPr>
          <p:cNvSpPr/>
          <p:nvPr/>
        </p:nvSpPr>
        <p:spPr>
          <a:xfrm>
            <a:off x="1455849" y="1298495"/>
            <a:ext cx="9280302" cy="395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Group 8" descr="This image is an icon of two sheets of paper. ">
            <a:extLst>
              <a:ext uri="{FF2B5EF4-FFF2-40B4-BE49-F238E27FC236}">
                <a16:creationId xmlns:a16="http://schemas.microsoft.com/office/drawing/2014/main" id="{51E2C75B-8DB1-4181-80C6-A724BAFC3932}"/>
              </a:ext>
            </a:extLst>
          </p:cNvPr>
          <p:cNvGrpSpPr/>
          <p:nvPr/>
        </p:nvGrpSpPr>
        <p:grpSpPr>
          <a:xfrm>
            <a:off x="9763807" y="1416675"/>
            <a:ext cx="1344746" cy="1236189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10" name="Freeform 1084">
              <a:extLst>
                <a:ext uri="{FF2B5EF4-FFF2-40B4-BE49-F238E27FC236}">
                  <a16:creationId xmlns:a16="http://schemas.microsoft.com/office/drawing/2014/main" id="{0F1C928E-8AE4-4198-8F59-21CD2659C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85">
              <a:extLst>
                <a:ext uri="{FF2B5EF4-FFF2-40B4-BE49-F238E27FC236}">
                  <a16:creationId xmlns:a16="http://schemas.microsoft.com/office/drawing/2014/main" id="{3831CC4E-0EDD-4649-A508-B99273C11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86">
              <a:extLst>
                <a:ext uri="{FF2B5EF4-FFF2-40B4-BE49-F238E27FC236}">
                  <a16:creationId xmlns:a16="http://schemas.microsoft.com/office/drawing/2014/main" id="{4C3408D6-B2DF-4AB6-9B24-1D2CED13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87">
              <a:extLst>
                <a:ext uri="{FF2B5EF4-FFF2-40B4-BE49-F238E27FC236}">
                  <a16:creationId xmlns:a16="http://schemas.microsoft.com/office/drawing/2014/main" id="{B1E623C8-0A2D-435B-8D51-690E4C58D3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15E0E-554A-4D55-A71D-56E42EE0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7436F-E8BE-49F6-B006-8FCFB98C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3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>
            <a:extLst>
              <a:ext uri="{FF2B5EF4-FFF2-40B4-BE49-F238E27FC236}">
                <a16:creationId xmlns:a16="http://schemas.microsoft.com/office/drawing/2014/main" id="{E079B458-7E2B-4DFD-8E2D-EEA65ED49225}"/>
              </a:ext>
            </a:extLst>
          </p:cNvPr>
          <p:cNvSpPr/>
          <p:nvPr/>
        </p:nvSpPr>
        <p:spPr>
          <a:xfrm>
            <a:off x="970745" y="1427408"/>
            <a:ext cx="10285390" cy="3737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Group 8" descr="This image is an icon of two sheets of paper. ">
            <a:extLst>
              <a:ext uri="{FF2B5EF4-FFF2-40B4-BE49-F238E27FC236}">
                <a16:creationId xmlns:a16="http://schemas.microsoft.com/office/drawing/2014/main" id="{423033EE-A274-49CE-8F47-A3817CCA955B}"/>
              </a:ext>
            </a:extLst>
          </p:cNvPr>
          <p:cNvGrpSpPr/>
          <p:nvPr/>
        </p:nvGrpSpPr>
        <p:grpSpPr>
          <a:xfrm>
            <a:off x="9876509" y="1545464"/>
            <a:ext cx="1344746" cy="1236189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10" name="Freeform 1084">
              <a:extLst>
                <a:ext uri="{FF2B5EF4-FFF2-40B4-BE49-F238E27FC236}">
                  <a16:creationId xmlns:a16="http://schemas.microsoft.com/office/drawing/2014/main" id="{0FA8C7FB-6FA1-4971-B2D9-CBE8F21E5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85">
              <a:extLst>
                <a:ext uri="{FF2B5EF4-FFF2-40B4-BE49-F238E27FC236}">
                  <a16:creationId xmlns:a16="http://schemas.microsoft.com/office/drawing/2014/main" id="{21CFDD88-8303-4CA2-B859-E320E146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86">
              <a:extLst>
                <a:ext uri="{FF2B5EF4-FFF2-40B4-BE49-F238E27FC236}">
                  <a16:creationId xmlns:a16="http://schemas.microsoft.com/office/drawing/2014/main" id="{C35043DF-B48E-4869-8F8D-0020012A8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87">
              <a:extLst>
                <a:ext uri="{FF2B5EF4-FFF2-40B4-BE49-F238E27FC236}">
                  <a16:creationId xmlns:a16="http://schemas.microsoft.com/office/drawing/2014/main" id="{7B194D70-2CE7-410E-915F-72FC5D5C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D72E9-8331-4D0F-8335-60F73E3D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BB356-E61A-4B03-B004-D47AF7AB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8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62418E-8EDD-4098-8851-2B8C8274BF1D}"/>
              </a:ext>
            </a:extLst>
          </p:cNvPr>
          <p:cNvSpPr txBox="1"/>
          <p:nvPr/>
        </p:nvSpPr>
        <p:spPr>
          <a:xfrm>
            <a:off x="1573905" y="855297"/>
            <a:ext cx="904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WordNet</a:t>
            </a:r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8CB523E4-3374-4BAF-AA9E-66EE21E76673}"/>
              </a:ext>
            </a:extLst>
          </p:cNvPr>
          <p:cNvSpPr txBox="1"/>
          <p:nvPr/>
        </p:nvSpPr>
        <p:spPr>
          <a:xfrm>
            <a:off x="1431387" y="1298495"/>
            <a:ext cx="8857982" cy="534441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sz="2000" spc="20" dirty="0">
                <a:cs typeface="Times New Roman"/>
              </a:rPr>
              <a:t>Structured, </a:t>
            </a:r>
            <a:r>
              <a:rPr sz="2000" dirty="0">
                <a:cs typeface="Times New Roman"/>
              </a:rPr>
              <a:t>semantically </a:t>
            </a:r>
            <a:r>
              <a:rPr sz="2000" spc="5" dirty="0">
                <a:cs typeface="Times New Roman"/>
              </a:rPr>
              <a:t>oriented </a:t>
            </a:r>
            <a:r>
              <a:rPr sz="2000" spc="-15" dirty="0">
                <a:cs typeface="Times New Roman"/>
              </a:rPr>
              <a:t>English</a:t>
            </a:r>
            <a:r>
              <a:rPr sz="2000" spc="4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dictionary</a:t>
            </a:r>
            <a:endParaRPr sz="2000" dirty="0">
              <a:cs typeface="Times New Roman"/>
            </a:endParaRPr>
          </a:p>
          <a:p>
            <a:pPr marL="298450" marR="278130" indent="-285750" algn="just">
              <a:lnSpc>
                <a:spcPct val="1000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cs typeface="Times New Roman"/>
              </a:rPr>
              <a:t>Synonyms, </a:t>
            </a:r>
            <a:r>
              <a:rPr sz="2000" spc="15" dirty="0">
                <a:cs typeface="Times New Roman"/>
              </a:rPr>
              <a:t>antonyms, </a:t>
            </a:r>
            <a:r>
              <a:rPr sz="2000" dirty="0">
                <a:cs typeface="Times New Roman"/>
              </a:rPr>
              <a:t>hyponims, hypernims, </a:t>
            </a:r>
            <a:r>
              <a:rPr sz="2000" spc="20" dirty="0">
                <a:cs typeface="Times New Roman"/>
              </a:rPr>
              <a:t>depth </a:t>
            </a:r>
            <a:r>
              <a:rPr sz="2000" spc="-20" dirty="0">
                <a:cs typeface="Times New Roman"/>
              </a:rPr>
              <a:t>of </a:t>
            </a:r>
            <a:r>
              <a:rPr sz="2000" spc="30" dirty="0">
                <a:cs typeface="Times New Roman"/>
              </a:rPr>
              <a:t>a </a:t>
            </a:r>
            <a:r>
              <a:rPr sz="2000" spc="5" dirty="0">
                <a:cs typeface="Times New Roman"/>
              </a:rPr>
              <a:t>synset,  </a:t>
            </a:r>
            <a:r>
              <a:rPr sz="2000" spc="15" dirty="0">
                <a:cs typeface="Times New Roman"/>
              </a:rPr>
              <a:t>trees, </a:t>
            </a:r>
            <a:r>
              <a:rPr sz="2000" spc="10" dirty="0">
                <a:cs typeface="Times New Roman"/>
              </a:rPr>
              <a:t>entailments,</a:t>
            </a:r>
            <a:r>
              <a:rPr sz="2000" spc="140" dirty="0">
                <a:cs typeface="Times New Roman"/>
              </a:rPr>
              <a:t> </a:t>
            </a:r>
            <a:r>
              <a:rPr sz="2000" spc="25" dirty="0">
                <a:cs typeface="Times New Roman"/>
              </a:rPr>
              <a:t>etc.</a:t>
            </a:r>
            <a:endParaRPr lang="en-US" sz="2000" spc="25" dirty="0">
              <a:cs typeface="Times New Roman"/>
            </a:endParaRPr>
          </a:p>
          <a:p>
            <a:pPr marL="469900" marR="278130" lvl="1" algn="just">
              <a:spcBef>
                <a:spcPts val="295"/>
              </a:spcBef>
            </a:pPr>
            <a:endParaRPr lang="en-US" sz="2000" spc="25" dirty="0">
              <a:cs typeface="Times New Roman"/>
            </a:endParaRPr>
          </a:p>
          <a:p>
            <a:pPr marL="469900" lvl="1" algn="just">
              <a:lnSpc>
                <a:spcPts val="890"/>
              </a:lnSpc>
            </a:pPr>
            <a:r>
              <a:rPr sz="2000" spc="45" dirty="0">
                <a:cs typeface="SimSun"/>
              </a:rPr>
              <a:t>&gt;&gt;&gt; from nltk.corpus import wordnet as </a:t>
            </a:r>
            <a:r>
              <a:rPr sz="2000" spc="45" dirty="0" err="1">
                <a:cs typeface="SimSun"/>
              </a:rPr>
              <a:t>wn</a:t>
            </a:r>
            <a:endParaRPr lang="en-US" sz="2000" spc="45" dirty="0">
              <a:cs typeface="SimSun"/>
            </a:endParaRPr>
          </a:p>
          <a:p>
            <a:pPr marL="469900" lvl="1" algn="just">
              <a:lnSpc>
                <a:spcPts val="890"/>
              </a:lnSpc>
            </a:pPr>
            <a:endParaRPr sz="2000" dirty="0">
              <a:cs typeface="SimSun"/>
            </a:endParaRPr>
          </a:p>
          <a:p>
            <a:pPr marL="469900" marR="2209165" lvl="1" algn="just">
              <a:lnSpc>
                <a:spcPct val="105200"/>
              </a:lnSpc>
            </a:pPr>
            <a:r>
              <a:rPr sz="2000" spc="45" dirty="0">
                <a:cs typeface="SimSun"/>
              </a:rPr>
              <a:t>&gt;&gt;&gt;</a:t>
            </a:r>
            <a:r>
              <a:rPr sz="2000" spc="20" dirty="0">
                <a:cs typeface="SimSun"/>
              </a:rPr>
              <a:t> </a:t>
            </a:r>
            <a:r>
              <a:rPr sz="2000" spc="45" dirty="0">
                <a:cs typeface="SimSun"/>
              </a:rPr>
              <a:t>wn.synsets('motorcar')  [Synset('car.n.01')]</a:t>
            </a:r>
            <a:endParaRPr sz="2000" dirty="0">
              <a:cs typeface="SimSun"/>
            </a:endParaRPr>
          </a:p>
          <a:p>
            <a:pPr marL="469900" lvl="1" algn="just">
              <a:spcBef>
                <a:spcPts val="45"/>
              </a:spcBef>
            </a:pPr>
            <a:r>
              <a:rPr sz="2000" spc="45" dirty="0">
                <a:cs typeface="SimSun"/>
              </a:rPr>
              <a:t>&gt;&gt;&gt; wn.synset('car.n.01').lemma_names</a:t>
            </a:r>
            <a:endParaRPr sz="2000" dirty="0">
              <a:cs typeface="SimSun"/>
            </a:endParaRPr>
          </a:p>
          <a:p>
            <a:pPr marL="469900" lvl="1" algn="just">
              <a:spcBef>
                <a:spcPts val="45"/>
              </a:spcBef>
            </a:pPr>
            <a:r>
              <a:rPr sz="2000" spc="45" dirty="0">
                <a:cs typeface="SimSun"/>
              </a:rPr>
              <a:t>['car', 'auto', 'automobile', 'machine',</a:t>
            </a:r>
            <a:r>
              <a:rPr sz="2000" spc="50" dirty="0">
                <a:cs typeface="SimSun"/>
              </a:rPr>
              <a:t> </a:t>
            </a:r>
            <a:r>
              <a:rPr sz="2000" spc="45" dirty="0">
                <a:cs typeface="SimSun"/>
              </a:rPr>
              <a:t>'motorcar']</a:t>
            </a:r>
            <a:endParaRPr sz="2000" dirty="0">
              <a:cs typeface="SimSun"/>
            </a:endParaRPr>
          </a:p>
          <a:p>
            <a:pPr marL="469900" lvl="1" algn="just">
              <a:spcBef>
                <a:spcPts val="45"/>
              </a:spcBef>
            </a:pPr>
            <a:r>
              <a:rPr sz="2000" spc="45" dirty="0">
                <a:cs typeface="SimSun"/>
              </a:rPr>
              <a:t>&gt;&gt;&gt; wn.synset('car.n.01').definition</a:t>
            </a:r>
            <a:endParaRPr lang="en-US" sz="2000" spc="45" dirty="0">
              <a:cs typeface="SimSun"/>
            </a:endParaRPr>
          </a:p>
          <a:p>
            <a:pPr marL="469900" lvl="1" algn="just">
              <a:spcBef>
                <a:spcPts val="45"/>
              </a:spcBef>
            </a:pPr>
            <a:r>
              <a:rPr lang="en-US" sz="2000" spc="45" dirty="0">
                <a:cs typeface="SimSun"/>
              </a:rPr>
              <a:t>'a motor vehicle with four wheels; usually propelled by an internal  combustion</a:t>
            </a:r>
            <a:r>
              <a:rPr lang="en-US" sz="2000" spc="40" dirty="0">
                <a:cs typeface="SimSun"/>
              </a:rPr>
              <a:t> </a:t>
            </a:r>
            <a:r>
              <a:rPr lang="en-US" sz="2000" spc="45" dirty="0">
                <a:cs typeface="SimSun"/>
              </a:rPr>
              <a:t>engine’</a:t>
            </a:r>
            <a:endParaRPr lang="en-US" sz="2000" dirty="0">
              <a:cs typeface="SimSun"/>
            </a:endParaRPr>
          </a:p>
          <a:p>
            <a:pPr marL="469900" lvl="1" algn="just">
              <a:spcBef>
                <a:spcPts val="45"/>
              </a:spcBef>
            </a:pPr>
            <a:r>
              <a:rPr lang="en-US" sz="2000" spc="45" dirty="0">
                <a:cs typeface="SimSun"/>
              </a:rPr>
              <a:t>&gt;&gt;&gt; for </a:t>
            </a:r>
            <a:r>
              <a:rPr lang="en-US" sz="2000" spc="45" dirty="0" err="1">
                <a:cs typeface="SimSun"/>
              </a:rPr>
              <a:t>synset</a:t>
            </a:r>
            <a:r>
              <a:rPr lang="en-US" sz="2000" spc="45" dirty="0">
                <a:cs typeface="SimSun"/>
              </a:rPr>
              <a:t> in </a:t>
            </a:r>
            <a:r>
              <a:rPr lang="en-US" sz="2000" spc="45" dirty="0" err="1">
                <a:cs typeface="SimSun"/>
              </a:rPr>
              <a:t>wn.synsets</a:t>
            </a:r>
            <a:r>
              <a:rPr lang="en-US" sz="2000" spc="45" dirty="0">
                <a:cs typeface="SimSun"/>
              </a:rPr>
              <a:t>('car')[1:3]:</a:t>
            </a:r>
            <a:endParaRPr lang="en-US" sz="2000" dirty="0">
              <a:cs typeface="SimSun"/>
            </a:endParaRPr>
          </a:p>
          <a:p>
            <a:pPr marL="469900" lvl="1" algn="just">
              <a:spcBef>
                <a:spcPts val="45"/>
              </a:spcBef>
            </a:pPr>
            <a:r>
              <a:rPr lang="en-US" sz="2000" spc="45" dirty="0">
                <a:cs typeface="SimSun"/>
              </a:rPr>
              <a:t>print </a:t>
            </a:r>
            <a:r>
              <a:rPr lang="en-US" sz="2000" spc="45" dirty="0" err="1">
                <a:cs typeface="SimSun"/>
              </a:rPr>
              <a:t>synset.lemma_names</a:t>
            </a:r>
            <a:endParaRPr lang="en-US" sz="2000" dirty="0">
              <a:cs typeface="SimSun"/>
            </a:endParaRPr>
          </a:p>
          <a:p>
            <a:pPr marL="469900" lvl="1" algn="just">
              <a:spcBef>
                <a:spcPts val="45"/>
              </a:spcBef>
            </a:pPr>
            <a:r>
              <a:rPr lang="en-US" sz="2000" spc="45" dirty="0">
                <a:cs typeface="SimSun"/>
              </a:rPr>
              <a:t>['car', 'railcar', '</a:t>
            </a:r>
            <a:r>
              <a:rPr lang="en-US" sz="2000" spc="45" dirty="0" err="1">
                <a:cs typeface="SimSun"/>
              </a:rPr>
              <a:t>railway_car</a:t>
            </a:r>
            <a:r>
              <a:rPr lang="en-US" sz="2000" spc="45" dirty="0">
                <a:cs typeface="SimSun"/>
              </a:rPr>
              <a:t>', '</a:t>
            </a:r>
            <a:r>
              <a:rPr lang="en-US" sz="2000" spc="45" dirty="0" err="1">
                <a:cs typeface="SimSun"/>
              </a:rPr>
              <a:t>railroad_car</a:t>
            </a:r>
            <a:r>
              <a:rPr lang="en-US" sz="2000" spc="45" dirty="0">
                <a:cs typeface="SimSun"/>
              </a:rPr>
              <a:t>']  ['car',</a:t>
            </a:r>
            <a:r>
              <a:rPr lang="en-US" sz="2000" spc="40" dirty="0">
                <a:cs typeface="SimSun"/>
              </a:rPr>
              <a:t> </a:t>
            </a:r>
            <a:r>
              <a:rPr lang="en-US" sz="2000" spc="45" dirty="0">
                <a:cs typeface="SimSun"/>
              </a:rPr>
              <a:t>'gondola’]</a:t>
            </a:r>
            <a:endParaRPr lang="en-US" sz="2000" dirty="0">
              <a:cs typeface="SimSun"/>
            </a:endParaRPr>
          </a:p>
          <a:p>
            <a:pPr marL="469900" lvl="1" algn="just">
              <a:spcBef>
                <a:spcPts val="45"/>
              </a:spcBef>
            </a:pPr>
            <a:r>
              <a:rPr lang="en-US" sz="2000" spc="45" dirty="0">
                <a:cs typeface="SimSun"/>
              </a:rPr>
              <a:t>&gt;&gt;&gt; </a:t>
            </a:r>
            <a:r>
              <a:rPr lang="en-US" sz="2000" spc="45" dirty="0" err="1">
                <a:cs typeface="SimSun"/>
              </a:rPr>
              <a:t>wn.synset</a:t>
            </a:r>
            <a:r>
              <a:rPr lang="en-US" sz="2000" spc="45" dirty="0">
                <a:cs typeface="SimSun"/>
              </a:rPr>
              <a:t>('walk.v.01').entailments()# Walking involves stepping  [</a:t>
            </a:r>
            <a:r>
              <a:rPr lang="en-US" sz="2000" spc="45" dirty="0" err="1">
                <a:cs typeface="SimSun"/>
              </a:rPr>
              <a:t>Synset</a:t>
            </a:r>
            <a:r>
              <a:rPr lang="en-US" sz="2000" spc="45" dirty="0">
                <a:cs typeface="SimSun"/>
              </a:rPr>
              <a:t>('step.v.01')]</a:t>
            </a:r>
            <a:endParaRPr lang="en-US" sz="2000" dirty="0">
              <a:cs typeface="SimSun"/>
            </a:endParaRPr>
          </a:p>
          <a:p>
            <a:pPr marL="469900" lvl="1">
              <a:spcBef>
                <a:spcPts val="45"/>
              </a:spcBef>
            </a:pPr>
            <a:endParaRPr sz="2000" dirty="0">
              <a:cs typeface="SimSun"/>
            </a:endParaRPr>
          </a:p>
        </p:txBody>
      </p:sp>
      <p:grpSp>
        <p:nvGrpSpPr>
          <p:cNvPr id="10" name="Group 9" descr="Icon of books. ">
            <a:extLst>
              <a:ext uri="{FF2B5EF4-FFF2-40B4-BE49-F238E27FC236}">
                <a16:creationId xmlns:a16="http://schemas.microsoft.com/office/drawing/2014/main" id="{56521309-3C2D-4188-8E50-FD4DE583B155}"/>
              </a:ext>
            </a:extLst>
          </p:cNvPr>
          <p:cNvGrpSpPr/>
          <p:nvPr/>
        </p:nvGrpSpPr>
        <p:grpSpPr>
          <a:xfrm>
            <a:off x="10574249" y="1298495"/>
            <a:ext cx="1060425" cy="1277370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12" name="Rectangle 705">
              <a:extLst>
                <a:ext uri="{FF2B5EF4-FFF2-40B4-BE49-F238E27FC236}">
                  <a16:creationId xmlns:a16="http://schemas.microsoft.com/office/drawing/2014/main" id="{B5E9F05D-5FA1-4F75-86F3-AA4279C3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06">
              <a:extLst>
                <a:ext uri="{FF2B5EF4-FFF2-40B4-BE49-F238E27FC236}">
                  <a16:creationId xmlns:a16="http://schemas.microsoft.com/office/drawing/2014/main" id="{6FAF9448-8D13-481A-B3BF-62077E475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07">
              <a:extLst>
                <a:ext uri="{FF2B5EF4-FFF2-40B4-BE49-F238E27FC236}">
                  <a16:creationId xmlns:a16="http://schemas.microsoft.com/office/drawing/2014/main" id="{BF94CB90-E000-4F7F-B98F-800E9AB4D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08">
              <a:extLst>
                <a:ext uri="{FF2B5EF4-FFF2-40B4-BE49-F238E27FC236}">
                  <a16:creationId xmlns:a16="http://schemas.microsoft.com/office/drawing/2014/main" id="{1AA75B8F-3525-4E1F-BF30-624FDA31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09">
              <a:extLst>
                <a:ext uri="{FF2B5EF4-FFF2-40B4-BE49-F238E27FC236}">
                  <a16:creationId xmlns:a16="http://schemas.microsoft.com/office/drawing/2014/main" id="{3B44C8C2-9525-4DCD-BA8C-F12C2347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10">
              <a:extLst>
                <a:ext uri="{FF2B5EF4-FFF2-40B4-BE49-F238E27FC236}">
                  <a16:creationId xmlns:a16="http://schemas.microsoft.com/office/drawing/2014/main" id="{BEC102AE-660F-48C9-AA8B-9FE42A7F9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711">
              <a:extLst>
                <a:ext uri="{FF2B5EF4-FFF2-40B4-BE49-F238E27FC236}">
                  <a16:creationId xmlns:a16="http://schemas.microsoft.com/office/drawing/2014/main" id="{23AD00A2-E92D-48D3-ADB4-739789DA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12">
              <a:extLst>
                <a:ext uri="{FF2B5EF4-FFF2-40B4-BE49-F238E27FC236}">
                  <a16:creationId xmlns:a16="http://schemas.microsoft.com/office/drawing/2014/main" id="{910BC136-97FE-42A6-BD50-46F88E497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713">
              <a:extLst>
                <a:ext uri="{FF2B5EF4-FFF2-40B4-BE49-F238E27FC236}">
                  <a16:creationId xmlns:a16="http://schemas.microsoft.com/office/drawing/2014/main" id="{A3EFFB3A-C9E1-4732-BC76-53DDBF2CB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14">
              <a:extLst>
                <a:ext uri="{FF2B5EF4-FFF2-40B4-BE49-F238E27FC236}">
                  <a16:creationId xmlns:a16="http://schemas.microsoft.com/office/drawing/2014/main" id="{38903AC6-9296-4B5F-87BC-94745066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715">
              <a:extLst>
                <a:ext uri="{FF2B5EF4-FFF2-40B4-BE49-F238E27FC236}">
                  <a16:creationId xmlns:a16="http://schemas.microsoft.com/office/drawing/2014/main" id="{F82C2017-4B84-451C-964C-2986E4B3C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16">
              <a:extLst>
                <a:ext uri="{FF2B5EF4-FFF2-40B4-BE49-F238E27FC236}">
                  <a16:creationId xmlns:a16="http://schemas.microsoft.com/office/drawing/2014/main" id="{B6ED80F5-5393-4A99-9B40-A4B31DB1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17">
              <a:extLst>
                <a:ext uri="{FF2B5EF4-FFF2-40B4-BE49-F238E27FC236}">
                  <a16:creationId xmlns:a16="http://schemas.microsoft.com/office/drawing/2014/main" id="{38CFE092-01F5-4CAF-8396-DF8698C82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718">
              <a:extLst>
                <a:ext uri="{FF2B5EF4-FFF2-40B4-BE49-F238E27FC236}">
                  <a16:creationId xmlns:a16="http://schemas.microsoft.com/office/drawing/2014/main" id="{9FD97BCA-5894-4EBB-9389-4592906AC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19">
              <a:extLst>
                <a:ext uri="{FF2B5EF4-FFF2-40B4-BE49-F238E27FC236}">
                  <a16:creationId xmlns:a16="http://schemas.microsoft.com/office/drawing/2014/main" id="{3BA1E302-D129-4BBF-A28E-0BCCA0B8D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20">
              <a:extLst>
                <a:ext uri="{FF2B5EF4-FFF2-40B4-BE49-F238E27FC236}">
                  <a16:creationId xmlns:a16="http://schemas.microsoft.com/office/drawing/2014/main" id="{D9485FDA-AEA2-43E7-B668-A327788C5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D6440-DFCA-46E9-8C0F-8AD65C0F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C4A7B-3D87-4CB2-BF79-0A1DE66C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0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54603" y="587293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2842" y="25489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5758" y="587293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F6EAF180-078F-4EE7-AC0C-DEFCDB73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35043"/>
              </p:ext>
            </p:extLst>
          </p:nvPr>
        </p:nvGraphicFramePr>
        <p:xfrm>
          <a:off x="2235819" y="1545465"/>
          <a:ext cx="7436214" cy="472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5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503">
                <a:tc>
                  <a:txBody>
                    <a:bodyPr/>
                    <a:lstStyle/>
                    <a:p>
                      <a:pPr marL="24765" algn="ctr">
                        <a:lnSpc>
                          <a:spcPts val="119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L="24765" algn="ctr">
                        <a:lnSpc>
                          <a:spcPts val="119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Wildcard, 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matches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538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^abc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pattern 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abc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the start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38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abc$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pattern 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abc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end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03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[abc]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38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[A-Z0-9]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range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38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ed|ing|s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the speci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ed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strings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(disjunction)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503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Zero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previous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item,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e.g.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a*,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[a-z]*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538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previous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item,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e.g.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a+,</a:t>
                      </a:r>
                      <a:r>
                        <a:rPr sz="18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[a-z]+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538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{n}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Exactly 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n repeats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where 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non-negative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503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a(b|c)+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Parentheses 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indicate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scope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operators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F1EF15-9F33-43CC-8C5D-912186EC1558}"/>
              </a:ext>
            </a:extLst>
          </p:cNvPr>
          <p:cNvSpPr txBox="1"/>
          <p:nvPr/>
        </p:nvSpPr>
        <p:spPr>
          <a:xfrm>
            <a:off x="3024389" y="832083"/>
            <a:ext cx="614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Regular Expressions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AE0939-45D8-4562-AD34-09578928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49358" y="109369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 descr="Icon of gears. ">
            <a:extLst>
              <a:ext uri="{FF2B5EF4-FFF2-40B4-BE49-F238E27FC236}">
                <a16:creationId xmlns:a16="http://schemas.microsoft.com/office/drawing/2014/main" id="{A72C3E16-2EB0-487A-8699-C071CFDE9754}"/>
              </a:ext>
            </a:extLst>
          </p:cNvPr>
          <p:cNvGrpSpPr/>
          <p:nvPr/>
        </p:nvGrpSpPr>
        <p:grpSpPr>
          <a:xfrm>
            <a:off x="11295823" y="136289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16" name="Freeform 4359">
              <a:extLst>
                <a:ext uri="{FF2B5EF4-FFF2-40B4-BE49-F238E27FC236}">
                  <a16:creationId xmlns:a16="http://schemas.microsoft.com/office/drawing/2014/main" id="{A743FCF9-828F-44C1-8E56-40BD38E9E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360">
              <a:extLst>
                <a:ext uri="{FF2B5EF4-FFF2-40B4-BE49-F238E27FC236}">
                  <a16:creationId xmlns:a16="http://schemas.microsoft.com/office/drawing/2014/main" id="{2B2B1054-2F0D-4C35-B757-109A551D9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E99B20-39CA-4DF2-8F22-BAB1D871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BB6A-80A6-4B0A-8990-82B64EF4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54603" y="587293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2842" y="25489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5758" y="587293"/>
            <a:ext cx="397957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E99B20-39CA-4DF2-8F22-BAB1D871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BB6A-80A6-4B0A-8990-82B64EF4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C925F-3228-4798-8BA2-1DB14F3BBD9A}"/>
              </a:ext>
            </a:extLst>
          </p:cNvPr>
          <p:cNvSpPr txBox="1"/>
          <p:nvPr/>
        </p:nvSpPr>
        <p:spPr>
          <a:xfrm>
            <a:off x="334851" y="1300766"/>
            <a:ext cx="4211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" marR="5080" algn="just">
              <a:lnSpc>
                <a:spcPct val="99900"/>
              </a:lnSpc>
              <a:spcBef>
                <a:spcPts val="105"/>
              </a:spcBef>
            </a:pPr>
            <a:r>
              <a:rPr lang="en-US" spc="-120" dirty="0"/>
              <a:t>Thank</a:t>
            </a:r>
            <a:r>
              <a:rPr lang="en-US" spc="-185" dirty="0"/>
              <a:t> </a:t>
            </a:r>
            <a:r>
              <a:rPr lang="en-US" spc="-30" dirty="0"/>
              <a:t>you</a:t>
            </a:r>
            <a:r>
              <a:rPr lang="en-US" spc="-180" dirty="0"/>
              <a:t> </a:t>
            </a:r>
            <a:r>
              <a:rPr lang="en-US" spc="-60" dirty="0"/>
              <a:t>all</a:t>
            </a:r>
            <a:r>
              <a:rPr lang="en-US" spc="-204" dirty="0"/>
              <a:t> </a:t>
            </a:r>
            <a:r>
              <a:rPr lang="en-US" spc="-105" dirty="0"/>
              <a:t>so</a:t>
            </a:r>
            <a:r>
              <a:rPr lang="en-US" spc="-175" dirty="0"/>
              <a:t> </a:t>
            </a:r>
            <a:r>
              <a:rPr lang="en-US" spc="-95" dirty="0"/>
              <a:t>very</a:t>
            </a:r>
            <a:r>
              <a:rPr lang="en-US" spc="-215" dirty="0"/>
              <a:t> </a:t>
            </a:r>
            <a:r>
              <a:rPr lang="en-US" spc="-20" dirty="0"/>
              <a:t>much.</a:t>
            </a:r>
            <a:r>
              <a:rPr lang="en-US" spc="-200" dirty="0"/>
              <a:t> </a:t>
            </a:r>
            <a:r>
              <a:rPr lang="en-US" spc="-120" dirty="0"/>
              <a:t>Thank</a:t>
            </a:r>
            <a:r>
              <a:rPr lang="en-US" spc="-180" dirty="0"/>
              <a:t> </a:t>
            </a:r>
            <a:r>
              <a:rPr lang="en-US" spc="-30" dirty="0"/>
              <a:t>you</a:t>
            </a:r>
            <a:r>
              <a:rPr lang="en-US" spc="-180" dirty="0"/>
              <a:t> </a:t>
            </a:r>
            <a:r>
              <a:rPr lang="en-US" spc="-10" dirty="0"/>
              <a:t>to</a:t>
            </a:r>
            <a:r>
              <a:rPr lang="en-US" spc="-180" dirty="0"/>
              <a:t> </a:t>
            </a:r>
            <a:r>
              <a:rPr lang="en-US" spc="-20" dirty="0"/>
              <a:t>the</a:t>
            </a:r>
            <a:r>
              <a:rPr lang="en-US" spc="-180" dirty="0"/>
              <a:t> </a:t>
            </a:r>
            <a:r>
              <a:rPr lang="en-US" spc="60" dirty="0"/>
              <a:t>Academy.</a:t>
            </a:r>
            <a:r>
              <a:rPr lang="en-US" spc="-195" dirty="0"/>
              <a:t> </a:t>
            </a:r>
            <a:r>
              <a:rPr lang="en-US" spc="-120" dirty="0"/>
              <a:t>Thank</a:t>
            </a:r>
            <a:r>
              <a:rPr lang="en-US" spc="-180" dirty="0"/>
              <a:t> </a:t>
            </a:r>
            <a:r>
              <a:rPr lang="en-US" spc="-30" dirty="0"/>
              <a:t>you</a:t>
            </a:r>
            <a:r>
              <a:rPr lang="en-US" spc="-180" dirty="0"/>
              <a:t> </a:t>
            </a:r>
            <a:r>
              <a:rPr lang="en-US" spc="-10" dirty="0"/>
              <a:t>to  </a:t>
            </a:r>
            <a:r>
              <a:rPr lang="en-US" spc="-60" dirty="0"/>
              <a:t>all </a:t>
            </a:r>
            <a:r>
              <a:rPr lang="en-US" spc="10" dirty="0"/>
              <a:t>of </a:t>
            </a:r>
            <a:r>
              <a:rPr lang="en-US" spc="-30" dirty="0"/>
              <a:t>you </a:t>
            </a:r>
            <a:r>
              <a:rPr lang="en-US" spc="-110" dirty="0"/>
              <a:t>in </a:t>
            </a:r>
            <a:r>
              <a:rPr lang="en-US" spc="-170" dirty="0"/>
              <a:t>this </a:t>
            </a:r>
            <a:r>
              <a:rPr lang="en-US" spc="-75" dirty="0"/>
              <a:t>room. </a:t>
            </a:r>
            <a:r>
              <a:rPr lang="en-US" spc="-470" dirty="0"/>
              <a:t>I </a:t>
            </a:r>
            <a:r>
              <a:rPr lang="en-US" spc="50" dirty="0"/>
              <a:t>have </a:t>
            </a:r>
            <a:r>
              <a:rPr lang="en-US" spc="-10" dirty="0"/>
              <a:t>to </a:t>
            </a:r>
            <a:r>
              <a:rPr lang="en-US" spc="15" dirty="0"/>
              <a:t>congratulate </a:t>
            </a:r>
            <a:r>
              <a:rPr lang="en-US" spc="-20" dirty="0"/>
              <a:t>the </a:t>
            </a:r>
            <a:r>
              <a:rPr lang="en-US" spc="-50" dirty="0"/>
              <a:t>other </a:t>
            </a:r>
            <a:r>
              <a:rPr lang="en-US" spc="-5" dirty="0"/>
              <a:t>incredible  </a:t>
            </a:r>
            <a:r>
              <a:rPr lang="en-US" spc="-40" dirty="0"/>
              <a:t>nominees </a:t>
            </a:r>
            <a:r>
              <a:rPr lang="en-US" spc="-170" dirty="0"/>
              <a:t>this </a:t>
            </a:r>
            <a:r>
              <a:rPr lang="en-US" spc="-70" dirty="0"/>
              <a:t>year. </a:t>
            </a:r>
            <a:r>
              <a:rPr lang="en-US" spc="-130" dirty="0">
                <a:cs typeface="Verdana"/>
              </a:rPr>
              <a:t>The </a:t>
            </a:r>
            <a:r>
              <a:rPr lang="en-US" spc="-15" dirty="0">
                <a:cs typeface="Verdana"/>
              </a:rPr>
              <a:t>Revenant </a:t>
            </a:r>
            <a:r>
              <a:rPr lang="en-US" spc="-35" dirty="0"/>
              <a:t>was </a:t>
            </a:r>
            <a:r>
              <a:rPr lang="en-US" spc="-20" dirty="0"/>
              <a:t>the </a:t>
            </a:r>
            <a:r>
              <a:rPr lang="en-US" spc="25" dirty="0"/>
              <a:t>product </a:t>
            </a:r>
            <a:r>
              <a:rPr lang="en-US" spc="10" dirty="0"/>
              <a:t>of </a:t>
            </a:r>
            <a:r>
              <a:rPr lang="en-US" spc="-20" dirty="0"/>
              <a:t>the </a:t>
            </a:r>
            <a:r>
              <a:rPr lang="en-US" spc="-145" dirty="0"/>
              <a:t>tireless  </a:t>
            </a:r>
            <a:r>
              <a:rPr lang="en-US" spc="-100" dirty="0"/>
              <a:t>efforts</a:t>
            </a:r>
            <a:r>
              <a:rPr lang="en-US" spc="-180" dirty="0"/>
              <a:t> </a:t>
            </a:r>
            <a:r>
              <a:rPr lang="en-US" spc="10" dirty="0"/>
              <a:t>of</a:t>
            </a:r>
            <a:r>
              <a:rPr lang="en-US" spc="-180" dirty="0"/>
              <a:t> </a:t>
            </a:r>
            <a:r>
              <a:rPr lang="en-US" spc="65" dirty="0"/>
              <a:t>an</a:t>
            </a:r>
            <a:r>
              <a:rPr lang="en-US" spc="-200" dirty="0"/>
              <a:t> </a:t>
            </a:r>
            <a:r>
              <a:rPr lang="en-US" spc="10" dirty="0"/>
              <a:t>unbelievable</a:t>
            </a:r>
            <a:r>
              <a:rPr lang="en-US" spc="-215" dirty="0"/>
              <a:t> </a:t>
            </a:r>
            <a:r>
              <a:rPr lang="en-US" spc="10" dirty="0"/>
              <a:t>cast</a:t>
            </a:r>
            <a:r>
              <a:rPr lang="en-US" spc="-190" dirty="0"/>
              <a:t> </a:t>
            </a:r>
            <a:r>
              <a:rPr lang="en-US" spc="90" dirty="0"/>
              <a:t>and</a:t>
            </a:r>
            <a:r>
              <a:rPr lang="en-US" spc="-180" dirty="0"/>
              <a:t> </a:t>
            </a:r>
            <a:r>
              <a:rPr lang="en-US" spc="-15" dirty="0"/>
              <a:t>crew.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A17EA-CBDE-462D-9E83-475677488F60}"/>
              </a:ext>
            </a:extLst>
          </p:cNvPr>
          <p:cNvSpPr txBox="1"/>
          <p:nvPr/>
        </p:nvSpPr>
        <p:spPr>
          <a:xfrm>
            <a:off x="1223493" y="796585"/>
            <a:ext cx="33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</a:t>
            </a:r>
            <a:r>
              <a:rPr lang="en-US" b="1" dirty="0" err="1"/>
              <a:t>paragragraph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6A3BD-9568-4422-8903-FFF0A9066C2C}"/>
              </a:ext>
            </a:extLst>
          </p:cNvPr>
          <p:cNvSpPr/>
          <p:nvPr/>
        </p:nvSpPr>
        <p:spPr>
          <a:xfrm>
            <a:off x="202842" y="1259678"/>
            <a:ext cx="4472189" cy="179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BE75537-4F09-4AA2-ADD9-6621BD6967E8}"/>
              </a:ext>
            </a:extLst>
          </p:cNvPr>
          <p:cNvSpPr/>
          <p:nvPr/>
        </p:nvSpPr>
        <p:spPr>
          <a:xfrm>
            <a:off x="4881093" y="1880315"/>
            <a:ext cx="837127" cy="3219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2ECBA-0A47-4C5E-B81D-6911345699A9}"/>
              </a:ext>
            </a:extLst>
          </p:cNvPr>
          <p:cNvSpPr/>
          <p:nvPr/>
        </p:nvSpPr>
        <p:spPr>
          <a:xfrm>
            <a:off x="5868473" y="1109680"/>
            <a:ext cx="589315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spcBef>
                <a:spcPts val="12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spc="-120" dirty="0">
                <a:cs typeface="Verdana"/>
              </a:rPr>
              <a:t>Thank </a:t>
            </a:r>
            <a:r>
              <a:rPr lang="en-US" sz="1600" spc="-30" dirty="0">
                <a:cs typeface="Verdana"/>
              </a:rPr>
              <a:t>you </a:t>
            </a:r>
            <a:r>
              <a:rPr lang="en-US" sz="1600" spc="-60" dirty="0">
                <a:cs typeface="Verdana"/>
              </a:rPr>
              <a:t>all </a:t>
            </a:r>
            <a:r>
              <a:rPr lang="en-US" sz="1600" spc="-105" dirty="0">
                <a:cs typeface="Verdana"/>
              </a:rPr>
              <a:t>so </a:t>
            </a:r>
            <a:r>
              <a:rPr lang="en-US" sz="1600" spc="-95" dirty="0">
                <a:cs typeface="Verdana"/>
              </a:rPr>
              <a:t>very</a:t>
            </a:r>
            <a:r>
              <a:rPr lang="en-US" sz="1600" spc="-635" dirty="0">
                <a:cs typeface="Verdana"/>
              </a:rPr>
              <a:t> </a:t>
            </a:r>
            <a:r>
              <a:rPr lang="en-US" sz="1600" spc="-20" dirty="0">
                <a:cs typeface="Verdana"/>
              </a:rPr>
              <a:t>much.</a:t>
            </a:r>
            <a:endParaRPr lang="en-US" sz="1600" dirty="0">
              <a:cs typeface="Verdana"/>
            </a:endParaRPr>
          </a:p>
          <a:p>
            <a:pPr marL="469900" indent="-457200"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spc="-120" dirty="0">
                <a:cs typeface="Verdana"/>
              </a:rPr>
              <a:t>Thank </a:t>
            </a:r>
            <a:r>
              <a:rPr lang="en-US" sz="1600" spc="-30" dirty="0">
                <a:cs typeface="Verdana"/>
              </a:rPr>
              <a:t>you </a:t>
            </a:r>
            <a:r>
              <a:rPr lang="en-US" sz="1600" spc="-10" dirty="0">
                <a:cs typeface="Verdana"/>
              </a:rPr>
              <a:t>to </a:t>
            </a:r>
            <a:r>
              <a:rPr lang="en-US" sz="1600" spc="-20" dirty="0">
                <a:cs typeface="Verdana"/>
              </a:rPr>
              <a:t>the</a:t>
            </a:r>
            <a:r>
              <a:rPr lang="en-US" sz="1600" spc="-560" dirty="0">
                <a:cs typeface="Verdana"/>
              </a:rPr>
              <a:t> </a:t>
            </a:r>
            <a:r>
              <a:rPr lang="en-US" sz="1600" spc="60" dirty="0">
                <a:cs typeface="Verdana"/>
              </a:rPr>
              <a:t>Academy.</a:t>
            </a:r>
            <a:endParaRPr lang="en-US" sz="1600" dirty="0">
              <a:cs typeface="Verdana"/>
            </a:endParaRPr>
          </a:p>
          <a:p>
            <a:pPr marL="469900" indent="-457200">
              <a:spcBef>
                <a:spcPts val="1180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spc="-120" dirty="0">
                <a:cs typeface="Verdana"/>
              </a:rPr>
              <a:t>Thank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30" dirty="0">
                <a:cs typeface="Verdana"/>
              </a:rPr>
              <a:t>you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10" dirty="0">
                <a:cs typeface="Verdana"/>
              </a:rPr>
              <a:t>to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-60" dirty="0">
                <a:cs typeface="Verdana"/>
              </a:rPr>
              <a:t>all</a:t>
            </a:r>
            <a:r>
              <a:rPr lang="en-US" sz="1600" spc="-204" dirty="0">
                <a:cs typeface="Verdana"/>
              </a:rPr>
              <a:t> </a:t>
            </a:r>
            <a:r>
              <a:rPr lang="en-US" sz="1600" spc="10" dirty="0">
                <a:cs typeface="Verdana"/>
              </a:rPr>
              <a:t>of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30" dirty="0">
                <a:cs typeface="Verdana"/>
              </a:rPr>
              <a:t>you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-110" dirty="0">
                <a:cs typeface="Verdana"/>
              </a:rPr>
              <a:t>in</a:t>
            </a:r>
            <a:r>
              <a:rPr lang="en-US" sz="1600" spc="-215" dirty="0">
                <a:cs typeface="Verdana"/>
              </a:rPr>
              <a:t> </a:t>
            </a:r>
            <a:r>
              <a:rPr lang="en-US" sz="1600" spc="-170" dirty="0">
                <a:cs typeface="Verdana"/>
              </a:rPr>
              <a:t>this</a:t>
            </a:r>
            <a:r>
              <a:rPr lang="en-US" sz="1600" spc="-220" dirty="0">
                <a:cs typeface="Verdana"/>
              </a:rPr>
              <a:t> </a:t>
            </a:r>
            <a:r>
              <a:rPr lang="en-US" sz="1600" spc="-75" dirty="0">
                <a:cs typeface="Verdana"/>
              </a:rPr>
              <a:t>room.</a:t>
            </a:r>
            <a:endParaRPr lang="en-US" sz="1600" dirty="0">
              <a:cs typeface="Verdana"/>
            </a:endParaRPr>
          </a:p>
          <a:p>
            <a:pPr marL="469900" indent="-457200"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spc="-470" dirty="0">
                <a:cs typeface="Verdana"/>
              </a:rPr>
              <a:t>I</a:t>
            </a:r>
            <a:r>
              <a:rPr lang="en-US" sz="1600" spc="-190" dirty="0">
                <a:cs typeface="Verdana"/>
              </a:rPr>
              <a:t>  </a:t>
            </a:r>
            <a:r>
              <a:rPr lang="en-US" sz="1600" spc="50" dirty="0">
                <a:cs typeface="Verdana"/>
              </a:rPr>
              <a:t>have</a:t>
            </a:r>
            <a:r>
              <a:rPr lang="en-US" sz="1600" spc="-220" dirty="0">
                <a:cs typeface="Verdana"/>
              </a:rPr>
              <a:t> </a:t>
            </a:r>
            <a:r>
              <a:rPr lang="en-US" sz="1600" spc="-10" dirty="0">
                <a:cs typeface="Verdana"/>
              </a:rPr>
              <a:t>to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15" dirty="0">
                <a:cs typeface="Verdana"/>
              </a:rPr>
              <a:t>congratulate</a:t>
            </a:r>
            <a:r>
              <a:rPr lang="en-US" sz="1600" spc="-200" dirty="0">
                <a:cs typeface="Verdana"/>
              </a:rPr>
              <a:t> </a:t>
            </a:r>
            <a:r>
              <a:rPr lang="en-US" sz="1600" spc="-20" dirty="0">
                <a:cs typeface="Verdana"/>
              </a:rPr>
              <a:t>the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50" dirty="0">
                <a:cs typeface="Verdana"/>
              </a:rPr>
              <a:t>other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-5" dirty="0">
                <a:cs typeface="Verdana"/>
              </a:rPr>
              <a:t>incredible</a:t>
            </a:r>
            <a:r>
              <a:rPr lang="en-US" sz="1600" spc="-229" dirty="0">
                <a:cs typeface="Verdana"/>
              </a:rPr>
              <a:t> </a:t>
            </a:r>
            <a:r>
              <a:rPr lang="en-US" sz="1600" spc="-40" dirty="0">
                <a:cs typeface="Verdana"/>
              </a:rPr>
              <a:t>nominees</a:t>
            </a:r>
            <a:r>
              <a:rPr lang="en-US" sz="1600" spc="-204" dirty="0">
                <a:cs typeface="Verdana"/>
              </a:rPr>
              <a:t> </a:t>
            </a:r>
            <a:r>
              <a:rPr lang="en-US" sz="1600" spc="-170" dirty="0">
                <a:cs typeface="Verdana"/>
              </a:rPr>
              <a:t>this</a:t>
            </a:r>
            <a:r>
              <a:rPr lang="en-US" sz="1600" spc="-220" dirty="0">
                <a:cs typeface="Verdana"/>
              </a:rPr>
              <a:t> </a:t>
            </a:r>
            <a:r>
              <a:rPr lang="en-US" sz="1600" spc="-70" dirty="0">
                <a:cs typeface="Verdana"/>
              </a:rPr>
              <a:t>year.</a:t>
            </a:r>
            <a:endParaRPr lang="en-US" sz="1600" dirty="0">
              <a:cs typeface="Verdana"/>
            </a:endParaRPr>
          </a:p>
          <a:p>
            <a:pPr marL="469900" indent="-457200"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i="1" spc="-130" dirty="0">
                <a:cs typeface="Verdana"/>
              </a:rPr>
              <a:t>The</a:t>
            </a:r>
            <a:r>
              <a:rPr lang="en-US" sz="1600" i="1" spc="-180" dirty="0">
                <a:cs typeface="Verdana"/>
              </a:rPr>
              <a:t> </a:t>
            </a:r>
            <a:r>
              <a:rPr lang="en-US" sz="1600" i="1" spc="-15" dirty="0">
                <a:cs typeface="Verdana"/>
              </a:rPr>
              <a:t>Revenant</a:t>
            </a:r>
            <a:r>
              <a:rPr lang="en-US" sz="1600" i="1" spc="-185" dirty="0">
                <a:cs typeface="Verdana"/>
              </a:rPr>
              <a:t> </a:t>
            </a:r>
            <a:r>
              <a:rPr lang="en-US" sz="1600" spc="-35" dirty="0">
                <a:cs typeface="Verdana"/>
              </a:rPr>
              <a:t>was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-20" dirty="0">
                <a:cs typeface="Verdana"/>
              </a:rPr>
              <a:t>the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25" dirty="0">
                <a:cs typeface="Verdana"/>
              </a:rPr>
              <a:t>product</a:t>
            </a:r>
            <a:r>
              <a:rPr lang="en-US" sz="1600" spc="-160" dirty="0">
                <a:cs typeface="Verdana"/>
              </a:rPr>
              <a:t> </a:t>
            </a:r>
            <a:r>
              <a:rPr lang="en-US" sz="1600" spc="10" dirty="0">
                <a:cs typeface="Verdana"/>
              </a:rPr>
              <a:t>of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20" dirty="0">
                <a:cs typeface="Verdana"/>
              </a:rPr>
              <a:t>the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-145" dirty="0">
                <a:cs typeface="Verdana"/>
              </a:rPr>
              <a:t>tireless</a:t>
            </a:r>
            <a:r>
              <a:rPr lang="en-US" sz="1600" spc="-190" dirty="0">
                <a:cs typeface="Verdana"/>
              </a:rPr>
              <a:t> </a:t>
            </a:r>
            <a:r>
              <a:rPr lang="en-US" sz="1600" spc="-100" dirty="0">
                <a:cs typeface="Verdana"/>
              </a:rPr>
              <a:t>efforts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10" dirty="0">
                <a:cs typeface="Verdana"/>
              </a:rPr>
              <a:t>of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65" dirty="0">
                <a:cs typeface="Verdana"/>
              </a:rPr>
              <a:t>an</a:t>
            </a:r>
            <a:endParaRPr lang="en-US" sz="1600" dirty="0">
              <a:cs typeface="Verdana"/>
            </a:endParaRPr>
          </a:p>
          <a:p>
            <a:pPr marL="469900"/>
            <a:r>
              <a:rPr lang="en-US" sz="1600" spc="10" dirty="0">
                <a:cs typeface="Verdana"/>
              </a:rPr>
              <a:t>unbelievable cast </a:t>
            </a:r>
            <a:r>
              <a:rPr lang="en-US" sz="1600" spc="90" dirty="0">
                <a:cs typeface="Verdana"/>
              </a:rPr>
              <a:t>and</a:t>
            </a:r>
            <a:r>
              <a:rPr lang="en-US" sz="1600" spc="-610" dirty="0">
                <a:cs typeface="Verdana"/>
              </a:rPr>
              <a:t> </a:t>
            </a:r>
            <a:r>
              <a:rPr lang="en-US" sz="1600" spc="-10" dirty="0">
                <a:cs typeface="Verdana"/>
              </a:rPr>
              <a:t>crew.</a:t>
            </a:r>
            <a:endParaRPr lang="en-US" sz="1600" dirty="0">
              <a:cs typeface="Verdan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02AF12-6E63-4F02-A64B-F0F738480127}"/>
              </a:ext>
            </a:extLst>
          </p:cNvPr>
          <p:cNvSpPr/>
          <p:nvPr/>
        </p:nvSpPr>
        <p:spPr>
          <a:xfrm>
            <a:off x="5778321" y="991951"/>
            <a:ext cx="5752564" cy="233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0D900-2F06-4E1B-873F-58BE2DE7972A}"/>
              </a:ext>
            </a:extLst>
          </p:cNvPr>
          <p:cNvSpPr txBox="1"/>
          <p:nvPr/>
        </p:nvSpPr>
        <p:spPr>
          <a:xfrm>
            <a:off x="7645760" y="644897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Tokenization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A173A-562E-4BC1-A032-C1D04B65EE08}"/>
              </a:ext>
            </a:extLst>
          </p:cNvPr>
          <p:cNvSpPr/>
          <p:nvPr/>
        </p:nvSpPr>
        <p:spPr>
          <a:xfrm>
            <a:off x="5778321" y="3925463"/>
            <a:ext cx="5752564" cy="233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568BE-B234-4AB1-91BE-75CCF69EB3F4}"/>
              </a:ext>
            </a:extLst>
          </p:cNvPr>
          <p:cNvSpPr txBox="1"/>
          <p:nvPr/>
        </p:nvSpPr>
        <p:spPr>
          <a:xfrm>
            <a:off x="5911939" y="3959896"/>
            <a:ext cx="54853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200">
              <a:spcBef>
                <a:spcPts val="12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spc="-55" dirty="0">
                <a:cs typeface="Verdana"/>
              </a:rPr>
              <a:t>thank </a:t>
            </a:r>
            <a:r>
              <a:rPr lang="en-US" sz="1600" spc="-30" dirty="0">
                <a:cs typeface="Verdana"/>
              </a:rPr>
              <a:t>you</a:t>
            </a:r>
            <a:r>
              <a:rPr lang="en-US" sz="1600" spc="-630" dirty="0">
                <a:cs typeface="Verdana"/>
              </a:rPr>
              <a:t> </a:t>
            </a:r>
            <a:r>
              <a:rPr lang="en-US" sz="1600" spc="-60" dirty="0">
                <a:cs typeface="Verdana"/>
              </a:rPr>
              <a:t>all </a:t>
            </a:r>
            <a:r>
              <a:rPr lang="en-US" sz="1600" spc="-105" dirty="0">
                <a:cs typeface="Verdana"/>
              </a:rPr>
              <a:t>so </a:t>
            </a:r>
            <a:r>
              <a:rPr lang="en-US" sz="1600" spc="-95" dirty="0">
                <a:cs typeface="Verdana"/>
              </a:rPr>
              <a:t>very </a:t>
            </a:r>
            <a:r>
              <a:rPr lang="en-US" sz="1600" spc="25" dirty="0">
                <a:cs typeface="Verdana"/>
              </a:rPr>
              <a:t>much</a:t>
            </a:r>
            <a:endParaRPr lang="en-US" sz="1600" dirty="0">
              <a:cs typeface="Verdana"/>
            </a:endParaRPr>
          </a:p>
          <a:p>
            <a:pPr marL="469900" indent="-457200"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spc="-55" dirty="0">
                <a:cs typeface="Verdana"/>
              </a:rPr>
              <a:t>thank </a:t>
            </a:r>
            <a:r>
              <a:rPr lang="en-US" sz="1600" spc="-30" dirty="0">
                <a:cs typeface="Verdana"/>
              </a:rPr>
              <a:t>you </a:t>
            </a:r>
            <a:r>
              <a:rPr lang="en-US" sz="1600" spc="-10" dirty="0">
                <a:cs typeface="Verdana"/>
              </a:rPr>
              <a:t>to </a:t>
            </a:r>
            <a:r>
              <a:rPr lang="en-US" sz="1600" spc="-20" dirty="0">
                <a:cs typeface="Verdana"/>
              </a:rPr>
              <a:t>the</a:t>
            </a:r>
            <a:r>
              <a:rPr lang="en-US" sz="1600" spc="-645" dirty="0">
                <a:cs typeface="Verdana"/>
              </a:rPr>
              <a:t> </a:t>
            </a:r>
            <a:r>
              <a:rPr lang="en-US" sz="1600" spc="105" dirty="0">
                <a:cs typeface="Verdana"/>
              </a:rPr>
              <a:t>academy</a:t>
            </a:r>
            <a:endParaRPr lang="en-US" sz="1600" dirty="0">
              <a:cs typeface="Verdana"/>
            </a:endParaRPr>
          </a:p>
          <a:p>
            <a:pPr marL="469900" indent="-457200">
              <a:spcBef>
                <a:spcPts val="1180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spc="-55" dirty="0">
                <a:cs typeface="Verdana"/>
              </a:rPr>
              <a:t>thank</a:t>
            </a:r>
            <a:r>
              <a:rPr lang="en-US" sz="1600" spc="-204" dirty="0">
                <a:cs typeface="Verdana"/>
              </a:rPr>
              <a:t> </a:t>
            </a:r>
            <a:r>
              <a:rPr lang="en-US" sz="1600" spc="-30" dirty="0">
                <a:cs typeface="Verdana"/>
              </a:rPr>
              <a:t>you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-10" dirty="0">
                <a:cs typeface="Verdana"/>
              </a:rPr>
              <a:t>to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60" dirty="0">
                <a:cs typeface="Verdana"/>
              </a:rPr>
              <a:t>all</a:t>
            </a:r>
            <a:r>
              <a:rPr lang="en-US" sz="1600" spc="-195" dirty="0">
                <a:cs typeface="Verdana"/>
              </a:rPr>
              <a:t> </a:t>
            </a:r>
            <a:r>
              <a:rPr lang="en-US" sz="1600" spc="10" dirty="0">
                <a:cs typeface="Verdana"/>
              </a:rPr>
              <a:t>of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30" dirty="0">
                <a:cs typeface="Verdana"/>
              </a:rPr>
              <a:t>you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110" dirty="0">
                <a:cs typeface="Verdana"/>
              </a:rPr>
              <a:t>in</a:t>
            </a:r>
            <a:r>
              <a:rPr lang="en-US" sz="1600" spc="-215" dirty="0">
                <a:cs typeface="Verdana"/>
              </a:rPr>
              <a:t> </a:t>
            </a:r>
            <a:r>
              <a:rPr lang="en-US" sz="1600" spc="-170" dirty="0">
                <a:cs typeface="Verdana"/>
              </a:rPr>
              <a:t>this</a:t>
            </a:r>
            <a:r>
              <a:rPr lang="en-US" sz="1600" spc="-195" dirty="0">
                <a:cs typeface="Verdana"/>
              </a:rPr>
              <a:t> </a:t>
            </a:r>
            <a:r>
              <a:rPr lang="en-US" sz="1600" spc="-40" dirty="0">
                <a:cs typeface="Verdana"/>
              </a:rPr>
              <a:t>room</a:t>
            </a:r>
            <a:endParaRPr lang="en-US" sz="1600" dirty="0">
              <a:cs typeface="Verdana"/>
            </a:endParaRPr>
          </a:p>
          <a:p>
            <a:pPr marL="469900" indent="-457200"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spc="-180" dirty="0" err="1">
                <a:cs typeface="Verdana"/>
              </a:rPr>
              <a:t>i</a:t>
            </a:r>
            <a:r>
              <a:rPr lang="en-US" sz="1600" spc="-185" dirty="0">
                <a:cs typeface="Verdana"/>
              </a:rPr>
              <a:t> </a:t>
            </a:r>
            <a:r>
              <a:rPr lang="en-US" sz="1600" spc="50" dirty="0">
                <a:cs typeface="Verdana"/>
              </a:rPr>
              <a:t>have</a:t>
            </a:r>
            <a:r>
              <a:rPr lang="en-US" sz="1600" spc="-215" dirty="0">
                <a:cs typeface="Verdana"/>
              </a:rPr>
              <a:t> </a:t>
            </a:r>
            <a:r>
              <a:rPr lang="en-US" sz="1600" spc="-10" dirty="0">
                <a:cs typeface="Verdana"/>
              </a:rPr>
              <a:t>to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15" dirty="0">
                <a:cs typeface="Verdana"/>
              </a:rPr>
              <a:t>congratulate</a:t>
            </a:r>
            <a:r>
              <a:rPr lang="en-US" sz="1600" spc="-204" dirty="0">
                <a:cs typeface="Verdana"/>
              </a:rPr>
              <a:t> </a:t>
            </a:r>
            <a:r>
              <a:rPr lang="en-US" sz="1600" spc="-20" dirty="0">
                <a:cs typeface="Verdana"/>
              </a:rPr>
              <a:t>the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50" dirty="0">
                <a:cs typeface="Verdana"/>
              </a:rPr>
              <a:t>other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-5" dirty="0">
                <a:cs typeface="Verdana"/>
              </a:rPr>
              <a:t>incredible</a:t>
            </a:r>
            <a:r>
              <a:rPr lang="en-US" sz="1600" spc="-210" dirty="0">
                <a:cs typeface="Verdana"/>
              </a:rPr>
              <a:t> </a:t>
            </a:r>
            <a:r>
              <a:rPr lang="en-US" sz="1600" spc="-40" dirty="0">
                <a:cs typeface="Verdana"/>
              </a:rPr>
              <a:t>nominees</a:t>
            </a:r>
            <a:r>
              <a:rPr lang="en-US" sz="1600" spc="-200" dirty="0">
                <a:cs typeface="Verdana"/>
              </a:rPr>
              <a:t> </a:t>
            </a:r>
            <a:r>
              <a:rPr lang="en-US" sz="1600" spc="-170" dirty="0">
                <a:cs typeface="Verdana"/>
              </a:rPr>
              <a:t>this</a:t>
            </a:r>
            <a:r>
              <a:rPr lang="en-US" sz="1600" spc="-204" dirty="0">
                <a:cs typeface="Verdana"/>
              </a:rPr>
              <a:t> </a:t>
            </a:r>
            <a:r>
              <a:rPr lang="en-US" sz="1600" spc="-35" dirty="0">
                <a:cs typeface="Verdana"/>
              </a:rPr>
              <a:t>year</a:t>
            </a:r>
            <a:endParaRPr lang="en-US" sz="1600" dirty="0">
              <a:cs typeface="Verdana"/>
            </a:endParaRPr>
          </a:p>
          <a:p>
            <a:pPr marL="469900" indent="-457200"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600" i="1" spc="-20" dirty="0">
                <a:cs typeface="Verdana"/>
              </a:rPr>
              <a:t>the</a:t>
            </a:r>
            <a:r>
              <a:rPr lang="en-US" sz="1600" i="1" spc="-200" dirty="0">
                <a:cs typeface="Verdana"/>
              </a:rPr>
              <a:t> </a:t>
            </a:r>
            <a:r>
              <a:rPr lang="en-US" sz="1600" i="1" spc="-25" dirty="0">
                <a:cs typeface="Verdana"/>
              </a:rPr>
              <a:t>revenant</a:t>
            </a:r>
            <a:r>
              <a:rPr lang="en-US" sz="1600" i="1" spc="-200" dirty="0">
                <a:cs typeface="Verdana"/>
              </a:rPr>
              <a:t> </a:t>
            </a:r>
            <a:r>
              <a:rPr lang="en-US" sz="1600" spc="-35" dirty="0">
                <a:cs typeface="Verdana"/>
              </a:rPr>
              <a:t>was</a:t>
            </a:r>
            <a:r>
              <a:rPr lang="en-US" sz="1600" spc="-165" dirty="0">
                <a:cs typeface="Verdana"/>
              </a:rPr>
              <a:t> </a:t>
            </a:r>
            <a:r>
              <a:rPr lang="en-US" sz="1600" spc="-20" dirty="0">
                <a:cs typeface="Verdana"/>
              </a:rPr>
              <a:t>the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25" dirty="0">
                <a:cs typeface="Verdana"/>
              </a:rPr>
              <a:t>product</a:t>
            </a:r>
            <a:r>
              <a:rPr lang="en-US" sz="1600" spc="-170" dirty="0">
                <a:cs typeface="Verdana"/>
              </a:rPr>
              <a:t> </a:t>
            </a:r>
            <a:r>
              <a:rPr lang="en-US" sz="1600" spc="10" dirty="0">
                <a:cs typeface="Verdana"/>
              </a:rPr>
              <a:t>of</a:t>
            </a:r>
            <a:r>
              <a:rPr lang="en-US" sz="1600" spc="-180" dirty="0">
                <a:cs typeface="Verdana"/>
              </a:rPr>
              <a:t> </a:t>
            </a:r>
            <a:r>
              <a:rPr lang="en-US" sz="1600" spc="-20" dirty="0">
                <a:cs typeface="Verdana"/>
              </a:rPr>
              <a:t>the</a:t>
            </a:r>
            <a:r>
              <a:rPr lang="en-US" sz="1600" spc="-185" dirty="0">
                <a:cs typeface="Verdana"/>
              </a:rPr>
              <a:t> </a:t>
            </a:r>
            <a:r>
              <a:rPr lang="en-US" sz="1600" spc="-145" dirty="0">
                <a:cs typeface="Verdana"/>
              </a:rPr>
              <a:t>tireless</a:t>
            </a:r>
            <a:r>
              <a:rPr lang="en-US" sz="1600" spc="-195" dirty="0">
                <a:cs typeface="Verdana"/>
              </a:rPr>
              <a:t> </a:t>
            </a:r>
            <a:r>
              <a:rPr lang="en-US" sz="1600" spc="-100" dirty="0">
                <a:cs typeface="Verdana"/>
              </a:rPr>
              <a:t>efforts</a:t>
            </a:r>
            <a:r>
              <a:rPr lang="en-US" sz="1600" spc="-195" dirty="0">
                <a:cs typeface="Verdana"/>
              </a:rPr>
              <a:t> </a:t>
            </a:r>
            <a:r>
              <a:rPr lang="en-US" sz="1600" spc="10" dirty="0">
                <a:cs typeface="Verdana"/>
              </a:rPr>
              <a:t>of</a:t>
            </a:r>
            <a:r>
              <a:rPr lang="en-US" sz="1600" spc="-175" dirty="0">
                <a:cs typeface="Verdana"/>
              </a:rPr>
              <a:t> </a:t>
            </a:r>
            <a:r>
              <a:rPr lang="en-US" sz="1600" spc="65" dirty="0">
                <a:cs typeface="Verdana"/>
              </a:rPr>
              <a:t>an</a:t>
            </a:r>
            <a:endParaRPr lang="en-US" sz="1600" dirty="0">
              <a:cs typeface="Verdana"/>
            </a:endParaRPr>
          </a:p>
          <a:p>
            <a:pPr marL="469900"/>
            <a:r>
              <a:rPr lang="en-US" sz="1600" spc="10" dirty="0">
                <a:cs typeface="Verdana"/>
              </a:rPr>
              <a:t>unbelievable cast </a:t>
            </a:r>
            <a:r>
              <a:rPr lang="en-US" sz="1600" spc="90" dirty="0">
                <a:cs typeface="Verdana"/>
              </a:rPr>
              <a:t>and</a:t>
            </a:r>
            <a:r>
              <a:rPr lang="en-US" sz="1600" spc="-605" dirty="0">
                <a:cs typeface="Verdana"/>
              </a:rPr>
              <a:t> </a:t>
            </a:r>
            <a:r>
              <a:rPr lang="en-US" sz="1600" spc="35" dirty="0">
                <a:cs typeface="Verdana"/>
              </a:rPr>
              <a:t>crew</a:t>
            </a:r>
            <a:endParaRPr lang="en-US" sz="1600" dirty="0">
              <a:cs typeface="Verdana"/>
            </a:endParaRPr>
          </a:p>
          <a:p>
            <a:endParaRPr lang="en-US" sz="14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E847F3E-2523-4E0D-8601-B8C119FEDB9C}"/>
              </a:ext>
            </a:extLst>
          </p:cNvPr>
          <p:cNvSpPr/>
          <p:nvPr/>
        </p:nvSpPr>
        <p:spPr>
          <a:xfrm>
            <a:off x="8459273" y="3441983"/>
            <a:ext cx="390657" cy="392241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C1E2D892-56CA-4751-BA2F-053B0904618B}"/>
              </a:ext>
            </a:extLst>
          </p:cNvPr>
          <p:cNvSpPr/>
          <p:nvPr/>
        </p:nvSpPr>
        <p:spPr>
          <a:xfrm>
            <a:off x="4881093" y="4394081"/>
            <a:ext cx="837127" cy="32197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18971F-6ADB-496C-A6E0-1FCC326CF667}"/>
              </a:ext>
            </a:extLst>
          </p:cNvPr>
          <p:cNvSpPr txBox="1"/>
          <p:nvPr/>
        </p:nvSpPr>
        <p:spPr>
          <a:xfrm>
            <a:off x="6926687" y="6290764"/>
            <a:ext cx="192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Pre-Processing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EDA19-8A9D-4595-ACA0-892BD81BA383}"/>
              </a:ext>
            </a:extLst>
          </p:cNvPr>
          <p:cNvSpPr/>
          <p:nvPr/>
        </p:nvSpPr>
        <p:spPr>
          <a:xfrm>
            <a:off x="316606" y="4054220"/>
            <a:ext cx="4472189" cy="120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30110A-E6AA-4366-8236-DF19F565C8BA}"/>
              </a:ext>
            </a:extLst>
          </p:cNvPr>
          <p:cNvSpPr txBox="1"/>
          <p:nvPr/>
        </p:nvSpPr>
        <p:spPr>
          <a:xfrm>
            <a:off x="661115" y="4327301"/>
            <a:ext cx="369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pre-processing the data will be sent to the actual algorithm.</a:t>
            </a:r>
          </a:p>
        </p:txBody>
      </p:sp>
    </p:spTree>
    <p:extLst>
      <p:ext uri="{BB962C8B-B14F-4D97-AF65-F5344CB8AC3E}">
        <p14:creationId xmlns:p14="http://schemas.microsoft.com/office/powerpoint/2010/main" val="161125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NLTK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LITRATURE SURVEY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GOALS OF NLTK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WORKING WITH NLTK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070" y="5154978"/>
            <a:ext cx="376720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 &amp; </a:t>
            </a:r>
          </a:p>
          <a:p>
            <a:pPr algn="ctr"/>
            <a:r>
              <a:rPr lang="en-US" sz="1600" dirty="0"/>
              <a:t>IMPLEMENTATION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3858" y="181053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03141" y="184654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4BFCA-1A86-4FC5-9659-C227C3B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20707-8700-427F-967A-227DA7D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446684" y="1083283"/>
            <a:ext cx="3192856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dirty="0"/>
              <a:t>NLTK is a broad-coverage natural language toolkit that provides a simple, extensible, uniform framework for assignments, demonstrations and projects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660072" y="1083283"/>
            <a:ext cx="3576660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It is thoroughly documented, easy to learn, and simple to use. NLTK is now widely used in research and teaching.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596867" y="1728017"/>
            <a:ext cx="3192857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dirty="0"/>
              <a:t>Three different types of documentation are available. Tutorials explain how to use the toolkit, with detailed worked examples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517396" y="4833398"/>
            <a:ext cx="3627250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dirty="0"/>
              <a:t>The API documentation describes every module, interface, class, method, function, and variable in the toolkit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571346" y="5437528"/>
            <a:ext cx="2716217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dirty="0"/>
              <a:t>Technical reports explain and justify the toolkit’s design and implementation.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9114850" y="4154300"/>
            <a:ext cx="2990688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NLTK is available from nltk.sf.net, and is packaged for easy installation under Unix, Mac OS X and Windows.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CEEE26-84A5-45D0-B1E4-EBD722D3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3C5F-323C-4881-899F-40EDADD3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005D6F-8DDC-4CEA-A4A4-D34D75FF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F7D32-796A-49C5-8144-45265D6AB0CF}"/>
              </a:ext>
            </a:extLst>
          </p:cNvPr>
          <p:cNvSpPr txBox="1"/>
          <p:nvPr/>
        </p:nvSpPr>
        <p:spPr>
          <a:xfrm>
            <a:off x="699752" y="891048"/>
            <a:ext cx="10792495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using NLTK and WordNet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Alabhya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/ (IJCSIT) International Journal  of Computer Science and Information Technologies, Vol. 6 (6) , 2015, 5465-5469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www.ijcsit.com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NLTK: The Natural Language Toolkit(2011)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Steven Bird , University of Melbourne, Edward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University of Pennsylvania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sb@csse.unimelb.edu.au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cs/0205028.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NLTK for educational and scientific purposes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Mykhailo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Andriy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Romanyuk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Romanyshyn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CADSM’2011, 23-25 February, 2011,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Polyana-Svalyava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Zakarpattya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UKRAINE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NLTK: The Natural Language Toolkit,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Edward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Steven Bird Department of Computer and Information Science University of Pennsylvania, Philadelphia, PA 19104-6389, USA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https://www.nltk.org/book/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7E19E89-A95F-4F46-8F48-09DB3EF4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AED4D-0AC7-4FD9-8D90-198C1162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6DAC3-224C-4885-A60E-B3052152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72C64-3356-4E77-9787-CA59E058A143}"/>
              </a:ext>
            </a:extLst>
          </p:cNvPr>
          <p:cNvSpPr txBox="1"/>
          <p:nvPr/>
        </p:nvSpPr>
        <p:spPr>
          <a:xfrm>
            <a:off x="885302" y="1145224"/>
            <a:ext cx="104213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u="sng" dirty="0"/>
              <a:t>NLTK : Natural Language Tool Kit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/>
              <a:t>A set of Python modules to carry out many natural language tasks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/>
              <a:t>Basic classes to represent data for NLP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/>
              <a:t>Infrastructure to build NLP programs in 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/>
              <a:t>Python interface to over 50 corpora and lexical resources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/>
              <a:t>Focus on machine learning with specific domain Knowledge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/>
              <a:t>Free and open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77540-C20F-436B-A53B-AC2ACE9C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D37987-5258-44FA-82E4-640A59C3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Survey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128477" y="8552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Natural Language Processing using NLTK and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WordNet</a:t>
            </a:r>
            <a:r>
              <a:rPr lang="en-US" b="1" dirty="0"/>
              <a:t>[1]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280653" y="8552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NLTK: The Natural Language Toolkit (2009) [2]</a:t>
            </a:r>
            <a:endParaRPr lang="en-US" b="1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4058" y="1612308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264445" y="1758220"/>
            <a:ext cx="4582562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It provides easy-to-use interfaces to many corpora and lexical resources such as WordNet, along with a suite of text processing libraries for classification, tokenization, stemming, tagging, parsing, and semantic reasoning.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461110" y="1758220"/>
            <a:ext cx="416287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Modification to design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Tokens and other core data types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corpus module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Processing modules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264445" y="3999014"/>
            <a:ext cx="4429233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how necessary the NLTK is for the course of Computational Linguistics at the university and for researchers in the field of natural language processing. </a:t>
            </a:r>
          </a:p>
          <a:p>
            <a:pPr lvl="1" algn="just"/>
            <a:r>
              <a:rPr lang="en-US" sz="1600" dirty="0"/>
              <a:t>• high readability</a:t>
            </a:r>
          </a:p>
          <a:p>
            <a:pPr lvl="1"/>
            <a:r>
              <a:rPr lang="en-US" sz="1600" dirty="0"/>
              <a:t>• an easy to use object-oriented paradigm</a:t>
            </a:r>
          </a:p>
          <a:p>
            <a:pPr lvl="1"/>
            <a:r>
              <a:rPr lang="en-US" sz="1600" dirty="0"/>
              <a:t>• easy extensibility</a:t>
            </a:r>
          </a:p>
          <a:p>
            <a:pPr lvl="1"/>
            <a:r>
              <a:rPr lang="en-US" sz="1600" dirty="0"/>
              <a:t>• strong Unicode support</a:t>
            </a:r>
          </a:p>
          <a:p>
            <a:pPr lvl="1"/>
            <a:r>
              <a:rPr lang="en-US" sz="1600" dirty="0"/>
              <a:t>• a powerful standard library</a:t>
            </a:r>
            <a:endParaRPr lang="en-US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0FA88F-410A-4F48-A37A-810A1102E8D2}"/>
              </a:ext>
            </a:extLst>
          </p:cNvPr>
          <p:cNvSpPr/>
          <p:nvPr/>
        </p:nvSpPr>
        <p:spPr>
          <a:xfrm>
            <a:off x="1128477" y="32077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Using NLTK for educational and scientific purposes [3]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FA3A64E-5B8C-40BD-94F2-374F687B55E9}"/>
              </a:ext>
            </a:extLst>
          </p:cNvPr>
          <p:cNvSpPr/>
          <p:nvPr/>
        </p:nvSpPr>
        <p:spPr>
          <a:xfrm>
            <a:off x="6280653" y="320779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NLTK: The Natural Language Toolkit (2002) [4]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3928B-6A95-440F-B642-DE3269D8985F}"/>
              </a:ext>
            </a:extLst>
          </p:cNvPr>
          <p:cNvSpPr/>
          <p:nvPr/>
        </p:nvSpPr>
        <p:spPr>
          <a:xfrm>
            <a:off x="6461110" y="3999013"/>
            <a:ext cx="4429233" cy="19697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NLTK was developed as a open source program modules</a:t>
            </a:r>
          </a:p>
          <a:p>
            <a:pPr lvl="1" algn="just"/>
            <a:r>
              <a:rPr lang="en-US" sz="1600" dirty="0"/>
              <a:t>• Parsing Modules</a:t>
            </a:r>
          </a:p>
          <a:p>
            <a:pPr lvl="1"/>
            <a:r>
              <a:rPr lang="en-US" sz="1600" dirty="0"/>
              <a:t>• Tagging Modules</a:t>
            </a:r>
          </a:p>
          <a:p>
            <a:pPr lvl="1"/>
            <a:r>
              <a:rPr lang="en-US" sz="1600" dirty="0"/>
              <a:t>• Finite State Automata</a:t>
            </a:r>
          </a:p>
          <a:p>
            <a:pPr lvl="1"/>
            <a:r>
              <a:rPr lang="en-US" sz="1600" dirty="0"/>
              <a:t>• Type Checking</a:t>
            </a:r>
          </a:p>
          <a:p>
            <a:pPr lvl="1"/>
            <a:r>
              <a:rPr lang="en-US" sz="1600" dirty="0"/>
              <a:t>• Visualization</a:t>
            </a:r>
          </a:p>
          <a:p>
            <a:pPr lvl="1"/>
            <a:r>
              <a:rPr lang="en-US" sz="1600" dirty="0"/>
              <a:t>•Text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363E1-2356-43F4-8EC3-814BBC72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64BC-E251-41E8-9B14-4D8DE120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 OF NLTK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609637" y="2118146"/>
            <a:ext cx="4918324" cy="2732509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384482" y="2074978"/>
            <a:ext cx="4807522" cy="270804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400651" y="2046832"/>
            <a:ext cx="4573352" cy="265323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85728" y="2046833"/>
            <a:ext cx="4573354" cy="265323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1164719" y="208858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SIMPLICITY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112184" y="215097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CONSISTANCY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946478" y="211908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EXTENSIBILITY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848351" y="213134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MODULARITY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637333" y="2487489"/>
            <a:ext cx="2415029" cy="2680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</a:rPr>
              <a:t>To provide an intuitive framework along with substantial building blocks, giving users a practical knowledge of NLP without getting bogged down in the tedious house-keeping usually associated with processing annotated language data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3674117" y="2832482"/>
            <a:ext cx="2321627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</a:rPr>
              <a:t>To provide a uniform framework with consistent interfaces and data structures, and easily-guessable method names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382161" y="2550835"/>
            <a:ext cx="2631785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</a:rPr>
              <a:t>To provide a structure into which new software modules can be easily accommodated, including alternative implementations and competing approaches to the same task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416269" y="2753430"/>
            <a:ext cx="2235763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</a:rPr>
              <a:t>To provide components that can be used independently without needing to understand the rest of the toolkit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657849" y="161115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621457" y="17222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7461482" y="1627581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388577" y="1597552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86B67-5DFB-483F-824F-36A81B3F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04BCE-B210-4F0B-9718-713B1DB6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27 March 2019</a:t>
            </a:r>
          </a:p>
        </p:txBody>
      </p:sp>
    </p:spTree>
    <p:extLst>
      <p:ext uri="{BB962C8B-B14F-4D97-AF65-F5344CB8AC3E}">
        <p14:creationId xmlns:p14="http://schemas.microsoft.com/office/powerpoint/2010/main" val="205798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&amp; Implementation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9578" y="292881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7791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498672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55291" y="3722564"/>
            <a:ext cx="839965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2024580" y="357994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Core Modules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Task Modules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47634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corpus module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532250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Tokens and other core data types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29732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Processing modules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6729687" y="4963560"/>
            <a:ext cx="1270525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 err="1"/>
              <a:t>nltk.parser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CB594-12EC-4499-84B2-F59AFE218BA1}"/>
              </a:ext>
            </a:extLst>
          </p:cNvPr>
          <p:cNvSpPr txBox="1"/>
          <p:nvPr/>
        </p:nvSpPr>
        <p:spPr>
          <a:xfrm>
            <a:off x="614809" y="1146944"/>
            <a:ext cx="599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NLTK is implemented as a large collection of minimally interdependent modules, organized into a shallow hierarchy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4C1A6D-C32D-41B3-AF46-F83B1144D407}"/>
              </a:ext>
            </a:extLst>
          </p:cNvPr>
          <p:cNvSpPr/>
          <p:nvPr/>
        </p:nvSpPr>
        <p:spPr>
          <a:xfrm>
            <a:off x="6536711" y="4483747"/>
            <a:ext cx="1656478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example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</a:t>
            </a:r>
            <a:r>
              <a:rPr lang="en-US" sz="1400" b="1" dirty="0" err="1"/>
              <a:t>nltk.tokenizer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2A77203-F033-4120-B936-C4A2BEFC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E2BF2DB0-4CDD-4ECB-8ECE-45903D46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92A449-ECEE-4916-BDAD-F8DB11A8E452}"/>
              </a:ext>
            </a:extLst>
          </p:cNvPr>
          <p:cNvSpPr/>
          <p:nvPr/>
        </p:nvSpPr>
        <p:spPr>
          <a:xfrm>
            <a:off x="4063900" y="4516314"/>
            <a:ext cx="1656478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example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Metadata 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&amp; Implementation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B74145-E685-4A09-9F93-7AEE96BB64AB}"/>
              </a:ext>
            </a:extLst>
          </p:cNvPr>
          <p:cNvSpPr txBox="1"/>
          <p:nvPr/>
        </p:nvSpPr>
        <p:spPr>
          <a:xfrm>
            <a:off x="1573905" y="855297"/>
            <a:ext cx="904418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Tokens and other core data types</a:t>
            </a:r>
          </a:p>
          <a:p>
            <a:pPr algn="just"/>
            <a:endParaRPr lang="en-US" sz="2800" b="1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To maximize interoperability between modules a single class is encode information about natural language texts – the </a:t>
            </a:r>
            <a:r>
              <a:rPr lang="en-US" sz="2000" b="1" dirty="0"/>
              <a:t>Token</a:t>
            </a:r>
            <a:r>
              <a:rPr lang="en-US" sz="2000" dirty="0"/>
              <a:t> class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the TEXT property is used to encode a token’s text content:</a:t>
            </a:r>
          </a:p>
          <a:p>
            <a:pPr algn="just"/>
            <a:r>
              <a:rPr lang="en-US" sz="2000" b="1" dirty="0"/>
              <a:t>	&gt;&gt;&gt; from </a:t>
            </a:r>
            <a:r>
              <a:rPr lang="en-US" sz="2000" b="1" dirty="0" err="1"/>
              <a:t>nltk.token</a:t>
            </a:r>
            <a:r>
              <a:rPr lang="en-US" sz="2000" b="1" dirty="0"/>
              <a:t> import * </a:t>
            </a:r>
          </a:p>
          <a:p>
            <a:pPr algn="just"/>
            <a:r>
              <a:rPr lang="en-US" sz="2000" b="1" dirty="0"/>
              <a:t>	&gt;&gt;&gt; Token(TEXT="Hello World!") </a:t>
            </a:r>
          </a:p>
          <a:p>
            <a:pPr algn="just"/>
            <a:r>
              <a:rPr lang="en-US" sz="2000" b="1" dirty="0"/>
              <a:t>	&lt;Hello World!&gt;</a:t>
            </a: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The TAG property is used to encode a token’s part of-speech tag: </a:t>
            </a:r>
            <a:endParaRPr lang="en-US" sz="2000" b="1" dirty="0"/>
          </a:p>
          <a:p>
            <a:pPr algn="just"/>
            <a:r>
              <a:rPr lang="en-US" sz="2000" b="1" dirty="0"/>
              <a:t>	&gt;&gt;&gt; Token(TEXT="python", TAG="NN")</a:t>
            </a:r>
          </a:p>
          <a:p>
            <a:pPr algn="just"/>
            <a:r>
              <a:rPr lang="en-US" sz="2000" b="1" dirty="0"/>
              <a:t>	&lt;PYTHON/NN&gt;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The SUBTOKENS property is used to store a tokenized text: </a:t>
            </a:r>
          </a:p>
          <a:p>
            <a:pPr algn="just"/>
            <a:r>
              <a:rPr lang="en-US" sz="2000" dirty="0"/>
              <a:t>	</a:t>
            </a:r>
            <a:r>
              <a:rPr lang="en-US" sz="2000" b="1" dirty="0"/>
              <a:t>&gt;&gt;&gt; from </a:t>
            </a:r>
            <a:r>
              <a:rPr lang="en-US" sz="2000" b="1" dirty="0" err="1"/>
              <a:t>nltk.tokenizer</a:t>
            </a:r>
            <a:r>
              <a:rPr lang="en-US" sz="2000" b="1" dirty="0"/>
              <a:t> import * </a:t>
            </a:r>
          </a:p>
          <a:p>
            <a:pPr algn="just"/>
            <a:r>
              <a:rPr lang="en-US" sz="2000" b="1" dirty="0"/>
              <a:t>	&gt;&gt;&gt; </a:t>
            </a:r>
            <a:r>
              <a:rPr lang="en-US" sz="2000" b="1" dirty="0" err="1"/>
              <a:t>tok</a:t>
            </a:r>
            <a:r>
              <a:rPr lang="en-US" sz="2000" b="1" dirty="0"/>
              <a:t> = Token(TEXT="Hello World!") </a:t>
            </a:r>
          </a:p>
          <a:p>
            <a:pPr algn="just"/>
            <a:r>
              <a:rPr lang="en-US" sz="2000" b="1" dirty="0"/>
              <a:t>	&gt;&gt;&gt; </a:t>
            </a:r>
            <a:r>
              <a:rPr lang="en-US" sz="2000" b="1" dirty="0" err="1"/>
              <a:t>WhitespaceTokenizer</a:t>
            </a:r>
            <a:r>
              <a:rPr lang="en-US" sz="2000" b="1" dirty="0"/>
              <a:t>().tokenize(</a:t>
            </a:r>
            <a:r>
              <a:rPr lang="en-US" sz="2000" b="1" dirty="0" err="1"/>
              <a:t>tok</a:t>
            </a:r>
            <a:r>
              <a:rPr lang="en-US" sz="2000" b="1" dirty="0"/>
              <a:t>) </a:t>
            </a:r>
          </a:p>
          <a:p>
            <a:pPr algn="just"/>
            <a:r>
              <a:rPr lang="en-US" sz="2000" b="1" dirty="0"/>
              <a:t>	&gt;&gt;&gt; print </a:t>
            </a:r>
            <a:r>
              <a:rPr lang="en-US" sz="2000" b="1" dirty="0" err="1"/>
              <a:t>tok</a:t>
            </a:r>
            <a:r>
              <a:rPr lang="en-US" sz="2000" b="1" dirty="0"/>
              <a:t>[’SUBTOKENS’])</a:t>
            </a:r>
          </a:p>
          <a:p>
            <a:pPr algn="just"/>
            <a:r>
              <a:rPr lang="en-US" sz="2000" b="1" dirty="0"/>
              <a:t>	[&lt;Hello&gt;,&lt;World&gt;]</a:t>
            </a:r>
          </a:p>
          <a:p>
            <a:r>
              <a:rPr lang="en-US" sz="2400" b="1" dirty="0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8661-4E0A-468D-A0C9-F14D7845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34EE41-D2B7-430C-9BB8-9722844A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9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&amp; Implementation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B74145-E685-4A09-9F93-7AEE96BB64AB}"/>
              </a:ext>
            </a:extLst>
          </p:cNvPr>
          <p:cNvSpPr txBox="1"/>
          <p:nvPr/>
        </p:nvSpPr>
        <p:spPr>
          <a:xfrm>
            <a:off x="1573905" y="855297"/>
            <a:ext cx="9044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corpus module</a:t>
            </a: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The corpus module defines classes for reading and processing many of the  corpora.</a:t>
            </a:r>
          </a:p>
          <a:p>
            <a:pPr algn="just"/>
            <a:r>
              <a:rPr lang="en-US" sz="2400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6E752-5A72-48F5-9973-71261D016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3" y="2712780"/>
            <a:ext cx="5942639" cy="266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178B1E-8D37-4AD7-B297-F863C7F09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81" y="2257532"/>
            <a:ext cx="4768217" cy="357774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B7AA1-B8C6-4BD0-A019-3A7F4BA4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8ED5FC3-F591-4C32-B7C1-04D7FBA2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0361" y="522898"/>
            <a:ext cx="35116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&amp; Implementation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89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B74145-E685-4A09-9F93-7AEE96BB64AB}"/>
              </a:ext>
            </a:extLst>
          </p:cNvPr>
          <p:cNvSpPr txBox="1"/>
          <p:nvPr/>
        </p:nvSpPr>
        <p:spPr>
          <a:xfrm>
            <a:off x="1573905" y="855297"/>
            <a:ext cx="904418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Processing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language processing algorithm is implemented as a class and </a:t>
            </a:r>
            <a:r>
              <a:rPr lang="en-US" sz="2000" dirty="0"/>
              <a:t>NLTK includes the following modules: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 err="1"/>
              <a:t>Cfg</a:t>
            </a:r>
            <a:endParaRPr lang="en-US" sz="16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corpus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draw (</a:t>
            </a:r>
            <a:r>
              <a:rPr lang="en-US" sz="1600" b="1" dirty="0" err="1"/>
              <a:t>cfg</a:t>
            </a:r>
            <a:r>
              <a:rPr lang="en-US" sz="1600" b="1" dirty="0"/>
              <a:t>, chart, corpus, </a:t>
            </a:r>
            <a:r>
              <a:rPr lang="en-US" sz="1600" b="1" dirty="0" err="1"/>
              <a:t>featurestruct</a:t>
            </a:r>
            <a:r>
              <a:rPr lang="en-US" sz="1600" b="1" dirty="0"/>
              <a:t>, </a:t>
            </a:r>
            <a:r>
              <a:rPr lang="en-US" sz="1600" b="1" dirty="0" err="1"/>
              <a:t>fsa</a:t>
            </a:r>
            <a:r>
              <a:rPr lang="en-US" sz="1600" b="1" dirty="0"/>
              <a:t>, graph, plot, </a:t>
            </a:r>
            <a:r>
              <a:rPr lang="en-US" sz="1600" b="1" dirty="0" err="1"/>
              <a:t>rdparser</a:t>
            </a:r>
            <a:r>
              <a:rPr lang="en-US" sz="1600" b="1" dirty="0"/>
              <a:t>, </a:t>
            </a:r>
            <a:r>
              <a:rPr lang="en-US" sz="1600" b="1" dirty="0" err="1"/>
              <a:t>srparser</a:t>
            </a:r>
            <a:r>
              <a:rPr lang="en-US" sz="1600" b="1" dirty="0"/>
              <a:t>, tree)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eval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 err="1"/>
              <a:t>featurestruct</a:t>
            </a:r>
            <a:endParaRPr lang="en-US" sz="16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parser (chart, chunk, probabilistic)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sense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set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stemmer (porter)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tagger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token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tokenizer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 err="1"/>
              <a:t>util</a:t>
            </a:r>
            <a:endParaRPr lang="en-US" sz="1600" b="1" dirty="0"/>
          </a:p>
        </p:txBody>
      </p:sp>
      <p:grpSp>
        <p:nvGrpSpPr>
          <p:cNvPr id="9" name="Group 8" descr="This image is an icon of four sheets of paper. ">
            <a:extLst>
              <a:ext uri="{FF2B5EF4-FFF2-40B4-BE49-F238E27FC236}">
                <a16:creationId xmlns:a16="http://schemas.microsoft.com/office/drawing/2014/main" id="{1514517B-63B3-45C9-8DCF-0A60D3F49A5D}"/>
              </a:ext>
            </a:extLst>
          </p:cNvPr>
          <p:cNvGrpSpPr/>
          <p:nvPr/>
        </p:nvGrpSpPr>
        <p:grpSpPr>
          <a:xfrm>
            <a:off x="8336924" y="4057027"/>
            <a:ext cx="1218438" cy="1650767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0" name="Freeform 961">
              <a:extLst>
                <a:ext uri="{FF2B5EF4-FFF2-40B4-BE49-F238E27FC236}">
                  <a16:creationId xmlns:a16="http://schemas.microsoft.com/office/drawing/2014/main" id="{01D35D23-61D8-46D4-8814-449FC4C3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62">
              <a:extLst>
                <a:ext uri="{FF2B5EF4-FFF2-40B4-BE49-F238E27FC236}">
                  <a16:creationId xmlns:a16="http://schemas.microsoft.com/office/drawing/2014/main" id="{2DE5218C-0ED1-4247-B1E4-7CE91937B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3">
              <a:extLst>
                <a:ext uri="{FF2B5EF4-FFF2-40B4-BE49-F238E27FC236}">
                  <a16:creationId xmlns:a16="http://schemas.microsoft.com/office/drawing/2014/main" id="{A9464569-BDC4-45E7-8F26-640633178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64">
              <a:extLst>
                <a:ext uri="{FF2B5EF4-FFF2-40B4-BE49-F238E27FC236}">
                  <a16:creationId xmlns:a16="http://schemas.microsoft.com/office/drawing/2014/main" id="{8CF27090-F3FA-4F59-B970-9B0614E34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BB4DF3-FA39-475F-8E6B-1861D887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B3EA4-D5DA-429C-817A-D9276E2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1589</Words>
  <Application>Microsoft Office PowerPoint</Application>
  <PresentationFormat>Widescreen</PresentationFormat>
  <Paragraphs>267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Segoe UI Light</vt:lpstr>
      <vt:lpstr>Times New Roman</vt:lpstr>
      <vt:lpstr>Wingdings</vt:lpstr>
      <vt:lpstr>Office Theme</vt:lpstr>
      <vt:lpstr>Technical Seminar NATURAL LANGUAGE TOOL KIT</vt:lpstr>
      <vt:lpstr>Project analysis slide 2</vt:lpstr>
      <vt:lpstr>Project analysis slide 3</vt:lpstr>
      <vt:lpstr>Project analysis slide 8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6</vt:lpstr>
      <vt:lpstr>Project analysis slide 7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2019-03-26T12:39:38Z</dcterms:created>
  <dcterms:modified xsi:type="dcterms:W3CDTF">2019-03-27T04:11:09Z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