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2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7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31" r:id="rId35"/>
    <p:sldId id="327" r:id="rId36"/>
    <p:sldId id="332" r:id="rId37"/>
    <p:sldId id="328" r:id="rId38"/>
    <p:sldId id="329" r:id="rId39"/>
    <p:sldId id="330" r:id="rId40"/>
    <p:sldId id="294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681"/>
  </p:normalViewPr>
  <p:slideViewPr>
    <p:cSldViewPr>
      <p:cViewPr varScale="1">
        <p:scale>
          <a:sx n="118" d="100"/>
          <a:sy n="118" d="100"/>
        </p:scale>
        <p:origin x="176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2B1D6-8B29-4576-8BF9-C029168734D1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5B0B3-4BDA-47AE-8AAF-04CE7632D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C01EA-BED1-4B3F-88CD-0DD882316650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7C2F-BCBD-A149-8F90-21DECE8FB1A6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44C44-03C6-46DE-AD22-8F2E4D9C083D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CD7A6-1B93-9844-850A-7A754EAB083E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7" name="直接连接符 28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64C4-7FD6-4C12-BF0C-760DA1E4CC06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F886C-0A22-6F4D-BC08-A1674DBCDE43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A0A2-59A1-4280-8BD0-4964717E7613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122E1-BD46-574B-9943-26C68811A002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8" name="直接连接符 28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88842"/>
            <a:ext cx="4040188" cy="41373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1"/>
            <a:ext cx="4041775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88842"/>
            <a:ext cx="4041775" cy="41373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FB6F5-84EC-4E0D-8BF3-115F21188C2E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8BE7-6E3E-B64D-A23E-8CEB690E7C2B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22AB1-BFF8-499F-8443-9B2E7839B4F0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681B-4702-CB4A-9A29-560E57031AB1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直接连接符 28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50706-ECF1-4318-B99A-90D45C6AA0BB}" type="datetime1">
              <a:rPr lang="zh-CN" altLang="en-US" smtClean="0">
                <a:solidFill>
                  <a:srgbClr val="1F497D"/>
                </a:solidFill>
              </a:rPr>
              <a:pPr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46815-98F3-E14D-9C5E-D0E4A86CE9AC}" type="slidenum">
              <a:rPr lang="en-US" altLang="zh-CN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ym typeface="Times New Roman" charset="0"/>
              </a:rPr>
              <a:t>单击此处编辑母版文本样式</a:t>
            </a:r>
            <a:endParaRPr lang="zh-CN" dirty="0">
              <a:sym typeface="Times New Roman" charset="0"/>
            </a:endParaRPr>
          </a:p>
          <a:p>
            <a:pPr lvl="1"/>
            <a:r>
              <a:rPr lang="zh-CN" altLang="en-US" dirty="0">
                <a:sym typeface="Times New Roman" charset="0"/>
              </a:rPr>
              <a:t>第二级</a:t>
            </a:r>
            <a:endParaRPr lang="zh-CN" dirty="0">
              <a:sym typeface="Times New Roman" charset="0"/>
            </a:endParaRPr>
          </a:p>
          <a:p>
            <a:pPr lvl="2"/>
            <a:r>
              <a:rPr lang="zh-CN" altLang="en-US" dirty="0">
                <a:sym typeface="Times New Roman" charset="0"/>
              </a:rPr>
              <a:t>第三级</a:t>
            </a:r>
            <a:endParaRPr lang="zh-CN" dirty="0">
              <a:sym typeface="Times New Roman" charset="0"/>
            </a:endParaRPr>
          </a:p>
          <a:p>
            <a:pPr lvl="3"/>
            <a:r>
              <a:rPr lang="zh-CN" altLang="en-US" dirty="0">
                <a:sym typeface="Times New Roman" charset="0"/>
              </a:rPr>
              <a:t>第四级</a:t>
            </a:r>
            <a:endParaRPr lang="zh-CN" dirty="0">
              <a:sym typeface="Times New Roman" charset="0"/>
            </a:endParaRPr>
          </a:p>
          <a:p>
            <a:pPr lvl="4"/>
            <a:r>
              <a:rPr lang="zh-CN" altLang="en-US" dirty="0">
                <a:sym typeface="Times New Roman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imes New Roman" charset="0"/>
                <a:ea typeface="MS PMincho" charset="0"/>
                <a:cs typeface="MS PMincho" charset="0"/>
                <a:sym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33CCD-C3E4-46B0-B1A7-A615C45AAD83}" type="datetime1">
              <a:rPr lang="zh-CN" altLang="en-US" smtClean="0">
                <a:solidFill>
                  <a:srgbClr val="1F49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2019/8/23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+mn-lt"/>
                <a:ea typeface="MS PMincho" pitchFamily="18" charset="-128"/>
                <a:cs typeface="+mn-cs"/>
                <a:sym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imes New Roman" charset="0"/>
                <a:ea typeface="MS PMincho" charset="0"/>
                <a:cs typeface="MS PMincho" charset="0"/>
                <a:sym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699BF4-CA54-C245-A21A-8FEB3FE020E5}" type="slidenum">
              <a:rPr lang="en-US" altLang="zh-CN">
                <a:solidFill>
                  <a:srgbClr val="1F49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33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Gill Sans MT" panose="020B0502020104020203" pitchFamily="34" charset="0"/>
          <a:ea typeface="+mn-ea"/>
          <a:cs typeface="微软雅黑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Gill Sans MT" pitchFamily="34" charset="0"/>
          <a:ea typeface="微软雅黑" pitchFamily="34" charset="-122"/>
          <a:cs typeface="微软雅黑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Gill Sans MT" pitchFamily="34" charset="0"/>
          <a:ea typeface="微软雅黑" pitchFamily="34" charset="-122"/>
          <a:cs typeface="微软雅黑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Gill Sans MT" pitchFamily="34" charset="0"/>
          <a:ea typeface="微软雅黑" pitchFamily="34" charset="-122"/>
          <a:cs typeface="微软雅黑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Gill Sans MT" pitchFamily="34" charset="0"/>
          <a:ea typeface="微软雅黑" pitchFamily="34" charset="-122"/>
          <a:cs typeface="微软雅黑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charset="0"/>
        <a:buChar char=""/>
        <a:defRPr kumimoji="1" sz="2600">
          <a:solidFill>
            <a:schemeClr val="tx1"/>
          </a:solidFill>
          <a:latin typeface="+mn-lt"/>
          <a:ea typeface="+mn-ea"/>
          <a:cs typeface="微软雅黑" charset="0"/>
          <a:sym typeface="Times New Roman" charset="0"/>
        </a:defRPr>
      </a:lvl1pPr>
      <a:lvl2pPr marL="547688" indent="-271463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charset="0"/>
        <a:buChar char=""/>
        <a:defRPr kumimoji="1" sz="2300">
          <a:solidFill>
            <a:schemeClr val="tx2"/>
          </a:solidFill>
          <a:latin typeface="+mn-lt"/>
          <a:ea typeface="+mn-ea"/>
          <a:cs typeface="微软雅黑" charset="0"/>
          <a:sym typeface="Times New Roman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charset="0"/>
        <a:buChar char=""/>
        <a:defRPr kumimoji="1" sz="2000">
          <a:solidFill>
            <a:schemeClr val="tx1"/>
          </a:solidFill>
          <a:latin typeface="+mn-lt"/>
          <a:ea typeface="+mn-ea"/>
          <a:cs typeface="微软雅黑" charset="0"/>
          <a:sym typeface="Times New Roman" charset="0"/>
        </a:defRPr>
      </a:lvl3pPr>
      <a:lvl4pPr marL="1096963" indent="-227013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0"/>
        <a:buChar char=""/>
        <a:defRPr kumimoji="1" sz="2000">
          <a:solidFill>
            <a:schemeClr val="tx1"/>
          </a:solidFill>
          <a:latin typeface="+mn-lt"/>
          <a:ea typeface="+mn-ea"/>
          <a:cs typeface="微软雅黑" charset="0"/>
          <a:sym typeface="Times New Roman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"/>
        <a:defRPr kumimoji="1" sz="1600">
          <a:solidFill>
            <a:schemeClr val="tx1"/>
          </a:solidFill>
          <a:latin typeface="+mn-lt"/>
          <a:ea typeface="+mn-ea"/>
          <a:cs typeface="微软雅黑" charset="0"/>
          <a:sym typeface="Times New Roman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2019</a:t>
            </a:r>
            <a:r>
              <a:rPr lang="zh-CN" altLang="en-US" b="1" dirty="0"/>
              <a:t>年秋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F7C2F-BCBD-A149-8F90-21DECE8FB1A6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标题 1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algn="ctr" eaLnBrk="1" hangingPunct="1"/>
            <a:r>
              <a:rPr kumimoji="0" lang="zh-CN" altLang="en-US" sz="3600" b="1" dirty="0">
                <a:solidFill>
                  <a:srgbClr val="0000FF"/>
                </a:solidFill>
                <a:latin typeface="微软雅黑" charset="0"/>
                <a:ea typeface="微软雅黑" charset="0"/>
              </a:rPr>
              <a:t>虚拟存储器</a:t>
            </a:r>
          </a:p>
        </p:txBody>
      </p:sp>
      <p:cxnSp>
        <p:nvCxnSpPr>
          <p:cNvPr id="10" name="直接连接符 20"/>
          <p:cNvCxnSpPr>
            <a:cxnSpLocks noChangeShapeType="1"/>
          </p:cNvCxnSpPr>
          <p:nvPr/>
        </p:nvCxnSpPr>
        <p:spPr bwMode="auto">
          <a:xfrm flipV="1">
            <a:off x="971600" y="5354166"/>
            <a:ext cx="7272337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88900" dist="127000" algn="l" rotWithShape="0">
              <a:srgbClr val="000000">
                <a:alpha val="39999"/>
              </a:srgbClr>
            </a:outerShdw>
          </a:effectLst>
        </p:spPr>
      </p:cxn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5057775" y="322263"/>
            <a:ext cx="4105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dirty="0">
                <a:latin typeface="微软雅黑" charset="0"/>
                <a:ea typeface="微软雅黑" charset="0"/>
                <a:cs typeface="微软雅黑" charset="0"/>
                <a:sym typeface="Arial" charset="0"/>
              </a:rPr>
              <a:t>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42062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实现内存的保护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38991"/>
            <a:ext cx="8229600" cy="1205709"/>
          </a:xfrm>
        </p:spPr>
        <p:txBody>
          <a:bodyPr/>
          <a:lstStyle/>
          <a:p>
            <a:r>
              <a:rPr lang="zh-CN" altLang="en-US" dirty="0"/>
              <a:t>页表中存放有访问权限</a:t>
            </a:r>
          </a:p>
          <a:p>
            <a:pPr lvl="1"/>
            <a:r>
              <a:rPr lang="zh-CN" altLang="en-US" dirty="0"/>
              <a:t>通过硬件来保证权限（操作系统的“陷阱”操作）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1F497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3" y="1229498"/>
            <a:ext cx="7178047" cy="40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虚拟存储器的目的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容量</a:t>
            </a:r>
          </a:p>
          <a:p>
            <a:pPr lvl="1"/>
            <a:r>
              <a:rPr lang="zh-CN" altLang="en-US" sz="1800" dirty="0"/>
              <a:t>获得运行比物理存储器更大空间程序的能力</a:t>
            </a:r>
          </a:p>
          <a:p>
            <a:r>
              <a:rPr lang="zh-CN" altLang="en-US" sz="2000" dirty="0"/>
              <a:t>存储管理</a:t>
            </a:r>
          </a:p>
          <a:p>
            <a:pPr lvl="1"/>
            <a:r>
              <a:rPr lang="zh-CN" altLang="en-US" sz="1800" dirty="0"/>
              <a:t>内存的分配以及虚实地址转换</a:t>
            </a:r>
          </a:p>
          <a:p>
            <a:r>
              <a:rPr lang="zh-CN" altLang="en-US" sz="2000" dirty="0"/>
              <a:t>保护</a:t>
            </a:r>
          </a:p>
          <a:p>
            <a:pPr lvl="1"/>
            <a:r>
              <a:rPr lang="zh-CN" altLang="en-US" sz="1800" dirty="0"/>
              <a:t>操作系统可以对虚拟存储空间进行特定的保护</a:t>
            </a:r>
            <a:r>
              <a:rPr lang="en-US" altLang="zh-CN" sz="1800" dirty="0"/>
              <a:t>. . .</a:t>
            </a:r>
            <a:endParaRPr lang="zh-CN" altLang="en-US" sz="1800" dirty="0"/>
          </a:p>
          <a:p>
            <a:r>
              <a:rPr lang="zh-CN" altLang="en-US" sz="2000" dirty="0"/>
              <a:t>灵活</a:t>
            </a:r>
          </a:p>
          <a:p>
            <a:pPr lvl="1"/>
            <a:r>
              <a:rPr lang="zh-CN" altLang="en-US" sz="1800" dirty="0"/>
              <a:t>程序的某部分可以装入主存的任意位置</a:t>
            </a:r>
          </a:p>
          <a:p>
            <a:r>
              <a:rPr lang="zh-CN" altLang="en-US" sz="2000" dirty="0"/>
              <a:t>提高存储效率</a:t>
            </a:r>
          </a:p>
          <a:p>
            <a:pPr lvl="1"/>
            <a:r>
              <a:rPr lang="zh-CN" altLang="en-US" sz="1800" dirty="0"/>
              <a:t>只在主存储器中保留最重要的部分</a:t>
            </a:r>
          </a:p>
          <a:p>
            <a:r>
              <a:rPr lang="zh-CN" altLang="en-US" sz="2000" dirty="0"/>
              <a:t>提高并行度</a:t>
            </a:r>
          </a:p>
          <a:p>
            <a:pPr lvl="1"/>
            <a:r>
              <a:rPr lang="zh-CN" altLang="en-US" sz="1800" dirty="0"/>
              <a:t>在进行段页替换的同时可以执行其它进程</a:t>
            </a:r>
          </a:p>
          <a:p>
            <a:r>
              <a:rPr lang="zh-CN" altLang="en-US" sz="2000" dirty="0"/>
              <a:t>可扩展</a:t>
            </a:r>
          </a:p>
          <a:p>
            <a:pPr lvl="1"/>
            <a:r>
              <a:rPr lang="zh-CN" altLang="en-US" sz="1800" dirty="0"/>
              <a:t>为对象提供了扩展空间的能力</a:t>
            </a:r>
            <a:r>
              <a:rPr lang="en-US" altLang="zh-CN" sz="1800" dirty="0"/>
              <a:t>.</a:t>
            </a:r>
            <a:endParaRPr lang="zh-CN" altLang="en-US" sz="18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虚存与</a:t>
            </a:r>
            <a:r>
              <a:rPr lang="en-US" altLang="zh-CN" b="1" dirty="0"/>
              <a:t>Cache</a:t>
            </a:r>
            <a:r>
              <a:rPr lang="zh-CN" altLang="en-US" dirty="0"/>
              <a:t>的比较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8844" y="1677068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defTabSz="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kumimoji="1" sz="26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1pPr>
            <a:lvl2pPr marL="547688" indent="-271463" algn="l" defTabSz="0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kumimoji="1" sz="2300">
                <a:solidFill>
                  <a:schemeClr val="tx2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2pPr>
            <a:lvl3pPr marL="822325" indent="-228600" algn="l" defTabSz="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3pPr>
            <a:lvl4pPr marL="1096963" indent="-227013" algn="l" defTabSz="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4pPr>
            <a:lvl5pPr marL="13716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kumimoji="1" sz="16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5pPr>
            <a:lvl6pPr marL="18288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6pPr>
            <a:lvl7pPr marL="22860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7pPr>
            <a:lvl8pPr marL="27432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8pPr>
            <a:lvl9pPr marL="32004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9pPr>
          </a:lstStyle>
          <a:p>
            <a:r>
              <a:rPr lang="zh-CN" altLang="en-US" sz="2800" kern="0"/>
              <a:t>虚存</a:t>
            </a:r>
          </a:p>
          <a:p>
            <a:pPr lvl="1"/>
            <a:r>
              <a:rPr lang="zh-CN" altLang="en-US" sz="2400" kern="0"/>
              <a:t>“主存</a:t>
            </a:r>
            <a:r>
              <a:rPr lang="en-US" altLang="zh-CN" sz="2400" kern="0"/>
              <a:t>——</a:t>
            </a:r>
            <a:r>
              <a:rPr lang="zh-CN" altLang="en-US" sz="2400" kern="0"/>
              <a:t>辅存层次”，主要目的是解决存储容量的问题。</a:t>
            </a:r>
          </a:p>
          <a:p>
            <a:pPr lvl="1"/>
            <a:r>
              <a:rPr lang="zh-CN" altLang="en-US" sz="2400" kern="0"/>
              <a:t>单位时间内数据交换次数较少，但每次交换的数据量大，达几十至几千字节。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01244" y="1677068"/>
            <a:ext cx="3810000" cy="4114800"/>
          </a:xfrm>
          <a:prstGeom prst="rect">
            <a:avLst/>
          </a:prstGeom>
        </p:spPr>
        <p:txBody>
          <a:bodyPr/>
          <a:lstStyle>
            <a:lvl1pPr marL="273050" indent="-273050" algn="l" defTabSz="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kumimoji="1" sz="26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1pPr>
            <a:lvl2pPr marL="547688" indent="-271463" algn="l" defTabSz="0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kumimoji="1" sz="2300">
                <a:solidFill>
                  <a:schemeClr val="tx2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2pPr>
            <a:lvl3pPr marL="822325" indent="-228600" algn="l" defTabSz="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3pPr>
            <a:lvl4pPr marL="1096963" indent="-227013" algn="l" defTabSz="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4pPr>
            <a:lvl5pPr marL="13716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kumimoji="1" sz="1600">
                <a:solidFill>
                  <a:schemeClr val="tx1"/>
                </a:solidFill>
                <a:latin typeface="+mn-lt"/>
                <a:ea typeface="+mn-ea"/>
                <a:cs typeface="微软雅黑" charset="0"/>
                <a:sym typeface="Times New Roman" charset="0"/>
              </a:defRPr>
            </a:lvl5pPr>
            <a:lvl6pPr marL="18288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6pPr>
            <a:lvl7pPr marL="22860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7pPr>
            <a:lvl8pPr marL="27432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8pPr>
            <a:lvl9pPr marL="3200400" indent="-22860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9pPr>
          </a:lstStyle>
          <a:p>
            <a:r>
              <a:rPr lang="en-US" altLang="zh-CN" sz="2800" kern="0"/>
              <a:t>Cache</a:t>
            </a:r>
          </a:p>
          <a:p>
            <a:pPr lvl="1"/>
            <a:r>
              <a:rPr lang="en-US" altLang="zh-CN" sz="2400" kern="0"/>
              <a:t>Cache</a:t>
            </a:r>
            <a:r>
              <a:rPr lang="zh-CN" altLang="zh-CN" sz="2400" kern="0"/>
              <a:t>主要目的是解决存储速度问题，使存储器的访问速度不太影响</a:t>
            </a:r>
            <a:r>
              <a:rPr lang="en-US" altLang="zh-CN" sz="2400" kern="0"/>
              <a:t>CPU</a:t>
            </a:r>
            <a:r>
              <a:rPr lang="zh-CN" altLang="en-US" sz="2400" kern="0"/>
              <a:t>的运行速度。</a:t>
            </a:r>
          </a:p>
          <a:p>
            <a:pPr lvl="1"/>
            <a:r>
              <a:rPr lang="zh-CN" altLang="en-US" sz="2400" kern="0"/>
              <a:t>单位时间内数据交换的次数较多，每次交换的数据量较小，只有几个到几十个字节。</a:t>
            </a:r>
          </a:p>
        </p:txBody>
      </p:sp>
    </p:spTree>
    <p:extLst>
      <p:ext uri="{BB962C8B-B14F-4D97-AF65-F5344CB8AC3E}">
        <p14:creationId xmlns:p14="http://schemas.microsoft.com/office/powerpoint/2010/main" val="12818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虚存与</a:t>
            </a:r>
            <a:r>
              <a:rPr lang="en-US" altLang="zh-CN" dirty="0"/>
              <a:t>Cache</a:t>
            </a:r>
            <a:r>
              <a:rPr lang="zh-CN" altLang="en-US" dirty="0"/>
              <a:t>的不同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虚拟存储器</a:t>
            </a:r>
          </a:p>
          <a:p>
            <a:pPr lvl="1"/>
            <a:r>
              <a:rPr lang="zh-CN" altLang="en-US" dirty="0"/>
              <a:t>克服存储容量的不足</a:t>
            </a:r>
          </a:p>
          <a:p>
            <a:pPr lvl="1"/>
            <a:r>
              <a:rPr lang="zh-CN" altLang="en-US" dirty="0"/>
              <a:t>获得对主存储器管理的便利</a:t>
            </a:r>
          </a:p>
          <a:p>
            <a:pPr lvl="1"/>
            <a:r>
              <a:rPr lang="zh-CN" altLang="en-US" dirty="0"/>
              <a:t>由操作系统管理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高速缓冲存储器</a:t>
            </a:r>
          </a:p>
          <a:p>
            <a:pPr lvl="1"/>
            <a:r>
              <a:rPr lang="zh-CN" altLang="en-US" dirty="0"/>
              <a:t>解决主存储器与</a:t>
            </a:r>
            <a:r>
              <a:rPr lang="en-US" altLang="zh-CN" dirty="0"/>
              <a:t>CPU</a:t>
            </a:r>
            <a:r>
              <a:rPr lang="zh-CN" altLang="en-US" dirty="0"/>
              <a:t>性能的差距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获得最小粒度的访问</a:t>
            </a:r>
          </a:p>
          <a:p>
            <a:pPr lvl="1"/>
            <a:r>
              <a:rPr lang="zh-CN" altLang="en-US" dirty="0"/>
              <a:t>由硬件实现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6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虚拟存储器管理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逻辑地址与物理地址的对应关系</a:t>
            </a:r>
          </a:p>
          <a:p>
            <a:pPr lvl="1"/>
            <a:r>
              <a:rPr lang="zh-CN" altLang="en-US" dirty="0"/>
              <a:t>逻辑地址与物理地址如何转换</a:t>
            </a:r>
          </a:p>
          <a:p>
            <a:r>
              <a:rPr lang="zh-CN" altLang="en-US" dirty="0"/>
              <a:t>主存和辅助存储器数据交换</a:t>
            </a:r>
          </a:p>
          <a:p>
            <a:pPr lvl="1"/>
            <a:r>
              <a:rPr lang="zh-CN" altLang="en-US" dirty="0"/>
              <a:t>进行数据管理和调度</a:t>
            </a:r>
          </a:p>
          <a:p>
            <a:pPr lvl="1"/>
            <a:r>
              <a:rPr lang="zh-CN" altLang="en-US" dirty="0"/>
              <a:t>提高命中率</a:t>
            </a:r>
          </a:p>
          <a:p>
            <a:pPr lvl="1"/>
            <a:r>
              <a:rPr lang="zh-CN" altLang="en-US" dirty="0"/>
              <a:t>保护和共享</a:t>
            </a:r>
          </a:p>
          <a:p>
            <a:r>
              <a:rPr lang="zh-CN" altLang="en-US" dirty="0"/>
              <a:t>段式存储管理</a:t>
            </a:r>
          </a:p>
          <a:p>
            <a:r>
              <a:rPr lang="zh-CN" altLang="en-US" dirty="0"/>
              <a:t>页式存储管理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1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段式存储管理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段（</a:t>
            </a:r>
            <a:r>
              <a:rPr lang="en-US" altLang="zh-CN" dirty="0"/>
              <a:t>Segment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程序模块化设计的结果</a:t>
            </a:r>
          </a:p>
          <a:p>
            <a:pPr lvl="1"/>
            <a:r>
              <a:rPr lang="zh-CN" altLang="en-US" dirty="0"/>
              <a:t>过程、函数、数组、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逻辑上相对独立</a:t>
            </a:r>
          </a:p>
          <a:p>
            <a:pPr lvl="1"/>
            <a:r>
              <a:rPr lang="zh-CN" altLang="en-US" dirty="0"/>
              <a:t>共享和保护的最小单元</a:t>
            </a:r>
          </a:p>
          <a:p>
            <a:r>
              <a:rPr lang="zh-CN" altLang="en-US" dirty="0"/>
              <a:t>段式存储管理</a:t>
            </a:r>
          </a:p>
          <a:p>
            <a:pPr lvl="1"/>
            <a:r>
              <a:rPr lang="zh-CN" altLang="en-US" dirty="0"/>
              <a:t>以段作为存储管理的对象</a:t>
            </a:r>
          </a:p>
          <a:p>
            <a:pPr lvl="1"/>
            <a:r>
              <a:rPr lang="zh-CN" altLang="en-US" dirty="0"/>
              <a:t>容易实现共享、保护</a:t>
            </a:r>
          </a:p>
          <a:p>
            <a:pPr lvl="1"/>
            <a:r>
              <a:rPr lang="zh-CN" altLang="en-US" dirty="0"/>
              <a:t>容易产生碎片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7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段式存储管理的实现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设置段表进行管理</a:t>
            </a:r>
          </a:p>
          <a:p>
            <a:pPr lvl="1"/>
            <a:r>
              <a:rPr lang="zh-CN" altLang="en-US" dirty="0"/>
              <a:t>段表基地址</a:t>
            </a:r>
          </a:p>
          <a:p>
            <a:pPr lvl="1"/>
            <a:r>
              <a:rPr lang="zh-CN" altLang="en-US" dirty="0"/>
              <a:t>段起始地址</a:t>
            </a:r>
          </a:p>
          <a:p>
            <a:pPr lvl="1"/>
            <a:r>
              <a:rPr lang="zh-CN" altLang="en-US" dirty="0"/>
              <a:t>段长</a:t>
            </a:r>
          </a:p>
          <a:p>
            <a:pPr lvl="1"/>
            <a:r>
              <a:rPr lang="zh-CN" altLang="en-US" dirty="0"/>
              <a:t>装入位</a:t>
            </a:r>
          </a:p>
          <a:p>
            <a:pPr lvl="1"/>
            <a:r>
              <a:rPr lang="zh-CN" altLang="en-US" dirty="0"/>
              <a:t>保护、共享等标志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3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段式管理地址转换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187700" cy="617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a typeface="楷体_GB2312" charset="0"/>
              </a:rPr>
              <a:t>段号     段内地址</a:t>
            </a:r>
            <a:endParaRPr lang="zh-CN" altLang="en-US" sz="2000" b="1" dirty="0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3962400"/>
            <a:ext cx="3657600" cy="1905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371600" y="44196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71600" y="48768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371600" y="53340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48000" y="39624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419600" y="39624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019800" y="2133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057400" y="2971800"/>
            <a:ext cx="5334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+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62200" y="26670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705600" y="3429000"/>
            <a:ext cx="609600" cy="533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+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010400" y="2743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010400" y="3962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67400" y="16144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ea typeface="楷体_GB2312" charset="0"/>
              </a:rPr>
              <a:t>逻辑地址</a:t>
            </a:r>
            <a:endParaRPr lang="zh-CN" altLang="en-US" sz="28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066800" y="5943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charset="0"/>
              </a:rPr>
              <a:t>段始地址</a:t>
            </a: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    段长    装入位</a:t>
            </a:r>
            <a:endParaRPr lang="zh-CN" altLang="en-US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27075" y="4808538"/>
            <a:ext cx="492125" cy="822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rgbClr val="3333FF"/>
                </a:solidFill>
              </a:rPr>
              <a:t>段</a:t>
            </a:r>
          </a:p>
          <a:p>
            <a:pPr algn="ctr" eaLnBrk="1" hangingPunct="1"/>
            <a:r>
              <a:rPr lang="zh-CN" altLang="en-US" b="1">
                <a:solidFill>
                  <a:srgbClr val="3333FF"/>
                </a:solidFill>
              </a:rPr>
              <a:t>表</a:t>
            </a:r>
            <a:endParaRPr lang="zh-CN" altLang="en-US" b="1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715000" y="4495800"/>
            <a:ext cx="2670175" cy="608013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主存实际地址</a:t>
            </a:r>
            <a:endParaRPr lang="zh-CN" altLang="en-US" b="1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19200" y="2135188"/>
            <a:ext cx="2260600" cy="608012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段表基地址</a:t>
            </a:r>
            <a:endParaRPr lang="zh-CN" altLang="en-US" b="1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2590800" y="2743200"/>
            <a:ext cx="2819400" cy="457200"/>
          </a:xfrm>
          <a:custGeom>
            <a:avLst/>
            <a:gdLst>
              <a:gd name="T0" fmla="*/ 1776 w 1776"/>
              <a:gd name="T1" fmla="*/ 0 h 144"/>
              <a:gd name="T2" fmla="*/ 1776 w 1776"/>
              <a:gd name="T3" fmla="*/ 144 h 144"/>
              <a:gd name="T4" fmla="*/ 0 w 17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144">
                <a:moveTo>
                  <a:pt x="1776" y="0"/>
                </a:moveTo>
                <a:lnTo>
                  <a:pt x="1776" y="144"/>
                </a:lnTo>
                <a:lnTo>
                  <a:pt x="0" y="1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09600" y="3200400"/>
            <a:ext cx="1447800" cy="1447800"/>
          </a:xfrm>
          <a:custGeom>
            <a:avLst/>
            <a:gdLst>
              <a:gd name="T0" fmla="*/ 912 w 912"/>
              <a:gd name="T1" fmla="*/ 0 h 1008"/>
              <a:gd name="T2" fmla="*/ 0 w 912"/>
              <a:gd name="T3" fmla="*/ 0 h 1008"/>
              <a:gd name="T4" fmla="*/ 0 w 912"/>
              <a:gd name="T5" fmla="*/ 1008 h 1008"/>
              <a:gd name="T6" fmla="*/ 480 w 912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008">
                <a:moveTo>
                  <a:pt x="912" y="0"/>
                </a:moveTo>
                <a:lnTo>
                  <a:pt x="0" y="0"/>
                </a:lnTo>
                <a:lnTo>
                  <a:pt x="0" y="1008"/>
                </a:lnTo>
                <a:lnTo>
                  <a:pt x="480" y="100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057400" y="3657600"/>
            <a:ext cx="4648200" cy="914400"/>
          </a:xfrm>
          <a:custGeom>
            <a:avLst/>
            <a:gdLst>
              <a:gd name="T0" fmla="*/ 0 w 2928"/>
              <a:gd name="T1" fmla="*/ 624 h 624"/>
              <a:gd name="T2" fmla="*/ 0 w 2928"/>
              <a:gd name="T3" fmla="*/ 0 h 624"/>
              <a:gd name="T4" fmla="*/ 2928 w 2928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8" h="624">
                <a:moveTo>
                  <a:pt x="0" y="624"/>
                </a:moveTo>
                <a:lnTo>
                  <a:pt x="0" y="0"/>
                </a:lnTo>
                <a:lnTo>
                  <a:pt x="292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6781800" y="2971800"/>
            <a:ext cx="457200" cy="12192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914400" y="2209800"/>
            <a:ext cx="838200" cy="1828800"/>
          </a:xfrm>
          <a:custGeom>
            <a:avLst/>
            <a:gdLst>
              <a:gd name="T0" fmla="*/ 528 w 528"/>
              <a:gd name="T1" fmla="*/ 48 h 1296"/>
              <a:gd name="T2" fmla="*/ 0 w 528"/>
              <a:gd name="T3" fmla="*/ 0 h 1296"/>
              <a:gd name="T4" fmla="*/ 0 w 528"/>
              <a:gd name="T5" fmla="*/ 1296 h 1296"/>
              <a:gd name="T6" fmla="*/ 288 w 52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1296">
                <a:moveTo>
                  <a:pt x="528" y="48"/>
                </a:moveTo>
                <a:lnTo>
                  <a:pt x="0" y="0"/>
                </a:lnTo>
                <a:lnTo>
                  <a:pt x="0" y="1296"/>
                </a:lnTo>
                <a:lnTo>
                  <a:pt x="288" y="1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 autoUpdateAnimBg="0"/>
      <p:bldP spid="15" grpId="0" animBg="1"/>
      <p:bldP spid="16" grpId="0" animBg="1" autoUpdateAnimBg="0"/>
      <p:bldP spid="17" grpId="0" animBg="1"/>
      <p:bldP spid="18" grpId="0" animBg="1"/>
      <p:bldP spid="19" grpId="0" build="p" autoUpdateAnimBg="0"/>
      <p:bldP spid="20" grpId="0" build="p" autoUpdateAnimBg="0"/>
      <p:bldP spid="21" grpId="0" animBg="1" autoUpdateAnimBg="0"/>
      <p:bldP spid="22" grpId="0" animBg="1" autoUpdateAnimBg="0"/>
      <p:bldP spid="23" grpId="0" animBg="1" autoUpdateAnimBg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段式存储管理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段的分界与程序和数据的自然分界相对应</a:t>
            </a:r>
          </a:p>
          <a:p>
            <a:r>
              <a:rPr lang="zh-CN" altLang="en-US" dirty="0"/>
              <a:t>易于编译、管理、修改和保护，便于多道程序共享</a:t>
            </a:r>
          </a:p>
          <a:p>
            <a:r>
              <a:rPr lang="zh-CN" altLang="en-US" dirty="0"/>
              <a:t>段长动态可变（？）</a:t>
            </a:r>
          </a:p>
          <a:p>
            <a:r>
              <a:rPr lang="zh-CN" altLang="en-US" dirty="0"/>
              <a:t>段起点、终点不定（？）</a:t>
            </a:r>
          </a:p>
          <a:p>
            <a:r>
              <a:rPr lang="zh-CN" altLang="en-US" dirty="0"/>
              <a:t>空间分配困难，容易产生碎片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7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页式存储管理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将主存和虚存划分为固定大小的页</a:t>
            </a:r>
          </a:p>
          <a:p>
            <a:r>
              <a:rPr lang="zh-CN" altLang="en-US" dirty="0"/>
              <a:t>以页为单位进行管理和数据交换</a:t>
            </a:r>
          </a:p>
          <a:p>
            <a:r>
              <a:rPr lang="zh-CN" altLang="en-US" dirty="0"/>
              <a:t>虚地址</a:t>
            </a:r>
            <a:r>
              <a:rPr lang="en-US" altLang="zh-CN" dirty="0"/>
              <a:t>=</a:t>
            </a:r>
            <a:r>
              <a:rPr lang="zh-CN" altLang="en-US" dirty="0"/>
              <a:t>虚页号</a:t>
            </a:r>
            <a:r>
              <a:rPr lang="en-US" altLang="zh-CN" dirty="0"/>
              <a:t>+</a:t>
            </a:r>
            <a:r>
              <a:rPr lang="zh-CN" altLang="en-US" dirty="0"/>
              <a:t>页内地址</a:t>
            </a:r>
          </a:p>
          <a:p>
            <a:r>
              <a:rPr lang="zh-CN" altLang="en-US" dirty="0"/>
              <a:t>实地址</a:t>
            </a:r>
            <a:r>
              <a:rPr lang="en-US" altLang="zh-CN" dirty="0"/>
              <a:t>=</a:t>
            </a:r>
            <a:r>
              <a:rPr lang="zh-CN" altLang="en-US" dirty="0"/>
              <a:t>实页号</a:t>
            </a:r>
            <a:r>
              <a:rPr lang="en-US" altLang="zh-CN" dirty="0"/>
              <a:t>+</a:t>
            </a:r>
            <a:r>
              <a:rPr lang="zh-CN" altLang="en-US" dirty="0"/>
              <a:t>页内地址</a:t>
            </a:r>
          </a:p>
          <a:p>
            <a:r>
              <a:rPr lang="zh-CN" altLang="en-US" dirty="0"/>
              <a:t>通过页表进行管理</a:t>
            </a:r>
          </a:p>
          <a:p>
            <a:pPr lvl="1"/>
            <a:r>
              <a:rPr lang="zh-CN" altLang="en-US" dirty="0"/>
              <a:t>页表基地址寄存器</a:t>
            </a:r>
          </a:p>
          <a:p>
            <a:pPr lvl="1"/>
            <a:r>
              <a:rPr lang="zh-CN" altLang="en-US" dirty="0"/>
              <a:t>实页号</a:t>
            </a:r>
          </a:p>
          <a:p>
            <a:pPr lvl="1"/>
            <a:r>
              <a:rPr lang="zh-CN" altLang="en-US" dirty="0"/>
              <a:t>控制位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虚拟存储器的目的</a:t>
            </a:r>
            <a:endParaRPr lang="en-US" altLang="zh-CN" dirty="0"/>
          </a:p>
          <a:p>
            <a:pPr lvl="1"/>
            <a:r>
              <a:rPr lang="zh-CN" altLang="en-US" dirty="0"/>
              <a:t>给所有程序提供相同的虚拟地址空间，方便操作系统，链接器装载器设计</a:t>
            </a:r>
            <a:endParaRPr lang="en-US" altLang="zh-CN" dirty="0"/>
          </a:p>
          <a:p>
            <a:pPr lvl="1"/>
            <a:r>
              <a:rPr lang="zh-CN" altLang="en-US" dirty="0"/>
              <a:t>给程序员提供比实际主存大得多的地址空间</a:t>
            </a:r>
          </a:p>
          <a:p>
            <a:r>
              <a:rPr lang="zh-CN" altLang="en-US" dirty="0"/>
              <a:t>虚拟存储器的管理</a:t>
            </a:r>
          </a:p>
          <a:p>
            <a:pPr lvl="1"/>
            <a:r>
              <a:rPr lang="zh-CN" altLang="en-US" dirty="0"/>
              <a:t>段式管理、页式管理、段页式管理</a:t>
            </a:r>
          </a:p>
          <a:p>
            <a:r>
              <a:rPr lang="zh-CN" altLang="en-US" dirty="0"/>
              <a:t>段页式管理的地址映射</a:t>
            </a:r>
          </a:p>
          <a:p>
            <a:r>
              <a:rPr lang="en-US" altLang="zh-CN" dirty="0"/>
              <a:t>x86</a:t>
            </a:r>
            <a:r>
              <a:rPr lang="zh-CN" altLang="zh-CN" dirty="0"/>
              <a:t>的虚拟存储管理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《Orange’s</a:t>
            </a:r>
            <a:r>
              <a:rPr lang="zh-CN" altLang="en-US" dirty="0"/>
              <a:t> 自己动手写操作系统</a:t>
            </a:r>
            <a:r>
              <a:rPr lang="en-US" altLang="zh-CN" dirty="0"/>
              <a:t>》</a:t>
            </a:r>
            <a:r>
              <a:rPr lang="zh-CN" altLang="en-US" dirty="0"/>
              <a:t>第三章</a:t>
            </a:r>
            <a:endParaRPr lang="zh-CN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页表内容和页式管理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98712" y="3505200"/>
            <a:ext cx="2286000" cy="2133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03712" y="2743200"/>
            <a:ext cx="6858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3200" b="1">
                <a:solidFill>
                  <a:schemeClr val="tx2"/>
                </a:solidFill>
                <a:ea typeface="楷体_GB2312" charset="0"/>
              </a:rPr>
              <a:t>+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99112" y="121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427912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56112" y="3505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151312" y="3505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943600"/>
            <a:ext cx="466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（在内存中）控制位 有效位</a:t>
            </a:r>
            <a:endParaRPr lang="zh-CN" altLang="en-US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89112" y="4735513"/>
            <a:ext cx="6715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ea typeface="楷体_GB2312" charset="0"/>
              </a:rPr>
              <a:t>页表</a:t>
            </a:r>
            <a:endParaRPr lang="zh-CN" altLang="en-US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1398712" y="38100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1398712" y="4114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1398712" y="4419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98712" y="4724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1398712" y="5029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1398712" y="53340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015037" y="685800"/>
            <a:ext cx="347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虚地址  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程序中给出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)</a:t>
            </a:r>
            <a:endParaRPr lang="en-US" altLang="zh-CN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053137" y="2224088"/>
            <a:ext cx="373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实地址     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读写内存用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)</a:t>
            </a:r>
            <a:endParaRPr lang="en-US" altLang="zh-CN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330325" y="3197225"/>
            <a:ext cx="611187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ea typeface="楷体_GB2312" charset="0"/>
              </a:rPr>
              <a:t>按地址读</a:t>
            </a:r>
            <a:endParaRPr lang="zh-CN" altLang="en-US" sz="2000" b="1">
              <a:solidFill>
                <a:srgbClr val="3333FF"/>
              </a:solidFill>
              <a:ea typeface="楷体_GB2312" charset="0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6275512" y="2133600"/>
            <a:ext cx="228600" cy="6858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4446712" y="762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V="1">
            <a:off x="2998912" y="5486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H="1" flipV="1">
            <a:off x="3532312" y="54864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1551112" y="43434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实页号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998912" y="1219200"/>
            <a:ext cx="334645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虚页号       页内地址</a:t>
            </a:r>
            <a:endParaRPr lang="zh-CN" altLang="en-US" b="1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056312" y="2819400"/>
            <a:ext cx="334645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实页号       页内地址</a:t>
            </a:r>
            <a:endParaRPr lang="zh-CN" altLang="en-US" b="1"/>
          </a:p>
        </p:txBody>
      </p:sp>
      <p:sp>
        <p:nvSpPr>
          <p:cNvPr id="29" name="Freeform 37"/>
          <p:cNvSpPr>
            <a:spLocks/>
          </p:cNvSpPr>
          <p:nvPr/>
        </p:nvSpPr>
        <p:spPr bwMode="auto">
          <a:xfrm>
            <a:off x="3227512" y="2362200"/>
            <a:ext cx="381000" cy="381000"/>
          </a:xfrm>
          <a:custGeom>
            <a:avLst/>
            <a:gdLst>
              <a:gd name="T0" fmla="*/ 0 w 240"/>
              <a:gd name="T1" fmla="*/ 0 h 240"/>
              <a:gd name="T2" fmla="*/ 240 w 240"/>
              <a:gd name="T3" fmla="*/ 0 h 240"/>
              <a:gd name="T4" fmla="*/ 240 w 24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240" y="0"/>
                </a:lnTo>
                <a:lnTo>
                  <a:pt x="240" y="24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Freeform 38"/>
          <p:cNvSpPr>
            <a:spLocks/>
          </p:cNvSpPr>
          <p:nvPr/>
        </p:nvSpPr>
        <p:spPr bwMode="auto">
          <a:xfrm>
            <a:off x="865312" y="3048000"/>
            <a:ext cx="2438400" cy="1524000"/>
          </a:xfrm>
          <a:custGeom>
            <a:avLst/>
            <a:gdLst>
              <a:gd name="T0" fmla="*/ 1536 w 1536"/>
              <a:gd name="T1" fmla="*/ 0 h 960"/>
              <a:gd name="T2" fmla="*/ 0 w 1536"/>
              <a:gd name="T3" fmla="*/ 0 h 960"/>
              <a:gd name="T4" fmla="*/ 0 w 1536"/>
              <a:gd name="T5" fmla="*/ 960 h 960"/>
              <a:gd name="T6" fmla="*/ 336 w 1536"/>
              <a:gd name="T7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960">
                <a:moveTo>
                  <a:pt x="1536" y="0"/>
                </a:moveTo>
                <a:lnTo>
                  <a:pt x="0" y="0"/>
                </a:lnTo>
                <a:lnTo>
                  <a:pt x="0" y="960"/>
                </a:lnTo>
                <a:lnTo>
                  <a:pt x="336" y="96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Freeform 39"/>
          <p:cNvSpPr>
            <a:spLocks/>
          </p:cNvSpPr>
          <p:nvPr/>
        </p:nvSpPr>
        <p:spPr bwMode="auto">
          <a:xfrm>
            <a:off x="2922712" y="3352800"/>
            <a:ext cx="2743200" cy="1219200"/>
          </a:xfrm>
          <a:custGeom>
            <a:avLst/>
            <a:gdLst>
              <a:gd name="T0" fmla="*/ 0 w 1728"/>
              <a:gd name="T1" fmla="*/ 768 h 768"/>
              <a:gd name="T2" fmla="*/ 1056 w 1728"/>
              <a:gd name="T3" fmla="*/ 768 h 768"/>
              <a:gd name="T4" fmla="*/ 1056 w 1728"/>
              <a:gd name="T5" fmla="*/ 240 h 768"/>
              <a:gd name="T6" fmla="*/ 1728 w 1728"/>
              <a:gd name="T7" fmla="*/ 240 h 768"/>
              <a:gd name="T8" fmla="*/ 1728 w 1728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768">
                <a:moveTo>
                  <a:pt x="0" y="768"/>
                </a:moveTo>
                <a:lnTo>
                  <a:pt x="1056" y="768"/>
                </a:lnTo>
                <a:lnTo>
                  <a:pt x="1056" y="240"/>
                </a:lnTo>
                <a:lnTo>
                  <a:pt x="1728" y="240"/>
                </a:lnTo>
                <a:lnTo>
                  <a:pt x="1728" y="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3837112" y="1752600"/>
            <a:ext cx="0" cy="1066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1246312" y="2057400"/>
            <a:ext cx="200660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页表基地址</a:t>
            </a:r>
            <a:endParaRPr lang="zh-CN" altLang="en-US" b="1"/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4751512" y="4114800"/>
            <a:ext cx="4343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/>
              <a:t>控制位：包括修改位、替换位</a:t>
            </a:r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4522912" y="5105400"/>
            <a:ext cx="4572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/>
              <a:t>有效位：表示该页是否已装入主存</a:t>
            </a:r>
          </a:p>
        </p:txBody>
      </p:sp>
    </p:spTree>
    <p:extLst>
      <p:ext uri="{BB962C8B-B14F-4D97-AF65-F5344CB8AC3E}">
        <p14:creationId xmlns:p14="http://schemas.microsoft.com/office/powerpoint/2010/main" val="55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 build="p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build="p" autoUpdateAnimBg="0"/>
      <p:bldP spid="20" grpId="0" build="p" autoUpdateAnimBg="0"/>
      <p:bldP spid="21" grpId="0" autoUpdateAnimBg="0"/>
      <p:bldP spid="22" grpId="0" animBg="1"/>
      <p:bldP spid="23" grpId="0" animBg="1"/>
      <p:bldP spid="24" grpId="0" animBg="1"/>
      <p:bldP spid="25" grpId="0" animBg="1"/>
      <p:bldP spid="26" grpId="0" build="p" autoUpdateAnimBg="0"/>
      <p:bldP spid="27" grpId="0" animBg="1" autoUpdateAnimBg="0"/>
      <p:bldP spid="28" grpId="0" animBg="1" autoUpdateAnimBg="0"/>
      <p:bldP spid="29" grpId="0" animBg="1"/>
      <p:bldP spid="30" grpId="0" animBg="1"/>
      <p:bldP spid="31" grpId="0" animBg="1"/>
      <p:bldP spid="32" grpId="0" animBg="1"/>
      <p:bldP spid="3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页表大小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与虚页数直接相关，但是</a:t>
            </a:r>
          </a:p>
          <a:p>
            <a:pPr lvl="1"/>
            <a:r>
              <a:rPr lang="zh-CN" altLang="en-US" dirty="0"/>
              <a:t>虽然理论上每个进程的逻辑空间很大，但其实大部分应该是不活跃的</a:t>
            </a:r>
          </a:p>
          <a:p>
            <a:pPr lvl="1"/>
            <a:r>
              <a:rPr lang="zh-CN" altLang="en-US" dirty="0"/>
              <a:t>实际调入到内存的内容不可能超过物理存储空间</a:t>
            </a:r>
          </a:p>
          <a:p>
            <a:r>
              <a:rPr lang="zh-CN" altLang="en-US" dirty="0"/>
              <a:t>如何减少页表本身所占的空间？</a:t>
            </a:r>
          </a:p>
          <a:p>
            <a:pPr lvl="1"/>
            <a:r>
              <a:rPr lang="zh-CN" altLang="en-US" dirty="0"/>
              <a:t>而且还要实现简单</a:t>
            </a:r>
          </a:p>
          <a:p>
            <a:pPr lvl="2"/>
            <a:r>
              <a:rPr lang="zh-CN" altLang="en-US" dirty="0"/>
              <a:t>页表访问频繁</a:t>
            </a:r>
          </a:p>
          <a:p>
            <a:r>
              <a:rPr lang="zh-CN" altLang="en-US" dirty="0"/>
              <a:t>两种途径</a:t>
            </a:r>
          </a:p>
          <a:p>
            <a:pPr lvl="1"/>
            <a:r>
              <a:rPr lang="zh-CN" altLang="en-US" dirty="0"/>
              <a:t>层次页表（</a:t>
            </a:r>
            <a:r>
              <a:rPr lang="en-US" altLang="zh-CN" dirty="0"/>
              <a:t>hierarchical page table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反转页表（</a:t>
            </a:r>
            <a:r>
              <a:rPr lang="en-US" altLang="zh-CN" dirty="0"/>
              <a:t>inverted</a:t>
            </a:r>
            <a:r>
              <a:rPr lang="zh-CN" altLang="en-US" dirty="0"/>
              <a:t> </a:t>
            </a:r>
            <a:r>
              <a:rPr lang="en-US" altLang="zh-CN" dirty="0"/>
              <a:t>page table</a:t>
            </a:r>
            <a:r>
              <a:rPr lang="zh-CN" altLang="en-US" dirty="0"/>
              <a:t>）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4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页式虚拟存储器的访问过程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dirty="0"/>
              <a:t>得到程序给出的虚地址；</a:t>
            </a:r>
          </a:p>
          <a:p>
            <a:r>
              <a:rPr lang="en-US" altLang="zh-CN" b="1" dirty="0"/>
              <a:t>2. </a:t>
            </a:r>
            <a:r>
              <a:rPr lang="zh-CN" altLang="en-US" dirty="0"/>
              <a:t>由虚地址得到虚页号；</a:t>
            </a:r>
          </a:p>
          <a:p>
            <a:r>
              <a:rPr lang="en-US" altLang="zh-CN" b="1" dirty="0"/>
              <a:t>3. </a:t>
            </a:r>
            <a:r>
              <a:rPr lang="zh-CN" altLang="en-US" dirty="0"/>
              <a:t>访问页表，得到对应的实页号；</a:t>
            </a:r>
          </a:p>
          <a:p>
            <a:r>
              <a:rPr lang="en-US" altLang="zh-CN" b="1" dirty="0"/>
              <a:t>4. </a:t>
            </a:r>
            <a:r>
              <a:rPr lang="zh-CN" altLang="en-US" dirty="0"/>
              <a:t>若该页已在内存中，则根据实页号得到实地址，访问内存；</a:t>
            </a:r>
          </a:p>
          <a:p>
            <a:r>
              <a:rPr lang="en-US" altLang="zh-CN" b="1" dirty="0"/>
              <a:t>5. </a:t>
            </a:r>
            <a:r>
              <a:rPr lang="zh-CN" altLang="en-US" dirty="0"/>
              <a:t>否则，启动输入输出系统，读出对应页装入主存，再进行访问。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85900" y="5085184"/>
            <a:ext cx="61722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/>
              <a:t>增加由硬件实现的快表，提高访问速度</a:t>
            </a:r>
          </a:p>
        </p:txBody>
      </p:sp>
    </p:spTree>
    <p:extLst>
      <p:ext uri="{BB962C8B-B14F-4D97-AF65-F5344CB8AC3E}">
        <p14:creationId xmlns:p14="http://schemas.microsoft.com/office/powerpoint/2010/main" val="1551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页表内容和页式管理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3088" y="3505200"/>
            <a:ext cx="2286000" cy="2133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478088" y="2743200"/>
            <a:ext cx="6858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3200" b="1">
                <a:solidFill>
                  <a:schemeClr val="tx2"/>
                </a:solidFill>
                <a:ea typeface="楷体_GB2312" charset="0"/>
              </a:rPr>
              <a:t>+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73488" y="121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602288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630488" y="3505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25688" y="3505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3888" y="5943600"/>
            <a:ext cx="466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（在内存中）控制位 有效位</a:t>
            </a:r>
            <a:endParaRPr lang="zh-CN" altLang="en-US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54488" y="4038600"/>
            <a:ext cx="3352800" cy="1524000"/>
          </a:xfrm>
          <a:prstGeom prst="rect">
            <a:avLst/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135688" y="4038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154488" y="4343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154488" y="46482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154488" y="49530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154488" y="5257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383088" y="48006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虚 页号      实 页号</a:t>
            </a:r>
            <a:endParaRPr lang="zh-CN" altLang="en-US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63488" y="4724400"/>
            <a:ext cx="671513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ea typeface="楷体_GB2312" charset="0"/>
              </a:rPr>
              <a:t>慢表</a:t>
            </a:r>
            <a:endParaRPr lang="zh-CN" altLang="en-US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573088" y="38100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573088" y="4114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573088" y="4419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573088" y="4724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573088" y="5029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573088" y="53340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89413" y="685800"/>
            <a:ext cx="347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虚地址  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程序中给出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)</a:t>
            </a:r>
            <a:endParaRPr lang="en-US" altLang="zh-CN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227513" y="2224088"/>
            <a:ext cx="373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实地址     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读写内存用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)</a:t>
            </a:r>
            <a:endParaRPr lang="en-US" altLang="zh-CN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916488" y="5943600"/>
            <a:ext cx="2557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快表</a:t>
            </a:r>
            <a:r>
              <a:rPr lang="en-US" altLang="zh-CN" sz="2800" b="1">
                <a:solidFill>
                  <a:schemeClr val="tx2"/>
                </a:solidFill>
                <a:ea typeface="楷体_GB2312" charset="0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ea typeface="楷体_GB2312" charset="0"/>
              </a:rPr>
              <a:t>专设硬件</a:t>
            </a:r>
            <a:r>
              <a:rPr lang="en-US" altLang="zh-CN" b="1">
                <a:solidFill>
                  <a:schemeClr val="tx2"/>
                </a:solidFill>
                <a:ea typeface="楷体_GB2312" charset="0"/>
              </a:rPr>
              <a:t>)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992688" y="5562600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charset="0"/>
              </a:rPr>
              <a:t>比较</a:t>
            </a:r>
            <a:r>
              <a:rPr lang="en-US" altLang="zh-CN" sz="2800" b="1">
                <a:solidFill>
                  <a:srgbClr val="FF0000"/>
                </a:solidFill>
                <a:ea typeface="楷体_GB2312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a typeface="楷体_GB2312" charset="0"/>
              </a:rPr>
              <a:t>按内容选</a:t>
            </a:r>
            <a:r>
              <a:rPr lang="en-US" altLang="zh-CN" sz="2800" b="1">
                <a:solidFill>
                  <a:srgbClr val="FF0000"/>
                </a:solidFill>
                <a:ea typeface="楷体_GB2312" charset="0"/>
              </a:rPr>
              <a:t>)</a:t>
            </a:r>
            <a:endParaRPr lang="en-US" altLang="zh-CN" sz="2000" b="1">
              <a:solidFill>
                <a:schemeClr val="tx2"/>
              </a:solidFill>
              <a:ea typeface="楷体_GB2312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04701" y="3197225"/>
            <a:ext cx="611187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ea typeface="楷体_GB2312" charset="0"/>
              </a:rPr>
              <a:t>按地址读</a:t>
            </a:r>
            <a:endParaRPr lang="zh-CN" altLang="en-US" sz="2000" b="1">
              <a:solidFill>
                <a:srgbClr val="3333FF"/>
              </a:solidFill>
              <a:ea typeface="楷体_GB2312" charset="0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6449888" y="2133600"/>
            <a:ext cx="228600" cy="6858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4621088" y="762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3173288" y="5486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3706688" y="54864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725488" y="43434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实页号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173288" y="1219200"/>
            <a:ext cx="334645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虚页号       页内地址</a:t>
            </a:r>
            <a:endParaRPr lang="zh-CN" altLang="en-US" b="1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30688" y="2819400"/>
            <a:ext cx="334645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实页号       页内地址</a:t>
            </a:r>
            <a:endParaRPr lang="zh-CN" altLang="en-US" b="1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3401888" y="2362200"/>
            <a:ext cx="381000" cy="381000"/>
          </a:xfrm>
          <a:custGeom>
            <a:avLst/>
            <a:gdLst>
              <a:gd name="T0" fmla="*/ 0 w 240"/>
              <a:gd name="T1" fmla="*/ 0 h 240"/>
              <a:gd name="T2" fmla="*/ 240 w 240"/>
              <a:gd name="T3" fmla="*/ 0 h 240"/>
              <a:gd name="T4" fmla="*/ 240 w 24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240" y="0"/>
                </a:lnTo>
                <a:lnTo>
                  <a:pt x="240" y="24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1039688" y="3048000"/>
            <a:ext cx="2438400" cy="1524000"/>
          </a:xfrm>
          <a:custGeom>
            <a:avLst/>
            <a:gdLst>
              <a:gd name="T0" fmla="*/ 1536 w 1536"/>
              <a:gd name="T1" fmla="*/ 0 h 960"/>
              <a:gd name="T2" fmla="*/ 0 w 1536"/>
              <a:gd name="T3" fmla="*/ 0 h 960"/>
              <a:gd name="T4" fmla="*/ 0 w 1536"/>
              <a:gd name="T5" fmla="*/ 960 h 960"/>
              <a:gd name="T6" fmla="*/ 336 w 1536"/>
              <a:gd name="T7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960">
                <a:moveTo>
                  <a:pt x="1536" y="0"/>
                </a:moveTo>
                <a:lnTo>
                  <a:pt x="0" y="0"/>
                </a:lnTo>
                <a:lnTo>
                  <a:pt x="0" y="960"/>
                </a:lnTo>
                <a:lnTo>
                  <a:pt x="336" y="96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3097088" y="3352800"/>
            <a:ext cx="2743200" cy="1219200"/>
          </a:xfrm>
          <a:custGeom>
            <a:avLst/>
            <a:gdLst>
              <a:gd name="T0" fmla="*/ 0 w 1728"/>
              <a:gd name="T1" fmla="*/ 768 h 768"/>
              <a:gd name="T2" fmla="*/ 1056 w 1728"/>
              <a:gd name="T3" fmla="*/ 768 h 768"/>
              <a:gd name="T4" fmla="*/ 1056 w 1728"/>
              <a:gd name="T5" fmla="*/ 240 h 768"/>
              <a:gd name="T6" fmla="*/ 1728 w 1728"/>
              <a:gd name="T7" fmla="*/ 240 h 768"/>
              <a:gd name="T8" fmla="*/ 1728 w 1728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768">
                <a:moveTo>
                  <a:pt x="0" y="768"/>
                </a:moveTo>
                <a:lnTo>
                  <a:pt x="1056" y="768"/>
                </a:lnTo>
                <a:lnTo>
                  <a:pt x="1056" y="240"/>
                </a:lnTo>
                <a:lnTo>
                  <a:pt x="1728" y="240"/>
                </a:lnTo>
                <a:lnTo>
                  <a:pt x="1728" y="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4011488" y="1752600"/>
            <a:ext cx="0" cy="1066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4468688" y="1752600"/>
            <a:ext cx="1447800" cy="4191000"/>
          </a:xfrm>
          <a:custGeom>
            <a:avLst/>
            <a:gdLst>
              <a:gd name="T0" fmla="*/ 0 w 912"/>
              <a:gd name="T1" fmla="*/ 0 h 2640"/>
              <a:gd name="T2" fmla="*/ 0 w 912"/>
              <a:gd name="T3" fmla="*/ 2640 h 2640"/>
              <a:gd name="T4" fmla="*/ 912 w 912"/>
              <a:gd name="T5" fmla="*/ 2640 h 2640"/>
              <a:gd name="T6" fmla="*/ 912 w 912"/>
              <a:gd name="T7" fmla="*/ 240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2640">
                <a:moveTo>
                  <a:pt x="0" y="0"/>
                </a:moveTo>
                <a:lnTo>
                  <a:pt x="0" y="2640"/>
                </a:lnTo>
                <a:lnTo>
                  <a:pt x="912" y="2640"/>
                </a:lnTo>
                <a:lnTo>
                  <a:pt x="912" y="240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6145088" y="3352800"/>
            <a:ext cx="1524000" cy="1752600"/>
          </a:xfrm>
          <a:custGeom>
            <a:avLst/>
            <a:gdLst>
              <a:gd name="T0" fmla="*/ 960 w 960"/>
              <a:gd name="T1" fmla="*/ 1104 h 1104"/>
              <a:gd name="T2" fmla="*/ 960 w 960"/>
              <a:gd name="T3" fmla="*/ 240 h 1104"/>
              <a:gd name="T4" fmla="*/ 0 w 960"/>
              <a:gd name="T5" fmla="*/ 240 h 1104"/>
              <a:gd name="T6" fmla="*/ 0 w 960"/>
              <a:gd name="T7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104">
                <a:moveTo>
                  <a:pt x="960" y="1104"/>
                </a:moveTo>
                <a:lnTo>
                  <a:pt x="960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420688" y="2057400"/>
            <a:ext cx="200660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页表基地址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775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 build="p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 autoUpdateAnimBg="0"/>
      <p:bldP spid="19" grpId="0" autoUpdateAnimBg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p" autoUpdateAnimBg="0"/>
      <p:bldP spid="27" grpId="0" build="p" autoUpdateAnimBg="0"/>
      <p:bldP spid="28" grpId="0" build="p" autoUpdateAnimBg="0"/>
      <p:bldP spid="29" grpId="0" build="p" autoUpdateAnimBg="0"/>
      <p:bldP spid="30" grpId="0" autoUpdateAnimBg="0"/>
      <p:bldP spid="31" grpId="0" animBg="1"/>
      <p:bldP spid="32" grpId="0" animBg="1"/>
      <p:bldP spid="33" grpId="0" animBg="1"/>
      <p:bldP spid="34" grpId="0" animBg="1"/>
      <p:bldP spid="35" grpId="0" build="p" autoUpdateAnimBg="0"/>
      <p:bldP spid="36" grpId="0" animBg="1" autoUpdateAnimBg="0"/>
      <p:bldP spid="37" grpId="0" animBg="1" autoUpdateAnimBg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转换旁路缓冲（</a:t>
            </a:r>
            <a:r>
              <a:rPr lang="en-US" altLang="zh-CN" b="1" dirty="0"/>
              <a:t>TLB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610744" cy="4910138"/>
          </a:xfrm>
        </p:spPr>
        <p:txBody>
          <a:bodyPr/>
          <a:lstStyle/>
          <a:p>
            <a:r>
              <a:rPr lang="zh-CN" altLang="en-US" sz="2400" dirty="0"/>
              <a:t>访问频繁</a:t>
            </a:r>
            <a:r>
              <a:rPr lang="en-US" altLang="zh-CN" sz="2400" dirty="0"/>
              <a:t>:</a:t>
            </a:r>
            <a:r>
              <a:rPr lang="zh-CN" altLang="en-US" sz="2400" dirty="0"/>
              <a:t>速度是第一位的</a:t>
            </a:r>
          </a:p>
          <a:p>
            <a:r>
              <a:rPr lang="en-US" altLang="zh-CN" sz="2400" dirty="0"/>
              <a:t>TLB </a:t>
            </a:r>
            <a:r>
              <a:rPr lang="zh-CN" altLang="en-US" sz="2400" dirty="0"/>
              <a:t>缺失将造成：</a:t>
            </a:r>
          </a:p>
          <a:p>
            <a:pPr lvl="1"/>
            <a:r>
              <a:rPr lang="zh-CN" altLang="en-US" sz="2000" dirty="0"/>
              <a:t>流水线停止</a:t>
            </a:r>
          </a:p>
          <a:p>
            <a:pPr lvl="1"/>
            <a:r>
              <a:rPr lang="zh-CN" altLang="en-US" sz="2000" dirty="0"/>
              <a:t>通知操作系统</a:t>
            </a:r>
          </a:p>
          <a:p>
            <a:pPr lvl="1"/>
            <a:r>
              <a:rPr lang="zh-CN" altLang="en-US" sz="2000" dirty="0"/>
              <a:t>读页表</a:t>
            </a:r>
          </a:p>
          <a:p>
            <a:pPr lvl="1"/>
            <a:r>
              <a:rPr lang="zh-CN" altLang="en-US" sz="2000" dirty="0"/>
              <a:t>将表项写入 </a:t>
            </a:r>
            <a:r>
              <a:rPr lang="en-US" altLang="zh-CN" sz="2000" dirty="0"/>
              <a:t>TLB</a:t>
            </a:r>
          </a:p>
          <a:p>
            <a:pPr lvl="1"/>
            <a:r>
              <a:rPr lang="zh-CN" altLang="en-US" sz="2000" dirty="0"/>
              <a:t>返回到用户程序</a:t>
            </a:r>
          </a:p>
          <a:p>
            <a:pPr lvl="1"/>
            <a:r>
              <a:rPr lang="zh-CN" altLang="en-US" sz="2000" dirty="0"/>
              <a:t>重新访问</a:t>
            </a:r>
          </a:p>
          <a:p>
            <a:r>
              <a:rPr lang="zh-CN" altLang="en-US" sz="2400" dirty="0"/>
              <a:t>因此，应尽量减少缺失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000" dirty="0"/>
              <a:t>多路组相连</a:t>
            </a:r>
          </a:p>
          <a:p>
            <a:pPr lvl="1"/>
            <a:r>
              <a:rPr lang="zh-CN" altLang="en-US" sz="2000" dirty="0"/>
              <a:t>再尽量提高</a:t>
            </a:r>
            <a:r>
              <a:rPr lang="en-US" altLang="zh-CN" sz="2000" dirty="0"/>
              <a:t>TLB</a:t>
            </a:r>
            <a:r>
              <a:rPr lang="zh-CN" altLang="en-US" sz="2000" dirty="0"/>
              <a:t>的容量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srgbClr val="1F497D"/>
              </a:solidFill>
            </a:endParaRP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490855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39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转换旁路缓冲（</a:t>
            </a:r>
            <a:r>
              <a:rPr lang="en-US" altLang="zh-CN" b="1" dirty="0"/>
              <a:t>TLB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6450" y="1193800"/>
            <a:ext cx="806450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 b="1">
                <a:latin typeface="Arial" charset="0"/>
              </a:rPr>
              <a:t>和普通 </a:t>
            </a:r>
            <a:r>
              <a:rPr lang="en-US" altLang="zh-CN" sz="1800" b="1">
                <a:latin typeface="Arial" charset="0"/>
              </a:rPr>
              <a:t>cache</a:t>
            </a:r>
            <a:r>
              <a:rPr lang="zh-CN" altLang="en-US" sz="1800" b="1">
                <a:latin typeface="Arial" charset="0"/>
              </a:rPr>
              <a:t>一样， </a:t>
            </a:r>
            <a:r>
              <a:rPr lang="en-US" altLang="zh-CN" sz="1800" b="1">
                <a:latin typeface="Arial" charset="0"/>
              </a:rPr>
              <a:t>TLB </a:t>
            </a:r>
            <a:r>
              <a:rPr lang="zh-CN" altLang="en-US" sz="1800" b="1">
                <a:latin typeface="Arial" charset="0"/>
              </a:rPr>
              <a:t>可以组织成全相连，组相连或直接映射方式</a:t>
            </a:r>
          </a:p>
          <a:p>
            <a:pPr>
              <a:lnSpc>
                <a:spcPct val="85000"/>
              </a:lnSpc>
            </a:pPr>
            <a:r>
              <a:rPr lang="zh-CN" altLang="en-US" sz="1800" b="1">
                <a:latin typeface="Arial" charset="0"/>
              </a:rPr>
              <a:t>      </a:t>
            </a:r>
          </a:p>
          <a:p>
            <a:pPr>
              <a:lnSpc>
                <a:spcPct val="85000"/>
              </a:lnSpc>
            </a:pPr>
            <a:endParaRPr lang="zh-CN" altLang="en-US" sz="1800" b="1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TLBs </a:t>
            </a:r>
            <a:r>
              <a:rPr lang="zh-CN" altLang="en-US" sz="1800" b="1">
                <a:latin typeface="Arial" charset="0"/>
              </a:rPr>
              <a:t>通常为容量较小，甚至在高端计算机上也一般不超过</a:t>
            </a:r>
            <a:r>
              <a:rPr lang="en-US" altLang="zh-CN" sz="1800" b="1">
                <a:latin typeface="Arial" charset="0"/>
              </a:rPr>
              <a:t>128 - 256 </a:t>
            </a:r>
            <a:r>
              <a:rPr lang="zh-CN" altLang="en-US" sz="1800" b="1">
                <a:latin typeface="Arial" charset="0"/>
              </a:rPr>
              <a:t>个表项。</a:t>
            </a:r>
          </a:p>
          <a:p>
            <a:pPr>
              <a:lnSpc>
                <a:spcPct val="85000"/>
              </a:lnSpc>
            </a:pPr>
            <a:r>
              <a:rPr lang="zh-CN" altLang="en-US" sz="1800" b="1">
                <a:latin typeface="Arial" charset="0"/>
              </a:rPr>
              <a:t>这样，可以使用全相连映射方式。在大多数中档计算机上，一般采用</a:t>
            </a:r>
            <a:r>
              <a:rPr lang="en-US" altLang="zh-CN" sz="1800" b="1">
                <a:latin typeface="Arial" charset="0"/>
              </a:rPr>
              <a:t>N</a:t>
            </a:r>
            <a:r>
              <a:rPr lang="zh-CN" altLang="en-US" sz="1800" b="1">
                <a:latin typeface="Arial" charset="0"/>
              </a:rPr>
              <a:t>路组相连</a:t>
            </a:r>
          </a:p>
          <a:p>
            <a:pPr>
              <a:lnSpc>
                <a:spcPct val="85000"/>
              </a:lnSpc>
            </a:pPr>
            <a:r>
              <a:rPr lang="zh-CN" altLang="en-US" sz="1800" b="1">
                <a:latin typeface="Arial" charset="0"/>
              </a:rPr>
              <a:t>映射方式。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81200" y="3670300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71800" y="3683000"/>
            <a:ext cx="0" cy="927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930400" y="4648200"/>
            <a:ext cx="1054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32000" y="4038600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CPU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2200" y="3708400"/>
            <a:ext cx="1066800" cy="901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sz="1800" b="1">
                <a:latin typeface="Arial" charset="0"/>
              </a:rPr>
              <a:t>TLB</a:t>
            </a:r>
          </a:p>
          <a:p>
            <a:pPr algn="ctr"/>
            <a:r>
              <a:rPr lang="en-US" altLang="zh-CN" sz="1800" b="1">
                <a:latin typeface="Arial" charset="0"/>
              </a:rPr>
              <a:t>Lookup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461000" y="3708400"/>
            <a:ext cx="1066800" cy="901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sz="1800" b="1">
                <a:latin typeface="Arial" charset="0"/>
              </a:rPr>
              <a:t>Cache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429500" y="3721100"/>
            <a:ext cx="1066800" cy="901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sz="1800" b="1">
                <a:latin typeface="Arial" charset="0"/>
              </a:rPr>
              <a:t>Main</a:t>
            </a:r>
          </a:p>
          <a:p>
            <a:pPr algn="ctr"/>
            <a:r>
              <a:rPr lang="en-US" altLang="zh-CN" sz="1800" b="1">
                <a:latin typeface="Arial" charset="0"/>
              </a:rPr>
              <a:t>Memory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984500" y="38481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699000" y="384810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540500" y="3822700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7200900" y="4470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188200" y="4483100"/>
            <a:ext cx="381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225800" y="6261100"/>
            <a:ext cx="19812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213100" y="4521200"/>
            <a:ext cx="12700" cy="173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959100" y="45339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6781800" y="4483100"/>
            <a:ext cx="127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527800" y="44958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5194300" y="4470400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181600" y="4483100"/>
            <a:ext cx="38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6769100" y="6248400"/>
            <a:ext cx="25400" cy="381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009900" y="3581400"/>
            <a:ext cx="444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VA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724400" y="3581400"/>
            <a:ext cx="444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PA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591300" y="3556000"/>
            <a:ext cx="647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miss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359400" y="4686300"/>
            <a:ext cx="406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hit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740400" y="5969000"/>
            <a:ext cx="5969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data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632200" y="5080000"/>
            <a:ext cx="1066800" cy="901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zh-CN" sz="1800" b="1">
                <a:latin typeface="Arial" charset="0"/>
              </a:rPr>
              <a:t>Trans-</a:t>
            </a:r>
          </a:p>
          <a:p>
            <a:pPr algn="ctr"/>
            <a:r>
              <a:rPr lang="en-US" altLang="zh-CN" sz="1800" b="1">
                <a:latin typeface="Arial" charset="0"/>
              </a:rPr>
              <a:t>lation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724400" y="3352800"/>
            <a:ext cx="406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hit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152900" y="4635500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492500" y="4686300"/>
            <a:ext cx="647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miss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165600" y="6032500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178300" y="61341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851400" y="3835400"/>
            <a:ext cx="0" cy="231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5181600" y="62611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734300" y="6388100"/>
            <a:ext cx="520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20 t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943600" y="6375400"/>
            <a:ext cx="203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t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860800" y="6388100"/>
            <a:ext cx="584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latin typeface="Arial" charset="0"/>
              </a:rPr>
              <a:t>1/2 t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368300" y="4635500"/>
            <a:ext cx="1358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 i="1">
                <a:latin typeface="Arial" charset="0"/>
              </a:rPr>
              <a:t>Translation</a:t>
            </a:r>
          </a:p>
          <a:p>
            <a:pPr>
              <a:lnSpc>
                <a:spcPct val="85000"/>
              </a:lnSpc>
            </a:pPr>
            <a:r>
              <a:rPr lang="en-US" altLang="zh-CN" sz="1800" b="1" i="1">
                <a:latin typeface="Arial" charset="0"/>
              </a:rPr>
              <a:t>with a TLB</a:t>
            </a:r>
          </a:p>
        </p:txBody>
      </p:sp>
    </p:spTree>
    <p:extLst>
      <p:ext uri="{BB962C8B-B14F-4D97-AF65-F5344CB8AC3E}">
        <p14:creationId xmlns:p14="http://schemas.microsoft.com/office/powerpoint/2010/main" val="6268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页面大小的选择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减少内部碎片</a:t>
            </a:r>
          </a:p>
          <a:p>
            <a:r>
              <a:rPr lang="zh-CN" altLang="en-US" dirty="0"/>
              <a:t>缩小页面大小可以减少内部碎片</a:t>
            </a:r>
          </a:p>
          <a:p>
            <a:r>
              <a:rPr lang="zh-CN" altLang="en-US" dirty="0">
                <a:solidFill>
                  <a:srgbClr val="FF6600"/>
                </a:solidFill>
              </a:rPr>
              <a:t>但是：需要更大的页表</a:t>
            </a:r>
            <a:endParaRPr lang="zh-CN" altLang="en-US" dirty="0"/>
          </a:p>
          <a:p>
            <a:r>
              <a:rPr lang="zh-CN" altLang="en-US" dirty="0"/>
              <a:t>趋势：增大页面大小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RAM</a:t>
            </a:r>
            <a:r>
              <a:rPr lang="zh-CN" altLang="en-US" dirty="0">
                <a:solidFill>
                  <a:schemeClr val="accent2"/>
                </a:solidFill>
              </a:rPr>
              <a:t>价格下降，内存储器容量增大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内存和外存性能差距增大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程序员需要更大的地址空间</a:t>
            </a:r>
            <a:endParaRPr lang="zh-CN" altLang="en-US" dirty="0"/>
          </a:p>
          <a:p>
            <a:r>
              <a:rPr lang="zh-CN" altLang="en-US" dirty="0"/>
              <a:t>目前：页面大小为</a:t>
            </a:r>
            <a:r>
              <a:rPr lang="en-US" altLang="zh-CN" dirty="0"/>
              <a:t>4K</a:t>
            </a:r>
            <a:r>
              <a:rPr lang="zh-CN" altLang="zh-CN" dirty="0"/>
              <a:t>左右</a:t>
            </a:r>
            <a:r>
              <a:rPr lang="en-US" altLang="zh-CN" dirty="0"/>
              <a:t>?</a:t>
            </a:r>
            <a:r>
              <a:rPr lang="zh-CN" altLang="en-US" dirty="0"/>
              <a:t> （</a:t>
            </a:r>
            <a:r>
              <a:rPr lang="en-US" altLang="zh-CN" dirty="0"/>
              <a:t>1MB,</a:t>
            </a:r>
            <a:r>
              <a:rPr lang="zh-CN" altLang="en-US" dirty="0"/>
              <a:t> </a:t>
            </a:r>
            <a:r>
              <a:rPr lang="en-US" altLang="zh-CN" dirty="0"/>
              <a:t>2MB,</a:t>
            </a:r>
            <a:r>
              <a:rPr lang="zh-CN" altLang="en-US" dirty="0"/>
              <a:t> </a:t>
            </a:r>
            <a:r>
              <a:rPr lang="en-US" altLang="zh-CN" dirty="0"/>
              <a:t>4MB,</a:t>
            </a:r>
            <a:r>
              <a:rPr lang="zh-CN" altLang="en-US" dirty="0"/>
              <a:t> </a:t>
            </a:r>
            <a:r>
              <a:rPr lang="en-US" altLang="zh-CN" dirty="0"/>
              <a:t>1GB)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5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页面替换算法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最近最少使用（</a:t>
            </a:r>
            <a:r>
              <a:rPr lang="en-US" altLang="zh-CN" dirty="0"/>
              <a:t>LRU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将页帧按照最近最多使用到最近最少使用进行排序，再次访问一个页帧时，将该页帧移到表头，替换时将表尾的页帧换出。</a:t>
            </a:r>
          </a:p>
          <a:p>
            <a:pPr lvl="1"/>
            <a:r>
              <a:rPr lang="zh-CN" altLang="en-US" dirty="0">
                <a:solidFill>
                  <a:srgbClr val="FF6600"/>
                </a:solidFill>
              </a:rPr>
              <a:t>一点改进：替换出其中一个“干净”的页帧。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srgbClr val="1F497D"/>
              </a:solidFill>
            </a:endParaRP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426378188"/>
              </p:ext>
            </p:extLst>
          </p:nvPr>
        </p:nvGraphicFramePr>
        <p:xfrm>
          <a:off x="3131840" y="299390"/>
          <a:ext cx="6235079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VISIO" r:id="rId3" imgW="6091200" imgH="9828000" progId="Visio.Drawing.6">
                  <p:embed/>
                </p:oleObj>
              </mc:Choice>
              <mc:Fallback>
                <p:oleObj name="VISIO" r:id="rId3" imgW="6091200" imgH="982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9390"/>
                        <a:ext cx="6235079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页失效处理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srgbClr val="1F497D"/>
              </a:solidFill>
            </a:endParaRP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/>
          </p:nvPr>
        </p:nvGraphicFramePr>
        <p:xfrm>
          <a:off x="3016250" y="228600"/>
          <a:ext cx="356711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VISIO" r:id="rId3" imgW="5448960" imgH="9777600" progId="Visio.Drawing.6">
                  <p:embed/>
                </p:oleObj>
              </mc:Choice>
              <mc:Fallback>
                <p:oleObj name="VISIO" r:id="rId3" imgW="5448960" imgH="9777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28600"/>
                        <a:ext cx="3567113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存储管理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618856" cy="4910138"/>
          </a:xfrm>
        </p:spPr>
        <p:txBody>
          <a:bodyPr/>
          <a:lstStyle/>
          <a:p>
            <a:r>
              <a:rPr lang="zh-CN" altLang="en-US" dirty="0"/>
              <a:t>单道程序</a:t>
            </a:r>
          </a:p>
          <a:p>
            <a:pPr lvl="1"/>
            <a:r>
              <a:rPr lang="zh-CN" altLang="en-US" dirty="0"/>
              <a:t>单一用户程序使用计算机资源</a:t>
            </a:r>
          </a:p>
          <a:p>
            <a:pPr lvl="1"/>
            <a:r>
              <a:rPr lang="zh-CN" altLang="en-US" dirty="0"/>
              <a:t>操作系统进行简单管理</a:t>
            </a:r>
          </a:p>
          <a:p>
            <a:r>
              <a:rPr lang="zh-CN" altLang="en-US" dirty="0"/>
              <a:t>多道程序</a:t>
            </a:r>
          </a:p>
          <a:p>
            <a:pPr lvl="1"/>
            <a:r>
              <a:rPr lang="zh-CN" altLang="en-US" dirty="0"/>
              <a:t>操作系统及若干用户程序同时运行</a:t>
            </a:r>
          </a:p>
          <a:p>
            <a:pPr lvl="1"/>
            <a:r>
              <a:rPr lang="zh-CN" altLang="en-US" dirty="0"/>
              <a:t>程序员编程使用的空间与程序运行空间相互独立</a:t>
            </a:r>
          </a:p>
          <a:p>
            <a:pPr lvl="1"/>
            <a:r>
              <a:rPr lang="zh-CN" altLang="en-US" dirty="0"/>
              <a:t>操作系统对存储进行管理</a:t>
            </a:r>
          </a:p>
          <a:p>
            <a:pPr lvl="2"/>
            <a:r>
              <a:rPr lang="zh-CN" altLang="en-US" dirty="0"/>
              <a:t>地址空间转换和映射</a:t>
            </a:r>
          </a:p>
          <a:p>
            <a:pPr lvl="2"/>
            <a:r>
              <a:rPr lang="zh-CN" altLang="en-US" dirty="0"/>
              <a:t>内存共享</a:t>
            </a:r>
          </a:p>
          <a:p>
            <a:pPr lvl="2"/>
            <a:r>
              <a:rPr lang="zh-CN" altLang="en-US" dirty="0"/>
              <a:t>内存保护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7" y="1556792"/>
            <a:ext cx="3250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、程序员编程时需要知道存储空间的使用情况；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、无法实现存储空间的复用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3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段页式虚拟存储管理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段式虚拟存储器和页式虚拟存储器的综合。它先把程序按逻辑单位分为段，再把每段分成固定大小的页。操作系统对主存的调入调出是按页面进行的，但它又可以按段实现共享和保护，可以兼取页式和段式系统的优点。其缺点是需要在地址映射过程中多次查表。其地址映射通过一个段表和一组页表来进行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30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的虚存管理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不分段也不分页模式：在这种模式下，虚拟存储的地址空间和物理存储空间大小相同，可以用在复杂度较低但对性能有较高要求的场合。</a:t>
            </a:r>
          </a:p>
          <a:p>
            <a:r>
              <a:rPr lang="zh-CN" altLang="en-US" sz="2400" dirty="0"/>
              <a:t>页式管理模式：这种模式将主存分成固定长度的页，通过页进行存储保护和管理。</a:t>
            </a:r>
          </a:p>
          <a:p>
            <a:r>
              <a:rPr lang="zh-CN" altLang="en-US" sz="2400" dirty="0"/>
              <a:t>段式管理模式：段式管理模式按程序本身的逻辑段来划分主存空间，与页式管理相比，段的长度可变</a:t>
            </a:r>
          </a:p>
          <a:p>
            <a:r>
              <a:rPr lang="zh-CN" altLang="en-US" sz="2400" dirty="0"/>
              <a:t>段页式管理模式：为了兼容旧的模式，在</a:t>
            </a:r>
            <a:r>
              <a:rPr lang="en-US" altLang="zh-CN" sz="2400" dirty="0"/>
              <a:t>x86</a:t>
            </a:r>
            <a:r>
              <a:rPr lang="zh-CN" altLang="en-US" sz="2400" dirty="0"/>
              <a:t>中段式内存管理和页式内存管理都是支持的。程序地址首先经过段式内存转换，再通过页式内存转换，最终转换为物理地址。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31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/>
              <a:t>位</a:t>
            </a:r>
            <a:r>
              <a:rPr lang="en-US" altLang="zh-CN"/>
              <a:t>x86</a:t>
            </a:r>
            <a:r>
              <a:rPr lang="zh-CN" altLang="en-US" dirty="0"/>
              <a:t>虚实地址的转换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虚地址（逻辑地址）：</a:t>
            </a:r>
          </a:p>
          <a:p>
            <a:pPr lvl="1"/>
            <a:r>
              <a:rPr lang="zh-CN" altLang="en-US" dirty="0"/>
              <a:t>程序员给出的虚拟地址，格式为段号</a:t>
            </a:r>
            <a:r>
              <a:rPr lang="en-US" altLang="zh-CN" dirty="0"/>
              <a:t>+</a:t>
            </a:r>
            <a:r>
              <a:rPr lang="zh-CN" altLang="en-US" dirty="0"/>
              <a:t>段内偏移（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+32</a:t>
            </a:r>
            <a:r>
              <a:rPr lang="zh-CN" altLang="en-US" dirty="0"/>
              <a:t>位），每段大小不超过</a:t>
            </a:r>
            <a:r>
              <a:rPr lang="en-US" altLang="zh-CN" dirty="0"/>
              <a:t>4GB</a:t>
            </a:r>
            <a:r>
              <a:rPr lang="zh-CN" altLang="en-US" dirty="0"/>
              <a:t>，一共不超过</a:t>
            </a:r>
            <a:r>
              <a:rPr lang="en-US" altLang="zh-CN" dirty="0"/>
              <a:t>2</a:t>
            </a:r>
            <a:r>
              <a:rPr lang="en-US" altLang="zh-CN" baseline="30000" dirty="0"/>
              <a:t>14</a:t>
            </a:r>
            <a:r>
              <a:rPr lang="zh-CN" altLang="en-US" dirty="0"/>
              <a:t>段。（段号中有两位用来表示段优先级）</a:t>
            </a:r>
          </a:p>
          <a:p>
            <a:r>
              <a:rPr lang="zh-CN" altLang="en-US" dirty="0"/>
              <a:t>实地址：</a:t>
            </a:r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位的实际内存地址。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32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5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段号和段表的格式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33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667000"/>
            <a:ext cx="1752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/>
              <a:t>段索引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7000" y="2667000"/>
            <a:ext cx="228600" cy="4572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95600" y="2667000"/>
            <a:ext cx="457200" cy="457200"/>
          </a:xfrm>
          <a:prstGeom prst="rect">
            <a:avLst/>
          </a:prstGeom>
          <a:solidFill>
            <a:srgbClr val="00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14400" y="2286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/>
              <a:t>15                       3 2  1 0</a:t>
            </a:r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574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段类别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57600" y="2590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优先级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90600" y="4495800"/>
            <a:ext cx="5943600" cy="609600"/>
          </a:xfrm>
          <a:prstGeom prst="rect">
            <a:avLst/>
          </a:prstGeom>
          <a:solidFill>
            <a:srgbClr val="00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5105400"/>
            <a:ext cx="5943600" cy="609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1600"/>
              <a:t>BASE 15..0                                   Segment Limit 15..0</a:t>
            </a:r>
            <a:endParaRPr lang="en-US" altLang="zh-CN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9624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288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66800" y="4495800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/>
              <a:t>BASE 31..24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0574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793875" y="4648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/>
              <a:t>G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3622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57400" y="4451350"/>
            <a:ext cx="228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/>
              <a:t>D/B</a:t>
            </a:r>
            <a:endParaRPr lang="en-US" altLang="zh-CN" sz="160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95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743200" y="4572000"/>
            <a:ext cx="144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/>
              <a:t>Segment limit 19..16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562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15000" y="46482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/>
              <a:t>BASE 23..16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09600" y="1600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段号：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85800" y="3886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段表：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562600" y="21336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GDT  1: LDT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段表基地址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143000" y="5943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线性地址</a:t>
            </a:r>
            <a:r>
              <a:rPr lang="en-US" altLang="zh-CN"/>
              <a:t>=BASE + OFFSET</a:t>
            </a:r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断地址转换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34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56050"/>
            <a:ext cx="275907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132513" y="755650"/>
            <a:ext cx="1511300" cy="5400675"/>
            <a:chOff x="3703" y="983"/>
            <a:chExt cx="952" cy="266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8338" y="2151063"/>
            <a:ext cx="26765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890838" y="21510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06488" y="1985963"/>
            <a:ext cx="874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charset="0"/>
              </a:rPr>
              <a:t>虚拟地</a:t>
            </a:r>
          </a:p>
          <a:p>
            <a:r>
              <a:rPr kumimoji="1" lang="zh-CN" altLang="en-US" b="1">
                <a:latin typeface="Times New Roman" charset="0"/>
              </a:rPr>
              <a:t>址指针</a:t>
            </a: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7635875" y="1035050"/>
            <a:ext cx="196850" cy="1871663"/>
          </a:xfrm>
          <a:prstGeom prst="rightBrace">
            <a:avLst>
              <a:gd name="adj1" fmla="val 792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772400" y="18176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charset="0"/>
              </a:rPr>
              <a:t>GDT/LDT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043113" y="21161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charset="0"/>
              </a:rPr>
              <a:t>选择符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276600" y="2114550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charset="0"/>
              </a:rPr>
              <a:t>偏移量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124575" y="29051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124575" y="1017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124575" y="16414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124575" y="2019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359525" y="16383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charset="0"/>
              </a:rPr>
              <a:t>段</a:t>
            </a:r>
            <a:r>
              <a:rPr kumimoji="1" lang="zh-CN" altLang="zh-CN" b="1">
                <a:latin typeface="Times New Roman" charset="0"/>
              </a:rPr>
              <a:t>描述符</a:t>
            </a:r>
            <a:endParaRPr kumimoji="1" lang="zh-CN" altLang="en-US" b="1">
              <a:latin typeface="Times New Roman" charset="0"/>
            </a:endParaRPr>
          </a:p>
        </p:txBody>
      </p:sp>
      <p:cxnSp>
        <p:nvCxnSpPr>
          <p:cNvPr id="21" name="AutoShape 19"/>
          <p:cNvCxnSpPr>
            <a:cxnSpLocks noChangeShapeType="1"/>
          </p:cNvCxnSpPr>
          <p:nvPr/>
        </p:nvCxnSpPr>
        <p:spPr bwMode="auto">
          <a:xfrm rot="16200000">
            <a:off x="4271963" y="28575"/>
            <a:ext cx="293688" cy="3881437"/>
          </a:xfrm>
          <a:prstGeom prst="bentConnector2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Freeform 20"/>
          <p:cNvSpPr>
            <a:spLocks/>
          </p:cNvSpPr>
          <p:nvPr/>
        </p:nvSpPr>
        <p:spPr bwMode="auto">
          <a:xfrm>
            <a:off x="3201988" y="2052638"/>
            <a:ext cx="3678237" cy="1920875"/>
          </a:xfrm>
          <a:custGeom>
            <a:avLst/>
            <a:gdLst>
              <a:gd name="T0" fmla="*/ 2069 w 2069"/>
              <a:gd name="T1" fmla="*/ 0 h 1500"/>
              <a:gd name="T2" fmla="*/ 2069 w 2069"/>
              <a:gd name="T3" fmla="*/ 1148 h 1500"/>
              <a:gd name="T4" fmla="*/ 0 w 2069"/>
              <a:gd name="T5" fmla="*/ 1148 h 1500"/>
              <a:gd name="T6" fmla="*/ 0 w 2069"/>
              <a:gd name="T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9" h="1500">
                <a:moveTo>
                  <a:pt x="2069" y="0"/>
                </a:moveTo>
                <a:lnTo>
                  <a:pt x="2069" y="1148"/>
                </a:lnTo>
                <a:lnTo>
                  <a:pt x="0" y="1148"/>
                </a:lnTo>
                <a:lnTo>
                  <a:pt x="0" y="1500"/>
                </a:lnTo>
              </a:path>
            </a:pathLst>
          </a:custGeom>
          <a:noFill/>
          <a:ln w="38100" cap="flat" cmpd="sng">
            <a:solidFill>
              <a:srgbClr val="E8083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124575" y="41370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124575" y="59880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>
            <a:off x="5961063" y="4170363"/>
            <a:ext cx="114300" cy="1789112"/>
          </a:xfrm>
          <a:prstGeom prst="leftBrace">
            <a:avLst>
              <a:gd name="adj1" fmla="val 130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3200400" y="4419600"/>
            <a:ext cx="2808288" cy="1233488"/>
          </a:xfrm>
          <a:custGeom>
            <a:avLst/>
            <a:gdLst>
              <a:gd name="T0" fmla="*/ 0 w 2327"/>
              <a:gd name="T1" fmla="*/ 0 h 341"/>
              <a:gd name="T2" fmla="*/ 0 w 2327"/>
              <a:gd name="T3" fmla="*/ 341 h 341"/>
              <a:gd name="T4" fmla="*/ 2327 w 2327"/>
              <a:gd name="T5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7" h="341">
                <a:moveTo>
                  <a:pt x="0" y="0"/>
                </a:moveTo>
                <a:lnTo>
                  <a:pt x="0" y="341"/>
                </a:lnTo>
                <a:lnTo>
                  <a:pt x="2327" y="341"/>
                </a:lnTo>
              </a:path>
            </a:pathLst>
          </a:custGeom>
          <a:noFill/>
          <a:ln w="38100" cap="flat" cmpd="sng">
            <a:solidFill>
              <a:srgbClr val="9A14D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827088" y="4427538"/>
            <a:ext cx="2246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charset="0"/>
              </a:rPr>
              <a:t>数据段描述符高速缓</a:t>
            </a:r>
          </a:p>
          <a:p>
            <a:r>
              <a:rPr kumimoji="1" lang="zh-CN" altLang="en-US" b="1">
                <a:latin typeface="Times New Roman" charset="0"/>
              </a:rPr>
              <a:t>冲寄存器（不可见）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691438" y="4762500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charset="0"/>
              </a:rPr>
              <a:t>数据段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124575" y="45815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124575" y="49418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396038" y="4583113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charset="0"/>
              </a:rPr>
              <a:t>操作数</a:t>
            </a: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4368800" y="2298700"/>
            <a:ext cx="1773238" cy="2562225"/>
          </a:xfrm>
          <a:custGeom>
            <a:avLst/>
            <a:gdLst>
              <a:gd name="T0" fmla="*/ 0 w 1117"/>
              <a:gd name="T1" fmla="*/ 0 h 1614"/>
              <a:gd name="T2" fmla="*/ 631 w 1117"/>
              <a:gd name="T3" fmla="*/ 0 h 1614"/>
              <a:gd name="T4" fmla="*/ 631 w 1117"/>
              <a:gd name="T5" fmla="*/ 1614 h 1614"/>
              <a:gd name="T6" fmla="*/ 1117 w 1117"/>
              <a:gd name="T7" fmla="*/ 1614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1614">
                <a:moveTo>
                  <a:pt x="0" y="0"/>
                </a:moveTo>
                <a:lnTo>
                  <a:pt x="631" y="0"/>
                </a:lnTo>
                <a:lnTo>
                  <a:pt x="631" y="1614"/>
                </a:lnTo>
                <a:lnTo>
                  <a:pt x="1117" y="1614"/>
                </a:lnTo>
              </a:path>
            </a:pathLst>
          </a:custGeom>
          <a:noFill/>
          <a:ln w="38100" cmpd="sng">
            <a:solidFill>
              <a:srgbClr val="000AD8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154238" y="240188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charset="0"/>
              </a:rPr>
              <a:t>DS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373438" y="2401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charset="0"/>
              </a:rPr>
              <a:t>EAX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803525" y="39846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段基址</a:t>
            </a:r>
          </a:p>
        </p:txBody>
      </p:sp>
    </p:spTree>
    <p:extLst>
      <p:ext uri="{BB962C8B-B14F-4D97-AF65-F5344CB8AC3E}">
        <p14:creationId xmlns:p14="http://schemas.microsoft.com/office/powerpoint/2010/main" val="935705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两级页表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35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5850" y="1938026"/>
            <a:ext cx="1828800" cy="685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DIR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4650" y="1938026"/>
            <a:ext cx="1828800" cy="6858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23450" y="1938026"/>
            <a:ext cx="2057400" cy="6858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OFFSET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050" y="1328426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线性地址格式：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23050" y="2776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10</a:t>
            </a:r>
            <a:r>
              <a:rPr lang="zh-CN" altLang="en-US"/>
              <a:t>位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51850" y="2776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10</a:t>
            </a:r>
            <a:r>
              <a:rPr lang="zh-CN" altLang="en-US"/>
              <a:t>位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09250" y="2776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12</a:t>
            </a:r>
            <a:r>
              <a:rPr lang="zh-CN" altLang="en-US"/>
              <a:t>位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5850" y="3538226"/>
            <a:ext cx="5791200" cy="685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123450" y="353822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70650" y="3614426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/>
              <a:t>页表基地址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75850" y="369062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控制位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2050" y="5062226"/>
            <a:ext cx="5791200" cy="685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123450" y="506222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70650" y="5138426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/>
              <a:t>页基地址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352050" y="513842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控制位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151650" y="43764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20</a:t>
            </a:r>
            <a:r>
              <a:rPr lang="zh-CN" altLang="en-US"/>
              <a:t>位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75450" y="5824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20</a:t>
            </a:r>
            <a:r>
              <a:rPr lang="zh-CN" altLang="en-US"/>
              <a:t>位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57050" y="3690626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页表目录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666250" y="5900426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实际地址 </a:t>
            </a:r>
            <a:r>
              <a:rPr lang="en-US" altLang="zh-CN"/>
              <a:t>= </a:t>
            </a:r>
            <a:r>
              <a:rPr lang="zh-CN" altLang="en-US"/>
              <a:t>页基地址 </a:t>
            </a:r>
            <a:r>
              <a:rPr lang="en-US" altLang="zh-CN"/>
              <a:t>+ OFFSET</a:t>
            </a:r>
          </a:p>
        </p:txBody>
      </p:sp>
    </p:spTree>
    <p:extLst>
      <p:ext uri="{BB962C8B-B14F-4D97-AF65-F5344CB8AC3E}">
        <p14:creationId xmlns:p14="http://schemas.microsoft.com/office/powerpoint/2010/main" val="909057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分页机制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36</a:t>
            </a:fld>
            <a:endParaRPr lang="zh-CN" altLang="en-US">
              <a:solidFill>
                <a:srgbClr val="1F497D"/>
              </a:solidFill>
            </a:endParaRP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27088" y="1196975"/>
            <a:ext cx="7862887" cy="5400675"/>
            <a:chOff x="531" y="476"/>
            <a:chExt cx="4953" cy="340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65" y="2901"/>
              <a:ext cx="931" cy="641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9" y="1955"/>
              <a:ext cx="931" cy="641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79" y="641"/>
              <a:ext cx="921" cy="704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863" y="476"/>
              <a:ext cx="952" cy="3402"/>
              <a:chOff x="3703" y="983"/>
              <a:chExt cx="952" cy="2668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3703" y="983"/>
                <a:ext cx="0" cy="2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>
                <a:off x="4655" y="983"/>
                <a:ext cx="0" cy="2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21" y="1355"/>
              <a:ext cx="1686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711" y="1355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31" y="1313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线性地址</a:t>
              </a: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>
              <a:off x="4799" y="652"/>
              <a:ext cx="135" cy="733"/>
            </a:xfrm>
            <a:prstGeom prst="rightBrace">
              <a:avLst>
                <a:gd name="adj1" fmla="val 452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36" y="915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页目录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87" y="1333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目录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354" y="133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偏移量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858" y="1350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858" y="641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58" y="1034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8" y="127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006" y="1032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页目录项</a:t>
              </a:r>
            </a:p>
          </p:txBody>
        </p:sp>
        <p:cxnSp>
          <p:nvCxnSpPr>
            <p:cNvPr id="22" name="AutoShape 21"/>
            <p:cNvCxnSpPr>
              <a:cxnSpLocks noChangeShapeType="1"/>
            </p:cNvCxnSpPr>
            <p:nvPr/>
          </p:nvCxnSpPr>
          <p:spPr bwMode="auto">
            <a:xfrm rot="16200000">
              <a:off x="2655" y="-17"/>
              <a:ext cx="185" cy="2516"/>
            </a:xfrm>
            <a:prstGeom prst="bentConnector2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858" y="260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935" y="304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页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58" y="288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858" y="311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039" y="3113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操作数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886" y="1438"/>
              <a:ext cx="983" cy="1810"/>
            </a:xfrm>
            <a:custGeom>
              <a:avLst/>
              <a:gdLst>
                <a:gd name="T0" fmla="*/ 0 w 1117"/>
                <a:gd name="T1" fmla="*/ 0 h 1614"/>
                <a:gd name="T2" fmla="*/ 631 w 1117"/>
                <a:gd name="T3" fmla="*/ 0 h 1614"/>
                <a:gd name="T4" fmla="*/ 631 w 1117"/>
                <a:gd name="T5" fmla="*/ 1614 h 1614"/>
                <a:gd name="T6" fmla="*/ 1117 w 1117"/>
                <a:gd name="T7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7" h="1614">
                  <a:moveTo>
                    <a:pt x="0" y="0"/>
                  </a:moveTo>
                  <a:lnTo>
                    <a:pt x="631" y="0"/>
                  </a:lnTo>
                  <a:lnTo>
                    <a:pt x="631" y="1614"/>
                  </a:lnTo>
                  <a:lnTo>
                    <a:pt x="1117" y="1614"/>
                  </a:lnTo>
                </a:path>
              </a:pathLst>
            </a:custGeom>
            <a:noFill/>
            <a:ln w="38100" cmpd="sng">
              <a:solidFill>
                <a:srgbClr val="000AD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337" y="1361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886" y="1332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页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221" y="2346"/>
              <a:ext cx="1696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338" y="2346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87" y="230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charset="0"/>
                </a:rPr>
                <a:t>CR3</a:t>
              </a: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821" y="631"/>
              <a:ext cx="2037" cy="1696"/>
            </a:xfrm>
            <a:custGeom>
              <a:avLst/>
              <a:gdLst>
                <a:gd name="T0" fmla="*/ 0 w 2141"/>
                <a:gd name="T1" fmla="*/ 1210 h 1210"/>
                <a:gd name="T2" fmla="*/ 0 w 2141"/>
                <a:gd name="T3" fmla="*/ 1076 h 1210"/>
                <a:gd name="T4" fmla="*/ 1748 w 2141"/>
                <a:gd name="T5" fmla="*/ 1076 h 1210"/>
                <a:gd name="T6" fmla="*/ 1748 w 2141"/>
                <a:gd name="T7" fmla="*/ 0 h 1210"/>
                <a:gd name="T8" fmla="*/ 2141 w 2141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210">
                  <a:moveTo>
                    <a:pt x="0" y="1210"/>
                  </a:moveTo>
                  <a:lnTo>
                    <a:pt x="0" y="1076"/>
                  </a:lnTo>
                  <a:lnTo>
                    <a:pt x="1748" y="1076"/>
                  </a:lnTo>
                  <a:lnTo>
                    <a:pt x="1748" y="0"/>
                  </a:lnTo>
                  <a:lnTo>
                    <a:pt x="2141" y="0"/>
                  </a:lnTo>
                </a:path>
              </a:pathLst>
            </a:custGeom>
            <a:noFill/>
            <a:ln w="38100" cmpd="sng">
              <a:solidFill>
                <a:srgbClr val="9A14D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858" y="1945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980" y="2139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页表</a:t>
              </a:r>
            </a:p>
          </p:txBody>
        </p:sp>
        <p:sp>
          <p:nvSpPr>
            <p:cNvPr id="37" name="AutoShape 36"/>
            <p:cNvSpPr>
              <a:spLocks/>
            </p:cNvSpPr>
            <p:nvPr/>
          </p:nvSpPr>
          <p:spPr bwMode="auto">
            <a:xfrm>
              <a:off x="4831" y="1965"/>
              <a:ext cx="103" cy="641"/>
            </a:xfrm>
            <a:prstGeom prst="rightBrace">
              <a:avLst>
                <a:gd name="adj1" fmla="val 518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800" y="1148"/>
              <a:ext cx="176" cy="817"/>
            </a:xfrm>
            <a:custGeom>
              <a:avLst/>
              <a:gdLst>
                <a:gd name="T0" fmla="*/ 10 w 134"/>
                <a:gd name="T1" fmla="*/ 0 h 817"/>
                <a:gd name="T2" fmla="*/ 134 w 134"/>
                <a:gd name="T3" fmla="*/ 0 h 817"/>
                <a:gd name="T4" fmla="*/ 134 w 134"/>
                <a:gd name="T5" fmla="*/ 817 h 817"/>
                <a:gd name="T6" fmla="*/ 0 w 134"/>
                <a:gd name="T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817">
                  <a:moveTo>
                    <a:pt x="10" y="0"/>
                  </a:moveTo>
                  <a:lnTo>
                    <a:pt x="134" y="0"/>
                  </a:lnTo>
                  <a:lnTo>
                    <a:pt x="134" y="817"/>
                  </a:lnTo>
                  <a:lnTo>
                    <a:pt x="0" y="817"/>
                  </a:lnTo>
                </a:path>
              </a:pathLst>
            </a:custGeom>
            <a:noFill/>
            <a:ln w="38100" cmpd="sng">
              <a:solidFill>
                <a:srgbClr val="E8083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860" y="21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860" y="2361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4058" y="2121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charset="0"/>
                </a:rPr>
                <a:t>页表项</a:t>
              </a: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027" y="1541"/>
              <a:ext cx="1831" cy="703"/>
            </a:xfrm>
            <a:custGeom>
              <a:avLst/>
              <a:gdLst>
                <a:gd name="T0" fmla="*/ 0 w 1831"/>
                <a:gd name="T1" fmla="*/ 0 h 703"/>
                <a:gd name="T2" fmla="*/ 0 w 1831"/>
                <a:gd name="T3" fmla="*/ 207 h 703"/>
                <a:gd name="T4" fmla="*/ 1666 w 1831"/>
                <a:gd name="T5" fmla="*/ 207 h 703"/>
                <a:gd name="T6" fmla="*/ 1666 w 1831"/>
                <a:gd name="T7" fmla="*/ 703 h 703"/>
                <a:gd name="T8" fmla="*/ 1831 w 1831"/>
                <a:gd name="T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1" h="703">
                  <a:moveTo>
                    <a:pt x="0" y="0"/>
                  </a:moveTo>
                  <a:lnTo>
                    <a:pt x="0" y="207"/>
                  </a:lnTo>
                  <a:lnTo>
                    <a:pt x="1666" y="207"/>
                  </a:lnTo>
                  <a:lnTo>
                    <a:pt x="1666" y="703"/>
                  </a:lnTo>
                  <a:lnTo>
                    <a:pt x="1831" y="703"/>
                  </a:lnTo>
                </a:path>
              </a:pathLst>
            </a:custGeom>
            <a:noFill/>
            <a:ln w="38100" cmpd="sng">
              <a:solidFill>
                <a:srgbClr val="F38A3B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803" y="2247"/>
              <a:ext cx="176" cy="631"/>
            </a:xfrm>
            <a:custGeom>
              <a:avLst/>
              <a:gdLst>
                <a:gd name="T0" fmla="*/ 10 w 134"/>
                <a:gd name="T1" fmla="*/ 0 h 817"/>
                <a:gd name="T2" fmla="*/ 134 w 134"/>
                <a:gd name="T3" fmla="*/ 0 h 817"/>
                <a:gd name="T4" fmla="*/ 134 w 134"/>
                <a:gd name="T5" fmla="*/ 817 h 817"/>
                <a:gd name="T6" fmla="*/ 0 w 134"/>
                <a:gd name="T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817">
                  <a:moveTo>
                    <a:pt x="10" y="0"/>
                  </a:moveTo>
                  <a:lnTo>
                    <a:pt x="134" y="0"/>
                  </a:lnTo>
                  <a:lnTo>
                    <a:pt x="134" y="817"/>
                  </a:lnTo>
                  <a:lnTo>
                    <a:pt x="0" y="817"/>
                  </a:lnTo>
                </a:path>
              </a:pathLst>
            </a:custGeom>
            <a:noFill/>
            <a:ln w="38100" cmpd="sng">
              <a:solidFill>
                <a:srgbClr val="E8083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858" y="332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854" y="354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45"/>
            <p:cNvSpPr>
              <a:spLocks/>
            </p:cNvSpPr>
            <p:nvPr/>
          </p:nvSpPr>
          <p:spPr bwMode="auto">
            <a:xfrm>
              <a:off x="4862" y="2896"/>
              <a:ext cx="51" cy="641"/>
            </a:xfrm>
            <a:prstGeom prst="rightBrace">
              <a:avLst>
                <a:gd name="adj1" fmla="val 1047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1474" y="2341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页表基址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122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zh-CN" dirty="0"/>
              <a:t>逻辑地址转换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37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/>
              <a:t>逻辑地址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2133600"/>
            <a:ext cx="12954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1800"/>
              <a:t>Segment</a:t>
            </a:r>
            <a:endParaRPr lang="en-US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76400" y="2133600"/>
            <a:ext cx="838200" cy="457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1800"/>
              <a:t>Offset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43200" y="3200400"/>
            <a:ext cx="685800" cy="15240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4600" y="4876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/>
              <a:t>Segment Table</a:t>
            </a:r>
          </a:p>
        </p:txBody>
      </p:sp>
      <p:cxnSp>
        <p:nvCxnSpPr>
          <p:cNvPr id="10" name="AutoShape 11"/>
          <p:cNvCxnSpPr>
            <a:cxnSpLocks noChangeShapeType="1"/>
          </p:cNvCxnSpPr>
          <p:nvPr/>
        </p:nvCxnSpPr>
        <p:spPr bwMode="auto">
          <a:xfrm rot="16200000" flipH="1">
            <a:off x="1200150" y="2419350"/>
            <a:ext cx="1371600" cy="1714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/>
          <p:cNvCxnSpPr>
            <a:cxnSpLocks noChangeShapeType="1"/>
          </p:cNvCxnSpPr>
          <p:nvPr/>
        </p:nvCxnSpPr>
        <p:spPr bwMode="auto">
          <a:xfrm rot="16200000" flipH="1">
            <a:off x="2914650" y="1771650"/>
            <a:ext cx="152400" cy="1790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8862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+</a:t>
            </a:r>
          </a:p>
        </p:txBody>
      </p: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 flipV="1">
            <a:off x="3429000" y="2971800"/>
            <a:ext cx="685800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343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743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7432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800600" y="2590800"/>
            <a:ext cx="1828800" cy="4572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1800"/>
              <a:t>DIR PAGE OFF  </a:t>
            </a:r>
            <a:endParaRPr lang="en-US" altLang="zh-CN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876800" y="2133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/>
              <a:t>线性地址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3340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9436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0" y="3962400"/>
            <a:ext cx="685800" cy="15240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3340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3340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77000" y="3429000"/>
            <a:ext cx="685800" cy="15240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64770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4770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AutoShape 28"/>
          <p:cNvCxnSpPr>
            <a:cxnSpLocks noChangeShapeType="1"/>
          </p:cNvCxnSpPr>
          <p:nvPr/>
        </p:nvCxnSpPr>
        <p:spPr bwMode="auto">
          <a:xfrm rot="16200000" flipH="1">
            <a:off x="4533900" y="3467100"/>
            <a:ext cx="12192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60198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61722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6172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63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56388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61722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61722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4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+</a:t>
            </a:r>
          </a:p>
        </p:txBody>
      </p:sp>
      <p:cxnSp>
        <p:nvCxnSpPr>
          <p:cNvPr id="36" name="AutoShape 42"/>
          <p:cNvCxnSpPr>
            <a:cxnSpLocks noChangeShapeType="1"/>
          </p:cNvCxnSpPr>
          <p:nvPr/>
        </p:nvCxnSpPr>
        <p:spPr bwMode="auto">
          <a:xfrm flipV="1">
            <a:off x="7162800" y="3276600"/>
            <a:ext cx="68580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43"/>
          <p:cNvCxnSpPr>
            <a:cxnSpLocks noChangeShapeType="1"/>
          </p:cNvCxnSpPr>
          <p:nvPr/>
        </p:nvCxnSpPr>
        <p:spPr bwMode="auto">
          <a:xfrm>
            <a:off x="6629400" y="2819400"/>
            <a:ext cx="9906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80772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8153400" y="2209800"/>
            <a:ext cx="76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600"/>
              <a:t>物理地址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5257800" y="5638800"/>
            <a:ext cx="133042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Page Directory</a:t>
            </a:r>
            <a:endParaRPr lang="en-US" altLang="zh-CN" dirty="0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6477000" y="51054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虚拟存储器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虚拟存储器：提高程序员可以使用的地址空间大小。由操作系统进行管理。</a:t>
            </a:r>
          </a:p>
          <a:p>
            <a:r>
              <a:rPr lang="zh-CN" altLang="en-US" dirty="0"/>
              <a:t>管理模式：段式、页式、段页式。</a:t>
            </a:r>
          </a:p>
          <a:p>
            <a:r>
              <a:rPr lang="zh-CN" altLang="en-US" dirty="0"/>
              <a:t>虚实地址转换。</a:t>
            </a:r>
          </a:p>
          <a:p>
            <a:r>
              <a:rPr lang="zh-CN" altLang="en-US" dirty="0"/>
              <a:t>使用快表提高地址转换的速度。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38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阅读和思考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</a:t>
            </a:r>
          </a:p>
          <a:p>
            <a:pPr lvl="1"/>
            <a:r>
              <a:rPr lang="zh-CN" altLang="en-US" dirty="0"/>
              <a:t>教材相关章节</a:t>
            </a:r>
          </a:p>
          <a:p>
            <a:r>
              <a:rPr lang="zh-CN" altLang="en-US" dirty="0"/>
              <a:t>思考</a:t>
            </a:r>
          </a:p>
          <a:p>
            <a:pPr lvl="1"/>
            <a:r>
              <a:rPr lang="zh-CN" altLang="en-US" dirty="0"/>
              <a:t>是否还有继续使用虚拟存储器的必要？（为何有此一问？）</a:t>
            </a:r>
          </a:p>
          <a:p>
            <a:r>
              <a:rPr lang="zh-CN" altLang="en-US" dirty="0"/>
              <a:t>实践</a:t>
            </a:r>
          </a:p>
          <a:p>
            <a:pPr lvl="1"/>
            <a:r>
              <a:rPr lang="zh-CN" altLang="en-US" dirty="0"/>
              <a:t>继续完成实验报告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39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存储容量需求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54016"/>
          </a:xfrm>
        </p:spPr>
        <p:txBody>
          <a:bodyPr/>
          <a:lstStyle/>
          <a:p>
            <a:r>
              <a:rPr lang="zh-CN" altLang="en-US" dirty="0"/>
              <a:t>应用需求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海量数据处理</a:t>
            </a:r>
          </a:p>
          <a:p>
            <a:pPr lvl="2"/>
            <a:r>
              <a:rPr lang="zh-CN" altLang="en-US" dirty="0">
                <a:solidFill>
                  <a:schemeClr val="accent2"/>
                </a:solidFill>
              </a:rPr>
              <a:t>天气预报、地震预测、石油勘探</a:t>
            </a:r>
            <a:r>
              <a:rPr lang="zh-CN" altLang="en-US" dirty="0">
                <a:solidFill>
                  <a:schemeClr val="accent2"/>
                </a:solidFill>
                <a:sym typeface="Symbol" charset="2"/>
              </a:rPr>
              <a:t>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多媒体信息处理</a:t>
            </a:r>
          </a:p>
          <a:p>
            <a:pPr lvl="2"/>
            <a:r>
              <a:rPr lang="zh-CN" altLang="en-US" dirty="0">
                <a:solidFill>
                  <a:schemeClr val="accent2"/>
                </a:solidFill>
              </a:rPr>
              <a:t>语音、图形、图象</a:t>
            </a:r>
            <a:r>
              <a:rPr lang="zh-CN" altLang="en-US" dirty="0">
                <a:solidFill>
                  <a:schemeClr val="accent2"/>
                </a:solidFill>
                <a:sym typeface="Symbol" charset="2"/>
              </a:rPr>
              <a:t></a:t>
            </a:r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/>
              <a:t>软件需求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Nathan</a:t>
            </a:r>
            <a:r>
              <a:rPr lang="zh-CN" altLang="en-US" dirty="0">
                <a:solidFill>
                  <a:schemeClr val="accent2"/>
                </a:solidFill>
              </a:rPr>
              <a:t>软件第一定律：软件是一种可以膨胀到充满整个容器的气体。</a:t>
            </a:r>
          </a:p>
          <a:p>
            <a:r>
              <a:rPr lang="zh-CN" altLang="en-US" dirty="0"/>
              <a:t>技术需求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多进程、多道程序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636183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给程序员一个比实际内存大得多的编址空间</a:t>
            </a:r>
          </a:p>
        </p:txBody>
      </p:sp>
    </p:spTree>
    <p:extLst>
      <p:ext uri="{BB962C8B-B14F-4D97-AF65-F5344CB8AC3E}">
        <p14:creationId xmlns:p14="http://schemas.microsoft.com/office/powerpoint/2010/main" val="942157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F886C-0A22-6F4D-BC08-A1674DBCDE43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40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提高存储器容量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降低主存储器成本，在同样成本下，可以获得更大的主存容量。</a:t>
            </a:r>
          </a:p>
          <a:p>
            <a:pPr lvl="1"/>
            <a:r>
              <a:rPr lang="zh-CN" altLang="en-US" dirty="0"/>
              <a:t>主存的价格到今天也是依然比较昂贵</a:t>
            </a:r>
          </a:p>
          <a:p>
            <a:pPr lvl="1"/>
            <a:r>
              <a:rPr lang="zh-CN" altLang="en-US" dirty="0"/>
              <a:t>程序对主存的“胃口”的增加和主存价格的降低速度几乎一样的快。</a:t>
            </a:r>
          </a:p>
          <a:p>
            <a:r>
              <a:rPr lang="zh-CN" altLang="en-US" dirty="0"/>
              <a:t>采用虚拟存储器</a:t>
            </a:r>
          </a:p>
          <a:p>
            <a:pPr lvl="1"/>
            <a:r>
              <a:rPr lang="zh-CN" altLang="en-US" dirty="0"/>
              <a:t>只在确实需要的时候才把程序和数据装入到主存中</a:t>
            </a:r>
          </a:p>
          <a:p>
            <a:pPr lvl="2"/>
            <a:r>
              <a:rPr lang="zh-CN" altLang="en-US" dirty="0"/>
              <a:t>交换的粒度</a:t>
            </a:r>
          </a:p>
          <a:p>
            <a:pPr lvl="2"/>
            <a:r>
              <a:rPr lang="zh-CN" altLang="en-US" dirty="0"/>
              <a:t>地址转换</a:t>
            </a:r>
          </a:p>
          <a:p>
            <a:pPr lvl="2"/>
            <a:r>
              <a:rPr lang="zh-CN" altLang="en-US" dirty="0"/>
              <a:t>共享及保护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1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现代计算机的层次存储器系统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17712"/>
          </a:xfrm>
        </p:spPr>
        <p:txBody>
          <a:bodyPr/>
          <a:lstStyle/>
          <a:p>
            <a:r>
              <a:rPr lang="zh-CN" altLang="en-US" sz="2800" dirty="0"/>
              <a:t>利用程序的局部性原理</a:t>
            </a:r>
            <a:r>
              <a:rPr lang="en-US" altLang="zh-CN" sz="2800" dirty="0"/>
              <a:t>:</a:t>
            </a:r>
          </a:p>
          <a:p>
            <a:pPr lvl="1"/>
            <a:r>
              <a:rPr lang="zh-CN" altLang="en-US" sz="2400" dirty="0"/>
              <a:t>以最低廉的价格提供尽可能大的存储空间</a:t>
            </a:r>
          </a:p>
          <a:p>
            <a:pPr lvl="1"/>
            <a:r>
              <a:rPr lang="zh-CN" altLang="en-US" sz="2400" dirty="0"/>
              <a:t>以最快速的技术实现高速存储访问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7588" y="3295650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03388" y="3529013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/>
              <a:t>Control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17588" y="4286250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4554538"/>
            <a:ext cx="993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/>
              <a:t>Datapath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988" y="2914650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4425" y="3767138"/>
            <a:ext cx="1095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b="1"/>
              <a:t>Secondary</a:t>
            </a:r>
          </a:p>
          <a:p>
            <a:pPr algn="ctr"/>
            <a:r>
              <a:rPr lang="en-US" altLang="zh-CN" sz="1600" b="1"/>
              <a:t>Storage</a:t>
            </a:r>
          </a:p>
          <a:p>
            <a:pPr algn="ctr"/>
            <a:r>
              <a:rPr lang="en-US" altLang="zh-CN" sz="1600" b="1"/>
              <a:t>(Disk)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5188" y="2914650"/>
            <a:ext cx="25654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28800" y="2901950"/>
            <a:ext cx="1028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/>
              <a:t>Processor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535238" y="2362200"/>
            <a:ext cx="4787900" cy="191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382838" y="5346700"/>
            <a:ext cx="4864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08188" y="4362450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5400000">
            <a:off x="1697038" y="4679950"/>
            <a:ext cx="984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/>
              <a:t>Registers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17788" y="4362450"/>
            <a:ext cx="6604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60788" y="3905250"/>
            <a:ext cx="8890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27588" y="3524250"/>
            <a:ext cx="1041400" cy="187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87913" y="4148138"/>
            <a:ext cx="947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b="1"/>
              <a:t>Main</a:t>
            </a:r>
          </a:p>
          <a:p>
            <a:pPr algn="ctr"/>
            <a:r>
              <a:rPr lang="en-US" altLang="zh-CN" sz="1600" b="1"/>
              <a:t>Memory</a:t>
            </a:r>
          </a:p>
          <a:p>
            <a:pPr algn="ctr"/>
            <a:r>
              <a:rPr lang="en-US" altLang="zh-CN" sz="1600" b="1"/>
              <a:t>(DRAM)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36975" y="4148138"/>
            <a:ext cx="91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b="1"/>
              <a:t>Second</a:t>
            </a:r>
          </a:p>
          <a:p>
            <a:pPr algn="ctr"/>
            <a:r>
              <a:rPr lang="en-US" altLang="zh-CN" sz="1600" b="1"/>
              <a:t>Level</a:t>
            </a:r>
          </a:p>
          <a:p>
            <a:pPr algn="ctr"/>
            <a:r>
              <a:rPr lang="en-US" altLang="zh-CN" sz="1600" b="1"/>
              <a:t>Cache</a:t>
            </a:r>
          </a:p>
          <a:p>
            <a:pPr algn="ctr"/>
            <a:r>
              <a:rPr lang="en-US" altLang="zh-CN" sz="1600" b="1"/>
              <a:t>(SRAM)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2459037" y="4527551"/>
            <a:ext cx="949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b="1"/>
              <a:t>On-Chip</a:t>
            </a:r>
          </a:p>
          <a:p>
            <a:pPr algn="ctr"/>
            <a:r>
              <a:rPr lang="en-US" altLang="zh-CN" sz="1600" b="1"/>
              <a:t>Cache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05000" y="5797550"/>
            <a:ext cx="463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1ns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15000" y="5797550"/>
            <a:ext cx="1308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/>
              <a:t>Milliseconds</a:t>
            </a:r>
          </a:p>
          <a:p>
            <a:pPr algn="ctr"/>
            <a:r>
              <a:rPr lang="en-US" altLang="zh-CN" sz="1600"/>
              <a:t>   GB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38200" y="5797550"/>
            <a:ext cx="11477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/>
              <a:t>Speed (ns):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743200" y="57912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10ns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67200" y="5791200"/>
            <a:ext cx="1066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600"/>
              <a:t>50-100ns</a:t>
            </a:r>
          </a:p>
          <a:p>
            <a:r>
              <a:rPr lang="en-US" altLang="zh-CN" sz="1600"/>
              <a:t>MB-GB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905000" y="610235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100s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000" y="6102350"/>
            <a:ext cx="1239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/>
              <a:t>Size (bytes):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743200" y="6096000"/>
            <a:ext cx="8461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KB-MB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342188" y="2381250"/>
            <a:ext cx="1117600" cy="317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427913" y="3614738"/>
            <a:ext cx="915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b="1"/>
              <a:t>Tertiary</a:t>
            </a:r>
          </a:p>
          <a:p>
            <a:pPr algn="ctr"/>
            <a:r>
              <a:rPr lang="en-US" altLang="zh-CN" sz="1600" b="1"/>
              <a:t>Storage</a:t>
            </a:r>
          </a:p>
          <a:p>
            <a:pPr algn="ctr"/>
            <a:r>
              <a:rPr lang="en-US" altLang="zh-CN" sz="1600" b="1"/>
              <a:t>(Disk)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086600" y="5791200"/>
            <a:ext cx="15970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/>
              <a:t>Seconds</a:t>
            </a:r>
          </a:p>
          <a:p>
            <a:pPr algn="ctr"/>
            <a:r>
              <a:rPr lang="en-US" altLang="zh-CN" sz="1600"/>
              <a:t>Terabytes</a:t>
            </a:r>
          </a:p>
        </p:txBody>
      </p:sp>
    </p:spTree>
    <p:extLst>
      <p:ext uri="{BB962C8B-B14F-4D97-AF65-F5344CB8AC3E}">
        <p14:creationId xmlns:p14="http://schemas.microsoft.com/office/powerpoint/2010/main" val="44333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虚拟存储器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提供一种容量非常大的存储器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多个任务所需存储器的总和大于实际存储器空间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单个程序的地址空间超过了实际存储器</a:t>
            </a:r>
          </a:p>
          <a:p>
            <a:r>
              <a:rPr lang="zh-CN" altLang="en-US" dirty="0"/>
              <a:t>使得可利用的物理存储器得到更好地利用</a:t>
            </a:r>
          </a:p>
          <a:p>
            <a:r>
              <a:rPr lang="zh-CN" altLang="en-US" dirty="0"/>
              <a:t>简化存储器的管理</a:t>
            </a:r>
          </a:p>
          <a:p>
            <a:r>
              <a:rPr lang="zh-CN" altLang="en-US" dirty="0"/>
              <a:t>地址空间：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虚拟地址：程序员编程使用的地址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虚拟地址空间：虚拟地址的集合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存储器地址：物理存储器的地址，也称物理地址（</a:t>
            </a:r>
            <a:r>
              <a:rPr lang="en-US" altLang="zh-CN" dirty="0">
                <a:solidFill>
                  <a:schemeClr val="accent2"/>
                </a:solidFill>
              </a:rPr>
              <a:t>Physical Address</a:t>
            </a:r>
            <a:r>
              <a:rPr lang="zh-CN" altLang="en-US" dirty="0">
                <a:solidFill>
                  <a:schemeClr val="accent2"/>
                </a:solidFill>
              </a:rPr>
              <a:t>）或实地址（</a:t>
            </a:r>
            <a:r>
              <a:rPr lang="en-US" altLang="zh-CN" dirty="0">
                <a:solidFill>
                  <a:schemeClr val="accent2"/>
                </a:solidFill>
              </a:rPr>
              <a:t>Real Address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逻辑地址：程序员使用的地址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独立的逻辑地址空间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6122"/>
          </a:xfrm>
        </p:spPr>
        <p:txBody>
          <a:bodyPr/>
          <a:lstStyle/>
          <a:p>
            <a:r>
              <a:rPr lang="zh-CN" altLang="en-US" dirty="0"/>
              <a:t>通过页表将虚地址转换为实地址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srgbClr val="1F497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7" y="1301261"/>
            <a:ext cx="7150211" cy="39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实现内存共享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6162"/>
          </a:xfrm>
        </p:spPr>
        <p:txBody>
          <a:bodyPr/>
          <a:lstStyle/>
          <a:p>
            <a:r>
              <a:rPr lang="zh-CN" altLang="en-US" dirty="0"/>
              <a:t>每个进程有独立的逻辑地址空间</a:t>
            </a:r>
          </a:p>
          <a:p>
            <a:r>
              <a:rPr lang="zh-CN" altLang="en-US" dirty="0"/>
              <a:t>建立逻辑地址和物理地址的转换机制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D7A6-1B93-9844-850A-7A754EAB083E}" type="slidenum">
              <a:rPr lang="en-US" altLang="zh-CN" smtClean="0">
                <a:solidFill>
                  <a:srgbClr val="1F497D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rgbClr val="1F497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38343"/>
            <a:ext cx="6685257" cy="33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8650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黑体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主题1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2234</Words>
  <Application>Microsoft Macintosh PowerPoint</Application>
  <PresentationFormat>On-screen Show (4:3)</PresentationFormat>
  <Paragraphs>416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微软雅黑</vt:lpstr>
      <vt:lpstr>Arial</vt:lpstr>
      <vt:lpstr>Calibri</vt:lpstr>
      <vt:lpstr>Gill Sans MT</vt:lpstr>
      <vt:lpstr>Times New Roman</vt:lpstr>
      <vt:lpstr>Wingdings</vt:lpstr>
      <vt:lpstr>Wingdings 3</vt:lpstr>
      <vt:lpstr>主题1</vt:lpstr>
      <vt:lpstr>VISIO</vt:lpstr>
      <vt:lpstr>虚拟存储器</vt:lpstr>
      <vt:lpstr>内容提要</vt:lpstr>
      <vt:lpstr>  存储管理</vt:lpstr>
      <vt:lpstr>存储容量需求</vt:lpstr>
      <vt:lpstr>提高存储器容量</vt:lpstr>
      <vt:lpstr>现代计算机的层次存储器系统</vt:lpstr>
      <vt:lpstr>虚拟存储器</vt:lpstr>
      <vt:lpstr>独立的逻辑地址空间</vt:lpstr>
      <vt:lpstr>实现内存共享</vt:lpstr>
      <vt:lpstr>实现内存的保护</vt:lpstr>
      <vt:lpstr>虚拟存储器的目的</vt:lpstr>
      <vt:lpstr>  虚存与Cache的比较</vt:lpstr>
      <vt:lpstr>虚存与Cache的不同</vt:lpstr>
      <vt:lpstr>虚拟存储器管理</vt:lpstr>
      <vt:lpstr>段式存储管理</vt:lpstr>
      <vt:lpstr>段式存储管理的实现</vt:lpstr>
      <vt:lpstr>  段式管理地址转换</vt:lpstr>
      <vt:lpstr>  段式存储管理</vt:lpstr>
      <vt:lpstr>页式存储管理</vt:lpstr>
      <vt:lpstr>页表内容和页式管理</vt:lpstr>
      <vt:lpstr>页表大小</vt:lpstr>
      <vt:lpstr>页式虚拟存储器的访问过程</vt:lpstr>
      <vt:lpstr>页表内容和页式管理</vt:lpstr>
      <vt:lpstr>  转换旁路缓冲（TLB）</vt:lpstr>
      <vt:lpstr>  转换旁路缓冲（TLB）</vt:lpstr>
      <vt:lpstr>页面大小的选择</vt:lpstr>
      <vt:lpstr>页面替换算法</vt:lpstr>
      <vt:lpstr>地址转换</vt:lpstr>
      <vt:lpstr>页失效处理</vt:lpstr>
      <vt:lpstr>  段页式虚拟存储管理</vt:lpstr>
      <vt:lpstr>x86的虚存管理</vt:lpstr>
      <vt:lpstr>32位x86虚实地址的转换</vt:lpstr>
      <vt:lpstr>段号和段表的格式</vt:lpstr>
      <vt:lpstr>断地址转换</vt:lpstr>
      <vt:lpstr>两级页表</vt:lpstr>
      <vt:lpstr>分页机制</vt:lpstr>
      <vt:lpstr>x86逻辑地址转换</vt:lpstr>
      <vt:lpstr>虚拟存储器</vt:lpstr>
      <vt:lpstr>  阅读和思考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面向云计算的网络化操作系统 课题三 启动预备会</dc:title>
  <dc:creator>Hu Chunming</dc:creator>
  <cp:lastModifiedBy>Kang Chen</cp:lastModifiedBy>
  <cp:revision>571</cp:revision>
  <dcterms:created xsi:type="dcterms:W3CDTF">2016-09-06T00:35:26Z</dcterms:created>
  <dcterms:modified xsi:type="dcterms:W3CDTF">2019-08-22T21:21:50Z</dcterms:modified>
</cp:coreProperties>
</file>