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60"/>
  </p:notesMasterIdLst>
  <p:sldIdLst>
    <p:sldId id="259" r:id="rId2"/>
    <p:sldId id="295" r:id="rId3"/>
    <p:sldId id="296" r:id="rId4"/>
    <p:sldId id="297" r:id="rId5"/>
    <p:sldId id="298" r:id="rId6"/>
    <p:sldId id="299" r:id="rId7"/>
    <p:sldId id="300" r:id="rId8"/>
    <p:sldId id="301" r:id="rId9"/>
    <p:sldId id="302" r:id="rId10"/>
    <p:sldId id="303" r:id="rId11"/>
    <p:sldId id="304" r:id="rId12"/>
    <p:sldId id="330" r:id="rId13"/>
    <p:sldId id="329" r:id="rId14"/>
    <p:sldId id="260" r:id="rId15"/>
    <p:sldId id="261" r:id="rId16"/>
    <p:sldId id="262" r:id="rId17"/>
    <p:sldId id="263" r:id="rId18"/>
    <p:sldId id="264" r:id="rId19"/>
    <p:sldId id="265" r:id="rId20"/>
    <p:sldId id="332" r:id="rId21"/>
    <p:sldId id="305" r:id="rId22"/>
    <p:sldId id="306" r:id="rId23"/>
    <p:sldId id="318" r:id="rId24"/>
    <p:sldId id="307" r:id="rId25"/>
    <p:sldId id="308" r:id="rId26"/>
    <p:sldId id="309" r:id="rId27"/>
    <p:sldId id="310" r:id="rId28"/>
    <p:sldId id="311" r:id="rId29"/>
    <p:sldId id="312" r:id="rId30"/>
    <p:sldId id="313" r:id="rId31"/>
    <p:sldId id="315" r:id="rId32"/>
    <p:sldId id="316" r:id="rId33"/>
    <p:sldId id="317" r:id="rId34"/>
    <p:sldId id="319" r:id="rId35"/>
    <p:sldId id="320" r:id="rId36"/>
    <p:sldId id="321" r:id="rId37"/>
    <p:sldId id="322" r:id="rId38"/>
    <p:sldId id="323" r:id="rId39"/>
    <p:sldId id="324" r:id="rId40"/>
    <p:sldId id="325" r:id="rId41"/>
    <p:sldId id="326" r:id="rId42"/>
    <p:sldId id="327" r:id="rId43"/>
    <p:sldId id="328" r:id="rId44"/>
    <p:sldId id="333" r:id="rId45"/>
    <p:sldId id="334" r:id="rId46"/>
    <p:sldId id="335" r:id="rId47"/>
    <p:sldId id="336" r:id="rId48"/>
    <p:sldId id="337" r:id="rId49"/>
    <p:sldId id="338" r:id="rId50"/>
    <p:sldId id="339" r:id="rId51"/>
    <p:sldId id="341" r:id="rId52"/>
    <p:sldId id="342" r:id="rId53"/>
    <p:sldId id="343" r:id="rId54"/>
    <p:sldId id="344" r:id="rId55"/>
    <p:sldId id="345" r:id="rId56"/>
    <p:sldId id="340" r:id="rId57"/>
    <p:sldId id="346" r:id="rId58"/>
    <p:sldId id="294"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85"/>
    <p:restoredTop sz="78011"/>
  </p:normalViewPr>
  <p:slideViewPr>
    <p:cSldViewPr>
      <p:cViewPr varScale="1">
        <p:scale>
          <a:sx n="67" d="100"/>
          <a:sy n="67" d="100"/>
        </p:scale>
        <p:origin x="2144"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62B1D6-8B29-4576-8BF9-C029168734D1}" type="datetimeFigureOut">
              <a:rPr lang="zh-CN" altLang="en-US" smtClean="0"/>
              <a:t>2019/9/2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75B0B3-4BDA-47AE-8AAF-04CE7632D5A3}" type="slidenum">
              <a:rPr lang="zh-CN" altLang="en-US" smtClean="0"/>
              <a:t>‹#›</a:t>
            </a:fld>
            <a:endParaRPr lang="zh-CN" altLang="en-US"/>
          </a:p>
        </p:txBody>
      </p:sp>
    </p:spTree>
    <p:extLst>
      <p:ext uri="{BB962C8B-B14F-4D97-AF65-F5344CB8AC3E}">
        <p14:creationId xmlns:p14="http://schemas.microsoft.com/office/powerpoint/2010/main" val="4195944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a:t>
            </a:r>
            <a:r>
              <a:rPr lang="en-US" altLang="zh-CN" dirty="0"/>
              <a:t>Altera\</a:t>
            </a:r>
            <a:r>
              <a:rPr lang="en-US" altLang="zh-CN" dirty="0" err="1"/>
              <a:t>xilinx</a:t>
            </a:r>
            <a:r>
              <a:rPr lang="zh-CN" altLang="en-US" dirty="0"/>
              <a:t>是最大的两家，产品基本上占据市场的</a:t>
            </a:r>
            <a:r>
              <a:rPr lang="en-US" altLang="zh-CN" dirty="0"/>
              <a:t>90%</a:t>
            </a:r>
            <a:r>
              <a:rPr lang="zh-CN" altLang="en-US" dirty="0"/>
              <a:t>，就像可口可乐和百事在饮料行业一样</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BB75B0B3-4BDA-47AE-8AAF-04CE7632D5A3}" type="slidenum">
              <a:rPr lang="zh-CN" altLang="en-US" smtClean="0"/>
              <a:t>4</a:t>
            </a:fld>
            <a:endParaRPr lang="zh-CN" altLang="en-US"/>
          </a:p>
        </p:txBody>
      </p:sp>
    </p:spTree>
    <p:extLst>
      <p:ext uri="{BB962C8B-B14F-4D97-AF65-F5344CB8AC3E}">
        <p14:creationId xmlns:p14="http://schemas.microsoft.com/office/powerpoint/2010/main" val="2683360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IOB</a:t>
            </a:r>
            <a:r>
              <a:rPr lang="zh-CN" altLang="en-US" dirty="0"/>
              <a:t>用来调整电压，电流等，匹配不同的电压电流情况</a:t>
            </a:r>
            <a:endParaRPr lang="en-US" altLang="zh-CN" dirty="0"/>
          </a:p>
          <a:p>
            <a:r>
              <a:rPr lang="en-US" altLang="zh-CN" dirty="0"/>
              <a:t>DCM</a:t>
            </a:r>
            <a:r>
              <a:rPr lang="zh-CN" altLang="en-US" dirty="0"/>
              <a:t>时钟管理：时钟很复杂</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BB75B0B3-4BDA-47AE-8AAF-04CE7632D5A3}" type="slidenum">
              <a:rPr lang="zh-CN" altLang="en-US" smtClean="0"/>
              <a:t>8</a:t>
            </a:fld>
            <a:endParaRPr lang="zh-CN" altLang="en-US"/>
          </a:p>
        </p:txBody>
      </p:sp>
    </p:spTree>
    <p:extLst>
      <p:ext uri="{BB962C8B-B14F-4D97-AF65-F5344CB8AC3E}">
        <p14:creationId xmlns:p14="http://schemas.microsoft.com/office/powerpoint/2010/main" val="3827279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a:t>1</a:t>
            </a:r>
            <a:r>
              <a:rPr lang="zh-CN" altLang="en-US" dirty="0"/>
              <a:t>、</a:t>
            </a:r>
            <a:r>
              <a:rPr lang="en-US" altLang="zh-CN" dirty="0"/>
              <a:t>Altera</a:t>
            </a:r>
            <a:r>
              <a:rPr lang="zh-CN" altLang="en-US" dirty="0"/>
              <a:t>的</a:t>
            </a:r>
            <a:r>
              <a:rPr lang="en-US" altLang="zh-CN" dirty="0" err="1"/>
              <a:t>StratixIV</a:t>
            </a:r>
            <a:r>
              <a:rPr lang="zh-CN" altLang="en-US" dirty="0"/>
              <a:t>，</a:t>
            </a:r>
            <a:r>
              <a:rPr lang="en-US" altLang="zh-CN" dirty="0"/>
              <a:t>680k</a:t>
            </a:r>
            <a:r>
              <a:rPr lang="zh-CN" altLang="en-US" dirty="0"/>
              <a:t>个逻辑单元，相当于</a:t>
            </a:r>
            <a:r>
              <a:rPr lang="en-US" altLang="zh-CN" dirty="0"/>
              <a:t>1000</a:t>
            </a:r>
            <a:r>
              <a:rPr lang="zh-CN" altLang="en-US" dirty="0"/>
              <a:t>万门，超过</a:t>
            </a:r>
            <a:r>
              <a:rPr lang="en-US" altLang="zh-CN" dirty="0"/>
              <a:t>20M</a:t>
            </a:r>
            <a:r>
              <a:rPr lang="zh-CN" altLang="en-US" dirty="0"/>
              <a:t>的内部</a:t>
            </a:r>
            <a:r>
              <a:rPr lang="en-US" altLang="zh-CN" dirty="0"/>
              <a:t>ram</a:t>
            </a:r>
            <a:r>
              <a:rPr lang="zh-CN" altLang="en-US" dirty="0"/>
              <a:t>，</a:t>
            </a:r>
            <a:r>
              <a:rPr lang="en-US" altLang="zh-CN" dirty="0"/>
              <a:t>1360</a:t>
            </a:r>
            <a:r>
              <a:rPr lang="zh-CN" altLang="en-US" dirty="0"/>
              <a:t>个</a:t>
            </a:r>
            <a:r>
              <a:rPr lang="en-US" altLang="zh-CN" dirty="0"/>
              <a:t>18*18</a:t>
            </a:r>
            <a:r>
              <a:rPr lang="zh-CN" altLang="en-US" dirty="0"/>
              <a:t>的乘法器，</a:t>
            </a:r>
            <a:r>
              <a:rPr lang="en-US" altLang="zh-CN" dirty="0"/>
              <a:t>8.5Gbps</a:t>
            </a:r>
            <a:r>
              <a:rPr lang="zh-CN" altLang="en-US" dirty="0"/>
              <a:t>的</a:t>
            </a:r>
            <a:r>
              <a:rPr lang="en-US" altLang="zh-CN" dirty="0"/>
              <a:t>48</a:t>
            </a:r>
            <a:r>
              <a:rPr lang="zh-CN" altLang="en-US" dirty="0"/>
              <a:t>个高速收发器，以及</a:t>
            </a:r>
            <a:r>
              <a:rPr lang="en-US" altLang="zh-CN" dirty="0"/>
              <a:t>1667Mbps</a:t>
            </a:r>
            <a:r>
              <a:rPr lang="zh-CN" altLang="en-US" dirty="0"/>
              <a:t>（</a:t>
            </a:r>
            <a:r>
              <a:rPr lang="en-US" altLang="zh-CN" dirty="0"/>
              <a:t>533Mhz</a:t>
            </a:r>
            <a:r>
              <a:rPr lang="zh-CN" altLang="en-US" dirty="0"/>
              <a:t>）</a:t>
            </a:r>
            <a:r>
              <a:rPr lang="en-US" altLang="zh-CN" dirty="0"/>
              <a:t>DDR3</a:t>
            </a:r>
            <a:r>
              <a:rPr lang="zh-CN" altLang="en-US" dirty="0"/>
              <a:t>的内存接口</a:t>
            </a:r>
          </a:p>
          <a:p>
            <a:pPr eaLnBrk="1" hangingPunct="1"/>
            <a:r>
              <a:rPr lang="en-US" altLang="zh-CN" dirty="0"/>
              <a:t>2</a:t>
            </a:r>
            <a:r>
              <a:rPr lang="zh-CN" altLang="en-US" dirty="0"/>
              <a:t>、通讯系统：适应不同体质和不同标准的通信要求，满足软件无线电技术的发展</a:t>
            </a:r>
            <a:r>
              <a:rPr lang="en-US" altLang="zh-CN" dirty="0"/>
              <a:t>3g</a:t>
            </a:r>
            <a:r>
              <a:rPr lang="zh-CN" altLang="en-US" dirty="0"/>
              <a:t>，</a:t>
            </a:r>
            <a:r>
              <a:rPr lang="en-US" altLang="zh-CN" dirty="0"/>
              <a:t>4g</a:t>
            </a:r>
          </a:p>
          <a:p>
            <a:pPr eaLnBrk="1" hangingPunct="1"/>
            <a:r>
              <a:rPr lang="en-US" altLang="zh-CN" dirty="0"/>
              <a:t>3</a:t>
            </a:r>
            <a:r>
              <a:rPr lang="zh-CN" altLang="en-US" dirty="0"/>
              <a:t>、开源硬件：如</a:t>
            </a:r>
            <a:r>
              <a:rPr lang="en-US" altLang="zh-CN" dirty="0" err="1"/>
              <a:t>OpenRISC,LEON</a:t>
            </a:r>
            <a:r>
              <a:rPr lang="zh-CN" altLang="en-US" dirty="0"/>
              <a:t>这类开源</a:t>
            </a:r>
            <a:r>
              <a:rPr lang="en-US" altLang="zh-CN" dirty="0"/>
              <a:t>CPU</a:t>
            </a:r>
          </a:p>
          <a:p>
            <a:pPr eaLnBrk="1" hangingPunct="1"/>
            <a:r>
              <a:rPr lang="en-US" altLang="zh-CN" dirty="0"/>
              <a:t>4</a:t>
            </a:r>
            <a:r>
              <a:rPr lang="zh-CN" altLang="en-US" dirty="0"/>
              <a:t>、重构计算机：国外研究比较多，</a:t>
            </a:r>
            <a:r>
              <a:rPr lang="en-US" altLang="zh-CN" dirty="0"/>
              <a:t>FPGA</a:t>
            </a:r>
            <a:r>
              <a:rPr lang="zh-CN" altLang="en-US" dirty="0"/>
              <a:t>具有并行处理和动态配置能力，促使计算机自动改变硬件构架来适应正在运行的程序</a:t>
            </a:r>
          </a:p>
          <a:p>
            <a:endParaRPr kumimoji="1" lang="zh-CN" altLang="en-US" dirty="0"/>
          </a:p>
        </p:txBody>
      </p:sp>
      <p:sp>
        <p:nvSpPr>
          <p:cNvPr id="4" name="灯片编号占位符 3"/>
          <p:cNvSpPr>
            <a:spLocks noGrp="1"/>
          </p:cNvSpPr>
          <p:nvPr>
            <p:ph type="sldNum" sz="quarter" idx="5"/>
          </p:nvPr>
        </p:nvSpPr>
        <p:spPr/>
        <p:txBody>
          <a:bodyPr/>
          <a:lstStyle/>
          <a:p>
            <a:fld id="{BB75B0B3-4BDA-47AE-8AAF-04CE7632D5A3}" type="slidenum">
              <a:rPr lang="zh-CN" altLang="en-US" smtClean="0"/>
              <a:t>11</a:t>
            </a:fld>
            <a:endParaRPr lang="zh-CN" altLang="en-US"/>
          </a:p>
        </p:txBody>
      </p:sp>
    </p:spTree>
    <p:extLst>
      <p:ext uri="{BB962C8B-B14F-4D97-AF65-F5344CB8AC3E}">
        <p14:creationId xmlns:p14="http://schemas.microsoft.com/office/powerpoint/2010/main" val="2036499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pPr>
            <a:r>
              <a:rPr lang="zh-CN" altLang="zh-CN" sz="1200" dirty="0"/>
              <a:t>1、系统工程师根据任务要求，如系统的指标和复杂度，对工作速度和芯片本身的各种资源、成本等方面进行权衡，选择合理的设计方案和合适的器件类型。一般都采用自顶向下的设计方法，把系统分成若干个基本单元，然后再把每个基本单元划分为下一层次的基本单元，一直这样做下去，直到可以直接使用EDA元件库为止。</a:t>
            </a:r>
            <a:endParaRPr lang="zh-CN" altLang="en-US" sz="1200" dirty="0"/>
          </a:p>
          <a:p>
            <a:pPr eaLnBrk="1" hangingPunct="1">
              <a:lnSpc>
                <a:spcPct val="90000"/>
              </a:lnSpc>
            </a:pPr>
            <a:r>
              <a:rPr lang="en-US" altLang="zh-CN" sz="1200" dirty="0"/>
              <a:t>2</a:t>
            </a:r>
            <a:r>
              <a:rPr lang="zh-CN" altLang="en-US" sz="1200" dirty="0"/>
              <a:t>、</a:t>
            </a:r>
            <a:r>
              <a:rPr lang="zh-CN" altLang="zh-CN" sz="1200" dirty="0"/>
              <a:t>原理图输入方式是一种最直接的描述方式，在可编程芯片发展的早期应用比较广泛，它将所需的器件从元件库中调出来，画出原理图。这种方法虽然直观并易于仿真，但效率很低，且不易维护，不利于模块构造和重用。更主要的缺点是可移植性差，当芯片升级后，所有的原理图都需要作一定的改动。目前，在实际开发中应用最广的就是HDL语言输入法，利用文本描述设计，可以分为普通HDL和行为HDL。普通HDL有ABEL、CUR等，支持逻辑方程、真值表和状态机等表达方式，主要用于简单的小型设计。而在中大型工程中，主要使用行为HDL，其主流语言是Verilog HDL和VHDL。这两种语言都是美国电气与电子工程师协会（IEEE）的标准，其共同的突出特点有：语言与芯片工艺无关，利于自顶向下设计，便于模块的划分与移植，可移植性好，具有很强的逻辑描述和仿真功能，而且输入效率很高。&lt;br /&gt;</a:t>
            </a:r>
            <a:endParaRPr lang="zh-CN" altLang="en-US" sz="1200" dirty="0"/>
          </a:p>
          <a:p>
            <a:pPr eaLnBrk="1" hangingPunct="1">
              <a:lnSpc>
                <a:spcPct val="90000"/>
              </a:lnSpc>
            </a:pPr>
            <a:r>
              <a:rPr lang="en-US" altLang="zh-CN" sz="1200" dirty="0"/>
              <a:t>3</a:t>
            </a:r>
            <a:r>
              <a:rPr lang="zh-CN" altLang="en-US" sz="1200" dirty="0"/>
              <a:t>、</a:t>
            </a:r>
            <a:r>
              <a:rPr lang="zh-CN" altLang="zh-CN" sz="1200" dirty="0"/>
              <a:t>此时的仿真没有延迟信息，仅对初步的功能进行检测。仿真前，要先利用波形编辑器和HDL等建立波形文件和测试向量（即将所关心的输入信号组合成序列），仿真结果将会生成报告文件和输出信号波形，从中便可以观察各个节点信号的变化。如果发现错误，则返回设计修改逻辑设计。常用的工具有Model Tech公司的ModelSim、Sysnopsys公司的VCS和Cadence公司的NC-Verilog以及NC-VHDL等软件。虽然功能仿真不是FPGA开发过程中的必需步骤，但却是系统设计中最关键的一步。 &lt;br /&gt;</a:t>
            </a:r>
          </a:p>
          <a:p>
            <a:pPr eaLnBrk="1" hangingPunct="1">
              <a:lnSpc>
                <a:spcPct val="90000"/>
              </a:lnSpc>
            </a:pPr>
            <a:r>
              <a:rPr lang="en-US" altLang="zh-CN" sz="1200" dirty="0"/>
              <a:t>4</a:t>
            </a:r>
            <a:r>
              <a:rPr lang="zh-CN" altLang="en-US" sz="1200" dirty="0"/>
              <a:t>、</a:t>
            </a:r>
            <a:r>
              <a:rPr lang="zh-CN" altLang="zh-CN" sz="1200" dirty="0"/>
              <a:t>综合优化根据目标与要求优化所生成的逻辑连接，使层次设计平面化，供FPGA布局布线软件进行实现。就目前的层次来看，综合优化（Synthesis）是指将设计输入编译成由与门、或门、非门、RAM、触发器等基本逻辑单元组成的逻辑连接网表，而并非真实的门级电路。真实具体的门级电路需要利用FPGA制造商的布局布线功能，根据综合后生成的标准门级结构网表来产生。为了能转换成标准的门级结构网表，HDL程序的编写必须符合特定综合器所要求的风格。由于门级结构、RTL级的HDL程序的综合是很成熟的技术，所有的综合器都可以支持到这一级别的综合。常用的综合工具有Synplicity公司的Synplify/Synplify Pro软件以及各个FPGA厂家自己推出的综合开发工具。&lt;br /&gt;</a:t>
            </a:r>
          </a:p>
          <a:p>
            <a:pPr eaLnBrk="1" hangingPunct="1">
              <a:lnSpc>
                <a:spcPct val="90000"/>
              </a:lnSpc>
            </a:pPr>
            <a:endParaRPr lang="zh-CN" altLang="en-US" sz="1200" dirty="0"/>
          </a:p>
          <a:p>
            <a:endParaRPr kumimoji="1" lang="zh-CN" altLang="en-US" dirty="0"/>
          </a:p>
        </p:txBody>
      </p:sp>
      <p:sp>
        <p:nvSpPr>
          <p:cNvPr id="4" name="灯片编号占位符 3"/>
          <p:cNvSpPr>
            <a:spLocks noGrp="1"/>
          </p:cNvSpPr>
          <p:nvPr>
            <p:ph type="sldNum" sz="quarter" idx="5"/>
          </p:nvPr>
        </p:nvSpPr>
        <p:spPr/>
        <p:txBody>
          <a:bodyPr/>
          <a:lstStyle/>
          <a:p>
            <a:fld id="{BB75B0B3-4BDA-47AE-8AAF-04CE7632D5A3}" type="slidenum">
              <a:rPr lang="zh-CN" altLang="en-US" smtClean="0"/>
              <a:t>34</a:t>
            </a:fld>
            <a:endParaRPr lang="zh-CN" altLang="en-US"/>
          </a:p>
        </p:txBody>
      </p:sp>
    </p:spTree>
    <p:extLst>
      <p:ext uri="{BB962C8B-B14F-4D97-AF65-F5344CB8AC3E}">
        <p14:creationId xmlns:p14="http://schemas.microsoft.com/office/powerpoint/2010/main" val="332408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a:t>1</a:t>
            </a:r>
            <a:r>
              <a:rPr lang="zh-CN" altLang="en-US" dirty="0"/>
              <a:t>、这些映射符号可在原理图中使用。但是，如果过多的使用这些映射限制，则会使得设计中的布线非常困难。 </a:t>
            </a:r>
            <a:r>
              <a:rPr lang="en-US" altLang="zh-CN" dirty="0"/>
              <a:t>&lt;</a:t>
            </a:r>
            <a:r>
              <a:rPr lang="en-US" altLang="zh-CN" dirty="0" err="1"/>
              <a:t>br</a:t>
            </a:r>
            <a:r>
              <a:rPr lang="en-US" altLang="zh-CN" dirty="0"/>
              <a:t> /&gt;</a:t>
            </a:r>
          </a:p>
          <a:p>
            <a:pPr eaLnBrk="1" hangingPunct="1"/>
            <a:r>
              <a:rPr lang="en-US" altLang="zh-CN" dirty="0"/>
              <a:t>2</a:t>
            </a:r>
            <a:r>
              <a:rPr lang="zh-CN" altLang="en-US" dirty="0"/>
              <a:t>、具体位置可以用综合工具在原理图中指定出来，或者在用户约束文件</a:t>
            </a:r>
            <a:r>
              <a:rPr lang="en-US" altLang="zh-CN" dirty="0"/>
              <a:t>(</a:t>
            </a:r>
            <a:r>
              <a:rPr lang="en-US" altLang="zh-CN" dirty="0" err="1"/>
              <a:t>Usr</a:t>
            </a:r>
            <a:r>
              <a:rPr lang="en-US" altLang="zh-CN" dirty="0"/>
              <a:t> Constraint File</a:t>
            </a:r>
            <a:r>
              <a:rPr lang="zh-CN" altLang="en-US" dirty="0"/>
              <a:t>，</a:t>
            </a:r>
            <a:r>
              <a:rPr lang="en-US" altLang="zh-CN" dirty="0"/>
              <a:t>UCF)</a:t>
            </a:r>
            <a:r>
              <a:rPr lang="zh-CN" altLang="en-US" dirty="0"/>
              <a:t>中指定出来。不恰当的块布局会影响设计的布局和布线。只有</a:t>
            </a:r>
            <a:r>
              <a:rPr lang="en-US" altLang="zh-CN" dirty="0"/>
              <a:t>I/O</a:t>
            </a:r>
            <a:r>
              <a:rPr lang="zh-CN" altLang="en-US" dirty="0"/>
              <a:t>块要求布局满足外部引脚的要求。 </a:t>
            </a:r>
          </a:p>
          <a:p>
            <a:pPr eaLnBrk="1" hangingPunct="1"/>
            <a:r>
              <a:rPr lang="en-US" altLang="zh-CN" dirty="0"/>
              <a:t>3</a:t>
            </a:r>
            <a:r>
              <a:rPr lang="zh-CN" altLang="en-US" dirty="0"/>
              <a:t>、在对设计进行布局和布线时，</a:t>
            </a:r>
            <a:r>
              <a:rPr lang="en-US" altLang="zh-CN" dirty="0"/>
              <a:t>PAR</a:t>
            </a:r>
            <a:r>
              <a:rPr lang="zh-CN" altLang="en-US" dirty="0"/>
              <a:t>使用这些时间规范来达到最佳性能。</a:t>
            </a:r>
          </a:p>
          <a:p>
            <a:endParaRPr kumimoji="1" lang="zh-CN" altLang="en-US" dirty="0"/>
          </a:p>
        </p:txBody>
      </p:sp>
      <p:sp>
        <p:nvSpPr>
          <p:cNvPr id="4" name="灯片编号占位符 3"/>
          <p:cNvSpPr>
            <a:spLocks noGrp="1"/>
          </p:cNvSpPr>
          <p:nvPr>
            <p:ph type="sldNum" sz="quarter" idx="5"/>
          </p:nvPr>
        </p:nvSpPr>
        <p:spPr/>
        <p:txBody>
          <a:bodyPr/>
          <a:lstStyle/>
          <a:p>
            <a:fld id="{BB75B0B3-4BDA-47AE-8AAF-04CE7632D5A3}" type="slidenum">
              <a:rPr lang="zh-CN" altLang="en-US" smtClean="0"/>
              <a:t>36</a:t>
            </a:fld>
            <a:endParaRPr lang="zh-CN" altLang="en-US"/>
          </a:p>
        </p:txBody>
      </p:sp>
    </p:spTree>
    <p:extLst>
      <p:ext uri="{BB962C8B-B14F-4D97-AF65-F5344CB8AC3E}">
        <p14:creationId xmlns:p14="http://schemas.microsoft.com/office/powerpoint/2010/main" val="3648996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但这一步骤不能估计线延时，因此和布线后的实际情况还有一定的差距，并不十分准确。目前的综合工具较为成熟，对于一般的设计可以省略这一步，但如果在布局布线后发现电路结构和设计意图不符，则需要回溯到综合后仿真来确认问题之所在。在功能仿真中介绍的软件工具一般都支持综合后仿真。 </a:t>
            </a:r>
            <a:r>
              <a:rPr kumimoji="1" lang="en-US" altLang="zh-CN" dirty="0"/>
              <a:t>&lt;</a:t>
            </a:r>
            <a:r>
              <a:rPr kumimoji="1" lang="en-US" altLang="zh-CN" dirty="0" err="1"/>
              <a:t>br</a:t>
            </a:r>
            <a:r>
              <a:rPr kumimoji="1" lang="en-US" altLang="zh-CN" dirty="0"/>
              <a:t> /&gt;</a:t>
            </a:r>
          </a:p>
          <a:p>
            <a:r>
              <a:rPr kumimoji="1" lang="en-US" altLang="zh-CN" dirty="0"/>
              <a:t>2</a:t>
            </a:r>
            <a:r>
              <a:rPr kumimoji="1" lang="zh-CN" altLang="en-US" dirty="0"/>
              <a:t>、（即不满足时序约束条件或器件固有的时序规则，如建立时间、保持时间等）现象。时序仿真包含的延迟信息最全，也最精确，能较好地反映芯片的实际工作情况。由于不同芯片的内部延时不一样，不同的布局布线方案也给延时带来不同的影响。因此在布局布线后，通过对系统和各个模块进行时序仿真，分析其时序关系，估计系统性能，以及检查和消除竞争冒险是非常有必要的。在功能仿真中介绍的软件工具一般都支持综合后仿真。 </a:t>
            </a:r>
            <a:r>
              <a:rPr kumimoji="1" lang="en-US" altLang="zh-CN" dirty="0"/>
              <a:t>&lt;</a:t>
            </a:r>
            <a:r>
              <a:rPr kumimoji="1" lang="en-US" altLang="zh-CN" dirty="0" err="1"/>
              <a:t>br</a:t>
            </a:r>
            <a:r>
              <a:rPr kumimoji="1" lang="en-US" altLang="zh-CN" dirty="0"/>
              <a:t> /&gt;</a:t>
            </a:r>
          </a:p>
          <a:p>
            <a:r>
              <a:rPr kumimoji="1" lang="en-US" altLang="zh-CN" dirty="0"/>
              <a:t>3</a:t>
            </a:r>
            <a:r>
              <a:rPr kumimoji="1" lang="zh-CN" altLang="en-US" dirty="0"/>
              <a:t>、 。其中，芯片编程需要满足一定的条件，如编程电压、编程时序和编程算法等方面。逻辑分析仪（</a:t>
            </a:r>
            <a:r>
              <a:rPr kumimoji="1" lang="en-US" altLang="zh-CN" dirty="0"/>
              <a:t>Logic Analyzer</a:t>
            </a:r>
            <a:r>
              <a:rPr kumimoji="1" lang="zh-CN" altLang="en-US" dirty="0"/>
              <a:t>，</a:t>
            </a:r>
            <a:r>
              <a:rPr kumimoji="1" lang="en-US" altLang="zh-CN" dirty="0"/>
              <a:t>LA</a:t>
            </a:r>
            <a:r>
              <a:rPr kumimoji="1" lang="zh-CN" altLang="en-US" dirty="0"/>
              <a:t>）是</a:t>
            </a:r>
            <a:r>
              <a:rPr kumimoji="1" lang="en-US" altLang="zh-CN" dirty="0"/>
              <a:t>FPGA</a:t>
            </a:r>
            <a:r>
              <a:rPr kumimoji="1" lang="zh-CN" altLang="en-US" dirty="0"/>
              <a:t>设计的主要调试工具，但需要引出大量的测试管脚，且</a:t>
            </a:r>
            <a:r>
              <a:rPr kumimoji="1" lang="en-US" altLang="zh-CN" dirty="0"/>
              <a:t>LA</a:t>
            </a:r>
            <a:r>
              <a:rPr kumimoji="1" lang="zh-CN" altLang="en-US" dirty="0"/>
              <a:t>价格昂贵。目前，主流的</a:t>
            </a:r>
            <a:r>
              <a:rPr kumimoji="1" lang="en-US" altLang="zh-CN" dirty="0"/>
              <a:t>FPGA</a:t>
            </a:r>
            <a:r>
              <a:rPr kumimoji="1" lang="zh-CN" altLang="en-US" dirty="0"/>
              <a:t>芯片生产商都提供了内嵌的在线逻辑分析仪（如</a:t>
            </a:r>
            <a:r>
              <a:rPr kumimoji="1" lang="en-US" altLang="zh-CN" dirty="0"/>
              <a:t>Xilinx ISE</a:t>
            </a:r>
            <a:r>
              <a:rPr kumimoji="1" lang="zh-CN" altLang="en-US" dirty="0"/>
              <a:t>中的</a:t>
            </a:r>
            <a:r>
              <a:rPr kumimoji="1" lang="en-US" altLang="zh-CN" dirty="0" err="1"/>
              <a:t>ChipScope</a:t>
            </a:r>
            <a:r>
              <a:rPr kumimoji="1" lang="zh-CN" altLang="en-US" dirty="0"/>
              <a:t>、</a:t>
            </a:r>
            <a:r>
              <a:rPr kumimoji="1" lang="en-US" altLang="zh-CN" dirty="0"/>
              <a:t>Altera </a:t>
            </a:r>
            <a:r>
              <a:rPr kumimoji="1" lang="en-US" altLang="zh-CN" dirty="0" err="1"/>
              <a:t>QuartusII</a:t>
            </a:r>
            <a:r>
              <a:rPr kumimoji="1" lang="zh-CN" altLang="en-US" dirty="0"/>
              <a:t>中的</a:t>
            </a:r>
            <a:r>
              <a:rPr kumimoji="1" lang="en-US" altLang="zh-CN" dirty="0" err="1"/>
              <a:t>SignalTapII</a:t>
            </a:r>
            <a:r>
              <a:rPr kumimoji="1" lang="zh-CN" altLang="en-US" dirty="0"/>
              <a:t>以及</a:t>
            </a:r>
            <a:r>
              <a:rPr kumimoji="1" lang="en-US" altLang="zh-CN" dirty="0" err="1"/>
              <a:t>SignalProb</a:t>
            </a:r>
            <a:r>
              <a:rPr kumimoji="1" lang="zh-CN" altLang="en-US" dirty="0"/>
              <a:t>）来解决上述矛盾，它们只需要占用芯片少量的逻辑资源，具有很高的实用价值。</a:t>
            </a:r>
          </a:p>
          <a:p>
            <a:endParaRPr kumimoji="1" lang="zh-CN" altLang="en-US" dirty="0"/>
          </a:p>
        </p:txBody>
      </p:sp>
      <p:sp>
        <p:nvSpPr>
          <p:cNvPr id="4" name="灯片编号占位符 3"/>
          <p:cNvSpPr>
            <a:spLocks noGrp="1"/>
          </p:cNvSpPr>
          <p:nvPr>
            <p:ph type="sldNum" sz="quarter" idx="5"/>
          </p:nvPr>
        </p:nvSpPr>
        <p:spPr/>
        <p:txBody>
          <a:bodyPr/>
          <a:lstStyle/>
          <a:p>
            <a:fld id="{BB75B0B3-4BDA-47AE-8AAF-04CE7632D5A3}" type="slidenum">
              <a:rPr lang="zh-CN" altLang="en-US" smtClean="0"/>
              <a:t>38</a:t>
            </a:fld>
            <a:endParaRPr lang="zh-CN" altLang="en-US"/>
          </a:p>
        </p:txBody>
      </p:sp>
    </p:spTree>
    <p:extLst>
      <p:ext uri="{BB962C8B-B14F-4D97-AF65-F5344CB8AC3E}">
        <p14:creationId xmlns:p14="http://schemas.microsoft.com/office/powerpoint/2010/main" val="218135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编辑文件，插入计数器源代码</a:t>
            </a:r>
            <a:endParaRPr kumimoji="1" lang="en-US" altLang="zh-CN" dirty="0"/>
          </a:p>
          <a:p>
            <a:endParaRPr kumimoji="1" lang="en-US" altLang="zh-CN" dirty="0"/>
          </a:p>
          <a:p>
            <a:r>
              <a:rPr lang="en-US" altLang="zh-CN" sz="1200" kern="1200" dirty="0">
                <a:solidFill>
                  <a:schemeClr val="tx1"/>
                </a:solidFill>
                <a:effectLst/>
                <a:latin typeface="+mn-lt"/>
                <a:ea typeface="+mn-ea"/>
                <a:cs typeface="+mn-cs"/>
              </a:rPr>
              <a:t>module clock(</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clk</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seg1,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seg2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input wire </a:t>
            </a:r>
            <a:r>
              <a:rPr lang="en-US" altLang="zh-CN" sz="1200" kern="1200" dirty="0" err="1">
                <a:solidFill>
                  <a:schemeClr val="tx1"/>
                </a:solidFill>
                <a:effectLst/>
                <a:latin typeface="+mn-lt"/>
                <a:ea typeface="+mn-ea"/>
                <a:cs typeface="+mn-cs"/>
              </a:rPr>
              <a:t>clk</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input wire </a:t>
            </a:r>
            <a:r>
              <a:rPr lang="en-US" altLang="zh-CN" sz="1200" kern="1200" dirty="0" err="1">
                <a:solidFill>
                  <a:schemeClr val="tx1"/>
                </a:solidFill>
                <a:effectLst/>
                <a:latin typeface="+mn-lt"/>
                <a:ea typeface="+mn-ea"/>
                <a:cs typeface="+mn-cs"/>
              </a:rPr>
              <a:t>rst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output </a:t>
            </a:r>
            <a:r>
              <a:rPr lang="en-US" altLang="zh-CN" sz="1200" kern="1200" dirty="0" err="1">
                <a:solidFill>
                  <a:schemeClr val="tx1"/>
                </a:solidFill>
                <a:effectLst/>
                <a:latin typeface="+mn-lt"/>
                <a:ea typeface="+mn-ea"/>
                <a:cs typeface="+mn-cs"/>
              </a:rPr>
              <a:t>reg</a:t>
            </a:r>
            <a:r>
              <a:rPr lang="en-US" altLang="zh-CN" sz="1200" kern="1200" dirty="0">
                <a:solidFill>
                  <a:schemeClr val="tx1"/>
                </a:solidFill>
                <a:effectLst/>
                <a:latin typeface="+mn-lt"/>
                <a:ea typeface="+mn-ea"/>
                <a:cs typeface="+mn-cs"/>
              </a:rPr>
              <a:t>[6:0] seg1;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output </a:t>
            </a:r>
            <a:r>
              <a:rPr lang="en-US" altLang="zh-CN" sz="1200" kern="1200" dirty="0" err="1">
                <a:solidFill>
                  <a:schemeClr val="tx1"/>
                </a:solidFill>
                <a:effectLst/>
                <a:latin typeface="+mn-lt"/>
                <a:ea typeface="+mn-ea"/>
                <a:cs typeface="+mn-cs"/>
              </a:rPr>
              <a:t>reg</a:t>
            </a:r>
            <a:r>
              <a:rPr lang="en-US" altLang="zh-CN" sz="1200" kern="1200" dirty="0">
                <a:solidFill>
                  <a:schemeClr val="tx1"/>
                </a:solidFill>
                <a:effectLst/>
                <a:latin typeface="+mn-lt"/>
                <a:ea typeface="+mn-ea"/>
                <a:cs typeface="+mn-cs"/>
              </a:rPr>
              <a:t>[6:0] seg2;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reg</a:t>
            </a:r>
            <a:r>
              <a:rPr lang="en-US" altLang="zh-CN" sz="1200" kern="1200" dirty="0">
                <a:solidFill>
                  <a:schemeClr val="tx1"/>
                </a:solidFill>
                <a:effectLst/>
                <a:latin typeface="+mn-lt"/>
                <a:ea typeface="+mn-ea"/>
                <a:cs typeface="+mn-cs"/>
              </a:rPr>
              <a:t>[3:0] </a:t>
            </a:r>
            <a:r>
              <a:rPr lang="en-US" altLang="zh-CN" sz="1200" kern="1200" dirty="0" err="1">
                <a:solidFill>
                  <a:schemeClr val="tx1"/>
                </a:solidFill>
                <a:effectLst/>
                <a:latin typeface="+mn-lt"/>
                <a:ea typeface="+mn-ea"/>
                <a:cs typeface="+mn-cs"/>
              </a:rPr>
              <a:t>cnt_L</a:t>
            </a:r>
            <a:r>
              <a:rPr lang="en-US" altLang="zh-CN" sz="1200" kern="1200" dirty="0">
                <a:solidFill>
                  <a:schemeClr val="tx1"/>
                </a:solidFill>
                <a:effectLst/>
                <a:latin typeface="+mn-lt"/>
                <a:ea typeface="+mn-ea"/>
                <a:cs typeface="+mn-cs"/>
              </a:rPr>
              <a:t> = 4'b0000;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reg</a:t>
            </a:r>
            <a:r>
              <a:rPr lang="en-US" altLang="zh-CN" sz="1200" kern="1200" dirty="0">
                <a:solidFill>
                  <a:schemeClr val="tx1"/>
                </a:solidFill>
                <a:effectLst/>
                <a:latin typeface="+mn-lt"/>
                <a:ea typeface="+mn-ea"/>
                <a:cs typeface="+mn-cs"/>
              </a:rPr>
              <a:t>[3:0] </a:t>
            </a:r>
            <a:r>
              <a:rPr lang="en-US" altLang="zh-CN" sz="1200" kern="1200" dirty="0" err="1">
                <a:solidFill>
                  <a:schemeClr val="tx1"/>
                </a:solidFill>
                <a:effectLst/>
                <a:latin typeface="+mn-lt"/>
                <a:ea typeface="+mn-ea"/>
                <a:cs typeface="+mn-cs"/>
              </a:rPr>
              <a:t>cnt_H</a:t>
            </a:r>
            <a:r>
              <a:rPr lang="en-US" altLang="zh-CN" sz="1200" kern="1200" dirty="0">
                <a:solidFill>
                  <a:schemeClr val="tx1"/>
                </a:solidFill>
                <a:effectLst/>
                <a:latin typeface="+mn-lt"/>
                <a:ea typeface="+mn-ea"/>
                <a:cs typeface="+mn-cs"/>
              </a:rPr>
              <a:t> = 4'b0000;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reg</a:t>
            </a:r>
            <a:r>
              <a:rPr lang="en-US" altLang="zh-CN" sz="1200" kern="1200" dirty="0">
                <a:solidFill>
                  <a:schemeClr val="tx1"/>
                </a:solidFill>
                <a:effectLst/>
                <a:latin typeface="+mn-lt"/>
                <a:ea typeface="+mn-ea"/>
                <a:cs typeface="+mn-cs"/>
              </a:rPr>
              <a:t>[25:0] </a:t>
            </a:r>
            <a:r>
              <a:rPr lang="en-US" altLang="zh-CN" sz="1200" kern="1200" dirty="0" err="1">
                <a:solidFill>
                  <a:schemeClr val="tx1"/>
                </a:solidFill>
                <a:effectLst/>
                <a:latin typeface="+mn-lt"/>
                <a:ea typeface="+mn-ea"/>
                <a:cs typeface="+mn-cs"/>
              </a:rPr>
              <a:t>cnt</a:t>
            </a:r>
            <a:r>
              <a:rPr lang="en-US" altLang="zh-CN" sz="1200" kern="1200" dirty="0">
                <a:solidFill>
                  <a:schemeClr val="tx1"/>
                </a:solidFill>
                <a:effectLst/>
                <a:latin typeface="+mn-lt"/>
                <a:ea typeface="+mn-ea"/>
                <a:cs typeface="+mn-cs"/>
              </a:rPr>
              <a:t> = 26'b00000000000000000000000000;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clk_out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reg</a:t>
            </a:r>
            <a:r>
              <a:rPr lang="en-US" altLang="zh-CN" sz="1200" kern="1200" dirty="0">
                <a:solidFill>
                  <a:schemeClr val="tx1"/>
                </a:solidFill>
                <a:effectLst/>
                <a:latin typeface="+mn-lt"/>
                <a:ea typeface="+mn-ea"/>
                <a:cs typeface="+mn-cs"/>
              </a:rPr>
              <a:t>[3:0] </a:t>
            </a:r>
            <a:r>
              <a:rPr lang="en-US" altLang="zh-CN" sz="1200" kern="1200" dirty="0" err="1">
                <a:solidFill>
                  <a:schemeClr val="tx1"/>
                </a:solidFill>
                <a:effectLst/>
                <a:latin typeface="+mn-lt"/>
                <a:ea typeface="+mn-ea"/>
                <a:cs typeface="+mn-cs"/>
              </a:rPr>
              <a:t>tmp_H</a:t>
            </a:r>
            <a:r>
              <a:rPr lang="en-US" altLang="zh-CN" sz="1200" kern="1200" dirty="0">
                <a:solidFill>
                  <a:schemeClr val="tx1"/>
                </a:solidFill>
                <a:effectLst/>
                <a:latin typeface="+mn-lt"/>
                <a:ea typeface="+mn-ea"/>
                <a:cs typeface="+mn-cs"/>
              </a:rPr>
              <a:t> = 4'b0000;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reg</a:t>
            </a:r>
            <a:r>
              <a:rPr lang="en-US" altLang="zh-CN" sz="1200" kern="1200" dirty="0">
                <a:solidFill>
                  <a:schemeClr val="tx1"/>
                </a:solidFill>
                <a:effectLst/>
                <a:latin typeface="+mn-lt"/>
                <a:ea typeface="+mn-ea"/>
                <a:cs typeface="+mn-cs"/>
              </a:rPr>
              <a:t>[3:0] </a:t>
            </a:r>
            <a:r>
              <a:rPr lang="en-US" altLang="zh-CN" sz="1200" kern="1200" dirty="0" err="1">
                <a:solidFill>
                  <a:schemeClr val="tx1"/>
                </a:solidFill>
                <a:effectLst/>
                <a:latin typeface="+mn-lt"/>
                <a:ea typeface="+mn-ea"/>
                <a:cs typeface="+mn-cs"/>
              </a:rPr>
              <a:t>tmp_L</a:t>
            </a:r>
            <a:r>
              <a:rPr lang="en-US" altLang="zh-CN" sz="1200" kern="1200" dirty="0">
                <a:solidFill>
                  <a:schemeClr val="tx1"/>
                </a:solidFill>
                <a:effectLst/>
                <a:latin typeface="+mn-lt"/>
                <a:ea typeface="+mn-ea"/>
                <a:cs typeface="+mn-cs"/>
              </a:rPr>
              <a:t> = 4'b0000;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always @ (</a:t>
            </a:r>
            <a:r>
              <a:rPr lang="en-US" altLang="zh-CN" sz="1200" kern="1200" dirty="0" err="1">
                <a:solidFill>
                  <a:schemeClr val="tx1"/>
                </a:solidFill>
                <a:effectLst/>
                <a:latin typeface="+mn-lt"/>
                <a:ea typeface="+mn-ea"/>
                <a:cs typeface="+mn-cs"/>
              </a:rPr>
              <a:t>posedge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clk</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begin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cnt</a:t>
            </a:r>
            <a:r>
              <a:rPr lang="en-US" altLang="zh-CN" sz="1200" kern="1200" dirty="0">
                <a:solidFill>
                  <a:schemeClr val="tx1"/>
                </a:solidFill>
                <a:effectLst/>
                <a:latin typeface="+mn-lt"/>
                <a:ea typeface="+mn-ea"/>
                <a:cs typeface="+mn-cs"/>
              </a:rPr>
              <a:t> &lt;= </a:t>
            </a:r>
            <a:r>
              <a:rPr lang="en-US" altLang="zh-CN" sz="1200" kern="1200" dirty="0" err="1">
                <a:solidFill>
                  <a:schemeClr val="tx1"/>
                </a:solidFill>
                <a:effectLst/>
                <a:latin typeface="+mn-lt"/>
                <a:ea typeface="+mn-ea"/>
                <a:cs typeface="+mn-cs"/>
              </a:rPr>
              <a:t>cnt</a:t>
            </a:r>
            <a:r>
              <a:rPr lang="en-US" altLang="zh-CN" sz="1200" kern="1200" dirty="0">
                <a:solidFill>
                  <a:schemeClr val="tx1"/>
                </a:solidFill>
                <a:effectLst/>
                <a:latin typeface="+mn-lt"/>
                <a:ea typeface="+mn-ea"/>
                <a:cs typeface="+mn-cs"/>
              </a:rPr>
              <a:t> + 1;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if(</a:t>
            </a:r>
            <a:r>
              <a:rPr lang="en-US" altLang="zh-CN" sz="1200" kern="1200" dirty="0" err="1">
                <a:solidFill>
                  <a:schemeClr val="tx1"/>
                </a:solidFill>
                <a:effectLst/>
                <a:latin typeface="+mn-lt"/>
                <a:ea typeface="+mn-ea"/>
                <a:cs typeface="+mn-cs"/>
              </a:rPr>
              <a:t>cnt</a:t>
            </a:r>
            <a:r>
              <a:rPr lang="en-US" altLang="zh-CN" sz="1200" kern="1200" dirty="0">
                <a:solidFill>
                  <a:schemeClr val="tx1"/>
                </a:solidFill>
                <a:effectLst/>
                <a:latin typeface="+mn-lt"/>
                <a:ea typeface="+mn-ea"/>
                <a:cs typeface="+mn-cs"/>
              </a:rPr>
              <a:t> ==  26'b00_0000_0000_0000_0000_0000_0000)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clk_out</a:t>
            </a:r>
            <a:r>
              <a:rPr lang="en-US" altLang="zh-CN" sz="1200" kern="1200" dirty="0">
                <a:solidFill>
                  <a:schemeClr val="tx1"/>
                </a:solidFill>
                <a:effectLst/>
                <a:latin typeface="+mn-lt"/>
                <a:ea typeface="+mn-ea"/>
                <a:cs typeface="+mn-cs"/>
              </a:rPr>
              <a:t> &lt;= 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if(</a:t>
            </a:r>
            <a:r>
              <a:rPr lang="en-US" altLang="zh-CN" sz="1200" kern="1200" dirty="0" err="1">
                <a:solidFill>
                  <a:schemeClr val="tx1"/>
                </a:solidFill>
                <a:effectLst/>
                <a:latin typeface="+mn-lt"/>
                <a:ea typeface="+mn-ea"/>
                <a:cs typeface="+mn-cs"/>
              </a:rPr>
              <a:t>cnt</a:t>
            </a:r>
            <a:r>
              <a:rPr lang="en-US" altLang="zh-CN" sz="1200" kern="1200" dirty="0">
                <a:solidFill>
                  <a:schemeClr val="tx1"/>
                </a:solidFill>
                <a:effectLst/>
                <a:latin typeface="+mn-lt"/>
                <a:ea typeface="+mn-ea"/>
                <a:cs typeface="+mn-cs"/>
              </a:rPr>
              <a:t> == 26'b10_1111_1010_1111_0000_1000_0000)   //</a:t>
            </a:r>
            <a:r>
              <a:rPr lang="zh-CN" altLang="zh-CN" sz="1200" kern="1200" dirty="0">
                <a:solidFill>
                  <a:schemeClr val="tx1"/>
                </a:solidFill>
                <a:effectLst/>
                <a:latin typeface="+mn-lt"/>
                <a:ea typeface="+mn-ea"/>
                <a:cs typeface="+mn-cs"/>
              </a:rPr>
              <a:t>计数</a:t>
            </a:r>
            <a:r>
              <a:rPr lang="en-US" altLang="zh-CN" sz="1200" kern="1200" dirty="0">
                <a:solidFill>
                  <a:schemeClr val="tx1"/>
                </a:solidFill>
                <a:effectLst/>
                <a:latin typeface="+mn-lt"/>
                <a:ea typeface="+mn-ea"/>
                <a:cs typeface="+mn-cs"/>
              </a:rPr>
              <a:t>50000000</a:t>
            </a:r>
            <a:r>
              <a:rPr lang="zh-CN" altLang="zh-CN" sz="1200" kern="1200" dirty="0">
                <a:solidFill>
                  <a:schemeClr val="tx1"/>
                </a:solidFill>
                <a:effectLst/>
                <a:latin typeface="+mn-lt"/>
                <a:ea typeface="+mn-ea"/>
                <a:cs typeface="+mn-cs"/>
              </a:rPr>
              <a:t>次，</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秒钟</a:t>
            </a:r>
          </a:p>
          <a:p>
            <a:r>
              <a:rPr lang="en-US" altLang="zh-CN" sz="1200" kern="1200" dirty="0">
                <a:solidFill>
                  <a:schemeClr val="tx1"/>
                </a:solidFill>
                <a:effectLst/>
                <a:latin typeface="+mn-lt"/>
                <a:ea typeface="+mn-ea"/>
                <a:cs typeface="+mn-cs"/>
              </a:rPr>
              <a:t>                begin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cnt</a:t>
            </a:r>
            <a:r>
              <a:rPr lang="en-US" altLang="zh-CN" sz="1200" kern="1200" dirty="0">
                <a:solidFill>
                  <a:schemeClr val="tx1"/>
                </a:solidFill>
                <a:effectLst/>
                <a:latin typeface="+mn-lt"/>
                <a:ea typeface="+mn-ea"/>
                <a:cs typeface="+mn-cs"/>
              </a:rPr>
              <a:t> &lt;= 26'b00_0000_0000_0000_0000_0000_0000;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clk_out</a:t>
            </a:r>
            <a:r>
              <a:rPr lang="en-US" altLang="zh-CN" sz="1200" kern="1200" dirty="0">
                <a:solidFill>
                  <a:schemeClr val="tx1"/>
                </a:solidFill>
                <a:effectLst/>
                <a:latin typeface="+mn-lt"/>
                <a:ea typeface="+mn-ea"/>
                <a:cs typeface="+mn-cs"/>
              </a:rPr>
              <a:t> &lt;= 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end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end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always @(</a:t>
            </a:r>
            <a:r>
              <a:rPr lang="en-US" altLang="zh-CN" sz="1200" kern="1200" dirty="0" err="1">
                <a:solidFill>
                  <a:schemeClr val="tx1"/>
                </a:solidFill>
                <a:effectLst/>
                <a:latin typeface="+mn-lt"/>
                <a:ea typeface="+mn-ea"/>
                <a:cs typeface="+mn-cs"/>
              </a:rPr>
              <a:t>posedge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clk_out</a:t>
            </a:r>
            <a:r>
              <a:rPr lang="en-US" altLang="zh-CN" sz="1200" kern="1200" dirty="0">
                <a:solidFill>
                  <a:schemeClr val="tx1"/>
                </a:solidFill>
                <a:effectLst/>
                <a:latin typeface="+mn-lt"/>
                <a:ea typeface="+mn-ea"/>
                <a:cs typeface="+mn-cs"/>
              </a:rPr>
              <a:t> or </a:t>
            </a:r>
            <a:r>
              <a:rPr lang="en-US" altLang="zh-CN" sz="1200" kern="1200" dirty="0" err="1">
                <a:solidFill>
                  <a:schemeClr val="tx1"/>
                </a:solidFill>
                <a:effectLst/>
                <a:latin typeface="+mn-lt"/>
                <a:ea typeface="+mn-ea"/>
                <a:cs typeface="+mn-cs"/>
              </a:rPr>
              <a:t>posedge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rst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将秒数转换成输出的格式</a:t>
            </a:r>
          </a:p>
          <a:p>
            <a:r>
              <a:rPr lang="en-US" altLang="zh-CN" sz="1200" kern="1200" dirty="0">
                <a:solidFill>
                  <a:schemeClr val="tx1"/>
                </a:solidFill>
                <a:effectLst/>
                <a:latin typeface="+mn-lt"/>
                <a:ea typeface="+mn-ea"/>
                <a:cs typeface="+mn-cs"/>
              </a:rPr>
              <a:t>        begin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if(</a:t>
            </a:r>
            <a:r>
              <a:rPr lang="en-US" altLang="zh-CN" sz="1200" kern="1200" dirty="0" err="1">
                <a:solidFill>
                  <a:schemeClr val="tx1"/>
                </a:solidFill>
                <a:effectLst/>
                <a:latin typeface="+mn-lt"/>
                <a:ea typeface="+mn-ea"/>
                <a:cs typeface="+mn-cs"/>
              </a:rPr>
              <a:t>rst</a:t>
            </a:r>
            <a:r>
              <a:rPr lang="en-US" altLang="zh-CN" sz="1200" kern="1200" dirty="0">
                <a:solidFill>
                  <a:schemeClr val="tx1"/>
                </a:solidFill>
                <a:effectLst/>
                <a:latin typeface="+mn-lt"/>
                <a:ea typeface="+mn-ea"/>
                <a:cs typeface="+mn-cs"/>
              </a:rPr>
              <a:t> == 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begin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tmp_H</a:t>
            </a:r>
            <a:r>
              <a:rPr lang="en-US" altLang="zh-CN" sz="1200" kern="1200" dirty="0">
                <a:solidFill>
                  <a:schemeClr val="tx1"/>
                </a:solidFill>
                <a:effectLst/>
                <a:latin typeface="+mn-lt"/>
                <a:ea typeface="+mn-ea"/>
                <a:cs typeface="+mn-cs"/>
              </a:rPr>
              <a:t> = 4'b0000;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tmp_L</a:t>
            </a:r>
            <a:r>
              <a:rPr lang="en-US" altLang="zh-CN" sz="1200" kern="1200" dirty="0">
                <a:solidFill>
                  <a:schemeClr val="tx1"/>
                </a:solidFill>
                <a:effectLst/>
                <a:latin typeface="+mn-lt"/>
                <a:ea typeface="+mn-ea"/>
                <a:cs typeface="+mn-cs"/>
              </a:rPr>
              <a:t> = 4'b0000;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end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else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begin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tmp_L</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cnt_L</a:t>
            </a:r>
            <a:r>
              <a:rPr lang="en-US" altLang="zh-CN" sz="1200" kern="1200" dirty="0">
                <a:solidFill>
                  <a:schemeClr val="tx1"/>
                </a:solidFill>
                <a:effectLst/>
                <a:latin typeface="+mn-lt"/>
                <a:ea typeface="+mn-ea"/>
                <a:cs typeface="+mn-cs"/>
              </a:rPr>
              <a:t> + 1;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if(</a:t>
            </a:r>
            <a:r>
              <a:rPr lang="en-US" altLang="zh-CN" sz="1200" kern="1200" dirty="0" err="1">
                <a:solidFill>
                  <a:schemeClr val="tx1"/>
                </a:solidFill>
                <a:effectLst/>
                <a:latin typeface="+mn-lt"/>
                <a:ea typeface="+mn-ea"/>
                <a:cs typeface="+mn-cs"/>
              </a:rPr>
              <a:t>tmp_L</a:t>
            </a:r>
            <a:r>
              <a:rPr lang="en-US" altLang="zh-CN" sz="1200" kern="1200" dirty="0">
                <a:solidFill>
                  <a:schemeClr val="tx1"/>
                </a:solidFill>
                <a:effectLst/>
                <a:latin typeface="+mn-lt"/>
                <a:ea typeface="+mn-ea"/>
                <a:cs typeface="+mn-cs"/>
              </a:rPr>
              <a:t> &gt; 4'b1001)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begin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tmp_L</a:t>
            </a:r>
            <a:r>
              <a:rPr lang="en-US" altLang="zh-CN" sz="1200" kern="1200" dirty="0">
                <a:solidFill>
                  <a:schemeClr val="tx1"/>
                </a:solidFill>
                <a:effectLst/>
                <a:latin typeface="+mn-lt"/>
                <a:ea typeface="+mn-ea"/>
                <a:cs typeface="+mn-cs"/>
              </a:rPr>
              <a:t> = 4'b0000;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tmp_H</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cnt_H</a:t>
            </a:r>
            <a:r>
              <a:rPr lang="en-US" altLang="zh-CN" sz="1200" kern="1200" dirty="0">
                <a:solidFill>
                  <a:schemeClr val="tx1"/>
                </a:solidFill>
                <a:effectLst/>
                <a:latin typeface="+mn-lt"/>
                <a:ea typeface="+mn-ea"/>
                <a:cs typeface="+mn-cs"/>
              </a:rPr>
              <a:t> + 1;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if (</a:t>
            </a:r>
            <a:r>
              <a:rPr lang="en-US" altLang="zh-CN" sz="1200" kern="1200" dirty="0" err="1">
                <a:solidFill>
                  <a:schemeClr val="tx1"/>
                </a:solidFill>
                <a:effectLst/>
                <a:latin typeface="+mn-lt"/>
                <a:ea typeface="+mn-ea"/>
                <a:cs typeface="+mn-cs"/>
              </a:rPr>
              <a:t>tmp_H</a:t>
            </a:r>
            <a:r>
              <a:rPr lang="en-US" altLang="zh-CN" sz="1200" kern="1200" dirty="0">
                <a:solidFill>
                  <a:schemeClr val="tx1"/>
                </a:solidFill>
                <a:effectLst/>
                <a:latin typeface="+mn-lt"/>
                <a:ea typeface="+mn-ea"/>
                <a:cs typeface="+mn-cs"/>
              </a:rPr>
              <a:t> &gt; 4'b1001)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tmp_H</a:t>
            </a:r>
            <a:r>
              <a:rPr lang="en-US" altLang="zh-CN" sz="1200" kern="1200" dirty="0">
                <a:solidFill>
                  <a:schemeClr val="tx1"/>
                </a:solidFill>
                <a:effectLst/>
                <a:latin typeface="+mn-lt"/>
                <a:ea typeface="+mn-ea"/>
                <a:cs typeface="+mn-cs"/>
              </a:rPr>
              <a:t> = 4'b0000;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end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end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cnt_L</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tmp_L</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cnt_H</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tmp_H</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end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always @(</a:t>
            </a:r>
            <a:r>
              <a:rPr lang="en-US" altLang="zh-CN" sz="1200" kern="1200" dirty="0" err="1">
                <a:solidFill>
                  <a:schemeClr val="tx1"/>
                </a:solidFill>
                <a:effectLst/>
                <a:latin typeface="+mn-lt"/>
                <a:ea typeface="+mn-ea"/>
                <a:cs typeface="+mn-cs"/>
              </a:rPr>
              <a:t>cnt_L</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将秒表的个位数输出到数码管</a:t>
            </a:r>
          </a:p>
          <a:p>
            <a:r>
              <a:rPr lang="en-US" altLang="zh-CN" sz="1200" kern="1200" dirty="0">
                <a:solidFill>
                  <a:schemeClr val="tx1"/>
                </a:solidFill>
                <a:effectLst/>
                <a:latin typeface="+mn-lt"/>
                <a:ea typeface="+mn-ea"/>
                <a:cs typeface="+mn-cs"/>
              </a:rPr>
              <a:t>        begin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case(</a:t>
            </a:r>
            <a:r>
              <a:rPr lang="en-US" altLang="zh-CN" sz="1200" kern="1200" dirty="0" err="1">
                <a:solidFill>
                  <a:schemeClr val="tx1"/>
                </a:solidFill>
                <a:effectLst/>
                <a:latin typeface="+mn-lt"/>
                <a:ea typeface="+mn-ea"/>
                <a:cs typeface="+mn-cs"/>
              </a:rPr>
              <a:t>cnt_L</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4'b0000: seg1 = 7'b0111111;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4'b0001: seg1 = 7'b0000110;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4'b0010: seg1 = 7'b1011011;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4'b0011: seg1 = 7'b1001111;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4'b0100: seg1 = 7'b1100110;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4'b0101: seg1 = 7'b1101101;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4'b0110: seg1 = 7'b1111101;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4'b0111: seg1 = 7'b0000111;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4'b1000: seg1 = 7'b1111111;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4'b1001: seg1 = 7'b1101111;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default: seg1 = 7'b0000000;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endcase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end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always @(</a:t>
            </a:r>
            <a:r>
              <a:rPr lang="en-US" altLang="zh-CN" sz="1200" kern="1200" dirty="0" err="1">
                <a:solidFill>
                  <a:schemeClr val="tx1"/>
                </a:solidFill>
                <a:effectLst/>
                <a:latin typeface="+mn-lt"/>
                <a:ea typeface="+mn-ea"/>
                <a:cs typeface="+mn-cs"/>
              </a:rPr>
              <a:t>cnt_H</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将秒表的十位数输出到数码管</a:t>
            </a:r>
          </a:p>
          <a:p>
            <a:r>
              <a:rPr lang="en-US" altLang="zh-CN" sz="1200" kern="1200" dirty="0">
                <a:solidFill>
                  <a:schemeClr val="tx1"/>
                </a:solidFill>
                <a:effectLst/>
                <a:latin typeface="+mn-lt"/>
                <a:ea typeface="+mn-ea"/>
                <a:cs typeface="+mn-cs"/>
              </a:rPr>
              <a:t>        begin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case(</a:t>
            </a:r>
            <a:r>
              <a:rPr lang="en-US" altLang="zh-CN" sz="1200" kern="1200" dirty="0" err="1">
                <a:solidFill>
                  <a:schemeClr val="tx1"/>
                </a:solidFill>
                <a:effectLst/>
                <a:latin typeface="+mn-lt"/>
                <a:ea typeface="+mn-ea"/>
                <a:cs typeface="+mn-cs"/>
              </a:rPr>
              <a:t>cnt_H</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4'b0000: seg2 = 7'b0111111;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4'b0001: seg2 = 7'b0000110;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4'b0010: seg2 = 7'b1011011;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4'b0011: seg2 = 7'b1001111;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4'b0100: seg2 = 7'b1100110;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4'b0101: seg2 = 7'b1101101;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4'b0110: seg2 = 7'b1111101;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4'b0111: seg2 = 7'b0000111;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4'b1000: seg2 = 7'b1111111;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4'b1001: seg2 = 7'b1101111;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default: seg2 = 7'b0000000;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endcase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end</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endmodule</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BB75B0B3-4BDA-47AE-8AAF-04CE7632D5A3}" type="slidenum">
              <a:rPr lang="zh-CN" altLang="en-US" smtClean="0"/>
              <a:t>49</a:t>
            </a:fld>
            <a:endParaRPr lang="zh-CN" altLang="en-US"/>
          </a:p>
        </p:txBody>
      </p:sp>
    </p:spTree>
    <p:extLst>
      <p:ext uri="{BB962C8B-B14F-4D97-AF65-F5344CB8AC3E}">
        <p14:creationId xmlns:p14="http://schemas.microsoft.com/office/powerpoint/2010/main" val="965678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仿真源代码</a:t>
            </a:r>
            <a:endParaRPr kumimoji="1" lang="en-US" altLang="zh-CN" dirty="0"/>
          </a:p>
          <a:p>
            <a:endParaRPr kumimoji="1" lang="en-US" altLang="zh-CN" dirty="0"/>
          </a:p>
          <a:p>
            <a:r>
              <a:rPr lang="en-US" altLang="zh-CN" sz="1200" kern="1200" dirty="0">
                <a:solidFill>
                  <a:schemeClr val="tx1"/>
                </a:solidFill>
                <a:effectLst/>
                <a:latin typeface="+mn-lt"/>
                <a:ea typeface="+mn-ea"/>
                <a:cs typeface="+mn-cs"/>
              </a:rPr>
              <a:t>`timescale 1ns / 1ps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module test();</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reg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clk</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reg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wire[6:0] seg1, seg2;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initial begin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clk</a:t>
            </a:r>
            <a:r>
              <a:rPr lang="en-US" altLang="zh-CN" sz="1200" kern="1200" dirty="0">
                <a:solidFill>
                  <a:schemeClr val="tx1"/>
                </a:solidFill>
                <a:effectLst/>
                <a:latin typeface="+mn-lt"/>
                <a:ea typeface="+mn-ea"/>
                <a:cs typeface="+mn-cs"/>
              </a:rPr>
              <a:t> = 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rst</a:t>
            </a:r>
            <a:r>
              <a:rPr lang="en-US" altLang="zh-CN" sz="1200" kern="1200" dirty="0">
                <a:solidFill>
                  <a:schemeClr val="tx1"/>
                </a:solidFill>
                <a:effectLst/>
                <a:latin typeface="+mn-lt"/>
                <a:ea typeface="+mn-ea"/>
                <a:cs typeface="+mn-cs"/>
              </a:rPr>
              <a:t> = 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#100;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rst</a:t>
            </a:r>
            <a:r>
              <a:rPr lang="en-US" altLang="zh-CN" sz="1200" kern="1200" dirty="0">
                <a:solidFill>
                  <a:schemeClr val="tx1"/>
                </a:solidFill>
                <a:effectLst/>
                <a:latin typeface="+mn-lt"/>
                <a:ea typeface="+mn-ea"/>
                <a:cs typeface="+mn-cs"/>
              </a:rPr>
              <a:t> = 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forever #10 </a:t>
            </a:r>
            <a:r>
              <a:rPr lang="en-US" altLang="zh-CN" sz="1200" kern="1200" dirty="0" err="1">
                <a:solidFill>
                  <a:schemeClr val="tx1"/>
                </a:solidFill>
                <a:effectLst/>
                <a:latin typeface="+mn-lt"/>
                <a:ea typeface="+mn-ea"/>
                <a:cs typeface="+mn-cs"/>
              </a:rPr>
              <a:t>clk</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clk</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end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clock </a:t>
            </a:r>
            <a:r>
              <a:rPr lang="en-US" altLang="zh-CN" sz="1200" kern="1200" dirty="0" err="1">
                <a:solidFill>
                  <a:schemeClr val="tx1"/>
                </a:solidFill>
                <a:effectLst/>
                <a:latin typeface="+mn-lt"/>
                <a:ea typeface="+mn-ea"/>
                <a:cs typeface="+mn-cs"/>
              </a:rPr>
              <a:t>test_clock</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clk</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clk</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rst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rst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.seg1(seg1),</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.seg2(seg2)</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endmodule</a:t>
            </a:r>
            <a:endParaRPr lang="zh-CN" altLang="zh-CN" sz="1200" kern="1200" dirty="0">
              <a:solidFill>
                <a:schemeClr val="tx1"/>
              </a:solidFill>
              <a:effectLst/>
              <a:latin typeface="+mn-lt"/>
              <a:ea typeface="+mn-ea"/>
              <a:cs typeface="+mn-cs"/>
            </a:endParaRPr>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BB75B0B3-4BDA-47AE-8AAF-04CE7632D5A3}" type="slidenum">
              <a:rPr lang="zh-CN" altLang="en-US" smtClean="0"/>
              <a:t>50</a:t>
            </a:fld>
            <a:endParaRPr lang="zh-CN" altLang="en-US"/>
          </a:p>
        </p:txBody>
      </p:sp>
    </p:spTree>
    <p:extLst>
      <p:ext uri="{BB962C8B-B14F-4D97-AF65-F5344CB8AC3E}">
        <p14:creationId xmlns:p14="http://schemas.microsoft.com/office/powerpoint/2010/main" val="413443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
        <p:nvSpPr>
          <p:cNvPr id="4" name="日期占位符 13"/>
          <p:cNvSpPr>
            <a:spLocks noGrp="1" noChangeArrowheads="1"/>
          </p:cNvSpPr>
          <p:nvPr>
            <p:ph type="dt" sz="half" idx="10"/>
          </p:nvPr>
        </p:nvSpPr>
        <p:spPr>
          <a:ln/>
        </p:spPr>
        <p:txBody>
          <a:bodyPr/>
          <a:lstStyle>
            <a:lvl1pPr>
              <a:defRPr/>
            </a:lvl1pPr>
          </a:lstStyle>
          <a:p>
            <a:pPr>
              <a:defRPr/>
            </a:pPr>
            <a:fld id="{5DEC01EA-BED1-4B3F-88CD-0DD882316650}" type="datetime1">
              <a:rPr lang="zh-CN" altLang="en-US" smtClean="0">
                <a:solidFill>
                  <a:srgbClr val="1F497D"/>
                </a:solidFill>
              </a:rPr>
              <a:pPr>
                <a:defRPr/>
              </a:pPr>
              <a:t>2019/9/2</a:t>
            </a:fld>
            <a:endParaRPr lang="zh-CN" altLang="en-US">
              <a:solidFill>
                <a:srgbClr val="1F497D"/>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dirty="0">
              <a:solidFill>
                <a:srgbClr val="1F497D"/>
              </a:solidFill>
            </a:endParaRPr>
          </a:p>
        </p:txBody>
      </p:sp>
      <p:sp>
        <p:nvSpPr>
          <p:cNvPr id="6" name="灯片编号占位符 22"/>
          <p:cNvSpPr>
            <a:spLocks noGrp="1" noChangeArrowheads="1"/>
          </p:cNvSpPr>
          <p:nvPr>
            <p:ph type="sldNum" sz="quarter" idx="12"/>
          </p:nvPr>
        </p:nvSpPr>
        <p:spPr>
          <a:ln/>
        </p:spPr>
        <p:txBody>
          <a:bodyPr/>
          <a:lstStyle>
            <a:lvl1pPr>
              <a:defRPr/>
            </a:lvl1pPr>
          </a:lstStyle>
          <a:p>
            <a:pPr>
              <a:defRPr/>
            </a:pPr>
            <a:fld id="{F14F7C2F-BCBD-A149-8F90-21DECE8FB1A6}" type="slidenum">
              <a:rPr lang="en-US" altLang="zh-CN">
                <a:solidFill>
                  <a:srgbClr val="1F497D"/>
                </a:solidFill>
              </a:rPr>
              <a:pPr>
                <a:defRPr/>
              </a:pPr>
              <a:t>‹#›</a:t>
            </a:fld>
            <a:endParaRPr lang="zh-CN" altLang="en-US">
              <a:solidFill>
                <a:srgbClr val="1F497D"/>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13"/>
          <p:cNvSpPr>
            <a:spLocks noGrp="1" noChangeArrowheads="1"/>
          </p:cNvSpPr>
          <p:nvPr>
            <p:ph type="dt" sz="half" idx="10"/>
          </p:nvPr>
        </p:nvSpPr>
        <p:spPr>
          <a:ln/>
        </p:spPr>
        <p:txBody>
          <a:bodyPr/>
          <a:lstStyle>
            <a:lvl1pPr>
              <a:defRPr/>
            </a:lvl1pPr>
          </a:lstStyle>
          <a:p>
            <a:pPr>
              <a:defRPr/>
            </a:pPr>
            <a:fld id="{50E44C44-03C6-46DE-AD22-8F2E4D9C083D}" type="datetime1">
              <a:rPr lang="zh-CN" altLang="en-US" smtClean="0">
                <a:solidFill>
                  <a:srgbClr val="1F497D"/>
                </a:solidFill>
              </a:rPr>
              <a:pPr>
                <a:defRPr/>
              </a:pPr>
              <a:t>2019/9/2</a:t>
            </a:fld>
            <a:endParaRPr lang="zh-CN" altLang="en-US">
              <a:solidFill>
                <a:srgbClr val="1F497D"/>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solidFill>
                <a:srgbClr val="1F497D"/>
              </a:solidFill>
            </a:endParaRPr>
          </a:p>
        </p:txBody>
      </p:sp>
      <p:sp>
        <p:nvSpPr>
          <p:cNvPr id="6" name="灯片编号占位符 22"/>
          <p:cNvSpPr>
            <a:spLocks noGrp="1" noChangeArrowheads="1"/>
          </p:cNvSpPr>
          <p:nvPr>
            <p:ph type="sldNum" sz="quarter" idx="12"/>
          </p:nvPr>
        </p:nvSpPr>
        <p:spPr>
          <a:ln/>
        </p:spPr>
        <p:txBody>
          <a:bodyPr/>
          <a:lstStyle>
            <a:lvl1pPr>
              <a:defRPr/>
            </a:lvl1pPr>
          </a:lstStyle>
          <a:p>
            <a:pPr>
              <a:defRPr/>
            </a:pPr>
            <a:fld id="{C98CD7A6-1B93-9844-850A-7A754EAB083E}" type="slidenum">
              <a:rPr lang="en-US" altLang="zh-CN">
                <a:solidFill>
                  <a:srgbClr val="1F497D"/>
                </a:solidFill>
              </a:rPr>
              <a:pPr>
                <a:defRPr/>
              </a:pPr>
              <a:t>‹#›</a:t>
            </a:fld>
            <a:endParaRPr lang="zh-CN" altLang="en-US">
              <a:solidFill>
                <a:srgbClr val="1F497D"/>
              </a:solidFill>
            </a:endParaRPr>
          </a:p>
        </p:txBody>
      </p:sp>
      <p:sp>
        <p:nvSpPr>
          <p:cNvPr id="7" name="直接连接符 28"/>
          <p:cNvSpPr>
            <a:spLocks noChangeShapeType="1"/>
          </p:cNvSpPr>
          <p:nvPr userDrawn="1"/>
        </p:nvSpPr>
        <p:spPr bwMode="auto">
          <a:xfrm>
            <a:off x="457200" y="1143000"/>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Arial" charset="0"/>
              <a:ea typeface="宋体" charset="0"/>
              <a:cs typeface="宋体"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日期占位符 13"/>
          <p:cNvSpPr>
            <a:spLocks noGrp="1" noChangeArrowheads="1"/>
          </p:cNvSpPr>
          <p:nvPr>
            <p:ph type="dt" sz="half" idx="10"/>
          </p:nvPr>
        </p:nvSpPr>
        <p:spPr>
          <a:ln/>
        </p:spPr>
        <p:txBody>
          <a:bodyPr/>
          <a:lstStyle>
            <a:lvl1pPr>
              <a:defRPr/>
            </a:lvl1pPr>
          </a:lstStyle>
          <a:p>
            <a:pPr>
              <a:defRPr/>
            </a:pPr>
            <a:fld id="{29D164C4-7FD6-4C12-BF0C-760DA1E4CC06}" type="datetime1">
              <a:rPr lang="zh-CN" altLang="en-US" smtClean="0">
                <a:solidFill>
                  <a:srgbClr val="1F497D"/>
                </a:solidFill>
              </a:rPr>
              <a:pPr>
                <a:defRPr/>
              </a:pPr>
              <a:t>2019/9/2</a:t>
            </a:fld>
            <a:endParaRPr lang="zh-CN" altLang="en-US">
              <a:solidFill>
                <a:srgbClr val="1F497D"/>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solidFill>
                <a:srgbClr val="1F497D"/>
              </a:solidFill>
            </a:endParaRPr>
          </a:p>
        </p:txBody>
      </p:sp>
      <p:sp>
        <p:nvSpPr>
          <p:cNvPr id="6" name="灯片编号占位符 22"/>
          <p:cNvSpPr>
            <a:spLocks noGrp="1" noChangeArrowheads="1"/>
          </p:cNvSpPr>
          <p:nvPr>
            <p:ph type="sldNum" sz="quarter" idx="12"/>
          </p:nvPr>
        </p:nvSpPr>
        <p:spPr>
          <a:ln/>
        </p:spPr>
        <p:txBody>
          <a:bodyPr/>
          <a:lstStyle>
            <a:lvl1pPr>
              <a:defRPr/>
            </a:lvl1pPr>
          </a:lstStyle>
          <a:p>
            <a:pPr>
              <a:defRPr/>
            </a:pPr>
            <a:fld id="{555F886C-0A22-6F4D-BC08-A1674DBCDE43}" type="slidenum">
              <a:rPr lang="en-US" altLang="zh-CN">
                <a:solidFill>
                  <a:srgbClr val="1F497D"/>
                </a:solidFill>
              </a:rPr>
              <a:pPr>
                <a:defRPr/>
              </a:pPr>
              <a:t>‹#›</a:t>
            </a:fld>
            <a:endParaRPr lang="zh-CN" altLang="en-US">
              <a:solidFill>
                <a:srgbClr val="1F497D"/>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13"/>
          <p:cNvSpPr>
            <a:spLocks noGrp="1" noChangeArrowheads="1"/>
          </p:cNvSpPr>
          <p:nvPr>
            <p:ph type="dt" sz="half" idx="10"/>
          </p:nvPr>
        </p:nvSpPr>
        <p:spPr>
          <a:ln/>
        </p:spPr>
        <p:txBody>
          <a:bodyPr/>
          <a:lstStyle>
            <a:lvl1pPr>
              <a:defRPr/>
            </a:lvl1pPr>
          </a:lstStyle>
          <a:p>
            <a:pPr>
              <a:defRPr/>
            </a:pPr>
            <a:fld id="{AFA7A0A2-59A1-4280-8BD0-4964717E7613}" type="datetime1">
              <a:rPr lang="zh-CN" altLang="en-US" smtClean="0">
                <a:solidFill>
                  <a:srgbClr val="1F497D"/>
                </a:solidFill>
              </a:rPr>
              <a:pPr>
                <a:defRPr/>
              </a:pPr>
              <a:t>2019/9/2</a:t>
            </a:fld>
            <a:endParaRPr lang="zh-CN" altLang="en-US">
              <a:solidFill>
                <a:srgbClr val="1F497D"/>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solidFill>
                <a:srgbClr val="1F497D"/>
              </a:solidFill>
            </a:endParaRPr>
          </a:p>
        </p:txBody>
      </p:sp>
      <p:sp>
        <p:nvSpPr>
          <p:cNvPr id="7" name="灯片编号占位符 22"/>
          <p:cNvSpPr>
            <a:spLocks noGrp="1" noChangeArrowheads="1"/>
          </p:cNvSpPr>
          <p:nvPr>
            <p:ph type="sldNum" sz="quarter" idx="12"/>
          </p:nvPr>
        </p:nvSpPr>
        <p:spPr>
          <a:ln/>
        </p:spPr>
        <p:txBody>
          <a:bodyPr/>
          <a:lstStyle>
            <a:lvl1pPr>
              <a:defRPr/>
            </a:lvl1pPr>
          </a:lstStyle>
          <a:p>
            <a:pPr>
              <a:defRPr/>
            </a:pPr>
            <a:fld id="{E69122E1-BD46-574B-9943-26C68811A002}" type="slidenum">
              <a:rPr lang="en-US" altLang="zh-CN">
                <a:solidFill>
                  <a:srgbClr val="1F497D"/>
                </a:solidFill>
              </a:rPr>
              <a:pPr>
                <a:defRPr/>
              </a:pPr>
              <a:t>‹#›</a:t>
            </a:fld>
            <a:endParaRPr lang="zh-CN" altLang="en-US">
              <a:solidFill>
                <a:srgbClr val="1F497D"/>
              </a:solidFill>
            </a:endParaRPr>
          </a:p>
        </p:txBody>
      </p:sp>
      <p:sp>
        <p:nvSpPr>
          <p:cNvPr id="8" name="直接连接符 28"/>
          <p:cNvSpPr>
            <a:spLocks noChangeShapeType="1"/>
          </p:cNvSpPr>
          <p:nvPr userDrawn="1"/>
        </p:nvSpPr>
        <p:spPr bwMode="auto">
          <a:xfrm>
            <a:off x="457200" y="1143000"/>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Arial" charset="0"/>
              <a:ea typeface="宋体" charset="0"/>
              <a:cs typeface="宋体"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68761"/>
            <a:ext cx="4040188" cy="5760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988842"/>
            <a:ext cx="4040188" cy="41373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5" y="1268761"/>
            <a:ext cx="4041775" cy="5760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988842"/>
            <a:ext cx="4041775" cy="41373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13"/>
          <p:cNvSpPr>
            <a:spLocks noGrp="1" noChangeArrowheads="1"/>
          </p:cNvSpPr>
          <p:nvPr>
            <p:ph type="dt" sz="half" idx="10"/>
          </p:nvPr>
        </p:nvSpPr>
        <p:spPr>
          <a:ln/>
        </p:spPr>
        <p:txBody>
          <a:bodyPr/>
          <a:lstStyle>
            <a:lvl1pPr>
              <a:defRPr/>
            </a:lvl1pPr>
          </a:lstStyle>
          <a:p>
            <a:pPr>
              <a:defRPr/>
            </a:pPr>
            <a:fld id="{E80FB6F5-84EC-4E0D-8BF3-115F21188C2E}" type="datetime1">
              <a:rPr lang="zh-CN" altLang="en-US" smtClean="0">
                <a:solidFill>
                  <a:srgbClr val="1F497D"/>
                </a:solidFill>
              </a:rPr>
              <a:pPr>
                <a:defRPr/>
              </a:pPr>
              <a:t>2019/9/2</a:t>
            </a:fld>
            <a:endParaRPr lang="zh-CN" altLang="en-US" dirty="0">
              <a:solidFill>
                <a:srgbClr val="1F497D"/>
              </a:solidFill>
            </a:endParaRPr>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solidFill>
                <a:srgbClr val="1F497D"/>
              </a:solidFill>
            </a:endParaRPr>
          </a:p>
        </p:txBody>
      </p:sp>
      <p:sp>
        <p:nvSpPr>
          <p:cNvPr id="9" name="灯片编号占位符 22"/>
          <p:cNvSpPr>
            <a:spLocks noGrp="1" noChangeArrowheads="1"/>
          </p:cNvSpPr>
          <p:nvPr>
            <p:ph type="sldNum" sz="quarter" idx="12"/>
          </p:nvPr>
        </p:nvSpPr>
        <p:spPr>
          <a:ln/>
        </p:spPr>
        <p:txBody>
          <a:bodyPr/>
          <a:lstStyle>
            <a:lvl1pPr>
              <a:defRPr/>
            </a:lvl1pPr>
          </a:lstStyle>
          <a:p>
            <a:pPr>
              <a:defRPr/>
            </a:pPr>
            <a:fld id="{F13E8BE7-6E3E-B64D-A23E-8CEB690E7C2B}" type="slidenum">
              <a:rPr lang="en-US" altLang="zh-CN">
                <a:solidFill>
                  <a:srgbClr val="1F497D"/>
                </a:solidFill>
              </a:rPr>
              <a:pPr>
                <a:defRPr/>
              </a:pPr>
              <a:t>‹#›</a:t>
            </a:fld>
            <a:endParaRPr lang="zh-CN" altLang="en-US">
              <a:solidFill>
                <a:srgbClr val="1F497D"/>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13"/>
          <p:cNvSpPr>
            <a:spLocks noGrp="1" noChangeArrowheads="1"/>
          </p:cNvSpPr>
          <p:nvPr>
            <p:ph type="dt" sz="half" idx="10"/>
          </p:nvPr>
        </p:nvSpPr>
        <p:spPr>
          <a:ln/>
        </p:spPr>
        <p:txBody>
          <a:bodyPr/>
          <a:lstStyle>
            <a:lvl1pPr>
              <a:defRPr/>
            </a:lvl1pPr>
          </a:lstStyle>
          <a:p>
            <a:pPr>
              <a:defRPr/>
            </a:pPr>
            <a:fld id="{B7D22AB1-BFF8-499F-8443-9B2E7839B4F0}" type="datetime1">
              <a:rPr lang="zh-CN" altLang="en-US" smtClean="0">
                <a:solidFill>
                  <a:srgbClr val="1F497D"/>
                </a:solidFill>
              </a:rPr>
              <a:pPr>
                <a:defRPr/>
              </a:pPr>
              <a:t>2019/9/2</a:t>
            </a:fld>
            <a:endParaRPr lang="zh-CN" altLang="en-US">
              <a:solidFill>
                <a:srgbClr val="1F497D"/>
              </a:solidFill>
            </a:endParaRPr>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solidFill>
                <a:srgbClr val="1F497D"/>
              </a:solidFill>
            </a:endParaRPr>
          </a:p>
        </p:txBody>
      </p:sp>
      <p:sp>
        <p:nvSpPr>
          <p:cNvPr id="5" name="灯片编号占位符 22"/>
          <p:cNvSpPr>
            <a:spLocks noGrp="1" noChangeArrowheads="1"/>
          </p:cNvSpPr>
          <p:nvPr>
            <p:ph type="sldNum" sz="quarter" idx="12"/>
          </p:nvPr>
        </p:nvSpPr>
        <p:spPr>
          <a:ln/>
        </p:spPr>
        <p:txBody>
          <a:bodyPr/>
          <a:lstStyle>
            <a:lvl1pPr>
              <a:defRPr/>
            </a:lvl1pPr>
          </a:lstStyle>
          <a:p>
            <a:pPr>
              <a:defRPr/>
            </a:pPr>
            <a:fld id="{3BCA681B-4702-CB4A-9A29-560E57031AB1}" type="slidenum">
              <a:rPr lang="en-US" altLang="zh-CN">
                <a:solidFill>
                  <a:srgbClr val="1F497D"/>
                </a:solidFill>
              </a:rPr>
              <a:pPr>
                <a:defRPr/>
              </a:pPr>
              <a:t>‹#›</a:t>
            </a:fld>
            <a:endParaRPr lang="zh-CN" altLang="en-US">
              <a:solidFill>
                <a:srgbClr val="1F497D"/>
              </a:solidFill>
            </a:endParaRPr>
          </a:p>
        </p:txBody>
      </p:sp>
      <p:sp>
        <p:nvSpPr>
          <p:cNvPr id="6" name="直接连接符 28"/>
          <p:cNvSpPr>
            <a:spLocks noChangeShapeType="1"/>
          </p:cNvSpPr>
          <p:nvPr userDrawn="1"/>
        </p:nvSpPr>
        <p:spPr bwMode="auto">
          <a:xfrm>
            <a:off x="457200" y="1143000"/>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Arial" charset="0"/>
              <a:ea typeface="宋体" charset="0"/>
              <a:cs typeface="宋体"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noChangeArrowheads="1"/>
          </p:cNvSpPr>
          <p:nvPr>
            <p:ph type="dt" sz="half" idx="10"/>
          </p:nvPr>
        </p:nvSpPr>
        <p:spPr>
          <a:ln/>
        </p:spPr>
        <p:txBody>
          <a:bodyPr/>
          <a:lstStyle>
            <a:lvl1pPr>
              <a:defRPr/>
            </a:lvl1pPr>
          </a:lstStyle>
          <a:p>
            <a:pPr>
              <a:defRPr/>
            </a:pPr>
            <a:fld id="{A1950706-ECF1-4318-B99A-90D45C6AA0BB}" type="datetime1">
              <a:rPr lang="zh-CN" altLang="en-US" smtClean="0">
                <a:solidFill>
                  <a:srgbClr val="1F497D"/>
                </a:solidFill>
              </a:rPr>
              <a:pPr>
                <a:defRPr/>
              </a:pPr>
              <a:t>2019/9/2</a:t>
            </a:fld>
            <a:endParaRPr lang="zh-CN" altLang="en-US">
              <a:solidFill>
                <a:srgbClr val="1F497D"/>
              </a:solidFill>
            </a:endParaRPr>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solidFill>
                <a:srgbClr val="1F497D"/>
              </a:solidFill>
            </a:endParaRPr>
          </a:p>
        </p:txBody>
      </p:sp>
      <p:sp>
        <p:nvSpPr>
          <p:cNvPr id="4" name="灯片编号占位符 22"/>
          <p:cNvSpPr>
            <a:spLocks noGrp="1" noChangeArrowheads="1"/>
          </p:cNvSpPr>
          <p:nvPr>
            <p:ph type="sldNum" sz="quarter" idx="12"/>
          </p:nvPr>
        </p:nvSpPr>
        <p:spPr>
          <a:ln/>
        </p:spPr>
        <p:txBody>
          <a:bodyPr/>
          <a:lstStyle>
            <a:lvl1pPr>
              <a:defRPr/>
            </a:lvl1pPr>
          </a:lstStyle>
          <a:p>
            <a:pPr>
              <a:defRPr/>
            </a:pPr>
            <a:fld id="{91646815-98F3-E14D-9C5E-D0E4A86CE9AC}" type="slidenum">
              <a:rPr lang="en-US" altLang="zh-CN">
                <a:solidFill>
                  <a:srgbClr val="1F497D"/>
                </a:solidFill>
              </a:rPr>
              <a:pPr>
                <a:defRPr/>
              </a:pPr>
              <a:t>‹#›</a:t>
            </a:fld>
            <a:endParaRPr lang="zh-CN" altLang="en-US">
              <a:solidFill>
                <a:srgbClr val="1F497D"/>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21"/>
          <p:cNvSpPr>
            <a:spLocks noGrp="1" noChangeArrowheads="1"/>
          </p:cNvSpPr>
          <p:nvPr>
            <p:ph type="title" idx="4294967295"/>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zh-CN" altLang="en-US">
                <a:sym typeface="Arial" charset="0"/>
              </a:rPr>
              <a:t>单击此处编辑母版标题样式</a:t>
            </a:r>
          </a:p>
        </p:txBody>
      </p:sp>
      <p:sp>
        <p:nvSpPr>
          <p:cNvPr id="1027" name="文本占位符 12"/>
          <p:cNvSpPr>
            <a:spLocks noGrp="1" noChangeArrowheads="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dirty="0">
                <a:sym typeface="Times New Roman" charset="0"/>
              </a:rPr>
              <a:t>单击此处编辑母版文本样式</a:t>
            </a:r>
            <a:endParaRPr lang="zh-CN" dirty="0">
              <a:sym typeface="Times New Roman" charset="0"/>
            </a:endParaRPr>
          </a:p>
          <a:p>
            <a:pPr lvl="1"/>
            <a:r>
              <a:rPr lang="zh-CN" altLang="en-US" dirty="0">
                <a:sym typeface="Times New Roman" charset="0"/>
              </a:rPr>
              <a:t>第二级</a:t>
            </a:r>
            <a:endParaRPr lang="zh-CN" dirty="0">
              <a:sym typeface="Times New Roman" charset="0"/>
            </a:endParaRPr>
          </a:p>
          <a:p>
            <a:pPr lvl="2"/>
            <a:r>
              <a:rPr lang="zh-CN" altLang="en-US" dirty="0">
                <a:sym typeface="Times New Roman" charset="0"/>
              </a:rPr>
              <a:t>第三级</a:t>
            </a:r>
            <a:endParaRPr lang="zh-CN" dirty="0">
              <a:sym typeface="Times New Roman" charset="0"/>
            </a:endParaRPr>
          </a:p>
          <a:p>
            <a:pPr lvl="3"/>
            <a:r>
              <a:rPr lang="zh-CN" altLang="en-US" dirty="0">
                <a:sym typeface="Times New Roman" charset="0"/>
              </a:rPr>
              <a:t>第四级</a:t>
            </a:r>
            <a:endParaRPr lang="zh-CN" dirty="0">
              <a:sym typeface="Times New Roman" charset="0"/>
            </a:endParaRPr>
          </a:p>
          <a:p>
            <a:pPr lvl="4"/>
            <a:r>
              <a:rPr lang="zh-CN" altLang="en-US" dirty="0">
                <a:sym typeface="Times New Roman" charset="0"/>
              </a:rPr>
              <a:t>第五级</a:t>
            </a:r>
          </a:p>
        </p:txBody>
      </p:sp>
      <p:sp>
        <p:nvSpPr>
          <p:cNvPr id="1028" name="日期占位符 13"/>
          <p:cNvSpPr>
            <a:spLocks noGrp="1" noChangeArrowheads="1"/>
          </p:cNvSpPr>
          <p:nvPr>
            <p:ph type="dt" sz="half" idx="2"/>
          </p:nvPr>
        </p:nvSpPr>
        <p:spPr bwMode="auto">
          <a:xfrm>
            <a:off x="6400800" y="6356350"/>
            <a:ext cx="22891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400">
                <a:solidFill>
                  <a:schemeClr val="tx2"/>
                </a:solidFill>
                <a:latin typeface="Times New Roman" charset="0"/>
                <a:ea typeface="MS PMincho" charset="0"/>
                <a:cs typeface="MS PMincho" charset="0"/>
                <a:sym typeface="Times New Roman" charset="0"/>
              </a:defRPr>
            </a:lvl1pPr>
          </a:lstStyle>
          <a:p>
            <a:pPr fontAlgn="base">
              <a:spcBef>
                <a:spcPct val="0"/>
              </a:spcBef>
              <a:spcAft>
                <a:spcPct val="0"/>
              </a:spcAft>
              <a:defRPr/>
            </a:pPr>
            <a:fld id="{97A33CCD-C3E4-46B0-B1A7-A615C45AAD83}" type="datetime1">
              <a:rPr lang="zh-CN" altLang="en-US" smtClean="0">
                <a:solidFill>
                  <a:srgbClr val="1F497D"/>
                </a:solidFill>
              </a:rPr>
              <a:pPr fontAlgn="base">
                <a:spcBef>
                  <a:spcPct val="0"/>
                </a:spcBef>
                <a:spcAft>
                  <a:spcPct val="0"/>
                </a:spcAft>
                <a:defRPr/>
              </a:pPr>
              <a:t>2019/9/2</a:t>
            </a:fld>
            <a:endParaRPr lang="zh-CN" altLang="en-US">
              <a:solidFill>
                <a:srgbClr val="1F497D"/>
              </a:solidFill>
            </a:endParaRPr>
          </a:p>
        </p:txBody>
      </p:sp>
      <p:sp>
        <p:nvSpPr>
          <p:cNvPr id="1029" name="页脚占位符 2"/>
          <p:cNvSpPr>
            <a:spLocks noGrp="1" noChangeArrowheads="1"/>
          </p:cNvSpPr>
          <p:nvPr>
            <p:ph type="ftr" sz="quarter" idx="3"/>
          </p:nvPr>
        </p:nvSpPr>
        <p:spPr bwMode="auto">
          <a:xfrm>
            <a:off x="2898775" y="6356350"/>
            <a:ext cx="3505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400">
                <a:solidFill>
                  <a:schemeClr val="tx2"/>
                </a:solidFill>
                <a:latin typeface="+mn-lt"/>
                <a:ea typeface="MS PMincho" pitchFamily="18" charset="-128"/>
                <a:cs typeface="+mn-cs"/>
                <a:sym typeface="Times New Roman" pitchFamily="18" charset="0"/>
              </a:defRPr>
            </a:lvl1pPr>
          </a:lstStyle>
          <a:p>
            <a:pPr fontAlgn="base">
              <a:spcBef>
                <a:spcPct val="0"/>
              </a:spcBef>
              <a:spcAft>
                <a:spcPct val="0"/>
              </a:spcAft>
              <a:defRPr/>
            </a:pPr>
            <a:endParaRPr lang="zh-CN" altLang="en-US" dirty="0">
              <a:solidFill>
                <a:srgbClr val="1F497D"/>
              </a:solidFill>
            </a:endParaRPr>
          </a:p>
        </p:txBody>
      </p:sp>
      <p:sp>
        <p:nvSpPr>
          <p:cNvPr id="1030" name="灯片编号占位符 22"/>
          <p:cNvSpPr>
            <a:spLocks noGrp="1" noChangeArrowheads="1"/>
          </p:cNvSpPr>
          <p:nvPr>
            <p:ph type="sldNum" sz="quarter" idx="4"/>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400">
                <a:solidFill>
                  <a:schemeClr val="tx2"/>
                </a:solidFill>
                <a:latin typeface="Times New Roman" charset="0"/>
                <a:ea typeface="MS PMincho" charset="0"/>
                <a:cs typeface="MS PMincho" charset="0"/>
                <a:sym typeface="Times New Roman" charset="0"/>
              </a:defRPr>
            </a:lvl1pPr>
          </a:lstStyle>
          <a:p>
            <a:pPr fontAlgn="base">
              <a:spcBef>
                <a:spcPct val="0"/>
              </a:spcBef>
              <a:spcAft>
                <a:spcPct val="0"/>
              </a:spcAft>
              <a:defRPr/>
            </a:pPr>
            <a:fld id="{0A699BF4-CA54-C245-A21A-8FEB3FE020E5}" type="slidenum">
              <a:rPr lang="en-US" altLang="zh-CN">
                <a:solidFill>
                  <a:srgbClr val="1F497D"/>
                </a:solidFill>
              </a:rPr>
              <a:pPr fontAlgn="base">
                <a:spcBef>
                  <a:spcPct val="0"/>
                </a:spcBef>
                <a:spcAft>
                  <a:spcPct val="0"/>
                </a:spcAft>
                <a:defRPr/>
              </a:pPr>
              <a:t>‹#›</a:t>
            </a:fld>
            <a:endParaRPr lang="zh-CN" altLang="en-US">
              <a:solidFill>
                <a:srgbClr val="1F497D"/>
              </a:solidFill>
            </a:endParaRPr>
          </a:p>
        </p:txBody>
      </p:sp>
      <p:sp>
        <p:nvSpPr>
          <p:cNvPr id="1031" name="直接连接符 27"/>
          <p:cNvSpPr>
            <a:spLocks noChangeShapeType="1"/>
          </p:cNvSpPr>
          <p:nvPr/>
        </p:nvSpPr>
        <p:spPr bwMode="auto">
          <a:xfrm>
            <a:off x="457200" y="6353175"/>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Arial" charset="0"/>
              <a:ea typeface="宋体" charset="0"/>
              <a:cs typeface="宋体" charset="0"/>
            </a:endParaRPr>
          </a:p>
        </p:txBody>
      </p:sp>
      <p:sp>
        <p:nvSpPr>
          <p:cNvPr id="1032" name="直接连接符 28"/>
          <p:cNvSpPr>
            <a:spLocks noChangeShapeType="1"/>
          </p:cNvSpPr>
          <p:nvPr/>
        </p:nvSpPr>
        <p:spPr bwMode="auto">
          <a:xfrm>
            <a:off x="457200" y="1143000"/>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Arial" charset="0"/>
              <a:ea typeface="宋体" charset="0"/>
              <a:cs typeface="宋体" charset="0"/>
            </a:endParaRPr>
          </a:p>
        </p:txBody>
      </p:sp>
      <p:sp>
        <p:nvSpPr>
          <p:cNvPr id="1033" name="等腰三角形 9"/>
          <p:cNvSpPr>
            <a:spLocks noChangeAspect="1" noChangeArrowheads="1"/>
          </p:cNvSpPr>
          <p:nvPr/>
        </p:nvSpPr>
        <p:spPr bwMode="auto">
          <a:xfrm rot="5400000">
            <a:off x="419100" y="6467475"/>
            <a:ext cx="190500" cy="120650"/>
          </a:xfrm>
          <a:prstGeom prst="triangle">
            <a:avLst>
              <a:gd name="adj" fmla="val 5000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en-US">
              <a:solidFill>
                <a:srgbClr val="FFFFFF"/>
              </a:solidFill>
              <a:latin typeface="Times New Roman" pitchFamily="18" charset="0"/>
              <a:cs typeface="Times New Roman" pitchFamily="18" charset="0"/>
              <a:sym typeface="Times New Roman" pitchFamily="18" charset="0"/>
            </a:endParaRPr>
          </a:p>
        </p:txBody>
      </p:sp>
    </p:spTree>
    <p:extLst>
      <p:ext uri="{BB962C8B-B14F-4D97-AF65-F5344CB8AC3E}">
        <p14:creationId xmlns:p14="http://schemas.microsoft.com/office/powerpoint/2010/main" val="58008031"/>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hf hdr="0" ftr="0" dt="0"/>
  <p:txStyles>
    <p:titleStyle>
      <a:lvl1pPr algn="l" rtl="0" eaLnBrk="0" fontAlgn="base" hangingPunct="0">
        <a:spcBef>
          <a:spcPct val="0"/>
        </a:spcBef>
        <a:spcAft>
          <a:spcPct val="0"/>
        </a:spcAft>
        <a:defRPr kumimoji="1" sz="3200">
          <a:solidFill>
            <a:schemeClr val="tx1"/>
          </a:solidFill>
          <a:latin typeface="Gill Sans MT" panose="020B0502020104020203" pitchFamily="34" charset="0"/>
          <a:ea typeface="+mn-ea"/>
          <a:cs typeface="微软雅黑" charset="0"/>
          <a:sym typeface="Arial" charset="0"/>
        </a:defRPr>
      </a:lvl1pPr>
      <a:lvl2pPr algn="l" rtl="0" eaLnBrk="0" fontAlgn="base" hangingPunct="0">
        <a:spcBef>
          <a:spcPct val="0"/>
        </a:spcBef>
        <a:spcAft>
          <a:spcPct val="0"/>
        </a:spcAft>
        <a:defRPr kumimoji="1" sz="3200">
          <a:solidFill>
            <a:schemeClr val="tx1"/>
          </a:solidFill>
          <a:latin typeface="Gill Sans MT" pitchFamily="34" charset="0"/>
          <a:ea typeface="微软雅黑" pitchFamily="34" charset="-122"/>
          <a:cs typeface="微软雅黑" charset="0"/>
          <a:sym typeface="Arial" charset="0"/>
        </a:defRPr>
      </a:lvl2pPr>
      <a:lvl3pPr algn="l" rtl="0" eaLnBrk="0" fontAlgn="base" hangingPunct="0">
        <a:spcBef>
          <a:spcPct val="0"/>
        </a:spcBef>
        <a:spcAft>
          <a:spcPct val="0"/>
        </a:spcAft>
        <a:defRPr kumimoji="1" sz="3200">
          <a:solidFill>
            <a:schemeClr val="tx1"/>
          </a:solidFill>
          <a:latin typeface="Gill Sans MT" pitchFamily="34" charset="0"/>
          <a:ea typeface="微软雅黑" pitchFamily="34" charset="-122"/>
          <a:cs typeface="微软雅黑" charset="0"/>
          <a:sym typeface="Arial" charset="0"/>
        </a:defRPr>
      </a:lvl3pPr>
      <a:lvl4pPr algn="l" rtl="0" eaLnBrk="0" fontAlgn="base" hangingPunct="0">
        <a:spcBef>
          <a:spcPct val="0"/>
        </a:spcBef>
        <a:spcAft>
          <a:spcPct val="0"/>
        </a:spcAft>
        <a:defRPr kumimoji="1" sz="3200">
          <a:solidFill>
            <a:schemeClr val="tx1"/>
          </a:solidFill>
          <a:latin typeface="Gill Sans MT" pitchFamily="34" charset="0"/>
          <a:ea typeface="微软雅黑" pitchFamily="34" charset="-122"/>
          <a:cs typeface="微软雅黑" charset="0"/>
          <a:sym typeface="Arial" charset="0"/>
        </a:defRPr>
      </a:lvl4pPr>
      <a:lvl5pPr algn="l" rtl="0" eaLnBrk="0" fontAlgn="base" hangingPunct="0">
        <a:spcBef>
          <a:spcPct val="0"/>
        </a:spcBef>
        <a:spcAft>
          <a:spcPct val="0"/>
        </a:spcAft>
        <a:defRPr kumimoji="1" sz="3200">
          <a:solidFill>
            <a:schemeClr val="tx1"/>
          </a:solidFill>
          <a:latin typeface="Gill Sans MT" pitchFamily="34" charset="0"/>
          <a:ea typeface="微软雅黑" pitchFamily="34" charset="-122"/>
          <a:cs typeface="微软雅黑" charset="0"/>
          <a:sym typeface="Arial" charset="0"/>
        </a:defRPr>
      </a:lvl5pPr>
      <a:lvl6pPr marL="457200" algn="l" rtl="0" eaLnBrk="0" fontAlgn="base" hangingPunct="0">
        <a:spcBef>
          <a:spcPct val="0"/>
        </a:spcBef>
        <a:spcAft>
          <a:spcPct val="0"/>
        </a:spcAft>
        <a:defRPr sz="3200">
          <a:solidFill>
            <a:schemeClr val="tx2"/>
          </a:solidFill>
          <a:latin typeface="Arial" pitchFamily="34" charset="0"/>
          <a:ea typeface="黑体" pitchFamily="49" charset="-122"/>
          <a:sym typeface="Arial" pitchFamily="34" charset="0"/>
        </a:defRPr>
      </a:lvl6pPr>
      <a:lvl7pPr marL="914400" algn="l" rtl="0" eaLnBrk="0" fontAlgn="base" hangingPunct="0">
        <a:spcBef>
          <a:spcPct val="0"/>
        </a:spcBef>
        <a:spcAft>
          <a:spcPct val="0"/>
        </a:spcAft>
        <a:defRPr sz="3200">
          <a:solidFill>
            <a:schemeClr val="tx2"/>
          </a:solidFill>
          <a:latin typeface="Arial" pitchFamily="34" charset="0"/>
          <a:ea typeface="黑体" pitchFamily="49" charset="-122"/>
          <a:sym typeface="Arial" pitchFamily="34" charset="0"/>
        </a:defRPr>
      </a:lvl7pPr>
      <a:lvl8pPr marL="1371600" algn="l" rtl="0" eaLnBrk="0" fontAlgn="base" hangingPunct="0">
        <a:spcBef>
          <a:spcPct val="0"/>
        </a:spcBef>
        <a:spcAft>
          <a:spcPct val="0"/>
        </a:spcAft>
        <a:defRPr sz="3200">
          <a:solidFill>
            <a:schemeClr val="tx2"/>
          </a:solidFill>
          <a:latin typeface="Arial" pitchFamily="34" charset="0"/>
          <a:ea typeface="黑体" pitchFamily="49" charset="-122"/>
          <a:sym typeface="Arial" pitchFamily="34" charset="0"/>
        </a:defRPr>
      </a:lvl8pPr>
      <a:lvl9pPr marL="1828800" algn="l" rtl="0" eaLnBrk="0" fontAlgn="base" hangingPunct="0">
        <a:spcBef>
          <a:spcPct val="0"/>
        </a:spcBef>
        <a:spcAft>
          <a:spcPct val="0"/>
        </a:spcAft>
        <a:defRPr sz="3200">
          <a:solidFill>
            <a:schemeClr val="tx2"/>
          </a:solidFill>
          <a:latin typeface="Arial" pitchFamily="34" charset="0"/>
          <a:ea typeface="黑体" pitchFamily="49" charset="-122"/>
          <a:sym typeface="Arial" pitchFamily="34" charset="0"/>
        </a:defRPr>
      </a:lvl9pPr>
    </p:titleStyle>
    <p:bodyStyle>
      <a:lvl1pPr marL="273050" indent="-273050" algn="l" defTabSz="0" rtl="0" eaLnBrk="0" fontAlgn="base" hangingPunct="0">
        <a:spcBef>
          <a:spcPts val="600"/>
        </a:spcBef>
        <a:spcAft>
          <a:spcPct val="0"/>
        </a:spcAft>
        <a:buClr>
          <a:schemeClr val="accent1"/>
        </a:buClr>
        <a:buSzPct val="76000"/>
        <a:buFont typeface="Wingdings 3" charset="0"/>
        <a:buChar char=""/>
        <a:defRPr kumimoji="1" sz="2600">
          <a:solidFill>
            <a:schemeClr val="tx1"/>
          </a:solidFill>
          <a:latin typeface="+mn-lt"/>
          <a:ea typeface="+mn-ea"/>
          <a:cs typeface="微软雅黑" charset="0"/>
          <a:sym typeface="Times New Roman" charset="0"/>
        </a:defRPr>
      </a:lvl1pPr>
      <a:lvl2pPr marL="547688" indent="-271463" algn="l" defTabSz="0" rtl="0" eaLnBrk="0" fontAlgn="base" hangingPunct="0">
        <a:spcBef>
          <a:spcPts val="500"/>
        </a:spcBef>
        <a:spcAft>
          <a:spcPct val="0"/>
        </a:spcAft>
        <a:buClr>
          <a:schemeClr val="accent2"/>
        </a:buClr>
        <a:buSzPct val="76000"/>
        <a:buFont typeface="Wingdings 3" charset="0"/>
        <a:buChar char=""/>
        <a:defRPr kumimoji="1" sz="2300">
          <a:solidFill>
            <a:schemeClr val="tx2"/>
          </a:solidFill>
          <a:latin typeface="+mn-lt"/>
          <a:ea typeface="+mn-ea"/>
          <a:cs typeface="微软雅黑" charset="0"/>
          <a:sym typeface="Times New Roman" charset="0"/>
        </a:defRPr>
      </a:lvl2pPr>
      <a:lvl3pPr marL="822325" indent="-228600" algn="l" defTabSz="0" rtl="0" eaLnBrk="0" fontAlgn="base" hangingPunct="0">
        <a:spcBef>
          <a:spcPts val="500"/>
        </a:spcBef>
        <a:spcAft>
          <a:spcPct val="0"/>
        </a:spcAft>
        <a:buClr>
          <a:srgbClr val="BCBCBC"/>
        </a:buClr>
        <a:buSzPct val="76000"/>
        <a:buFont typeface="Wingdings 3" charset="0"/>
        <a:buChar char=""/>
        <a:defRPr kumimoji="1" sz="2000">
          <a:solidFill>
            <a:schemeClr val="tx1"/>
          </a:solidFill>
          <a:latin typeface="+mn-lt"/>
          <a:ea typeface="+mn-ea"/>
          <a:cs typeface="微软雅黑" charset="0"/>
          <a:sym typeface="Times New Roman" charset="0"/>
        </a:defRPr>
      </a:lvl3pPr>
      <a:lvl4pPr marL="1096963" indent="-227013" algn="l" defTabSz="0" rtl="0" eaLnBrk="0" fontAlgn="base" hangingPunct="0">
        <a:spcBef>
          <a:spcPts val="400"/>
        </a:spcBef>
        <a:spcAft>
          <a:spcPct val="0"/>
        </a:spcAft>
        <a:buClr>
          <a:srgbClr val="8BA2B4"/>
        </a:buClr>
        <a:buSzPct val="70000"/>
        <a:buFont typeface="Wingdings" charset="0"/>
        <a:buChar char=""/>
        <a:defRPr kumimoji="1" sz="2000">
          <a:solidFill>
            <a:schemeClr val="tx1"/>
          </a:solidFill>
          <a:latin typeface="+mn-lt"/>
          <a:ea typeface="+mn-ea"/>
          <a:cs typeface="微软雅黑" charset="0"/>
          <a:sym typeface="Times New Roman" charset="0"/>
        </a:defRPr>
      </a:lvl4pPr>
      <a:lvl5pPr marL="1371600" indent="-228600" algn="l" defTabSz="0" rtl="0" eaLnBrk="0" fontAlgn="base" hangingPunct="0">
        <a:spcBef>
          <a:spcPts val="300"/>
        </a:spcBef>
        <a:spcAft>
          <a:spcPct val="0"/>
        </a:spcAft>
        <a:buClr>
          <a:schemeClr val="accent2"/>
        </a:buClr>
        <a:buSzPct val="70000"/>
        <a:buFont typeface="Wingdings" charset="0"/>
        <a:buChar char=""/>
        <a:defRPr kumimoji="1" sz="1600">
          <a:solidFill>
            <a:schemeClr val="tx1"/>
          </a:solidFill>
          <a:latin typeface="+mn-lt"/>
          <a:ea typeface="+mn-ea"/>
          <a:cs typeface="微软雅黑" charset="0"/>
          <a:sym typeface="Times New Roman" charset="0"/>
        </a:defRPr>
      </a:lvl5pPr>
      <a:lvl6pPr marL="1828800" indent="-228600" algn="l" defTabSz="0"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sym typeface="Times New Roman" pitchFamily="18" charset="0"/>
        </a:defRPr>
      </a:lvl6pPr>
      <a:lvl7pPr marL="2286000" indent="-228600" algn="l" defTabSz="0"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sym typeface="Times New Roman" pitchFamily="18" charset="0"/>
        </a:defRPr>
      </a:lvl7pPr>
      <a:lvl8pPr marL="2743200" indent="-228600" algn="l" defTabSz="0"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sym typeface="Times New Roman" pitchFamily="18" charset="0"/>
        </a:defRPr>
      </a:lvl8pPr>
      <a:lvl9pPr marL="3200400" indent="-228600" algn="l" defTabSz="0"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sym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image.baidu.com/i?ct=503316480&amp;z=0&amp;tn=baiduimagedetail&amp;word=altera&amp;in=24623&amp;cl=2&amp;lm=-1&amp;pn=46&amp;rn=1&amp;di=35817582135&amp;ln=2000&amp;fr=&amp;fmq=&amp;ic=0&amp;s=0&amp;se=1&amp;sme=0&amp;tab=&amp;width=&amp;height=&amp;face=0" TargetMode="External"/><Relationship Id="rId7" Type="http://schemas.openxmlformats.org/officeDocument/2006/relationships/hyperlink" Target="http://image.baidu.com/i?ct=503316480&amp;z=&amp;tn=baiduimagedetail&amp;word=LA-XP2+FPGA&amp;in=4923&amp;cl=2&amp;lm=-1&amp;pn=2&amp;rn=1&amp;di=41455775415&amp;ln=3&amp;fr=&amp;fmq=&amp;ic=&amp;s=&amp;se=&amp;sme=0&amp;tab=&amp;width=&amp;height=&amp;fac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image.baidu.com/i?ct=503316480&amp;z=0&amp;tn=baiduimagedetail&amp;word=xilinx&amp;in=11014&amp;cl=2&amp;lm=-1&amp;pn=162&amp;rn=1&amp;di=47622557460&amp;ln=2000&amp;fr=&amp;fmq=&amp;ic=0&amp;s=0&amp;se=1&amp;sme=0&amp;tab=&amp;width=&amp;height=&amp;face=0" TargetMode="External"/><Relationship Id="rId10" Type="http://schemas.openxmlformats.org/officeDocument/2006/relationships/image" Target="../media/image4.jpeg"/><Relationship Id="rId4" Type="http://schemas.openxmlformats.org/officeDocument/2006/relationships/image" Target="../media/image1.jpeg"/><Relationship Id="rId9" Type="http://schemas.openxmlformats.org/officeDocument/2006/relationships/hyperlink" Target="http://image.baidu.com/i?ct=503316480&amp;z=0&amp;tn=baiduimagedetail&amp;word=actel+FPGA&amp;in=10336&amp;cl=2&amp;lm=-1&amp;pn=21&amp;rn=1&amp;di=47975839215&amp;ln=1086&amp;fr=&amp;fmq=&amp;ic=0&amp;s=0&amp;se=1&amp;sme=0&amp;tab=&amp;width=&amp;height=&amp;face=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image.baidu.com/i?ct=503316480&amp;z=0&amp;tn=baiduimagedetail&amp;word=virtex&amp;in=15288&amp;cl=2&amp;lm=-1&amp;pn=10&amp;rn=1&amp;di=1472594640&amp;ln=1840&amp;fr=&amp;fmq=&amp;ic=0&amp;s=0&amp;se=1&amp;sme=0&amp;tab=&amp;width=&amp;height=&amp;face=0" TargetMode="Externa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hyperlink" Target="http://image.baidu.com/i?ct=503316480&amp;z=0&amp;tn=baiduimagedetail&amp;word=spartan&amp;in=28574&amp;cl=2&amp;lm=-1&amp;pn=49&amp;rn=1&amp;di=36790784640&amp;ln=2000&amp;fr=&amp;fmq=&amp;ic=0&amp;s=0&amp;se=1&amp;sme=0&amp;tab=&amp;width=&amp;height=&amp;face=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eaLnBrk="1" hangingPunct="1"/>
            <a:r>
              <a:rPr lang="en-US" altLang="zh-CN" b="1" dirty="0"/>
              <a:t>2019</a:t>
            </a:r>
            <a:r>
              <a:rPr lang="zh-CN" altLang="en-US" b="1" dirty="0"/>
              <a:t>年秋</a:t>
            </a:r>
            <a:endParaRPr lang="zh-CN" altLang="en-US" dirty="0"/>
          </a:p>
        </p:txBody>
      </p:sp>
      <p:sp>
        <p:nvSpPr>
          <p:cNvPr id="4" name="Slide Number Placeholder 3"/>
          <p:cNvSpPr>
            <a:spLocks noGrp="1"/>
          </p:cNvSpPr>
          <p:nvPr>
            <p:ph type="sldNum" sz="quarter" idx="12"/>
          </p:nvPr>
        </p:nvSpPr>
        <p:spPr/>
        <p:txBody>
          <a:bodyPr/>
          <a:lstStyle/>
          <a:p>
            <a:pPr>
              <a:defRPr/>
            </a:pPr>
            <a:fld id="{F14F7C2F-BCBD-A149-8F90-21DECE8FB1A6}" type="slidenum">
              <a:rPr lang="en-US" altLang="zh-CN" smtClean="0">
                <a:solidFill>
                  <a:srgbClr val="1F497D"/>
                </a:solidFill>
              </a:rPr>
              <a:pPr>
                <a:defRPr/>
              </a:pPr>
              <a:t>1</a:t>
            </a:fld>
            <a:endParaRPr lang="zh-CN" altLang="en-US">
              <a:solidFill>
                <a:srgbClr val="1F497D"/>
              </a:solidFill>
            </a:endParaRPr>
          </a:p>
        </p:txBody>
      </p:sp>
      <p:sp>
        <p:nvSpPr>
          <p:cNvPr id="5" name="标题 1"/>
          <p:cNvSpPr>
            <a:spLocks noGrp="1" noChangeArrowheads="1"/>
          </p:cNvSpPr>
          <p:nvPr>
            <p:ph type="ctrTitle"/>
          </p:nvPr>
        </p:nvSpPr>
        <p:spPr/>
        <p:txBody>
          <a:bodyPr anchor="ctr"/>
          <a:lstStyle/>
          <a:p>
            <a:pPr algn="ctr" eaLnBrk="1" hangingPunct="1"/>
            <a:r>
              <a:rPr kumimoji="0" lang="zh-CN" altLang="en-US" sz="3600" b="1" dirty="0">
                <a:solidFill>
                  <a:srgbClr val="0000FF"/>
                </a:solidFill>
                <a:latin typeface="微软雅黑" charset="0"/>
                <a:ea typeface="微软雅黑" charset="0"/>
              </a:rPr>
              <a:t>实验预备课</a:t>
            </a:r>
          </a:p>
        </p:txBody>
      </p:sp>
      <p:cxnSp>
        <p:nvCxnSpPr>
          <p:cNvPr id="10" name="直接连接符 20"/>
          <p:cNvCxnSpPr>
            <a:cxnSpLocks noChangeShapeType="1"/>
          </p:cNvCxnSpPr>
          <p:nvPr/>
        </p:nvCxnSpPr>
        <p:spPr bwMode="auto">
          <a:xfrm flipV="1">
            <a:off x="971600" y="5354166"/>
            <a:ext cx="7272337" cy="19050"/>
          </a:xfrm>
          <a:prstGeom prst="line">
            <a:avLst/>
          </a:prstGeom>
          <a:noFill/>
          <a:ln w="9525">
            <a:solidFill>
              <a:srgbClr val="000000"/>
            </a:solidFill>
            <a:round/>
            <a:headEnd/>
            <a:tailEnd/>
          </a:ln>
          <a:effectLst>
            <a:outerShdw blurRad="88900" dist="127000" algn="l" rotWithShape="0">
              <a:srgbClr val="000000">
                <a:alpha val="39999"/>
              </a:srgbClr>
            </a:outerShdw>
          </a:effectLst>
        </p:spPr>
      </p:cxnSp>
      <p:sp>
        <p:nvSpPr>
          <p:cNvPr id="11" name="标题 1"/>
          <p:cNvSpPr txBox="1">
            <a:spLocks noChangeArrowheads="1"/>
          </p:cNvSpPr>
          <p:nvPr/>
        </p:nvSpPr>
        <p:spPr bwMode="auto">
          <a:xfrm>
            <a:off x="5057775" y="322263"/>
            <a:ext cx="41052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algn="ctr" eaLnBrk="1" hangingPunct="1"/>
            <a:r>
              <a:rPr kumimoji="0" lang="zh-CN" altLang="en-US" dirty="0">
                <a:latin typeface="微软雅黑" charset="0"/>
                <a:ea typeface="微软雅黑" charset="0"/>
                <a:cs typeface="微软雅黑" charset="0"/>
                <a:sym typeface="Arial" charset="0"/>
              </a:rPr>
              <a:t>计算机组成原理</a:t>
            </a:r>
          </a:p>
        </p:txBody>
      </p:sp>
    </p:spTree>
    <p:extLst>
      <p:ext uri="{BB962C8B-B14F-4D97-AF65-F5344CB8AC3E}">
        <p14:creationId xmlns:p14="http://schemas.microsoft.com/office/powerpoint/2010/main" val="420627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35FA99-403C-4641-B46D-8B1E327A8DDD}"/>
              </a:ext>
            </a:extLst>
          </p:cNvPr>
          <p:cNvSpPr>
            <a:spLocks noGrp="1"/>
          </p:cNvSpPr>
          <p:nvPr>
            <p:ph type="title"/>
          </p:nvPr>
        </p:nvSpPr>
        <p:spPr/>
        <p:txBody>
          <a:bodyPr/>
          <a:lstStyle/>
          <a:p>
            <a:r>
              <a:rPr kumimoji="1" lang="zh-CN" altLang="en-US" dirty="0"/>
              <a:t>典型的应用领域</a:t>
            </a:r>
          </a:p>
        </p:txBody>
      </p:sp>
      <p:sp>
        <p:nvSpPr>
          <p:cNvPr id="3" name="内容占位符 2">
            <a:extLst>
              <a:ext uri="{FF2B5EF4-FFF2-40B4-BE49-F238E27FC236}">
                <a16:creationId xmlns:a16="http://schemas.microsoft.com/office/drawing/2014/main" id="{41B72AAA-96F0-FF49-BF9B-5B4D04CC3103}"/>
              </a:ext>
            </a:extLst>
          </p:cNvPr>
          <p:cNvSpPr>
            <a:spLocks noGrp="1"/>
          </p:cNvSpPr>
          <p:nvPr>
            <p:ph idx="1"/>
          </p:nvPr>
        </p:nvSpPr>
        <p:spPr/>
        <p:txBody>
          <a:bodyPr/>
          <a:lstStyle/>
          <a:p>
            <a:r>
              <a:rPr lang="zh-CN" altLang="en-US" dirty="0"/>
              <a:t>数据采集</a:t>
            </a:r>
          </a:p>
          <a:p>
            <a:pPr lvl="1"/>
            <a:r>
              <a:rPr lang="zh-CN" altLang="en-US" dirty="0"/>
              <a:t>逻辑接口</a:t>
            </a:r>
          </a:p>
          <a:p>
            <a:pPr lvl="1"/>
            <a:r>
              <a:rPr lang="zh-CN" altLang="en-US" dirty="0"/>
              <a:t>电平接口</a:t>
            </a:r>
          </a:p>
          <a:p>
            <a:pPr lvl="2"/>
            <a:r>
              <a:rPr lang="zh-CN" altLang="en-US" dirty="0"/>
              <a:t>电平不同</a:t>
            </a:r>
          </a:p>
          <a:p>
            <a:pPr lvl="2"/>
            <a:r>
              <a:rPr lang="zh-CN" altLang="en-US" dirty="0"/>
              <a:t>单端到差分</a:t>
            </a:r>
          </a:p>
          <a:p>
            <a:r>
              <a:rPr lang="zh-CN" altLang="en-US" dirty="0"/>
              <a:t>数字信号处理</a:t>
            </a:r>
          </a:p>
          <a:p>
            <a:r>
              <a:rPr lang="en-US" altLang="zh-CN" dirty="0"/>
              <a:t>IC</a:t>
            </a:r>
            <a:r>
              <a:rPr lang="zh-CN" altLang="en-US" dirty="0"/>
              <a:t>设计验证</a:t>
            </a:r>
          </a:p>
          <a:p>
            <a:r>
              <a:rPr lang="zh-CN" altLang="en-US" dirty="0"/>
              <a:t>其他类，消费，医疗，工业控制</a:t>
            </a:r>
          </a:p>
          <a:p>
            <a:r>
              <a:rPr lang="zh-CN" altLang="en-US" dirty="0"/>
              <a:t>数字信号的基本上都可以用</a:t>
            </a:r>
            <a:r>
              <a:rPr lang="en-US" altLang="zh-CN" dirty="0"/>
              <a:t>PLD</a:t>
            </a:r>
            <a:r>
              <a:rPr lang="zh-CN" altLang="en-US" dirty="0"/>
              <a:t>实现</a:t>
            </a:r>
          </a:p>
          <a:p>
            <a:endParaRPr kumimoji="1" lang="zh-CN" altLang="en-US" dirty="0"/>
          </a:p>
        </p:txBody>
      </p:sp>
      <p:sp>
        <p:nvSpPr>
          <p:cNvPr id="4" name="灯片编号占位符 3">
            <a:extLst>
              <a:ext uri="{FF2B5EF4-FFF2-40B4-BE49-F238E27FC236}">
                <a16:creationId xmlns:a16="http://schemas.microsoft.com/office/drawing/2014/main" id="{BC0EFD32-D6A8-AB44-BDA7-23451091B21E}"/>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10</a:t>
            </a:fld>
            <a:endParaRPr lang="zh-CN" altLang="en-US">
              <a:solidFill>
                <a:srgbClr val="1F497D"/>
              </a:solidFill>
            </a:endParaRPr>
          </a:p>
        </p:txBody>
      </p:sp>
      <p:pic>
        <p:nvPicPr>
          <p:cNvPr id="5" name="Picture 9" descr="iprove_large">
            <a:extLst>
              <a:ext uri="{FF2B5EF4-FFF2-40B4-BE49-F238E27FC236}">
                <a16:creationId xmlns:a16="http://schemas.microsoft.com/office/drawing/2014/main" id="{8AF517E2-8D72-4C44-A028-0483F242681B}"/>
              </a:ext>
            </a:extLst>
          </p:cNvPr>
          <p:cNvPicPr>
            <a:picLocks noChangeAspect="1" noChangeArrowheads="1"/>
          </p:cNvPicPr>
          <p:nvPr/>
        </p:nvPicPr>
        <p:blipFill>
          <a:blip r:embed="rId2"/>
          <a:srcRect/>
          <a:stretch>
            <a:fillRect/>
          </a:stretch>
        </p:blipFill>
        <p:spPr bwMode="auto">
          <a:xfrm>
            <a:off x="5076056" y="300831"/>
            <a:ext cx="2447925" cy="1836738"/>
          </a:xfrm>
          <a:prstGeom prst="rect">
            <a:avLst/>
          </a:prstGeom>
          <a:noFill/>
          <a:ln w="9525">
            <a:noFill/>
            <a:miter lim="800000"/>
            <a:headEnd/>
            <a:tailEnd/>
          </a:ln>
        </p:spPr>
      </p:pic>
      <p:pic>
        <p:nvPicPr>
          <p:cNvPr id="6" name="Picture 11" descr="201004291117056745">
            <a:extLst>
              <a:ext uri="{FF2B5EF4-FFF2-40B4-BE49-F238E27FC236}">
                <a16:creationId xmlns:a16="http://schemas.microsoft.com/office/drawing/2014/main" id="{8ED816D5-FB85-8F44-9602-67BD03A94687}"/>
              </a:ext>
            </a:extLst>
          </p:cNvPr>
          <p:cNvPicPr>
            <a:picLocks noChangeAspect="1" noChangeArrowheads="1"/>
          </p:cNvPicPr>
          <p:nvPr/>
        </p:nvPicPr>
        <p:blipFill>
          <a:blip r:embed="rId3"/>
          <a:srcRect/>
          <a:stretch>
            <a:fillRect/>
          </a:stretch>
        </p:blipFill>
        <p:spPr bwMode="auto">
          <a:xfrm>
            <a:off x="6084118" y="2316956"/>
            <a:ext cx="2927350" cy="1868488"/>
          </a:xfrm>
          <a:prstGeom prst="rect">
            <a:avLst/>
          </a:prstGeom>
          <a:noFill/>
          <a:ln w="9525">
            <a:noFill/>
            <a:miter lim="800000"/>
            <a:headEnd/>
            <a:tailEnd/>
          </a:ln>
        </p:spPr>
      </p:pic>
    </p:spTree>
    <p:extLst>
      <p:ext uri="{BB962C8B-B14F-4D97-AF65-F5344CB8AC3E}">
        <p14:creationId xmlns:p14="http://schemas.microsoft.com/office/powerpoint/2010/main" val="98917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F56CF-41C3-A24C-BA02-377C7C65CBBE}"/>
              </a:ext>
            </a:extLst>
          </p:cNvPr>
          <p:cNvSpPr>
            <a:spLocks noGrp="1"/>
          </p:cNvSpPr>
          <p:nvPr>
            <p:ph type="title"/>
          </p:nvPr>
        </p:nvSpPr>
        <p:spPr/>
        <p:txBody>
          <a:bodyPr/>
          <a:lstStyle/>
          <a:p>
            <a:r>
              <a:rPr lang="zh-CN" altLang="en-US" dirty="0"/>
              <a:t>发展趋势</a:t>
            </a:r>
            <a:endParaRPr kumimoji="1" lang="zh-CN" altLang="en-US" dirty="0"/>
          </a:p>
        </p:txBody>
      </p:sp>
      <p:sp>
        <p:nvSpPr>
          <p:cNvPr id="3" name="内容占位符 2">
            <a:extLst>
              <a:ext uri="{FF2B5EF4-FFF2-40B4-BE49-F238E27FC236}">
                <a16:creationId xmlns:a16="http://schemas.microsoft.com/office/drawing/2014/main" id="{F4F2DFA1-9D45-294C-9BB0-6B41936A6900}"/>
              </a:ext>
            </a:extLst>
          </p:cNvPr>
          <p:cNvSpPr>
            <a:spLocks noGrp="1"/>
          </p:cNvSpPr>
          <p:nvPr>
            <p:ph idx="1"/>
          </p:nvPr>
        </p:nvSpPr>
        <p:spPr/>
        <p:txBody>
          <a:bodyPr/>
          <a:lstStyle/>
          <a:p>
            <a:r>
              <a:rPr lang="zh-CN" altLang="en-US" dirty="0"/>
              <a:t>高密度，大容量，高速度</a:t>
            </a:r>
          </a:p>
          <a:p>
            <a:r>
              <a:rPr lang="zh-CN" altLang="en-US" dirty="0"/>
              <a:t>低成本，低电压，微功耗，微封装</a:t>
            </a:r>
          </a:p>
          <a:p>
            <a:r>
              <a:rPr lang="zh-CN" altLang="en-US" dirty="0"/>
              <a:t>基于</a:t>
            </a:r>
            <a:r>
              <a:rPr lang="en-US" altLang="zh-CN" dirty="0"/>
              <a:t>IP</a:t>
            </a:r>
            <a:r>
              <a:rPr lang="zh-CN" altLang="en-US" dirty="0"/>
              <a:t>的设计方法</a:t>
            </a:r>
          </a:p>
          <a:p>
            <a:pPr lvl="1"/>
            <a:r>
              <a:rPr lang="en-US" altLang="zh-CN" dirty="0"/>
              <a:t>FPGA</a:t>
            </a:r>
            <a:r>
              <a:rPr lang="zh-CN" altLang="en-US" dirty="0"/>
              <a:t>厂家</a:t>
            </a:r>
          </a:p>
          <a:p>
            <a:pPr lvl="1"/>
            <a:r>
              <a:rPr lang="zh-CN" altLang="en-US" dirty="0"/>
              <a:t>开源硬件组织</a:t>
            </a:r>
          </a:p>
          <a:p>
            <a:r>
              <a:rPr lang="zh-CN" altLang="en-US" dirty="0"/>
              <a:t>动态可重构</a:t>
            </a:r>
          </a:p>
          <a:p>
            <a:pPr lvl="1"/>
            <a:r>
              <a:rPr lang="zh-CN" altLang="en-US" dirty="0"/>
              <a:t>通信系统</a:t>
            </a:r>
          </a:p>
          <a:p>
            <a:pPr lvl="1"/>
            <a:r>
              <a:rPr lang="zh-CN" altLang="en-US" dirty="0"/>
              <a:t>重构计算机</a:t>
            </a:r>
          </a:p>
          <a:p>
            <a:endParaRPr kumimoji="1" lang="zh-CN" altLang="en-US" dirty="0"/>
          </a:p>
        </p:txBody>
      </p:sp>
      <p:sp>
        <p:nvSpPr>
          <p:cNvPr id="4" name="灯片编号占位符 3">
            <a:extLst>
              <a:ext uri="{FF2B5EF4-FFF2-40B4-BE49-F238E27FC236}">
                <a16:creationId xmlns:a16="http://schemas.microsoft.com/office/drawing/2014/main" id="{CBD3575E-BDD3-3F42-8135-63231720149F}"/>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11</a:t>
            </a:fld>
            <a:endParaRPr lang="zh-CN" altLang="en-US">
              <a:solidFill>
                <a:srgbClr val="1F497D"/>
              </a:solidFill>
            </a:endParaRPr>
          </a:p>
        </p:txBody>
      </p:sp>
    </p:spTree>
    <p:extLst>
      <p:ext uri="{BB962C8B-B14F-4D97-AF65-F5344CB8AC3E}">
        <p14:creationId xmlns:p14="http://schemas.microsoft.com/office/powerpoint/2010/main" val="202677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41D11-E3BE-6344-9458-253B0B18AEA8}"/>
              </a:ext>
            </a:extLst>
          </p:cNvPr>
          <p:cNvSpPr>
            <a:spLocks noGrp="1"/>
          </p:cNvSpPr>
          <p:nvPr>
            <p:ph type="title"/>
          </p:nvPr>
        </p:nvSpPr>
        <p:spPr/>
        <p:txBody>
          <a:bodyPr/>
          <a:lstStyle/>
          <a:p>
            <a:r>
              <a:rPr kumimoji="1" lang="en-US" altLang="zh-CN" dirty="0"/>
              <a:t>FPGA</a:t>
            </a:r>
            <a:r>
              <a:rPr lang="zh-CN" altLang="en-US" dirty="0"/>
              <a:t>的片内资源</a:t>
            </a:r>
            <a:endParaRPr kumimoji="1" lang="zh-CN" altLang="en-US" dirty="0"/>
          </a:p>
        </p:txBody>
      </p:sp>
      <p:sp>
        <p:nvSpPr>
          <p:cNvPr id="3" name="文本占位符 2">
            <a:extLst>
              <a:ext uri="{FF2B5EF4-FFF2-40B4-BE49-F238E27FC236}">
                <a16:creationId xmlns:a16="http://schemas.microsoft.com/office/drawing/2014/main" id="{574A9F5A-1BA2-BB43-86F2-AEF51F9C275A}"/>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ACD9BFA5-B1CA-0346-BDB8-3C63FC9966A2}"/>
              </a:ext>
            </a:extLst>
          </p:cNvPr>
          <p:cNvSpPr>
            <a:spLocks noGrp="1"/>
          </p:cNvSpPr>
          <p:nvPr>
            <p:ph type="sldNum" sz="quarter" idx="12"/>
          </p:nvPr>
        </p:nvSpPr>
        <p:spPr/>
        <p:txBody>
          <a:bodyPr/>
          <a:lstStyle/>
          <a:p>
            <a:pPr>
              <a:defRPr/>
            </a:pPr>
            <a:fld id="{555F886C-0A22-6F4D-BC08-A1674DBCDE43}" type="slidenum">
              <a:rPr lang="en-US" altLang="zh-CN" smtClean="0">
                <a:solidFill>
                  <a:srgbClr val="1F497D"/>
                </a:solidFill>
              </a:rPr>
              <a:pPr>
                <a:defRPr/>
              </a:pPr>
              <a:t>12</a:t>
            </a:fld>
            <a:endParaRPr lang="zh-CN" altLang="en-US">
              <a:solidFill>
                <a:srgbClr val="1F497D"/>
              </a:solidFill>
            </a:endParaRPr>
          </a:p>
        </p:txBody>
      </p:sp>
    </p:spTree>
    <p:extLst>
      <p:ext uri="{BB962C8B-B14F-4D97-AF65-F5344CB8AC3E}">
        <p14:creationId xmlns:p14="http://schemas.microsoft.com/office/powerpoint/2010/main" val="1602357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32BE9-2591-154F-852A-1F225FC58D23}"/>
              </a:ext>
            </a:extLst>
          </p:cNvPr>
          <p:cNvSpPr>
            <a:spLocks noGrp="1"/>
          </p:cNvSpPr>
          <p:nvPr>
            <p:ph type="title"/>
          </p:nvPr>
        </p:nvSpPr>
        <p:spPr/>
        <p:txBody>
          <a:bodyPr/>
          <a:lstStyle/>
          <a:p>
            <a:r>
              <a:rPr lang="en-US" dirty="0"/>
              <a:t>LUT</a:t>
            </a:r>
            <a:r>
              <a:rPr lang="zh-CN" altLang="en-US" dirty="0"/>
              <a:t>结构</a:t>
            </a:r>
            <a:endParaRPr lang="en-US" dirty="0"/>
          </a:p>
        </p:txBody>
      </p:sp>
      <p:sp>
        <p:nvSpPr>
          <p:cNvPr id="3" name="Content Placeholder 2">
            <a:extLst>
              <a:ext uri="{FF2B5EF4-FFF2-40B4-BE49-F238E27FC236}">
                <a16:creationId xmlns:a16="http://schemas.microsoft.com/office/drawing/2014/main" id="{B4A62CBF-4EB9-E34F-8D58-11A04C8ABCAF}"/>
              </a:ext>
            </a:extLst>
          </p:cNvPr>
          <p:cNvSpPr>
            <a:spLocks noGrp="1"/>
          </p:cNvSpPr>
          <p:nvPr>
            <p:ph idx="1"/>
          </p:nvPr>
        </p:nvSpPr>
        <p:spPr>
          <a:xfrm>
            <a:off x="3742660" y="1825625"/>
            <a:ext cx="4772689" cy="4351338"/>
          </a:xfrm>
        </p:spPr>
        <p:txBody>
          <a:bodyPr/>
          <a:lstStyle/>
          <a:p>
            <a:r>
              <a:rPr lang="en-US" altLang="zh-CN" dirty="0"/>
              <a:t>5</a:t>
            </a:r>
            <a:r>
              <a:rPr lang="zh-CN" altLang="en-US" dirty="0"/>
              <a:t>输入，</a:t>
            </a:r>
            <a:r>
              <a:rPr lang="en-US" altLang="zh-CN" dirty="0"/>
              <a:t>2</a:t>
            </a:r>
            <a:r>
              <a:rPr lang="zh-CN" altLang="en-US" dirty="0"/>
              <a:t>输出</a:t>
            </a:r>
            <a:endParaRPr lang="en-US" altLang="zh-CN" dirty="0"/>
          </a:p>
          <a:p>
            <a:r>
              <a:rPr lang="en-US" altLang="zh-CN" dirty="0"/>
              <a:t>6</a:t>
            </a:r>
            <a:r>
              <a:rPr lang="zh-CN" altLang="en-US" dirty="0"/>
              <a:t>输入，</a:t>
            </a:r>
            <a:r>
              <a:rPr lang="en-US" altLang="zh-CN" dirty="0"/>
              <a:t>1</a:t>
            </a:r>
            <a:r>
              <a:rPr lang="zh-CN" altLang="en-US" dirty="0"/>
              <a:t>输出</a:t>
            </a:r>
            <a:endParaRPr lang="en-US" dirty="0"/>
          </a:p>
        </p:txBody>
      </p:sp>
      <p:pic>
        <p:nvPicPr>
          <p:cNvPr id="4" name="图片 9">
            <a:extLst>
              <a:ext uri="{FF2B5EF4-FFF2-40B4-BE49-F238E27FC236}">
                <a16:creationId xmlns:a16="http://schemas.microsoft.com/office/drawing/2014/main" id="{DC3E7B92-9C68-5243-8D2B-3C62F49BD82D}"/>
              </a:ext>
            </a:extLst>
          </p:cNvPr>
          <p:cNvPicPr/>
          <p:nvPr/>
        </p:nvPicPr>
        <p:blipFill>
          <a:blip r:embed="rId2"/>
          <a:stretch>
            <a:fillRect/>
          </a:stretch>
        </p:blipFill>
        <p:spPr>
          <a:xfrm>
            <a:off x="1022504" y="1839595"/>
            <a:ext cx="2294854" cy="2115717"/>
          </a:xfrm>
          <a:prstGeom prst="rect">
            <a:avLst/>
          </a:prstGeom>
        </p:spPr>
      </p:pic>
    </p:spTree>
    <p:extLst>
      <p:ext uri="{BB962C8B-B14F-4D97-AF65-F5344CB8AC3E}">
        <p14:creationId xmlns:p14="http://schemas.microsoft.com/office/powerpoint/2010/main" val="3320944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F58A-0701-D344-8320-781B226B0F7F}"/>
              </a:ext>
            </a:extLst>
          </p:cNvPr>
          <p:cNvSpPr>
            <a:spLocks noGrp="1"/>
          </p:cNvSpPr>
          <p:nvPr>
            <p:ph type="title"/>
          </p:nvPr>
        </p:nvSpPr>
        <p:spPr/>
        <p:txBody>
          <a:bodyPr/>
          <a:lstStyle/>
          <a:p>
            <a:r>
              <a:rPr lang="en-US" dirty="0"/>
              <a:t>FF</a:t>
            </a:r>
            <a:r>
              <a:rPr lang="zh-CN" altLang="en-US" dirty="0"/>
              <a:t>结构（寄存器）</a:t>
            </a:r>
            <a:endParaRPr lang="en-US" dirty="0"/>
          </a:p>
        </p:txBody>
      </p:sp>
      <p:sp>
        <p:nvSpPr>
          <p:cNvPr id="3" name="Content Placeholder 2">
            <a:extLst>
              <a:ext uri="{FF2B5EF4-FFF2-40B4-BE49-F238E27FC236}">
                <a16:creationId xmlns:a16="http://schemas.microsoft.com/office/drawing/2014/main" id="{B613515D-AF32-A74E-9D1A-EDF07517A44A}"/>
              </a:ext>
            </a:extLst>
          </p:cNvPr>
          <p:cNvSpPr>
            <a:spLocks noGrp="1"/>
          </p:cNvSpPr>
          <p:nvPr>
            <p:ph idx="1"/>
          </p:nvPr>
        </p:nvSpPr>
        <p:spPr>
          <a:xfrm>
            <a:off x="5560828" y="1825625"/>
            <a:ext cx="2954522" cy="4351338"/>
          </a:xfrm>
        </p:spPr>
        <p:txBody>
          <a:bodyPr/>
          <a:lstStyle/>
          <a:p>
            <a:r>
              <a:rPr lang="en-US" dirty="0"/>
              <a:t>D</a:t>
            </a:r>
            <a:r>
              <a:rPr lang="zh-CN" altLang="en-US" dirty="0"/>
              <a:t>是数据输入</a:t>
            </a:r>
            <a:endParaRPr lang="en-US" altLang="zh-CN" dirty="0"/>
          </a:p>
          <a:p>
            <a:r>
              <a:rPr lang="en-US" altLang="zh-CN" dirty="0"/>
              <a:t>CE</a:t>
            </a:r>
            <a:r>
              <a:rPr lang="zh-CN" altLang="en-US" dirty="0"/>
              <a:t>是使能信号</a:t>
            </a:r>
            <a:endParaRPr lang="en-US" altLang="zh-CN" dirty="0"/>
          </a:p>
          <a:p>
            <a:r>
              <a:rPr lang="en-US" altLang="zh-CN" dirty="0"/>
              <a:t>C</a:t>
            </a:r>
            <a:r>
              <a:rPr lang="zh-CN" altLang="en-US" dirty="0"/>
              <a:t>是时钟信号</a:t>
            </a:r>
            <a:endParaRPr lang="en-US" altLang="zh-CN" dirty="0"/>
          </a:p>
          <a:p>
            <a:r>
              <a:rPr lang="en-US" altLang="zh-CN" dirty="0"/>
              <a:t>Q</a:t>
            </a:r>
            <a:r>
              <a:rPr lang="zh-CN" altLang="en-US" dirty="0"/>
              <a:t>是输出</a:t>
            </a:r>
            <a:endParaRPr lang="en-US" altLang="zh-CN" dirty="0"/>
          </a:p>
          <a:p>
            <a:r>
              <a:rPr lang="en-US" altLang="zh-CN" dirty="0"/>
              <a:t>R</a:t>
            </a:r>
            <a:r>
              <a:rPr lang="zh-CN" altLang="en-US"/>
              <a:t>是复位信号</a:t>
            </a:r>
            <a:endParaRPr lang="en-US" dirty="0"/>
          </a:p>
        </p:txBody>
      </p:sp>
      <p:pic>
        <p:nvPicPr>
          <p:cNvPr id="4" name="图片 10">
            <a:extLst>
              <a:ext uri="{FF2B5EF4-FFF2-40B4-BE49-F238E27FC236}">
                <a16:creationId xmlns:a16="http://schemas.microsoft.com/office/drawing/2014/main" id="{D28BED8A-9D01-9B49-BC3F-767056570D33}"/>
              </a:ext>
            </a:extLst>
          </p:cNvPr>
          <p:cNvPicPr/>
          <p:nvPr/>
        </p:nvPicPr>
        <p:blipFill>
          <a:blip r:embed="rId2"/>
          <a:stretch>
            <a:fillRect/>
          </a:stretch>
        </p:blipFill>
        <p:spPr>
          <a:xfrm>
            <a:off x="1268730" y="2295938"/>
            <a:ext cx="2312670" cy="1803622"/>
          </a:xfrm>
          <a:prstGeom prst="rect">
            <a:avLst/>
          </a:prstGeom>
        </p:spPr>
      </p:pic>
    </p:spTree>
    <p:extLst>
      <p:ext uri="{BB962C8B-B14F-4D97-AF65-F5344CB8AC3E}">
        <p14:creationId xmlns:p14="http://schemas.microsoft.com/office/powerpoint/2010/main" val="2052167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D9B9-944C-F74F-9026-94F4C59140CD}"/>
              </a:ext>
            </a:extLst>
          </p:cNvPr>
          <p:cNvSpPr>
            <a:spLocks noGrp="1"/>
          </p:cNvSpPr>
          <p:nvPr>
            <p:ph type="title"/>
          </p:nvPr>
        </p:nvSpPr>
        <p:spPr/>
        <p:txBody>
          <a:bodyPr/>
          <a:lstStyle/>
          <a:p>
            <a:r>
              <a:rPr lang="zh-CN" altLang="en-US" dirty="0"/>
              <a:t>逻辑片</a:t>
            </a:r>
            <a:r>
              <a:rPr lang="en-US" altLang="zh-CN" dirty="0"/>
              <a:t>SLICE</a:t>
            </a:r>
            <a:endParaRPr lang="en-US" dirty="0"/>
          </a:p>
        </p:txBody>
      </p:sp>
      <p:pic>
        <p:nvPicPr>
          <p:cNvPr id="4" name="图片 11">
            <a:extLst>
              <a:ext uri="{FF2B5EF4-FFF2-40B4-BE49-F238E27FC236}">
                <a16:creationId xmlns:a16="http://schemas.microsoft.com/office/drawing/2014/main" id="{22A8EAD1-D93E-9243-8C22-F04953594E76}"/>
              </a:ext>
            </a:extLst>
          </p:cNvPr>
          <p:cNvPicPr/>
          <p:nvPr/>
        </p:nvPicPr>
        <p:blipFill>
          <a:blip r:embed="rId2"/>
          <a:stretch>
            <a:fillRect/>
          </a:stretch>
        </p:blipFill>
        <p:spPr>
          <a:xfrm>
            <a:off x="4157433" y="134199"/>
            <a:ext cx="4890770" cy="6270625"/>
          </a:xfrm>
          <a:prstGeom prst="rect">
            <a:avLst/>
          </a:prstGeom>
        </p:spPr>
      </p:pic>
      <p:pic>
        <p:nvPicPr>
          <p:cNvPr id="5" name="图片 4">
            <a:extLst>
              <a:ext uri="{FF2B5EF4-FFF2-40B4-BE49-F238E27FC236}">
                <a16:creationId xmlns:a16="http://schemas.microsoft.com/office/drawing/2014/main" id="{D0FFD8EF-0FF1-BF40-BA7D-7C43554AFAD6}"/>
              </a:ext>
            </a:extLst>
          </p:cNvPr>
          <p:cNvPicPr/>
          <p:nvPr/>
        </p:nvPicPr>
        <p:blipFill>
          <a:blip r:embed="rId3"/>
          <a:stretch>
            <a:fillRect/>
          </a:stretch>
        </p:blipFill>
        <p:spPr>
          <a:xfrm>
            <a:off x="826770" y="1690689"/>
            <a:ext cx="2495550" cy="2088831"/>
          </a:xfrm>
          <a:prstGeom prst="rect">
            <a:avLst/>
          </a:prstGeom>
        </p:spPr>
      </p:pic>
      <p:sp>
        <p:nvSpPr>
          <p:cNvPr id="3" name="矩形 2">
            <a:extLst>
              <a:ext uri="{FF2B5EF4-FFF2-40B4-BE49-F238E27FC236}">
                <a16:creationId xmlns:a16="http://schemas.microsoft.com/office/drawing/2014/main" id="{213453F5-3F0C-F843-A1C1-BCFB46DE65E4}"/>
              </a:ext>
            </a:extLst>
          </p:cNvPr>
          <p:cNvSpPr/>
          <p:nvPr/>
        </p:nvSpPr>
        <p:spPr>
          <a:xfrm>
            <a:off x="259080" y="4152037"/>
            <a:ext cx="3520440" cy="2246769"/>
          </a:xfrm>
          <a:prstGeom prst="rect">
            <a:avLst/>
          </a:prstGeom>
        </p:spPr>
        <p:txBody>
          <a:bodyPr wrap="square">
            <a:spAutoFit/>
          </a:bodyPr>
          <a:lstStyle/>
          <a:p>
            <a:pPr>
              <a:spcAft>
                <a:spcPts val="0"/>
              </a:spcAft>
            </a:pP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每两个</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Slice</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被组织成一个可配置逻辑块（</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CLB</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），最后大量的</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CLB</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之间再由开关阵列</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连接起来。这样的架构使得</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FPGA</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片上的</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LUT</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FF</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可以自由地连接，形成一个更大规模、可配置的逻辑电路</a:t>
            </a:r>
          </a:p>
        </p:txBody>
      </p:sp>
    </p:spTree>
    <p:extLst>
      <p:ext uri="{BB962C8B-B14F-4D97-AF65-F5344CB8AC3E}">
        <p14:creationId xmlns:p14="http://schemas.microsoft.com/office/powerpoint/2010/main" val="2988141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5CC0E-7C68-FF47-8CB0-C18F8DC6C5E7}"/>
              </a:ext>
            </a:extLst>
          </p:cNvPr>
          <p:cNvSpPr>
            <a:spLocks noGrp="1"/>
          </p:cNvSpPr>
          <p:nvPr>
            <p:ph type="title"/>
          </p:nvPr>
        </p:nvSpPr>
        <p:spPr/>
        <p:txBody>
          <a:bodyPr/>
          <a:lstStyle/>
          <a:p>
            <a:r>
              <a:rPr kumimoji="1" lang="zh-CN" altLang="en-US" dirty="0"/>
              <a:t>嵌入存储器</a:t>
            </a:r>
          </a:p>
        </p:txBody>
      </p:sp>
      <p:sp>
        <p:nvSpPr>
          <p:cNvPr id="3" name="内容占位符 2">
            <a:extLst>
              <a:ext uri="{FF2B5EF4-FFF2-40B4-BE49-F238E27FC236}">
                <a16:creationId xmlns:a16="http://schemas.microsoft.com/office/drawing/2014/main" id="{E4C5CBD8-4A27-ED46-8B97-1017E1B41533}"/>
              </a:ext>
            </a:extLst>
          </p:cNvPr>
          <p:cNvSpPr>
            <a:spLocks noGrp="1"/>
          </p:cNvSpPr>
          <p:nvPr>
            <p:ph idx="1"/>
          </p:nvPr>
        </p:nvSpPr>
        <p:spPr>
          <a:xfrm>
            <a:off x="3707130" y="1690689"/>
            <a:ext cx="4808220" cy="4351338"/>
          </a:xfrm>
        </p:spPr>
        <p:txBody>
          <a:bodyPr/>
          <a:lstStyle/>
          <a:p>
            <a:r>
              <a:rPr kumimoji="1" lang="en-US" altLang="zh-CN" dirty="0"/>
              <a:t>Block</a:t>
            </a:r>
            <a:r>
              <a:rPr kumimoji="1" lang="zh-CN" altLang="en-US" dirty="0"/>
              <a:t> </a:t>
            </a:r>
            <a:r>
              <a:rPr kumimoji="1" lang="en-US" altLang="zh-CN" dirty="0"/>
              <a:t>RAM(BRAM)</a:t>
            </a:r>
            <a:r>
              <a:rPr kumimoji="1" lang="zh-CN" altLang="en-US" dirty="0"/>
              <a:t>本质上是</a:t>
            </a:r>
            <a:r>
              <a:rPr kumimoji="1" lang="en-US" altLang="zh-CN" dirty="0"/>
              <a:t>RAM</a:t>
            </a:r>
            <a:r>
              <a:rPr kumimoji="1" lang="zh-CN" altLang="en-US" dirty="0"/>
              <a:t>，是</a:t>
            </a:r>
            <a:r>
              <a:rPr kumimoji="1" lang="en-US" altLang="zh-CN" dirty="0"/>
              <a:t>FPGA</a:t>
            </a:r>
            <a:r>
              <a:rPr kumimoji="1" lang="zh-CN" altLang="en-US" dirty="0"/>
              <a:t>内部的存储器</a:t>
            </a:r>
            <a:endParaRPr kumimoji="1" lang="en-US" altLang="zh-CN" dirty="0"/>
          </a:p>
          <a:p>
            <a:r>
              <a:rPr lang="zh-CN" altLang="zh-CN" dirty="0"/>
              <a:t>共有</a:t>
            </a:r>
            <a:r>
              <a:rPr lang="en-US" altLang="zh-CN" dirty="0"/>
              <a:t>135</a:t>
            </a:r>
            <a:r>
              <a:rPr lang="zh-CN" altLang="zh-CN" dirty="0"/>
              <a:t>个</a:t>
            </a:r>
            <a:r>
              <a:rPr lang="en-US" altLang="zh-CN" dirty="0"/>
              <a:t>BRAM</a:t>
            </a:r>
            <a:r>
              <a:rPr lang="zh-CN" altLang="zh-CN" dirty="0"/>
              <a:t>，总的</a:t>
            </a:r>
            <a:r>
              <a:rPr lang="en-US" altLang="zh-CN" dirty="0"/>
              <a:t>BRAM</a:t>
            </a:r>
            <a:r>
              <a:rPr lang="zh-CN" altLang="zh-CN" dirty="0"/>
              <a:t>容量为</a:t>
            </a:r>
            <a:r>
              <a:rPr lang="en-US" altLang="zh-CN" dirty="0"/>
              <a:t>4860Kb</a:t>
            </a:r>
            <a:r>
              <a:rPr lang="zh-CN" altLang="zh-CN" dirty="0"/>
              <a:t> </a:t>
            </a:r>
            <a:endParaRPr lang="en-US" altLang="zh-CN" dirty="0"/>
          </a:p>
          <a:p>
            <a:r>
              <a:rPr kumimoji="1" lang="zh-CN" altLang="en-US" dirty="0"/>
              <a:t>使用</a:t>
            </a:r>
            <a:r>
              <a:rPr kumimoji="1" lang="en-US" altLang="zh-CN" dirty="0"/>
              <a:t>Block</a:t>
            </a:r>
            <a:r>
              <a:rPr kumimoji="1" lang="zh-CN" altLang="en-US" dirty="0"/>
              <a:t> </a:t>
            </a:r>
            <a:r>
              <a:rPr kumimoji="1" lang="en-US" altLang="zh-CN" dirty="0"/>
              <a:t>Memory</a:t>
            </a:r>
            <a:r>
              <a:rPr kumimoji="1" lang="zh-CN" altLang="en-US" dirty="0"/>
              <a:t> </a:t>
            </a:r>
            <a:r>
              <a:rPr kumimoji="1" lang="en-US" altLang="zh-CN" dirty="0"/>
              <a:t>Generator</a:t>
            </a:r>
            <a:r>
              <a:rPr kumimoji="1" lang="zh-CN" altLang="en-US" dirty="0"/>
              <a:t>来使用</a:t>
            </a:r>
            <a:r>
              <a:rPr kumimoji="1" lang="en-US" altLang="zh-CN" dirty="0"/>
              <a:t>BRAM</a:t>
            </a:r>
            <a:endParaRPr kumimoji="1" lang="zh-CN" altLang="en-US" dirty="0"/>
          </a:p>
        </p:txBody>
      </p:sp>
      <p:pic>
        <p:nvPicPr>
          <p:cNvPr id="4" name="图片 3">
            <a:extLst>
              <a:ext uri="{FF2B5EF4-FFF2-40B4-BE49-F238E27FC236}">
                <a16:creationId xmlns:a16="http://schemas.microsoft.com/office/drawing/2014/main" id="{45688F01-AAD5-C64A-8050-A6BA2AF22C51}"/>
              </a:ext>
            </a:extLst>
          </p:cNvPr>
          <p:cNvPicPr/>
          <p:nvPr/>
        </p:nvPicPr>
        <p:blipFill>
          <a:blip r:embed="rId2"/>
          <a:stretch>
            <a:fillRect/>
          </a:stretch>
        </p:blipFill>
        <p:spPr>
          <a:xfrm>
            <a:off x="741997" y="1690689"/>
            <a:ext cx="2397443" cy="3612831"/>
          </a:xfrm>
          <a:prstGeom prst="rect">
            <a:avLst/>
          </a:prstGeom>
        </p:spPr>
      </p:pic>
    </p:spTree>
    <p:extLst>
      <p:ext uri="{BB962C8B-B14F-4D97-AF65-F5344CB8AC3E}">
        <p14:creationId xmlns:p14="http://schemas.microsoft.com/office/powerpoint/2010/main" val="1171138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B69907-9FB5-AC41-97EB-857B1E753FC6}"/>
              </a:ext>
            </a:extLst>
          </p:cNvPr>
          <p:cNvSpPr>
            <a:spLocks noGrp="1"/>
          </p:cNvSpPr>
          <p:nvPr>
            <p:ph type="title"/>
          </p:nvPr>
        </p:nvSpPr>
        <p:spPr/>
        <p:txBody>
          <a:bodyPr/>
          <a:lstStyle/>
          <a:p>
            <a:r>
              <a:rPr kumimoji="1" lang="zh-CN" altLang="en-US" dirty="0"/>
              <a:t>时钟管理单元</a:t>
            </a:r>
          </a:p>
        </p:txBody>
      </p:sp>
      <p:sp>
        <p:nvSpPr>
          <p:cNvPr id="3" name="内容占位符 2">
            <a:extLst>
              <a:ext uri="{FF2B5EF4-FFF2-40B4-BE49-F238E27FC236}">
                <a16:creationId xmlns:a16="http://schemas.microsoft.com/office/drawing/2014/main" id="{13C9EAC1-503A-0241-A052-01761C04A944}"/>
              </a:ext>
            </a:extLst>
          </p:cNvPr>
          <p:cNvSpPr>
            <a:spLocks noGrp="1"/>
          </p:cNvSpPr>
          <p:nvPr>
            <p:ph idx="1"/>
          </p:nvPr>
        </p:nvSpPr>
        <p:spPr>
          <a:xfrm>
            <a:off x="5379720" y="1825625"/>
            <a:ext cx="3135630" cy="4351338"/>
          </a:xfrm>
        </p:spPr>
        <p:txBody>
          <a:bodyPr/>
          <a:lstStyle/>
          <a:p>
            <a:r>
              <a:rPr lang="zh-CN" altLang="zh-CN" dirty="0"/>
              <a:t>可以对输入的时钟信号进行分频、倍频，从而得到用户需要的时钟 </a:t>
            </a:r>
            <a:endParaRPr lang="en-US" altLang="zh-CN" dirty="0"/>
          </a:p>
          <a:p>
            <a:r>
              <a:rPr lang="zh-CN" altLang="zh-CN" dirty="0"/>
              <a:t>一个时钟合成器中可以设置多个分频比例，从而得到多个不同频率的时钟 </a:t>
            </a:r>
            <a:endParaRPr kumimoji="1" lang="zh-CN" altLang="en-US" dirty="0"/>
          </a:p>
        </p:txBody>
      </p:sp>
      <p:pic>
        <p:nvPicPr>
          <p:cNvPr id="4" name="图片 3">
            <a:extLst>
              <a:ext uri="{FF2B5EF4-FFF2-40B4-BE49-F238E27FC236}">
                <a16:creationId xmlns:a16="http://schemas.microsoft.com/office/drawing/2014/main" id="{0207336E-B62E-AB42-BBDA-17DA2DB5AE60}"/>
              </a:ext>
            </a:extLst>
          </p:cNvPr>
          <p:cNvPicPr/>
          <p:nvPr/>
        </p:nvPicPr>
        <p:blipFill>
          <a:blip r:embed="rId2"/>
          <a:stretch>
            <a:fillRect/>
          </a:stretch>
        </p:blipFill>
        <p:spPr>
          <a:xfrm>
            <a:off x="360045" y="2039620"/>
            <a:ext cx="5019675" cy="3111500"/>
          </a:xfrm>
          <a:prstGeom prst="rect">
            <a:avLst/>
          </a:prstGeom>
        </p:spPr>
      </p:pic>
    </p:spTree>
    <p:extLst>
      <p:ext uri="{BB962C8B-B14F-4D97-AF65-F5344CB8AC3E}">
        <p14:creationId xmlns:p14="http://schemas.microsoft.com/office/powerpoint/2010/main" val="976652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8E96F-6EBD-7840-8C1E-213C473900E6}"/>
              </a:ext>
            </a:extLst>
          </p:cNvPr>
          <p:cNvSpPr>
            <a:spLocks noGrp="1"/>
          </p:cNvSpPr>
          <p:nvPr>
            <p:ph type="title"/>
          </p:nvPr>
        </p:nvSpPr>
        <p:spPr/>
        <p:txBody>
          <a:bodyPr/>
          <a:lstStyle/>
          <a:p>
            <a:r>
              <a:rPr kumimoji="1" lang="zh-CN" altLang="en-US" dirty="0"/>
              <a:t>数字信号处理单元</a:t>
            </a:r>
          </a:p>
        </p:txBody>
      </p:sp>
      <p:sp>
        <p:nvSpPr>
          <p:cNvPr id="3" name="内容占位符 2">
            <a:extLst>
              <a:ext uri="{FF2B5EF4-FFF2-40B4-BE49-F238E27FC236}">
                <a16:creationId xmlns:a16="http://schemas.microsoft.com/office/drawing/2014/main" id="{AB63BA65-6C9B-C84B-B4FE-BA7D92630518}"/>
              </a:ext>
            </a:extLst>
          </p:cNvPr>
          <p:cNvSpPr>
            <a:spLocks noGrp="1"/>
          </p:cNvSpPr>
          <p:nvPr>
            <p:ph idx="1"/>
          </p:nvPr>
        </p:nvSpPr>
        <p:spPr>
          <a:xfrm>
            <a:off x="628650" y="4663439"/>
            <a:ext cx="7886700" cy="1513523"/>
          </a:xfrm>
        </p:spPr>
        <p:txBody>
          <a:bodyPr/>
          <a:lstStyle/>
          <a:p>
            <a:r>
              <a:rPr lang="zh-CN" altLang="zh-CN" dirty="0"/>
              <a:t>包含一个单周期硬件乘法器和一个加法器（也可以认为是累加器） </a:t>
            </a:r>
            <a:endParaRPr lang="en-US" altLang="zh-CN" dirty="0"/>
          </a:p>
          <a:p>
            <a:r>
              <a:rPr kumimoji="1" lang="zh-CN" altLang="en-US" dirty="0"/>
              <a:t>可以用来实现乘法指令操作</a:t>
            </a:r>
          </a:p>
        </p:txBody>
      </p:sp>
      <p:pic>
        <p:nvPicPr>
          <p:cNvPr id="4" name="图片 3">
            <a:extLst>
              <a:ext uri="{FF2B5EF4-FFF2-40B4-BE49-F238E27FC236}">
                <a16:creationId xmlns:a16="http://schemas.microsoft.com/office/drawing/2014/main" id="{21AFAC5E-BA2E-D848-8ED3-60554C8E342B}"/>
              </a:ext>
            </a:extLst>
          </p:cNvPr>
          <p:cNvPicPr/>
          <p:nvPr/>
        </p:nvPicPr>
        <p:blipFill>
          <a:blip r:embed="rId2"/>
          <a:stretch>
            <a:fillRect/>
          </a:stretch>
        </p:blipFill>
        <p:spPr>
          <a:xfrm>
            <a:off x="1472565" y="1507809"/>
            <a:ext cx="6198870" cy="2683191"/>
          </a:xfrm>
          <a:prstGeom prst="rect">
            <a:avLst/>
          </a:prstGeom>
        </p:spPr>
      </p:pic>
    </p:spTree>
    <p:extLst>
      <p:ext uri="{BB962C8B-B14F-4D97-AF65-F5344CB8AC3E}">
        <p14:creationId xmlns:p14="http://schemas.microsoft.com/office/powerpoint/2010/main" val="3406748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BDFE1-8BDF-7A4D-8651-B2CB178EB58C}"/>
              </a:ext>
            </a:extLst>
          </p:cNvPr>
          <p:cNvSpPr>
            <a:spLocks noGrp="1"/>
          </p:cNvSpPr>
          <p:nvPr>
            <p:ph type="title"/>
          </p:nvPr>
        </p:nvSpPr>
        <p:spPr/>
        <p:txBody>
          <a:bodyPr/>
          <a:lstStyle/>
          <a:p>
            <a:r>
              <a:rPr kumimoji="1" lang="en-US" altLang="zh-CN" dirty="0"/>
              <a:t>IO</a:t>
            </a:r>
            <a:r>
              <a:rPr kumimoji="1" lang="zh-CN" altLang="en-US" dirty="0"/>
              <a:t>单元</a:t>
            </a:r>
          </a:p>
        </p:txBody>
      </p:sp>
      <p:sp>
        <p:nvSpPr>
          <p:cNvPr id="3" name="内容占位符 2">
            <a:extLst>
              <a:ext uri="{FF2B5EF4-FFF2-40B4-BE49-F238E27FC236}">
                <a16:creationId xmlns:a16="http://schemas.microsoft.com/office/drawing/2014/main" id="{880371E9-8E9A-A345-9C7D-CFFA894378A0}"/>
              </a:ext>
            </a:extLst>
          </p:cNvPr>
          <p:cNvSpPr>
            <a:spLocks noGrp="1"/>
          </p:cNvSpPr>
          <p:nvPr>
            <p:ph idx="1"/>
          </p:nvPr>
        </p:nvSpPr>
        <p:spPr>
          <a:xfrm>
            <a:off x="628650" y="3657601"/>
            <a:ext cx="7886700" cy="2519362"/>
          </a:xfrm>
        </p:spPr>
        <p:txBody>
          <a:bodyPr/>
          <a:lstStyle/>
          <a:p>
            <a:r>
              <a:rPr lang="en-US" altLang="zh-CN" dirty="0"/>
              <a:t>I/O</a:t>
            </a:r>
            <a:r>
              <a:rPr lang="zh-CN" altLang="zh-CN" dirty="0"/>
              <a:t>口支持输入、输出信号，输出信号还受到</a:t>
            </a:r>
            <a:r>
              <a:rPr lang="en-US" altLang="zh-CN" dirty="0"/>
              <a:t>3</a:t>
            </a:r>
            <a:r>
              <a:rPr lang="zh-CN" altLang="zh-CN" dirty="0"/>
              <a:t>态门控制（可以使得引脚变为高阻态）</a:t>
            </a:r>
            <a:endParaRPr lang="en-US" altLang="zh-CN" dirty="0"/>
          </a:p>
          <a:p>
            <a:r>
              <a:rPr lang="zh-CN" altLang="zh-CN" dirty="0"/>
              <a:t>由</a:t>
            </a:r>
            <a:r>
              <a:rPr lang="en-US" altLang="zh-CN" dirty="0"/>
              <a:t>EDA</a:t>
            </a:r>
            <a:r>
              <a:rPr lang="zh-CN" altLang="zh-CN" dirty="0"/>
              <a:t>工具根据用户编写的逻辑代码中顶层信号的类型</a:t>
            </a:r>
            <a:r>
              <a:rPr lang="en-US" altLang="zh-CN" dirty="0"/>
              <a:t>input</a:t>
            </a:r>
            <a:r>
              <a:rPr lang="zh-CN" altLang="zh-CN" dirty="0"/>
              <a:t>、</a:t>
            </a:r>
            <a:r>
              <a:rPr lang="en-US" altLang="zh-CN" dirty="0"/>
              <a:t>output</a:t>
            </a:r>
            <a:r>
              <a:rPr lang="zh-CN" altLang="zh-CN" dirty="0"/>
              <a:t>和</a:t>
            </a:r>
            <a:r>
              <a:rPr lang="en-US" altLang="zh-CN" dirty="0" err="1"/>
              <a:t>inout</a:t>
            </a:r>
            <a:r>
              <a:rPr lang="zh-CN" altLang="zh-CN" dirty="0"/>
              <a:t>来自动选择  </a:t>
            </a:r>
            <a:endParaRPr kumimoji="1" lang="zh-CN" altLang="en-US" dirty="0"/>
          </a:p>
        </p:txBody>
      </p:sp>
      <p:pic>
        <p:nvPicPr>
          <p:cNvPr id="4" name="图片 3">
            <a:extLst>
              <a:ext uri="{FF2B5EF4-FFF2-40B4-BE49-F238E27FC236}">
                <a16:creationId xmlns:a16="http://schemas.microsoft.com/office/drawing/2014/main" id="{80E6AC91-EFB3-2F42-88AA-64DA97F4363F}"/>
              </a:ext>
            </a:extLst>
          </p:cNvPr>
          <p:cNvPicPr/>
          <p:nvPr/>
        </p:nvPicPr>
        <p:blipFill>
          <a:blip r:embed="rId2"/>
          <a:stretch>
            <a:fillRect/>
          </a:stretch>
        </p:blipFill>
        <p:spPr>
          <a:xfrm>
            <a:off x="2011680" y="1579562"/>
            <a:ext cx="4892040" cy="1849438"/>
          </a:xfrm>
          <a:prstGeom prst="rect">
            <a:avLst/>
          </a:prstGeom>
        </p:spPr>
      </p:pic>
    </p:spTree>
    <p:extLst>
      <p:ext uri="{BB962C8B-B14F-4D97-AF65-F5344CB8AC3E}">
        <p14:creationId xmlns:p14="http://schemas.microsoft.com/office/powerpoint/2010/main" val="277522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B9D5E-B41E-B944-A5CE-1EEFF695E60E}"/>
              </a:ext>
            </a:extLst>
          </p:cNvPr>
          <p:cNvSpPr>
            <a:spLocks noGrp="1"/>
          </p:cNvSpPr>
          <p:nvPr>
            <p:ph type="title"/>
          </p:nvPr>
        </p:nvSpPr>
        <p:spPr/>
        <p:txBody>
          <a:bodyPr/>
          <a:lstStyle/>
          <a:p>
            <a:r>
              <a:rPr kumimoji="1" lang="zh-CN" altLang="en-US" dirty="0"/>
              <a:t>实验预备课</a:t>
            </a:r>
          </a:p>
        </p:txBody>
      </p:sp>
      <p:sp>
        <p:nvSpPr>
          <p:cNvPr id="3" name="内容占位符 2">
            <a:extLst>
              <a:ext uri="{FF2B5EF4-FFF2-40B4-BE49-F238E27FC236}">
                <a16:creationId xmlns:a16="http://schemas.microsoft.com/office/drawing/2014/main" id="{2D008993-9772-1544-8DB4-113EAAEAA065}"/>
              </a:ext>
            </a:extLst>
          </p:cNvPr>
          <p:cNvSpPr>
            <a:spLocks noGrp="1"/>
          </p:cNvSpPr>
          <p:nvPr>
            <p:ph idx="1"/>
          </p:nvPr>
        </p:nvSpPr>
        <p:spPr/>
        <p:txBody>
          <a:bodyPr/>
          <a:lstStyle/>
          <a:p>
            <a:r>
              <a:rPr kumimoji="1" lang="zh-CN" altLang="en-US" dirty="0"/>
              <a:t>可编程逻辑器件介绍</a:t>
            </a:r>
            <a:endParaRPr kumimoji="1" lang="en-US" altLang="zh-CN" dirty="0"/>
          </a:p>
          <a:p>
            <a:r>
              <a:rPr lang="zh-CN" altLang="en-US" dirty="0"/>
              <a:t>硬件编程方法与原则</a:t>
            </a:r>
            <a:endParaRPr lang="en-US" altLang="zh-CN" dirty="0"/>
          </a:p>
          <a:p>
            <a:r>
              <a:rPr kumimoji="1" lang="zh-CN" altLang="en-US" dirty="0"/>
              <a:t>硬件</a:t>
            </a:r>
            <a:r>
              <a:rPr kumimoji="1" lang="zh-CN" altLang="en-US"/>
              <a:t>编程流程</a:t>
            </a:r>
            <a:endParaRPr kumimoji="1" lang="zh-CN" altLang="en-US" dirty="0"/>
          </a:p>
        </p:txBody>
      </p:sp>
      <p:sp>
        <p:nvSpPr>
          <p:cNvPr id="4" name="灯片编号占位符 3">
            <a:extLst>
              <a:ext uri="{FF2B5EF4-FFF2-40B4-BE49-F238E27FC236}">
                <a16:creationId xmlns:a16="http://schemas.microsoft.com/office/drawing/2014/main" id="{A193CB77-45A8-DE4A-A340-DCBB8DA9FE88}"/>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2</a:t>
            </a:fld>
            <a:endParaRPr lang="zh-CN" altLang="en-US">
              <a:solidFill>
                <a:srgbClr val="1F497D"/>
              </a:solidFill>
            </a:endParaRPr>
          </a:p>
        </p:txBody>
      </p:sp>
    </p:spTree>
    <p:extLst>
      <p:ext uri="{BB962C8B-B14F-4D97-AF65-F5344CB8AC3E}">
        <p14:creationId xmlns:p14="http://schemas.microsoft.com/office/powerpoint/2010/main" val="1574176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2E8D6-6F1A-2649-A8F2-26A3A838205A}"/>
              </a:ext>
            </a:extLst>
          </p:cNvPr>
          <p:cNvSpPr>
            <a:spLocks noGrp="1"/>
          </p:cNvSpPr>
          <p:nvPr>
            <p:ph type="title"/>
          </p:nvPr>
        </p:nvSpPr>
        <p:spPr/>
        <p:txBody>
          <a:bodyPr/>
          <a:lstStyle/>
          <a:p>
            <a:r>
              <a:rPr kumimoji="1" lang="zh-CN" altLang="en-US" dirty="0"/>
              <a:t>硬件设计的方法与原则</a:t>
            </a:r>
          </a:p>
        </p:txBody>
      </p:sp>
      <p:sp>
        <p:nvSpPr>
          <p:cNvPr id="3" name="文本占位符 2">
            <a:extLst>
              <a:ext uri="{FF2B5EF4-FFF2-40B4-BE49-F238E27FC236}">
                <a16:creationId xmlns:a16="http://schemas.microsoft.com/office/drawing/2014/main" id="{517D14AE-9EC2-C243-A8A6-A66A124A653A}"/>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3EA15828-43DC-2840-87B0-0F0B3D74B3FB}"/>
              </a:ext>
            </a:extLst>
          </p:cNvPr>
          <p:cNvSpPr>
            <a:spLocks noGrp="1"/>
          </p:cNvSpPr>
          <p:nvPr>
            <p:ph type="sldNum" sz="quarter" idx="12"/>
          </p:nvPr>
        </p:nvSpPr>
        <p:spPr/>
        <p:txBody>
          <a:bodyPr/>
          <a:lstStyle/>
          <a:p>
            <a:pPr>
              <a:defRPr/>
            </a:pPr>
            <a:fld id="{555F886C-0A22-6F4D-BC08-A1674DBCDE43}" type="slidenum">
              <a:rPr lang="en-US" altLang="zh-CN" smtClean="0">
                <a:solidFill>
                  <a:srgbClr val="1F497D"/>
                </a:solidFill>
              </a:rPr>
              <a:pPr>
                <a:defRPr/>
              </a:pPr>
              <a:t>20</a:t>
            </a:fld>
            <a:endParaRPr lang="zh-CN" altLang="en-US">
              <a:solidFill>
                <a:srgbClr val="1F497D"/>
              </a:solidFill>
            </a:endParaRPr>
          </a:p>
        </p:txBody>
      </p:sp>
    </p:spTree>
    <p:extLst>
      <p:ext uri="{BB962C8B-B14F-4D97-AF65-F5344CB8AC3E}">
        <p14:creationId xmlns:p14="http://schemas.microsoft.com/office/powerpoint/2010/main" val="934608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86946-6079-2F4B-B5DB-D092624C7ECA}"/>
              </a:ext>
            </a:extLst>
          </p:cNvPr>
          <p:cNvSpPr>
            <a:spLocks noGrp="1"/>
          </p:cNvSpPr>
          <p:nvPr>
            <p:ph type="title"/>
          </p:nvPr>
        </p:nvSpPr>
        <p:spPr/>
        <p:txBody>
          <a:bodyPr/>
          <a:lstStyle/>
          <a:p>
            <a:r>
              <a:rPr kumimoji="1" lang="zh-CN" altLang="en-US" dirty="0"/>
              <a:t>一些硬件设计原则</a:t>
            </a:r>
          </a:p>
        </p:txBody>
      </p:sp>
      <p:sp>
        <p:nvSpPr>
          <p:cNvPr id="3" name="内容占位符 2">
            <a:extLst>
              <a:ext uri="{FF2B5EF4-FFF2-40B4-BE49-F238E27FC236}">
                <a16:creationId xmlns:a16="http://schemas.microsoft.com/office/drawing/2014/main" id="{8849D9F2-27BC-E248-AF5F-329FCDBFBF1F}"/>
              </a:ext>
            </a:extLst>
          </p:cNvPr>
          <p:cNvSpPr>
            <a:spLocks noGrp="1"/>
          </p:cNvSpPr>
          <p:nvPr>
            <p:ph idx="1"/>
          </p:nvPr>
        </p:nvSpPr>
        <p:spPr/>
        <p:txBody>
          <a:bodyPr/>
          <a:lstStyle/>
          <a:p>
            <a:r>
              <a:rPr lang="zh-CN" altLang="en-US" dirty="0"/>
              <a:t>面积和速度的平衡与互换</a:t>
            </a:r>
          </a:p>
          <a:p>
            <a:r>
              <a:rPr lang="zh-CN" altLang="en-US" dirty="0"/>
              <a:t>功耗考虑</a:t>
            </a:r>
          </a:p>
          <a:p>
            <a:r>
              <a:rPr lang="zh-CN" altLang="en-US" dirty="0"/>
              <a:t>硬件原则</a:t>
            </a:r>
          </a:p>
          <a:p>
            <a:r>
              <a:rPr lang="zh-CN" altLang="en-US" dirty="0"/>
              <a:t>系统原则</a:t>
            </a:r>
          </a:p>
          <a:p>
            <a:r>
              <a:rPr lang="zh-CN" altLang="en-US" dirty="0"/>
              <a:t>同步设计原则</a:t>
            </a:r>
            <a:endParaRPr kumimoji="1" lang="zh-CN" altLang="en-US" dirty="0"/>
          </a:p>
        </p:txBody>
      </p:sp>
      <p:sp>
        <p:nvSpPr>
          <p:cNvPr id="4" name="灯片编号占位符 3">
            <a:extLst>
              <a:ext uri="{FF2B5EF4-FFF2-40B4-BE49-F238E27FC236}">
                <a16:creationId xmlns:a16="http://schemas.microsoft.com/office/drawing/2014/main" id="{20D205F9-59EF-5A47-A670-905D18494245}"/>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21</a:t>
            </a:fld>
            <a:endParaRPr lang="zh-CN" altLang="en-US">
              <a:solidFill>
                <a:srgbClr val="1F497D"/>
              </a:solidFill>
            </a:endParaRPr>
          </a:p>
        </p:txBody>
      </p:sp>
    </p:spTree>
    <p:extLst>
      <p:ext uri="{BB962C8B-B14F-4D97-AF65-F5344CB8AC3E}">
        <p14:creationId xmlns:p14="http://schemas.microsoft.com/office/powerpoint/2010/main" val="87670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0F7752-F952-474B-9D15-C509E67065D7}"/>
              </a:ext>
            </a:extLst>
          </p:cNvPr>
          <p:cNvSpPr>
            <a:spLocks noGrp="1"/>
          </p:cNvSpPr>
          <p:nvPr>
            <p:ph type="title"/>
          </p:nvPr>
        </p:nvSpPr>
        <p:spPr/>
        <p:txBody>
          <a:bodyPr/>
          <a:lstStyle/>
          <a:p>
            <a:r>
              <a:rPr kumimoji="1" lang="zh-CN" altLang="en-US" dirty="0"/>
              <a:t>面积和速度的平衡与互换</a:t>
            </a:r>
          </a:p>
        </p:txBody>
      </p:sp>
      <p:sp>
        <p:nvSpPr>
          <p:cNvPr id="3" name="内容占位符 2">
            <a:extLst>
              <a:ext uri="{FF2B5EF4-FFF2-40B4-BE49-F238E27FC236}">
                <a16:creationId xmlns:a16="http://schemas.microsoft.com/office/drawing/2014/main" id="{944AA8E4-0702-1B45-9325-B23F505532E8}"/>
              </a:ext>
            </a:extLst>
          </p:cNvPr>
          <p:cNvSpPr>
            <a:spLocks noGrp="1"/>
          </p:cNvSpPr>
          <p:nvPr>
            <p:ph idx="1"/>
          </p:nvPr>
        </p:nvSpPr>
        <p:spPr/>
        <p:txBody>
          <a:bodyPr/>
          <a:lstStyle/>
          <a:p>
            <a:r>
              <a:rPr lang="zh-CN" altLang="en-US" dirty="0"/>
              <a:t>面积和速度是数字系统设计考虑的两个重要指标，</a:t>
            </a:r>
            <a:r>
              <a:rPr lang="en-US" altLang="zh-CN" dirty="0"/>
              <a:t>FPGA</a:t>
            </a:r>
            <a:r>
              <a:rPr lang="zh-CN" altLang="en-US" dirty="0"/>
              <a:t>作为快速原型设计和系统验证的方法，首先就要考虑到这两个因素直接的平衡问题；</a:t>
            </a:r>
          </a:p>
          <a:p>
            <a:r>
              <a:rPr lang="zh-CN" altLang="en-US" dirty="0"/>
              <a:t>面积指某个</a:t>
            </a:r>
            <a:r>
              <a:rPr lang="en-US" altLang="zh-CN" dirty="0"/>
              <a:t>FPGA</a:t>
            </a:r>
            <a:r>
              <a:rPr lang="zh-CN" altLang="en-US" dirty="0"/>
              <a:t>设计综合之后占用的系统资源数，一般用占用的逻辑单元数量及</a:t>
            </a:r>
            <a:r>
              <a:rPr lang="en-US" altLang="zh-CN" dirty="0"/>
              <a:t>IO</a:t>
            </a:r>
            <a:r>
              <a:rPr lang="zh-CN" altLang="en-US" dirty="0"/>
              <a:t>接口数量来衡量，这一指标综合软件一般都能给出；</a:t>
            </a:r>
          </a:p>
          <a:p>
            <a:r>
              <a:rPr lang="zh-CN" altLang="en-US" dirty="0"/>
              <a:t>更小的面积通常代表更低的成本。</a:t>
            </a:r>
            <a:endParaRPr kumimoji="1" lang="zh-CN" altLang="en-US" dirty="0"/>
          </a:p>
        </p:txBody>
      </p:sp>
      <p:sp>
        <p:nvSpPr>
          <p:cNvPr id="4" name="灯片编号占位符 3">
            <a:extLst>
              <a:ext uri="{FF2B5EF4-FFF2-40B4-BE49-F238E27FC236}">
                <a16:creationId xmlns:a16="http://schemas.microsoft.com/office/drawing/2014/main" id="{10E79918-9095-F34C-BACD-7CC415E054F4}"/>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22</a:t>
            </a:fld>
            <a:endParaRPr lang="zh-CN" altLang="en-US">
              <a:solidFill>
                <a:srgbClr val="1F497D"/>
              </a:solidFill>
            </a:endParaRPr>
          </a:p>
        </p:txBody>
      </p:sp>
    </p:spTree>
    <p:extLst>
      <p:ext uri="{BB962C8B-B14F-4D97-AF65-F5344CB8AC3E}">
        <p14:creationId xmlns:p14="http://schemas.microsoft.com/office/powerpoint/2010/main" val="1606379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F493B-B504-0F42-BCBF-E0E232D61216}"/>
              </a:ext>
            </a:extLst>
          </p:cNvPr>
          <p:cNvSpPr>
            <a:spLocks noGrp="1"/>
          </p:cNvSpPr>
          <p:nvPr>
            <p:ph type="title"/>
          </p:nvPr>
        </p:nvSpPr>
        <p:spPr/>
        <p:txBody>
          <a:bodyPr/>
          <a:lstStyle/>
          <a:p>
            <a:r>
              <a:rPr kumimoji="1" lang="zh-CN" altLang="en-US" dirty="0"/>
              <a:t>面积和速度的平衡与互换</a:t>
            </a:r>
          </a:p>
        </p:txBody>
      </p:sp>
      <p:sp>
        <p:nvSpPr>
          <p:cNvPr id="3" name="内容占位符 2">
            <a:extLst>
              <a:ext uri="{FF2B5EF4-FFF2-40B4-BE49-F238E27FC236}">
                <a16:creationId xmlns:a16="http://schemas.microsoft.com/office/drawing/2014/main" id="{B0EB0268-7E73-904D-B82B-D61F67D3A8F0}"/>
              </a:ext>
            </a:extLst>
          </p:cNvPr>
          <p:cNvSpPr>
            <a:spLocks noGrp="1"/>
          </p:cNvSpPr>
          <p:nvPr>
            <p:ph idx="1"/>
          </p:nvPr>
        </p:nvSpPr>
        <p:spPr/>
        <p:txBody>
          <a:bodyPr/>
          <a:lstStyle/>
          <a:p>
            <a:r>
              <a:rPr lang="zh-CN" altLang="en-US" dirty="0"/>
              <a:t>简单说，速度通常指系统工作的频率，高频率常常代表高速度；</a:t>
            </a:r>
          </a:p>
          <a:p>
            <a:r>
              <a:rPr lang="zh-CN" altLang="en-US" dirty="0"/>
              <a:t>实际上，进行速度优化不仅仅是简单提高频率，而是要仔细考虑系统各个模块在各种工作状态下的时序要求；</a:t>
            </a:r>
          </a:p>
          <a:p>
            <a:r>
              <a:rPr lang="zh-CN" altLang="en-US" dirty="0"/>
              <a:t>另外可以通过并行操作提高速度；</a:t>
            </a:r>
          </a:p>
          <a:p>
            <a:r>
              <a:rPr lang="zh-CN" altLang="en-US" dirty="0"/>
              <a:t>在一定的工艺条件下，面积和速度常常是一对矛盾，因此需要考虑面积和速度的转换问题。</a:t>
            </a:r>
            <a:endParaRPr kumimoji="1" lang="zh-CN" altLang="en-US" dirty="0"/>
          </a:p>
        </p:txBody>
      </p:sp>
      <p:sp>
        <p:nvSpPr>
          <p:cNvPr id="4" name="灯片编号占位符 3">
            <a:extLst>
              <a:ext uri="{FF2B5EF4-FFF2-40B4-BE49-F238E27FC236}">
                <a16:creationId xmlns:a16="http://schemas.microsoft.com/office/drawing/2014/main" id="{089E4AB1-8904-2242-8118-E75B8DC1055C}"/>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23</a:t>
            </a:fld>
            <a:endParaRPr lang="zh-CN" altLang="en-US">
              <a:solidFill>
                <a:srgbClr val="1F497D"/>
              </a:solidFill>
            </a:endParaRPr>
          </a:p>
        </p:txBody>
      </p:sp>
    </p:spTree>
    <p:extLst>
      <p:ext uri="{BB962C8B-B14F-4D97-AF65-F5344CB8AC3E}">
        <p14:creationId xmlns:p14="http://schemas.microsoft.com/office/powerpoint/2010/main" val="3066595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C3E88-6D1C-7246-949E-E793740A9A76}"/>
              </a:ext>
            </a:extLst>
          </p:cNvPr>
          <p:cNvSpPr>
            <a:spLocks noGrp="1"/>
          </p:cNvSpPr>
          <p:nvPr>
            <p:ph type="title"/>
          </p:nvPr>
        </p:nvSpPr>
        <p:spPr/>
        <p:txBody>
          <a:bodyPr/>
          <a:lstStyle/>
          <a:p>
            <a:r>
              <a:rPr kumimoji="1" lang="zh-CN" altLang="en-US" dirty="0"/>
              <a:t>面积和速度的平衡与互换</a:t>
            </a:r>
          </a:p>
        </p:txBody>
      </p:sp>
      <p:sp>
        <p:nvSpPr>
          <p:cNvPr id="3" name="内容占位符 2">
            <a:extLst>
              <a:ext uri="{FF2B5EF4-FFF2-40B4-BE49-F238E27FC236}">
                <a16:creationId xmlns:a16="http://schemas.microsoft.com/office/drawing/2014/main" id="{155776B1-EF02-764B-8DD1-8ACFA2DF3A28}"/>
              </a:ext>
            </a:extLst>
          </p:cNvPr>
          <p:cNvSpPr>
            <a:spLocks noGrp="1"/>
          </p:cNvSpPr>
          <p:nvPr>
            <p:ph idx="1"/>
          </p:nvPr>
        </p:nvSpPr>
        <p:spPr/>
        <p:txBody>
          <a:bodyPr/>
          <a:lstStyle/>
          <a:p>
            <a:r>
              <a:rPr lang="zh-CN" altLang="en-US" dirty="0"/>
              <a:t>将原本复用的模块进行复制，变为并行操作的模块，以牺牲面积来换取速度；</a:t>
            </a:r>
          </a:p>
          <a:p>
            <a:r>
              <a:rPr lang="zh-CN" altLang="en-US" dirty="0"/>
              <a:t>很多被复用的模块都是具有逻辑承接或时间先后关系的，无法直接并行化；</a:t>
            </a:r>
          </a:p>
          <a:p>
            <a:r>
              <a:rPr lang="zh-CN" altLang="en-US" dirty="0"/>
              <a:t>需要修改硬件设计，重新对模块做规划。</a:t>
            </a:r>
            <a:endParaRPr kumimoji="1" lang="zh-CN" altLang="en-US" dirty="0"/>
          </a:p>
        </p:txBody>
      </p:sp>
      <p:sp>
        <p:nvSpPr>
          <p:cNvPr id="4" name="灯片编号占位符 3">
            <a:extLst>
              <a:ext uri="{FF2B5EF4-FFF2-40B4-BE49-F238E27FC236}">
                <a16:creationId xmlns:a16="http://schemas.microsoft.com/office/drawing/2014/main" id="{E03AF58F-1D23-0C4C-86F3-66725041553F}"/>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24</a:t>
            </a:fld>
            <a:endParaRPr lang="zh-CN" altLang="en-US">
              <a:solidFill>
                <a:srgbClr val="1F497D"/>
              </a:solidFill>
            </a:endParaRPr>
          </a:p>
        </p:txBody>
      </p:sp>
    </p:spTree>
    <p:extLst>
      <p:ext uri="{BB962C8B-B14F-4D97-AF65-F5344CB8AC3E}">
        <p14:creationId xmlns:p14="http://schemas.microsoft.com/office/powerpoint/2010/main" val="627228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53A14-7B67-DA4F-A7CB-8D6CB168EAA7}"/>
              </a:ext>
            </a:extLst>
          </p:cNvPr>
          <p:cNvSpPr>
            <a:spLocks noGrp="1"/>
          </p:cNvSpPr>
          <p:nvPr>
            <p:ph type="title"/>
          </p:nvPr>
        </p:nvSpPr>
        <p:spPr/>
        <p:txBody>
          <a:bodyPr/>
          <a:lstStyle/>
          <a:p>
            <a:r>
              <a:rPr kumimoji="1" lang="zh-CN" altLang="en-US" dirty="0"/>
              <a:t>面积和速度的平衡与互换，例子</a:t>
            </a:r>
          </a:p>
        </p:txBody>
      </p:sp>
      <p:sp>
        <p:nvSpPr>
          <p:cNvPr id="3" name="内容占位符 2">
            <a:extLst>
              <a:ext uri="{FF2B5EF4-FFF2-40B4-BE49-F238E27FC236}">
                <a16:creationId xmlns:a16="http://schemas.microsoft.com/office/drawing/2014/main" id="{7967E74B-514F-DD48-87FB-639BAFFE0DB1}"/>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8E3A1C5A-C355-3547-B4B9-01F2372C04A4}"/>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25</a:t>
            </a:fld>
            <a:endParaRPr lang="zh-CN" altLang="en-US">
              <a:solidFill>
                <a:srgbClr val="1F497D"/>
              </a:solidFill>
            </a:endParaRPr>
          </a:p>
        </p:txBody>
      </p:sp>
      <p:pic>
        <p:nvPicPr>
          <p:cNvPr id="6" name="Picture 2">
            <a:extLst>
              <a:ext uri="{FF2B5EF4-FFF2-40B4-BE49-F238E27FC236}">
                <a16:creationId xmlns:a16="http://schemas.microsoft.com/office/drawing/2014/main" id="{6B56AD89-A7C3-0840-87E0-9F63EC6D7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268760"/>
            <a:ext cx="7564400" cy="4284476"/>
          </a:xfrm>
          <a:prstGeom prst="rect">
            <a:avLst/>
          </a:prstGeom>
        </p:spPr>
      </p:pic>
    </p:spTree>
    <p:extLst>
      <p:ext uri="{BB962C8B-B14F-4D97-AF65-F5344CB8AC3E}">
        <p14:creationId xmlns:p14="http://schemas.microsoft.com/office/powerpoint/2010/main" val="348685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2E34B-EFED-0B45-A7D3-F3BB5E44AC50}"/>
              </a:ext>
            </a:extLst>
          </p:cNvPr>
          <p:cNvSpPr>
            <a:spLocks noGrp="1"/>
          </p:cNvSpPr>
          <p:nvPr>
            <p:ph type="title"/>
          </p:nvPr>
        </p:nvSpPr>
        <p:spPr/>
        <p:txBody>
          <a:bodyPr/>
          <a:lstStyle/>
          <a:p>
            <a:r>
              <a:rPr kumimoji="1" lang="zh-CN" altLang="en-US" dirty="0"/>
              <a:t>速度换面积</a:t>
            </a:r>
          </a:p>
        </p:txBody>
      </p:sp>
      <p:sp>
        <p:nvSpPr>
          <p:cNvPr id="3" name="内容占位符 2">
            <a:extLst>
              <a:ext uri="{FF2B5EF4-FFF2-40B4-BE49-F238E27FC236}">
                <a16:creationId xmlns:a16="http://schemas.microsoft.com/office/drawing/2014/main" id="{55152398-DDCE-6A48-B65E-D93C3578BEBD}"/>
              </a:ext>
            </a:extLst>
          </p:cNvPr>
          <p:cNvSpPr>
            <a:spLocks noGrp="1"/>
          </p:cNvSpPr>
          <p:nvPr>
            <p:ph idx="1"/>
          </p:nvPr>
        </p:nvSpPr>
        <p:spPr/>
        <p:txBody>
          <a:bodyPr/>
          <a:lstStyle/>
          <a:p>
            <a:pPr marL="273050" lvl="1" indent="-273050">
              <a:spcBef>
                <a:spcPts val="600"/>
              </a:spcBef>
              <a:buClr>
                <a:schemeClr val="accent1"/>
              </a:buClr>
            </a:pPr>
            <a:r>
              <a:rPr lang="zh-CN" altLang="en-US" sz="3600" dirty="0"/>
              <a:t>和利用面积换速度正好相反，把并行模块进行复用，以节省面积；</a:t>
            </a:r>
          </a:p>
          <a:p>
            <a:pPr marL="273050" lvl="1" indent="-273050">
              <a:spcBef>
                <a:spcPts val="600"/>
              </a:spcBef>
              <a:buClr>
                <a:schemeClr val="accent1"/>
              </a:buClr>
            </a:pPr>
            <a:r>
              <a:rPr lang="zh-CN" altLang="en-US" sz="3600" dirty="0"/>
              <a:t>逻辑上更为简单，理论上，只要用足够的存储器，总能把并行的功能相同的模块进行复用；</a:t>
            </a:r>
          </a:p>
          <a:p>
            <a:pPr marL="273050" lvl="1" indent="-273050">
              <a:spcBef>
                <a:spcPts val="600"/>
              </a:spcBef>
              <a:buClr>
                <a:schemeClr val="accent1"/>
              </a:buClr>
            </a:pPr>
            <a:r>
              <a:rPr lang="zh-CN" altLang="en-US" sz="3600" dirty="0"/>
              <a:t>但是要优化好存储器的管理，节省存储器，工作也并不简单。</a:t>
            </a:r>
            <a:endParaRPr kumimoji="1" lang="zh-CN" altLang="en-US" sz="3600" dirty="0"/>
          </a:p>
        </p:txBody>
      </p:sp>
      <p:sp>
        <p:nvSpPr>
          <p:cNvPr id="4" name="灯片编号占位符 3">
            <a:extLst>
              <a:ext uri="{FF2B5EF4-FFF2-40B4-BE49-F238E27FC236}">
                <a16:creationId xmlns:a16="http://schemas.microsoft.com/office/drawing/2014/main" id="{C7D66A65-CA6E-C041-87E5-F0B5ED65F8E7}"/>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26</a:t>
            </a:fld>
            <a:endParaRPr lang="zh-CN" altLang="en-US">
              <a:solidFill>
                <a:srgbClr val="1F497D"/>
              </a:solidFill>
            </a:endParaRPr>
          </a:p>
        </p:txBody>
      </p:sp>
    </p:spTree>
    <p:extLst>
      <p:ext uri="{BB962C8B-B14F-4D97-AF65-F5344CB8AC3E}">
        <p14:creationId xmlns:p14="http://schemas.microsoft.com/office/powerpoint/2010/main" val="687277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88A9C-64E8-4442-9E26-8B1C8F20ACA2}"/>
              </a:ext>
            </a:extLst>
          </p:cNvPr>
          <p:cNvSpPr>
            <a:spLocks noGrp="1"/>
          </p:cNvSpPr>
          <p:nvPr>
            <p:ph type="title"/>
          </p:nvPr>
        </p:nvSpPr>
        <p:spPr/>
        <p:txBody>
          <a:bodyPr/>
          <a:lstStyle/>
          <a:p>
            <a:r>
              <a:rPr kumimoji="1" lang="zh-CN" altLang="en-US" dirty="0"/>
              <a:t>功耗考虑</a:t>
            </a:r>
          </a:p>
        </p:txBody>
      </p:sp>
      <p:sp>
        <p:nvSpPr>
          <p:cNvPr id="3" name="内容占位符 2">
            <a:extLst>
              <a:ext uri="{FF2B5EF4-FFF2-40B4-BE49-F238E27FC236}">
                <a16:creationId xmlns:a16="http://schemas.microsoft.com/office/drawing/2014/main" id="{2246A370-3F30-8B42-A7FB-04935BC1D6C7}"/>
              </a:ext>
            </a:extLst>
          </p:cNvPr>
          <p:cNvSpPr>
            <a:spLocks noGrp="1"/>
          </p:cNvSpPr>
          <p:nvPr>
            <p:ph idx="1"/>
          </p:nvPr>
        </p:nvSpPr>
        <p:spPr/>
        <p:txBody>
          <a:bodyPr/>
          <a:lstStyle/>
          <a:p>
            <a:r>
              <a:rPr lang="zh-CN" altLang="en-US" sz="3200" dirty="0"/>
              <a:t>主要考虑动态功耗：</a:t>
            </a:r>
          </a:p>
          <a:p>
            <a:pPr lvl="1"/>
            <a:r>
              <a:rPr lang="zh-CN" altLang="en-US" sz="2800" dirty="0"/>
              <a:t>动态功耗和逻辑翻转变化的频率成正比；</a:t>
            </a:r>
          </a:p>
          <a:p>
            <a:pPr lvl="1"/>
            <a:r>
              <a:rPr lang="zh-CN" altLang="en-US" sz="2800" dirty="0"/>
              <a:t>设计时要考虑尽可能不要让所有的单元同时翻转，避免引起过大的功耗；</a:t>
            </a:r>
          </a:p>
          <a:p>
            <a:pPr lvl="1"/>
            <a:r>
              <a:rPr lang="zh-CN" altLang="en-US" sz="2800" dirty="0"/>
              <a:t>例如，对于状态机的状态分配，之所以采用</a:t>
            </a:r>
            <a:r>
              <a:rPr lang="en-US" altLang="zh-CN" sz="2800" dirty="0"/>
              <a:t>Gray</a:t>
            </a:r>
            <a:r>
              <a:rPr lang="zh-CN" altLang="en-US" sz="2800" dirty="0"/>
              <a:t>码，另一个重要原因就是为了降低功耗；</a:t>
            </a:r>
          </a:p>
          <a:p>
            <a:endParaRPr kumimoji="1" lang="zh-CN" altLang="en-US" sz="3200" dirty="0"/>
          </a:p>
        </p:txBody>
      </p:sp>
      <p:sp>
        <p:nvSpPr>
          <p:cNvPr id="4" name="灯片编号占位符 3">
            <a:extLst>
              <a:ext uri="{FF2B5EF4-FFF2-40B4-BE49-F238E27FC236}">
                <a16:creationId xmlns:a16="http://schemas.microsoft.com/office/drawing/2014/main" id="{3A22355B-F0D3-5048-8EC3-55DFBE42335E}"/>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27</a:t>
            </a:fld>
            <a:endParaRPr lang="zh-CN" altLang="en-US">
              <a:solidFill>
                <a:srgbClr val="1F497D"/>
              </a:solidFill>
            </a:endParaRPr>
          </a:p>
        </p:txBody>
      </p:sp>
    </p:spTree>
    <p:extLst>
      <p:ext uri="{BB962C8B-B14F-4D97-AF65-F5344CB8AC3E}">
        <p14:creationId xmlns:p14="http://schemas.microsoft.com/office/powerpoint/2010/main" val="50507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A660E-5F35-994D-AEE6-F6CAF3283E6A}"/>
              </a:ext>
            </a:extLst>
          </p:cNvPr>
          <p:cNvSpPr>
            <a:spLocks noGrp="1"/>
          </p:cNvSpPr>
          <p:nvPr>
            <p:ph type="title"/>
          </p:nvPr>
        </p:nvSpPr>
        <p:spPr/>
        <p:txBody>
          <a:bodyPr/>
          <a:lstStyle/>
          <a:p>
            <a:r>
              <a:rPr kumimoji="1" lang="zh-CN" altLang="en-US" dirty="0"/>
              <a:t>硬件原则</a:t>
            </a:r>
          </a:p>
        </p:txBody>
      </p:sp>
      <p:sp>
        <p:nvSpPr>
          <p:cNvPr id="3" name="内容占位符 2">
            <a:extLst>
              <a:ext uri="{FF2B5EF4-FFF2-40B4-BE49-F238E27FC236}">
                <a16:creationId xmlns:a16="http://schemas.microsoft.com/office/drawing/2014/main" id="{DABCA8A2-8896-3A42-8893-377846EC0788}"/>
              </a:ext>
            </a:extLst>
          </p:cNvPr>
          <p:cNvSpPr>
            <a:spLocks noGrp="1"/>
          </p:cNvSpPr>
          <p:nvPr>
            <p:ph idx="1"/>
          </p:nvPr>
        </p:nvSpPr>
        <p:spPr/>
        <p:txBody>
          <a:bodyPr/>
          <a:lstStyle/>
          <a:p>
            <a:pPr marL="273050" lvl="1" indent="-273050">
              <a:spcBef>
                <a:spcPts val="600"/>
              </a:spcBef>
              <a:buClr>
                <a:schemeClr val="accent1"/>
              </a:buClr>
            </a:pPr>
            <a:r>
              <a:rPr lang="zh-CN" altLang="en-US" sz="2800" dirty="0"/>
              <a:t>用</a:t>
            </a:r>
            <a:r>
              <a:rPr lang="en-US" altLang="zh-CN" sz="2800" dirty="0"/>
              <a:t>HDL</a:t>
            </a:r>
            <a:r>
              <a:rPr lang="zh-CN" altLang="en-US" sz="2800" dirty="0"/>
              <a:t>描述硬件进行数字系统，首先应该考虑的是硬件的实现；</a:t>
            </a:r>
          </a:p>
          <a:p>
            <a:pPr marL="273050" lvl="1" indent="-273050">
              <a:spcBef>
                <a:spcPts val="600"/>
              </a:spcBef>
              <a:buClr>
                <a:schemeClr val="accent1"/>
              </a:buClr>
            </a:pPr>
            <a:r>
              <a:rPr lang="zh-CN" altLang="en-US" sz="2800" dirty="0"/>
              <a:t>程序的可读性，必须以硬件实现为前提；</a:t>
            </a:r>
          </a:p>
          <a:p>
            <a:pPr marL="273050" lvl="1" indent="-273050">
              <a:spcBef>
                <a:spcPts val="600"/>
              </a:spcBef>
              <a:buClr>
                <a:schemeClr val="accent1"/>
              </a:buClr>
            </a:pPr>
            <a:r>
              <a:rPr lang="en-US" altLang="zh-CN" sz="2800" dirty="0"/>
              <a:t>HDL</a:t>
            </a:r>
            <a:r>
              <a:rPr lang="zh-CN" altLang="en-US" sz="2800" dirty="0"/>
              <a:t>描述的是硬件的结构和各个模块之间的连接关系，在设计前应对硬件本身有清晰的了解，然后用适当的</a:t>
            </a:r>
            <a:r>
              <a:rPr lang="en-US" altLang="zh-CN" sz="2800" dirty="0"/>
              <a:t>HDL</a:t>
            </a:r>
            <a:r>
              <a:rPr lang="zh-CN" altLang="en-US" sz="2800" dirty="0"/>
              <a:t>进行描述；</a:t>
            </a:r>
          </a:p>
          <a:p>
            <a:pPr marL="273050" lvl="1" indent="-273050">
              <a:spcBef>
                <a:spcPts val="600"/>
              </a:spcBef>
              <a:buClr>
                <a:schemeClr val="accent1"/>
              </a:buClr>
            </a:pPr>
            <a:r>
              <a:rPr lang="zh-CN" altLang="en-US" sz="2800" dirty="0"/>
              <a:t>注意避免软件思维</a:t>
            </a:r>
            <a:endParaRPr kumimoji="1" lang="zh-CN" altLang="en-US" sz="2800" dirty="0"/>
          </a:p>
        </p:txBody>
      </p:sp>
      <p:sp>
        <p:nvSpPr>
          <p:cNvPr id="4" name="灯片编号占位符 3">
            <a:extLst>
              <a:ext uri="{FF2B5EF4-FFF2-40B4-BE49-F238E27FC236}">
                <a16:creationId xmlns:a16="http://schemas.microsoft.com/office/drawing/2014/main" id="{4D4655EA-4758-4C42-8A96-261DA59B1A78}"/>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28</a:t>
            </a:fld>
            <a:endParaRPr lang="zh-CN" altLang="en-US">
              <a:solidFill>
                <a:srgbClr val="1F497D"/>
              </a:solidFill>
            </a:endParaRPr>
          </a:p>
        </p:txBody>
      </p:sp>
    </p:spTree>
    <p:extLst>
      <p:ext uri="{BB962C8B-B14F-4D97-AF65-F5344CB8AC3E}">
        <p14:creationId xmlns:p14="http://schemas.microsoft.com/office/powerpoint/2010/main" val="1182902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DABE8-B589-8B48-A658-FE945E9E2CD9}"/>
              </a:ext>
            </a:extLst>
          </p:cNvPr>
          <p:cNvSpPr>
            <a:spLocks noGrp="1"/>
          </p:cNvSpPr>
          <p:nvPr>
            <p:ph type="title"/>
          </p:nvPr>
        </p:nvSpPr>
        <p:spPr/>
        <p:txBody>
          <a:bodyPr/>
          <a:lstStyle/>
          <a:p>
            <a:r>
              <a:rPr kumimoji="1" lang="zh-CN" altLang="en-US" dirty="0"/>
              <a:t>系统原则</a:t>
            </a:r>
          </a:p>
        </p:txBody>
      </p:sp>
      <p:sp>
        <p:nvSpPr>
          <p:cNvPr id="3" name="内容占位符 2">
            <a:extLst>
              <a:ext uri="{FF2B5EF4-FFF2-40B4-BE49-F238E27FC236}">
                <a16:creationId xmlns:a16="http://schemas.microsoft.com/office/drawing/2014/main" id="{767BF065-1897-2C4C-B517-27EA74B33006}"/>
              </a:ext>
            </a:extLst>
          </p:cNvPr>
          <p:cNvSpPr>
            <a:spLocks noGrp="1"/>
          </p:cNvSpPr>
          <p:nvPr>
            <p:ph idx="1"/>
          </p:nvPr>
        </p:nvSpPr>
        <p:spPr/>
        <p:txBody>
          <a:bodyPr/>
          <a:lstStyle/>
          <a:p>
            <a:r>
              <a:rPr lang="zh-CN" altLang="en-US" sz="3200" dirty="0"/>
              <a:t>数字系统设计应该从宏观和系统全局的角度进行考虑；</a:t>
            </a:r>
          </a:p>
          <a:p>
            <a:pPr lvl="1"/>
            <a:r>
              <a:rPr lang="zh-CN" altLang="en-US" sz="2800" dirty="0"/>
              <a:t>例如对于模块等的复用和合理组织所得到的效果远比对于小部分代码的反复推敲大；</a:t>
            </a:r>
            <a:endParaRPr kumimoji="1" lang="zh-CN" altLang="en-US" sz="2800" dirty="0"/>
          </a:p>
        </p:txBody>
      </p:sp>
      <p:sp>
        <p:nvSpPr>
          <p:cNvPr id="4" name="灯片编号占位符 3">
            <a:extLst>
              <a:ext uri="{FF2B5EF4-FFF2-40B4-BE49-F238E27FC236}">
                <a16:creationId xmlns:a16="http://schemas.microsoft.com/office/drawing/2014/main" id="{0BA283A6-EC32-E04B-AEBF-963A221FD248}"/>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29</a:t>
            </a:fld>
            <a:endParaRPr lang="zh-CN" altLang="en-US">
              <a:solidFill>
                <a:srgbClr val="1F497D"/>
              </a:solidFill>
            </a:endParaRPr>
          </a:p>
        </p:txBody>
      </p:sp>
    </p:spTree>
    <p:extLst>
      <p:ext uri="{BB962C8B-B14F-4D97-AF65-F5344CB8AC3E}">
        <p14:creationId xmlns:p14="http://schemas.microsoft.com/office/powerpoint/2010/main" val="231558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B9E75-F33B-6946-94D7-F48429349DAA}"/>
              </a:ext>
            </a:extLst>
          </p:cNvPr>
          <p:cNvSpPr>
            <a:spLocks noGrp="1"/>
          </p:cNvSpPr>
          <p:nvPr>
            <p:ph type="title"/>
          </p:nvPr>
        </p:nvSpPr>
        <p:spPr/>
        <p:txBody>
          <a:bodyPr/>
          <a:lstStyle/>
          <a:p>
            <a:r>
              <a:rPr kumimoji="1" lang="zh-CN" altLang="en-US" dirty="0"/>
              <a:t>可编程逻辑器件设计</a:t>
            </a:r>
          </a:p>
        </p:txBody>
      </p:sp>
      <p:sp>
        <p:nvSpPr>
          <p:cNvPr id="3" name="内容占位符 2">
            <a:extLst>
              <a:ext uri="{FF2B5EF4-FFF2-40B4-BE49-F238E27FC236}">
                <a16:creationId xmlns:a16="http://schemas.microsoft.com/office/drawing/2014/main" id="{1997376E-1144-0A46-BA40-D02CFE69C60C}"/>
              </a:ext>
            </a:extLst>
          </p:cNvPr>
          <p:cNvSpPr>
            <a:spLocks noGrp="1"/>
          </p:cNvSpPr>
          <p:nvPr>
            <p:ph idx="1"/>
          </p:nvPr>
        </p:nvSpPr>
        <p:spPr/>
        <p:txBody>
          <a:bodyPr/>
          <a:lstStyle/>
          <a:p>
            <a:pPr>
              <a:buFont typeface="Wingdings" pitchFamily="2" charset="2"/>
              <a:buChar char="Ø"/>
            </a:pPr>
            <a:r>
              <a:rPr lang="zh-CN" altLang="en-US" sz="2800" dirty="0">
                <a:solidFill>
                  <a:srgbClr val="000000"/>
                </a:solidFill>
                <a:latin typeface="宋体" pitchFamily="2" charset="-122"/>
              </a:rPr>
              <a:t>可编程器件简介</a:t>
            </a:r>
            <a:endParaRPr lang="en-US" altLang="zh-CN" sz="2800" dirty="0">
              <a:solidFill>
                <a:srgbClr val="000000"/>
              </a:solidFill>
              <a:latin typeface="宋体" pitchFamily="2" charset="-122"/>
            </a:endParaRPr>
          </a:p>
          <a:p>
            <a:pPr>
              <a:buFont typeface="Wingdings" pitchFamily="2" charset="2"/>
              <a:buChar char="Ø"/>
            </a:pPr>
            <a:r>
              <a:rPr lang="zh-CN" altLang="en-US" sz="2800" dirty="0">
                <a:solidFill>
                  <a:srgbClr val="000000"/>
                </a:solidFill>
                <a:latin typeface="宋体" pitchFamily="2" charset="-122"/>
              </a:rPr>
              <a:t>设计原则</a:t>
            </a:r>
            <a:endParaRPr lang="en-US" altLang="zh-CN" sz="2800" dirty="0">
              <a:solidFill>
                <a:srgbClr val="000000"/>
              </a:solidFill>
              <a:latin typeface="宋体" pitchFamily="2" charset="-122"/>
            </a:endParaRPr>
          </a:p>
          <a:p>
            <a:pPr>
              <a:buFont typeface="Wingdings" pitchFamily="2" charset="2"/>
              <a:buChar char="Ø"/>
            </a:pPr>
            <a:r>
              <a:rPr lang="zh-CN" altLang="en-US" sz="2800" dirty="0">
                <a:latin typeface="宋体" pitchFamily="2" charset="-122"/>
              </a:rPr>
              <a:t>设计流程</a:t>
            </a:r>
          </a:p>
          <a:p>
            <a:endParaRPr kumimoji="1" lang="zh-CN" altLang="en-US" dirty="0"/>
          </a:p>
        </p:txBody>
      </p:sp>
      <p:sp>
        <p:nvSpPr>
          <p:cNvPr id="4" name="灯片编号占位符 3">
            <a:extLst>
              <a:ext uri="{FF2B5EF4-FFF2-40B4-BE49-F238E27FC236}">
                <a16:creationId xmlns:a16="http://schemas.microsoft.com/office/drawing/2014/main" id="{D0A9E0EC-DB26-9344-A967-19543351A8C1}"/>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3</a:t>
            </a:fld>
            <a:endParaRPr lang="zh-CN" altLang="en-US">
              <a:solidFill>
                <a:srgbClr val="1F497D"/>
              </a:solidFill>
            </a:endParaRPr>
          </a:p>
        </p:txBody>
      </p:sp>
    </p:spTree>
    <p:extLst>
      <p:ext uri="{BB962C8B-B14F-4D97-AF65-F5344CB8AC3E}">
        <p14:creationId xmlns:p14="http://schemas.microsoft.com/office/powerpoint/2010/main" val="1680806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E104E3-978A-3E4F-B0C3-7A1FDAF72D23}"/>
              </a:ext>
            </a:extLst>
          </p:cNvPr>
          <p:cNvSpPr>
            <a:spLocks noGrp="1"/>
          </p:cNvSpPr>
          <p:nvPr>
            <p:ph type="title"/>
          </p:nvPr>
        </p:nvSpPr>
        <p:spPr/>
        <p:txBody>
          <a:bodyPr/>
          <a:lstStyle/>
          <a:p>
            <a:r>
              <a:rPr kumimoji="1" lang="zh-CN" altLang="en-US" dirty="0"/>
              <a:t>系统原则</a:t>
            </a:r>
          </a:p>
        </p:txBody>
      </p:sp>
      <p:sp>
        <p:nvSpPr>
          <p:cNvPr id="3" name="内容占位符 2">
            <a:extLst>
              <a:ext uri="{FF2B5EF4-FFF2-40B4-BE49-F238E27FC236}">
                <a16:creationId xmlns:a16="http://schemas.microsoft.com/office/drawing/2014/main" id="{700D7826-8EE2-1449-A9C6-F22C82EE6606}"/>
              </a:ext>
            </a:extLst>
          </p:cNvPr>
          <p:cNvSpPr>
            <a:spLocks noGrp="1"/>
          </p:cNvSpPr>
          <p:nvPr>
            <p:ph idx="1"/>
          </p:nvPr>
        </p:nvSpPr>
        <p:spPr/>
        <p:txBody>
          <a:bodyPr/>
          <a:lstStyle/>
          <a:p>
            <a:r>
              <a:rPr lang="zh-CN" altLang="en-US" sz="3200" dirty="0"/>
              <a:t>设计前应对所用</a:t>
            </a:r>
            <a:r>
              <a:rPr lang="en-US" altLang="zh-CN" sz="3200" dirty="0"/>
              <a:t>FPGA</a:t>
            </a:r>
            <a:r>
              <a:rPr lang="zh-CN" altLang="en-US" sz="3200" dirty="0"/>
              <a:t>的底层硬件资源有所了解：</a:t>
            </a:r>
          </a:p>
          <a:p>
            <a:pPr lvl="1"/>
            <a:r>
              <a:rPr lang="zh-CN" altLang="en-US" sz="2800" dirty="0"/>
              <a:t>底层可编程硬件单元</a:t>
            </a:r>
          </a:p>
          <a:p>
            <a:pPr lvl="2"/>
            <a:r>
              <a:rPr lang="en-US" altLang="zh-CN" sz="2800" dirty="0"/>
              <a:t>Xilinx</a:t>
            </a:r>
            <a:r>
              <a:rPr lang="zh-CN" altLang="en-US" sz="2800" dirty="0"/>
              <a:t>的为</a:t>
            </a:r>
            <a:r>
              <a:rPr lang="en-US" altLang="zh-CN" sz="2800" dirty="0"/>
              <a:t>Slice</a:t>
            </a:r>
          </a:p>
          <a:p>
            <a:pPr lvl="2"/>
            <a:r>
              <a:rPr lang="en-US" altLang="zh-CN" sz="2800" dirty="0"/>
              <a:t>Altera</a:t>
            </a:r>
            <a:r>
              <a:rPr lang="zh-CN" altLang="en-US" sz="2800" dirty="0"/>
              <a:t>的为</a:t>
            </a:r>
            <a:r>
              <a:rPr lang="en-US" altLang="zh-CN" sz="2800" dirty="0"/>
              <a:t>LE</a:t>
            </a:r>
          </a:p>
          <a:p>
            <a:pPr lvl="1"/>
            <a:r>
              <a:rPr lang="en-US" altLang="zh-CN" sz="2800" dirty="0"/>
              <a:t>Block RAM</a:t>
            </a:r>
            <a:r>
              <a:rPr lang="zh-CN" altLang="en-US" sz="2800" dirty="0"/>
              <a:t>单元</a:t>
            </a:r>
          </a:p>
          <a:p>
            <a:pPr lvl="1"/>
            <a:r>
              <a:rPr lang="zh-CN" altLang="en-US" sz="2800" dirty="0"/>
              <a:t>布线资源</a:t>
            </a:r>
          </a:p>
          <a:p>
            <a:pPr lvl="1"/>
            <a:r>
              <a:rPr lang="zh-CN" altLang="en-US" sz="2800" dirty="0"/>
              <a:t>可配置</a:t>
            </a:r>
            <a:r>
              <a:rPr lang="en-US" altLang="zh-CN" sz="2800" dirty="0"/>
              <a:t>IO</a:t>
            </a:r>
            <a:r>
              <a:rPr lang="zh-CN" altLang="en-US" sz="2800" dirty="0"/>
              <a:t>单元</a:t>
            </a:r>
          </a:p>
          <a:p>
            <a:pPr lvl="1"/>
            <a:r>
              <a:rPr lang="zh-CN" altLang="en-US" sz="2800" dirty="0"/>
              <a:t>时钟资源</a:t>
            </a:r>
            <a:endParaRPr kumimoji="1" lang="zh-CN" altLang="en-US" sz="2800" dirty="0"/>
          </a:p>
        </p:txBody>
      </p:sp>
      <p:sp>
        <p:nvSpPr>
          <p:cNvPr id="4" name="灯片编号占位符 3">
            <a:extLst>
              <a:ext uri="{FF2B5EF4-FFF2-40B4-BE49-F238E27FC236}">
                <a16:creationId xmlns:a16="http://schemas.microsoft.com/office/drawing/2014/main" id="{F2BD1502-C33A-3440-85E5-BD3C1A78EB92}"/>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30</a:t>
            </a:fld>
            <a:endParaRPr lang="zh-CN" altLang="en-US">
              <a:solidFill>
                <a:srgbClr val="1F497D"/>
              </a:solidFill>
            </a:endParaRPr>
          </a:p>
        </p:txBody>
      </p:sp>
    </p:spTree>
    <p:extLst>
      <p:ext uri="{BB962C8B-B14F-4D97-AF65-F5344CB8AC3E}">
        <p14:creationId xmlns:p14="http://schemas.microsoft.com/office/powerpoint/2010/main" val="2041603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3ECCC-BFB1-A34C-A0C0-6878FC25BDB6}"/>
              </a:ext>
            </a:extLst>
          </p:cNvPr>
          <p:cNvSpPr>
            <a:spLocks noGrp="1"/>
          </p:cNvSpPr>
          <p:nvPr>
            <p:ph type="title"/>
          </p:nvPr>
        </p:nvSpPr>
        <p:spPr/>
        <p:txBody>
          <a:bodyPr/>
          <a:lstStyle/>
          <a:p>
            <a:r>
              <a:rPr kumimoji="1" lang="zh-CN" altLang="en-US" dirty="0"/>
              <a:t>同步设计原则</a:t>
            </a:r>
          </a:p>
        </p:txBody>
      </p:sp>
      <p:sp>
        <p:nvSpPr>
          <p:cNvPr id="3" name="内容占位符 2">
            <a:extLst>
              <a:ext uri="{FF2B5EF4-FFF2-40B4-BE49-F238E27FC236}">
                <a16:creationId xmlns:a16="http://schemas.microsoft.com/office/drawing/2014/main" id="{09AD4496-0F47-7D43-8B27-447B2114A4A7}"/>
              </a:ext>
            </a:extLst>
          </p:cNvPr>
          <p:cNvSpPr>
            <a:spLocks noGrp="1"/>
          </p:cNvSpPr>
          <p:nvPr>
            <p:ph idx="1"/>
          </p:nvPr>
        </p:nvSpPr>
        <p:spPr/>
        <p:txBody>
          <a:bodyPr/>
          <a:lstStyle/>
          <a:p>
            <a:r>
              <a:rPr lang="zh-CN" altLang="en-US" dirty="0"/>
              <a:t>在目前的条件下，采用异步电路设计并不理想，而现在的</a:t>
            </a:r>
            <a:r>
              <a:rPr lang="en-US" altLang="zh-CN" dirty="0"/>
              <a:t>FPGA</a:t>
            </a:r>
            <a:r>
              <a:rPr lang="zh-CN" altLang="en-US" dirty="0"/>
              <a:t>芯片都是为同步电路设计优化的；</a:t>
            </a:r>
          </a:p>
          <a:p>
            <a:r>
              <a:rPr lang="zh-CN" altLang="en-US" dirty="0"/>
              <a:t>单纯从</a:t>
            </a:r>
            <a:r>
              <a:rPr lang="en-US" altLang="zh-CN" dirty="0"/>
              <a:t>IC</a:t>
            </a:r>
            <a:r>
              <a:rPr lang="zh-CN" altLang="en-US" dirty="0"/>
              <a:t>设计角度看，同步电路比异步电路更加消耗资源；</a:t>
            </a:r>
          </a:p>
          <a:p>
            <a:endParaRPr lang="zh-CN" altLang="en-US" dirty="0"/>
          </a:p>
          <a:p>
            <a:endParaRPr lang="zh-CN" altLang="en-US" dirty="0"/>
          </a:p>
          <a:p>
            <a:endParaRPr kumimoji="1" lang="zh-CN" altLang="en-US" dirty="0"/>
          </a:p>
        </p:txBody>
      </p:sp>
      <p:sp>
        <p:nvSpPr>
          <p:cNvPr id="4" name="灯片编号占位符 3">
            <a:extLst>
              <a:ext uri="{FF2B5EF4-FFF2-40B4-BE49-F238E27FC236}">
                <a16:creationId xmlns:a16="http://schemas.microsoft.com/office/drawing/2014/main" id="{14F256C3-0C3D-7347-859E-5C8E71A474A1}"/>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31</a:t>
            </a:fld>
            <a:endParaRPr lang="zh-CN" altLang="en-US">
              <a:solidFill>
                <a:srgbClr val="1F497D"/>
              </a:solidFill>
            </a:endParaRPr>
          </a:p>
        </p:txBody>
      </p:sp>
    </p:spTree>
    <p:extLst>
      <p:ext uri="{BB962C8B-B14F-4D97-AF65-F5344CB8AC3E}">
        <p14:creationId xmlns:p14="http://schemas.microsoft.com/office/powerpoint/2010/main" val="3010655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63EDF-671A-BE43-A5BA-410300E09144}"/>
              </a:ext>
            </a:extLst>
          </p:cNvPr>
          <p:cNvSpPr>
            <a:spLocks noGrp="1"/>
          </p:cNvSpPr>
          <p:nvPr>
            <p:ph type="title"/>
          </p:nvPr>
        </p:nvSpPr>
        <p:spPr/>
        <p:txBody>
          <a:bodyPr/>
          <a:lstStyle/>
          <a:p>
            <a:r>
              <a:rPr kumimoji="1" lang="zh-CN" altLang="en-US" dirty="0"/>
              <a:t>同步设计原则</a:t>
            </a:r>
          </a:p>
        </p:txBody>
      </p:sp>
      <p:sp>
        <p:nvSpPr>
          <p:cNvPr id="3" name="内容占位符 2">
            <a:extLst>
              <a:ext uri="{FF2B5EF4-FFF2-40B4-BE49-F238E27FC236}">
                <a16:creationId xmlns:a16="http://schemas.microsoft.com/office/drawing/2014/main" id="{61CA4C07-DFAC-3541-92E3-57415D599C8E}"/>
              </a:ext>
            </a:extLst>
          </p:cNvPr>
          <p:cNvSpPr>
            <a:spLocks noGrp="1"/>
          </p:cNvSpPr>
          <p:nvPr>
            <p:ph idx="1"/>
          </p:nvPr>
        </p:nvSpPr>
        <p:spPr/>
        <p:txBody>
          <a:bodyPr/>
          <a:lstStyle/>
          <a:p>
            <a:r>
              <a:rPr lang="zh-CN" altLang="en-US" dirty="0"/>
              <a:t>从资源考虑，关键要优化两种资源的比例；</a:t>
            </a:r>
          </a:p>
          <a:p>
            <a:r>
              <a:rPr lang="zh-CN" altLang="en-US" dirty="0"/>
              <a:t>另外，同步时序电路具有没有毛刺、信号稳定等优点；</a:t>
            </a:r>
          </a:p>
          <a:p>
            <a:r>
              <a:rPr lang="zh-CN" altLang="en-US" dirty="0"/>
              <a:t>同步时序电路中延时的产生；</a:t>
            </a:r>
          </a:p>
          <a:p>
            <a:r>
              <a:rPr lang="zh-CN" altLang="en-US" dirty="0"/>
              <a:t>同步时序电路中输入的同步；</a:t>
            </a:r>
          </a:p>
          <a:p>
            <a:endParaRPr kumimoji="1" lang="zh-CN" altLang="en-US" dirty="0"/>
          </a:p>
        </p:txBody>
      </p:sp>
      <p:sp>
        <p:nvSpPr>
          <p:cNvPr id="4" name="灯片编号占位符 3">
            <a:extLst>
              <a:ext uri="{FF2B5EF4-FFF2-40B4-BE49-F238E27FC236}">
                <a16:creationId xmlns:a16="http://schemas.microsoft.com/office/drawing/2014/main" id="{8714D894-1D44-0542-B55A-D5405F2F4582}"/>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32</a:t>
            </a:fld>
            <a:endParaRPr lang="zh-CN" altLang="en-US">
              <a:solidFill>
                <a:srgbClr val="1F497D"/>
              </a:solidFill>
            </a:endParaRPr>
          </a:p>
        </p:txBody>
      </p:sp>
    </p:spTree>
    <p:extLst>
      <p:ext uri="{BB962C8B-B14F-4D97-AF65-F5344CB8AC3E}">
        <p14:creationId xmlns:p14="http://schemas.microsoft.com/office/powerpoint/2010/main" val="2627726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D1D74-0A88-A941-AE46-EAC49F2B47E1}"/>
              </a:ext>
            </a:extLst>
          </p:cNvPr>
          <p:cNvSpPr>
            <a:spLocks noGrp="1"/>
          </p:cNvSpPr>
          <p:nvPr>
            <p:ph type="title"/>
          </p:nvPr>
        </p:nvSpPr>
        <p:spPr/>
        <p:txBody>
          <a:bodyPr/>
          <a:lstStyle/>
          <a:p>
            <a:r>
              <a:rPr kumimoji="1" lang="zh-CN" altLang="en-US" dirty="0"/>
              <a:t>设计流程</a:t>
            </a:r>
          </a:p>
        </p:txBody>
      </p:sp>
      <p:sp>
        <p:nvSpPr>
          <p:cNvPr id="3" name="内容占位符 2">
            <a:extLst>
              <a:ext uri="{FF2B5EF4-FFF2-40B4-BE49-F238E27FC236}">
                <a16:creationId xmlns:a16="http://schemas.microsoft.com/office/drawing/2014/main" id="{F4389534-36A8-204B-88EA-170C67F18B50}"/>
              </a:ext>
            </a:extLst>
          </p:cNvPr>
          <p:cNvSpPr>
            <a:spLocks noGrp="1"/>
          </p:cNvSpPr>
          <p:nvPr>
            <p:ph idx="1"/>
          </p:nvPr>
        </p:nvSpPr>
        <p:spPr>
          <a:xfrm>
            <a:off x="457200" y="1219200"/>
            <a:ext cx="3682752" cy="4910138"/>
          </a:xfrm>
        </p:spPr>
        <p:txBody>
          <a:bodyPr/>
          <a:lstStyle/>
          <a:p>
            <a:pPr marL="273050" lvl="1" indent="-273050">
              <a:spcBef>
                <a:spcPts val="600"/>
              </a:spcBef>
              <a:buClr>
                <a:schemeClr val="accent1"/>
              </a:buClr>
            </a:pPr>
            <a:r>
              <a:rPr lang="zh-CN" altLang="en-US" sz="2800" dirty="0"/>
              <a:t>设计、输入和综合</a:t>
            </a:r>
          </a:p>
          <a:p>
            <a:pPr marL="547687" lvl="2" indent="-273050">
              <a:spcBef>
                <a:spcPts val="600"/>
              </a:spcBef>
              <a:buClr>
                <a:schemeClr val="accent1"/>
              </a:buClr>
            </a:pPr>
            <a:r>
              <a:rPr lang="zh-CN" altLang="en-US" sz="2800" dirty="0"/>
              <a:t>原理图</a:t>
            </a:r>
          </a:p>
          <a:p>
            <a:pPr marL="547687" lvl="2" indent="-273050">
              <a:spcBef>
                <a:spcPts val="600"/>
              </a:spcBef>
              <a:buClr>
                <a:schemeClr val="accent1"/>
              </a:buClr>
            </a:pPr>
            <a:r>
              <a:rPr lang="zh-CN" altLang="en-US" sz="2800" dirty="0"/>
              <a:t>硬件描述语言</a:t>
            </a:r>
          </a:p>
          <a:p>
            <a:pPr marL="273050" lvl="1" indent="-273050">
              <a:spcBef>
                <a:spcPts val="600"/>
              </a:spcBef>
              <a:buClr>
                <a:schemeClr val="accent1"/>
              </a:buClr>
            </a:pPr>
            <a:r>
              <a:rPr lang="zh-CN" altLang="en-US" sz="2800" dirty="0"/>
              <a:t>设计实现</a:t>
            </a:r>
          </a:p>
          <a:p>
            <a:pPr marL="547687" lvl="2" indent="-273050">
              <a:spcBef>
                <a:spcPts val="600"/>
              </a:spcBef>
              <a:buClr>
                <a:schemeClr val="accent1"/>
              </a:buClr>
            </a:pPr>
            <a:r>
              <a:rPr lang="zh-CN" altLang="en-US" sz="2800" dirty="0"/>
              <a:t>生成比特流文件</a:t>
            </a:r>
          </a:p>
          <a:p>
            <a:pPr marL="273050" lvl="1" indent="-273050">
              <a:spcBef>
                <a:spcPts val="600"/>
              </a:spcBef>
              <a:buClr>
                <a:schemeClr val="accent1"/>
              </a:buClr>
            </a:pPr>
            <a:r>
              <a:rPr lang="zh-CN" altLang="en-US" sz="2800" dirty="0"/>
              <a:t>设计验证</a:t>
            </a:r>
          </a:p>
          <a:p>
            <a:pPr marL="547687" lvl="2" indent="-273050">
              <a:spcBef>
                <a:spcPts val="600"/>
              </a:spcBef>
              <a:buClr>
                <a:schemeClr val="accent1"/>
              </a:buClr>
            </a:pPr>
            <a:r>
              <a:rPr lang="zh-CN" altLang="en-US" sz="2800" dirty="0"/>
              <a:t>门级仿真</a:t>
            </a:r>
          </a:p>
          <a:p>
            <a:pPr marL="547687" lvl="2" indent="-273050">
              <a:spcBef>
                <a:spcPts val="600"/>
              </a:spcBef>
              <a:buClr>
                <a:schemeClr val="accent1"/>
              </a:buClr>
            </a:pPr>
            <a:r>
              <a:rPr lang="zh-CN" altLang="en-US" sz="2800" dirty="0"/>
              <a:t>下载</a:t>
            </a:r>
            <a:endParaRPr kumimoji="1" lang="zh-CN" altLang="en-US" sz="2800" dirty="0"/>
          </a:p>
        </p:txBody>
      </p:sp>
      <p:sp>
        <p:nvSpPr>
          <p:cNvPr id="4" name="灯片编号占位符 3">
            <a:extLst>
              <a:ext uri="{FF2B5EF4-FFF2-40B4-BE49-F238E27FC236}">
                <a16:creationId xmlns:a16="http://schemas.microsoft.com/office/drawing/2014/main" id="{E7058BB6-CC3F-EB4D-8258-A7132518C573}"/>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33</a:t>
            </a:fld>
            <a:endParaRPr lang="zh-CN" altLang="en-US">
              <a:solidFill>
                <a:srgbClr val="1F497D"/>
              </a:solidFill>
            </a:endParaRPr>
          </a:p>
        </p:txBody>
      </p:sp>
      <p:pic>
        <p:nvPicPr>
          <p:cNvPr id="5" name="Picture 5" descr="1269408888">
            <a:extLst>
              <a:ext uri="{FF2B5EF4-FFF2-40B4-BE49-F238E27FC236}">
                <a16:creationId xmlns:a16="http://schemas.microsoft.com/office/drawing/2014/main" id="{6A28A941-CF31-984F-AC44-B05A198E87B0}"/>
              </a:ext>
            </a:extLst>
          </p:cNvPr>
          <p:cNvPicPr>
            <a:picLocks noChangeAspect="1" noChangeArrowheads="1"/>
          </p:cNvPicPr>
          <p:nvPr/>
        </p:nvPicPr>
        <p:blipFill>
          <a:blip r:embed="rId2"/>
          <a:srcRect/>
          <a:stretch>
            <a:fillRect/>
          </a:stretch>
        </p:blipFill>
        <p:spPr bwMode="auto">
          <a:xfrm>
            <a:off x="4560912" y="1219200"/>
            <a:ext cx="3762375" cy="4733925"/>
          </a:xfrm>
          <a:prstGeom prst="rect">
            <a:avLst/>
          </a:prstGeom>
          <a:noFill/>
          <a:ln w="9525">
            <a:noFill/>
            <a:miter lim="800000"/>
            <a:headEnd/>
            <a:tailEnd/>
          </a:ln>
        </p:spPr>
      </p:pic>
    </p:spTree>
    <p:extLst>
      <p:ext uri="{BB962C8B-B14F-4D97-AF65-F5344CB8AC3E}">
        <p14:creationId xmlns:p14="http://schemas.microsoft.com/office/powerpoint/2010/main" val="405046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7E188-5034-4840-9B68-E0AFE80A0F6B}"/>
              </a:ext>
            </a:extLst>
          </p:cNvPr>
          <p:cNvSpPr>
            <a:spLocks noGrp="1"/>
          </p:cNvSpPr>
          <p:nvPr>
            <p:ph type="title"/>
          </p:nvPr>
        </p:nvSpPr>
        <p:spPr/>
        <p:txBody>
          <a:bodyPr/>
          <a:lstStyle/>
          <a:p>
            <a:r>
              <a:rPr kumimoji="1" lang="zh-CN" altLang="en-US" dirty="0"/>
              <a:t>设计、输入和综合</a:t>
            </a:r>
          </a:p>
        </p:txBody>
      </p:sp>
      <p:sp>
        <p:nvSpPr>
          <p:cNvPr id="3" name="内容占位符 2">
            <a:extLst>
              <a:ext uri="{FF2B5EF4-FFF2-40B4-BE49-F238E27FC236}">
                <a16:creationId xmlns:a16="http://schemas.microsoft.com/office/drawing/2014/main" id="{61B330EC-6712-2643-B829-F27284C2C744}"/>
              </a:ext>
            </a:extLst>
          </p:cNvPr>
          <p:cNvSpPr>
            <a:spLocks noGrp="1"/>
          </p:cNvSpPr>
          <p:nvPr>
            <p:ph idx="1"/>
          </p:nvPr>
        </p:nvSpPr>
        <p:spPr/>
        <p:txBody>
          <a:bodyPr/>
          <a:lstStyle/>
          <a:p>
            <a:pPr marL="273050" lvl="1" indent="-273050">
              <a:spcBef>
                <a:spcPts val="600"/>
              </a:spcBef>
              <a:buClr>
                <a:schemeClr val="accent1"/>
              </a:buClr>
            </a:pPr>
            <a:r>
              <a:rPr lang="zh-CN" altLang="en-US" dirty="0"/>
              <a:t>方案论证、系统设计和</a:t>
            </a:r>
            <a:r>
              <a:rPr lang="en-US" altLang="zh-CN" dirty="0"/>
              <a:t>FPGA</a:t>
            </a:r>
            <a:r>
              <a:rPr lang="zh-CN" altLang="en-US" dirty="0"/>
              <a:t>芯片选择等准备工作</a:t>
            </a:r>
          </a:p>
          <a:p>
            <a:pPr marL="273050" lvl="1" indent="-273050">
              <a:spcBef>
                <a:spcPts val="600"/>
              </a:spcBef>
              <a:buClr>
                <a:schemeClr val="accent1"/>
              </a:buClr>
            </a:pPr>
            <a:r>
              <a:rPr lang="zh-CN" altLang="en-US" dirty="0"/>
              <a:t>输入是将系统或电路以某种形式输入给</a:t>
            </a:r>
            <a:r>
              <a:rPr lang="en-US" altLang="zh-CN" dirty="0"/>
              <a:t>EDA</a:t>
            </a:r>
            <a:r>
              <a:rPr lang="zh-CN" altLang="en-US" dirty="0"/>
              <a:t>工具的过程</a:t>
            </a:r>
          </a:p>
          <a:p>
            <a:pPr marL="273050" lvl="1" indent="-273050">
              <a:spcBef>
                <a:spcPts val="600"/>
              </a:spcBef>
              <a:buClr>
                <a:schemeClr val="accent1"/>
              </a:buClr>
            </a:pPr>
            <a:r>
              <a:rPr lang="zh-CN" altLang="en-US" dirty="0"/>
              <a:t>创建设计后可以进行功能仿真，也称为前仿真，是在编译之前对用户所设计的电路进行逻辑功能验证</a:t>
            </a:r>
          </a:p>
          <a:p>
            <a:pPr marL="273050" lvl="1" indent="-273050">
              <a:spcBef>
                <a:spcPts val="600"/>
              </a:spcBef>
              <a:buClr>
                <a:schemeClr val="accent1"/>
              </a:buClr>
            </a:pPr>
            <a:r>
              <a:rPr lang="zh-CN" altLang="en-US" dirty="0"/>
              <a:t>综合就是将较高级抽象层次的描述转化成较低层次的描述</a:t>
            </a:r>
            <a:endParaRPr kumimoji="1" lang="zh-CN" altLang="en-US" dirty="0"/>
          </a:p>
        </p:txBody>
      </p:sp>
      <p:sp>
        <p:nvSpPr>
          <p:cNvPr id="4" name="灯片编号占位符 3">
            <a:extLst>
              <a:ext uri="{FF2B5EF4-FFF2-40B4-BE49-F238E27FC236}">
                <a16:creationId xmlns:a16="http://schemas.microsoft.com/office/drawing/2014/main" id="{1F31A578-A9C9-4E43-AF49-84021D6303B1}"/>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34</a:t>
            </a:fld>
            <a:endParaRPr lang="zh-CN" altLang="en-US">
              <a:solidFill>
                <a:srgbClr val="1F497D"/>
              </a:solidFill>
            </a:endParaRPr>
          </a:p>
        </p:txBody>
      </p:sp>
    </p:spTree>
    <p:extLst>
      <p:ext uri="{BB962C8B-B14F-4D97-AF65-F5344CB8AC3E}">
        <p14:creationId xmlns:p14="http://schemas.microsoft.com/office/powerpoint/2010/main" val="2289289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71564-804D-404D-A156-25CFA76F21B6}"/>
              </a:ext>
            </a:extLst>
          </p:cNvPr>
          <p:cNvSpPr>
            <a:spLocks noGrp="1"/>
          </p:cNvSpPr>
          <p:nvPr>
            <p:ph type="title"/>
          </p:nvPr>
        </p:nvSpPr>
        <p:spPr/>
        <p:txBody>
          <a:bodyPr/>
          <a:lstStyle/>
          <a:p>
            <a:r>
              <a:rPr kumimoji="1" lang="zh-CN" altLang="en-US" dirty="0"/>
              <a:t>层次化设计对原理图和</a:t>
            </a:r>
            <a:r>
              <a:rPr kumimoji="1" lang="en-US" altLang="zh-CN" dirty="0"/>
              <a:t>HDL</a:t>
            </a:r>
            <a:r>
              <a:rPr kumimoji="1" lang="zh-CN" altLang="en-US" dirty="0"/>
              <a:t>都很重要</a:t>
            </a:r>
          </a:p>
        </p:txBody>
      </p:sp>
      <p:sp>
        <p:nvSpPr>
          <p:cNvPr id="3" name="内容占位符 2">
            <a:extLst>
              <a:ext uri="{FF2B5EF4-FFF2-40B4-BE49-F238E27FC236}">
                <a16:creationId xmlns:a16="http://schemas.microsoft.com/office/drawing/2014/main" id="{5AD46744-00FB-D940-829B-5CB8FB87AFF7}"/>
              </a:ext>
            </a:extLst>
          </p:cNvPr>
          <p:cNvSpPr>
            <a:spLocks noGrp="1"/>
          </p:cNvSpPr>
          <p:nvPr>
            <p:ph idx="1"/>
          </p:nvPr>
        </p:nvSpPr>
        <p:spPr/>
        <p:txBody>
          <a:bodyPr/>
          <a:lstStyle/>
          <a:p>
            <a:pPr marL="273050" lvl="1" indent="-273050">
              <a:spcBef>
                <a:spcPts val="600"/>
              </a:spcBef>
              <a:buClr>
                <a:schemeClr val="accent1"/>
              </a:buClr>
            </a:pPr>
            <a:r>
              <a:rPr lang="zh-CN" altLang="en-US" dirty="0"/>
              <a:t>可以将设计概念化</a:t>
            </a:r>
          </a:p>
          <a:p>
            <a:pPr marL="273050" lvl="1" indent="-273050">
              <a:spcBef>
                <a:spcPts val="600"/>
              </a:spcBef>
              <a:buClr>
                <a:schemeClr val="accent1"/>
              </a:buClr>
            </a:pPr>
            <a:r>
              <a:rPr lang="zh-CN" altLang="en-US" dirty="0"/>
              <a:t>将设计结构化</a:t>
            </a:r>
          </a:p>
          <a:p>
            <a:pPr marL="273050" lvl="1" indent="-273050">
              <a:spcBef>
                <a:spcPts val="600"/>
              </a:spcBef>
              <a:buClr>
                <a:schemeClr val="accent1"/>
              </a:buClr>
            </a:pPr>
            <a:r>
              <a:rPr lang="zh-CN" altLang="en-US" dirty="0"/>
              <a:t>使调试设计更容易</a:t>
            </a:r>
          </a:p>
          <a:p>
            <a:pPr marL="273050" lvl="1" indent="-273050">
              <a:spcBef>
                <a:spcPts val="600"/>
              </a:spcBef>
              <a:buClr>
                <a:schemeClr val="accent1"/>
              </a:buClr>
            </a:pPr>
            <a:r>
              <a:rPr lang="zh-CN" altLang="en-US" dirty="0"/>
              <a:t>使设计的不同部分的不同输入设计方法（原理图，</a:t>
            </a:r>
            <a:r>
              <a:rPr lang="en-US" altLang="zh-CN" dirty="0"/>
              <a:t>HDL</a:t>
            </a:r>
            <a:r>
              <a:rPr lang="zh-CN" altLang="en-US" dirty="0"/>
              <a:t>，本地编辑）能更容易结合</a:t>
            </a:r>
          </a:p>
          <a:p>
            <a:pPr marL="273050" lvl="1" indent="-273050">
              <a:spcBef>
                <a:spcPts val="600"/>
              </a:spcBef>
              <a:buClr>
                <a:schemeClr val="accent1"/>
              </a:buClr>
            </a:pPr>
            <a:r>
              <a:rPr lang="zh-CN" altLang="en-US" dirty="0"/>
              <a:t>使更容易的更新设计，其中包括设计，实现，以及在设计过程中验证个别元件 </a:t>
            </a:r>
          </a:p>
          <a:p>
            <a:pPr marL="273050" lvl="1" indent="-273050">
              <a:spcBef>
                <a:spcPts val="600"/>
              </a:spcBef>
              <a:buClr>
                <a:schemeClr val="accent1"/>
              </a:buClr>
            </a:pPr>
            <a:r>
              <a:rPr lang="zh-CN" altLang="en-US" dirty="0"/>
              <a:t>减少优化时间</a:t>
            </a:r>
          </a:p>
          <a:p>
            <a:pPr marL="273050" lvl="1" indent="-273050">
              <a:spcBef>
                <a:spcPts val="600"/>
              </a:spcBef>
              <a:buClr>
                <a:schemeClr val="accent1"/>
              </a:buClr>
            </a:pPr>
            <a:r>
              <a:rPr lang="zh-CN" altLang="en-US" dirty="0"/>
              <a:t>便于并行设计</a:t>
            </a:r>
            <a:endParaRPr kumimoji="1" lang="zh-CN" altLang="en-US" dirty="0"/>
          </a:p>
        </p:txBody>
      </p:sp>
      <p:sp>
        <p:nvSpPr>
          <p:cNvPr id="4" name="灯片编号占位符 3">
            <a:extLst>
              <a:ext uri="{FF2B5EF4-FFF2-40B4-BE49-F238E27FC236}">
                <a16:creationId xmlns:a16="http://schemas.microsoft.com/office/drawing/2014/main" id="{47438FAD-CBBB-AE47-9BB8-B5B18F73A134}"/>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35</a:t>
            </a:fld>
            <a:endParaRPr lang="zh-CN" altLang="en-US">
              <a:solidFill>
                <a:srgbClr val="1F497D"/>
              </a:solidFill>
            </a:endParaRPr>
          </a:p>
        </p:txBody>
      </p:sp>
    </p:spTree>
    <p:extLst>
      <p:ext uri="{BB962C8B-B14F-4D97-AF65-F5344CB8AC3E}">
        <p14:creationId xmlns:p14="http://schemas.microsoft.com/office/powerpoint/2010/main" val="899024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FAA60-DE53-304C-91C1-B032F0F48A37}"/>
              </a:ext>
            </a:extLst>
          </p:cNvPr>
          <p:cNvSpPr>
            <a:spLocks noGrp="1"/>
          </p:cNvSpPr>
          <p:nvPr>
            <p:ph type="title"/>
          </p:nvPr>
        </p:nvSpPr>
        <p:spPr/>
        <p:txBody>
          <a:bodyPr/>
          <a:lstStyle/>
          <a:p>
            <a:r>
              <a:rPr kumimoji="1" lang="zh-CN" altLang="en-US" dirty="0"/>
              <a:t>约束</a:t>
            </a:r>
          </a:p>
        </p:txBody>
      </p:sp>
      <p:sp>
        <p:nvSpPr>
          <p:cNvPr id="3" name="内容占位符 2">
            <a:extLst>
              <a:ext uri="{FF2B5EF4-FFF2-40B4-BE49-F238E27FC236}">
                <a16:creationId xmlns:a16="http://schemas.microsoft.com/office/drawing/2014/main" id="{23D74969-1830-7F4B-8F23-04905841FAB6}"/>
              </a:ext>
            </a:extLst>
          </p:cNvPr>
          <p:cNvSpPr>
            <a:spLocks noGrp="1"/>
          </p:cNvSpPr>
          <p:nvPr>
            <p:ph idx="1"/>
          </p:nvPr>
        </p:nvSpPr>
        <p:spPr/>
        <p:txBody>
          <a:bodyPr/>
          <a:lstStyle/>
          <a:p>
            <a:pPr marL="273050" lvl="1" indent="-273050">
              <a:spcBef>
                <a:spcPts val="600"/>
              </a:spcBef>
              <a:buClr>
                <a:schemeClr val="accent1"/>
              </a:buClr>
            </a:pPr>
            <a:r>
              <a:rPr lang="zh-CN" altLang="en-US" dirty="0"/>
              <a:t>如果想要对设计中的时间参数或者布局参数进行约束，设计者可以指定映射、块布局、以及时间规范</a:t>
            </a:r>
          </a:p>
          <a:p>
            <a:pPr marL="273050" lvl="1" indent="-273050">
              <a:spcBef>
                <a:spcPts val="600"/>
              </a:spcBef>
              <a:buClr>
                <a:schemeClr val="accent1"/>
              </a:buClr>
            </a:pPr>
            <a:r>
              <a:rPr lang="zh-CN" altLang="en-US" dirty="0"/>
              <a:t>映射约束</a:t>
            </a:r>
          </a:p>
          <a:p>
            <a:pPr marL="547687" lvl="2" indent="-273050">
              <a:spcBef>
                <a:spcPts val="600"/>
              </a:spcBef>
              <a:buClr>
                <a:schemeClr val="accent1"/>
              </a:buClr>
            </a:pPr>
            <a:r>
              <a:rPr lang="zh-CN" altLang="en-US" dirty="0"/>
              <a:t>指定逻辑块如何映射到可配置的逻辑块</a:t>
            </a:r>
          </a:p>
          <a:p>
            <a:pPr marL="273050" lvl="1" indent="-273050">
              <a:spcBef>
                <a:spcPts val="600"/>
              </a:spcBef>
              <a:buClr>
                <a:schemeClr val="accent1"/>
              </a:buClr>
            </a:pPr>
            <a:r>
              <a:rPr lang="zh-CN" altLang="en-US" dirty="0"/>
              <a:t>模块布局</a:t>
            </a:r>
          </a:p>
          <a:p>
            <a:pPr marL="547687" lvl="2" indent="-273050">
              <a:spcBef>
                <a:spcPts val="600"/>
              </a:spcBef>
              <a:buClr>
                <a:schemeClr val="accent1"/>
              </a:buClr>
            </a:pPr>
            <a:r>
              <a:rPr lang="zh-CN" altLang="en-US" dirty="0"/>
              <a:t>块布局可限制在指定位置，可以是多个位置中的其中一个，或者是一个位置区域。</a:t>
            </a:r>
          </a:p>
          <a:p>
            <a:pPr marL="273050" lvl="1" indent="-273050">
              <a:spcBef>
                <a:spcPts val="600"/>
              </a:spcBef>
              <a:buClr>
                <a:schemeClr val="accent1"/>
              </a:buClr>
            </a:pPr>
            <a:r>
              <a:rPr lang="zh-CN" altLang="en-US" dirty="0"/>
              <a:t>时序规范 </a:t>
            </a:r>
          </a:p>
          <a:p>
            <a:pPr marL="547687" lvl="2" indent="-273050">
              <a:spcBef>
                <a:spcPts val="600"/>
              </a:spcBef>
              <a:buClr>
                <a:schemeClr val="accent1"/>
              </a:buClr>
            </a:pPr>
            <a:r>
              <a:rPr lang="zh-CN" altLang="en-US" dirty="0"/>
              <a:t>可以指定设计中路径的时间要求。</a:t>
            </a:r>
            <a:endParaRPr kumimoji="1" lang="zh-CN" altLang="en-US" dirty="0"/>
          </a:p>
        </p:txBody>
      </p:sp>
      <p:sp>
        <p:nvSpPr>
          <p:cNvPr id="4" name="灯片编号占位符 3">
            <a:extLst>
              <a:ext uri="{FF2B5EF4-FFF2-40B4-BE49-F238E27FC236}">
                <a16:creationId xmlns:a16="http://schemas.microsoft.com/office/drawing/2014/main" id="{2A93D701-B3E3-1643-AA13-970E6E9DC50C}"/>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36</a:t>
            </a:fld>
            <a:endParaRPr lang="zh-CN" altLang="en-US">
              <a:solidFill>
                <a:srgbClr val="1F497D"/>
              </a:solidFill>
            </a:endParaRPr>
          </a:p>
        </p:txBody>
      </p:sp>
    </p:spTree>
    <p:extLst>
      <p:ext uri="{BB962C8B-B14F-4D97-AF65-F5344CB8AC3E}">
        <p14:creationId xmlns:p14="http://schemas.microsoft.com/office/powerpoint/2010/main" val="787886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D32B6-EF79-F241-B6A8-CA19DD449DCE}"/>
              </a:ext>
            </a:extLst>
          </p:cNvPr>
          <p:cNvSpPr>
            <a:spLocks noGrp="1"/>
          </p:cNvSpPr>
          <p:nvPr>
            <p:ph type="title"/>
          </p:nvPr>
        </p:nvSpPr>
        <p:spPr/>
        <p:txBody>
          <a:bodyPr/>
          <a:lstStyle/>
          <a:p>
            <a:r>
              <a:rPr kumimoji="1" lang="zh-CN" altLang="en-US" dirty="0"/>
              <a:t>设计实现</a:t>
            </a:r>
          </a:p>
        </p:txBody>
      </p:sp>
      <p:sp>
        <p:nvSpPr>
          <p:cNvPr id="3" name="内容占位符 2">
            <a:extLst>
              <a:ext uri="{FF2B5EF4-FFF2-40B4-BE49-F238E27FC236}">
                <a16:creationId xmlns:a16="http://schemas.microsoft.com/office/drawing/2014/main" id="{C5AE77C0-799A-5B4D-B1E8-E0B02F709E50}"/>
              </a:ext>
            </a:extLst>
          </p:cNvPr>
          <p:cNvSpPr>
            <a:spLocks noGrp="1"/>
          </p:cNvSpPr>
          <p:nvPr>
            <p:ph idx="1"/>
          </p:nvPr>
        </p:nvSpPr>
        <p:spPr>
          <a:xfrm>
            <a:off x="457200" y="1219200"/>
            <a:ext cx="3970784" cy="4910138"/>
          </a:xfrm>
        </p:spPr>
        <p:txBody>
          <a:bodyPr/>
          <a:lstStyle/>
          <a:p>
            <a:r>
              <a:rPr lang="zh-CN" altLang="en-US" dirty="0"/>
              <a:t>从逻辑设计文件映射或适配到指定的器件开始，到物理设计布线成功并生成比特流文件时结束</a:t>
            </a:r>
            <a:endParaRPr kumimoji="1" lang="zh-CN" altLang="en-US" dirty="0"/>
          </a:p>
        </p:txBody>
      </p:sp>
      <p:sp>
        <p:nvSpPr>
          <p:cNvPr id="4" name="灯片编号占位符 3">
            <a:extLst>
              <a:ext uri="{FF2B5EF4-FFF2-40B4-BE49-F238E27FC236}">
                <a16:creationId xmlns:a16="http://schemas.microsoft.com/office/drawing/2014/main" id="{9596A06D-98E7-A748-A5DF-0142662FEED5}"/>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37</a:t>
            </a:fld>
            <a:endParaRPr lang="zh-CN" altLang="en-US">
              <a:solidFill>
                <a:srgbClr val="1F497D"/>
              </a:solidFill>
            </a:endParaRPr>
          </a:p>
        </p:txBody>
      </p:sp>
      <p:pic>
        <p:nvPicPr>
          <p:cNvPr id="6" name="Picture 4" descr="设计实现">
            <a:extLst>
              <a:ext uri="{FF2B5EF4-FFF2-40B4-BE49-F238E27FC236}">
                <a16:creationId xmlns:a16="http://schemas.microsoft.com/office/drawing/2014/main" id="{C48C99D1-51CA-004C-9236-1E63FD25AA2B}"/>
              </a:ext>
            </a:extLst>
          </p:cNvPr>
          <p:cNvPicPr>
            <a:picLocks noChangeAspect="1" noChangeArrowheads="1"/>
          </p:cNvPicPr>
          <p:nvPr/>
        </p:nvPicPr>
        <p:blipFill>
          <a:blip r:embed="rId2"/>
          <a:srcRect/>
          <a:stretch>
            <a:fillRect/>
          </a:stretch>
        </p:blipFill>
        <p:spPr bwMode="auto">
          <a:xfrm>
            <a:off x="4859338" y="1268413"/>
            <a:ext cx="3581400" cy="5048250"/>
          </a:xfrm>
          <a:prstGeom prst="rect">
            <a:avLst/>
          </a:prstGeom>
          <a:noFill/>
          <a:ln w="9525">
            <a:noFill/>
            <a:miter lim="800000"/>
            <a:headEnd/>
            <a:tailEnd/>
          </a:ln>
        </p:spPr>
      </p:pic>
    </p:spTree>
    <p:extLst>
      <p:ext uri="{BB962C8B-B14F-4D97-AF65-F5344CB8AC3E}">
        <p14:creationId xmlns:p14="http://schemas.microsoft.com/office/powerpoint/2010/main" val="882958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17AAF-E20D-5249-8C00-2BEE58179ADE}"/>
              </a:ext>
            </a:extLst>
          </p:cNvPr>
          <p:cNvSpPr>
            <a:spLocks noGrp="1"/>
          </p:cNvSpPr>
          <p:nvPr>
            <p:ph type="title"/>
          </p:nvPr>
        </p:nvSpPr>
        <p:spPr/>
        <p:txBody>
          <a:bodyPr/>
          <a:lstStyle/>
          <a:p>
            <a:r>
              <a:rPr kumimoji="1" lang="zh-CN" altLang="en-US" dirty="0"/>
              <a:t>设计仿真</a:t>
            </a:r>
          </a:p>
        </p:txBody>
      </p:sp>
      <p:sp>
        <p:nvSpPr>
          <p:cNvPr id="3" name="内容占位符 2">
            <a:extLst>
              <a:ext uri="{FF2B5EF4-FFF2-40B4-BE49-F238E27FC236}">
                <a16:creationId xmlns:a16="http://schemas.microsoft.com/office/drawing/2014/main" id="{A410E4CC-6537-5845-9270-723FC2C5CF9D}"/>
              </a:ext>
            </a:extLst>
          </p:cNvPr>
          <p:cNvSpPr>
            <a:spLocks noGrp="1"/>
          </p:cNvSpPr>
          <p:nvPr>
            <p:ph idx="1"/>
          </p:nvPr>
        </p:nvSpPr>
        <p:spPr/>
        <p:txBody>
          <a:bodyPr/>
          <a:lstStyle/>
          <a:p>
            <a:r>
              <a:rPr lang="zh-CN" altLang="en-US" dirty="0"/>
              <a:t>综合后仿真 </a:t>
            </a:r>
          </a:p>
          <a:p>
            <a:pPr lvl="1"/>
            <a:r>
              <a:rPr lang="zh-CN" altLang="en-US" dirty="0"/>
              <a:t>把综合生成的标准延时文件反标注到综合仿真模型中去，可估计门延时带来的影响。</a:t>
            </a:r>
          </a:p>
          <a:p>
            <a:r>
              <a:rPr lang="zh-CN" altLang="en-US" dirty="0"/>
              <a:t>时序仿真与验证 </a:t>
            </a:r>
          </a:p>
          <a:p>
            <a:pPr lvl="1"/>
            <a:r>
              <a:rPr lang="zh-CN" altLang="en-US" dirty="0"/>
              <a:t>也称后仿真，是指将布局布线的延时信息反标注到设计网表中来检测有无时序违规板级仿真与验证</a:t>
            </a:r>
          </a:p>
          <a:p>
            <a:r>
              <a:rPr lang="zh-CN" altLang="en-US" dirty="0"/>
              <a:t>板级仿真</a:t>
            </a:r>
          </a:p>
          <a:p>
            <a:pPr lvl="1"/>
            <a:r>
              <a:rPr lang="zh-CN" altLang="en-US" dirty="0"/>
              <a:t>主要应用于高速电路设计中，对高速系统的信号完整性、电磁干扰等特征进行分析，一般都以第三方工具进行仿真和验证。</a:t>
            </a:r>
          </a:p>
          <a:p>
            <a:r>
              <a:rPr lang="zh-CN" altLang="en-US" dirty="0"/>
              <a:t>芯片编程与调试</a:t>
            </a:r>
          </a:p>
          <a:p>
            <a:pPr lvl="1"/>
            <a:r>
              <a:rPr lang="zh-CN" altLang="en-US" dirty="0"/>
              <a:t>将编程数据下载到</a:t>
            </a:r>
            <a:r>
              <a:rPr lang="en-US" altLang="zh-CN" dirty="0"/>
              <a:t>FPGA</a:t>
            </a:r>
            <a:r>
              <a:rPr lang="zh-CN" altLang="en-US" dirty="0"/>
              <a:t>芯片中</a:t>
            </a:r>
            <a:endParaRPr kumimoji="1" lang="zh-CN" altLang="en-US" dirty="0"/>
          </a:p>
        </p:txBody>
      </p:sp>
      <p:sp>
        <p:nvSpPr>
          <p:cNvPr id="4" name="灯片编号占位符 3">
            <a:extLst>
              <a:ext uri="{FF2B5EF4-FFF2-40B4-BE49-F238E27FC236}">
                <a16:creationId xmlns:a16="http://schemas.microsoft.com/office/drawing/2014/main" id="{50963C25-BEC8-1C4E-88EE-E47C24BCBC97}"/>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38</a:t>
            </a:fld>
            <a:endParaRPr lang="zh-CN" altLang="en-US">
              <a:solidFill>
                <a:srgbClr val="1F497D"/>
              </a:solidFill>
            </a:endParaRPr>
          </a:p>
        </p:txBody>
      </p:sp>
    </p:spTree>
    <p:extLst>
      <p:ext uri="{BB962C8B-B14F-4D97-AF65-F5344CB8AC3E}">
        <p14:creationId xmlns:p14="http://schemas.microsoft.com/office/powerpoint/2010/main" val="895499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69545-F295-6C4B-8465-F7D9E26646E8}"/>
              </a:ext>
            </a:extLst>
          </p:cNvPr>
          <p:cNvSpPr>
            <a:spLocks noGrp="1"/>
          </p:cNvSpPr>
          <p:nvPr>
            <p:ph type="title"/>
          </p:nvPr>
        </p:nvSpPr>
        <p:spPr/>
        <p:txBody>
          <a:bodyPr/>
          <a:lstStyle/>
          <a:p>
            <a:r>
              <a:rPr kumimoji="1" lang="en-US" altLang="zh-CN" dirty="0" err="1"/>
              <a:t>Vivado</a:t>
            </a:r>
            <a:r>
              <a:rPr lang="zh-CN" altLang="en-US" dirty="0"/>
              <a:t>进行</a:t>
            </a:r>
            <a:r>
              <a:rPr kumimoji="1" lang="zh-CN" altLang="en-US" dirty="0"/>
              <a:t>硬件设计的流程</a:t>
            </a:r>
          </a:p>
        </p:txBody>
      </p:sp>
      <p:sp>
        <p:nvSpPr>
          <p:cNvPr id="5" name="文本占位符 4">
            <a:extLst>
              <a:ext uri="{FF2B5EF4-FFF2-40B4-BE49-F238E27FC236}">
                <a16:creationId xmlns:a16="http://schemas.microsoft.com/office/drawing/2014/main" id="{77A7B378-4B65-3A41-8A03-EF97CC5D2B43}"/>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22ECBFD4-E67E-7A49-933A-7C2BF9301A7E}"/>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39</a:t>
            </a:fld>
            <a:endParaRPr lang="zh-CN" altLang="en-US">
              <a:solidFill>
                <a:srgbClr val="1F497D"/>
              </a:solidFill>
            </a:endParaRPr>
          </a:p>
        </p:txBody>
      </p:sp>
    </p:spTree>
    <p:extLst>
      <p:ext uri="{BB962C8B-B14F-4D97-AF65-F5344CB8AC3E}">
        <p14:creationId xmlns:p14="http://schemas.microsoft.com/office/powerpoint/2010/main" val="162572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986658-8D32-AB4C-B6BC-357DBB81F348}"/>
              </a:ext>
            </a:extLst>
          </p:cNvPr>
          <p:cNvSpPr>
            <a:spLocks noGrp="1"/>
          </p:cNvSpPr>
          <p:nvPr>
            <p:ph type="title"/>
          </p:nvPr>
        </p:nvSpPr>
        <p:spPr/>
        <p:txBody>
          <a:bodyPr/>
          <a:lstStyle/>
          <a:p>
            <a:r>
              <a:rPr lang="zh-CN" altLang="en-US" dirty="0"/>
              <a:t>可编程器件简介</a:t>
            </a:r>
            <a:endParaRPr kumimoji="1" lang="zh-CN" altLang="en-US" dirty="0"/>
          </a:p>
        </p:txBody>
      </p:sp>
      <p:sp>
        <p:nvSpPr>
          <p:cNvPr id="3" name="内容占位符 2">
            <a:extLst>
              <a:ext uri="{FF2B5EF4-FFF2-40B4-BE49-F238E27FC236}">
                <a16:creationId xmlns:a16="http://schemas.microsoft.com/office/drawing/2014/main" id="{E432C3F1-5452-5841-9800-F4390311DFED}"/>
              </a:ext>
            </a:extLst>
          </p:cNvPr>
          <p:cNvSpPr>
            <a:spLocks noGrp="1"/>
          </p:cNvSpPr>
          <p:nvPr>
            <p:ph idx="1"/>
          </p:nvPr>
        </p:nvSpPr>
        <p:spPr/>
        <p:txBody>
          <a:bodyPr/>
          <a:lstStyle/>
          <a:p>
            <a:r>
              <a:rPr lang="zh-CN" altLang="en-US" dirty="0"/>
              <a:t>概述</a:t>
            </a:r>
          </a:p>
          <a:p>
            <a:pPr lvl="1"/>
            <a:r>
              <a:rPr lang="en-US" altLang="zh-CN" dirty="0"/>
              <a:t>PLD</a:t>
            </a:r>
            <a:r>
              <a:rPr lang="zh-CN" altLang="en-US" dirty="0"/>
              <a:t>是电子设计领域中最具活力和发展前途的一项技术，它的影响丝毫不亚于</a:t>
            </a:r>
            <a:r>
              <a:rPr lang="en-US" altLang="zh-CN" dirty="0"/>
              <a:t>70</a:t>
            </a:r>
            <a:r>
              <a:rPr lang="zh-CN" altLang="en-US" dirty="0"/>
              <a:t>年代单片机的发明和使用。</a:t>
            </a:r>
          </a:p>
          <a:p>
            <a:pPr lvl="1"/>
            <a:r>
              <a:rPr lang="en-US" altLang="zh-CN" dirty="0"/>
              <a:t>PLD</a:t>
            </a:r>
            <a:r>
              <a:rPr lang="zh-CN" altLang="en-US" dirty="0"/>
              <a:t>能做什么呢？可以毫不夸张的讲，</a:t>
            </a:r>
            <a:r>
              <a:rPr lang="en-US" altLang="zh-CN" dirty="0"/>
              <a:t>PLD</a:t>
            </a:r>
            <a:r>
              <a:rPr lang="zh-CN" altLang="en-US" dirty="0"/>
              <a:t>能完成任何数字器件的功能，上至高性能</a:t>
            </a:r>
            <a:r>
              <a:rPr lang="en-US" altLang="zh-CN" dirty="0"/>
              <a:t>CPU,</a:t>
            </a:r>
            <a:r>
              <a:rPr lang="zh-CN" altLang="en-US" dirty="0"/>
              <a:t>下至简单的位片电路，都可以用</a:t>
            </a:r>
            <a:r>
              <a:rPr lang="en-US" altLang="zh-CN" dirty="0"/>
              <a:t>PLD</a:t>
            </a:r>
            <a:r>
              <a:rPr lang="zh-CN" altLang="en-US" dirty="0"/>
              <a:t>来实现。</a:t>
            </a:r>
          </a:p>
          <a:p>
            <a:pPr lvl="1"/>
            <a:r>
              <a:rPr lang="zh-CN" altLang="en-US" dirty="0"/>
              <a:t>目前有多家公司生产</a:t>
            </a:r>
            <a:r>
              <a:rPr lang="en-US" altLang="zh-CN" dirty="0"/>
              <a:t>CPLD/FPGA</a:t>
            </a:r>
            <a:r>
              <a:rPr lang="zh-CN" altLang="en-US" dirty="0"/>
              <a:t>，主要有：</a:t>
            </a:r>
            <a:r>
              <a:rPr lang="en-US" altLang="zh-CN" dirty="0"/>
              <a:t>ALTERA(Intel)</a:t>
            </a:r>
            <a:r>
              <a:rPr lang="zh-CN" altLang="en-US" dirty="0"/>
              <a:t>，</a:t>
            </a:r>
            <a:r>
              <a:rPr lang="en-US" altLang="zh-CN" dirty="0"/>
              <a:t>XILINX</a:t>
            </a:r>
            <a:r>
              <a:rPr lang="zh-CN" altLang="en-US" dirty="0"/>
              <a:t>，</a:t>
            </a:r>
            <a:r>
              <a:rPr lang="en-US" altLang="zh-CN" dirty="0"/>
              <a:t>Lattice</a:t>
            </a:r>
            <a:r>
              <a:rPr lang="zh-CN" altLang="en-US" dirty="0"/>
              <a:t>，</a:t>
            </a:r>
            <a:r>
              <a:rPr lang="en-US" altLang="zh-CN" dirty="0" err="1"/>
              <a:t>Actel</a:t>
            </a:r>
            <a:r>
              <a:rPr lang="en-US" altLang="zh-CN" dirty="0"/>
              <a:t> </a:t>
            </a:r>
            <a:r>
              <a:rPr lang="zh-CN" altLang="en-US" dirty="0"/>
              <a:t>。 </a:t>
            </a:r>
          </a:p>
          <a:p>
            <a:endParaRPr kumimoji="1" lang="zh-CN" altLang="en-US" dirty="0"/>
          </a:p>
        </p:txBody>
      </p:sp>
      <p:sp>
        <p:nvSpPr>
          <p:cNvPr id="4" name="灯片编号占位符 3">
            <a:extLst>
              <a:ext uri="{FF2B5EF4-FFF2-40B4-BE49-F238E27FC236}">
                <a16:creationId xmlns:a16="http://schemas.microsoft.com/office/drawing/2014/main" id="{259B0C27-5FE1-0643-B3F2-F91AF316A7D8}"/>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4</a:t>
            </a:fld>
            <a:endParaRPr lang="zh-CN" altLang="en-US">
              <a:solidFill>
                <a:srgbClr val="1F497D"/>
              </a:solidFill>
            </a:endParaRPr>
          </a:p>
        </p:txBody>
      </p:sp>
      <p:pic>
        <p:nvPicPr>
          <p:cNvPr id="5" name="Picture 5" descr="u=2003239218,721911526&amp;fm=0&amp;gp=0">
            <a:hlinkClick r:id="rId3"/>
            <a:extLst>
              <a:ext uri="{FF2B5EF4-FFF2-40B4-BE49-F238E27FC236}">
                <a16:creationId xmlns:a16="http://schemas.microsoft.com/office/drawing/2014/main" id="{924AC657-AE1B-6441-AA41-4851C0A42661}"/>
              </a:ext>
            </a:extLst>
          </p:cNvPr>
          <p:cNvPicPr>
            <a:picLocks noChangeAspect="1" noChangeArrowheads="1"/>
          </p:cNvPicPr>
          <p:nvPr/>
        </p:nvPicPr>
        <p:blipFill>
          <a:blip r:embed="rId4"/>
          <a:srcRect/>
          <a:stretch>
            <a:fillRect/>
          </a:stretch>
        </p:blipFill>
        <p:spPr bwMode="auto">
          <a:xfrm>
            <a:off x="1116013" y="4941888"/>
            <a:ext cx="1333500" cy="1133475"/>
          </a:xfrm>
          <a:prstGeom prst="rect">
            <a:avLst/>
          </a:prstGeom>
          <a:noFill/>
          <a:ln w="9525">
            <a:noFill/>
            <a:miter lim="800000"/>
            <a:headEnd/>
            <a:tailEnd/>
          </a:ln>
        </p:spPr>
      </p:pic>
      <p:pic>
        <p:nvPicPr>
          <p:cNvPr id="6" name="Picture 7" descr="u=3169284422,1269265085&amp;fm=0&amp;gp=0">
            <a:hlinkClick r:id="rId5"/>
            <a:extLst>
              <a:ext uri="{FF2B5EF4-FFF2-40B4-BE49-F238E27FC236}">
                <a16:creationId xmlns:a16="http://schemas.microsoft.com/office/drawing/2014/main" id="{1851A3A0-99E3-FA42-BA3A-6C703E92A89F}"/>
              </a:ext>
            </a:extLst>
          </p:cNvPr>
          <p:cNvPicPr>
            <a:picLocks noChangeAspect="1" noChangeArrowheads="1"/>
          </p:cNvPicPr>
          <p:nvPr/>
        </p:nvPicPr>
        <p:blipFill>
          <a:blip r:embed="rId6"/>
          <a:srcRect/>
          <a:stretch>
            <a:fillRect/>
          </a:stretch>
        </p:blipFill>
        <p:spPr bwMode="auto">
          <a:xfrm>
            <a:off x="2484438" y="5013325"/>
            <a:ext cx="1333500" cy="1019175"/>
          </a:xfrm>
          <a:prstGeom prst="rect">
            <a:avLst/>
          </a:prstGeom>
          <a:noFill/>
          <a:ln w="9525">
            <a:noFill/>
            <a:miter lim="800000"/>
            <a:headEnd/>
            <a:tailEnd/>
          </a:ln>
        </p:spPr>
      </p:pic>
      <p:pic>
        <p:nvPicPr>
          <p:cNvPr id="7" name="Picture 14" descr="u=1829276656,3280635267&amp;fm=15&amp;gp=0">
            <a:hlinkClick r:id="rId7"/>
            <a:extLst>
              <a:ext uri="{FF2B5EF4-FFF2-40B4-BE49-F238E27FC236}">
                <a16:creationId xmlns:a16="http://schemas.microsoft.com/office/drawing/2014/main" id="{44E0417B-0ADC-B64B-8F2D-94C1D0212799}"/>
              </a:ext>
            </a:extLst>
          </p:cNvPr>
          <p:cNvPicPr>
            <a:picLocks noChangeAspect="1" noChangeArrowheads="1"/>
          </p:cNvPicPr>
          <p:nvPr/>
        </p:nvPicPr>
        <p:blipFill>
          <a:blip r:embed="rId8"/>
          <a:srcRect/>
          <a:stretch>
            <a:fillRect/>
          </a:stretch>
        </p:blipFill>
        <p:spPr bwMode="auto">
          <a:xfrm>
            <a:off x="3924300" y="4868863"/>
            <a:ext cx="1333500" cy="1295400"/>
          </a:xfrm>
          <a:prstGeom prst="rect">
            <a:avLst/>
          </a:prstGeom>
          <a:noFill/>
          <a:ln w="9525">
            <a:noFill/>
            <a:miter lim="800000"/>
            <a:headEnd/>
            <a:tailEnd/>
          </a:ln>
        </p:spPr>
      </p:pic>
      <p:pic>
        <p:nvPicPr>
          <p:cNvPr id="8" name="Picture 16" descr="u=1910603414,1444269958&amp;fm=0&amp;gp=0">
            <a:hlinkClick r:id="rId9"/>
            <a:extLst>
              <a:ext uri="{FF2B5EF4-FFF2-40B4-BE49-F238E27FC236}">
                <a16:creationId xmlns:a16="http://schemas.microsoft.com/office/drawing/2014/main" id="{A71EAA81-CB79-FC4C-B35A-EDC43CE7C250}"/>
              </a:ext>
            </a:extLst>
          </p:cNvPr>
          <p:cNvPicPr>
            <a:picLocks noChangeAspect="1" noChangeArrowheads="1"/>
          </p:cNvPicPr>
          <p:nvPr/>
        </p:nvPicPr>
        <p:blipFill>
          <a:blip r:embed="rId10"/>
          <a:srcRect/>
          <a:stretch>
            <a:fillRect/>
          </a:stretch>
        </p:blipFill>
        <p:spPr bwMode="auto">
          <a:xfrm>
            <a:off x="5580063" y="4797425"/>
            <a:ext cx="952500" cy="1333500"/>
          </a:xfrm>
          <a:prstGeom prst="rect">
            <a:avLst/>
          </a:prstGeom>
          <a:noFill/>
          <a:ln w="9525">
            <a:noFill/>
            <a:miter lim="800000"/>
            <a:headEnd/>
            <a:tailEnd/>
          </a:ln>
        </p:spPr>
      </p:pic>
    </p:spTree>
    <p:extLst>
      <p:ext uri="{BB962C8B-B14F-4D97-AF65-F5344CB8AC3E}">
        <p14:creationId xmlns:p14="http://schemas.microsoft.com/office/powerpoint/2010/main" val="1135605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822D4-25C7-B748-B134-414A70EA10B0}"/>
              </a:ext>
            </a:extLst>
          </p:cNvPr>
          <p:cNvSpPr>
            <a:spLocks noGrp="1"/>
          </p:cNvSpPr>
          <p:nvPr>
            <p:ph type="title"/>
          </p:nvPr>
        </p:nvSpPr>
        <p:spPr/>
        <p:txBody>
          <a:bodyPr/>
          <a:lstStyle/>
          <a:p>
            <a:r>
              <a:rPr kumimoji="1" lang="zh-CN" altLang="en-US" dirty="0"/>
              <a:t>开发流程</a:t>
            </a:r>
          </a:p>
        </p:txBody>
      </p:sp>
      <p:sp>
        <p:nvSpPr>
          <p:cNvPr id="3" name="内容占位符 2">
            <a:extLst>
              <a:ext uri="{FF2B5EF4-FFF2-40B4-BE49-F238E27FC236}">
                <a16:creationId xmlns:a16="http://schemas.microsoft.com/office/drawing/2014/main" id="{FCAA75F9-9B85-5A4D-A9B5-9C7F07C1BACE}"/>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4D64A379-C8AA-E046-8089-2A63A7737990}"/>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40</a:t>
            </a:fld>
            <a:endParaRPr lang="zh-CN" altLang="en-US">
              <a:solidFill>
                <a:srgbClr val="1F497D"/>
              </a:solidFill>
            </a:endParaRPr>
          </a:p>
        </p:txBody>
      </p:sp>
      <p:grpSp>
        <p:nvGrpSpPr>
          <p:cNvPr id="5" name="画布 2">
            <a:extLst>
              <a:ext uri="{FF2B5EF4-FFF2-40B4-BE49-F238E27FC236}">
                <a16:creationId xmlns:a16="http://schemas.microsoft.com/office/drawing/2014/main" id="{C1DF171B-545B-F64A-BA92-A1B2A191FD1B}"/>
              </a:ext>
            </a:extLst>
          </p:cNvPr>
          <p:cNvGrpSpPr/>
          <p:nvPr/>
        </p:nvGrpSpPr>
        <p:grpSpPr>
          <a:xfrm>
            <a:off x="609326" y="1370012"/>
            <a:ext cx="7707089" cy="4986338"/>
            <a:chOff x="0" y="0"/>
            <a:chExt cx="5274310" cy="3076575"/>
          </a:xfrm>
        </p:grpSpPr>
        <p:sp>
          <p:nvSpPr>
            <p:cNvPr id="6" name="矩形 5">
              <a:extLst>
                <a:ext uri="{FF2B5EF4-FFF2-40B4-BE49-F238E27FC236}">
                  <a16:creationId xmlns:a16="http://schemas.microsoft.com/office/drawing/2014/main" id="{749057EC-E36A-7448-970E-60445A47D35B}"/>
                </a:ext>
              </a:extLst>
            </p:cNvPr>
            <p:cNvSpPr/>
            <p:nvPr/>
          </p:nvSpPr>
          <p:spPr>
            <a:xfrm>
              <a:off x="0" y="0"/>
              <a:ext cx="5274310" cy="3076575"/>
            </a:xfrm>
            <a:prstGeom prst="rect">
              <a:avLst/>
            </a:prstGeom>
          </p:spPr>
        </p:sp>
        <p:sp>
          <p:nvSpPr>
            <p:cNvPr id="7" name="矩形 6">
              <a:extLst>
                <a:ext uri="{FF2B5EF4-FFF2-40B4-BE49-F238E27FC236}">
                  <a16:creationId xmlns:a16="http://schemas.microsoft.com/office/drawing/2014/main" id="{A6459EFD-7731-BF45-ABA8-44C9568D5220}"/>
                </a:ext>
              </a:extLst>
            </p:cNvPr>
            <p:cNvSpPr/>
            <p:nvPr/>
          </p:nvSpPr>
          <p:spPr>
            <a:xfrm>
              <a:off x="254833" y="284813"/>
              <a:ext cx="899410" cy="27731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600" kern="100">
                  <a:effectLst/>
                  <a:latin typeface="DengXian" panose="02010600030101010101" pitchFamily="2" charset="-122"/>
                  <a:ea typeface="DengXian" panose="02010600030101010101" pitchFamily="2" charset="-122"/>
                  <a:cs typeface="Times New Roman" panose="02020603050405020304" pitchFamily="18" charset="0"/>
                </a:rPr>
                <a:t>规划和预算</a:t>
              </a:r>
            </a:p>
          </p:txBody>
        </p:sp>
        <p:sp>
          <p:nvSpPr>
            <p:cNvPr id="8" name="矩形 7">
              <a:extLst>
                <a:ext uri="{FF2B5EF4-FFF2-40B4-BE49-F238E27FC236}">
                  <a16:creationId xmlns:a16="http://schemas.microsoft.com/office/drawing/2014/main" id="{87CB4B74-1C89-C44F-8983-4F1A1AF877F1}"/>
                </a:ext>
              </a:extLst>
            </p:cNvPr>
            <p:cNvSpPr/>
            <p:nvPr/>
          </p:nvSpPr>
          <p:spPr>
            <a:xfrm>
              <a:off x="1514007" y="284813"/>
              <a:ext cx="1274164" cy="26982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600" kern="100">
                  <a:effectLst/>
                  <a:latin typeface="DengXian" panose="02010600030101010101" pitchFamily="2" charset="-122"/>
                  <a:ea typeface="DengXian" panose="02010600030101010101" pitchFamily="2" charset="-122"/>
                  <a:cs typeface="Times New Roman" panose="02020603050405020304" pitchFamily="18" charset="0"/>
                </a:rPr>
                <a:t>创建代码原理图</a:t>
              </a:r>
            </a:p>
          </p:txBody>
        </p:sp>
        <p:sp>
          <p:nvSpPr>
            <p:cNvPr id="9" name="矩形 8">
              <a:extLst>
                <a:ext uri="{FF2B5EF4-FFF2-40B4-BE49-F238E27FC236}">
                  <a16:creationId xmlns:a16="http://schemas.microsoft.com/office/drawing/2014/main" id="{BBD9E775-AE5F-BE46-B3A8-E06E611172C9}"/>
                </a:ext>
              </a:extLst>
            </p:cNvPr>
            <p:cNvSpPr/>
            <p:nvPr/>
          </p:nvSpPr>
          <p:spPr>
            <a:xfrm>
              <a:off x="3194155" y="284813"/>
              <a:ext cx="936885" cy="26982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600" kern="100">
                  <a:effectLst/>
                  <a:latin typeface="DengXian" panose="02010600030101010101" pitchFamily="2" charset="-122"/>
                  <a:ea typeface="DengXian" panose="02010600030101010101" pitchFamily="2" charset="-122"/>
                  <a:cs typeface="Times New Roman" panose="02020603050405020304" pitchFamily="18" charset="0"/>
                </a:rPr>
                <a:t>RTL</a:t>
              </a:r>
              <a:r>
                <a:rPr lang="zh-CN" sz="1600" kern="100">
                  <a:effectLst/>
                  <a:latin typeface="DengXian" panose="02010600030101010101" pitchFamily="2" charset="-122"/>
                  <a:ea typeface="DengXian" panose="02010600030101010101" pitchFamily="2" charset="-122"/>
                  <a:cs typeface="Times New Roman" panose="02020603050405020304" pitchFamily="18" charset="0"/>
                </a:rPr>
                <a:t>仿真</a:t>
              </a:r>
            </a:p>
          </p:txBody>
        </p:sp>
        <p:sp>
          <p:nvSpPr>
            <p:cNvPr id="10" name="矩形 9">
              <a:extLst>
                <a:ext uri="{FF2B5EF4-FFF2-40B4-BE49-F238E27FC236}">
                  <a16:creationId xmlns:a16="http://schemas.microsoft.com/office/drawing/2014/main" id="{DCF2E6EA-6440-9545-AA69-798868959745}"/>
                </a:ext>
              </a:extLst>
            </p:cNvPr>
            <p:cNvSpPr/>
            <p:nvPr/>
          </p:nvSpPr>
          <p:spPr>
            <a:xfrm>
              <a:off x="3035509" y="929390"/>
              <a:ext cx="1251678" cy="28481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600" kern="100">
                  <a:effectLst/>
                  <a:latin typeface="DengXian" panose="02010600030101010101" pitchFamily="2" charset="-122"/>
                  <a:ea typeface="DengXian" panose="02010600030101010101" pitchFamily="2" charset="-122"/>
                  <a:cs typeface="Times New Roman" panose="02020603050405020304" pitchFamily="18" charset="0"/>
                </a:rPr>
                <a:t>综合以创建网表</a:t>
              </a:r>
            </a:p>
          </p:txBody>
        </p:sp>
        <p:sp>
          <p:nvSpPr>
            <p:cNvPr id="11" name="矩形 10">
              <a:extLst>
                <a:ext uri="{FF2B5EF4-FFF2-40B4-BE49-F238E27FC236}">
                  <a16:creationId xmlns:a16="http://schemas.microsoft.com/office/drawing/2014/main" id="{D18DE23D-9962-8448-9371-729FBEAE22C4}"/>
                </a:ext>
              </a:extLst>
            </p:cNvPr>
            <p:cNvSpPr/>
            <p:nvPr/>
          </p:nvSpPr>
          <p:spPr>
            <a:xfrm>
              <a:off x="1491639" y="929390"/>
              <a:ext cx="1251585" cy="28448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600" kern="100">
                  <a:effectLst/>
                  <a:latin typeface="宋体" panose="02010600030101010101" pitchFamily="2" charset="-122"/>
                  <a:ea typeface="DengXian" panose="02010600030101010101" pitchFamily="2" charset="-122"/>
                  <a:cs typeface="Times New Roman" panose="02020603050405020304" pitchFamily="18" charset="0"/>
                </a:rPr>
                <a:t>功能仿真</a:t>
              </a:r>
              <a:endParaRPr lang="zh-CN" sz="2000">
                <a:effectLst/>
                <a:latin typeface="宋体" panose="02010600030101010101" pitchFamily="2" charset="-122"/>
                <a:cs typeface="宋体" panose="02010600030101010101" pitchFamily="2" charset="-122"/>
              </a:endParaRPr>
            </a:p>
          </p:txBody>
        </p:sp>
        <p:sp>
          <p:nvSpPr>
            <p:cNvPr id="12" name="矩形 11">
              <a:extLst>
                <a:ext uri="{FF2B5EF4-FFF2-40B4-BE49-F238E27FC236}">
                  <a16:creationId xmlns:a16="http://schemas.microsoft.com/office/drawing/2014/main" id="{75280A84-53ED-B248-AB3D-7B217CBFE90A}"/>
                </a:ext>
              </a:extLst>
            </p:cNvPr>
            <p:cNvSpPr/>
            <p:nvPr/>
          </p:nvSpPr>
          <p:spPr>
            <a:xfrm>
              <a:off x="224853" y="929390"/>
              <a:ext cx="1011860" cy="28448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600" kern="100">
                  <a:effectLst/>
                  <a:latin typeface="宋体" panose="02010600030101010101" pitchFamily="2" charset="-122"/>
                  <a:ea typeface="DengXian" panose="02010600030101010101" pitchFamily="2" charset="-122"/>
                  <a:cs typeface="Times New Roman" panose="02020603050405020304" pitchFamily="18" charset="0"/>
                </a:rPr>
                <a:t>翻译</a:t>
              </a:r>
              <a:endParaRPr lang="zh-CN" sz="2000">
                <a:effectLst/>
                <a:latin typeface="宋体" panose="02010600030101010101" pitchFamily="2" charset="-122"/>
                <a:cs typeface="宋体" panose="02010600030101010101" pitchFamily="2" charset="-122"/>
              </a:endParaRPr>
            </a:p>
          </p:txBody>
        </p:sp>
        <p:sp>
          <p:nvSpPr>
            <p:cNvPr id="13" name="矩形 12">
              <a:extLst>
                <a:ext uri="{FF2B5EF4-FFF2-40B4-BE49-F238E27FC236}">
                  <a16:creationId xmlns:a16="http://schemas.microsoft.com/office/drawing/2014/main" id="{E1DFD34A-9B6F-7F40-97C6-A98BC0CC977F}"/>
                </a:ext>
              </a:extLst>
            </p:cNvPr>
            <p:cNvSpPr/>
            <p:nvPr/>
          </p:nvSpPr>
          <p:spPr>
            <a:xfrm>
              <a:off x="225158" y="1484144"/>
              <a:ext cx="1011555" cy="28448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600">
                  <a:effectLst/>
                  <a:latin typeface="宋体" panose="02010600030101010101" pitchFamily="2" charset="-122"/>
                  <a:ea typeface="DengXian" panose="02010600030101010101" pitchFamily="2" charset="-122"/>
                  <a:cs typeface="Times New Roman" panose="02020603050405020304" pitchFamily="18" charset="0"/>
                </a:rPr>
                <a:t>映射</a:t>
              </a:r>
              <a:endParaRPr lang="zh-CN" sz="2000">
                <a:effectLst/>
                <a:latin typeface="宋体" panose="02010600030101010101" pitchFamily="2" charset="-122"/>
                <a:cs typeface="宋体" panose="02010600030101010101" pitchFamily="2" charset="-122"/>
              </a:endParaRPr>
            </a:p>
          </p:txBody>
        </p:sp>
        <p:sp>
          <p:nvSpPr>
            <p:cNvPr id="14" name="矩形 13">
              <a:extLst>
                <a:ext uri="{FF2B5EF4-FFF2-40B4-BE49-F238E27FC236}">
                  <a16:creationId xmlns:a16="http://schemas.microsoft.com/office/drawing/2014/main" id="{265218F0-1F70-7E4D-A6AC-0CF59527BC12}"/>
                </a:ext>
              </a:extLst>
            </p:cNvPr>
            <p:cNvSpPr/>
            <p:nvPr/>
          </p:nvSpPr>
          <p:spPr>
            <a:xfrm>
              <a:off x="224853" y="2068761"/>
              <a:ext cx="1011555" cy="28448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600">
                  <a:effectLst/>
                  <a:latin typeface="宋体" panose="02010600030101010101" pitchFamily="2" charset="-122"/>
                  <a:ea typeface="DengXian" panose="02010600030101010101" pitchFamily="2" charset="-122"/>
                  <a:cs typeface="Times New Roman" panose="02020603050405020304" pitchFamily="18" charset="0"/>
                </a:rPr>
                <a:t>布局和布线</a:t>
              </a:r>
              <a:endParaRPr lang="zh-CN" sz="2000">
                <a:effectLst/>
                <a:latin typeface="宋体" panose="02010600030101010101" pitchFamily="2" charset="-122"/>
                <a:cs typeface="宋体" panose="02010600030101010101" pitchFamily="2" charset="-122"/>
              </a:endParaRPr>
            </a:p>
          </p:txBody>
        </p:sp>
        <p:sp>
          <p:nvSpPr>
            <p:cNvPr id="15" name="矩形 14">
              <a:extLst>
                <a:ext uri="{FF2B5EF4-FFF2-40B4-BE49-F238E27FC236}">
                  <a16:creationId xmlns:a16="http://schemas.microsoft.com/office/drawing/2014/main" id="{0142787F-3307-5D4B-98BC-B64A20B8FDEB}"/>
                </a:ext>
              </a:extLst>
            </p:cNvPr>
            <p:cNvSpPr/>
            <p:nvPr/>
          </p:nvSpPr>
          <p:spPr>
            <a:xfrm>
              <a:off x="225158" y="2615902"/>
              <a:ext cx="1011555" cy="28448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600">
                  <a:effectLst/>
                  <a:latin typeface="宋体" panose="02010600030101010101" pitchFamily="2" charset="-122"/>
                  <a:ea typeface="DengXian" panose="02010600030101010101" pitchFamily="2" charset="-122"/>
                  <a:cs typeface="Times New Roman" panose="02020603050405020304" pitchFamily="18" charset="0"/>
                </a:rPr>
                <a:t>得到时序收敛线</a:t>
              </a:r>
              <a:endParaRPr lang="zh-CN" sz="2000">
                <a:effectLst/>
                <a:latin typeface="宋体" panose="02010600030101010101" pitchFamily="2" charset="-122"/>
                <a:cs typeface="宋体" panose="02010600030101010101" pitchFamily="2" charset="-122"/>
              </a:endParaRPr>
            </a:p>
          </p:txBody>
        </p:sp>
        <p:sp>
          <p:nvSpPr>
            <p:cNvPr id="16" name="矩形 15">
              <a:extLst>
                <a:ext uri="{FF2B5EF4-FFF2-40B4-BE49-F238E27FC236}">
                  <a16:creationId xmlns:a16="http://schemas.microsoft.com/office/drawing/2014/main" id="{ABB2E49F-20EB-4043-9DDA-E74A5D36C213}"/>
                </a:ext>
              </a:extLst>
            </p:cNvPr>
            <p:cNvSpPr/>
            <p:nvPr/>
          </p:nvSpPr>
          <p:spPr>
            <a:xfrm>
              <a:off x="1551074" y="2615902"/>
              <a:ext cx="1011555" cy="28448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600">
                  <a:effectLst/>
                  <a:latin typeface="宋体" panose="02010600030101010101" pitchFamily="2" charset="-122"/>
                  <a:ea typeface="DengXian" panose="02010600030101010101" pitchFamily="2" charset="-122"/>
                  <a:cs typeface="Times New Roman" panose="02020603050405020304" pitchFamily="18" charset="0"/>
                </a:rPr>
                <a:t>时序仿真</a:t>
              </a:r>
              <a:endParaRPr lang="zh-CN" sz="2000">
                <a:effectLst/>
                <a:latin typeface="宋体" panose="02010600030101010101" pitchFamily="2" charset="-122"/>
                <a:cs typeface="宋体" panose="02010600030101010101" pitchFamily="2" charset="-122"/>
              </a:endParaRPr>
            </a:p>
          </p:txBody>
        </p:sp>
        <p:sp>
          <p:nvSpPr>
            <p:cNvPr id="17" name="矩形 16">
              <a:extLst>
                <a:ext uri="{FF2B5EF4-FFF2-40B4-BE49-F238E27FC236}">
                  <a16:creationId xmlns:a16="http://schemas.microsoft.com/office/drawing/2014/main" id="{6268CE03-BA82-7445-AD27-7913F15147B5}"/>
                </a:ext>
              </a:extLst>
            </p:cNvPr>
            <p:cNvSpPr/>
            <p:nvPr/>
          </p:nvSpPr>
          <p:spPr>
            <a:xfrm>
              <a:off x="2854693" y="2615902"/>
              <a:ext cx="1154125" cy="28448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600">
                  <a:effectLst/>
                  <a:latin typeface="宋体" panose="02010600030101010101" pitchFamily="2" charset="-122"/>
                  <a:ea typeface="DengXian" panose="02010600030101010101" pitchFamily="2" charset="-122"/>
                  <a:cs typeface="Times New Roman" panose="02020603050405020304" pitchFamily="18" charset="0"/>
                </a:rPr>
                <a:t>产生比特流文件</a:t>
              </a:r>
              <a:endParaRPr lang="zh-CN" sz="2000">
                <a:effectLst/>
                <a:latin typeface="宋体" panose="02010600030101010101" pitchFamily="2" charset="-122"/>
                <a:cs typeface="宋体" panose="02010600030101010101" pitchFamily="2" charset="-122"/>
              </a:endParaRPr>
            </a:p>
          </p:txBody>
        </p:sp>
        <p:sp>
          <p:nvSpPr>
            <p:cNvPr id="18" name="矩形 17">
              <a:extLst>
                <a:ext uri="{FF2B5EF4-FFF2-40B4-BE49-F238E27FC236}">
                  <a16:creationId xmlns:a16="http://schemas.microsoft.com/office/drawing/2014/main" id="{41CD0322-E2C3-7842-965F-934D28197C94}"/>
                </a:ext>
              </a:extLst>
            </p:cNvPr>
            <p:cNvSpPr/>
            <p:nvPr/>
          </p:nvSpPr>
          <p:spPr>
            <a:xfrm>
              <a:off x="4250723" y="2615902"/>
              <a:ext cx="1011555" cy="28448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600">
                  <a:effectLst/>
                  <a:latin typeface="宋体" panose="02010600030101010101" pitchFamily="2" charset="-122"/>
                  <a:ea typeface="DengXian" panose="02010600030101010101" pitchFamily="2" charset="-122"/>
                  <a:cs typeface="Times New Roman" panose="02020603050405020304" pitchFamily="18" charset="0"/>
                </a:rPr>
                <a:t>装载</a:t>
              </a:r>
              <a:r>
                <a:rPr lang="en-US" sz="1600">
                  <a:effectLst/>
                  <a:latin typeface="宋体" panose="02010600030101010101" pitchFamily="2" charset="-122"/>
                  <a:ea typeface="DengXian" panose="02010600030101010101" pitchFamily="2" charset="-122"/>
                  <a:cs typeface="Times New Roman" panose="02020603050405020304" pitchFamily="18" charset="0"/>
                </a:rPr>
                <a:t>FPGA</a:t>
              </a:r>
              <a:endParaRPr lang="zh-CN" sz="2000">
                <a:effectLst/>
                <a:latin typeface="宋体" panose="02010600030101010101" pitchFamily="2" charset="-122"/>
                <a:cs typeface="宋体" panose="02010600030101010101" pitchFamily="2" charset="-122"/>
              </a:endParaRPr>
            </a:p>
          </p:txBody>
        </p:sp>
        <p:cxnSp>
          <p:nvCxnSpPr>
            <p:cNvPr id="19" name="直接箭头连接符 7">
              <a:extLst>
                <a:ext uri="{FF2B5EF4-FFF2-40B4-BE49-F238E27FC236}">
                  <a16:creationId xmlns:a16="http://schemas.microsoft.com/office/drawing/2014/main" id="{B91B4A5E-B93F-164B-9B45-FCC14E1C44F4}"/>
                </a:ext>
              </a:extLst>
            </p:cNvPr>
            <p:cNvCxnSpPr>
              <a:stCxn id="7" idx="3"/>
              <a:endCxn id="8" idx="1"/>
            </p:cNvCxnSpPr>
            <p:nvPr/>
          </p:nvCxnSpPr>
          <p:spPr>
            <a:xfrm flipV="1">
              <a:off x="1154243" y="419724"/>
              <a:ext cx="359764" cy="374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0" name="直接箭头连接符 8">
              <a:extLst>
                <a:ext uri="{FF2B5EF4-FFF2-40B4-BE49-F238E27FC236}">
                  <a16:creationId xmlns:a16="http://schemas.microsoft.com/office/drawing/2014/main" id="{B5339E6A-38F3-AA4B-AC63-E74839D51A81}"/>
                </a:ext>
              </a:extLst>
            </p:cNvPr>
            <p:cNvCxnSpPr>
              <a:stCxn id="8" idx="3"/>
              <a:endCxn id="9" idx="1"/>
            </p:cNvCxnSpPr>
            <p:nvPr/>
          </p:nvCxnSpPr>
          <p:spPr>
            <a:xfrm>
              <a:off x="2788171" y="419724"/>
              <a:ext cx="405984" cy="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1" name="直接箭头连接符 9">
              <a:extLst>
                <a:ext uri="{FF2B5EF4-FFF2-40B4-BE49-F238E27FC236}">
                  <a16:creationId xmlns:a16="http://schemas.microsoft.com/office/drawing/2014/main" id="{A20E503E-5844-A74A-8CBD-38E5486A60A6}"/>
                </a:ext>
              </a:extLst>
            </p:cNvPr>
            <p:cNvCxnSpPr>
              <a:stCxn id="9" idx="2"/>
              <a:endCxn id="10" idx="0"/>
            </p:cNvCxnSpPr>
            <p:nvPr/>
          </p:nvCxnSpPr>
          <p:spPr>
            <a:xfrm flipH="1">
              <a:off x="3661348" y="554636"/>
              <a:ext cx="1250" cy="37475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2" name="直接箭头连接符 10">
              <a:extLst>
                <a:ext uri="{FF2B5EF4-FFF2-40B4-BE49-F238E27FC236}">
                  <a16:creationId xmlns:a16="http://schemas.microsoft.com/office/drawing/2014/main" id="{89A9AC5F-7025-9A44-A798-87CF0AE3A3CA}"/>
                </a:ext>
              </a:extLst>
            </p:cNvPr>
            <p:cNvCxnSpPr>
              <a:stCxn id="10" idx="1"/>
              <a:endCxn id="11" idx="3"/>
            </p:cNvCxnSpPr>
            <p:nvPr/>
          </p:nvCxnSpPr>
          <p:spPr>
            <a:xfrm flipH="1" flipV="1">
              <a:off x="2743224" y="1071630"/>
              <a:ext cx="292285" cy="16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3" name="直接箭头连接符 11">
              <a:extLst>
                <a:ext uri="{FF2B5EF4-FFF2-40B4-BE49-F238E27FC236}">
                  <a16:creationId xmlns:a16="http://schemas.microsoft.com/office/drawing/2014/main" id="{7BE16152-3098-6145-9359-A002C3DC5E38}"/>
                </a:ext>
              </a:extLst>
            </p:cNvPr>
            <p:cNvCxnSpPr>
              <a:stCxn id="11" idx="1"/>
              <a:endCxn id="12" idx="3"/>
            </p:cNvCxnSpPr>
            <p:nvPr/>
          </p:nvCxnSpPr>
          <p:spPr>
            <a:xfrm flipH="1">
              <a:off x="1236713" y="1071630"/>
              <a:ext cx="254926"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4" name="直接箭头连接符 12">
              <a:extLst>
                <a:ext uri="{FF2B5EF4-FFF2-40B4-BE49-F238E27FC236}">
                  <a16:creationId xmlns:a16="http://schemas.microsoft.com/office/drawing/2014/main" id="{EA4EFD9F-7AD7-7345-B213-2285DAE15093}"/>
                </a:ext>
              </a:extLst>
            </p:cNvPr>
            <p:cNvCxnSpPr>
              <a:stCxn id="12" idx="2"/>
              <a:endCxn id="13" idx="0"/>
            </p:cNvCxnSpPr>
            <p:nvPr/>
          </p:nvCxnSpPr>
          <p:spPr>
            <a:xfrm>
              <a:off x="730783" y="1213870"/>
              <a:ext cx="153" cy="27027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5" name="直接箭头连接符 13">
              <a:extLst>
                <a:ext uri="{FF2B5EF4-FFF2-40B4-BE49-F238E27FC236}">
                  <a16:creationId xmlns:a16="http://schemas.microsoft.com/office/drawing/2014/main" id="{0B90ECD8-6F02-4640-B942-9161A2851C9C}"/>
                </a:ext>
              </a:extLst>
            </p:cNvPr>
            <p:cNvCxnSpPr>
              <a:stCxn id="13" idx="2"/>
              <a:endCxn id="14" idx="0"/>
            </p:cNvCxnSpPr>
            <p:nvPr/>
          </p:nvCxnSpPr>
          <p:spPr>
            <a:xfrm flipH="1">
              <a:off x="730631" y="1768624"/>
              <a:ext cx="305" cy="30013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6" name="直接箭头连接符 14">
              <a:extLst>
                <a:ext uri="{FF2B5EF4-FFF2-40B4-BE49-F238E27FC236}">
                  <a16:creationId xmlns:a16="http://schemas.microsoft.com/office/drawing/2014/main" id="{0171A434-632F-5043-B161-1E5C9BC18725}"/>
                </a:ext>
              </a:extLst>
            </p:cNvPr>
            <p:cNvCxnSpPr>
              <a:stCxn id="14" idx="2"/>
              <a:endCxn id="15" idx="0"/>
            </p:cNvCxnSpPr>
            <p:nvPr/>
          </p:nvCxnSpPr>
          <p:spPr>
            <a:xfrm>
              <a:off x="730631" y="2353241"/>
              <a:ext cx="305" cy="26266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7" name="直接箭头连接符 15">
              <a:extLst>
                <a:ext uri="{FF2B5EF4-FFF2-40B4-BE49-F238E27FC236}">
                  <a16:creationId xmlns:a16="http://schemas.microsoft.com/office/drawing/2014/main" id="{427E8D81-DB40-1144-A729-3CB4CD83E04A}"/>
                </a:ext>
              </a:extLst>
            </p:cNvPr>
            <p:cNvCxnSpPr>
              <a:stCxn id="15" idx="3"/>
              <a:endCxn id="16" idx="1"/>
            </p:cNvCxnSpPr>
            <p:nvPr/>
          </p:nvCxnSpPr>
          <p:spPr>
            <a:xfrm>
              <a:off x="1236713" y="2758142"/>
              <a:ext cx="314361"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8" name="直接箭头连接符 16">
              <a:extLst>
                <a:ext uri="{FF2B5EF4-FFF2-40B4-BE49-F238E27FC236}">
                  <a16:creationId xmlns:a16="http://schemas.microsoft.com/office/drawing/2014/main" id="{AE4CFDA2-3AD8-C641-A01D-91AD59E13BC6}"/>
                </a:ext>
              </a:extLst>
            </p:cNvPr>
            <p:cNvCxnSpPr>
              <a:stCxn id="16" idx="3"/>
              <a:endCxn id="17" idx="1"/>
            </p:cNvCxnSpPr>
            <p:nvPr/>
          </p:nvCxnSpPr>
          <p:spPr>
            <a:xfrm>
              <a:off x="2562629" y="2758142"/>
              <a:ext cx="292064"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9" name="直接箭头连接符 17">
              <a:extLst>
                <a:ext uri="{FF2B5EF4-FFF2-40B4-BE49-F238E27FC236}">
                  <a16:creationId xmlns:a16="http://schemas.microsoft.com/office/drawing/2014/main" id="{E5E2E76F-CDBC-1B40-B2E1-10831F04FC51}"/>
                </a:ext>
              </a:extLst>
            </p:cNvPr>
            <p:cNvCxnSpPr>
              <a:stCxn id="17" idx="3"/>
              <a:endCxn id="18" idx="1"/>
            </p:cNvCxnSpPr>
            <p:nvPr/>
          </p:nvCxnSpPr>
          <p:spPr>
            <a:xfrm>
              <a:off x="4008818" y="2758142"/>
              <a:ext cx="241905"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0" name="矩形 29">
              <a:extLst>
                <a:ext uri="{FF2B5EF4-FFF2-40B4-BE49-F238E27FC236}">
                  <a16:creationId xmlns:a16="http://schemas.microsoft.com/office/drawing/2014/main" id="{0F1FD3BE-72BD-484F-BCB3-32B40E264BDF}"/>
                </a:ext>
              </a:extLst>
            </p:cNvPr>
            <p:cNvSpPr/>
            <p:nvPr/>
          </p:nvSpPr>
          <p:spPr>
            <a:xfrm>
              <a:off x="148390" y="609600"/>
              <a:ext cx="1207168" cy="187291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1600" kern="100">
                  <a:effectLst/>
                  <a:latin typeface="DengXian" panose="02010600030101010101" pitchFamily="2" charset="-122"/>
                  <a:ea typeface="DengXian" panose="02010600030101010101" pitchFamily="2" charset="-122"/>
                  <a:cs typeface="Times New Roman" panose="02020603050405020304" pitchFamily="18" charset="0"/>
                </a:rPr>
                <a:t>实现</a:t>
              </a:r>
            </a:p>
          </p:txBody>
        </p:sp>
      </p:grpSp>
    </p:spTree>
    <p:extLst>
      <p:ext uri="{BB962C8B-B14F-4D97-AF65-F5344CB8AC3E}">
        <p14:creationId xmlns:p14="http://schemas.microsoft.com/office/powerpoint/2010/main" val="12920114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3DE2D-3307-1F46-9CB6-2CDDECEA64BC}"/>
              </a:ext>
            </a:extLst>
          </p:cNvPr>
          <p:cNvSpPr>
            <a:spLocks noGrp="1"/>
          </p:cNvSpPr>
          <p:nvPr>
            <p:ph type="title"/>
          </p:nvPr>
        </p:nvSpPr>
        <p:spPr/>
        <p:txBody>
          <a:bodyPr/>
          <a:lstStyle/>
          <a:p>
            <a:r>
              <a:rPr kumimoji="1" lang="zh-CN" altLang="en-US" dirty="0"/>
              <a:t>用户界面</a:t>
            </a:r>
          </a:p>
        </p:txBody>
      </p:sp>
      <p:sp>
        <p:nvSpPr>
          <p:cNvPr id="3" name="内容占位符 2">
            <a:extLst>
              <a:ext uri="{FF2B5EF4-FFF2-40B4-BE49-F238E27FC236}">
                <a16:creationId xmlns:a16="http://schemas.microsoft.com/office/drawing/2014/main" id="{A54D720B-09C6-1444-AF25-B362CB82992C}"/>
              </a:ext>
            </a:extLst>
          </p:cNvPr>
          <p:cNvSpPr>
            <a:spLocks noGrp="1"/>
          </p:cNvSpPr>
          <p:nvPr>
            <p:ph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EAFC66FD-A20C-B841-8741-31EA3B0EC754}"/>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41</a:t>
            </a:fld>
            <a:endParaRPr lang="zh-CN" altLang="en-US">
              <a:solidFill>
                <a:srgbClr val="1F497D"/>
              </a:solidFill>
            </a:endParaRPr>
          </a:p>
        </p:txBody>
      </p:sp>
      <p:pic>
        <p:nvPicPr>
          <p:cNvPr id="5" name="图片 4">
            <a:extLst>
              <a:ext uri="{FF2B5EF4-FFF2-40B4-BE49-F238E27FC236}">
                <a16:creationId xmlns:a16="http://schemas.microsoft.com/office/drawing/2014/main" id="{4F81DDBE-75AB-3E43-9577-D64B0627E328}"/>
              </a:ext>
            </a:extLst>
          </p:cNvPr>
          <p:cNvPicPr/>
          <p:nvPr/>
        </p:nvPicPr>
        <p:blipFill>
          <a:blip r:embed="rId2">
            <a:extLst>
              <a:ext uri="{28A0092B-C50C-407E-A947-70E740481C1C}">
                <a14:useLocalDpi xmlns:a14="http://schemas.microsoft.com/office/drawing/2010/main" val="0"/>
              </a:ext>
            </a:extLst>
          </a:blip>
          <a:stretch>
            <a:fillRect/>
          </a:stretch>
        </p:blipFill>
        <p:spPr>
          <a:xfrm>
            <a:off x="484634" y="1350590"/>
            <a:ext cx="8202166" cy="4854948"/>
          </a:xfrm>
          <a:prstGeom prst="rect">
            <a:avLst/>
          </a:prstGeom>
          <a:noFill/>
          <a:ln>
            <a:noFill/>
          </a:ln>
        </p:spPr>
      </p:pic>
    </p:spTree>
    <p:extLst>
      <p:ext uri="{BB962C8B-B14F-4D97-AF65-F5344CB8AC3E}">
        <p14:creationId xmlns:p14="http://schemas.microsoft.com/office/powerpoint/2010/main" val="28075297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0D423B-15A8-C848-A70B-D1FE02B009FA}"/>
              </a:ext>
            </a:extLst>
          </p:cNvPr>
          <p:cNvSpPr>
            <a:spLocks noGrp="1"/>
          </p:cNvSpPr>
          <p:nvPr>
            <p:ph type="title"/>
          </p:nvPr>
        </p:nvSpPr>
        <p:spPr/>
        <p:txBody>
          <a:bodyPr/>
          <a:lstStyle/>
          <a:p>
            <a:r>
              <a:rPr kumimoji="1" lang="zh-CN" altLang="en-US" dirty="0"/>
              <a:t>创建空白项目</a:t>
            </a:r>
          </a:p>
        </p:txBody>
      </p:sp>
      <p:sp>
        <p:nvSpPr>
          <p:cNvPr id="3" name="内容占位符 2">
            <a:extLst>
              <a:ext uri="{FF2B5EF4-FFF2-40B4-BE49-F238E27FC236}">
                <a16:creationId xmlns:a16="http://schemas.microsoft.com/office/drawing/2014/main" id="{ACE363B9-22A2-E441-8E2D-8BCD9A07EBB3}"/>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EF264F6D-416F-824F-91BB-1B63C6637016}"/>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42</a:t>
            </a:fld>
            <a:endParaRPr lang="zh-CN" altLang="en-US">
              <a:solidFill>
                <a:srgbClr val="1F497D"/>
              </a:solidFill>
            </a:endParaRPr>
          </a:p>
        </p:txBody>
      </p:sp>
      <p:pic>
        <p:nvPicPr>
          <p:cNvPr id="5" name="图片 4">
            <a:extLst>
              <a:ext uri="{FF2B5EF4-FFF2-40B4-BE49-F238E27FC236}">
                <a16:creationId xmlns:a16="http://schemas.microsoft.com/office/drawing/2014/main" id="{1F69F792-9AC4-E145-B9DD-11782BF1FC89}"/>
              </a:ext>
            </a:extLst>
          </p:cNvPr>
          <p:cNvPicPr/>
          <p:nvPr/>
        </p:nvPicPr>
        <p:blipFill>
          <a:blip r:embed="rId2"/>
          <a:stretch>
            <a:fillRect/>
          </a:stretch>
        </p:blipFill>
        <p:spPr>
          <a:xfrm>
            <a:off x="466735" y="1219200"/>
            <a:ext cx="8220065" cy="5137150"/>
          </a:xfrm>
          <a:prstGeom prst="rect">
            <a:avLst/>
          </a:prstGeom>
        </p:spPr>
      </p:pic>
    </p:spTree>
    <p:extLst>
      <p:ext uri="{BB962C8B-B14F-4D97-AF65-F5344CB8AC3E}">
        <p14:creationId xmlns:p14="http://schemas.microsoft.com/office/powerpoint/2010/main" val="645110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7CE51-97D0-4342-92C9-75055BC232DC}"/>
              </a:ext>
            </a:extLst>
          </p:cNvPr>
          <p:cNvSpPr>
            <a:spLocks noGrp="1"/>
          </p:cNvSpPr>
          <p:nvPr>
            <p:ph type="title"/>
          </p:nvPr>
        </p:nvSpPr>
        <p:spPr/>
        <p:txBody>
          <a:bodyPr/>
          <a:lstStyle/>
          <a:p>
            <a:r>
              <a:rPr kumimoji="1" lang="zh-CN" altLang="en-US" dirty="0"/>
              <a:t>设定项目名称和位置</a:t>
            </a:r>
          </a:p>
        </p:txBody>
      </p:sp>
      <p:sp>
        <p:nvSpPr>
          <p:cNvPr id="3" name="内容占位符 2">
            <a:extLst>
              <a:ext uri="{FF2B5EF4-FFF2-40B4-BE49-F238E27FC236}">
                <a16:creationId xmlns:a16="http://schemas.microsoft.com/office/drawing/2014/main" id="{2B8A02FB-ADA7-7F4E-ABC9-AA22429C604A}"/>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E81B930A-173A-5A4B-ABF9-73FB111224B8}"/>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43</a:t>
            </a:fld>
            <a:endParaRPr lang="zh-CN" altLang="en-US">
              <a:solidFill>
                <a:srgbClr val="1F497D"/>
              </a:solidFill>
            </a:endParaRPr>
          </a:p>
        </p:txBody>
      </p:sp>
      <p:pic>
        <p:nvPicPr>
          <p:cNvPr id="5" name="图片 4">
            <a:extLst>
              <a:ext uri="{FF2B5EF4-FFF2-40B4-BE49-F238E27FC236}">
                <a16:creationId xmlns:a16="http://schemas.microsoft.com/office/drawing/2014/main" id="{A2B4949F-92FB-8640-9237-70E102014926}"/>
              </a:ext>
            </a:extLst>
          </p:cNvPr>
          <p:cNvPicPr/>
          <p:nvPr/>
        </p:nvPicPr>
        <p:blipFill>
          <a:blip r:embed="rId2"/>
          <a:stretch>
            <a:fillRect/>
          </a:stretch>
        </p:blipFill>
        <p:spPr>
          <a:xfrm>
            <a:off x="457200" y="1219199"/>
            <a:ext cx="8435280" cy="5502275"/>
          </a:xfrm>
          <a:prstGeom prst="rect">
            <a:avLst/>
          </a:prstGeom>
        </p:spPr>
      </p:pic>
    </p:spTree>
    <p:extLst>
      <p:ext uri="{BB962C8B-B14F-4D97-AF65-F5344CB8AC3E}">
        <p14:creationId xmlns:p14="http://schemas.microsoft.com/office/powerpoint/2010/main" val="1534216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C1AE1-A3C7-4A49-92BF-1E633B9FB630}"/>
              </a:ext>
            </a:extLst>
          </p:cNvPr>
          <p:cNvSpPr>
            <a:spLocks noGrp="1"/>
          </p:cNvSpPr>
          <p:nvPr>
            <p:ph type="title"/>
          </p:nvPr>
        </p:nvSpPr>
        <p:spPr/>
        <p:txBody>
          <a:bodyPr/>
          <a:lstStyle/>
          <a:p>
            <a:r>
              <a:rPr kumimoji="1" lang="zh-CN" altLang="en-US" dirty="0"/>
              <a:t>设定项目类型</a:t>
            </a:r>
          </a:p>
        </p:txBody>
      </p:sp>
      <p:sp>
        <p:nvSpPr>
          <p:cNvPr id="3" name="内容占位符 2">
            <a:extLst>
              <a:ext uri="{FF2B5EF4-FFF2-40B4-BE49-F238E27FC236}">
                <a16:creationId xmlns:a16="http://schemas.microsoft.com/office/drawing/2014/main" id="{9CD67993-6546-7746-A10E-AFCEFBF50849}"/>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8FAC2E56-95F6-E542-857A-9B1A88FBA128}"/>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44</a:t>
            </a:fld>
            <a:endParaRPr lang="zh-CN" altLang="en-US">
              <a:solidFill>
                <a:srgbClr val="1F497D"/>
              </a:solidFill>
            </a:endParaRPr>
          </a:p>
        </p:txBody>
      </p:sp>
      <p:pic>
        <p:nvPicPr>
          <p:cNvPr id="5" name="图片 4">
            <a:extLst>
              <a:ext uri="{FF2B5EF4-FFF2-40B4-BE49-F238E27FC236}">
                <a16:creationId xmlns:a16="http://schemas.microsoft.com/office/drawing/2014/main" id="{8B24747A-0FC7-2C4D-A46F-1E2B7EBC16B7}"/>
              </a:ext>
            </a:extLst>
          </p:cNvPr>
          <p:cNvPicPr/>
          <p:nvPr/>
        </p:nvPicPr>
        <p:blipFill>
          <a:blip r:embed="rId2"/>
          <a:stretch>
            <a:fillRect/>
          </a:stretch>
        </p:blipFill>
        <p:spPr>
          <a:xfrm>
            <a:off x="457200" y="1219200"/>
            <a:ext cx="8229600" cy="5137150"/>
          </a:xfrm>
          <a:prstGeom prst="rect">
            <a:avLst/>
          </a:prstGeom>
        </p:spPr>
      </p:pic>
    </p:spTree>
    <p:extLst>
      <p:ext uri="{BB962C8B-B14F-4D97-AF65-F5344CB8AC3E}">
        <p14:creationId xmlns:p14="http://schemas.microsoft.com/office/powerpoint/2010/main" val="41105994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B107D-3A9B-C84C-BAEB-E465FEDABFAB}"/>
              </a:ext>
            </a:extLst>
          </p:cNvPr>
          <p:cNvSpPr>
            <a:spLocks noGrp="1"/>
          </p:cNvSpPr>
          <p:nvPr>
            <p:ph type="title"/>
          </p:nvPr>
        </p:nvSpPr>
        <p:spPr/>
        <p:txBody>
          <a:bodyPr/>
          <a:lstStyle/>
          <a:p>
            <a:r>
              <a:rPr kumimoji="1" lang="zh-CN" altLang="en-US" dirty="0"/>
              <a:t>项目设定</a:t>
            </a:r>
          </a:p>
        </p:txBody>
      </p:sp>
      <p:sp>
        <p:nvSpPr>
          <p:cNvPr id="3" name="内容占位符 2">
            <a:extLst>
              <a:ext uri="{FF2B5EF4-FFF2-40B4-BE49-F238E27FC236}">
                <a16:creationId xmlns:a16="http://schemas.microsoft.com/office/drawing/2014/main" id="{D73B7D55-DF76-E44B-98D5-7CDE078F30B0}"/>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600C3530-C2E7-EF4B-AA07-1EA90E7E1E82}"/>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45</a:t>
            </a:fld>
            <a:endParaRPr lang="zh-CN" altLang="en-US">
              <a:solidFill>
                <a:srgbClr val="1F497D"/>
              </a:solidFill>
            </a:endParaRPr>
          </a:p>
        </p:txBody>
      </p:sp>
      <p:pic>
        <p:nvPicPr>
          <p:cNvPr id="6" name="图片 5">
            <a:extLst>
              <a:ext uri="{FF2B5EF4-FFF2-40B4-BE49-F238E27FC236}">
                <a16:creationId xmlns:a16="http://schemas.microsoft.com/office/drawing/2014/main" id="{C556E20C-9571-ED41-B666-C429041048B4}"/>
              </a:ext>
            </a:extLst>
          </p:cNvPr>
          <p:cNvPicPr/>
          <p:nvPr/>
        </p:nvPicPr>
        <p:blipFill>
          <a:blip r:embed="rId2"/>
          <a:stretch>
            <a:fillRect/>
          </a:stretch>
        </p:blipFill>
        <p:spPr>
          <a:xfrm>
            <a:off x="462930" y="1219200"/>
            <a:ext cx="8223870" cy="4910138"/>
          </a:xfrm>
          <a:prstGeom prst="rect">
            <a:avLst/>
          </a:prstGeom>
        </p:spPr>
      </p:pic>
    </p:spTree>
    <p:extLst>
      <p:ext uri="{BB962C8B-B14F-4D97-AF65-F5344CB8AC3E}">
        <p14:creationId xmlns:p14="http://schemas.microsoft.com/office/powerpoint/2010/main" val="3321237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5AC2E-216D-154B-8ACD-C7D03A52EE34}"/>
              </a:ext>
            </a:extLst>
          </p:cNvPr>
          <p:cNvSpPr>
            <a:spLocks noGrp="1"/>
          </p:cNvSpPr>
          <p:nvPr>
            <p:ph type="title"/>
          </p:nvPr>
        </p:nvSpPr>
        <p:spPr/>
        <p:txBody>
          <a:bodyPr/>
          <a:lstStyle/>
          <a:p>
            <a:r>
              <a:rPr kumimoji="1" lang="zh-CN" altLang="en-US" dirty="0"/>
              <a:t>项目信息汇总与空白项目</a:t>
            </a:r>
          </a:p>
        </p:txBody>
      </p:sp>
      <p:sp>
        <p:nvSpPr>
          <p:cNvPr id="3" name="内容占位符 2">
            <a:extLst>
              <a:ext uri="{FF2B5EF4-FFF2-40B4-BE49-F238E27FC236}">
                <a16:creationId xmlns:a16="http://schemas.microsoft.com/office/drawing/2014/main" id="{C97CD9A9-3372-2749-9CF3-661A4F045E72}"/>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C14E57B3-D35E-F94D-A743-EB2DA7322FE2}"/>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46</a:t>
            </a:fld>
            <a:endParaRPr lang="zh-CN" altLang="en-US">
              <a:solidFill>
                <a:srgbClr val="1F497D"/>
              </a:solidFill>
            </a:endParaRPr>
          </a:p>
        </p:txBody>
      </p:sp>
      <p:pic>
        <p:nvPicPr>
          <p:cNvPr id="5" name="图片 4">
            <a:extLst>
              <a:ext uri="{FF2B5EF4-FFF2-40B4-BE49-F238E27FC236}">
                <a16:creationId xmlns:a16="http://schemas.microsoft.com/office/drawing/2014/main" id="{2216C550-44C6-0649-BE6F-21BB48C495D3}"/>
              </a:ext>
            </a:extLst>
          </p:cNvPr>
          <p:cNvPicPr/>
          <p:nvPr/>
        </p:nvPicPr>
        <p:blipFill>
          <a:blip r:embed="rId2"/>
          <a:stretch>
            <a:fillRect/>
          </a:stretch>
        </p:blipFill>
        <p:spPr>
          <a:xfrm>
            <a:off x="179512" y="1484784"/>
            <a:ext cx="5184576" cy="3726160"/>
          </a:xfrm>
          <a:prstGeom prst="rect">
            <a:avLst/>
          </a:prstGeom>
        </p:spPr>
      </p:pic>
      <p:pic>
        <p:nvPicPr>
          <p:cNvPr id="6" name="图片 5">
            <a:extLst>
              <a:ext uri="{FF2B5EF4-FFF2-40B4-BE49-F238E27FC236}">
                <a16:creationId xmlns:a16="http://schemas.microsoft.com/office/drawing/2014/main" id="{6BA0967C-B155-6E42-887A-DFDC5B2E2D75}"/>
              </a:ext>
            </a:extLst>
          </p:cNvPr>
          <p:cNvPicPr/>
          <p:nvPr/>
        </p:nvPicPr>
        <p:blipFill>
          <a:blip r:embed="rId3"/>
          <a:stretch>
            <a:fillRect/>
          </a:stretch>
        </p:blipFill>
        <p:spPr>
          <a:xfrm>
            <a:off x="5616252" y="2993216"/>
            <a:ext cx="3348236" cy="1515904"/>
          </a:xfrm>
          <a:prstGeom prst="rect">
            <a:avLst/>
          </a:prstGeom>
        </p:spPr>
      </p:pic>
    </p:spTree>
    <p:extLst>
      <p:ext uri="{BB962C8B-B14F-4D97-AF65-F5344CB8AC3E}">
        <p14:creationId xmlns:p14="http://schemas.microsoft.com/office/powerpoint/2010/main" val="10963903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9B9D9-234F-3843-99FE-C708756D1BBE}"/>
              </a:ext>
            </a:extLst>
          </p:cNvPr>
          <p:cNvSpPr>
            <a:spLocks noGrp="1"/>
          </p:cNvSpPr>
          <p:nvPr>
            <p:ph type="title"/>
          </p:nvPr>
        </p:nvSpPr>
        <p:spPr/>
        <p:txBody>
          <a:bodyPr/>
          <a:lstStyle/>
          <a:p>
            <a:r>
              <a:rPr lang="zh-CN" altLang="en-US" dirty="0"/>
              <a:t>添加源文件</a:t>
            </a:r>
            <a:endParaRPr kumimoji="1" lang="zh-CN" altLang="en-US" dirty="0"/>
          </a:p>
        </p:txBody>
      </p:sp>
      <p:sp>
        <p:nvSpPr>
          <p:cNvPr id="3" name="内容占位符 2">
            <a:extLst>
              <a:ext uri="{FF2B5EF4-FFF2-40B4-BE49-F238E27FC236}">
                <a16:creationId xmlns:a16="http://schemas.microsoft.com/office/drawing/2014/main" id="{1F262BAA-647B-4546-9205-04139BF8CA88}"/>
              </a:ext>
            </a:extLst>
          </p:cNvPr>
          <p:cNvSpPr>
            <a:spLocks noGrp="1"/>
          </p:cNvSpPr>
          <p:nvPr>
            <p:ph idx="1"/>
          </p:nvPr>
        </p:nvSpPr>
        <p:spPr/>
        <p:txBody>
          <a:bodyPr/>
          <a:lstStyle/>
          <a:p>
            <a:r>
              <a:rPr lang="zh-CN" altLang="zh-CN" dirty="0"/>
              <a:t>在左边管理区单击</a:t>
            </a:r>
            <a:r>
              <a:rPr lang="en-US" altLang="zh-CN" dirty="0"/>
              <a:t>Add Sources</a:t>
            </a:r>
            <a:r>
              <a:rPr lang="zh-CN" altLang="zh-CN" dirty="0"/>
              <a:t>，选择</a:t>
            </a:r>
            <a:r>
              <a:rPr lang="en-US" altLang="zh-CN" dirty="0"/>
              <a:t> New Source</a:t>
            </a:r>
            <a:r>
              <a:rPr lang="zh-CN" altLang="zh-CN" dirty="0"/>
              <a:t>，出现创建源文件向导的选择源码类型对话框，在此选择</a:t>
            </a:r>
            <a:r>
              <a:rPr lang="en-US" altLang="zh-CN" dirty="0"/>
              <a:t> Add or Create design sources</a:t>
            </a:r>
            <a:r>
              <a:rPr lang="zh-CN" altLang="zh-CN" dirty="0"/>
              <a:t>。 </a:t>
            </a:r>
            <a:endParaRPr kumimoji="1" lang="zh-CN" altLang="en-US" dirty="0"/>
          </a:p>
        </p:txBody>
      </p:sp>
      <p:sp>
        <p:nvSpPr>
          <p:cNvPr id="4" name="灯片编号占位符 3">
            <a:extLst>
              <a:ext uri="{FF2B5EF4-FFF2-40B4-BE49-F238E27FC236}">
                <a16:creationId xmlns:a16="http://schemas.microsoft.com/office/drawing/2014/main" id="{523B8CD1-CCDD-C74E-9B0C-5CCBC214EF87}"/>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47</a:t>
            </a:fld>
            <a:endParaRPr lang="zh-CN" altLang="en-US">
              <a:solidFill>
                <a:srgbClr val="1F497D"/>
              </a:solidFill>
            </a:endParaRPr>
          </a:p>
        </p:txBody>
      </p:sp>
      <p:pic>
        <p:nvPicPr>
          <p:cNvPr id="6" name="图片 5">
            <a:extLst>
              <a:ext uri="{FF2B5EF4-FFF2-40B4-BE49-F238E27FC236}">
                <a16:creationId xmlns:a16="http://schemas.microsoft.com/office/drawing/2014/main" id="{4153CA6E-41B0-CF46-A4F0-249873953613}"/>
              </a:ext>
            </a:extLst>
          </p:cNvPr>
          <p:cNvPicPr/>
          <p:nvPr/>
        </p:nvPicPr>
        <p:blipFill>
          <a:blip r:embed="rId2"/>
          <a:stretch>
            <a:fillRect/>
          </a:stretch>
        </p:blipFill>
        <p:spPr>
          <a:xfrm>
            <a:off x="1799692" y="2672239"/>
            <a:ext cx="5544616" cy="3684111"/>
          </a:xfrm>
          <a:prstGeom prst="rect">
            <a:avLst/>
          </a:prstGeom>
        </p:spPr>
      </p:pic>
    </p:spTree>
    <p:extLst>
      <p:ext uri="{BB962C8B-B14F-4D97-AF65-F5344CB8AC3E}">
        <p14:creationId xmlns:p14="http://schemas.microsoft.com/office/powerpoint/2010/main" val="5500005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382E6-AE31-924C-914A-D25A404B957B}"/>
              </a:ext>
            </a:extLst>
          </p:cNvPr>
          <p:cNvSpPr>
            <a:spLocks noGrp="1"/>
          </p:cNvSpPr>
          <p:nvPr>
            <p:ph type="title"/>
          </p:nvPr>
        </p:nvSpPr>
        <p:spPr/>
        <p:txBody>
          <a:bodyPr/>
          <a:lstStyle/>
          <a:p>
            <a:r>
              <a:rPr kumimoji="1" lang="zh-CN" altLang="en-US" dirty="0"/>
              <a:t>添加文件，创建新文件</a:t>
            </a:r>
          </a:p>
        </p:txBody>
      </p:sp>
      <p:sp>
        <p:nvSpPr>
          <p:cNvPr id="3" name="内容占位符 2">
            <a:extLst>
              <a:ext uri="{FF2B5EF4-FFF2-40B4-BE49-F238E27FC236}">
                <a16:creationId xmlns:a16="http://schemas.microsoft.com/office/drawing/2014/main" id="{48977D1C-62B2-E143-AD41-05C76398E5ED}"/>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D4CE2756-CF24-B541-B17D-6E76B172BB33}"/>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48</a:t>
            </a:fld>
            <a:endParaRPr lang="zh-CN" altLang="en-US">
              <a:solidFill>
                <a:srgbClr val="1F497D"/>
              </a:solidFill>
            </a:endParaRPr>
          </a:p>
        </p:txBody>
      </p:sp>
      <p:pic>
        <p:nvPicPr>
          <p:cNvPr id="5" name="图片 4">
            <a:extLst>
              <a:ext uri="{FF2B5EF4-FFF2-40B4-BE49-F238E27FC236}">
                <a16:creationId xmlns:a16="http://schemas.microsoft.com/office/drawing/2014/main" id="{8FDD7F4B-8E16-3B4A-8447-26CC38375C57}"/>
              </a:ext>
            </a:extLst>
          </p:cNvPr>
          <p:cNvPicPr/>
          <p:nvPr/>
        </p:nvPicPr>
        <p:blipFill>
          <a:blip r:embed="rId2"/>
          <a:stretch>
            <a:fillRect/>
          </a:stretch>
        </p:blipFill>
        <p:spPr>
          <a:xfrm>
            <a:off x="323528" y="1579780"/>
            <a:ext cx="4680520" cy="3289379"/>
          </a:xfrm>
          <a:prstGeom prst="rect">
            <a:avLst/>
          </a:prstGeom>
        </p:spPr>
      </p:pic>
      <p:pic>
        <p:nvPicPr>
          <p:cNvPr id="6" name="图片 5">
            <a:extLst>
              <a:ext uri="{FF2B5EF4-FFF2-40B4-BE49-F238E27FC236}">
                <a16:creationId xmlns:a16="http://schemas.microsoft.com/office/drawing/2014/main" id="{2A5DA196-E870-6F4B-8C9F-F789A2D1A7BD}"/>
              </a:ext>
            </a:extLst>
          </p:cNvPr>
          <p:cNvPicPr/>
          <p:nvPr/>
        </p:nvPicPr>
        <p:blipFill>
          <a:blip r:embed="rId3"/>
          <a:stretch>
            <a:fillRect/>
          </a:stretch>
        </p:blipFill>
        <p:spPr>
          <a:xfrm>
            <a:off x="5420484" y="2761014"/>
            <a:ext cx="3266316" cy="2252161"/>
          </a:xfrm>
          <a:prstGeom prst="rect">
            <a:avLst/>
          </a:prstGeom>
        </p:spPr>
      </p:pic>
    </p:spTree>
    <p:extLst>
      <p:ext uri="{BB962C8B-B14F-4D97-AF65-F5344CB8AC3E}">
        <p14:creationId xmlns:p14="http://schemas.microsoft.com/office/powerpoint/2010/main" val="36049153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7240A-F8E6-F041-8093-405A7BA38915}"/>
              </a:ext>
            </a:extLst>
          </p:cNvPr>
          <p:cNvSpPr>
            <a:spLocks noGrp="1"/>
          </p:cNvSpPr>
          <p:nvPr>
            <p:ph type="title"/>
          </p:nvPr>
        </p:nvSpPr>
        <p:spPr/>
        <p:txBody>
          <a:bodyPr/>
          <a:lstStyle/>
          <a:p>
            <a:r>
              <a:rPr kumimoji="1" lang="zh-CN" altLang="en-US" dirty="0"/>
              <a:t>模块定义</a:t>
            </a:r>
          </a:p>
        </p:txBody>
      </p:sp>
      <p:sp>
        <p:nvSpPr>
          <p:cNvPr id="3" name="内容占位符 2">
            <a:extLst>
              <a:ext uri="{FF2B5EF4-FFF2-40B4-BE49-F238E27FC236}">
                <a16:creationId xmlns:a16="http://schemas.microsoft.com/office/drawing/2014/main" id="{A70159BB-9BB7-8C4E-BAE4-554B722A9EA3}"/>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8A323E85-1ADC-B143-B054-F85ED05528EA}"/>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49</a:t>
            </a:fld>
            <a:endParaRPr lang="zh-CN" altLang="en-US">
              <a:solidFill>
                <a:srgbClr val="1F497D"/>
              </a:solidFill>
            </a:endParaRPr>
          </a:p>
        </p:txBody>
      </p:sp>
      <p:pic>
        <p:nvPicPr>
          <p:cNvPr id="5" name="图片 4">
            <a:extLst>
              <a:ext uri="{FF2B5EF4-FFF2-40B4-BE49-F238E27FC236}">
                <a16:creationId xmlns:a16="http://schemas.microsoft.com/office/drawing/2014/main" id="{D1D207F8-54BE-F849-ACEE-1FE027A3EA5A}"/>
              </a:ext>
            </a:extLst>
          </p:cNvPr>
          <p:cNvPicPr/>
          <p:nvPr/>
        </p:nvPicPr>
        <p:blipFill>
          <a:blip r:embed="rId3"/>
          <a:stretch>
            <a:fillRect/>
          </a:stretch>
        </p:blipFill>
        <p:spPr>
          <a:xfrm>
            <a:off x="432048" y="1370012"/>
            <a:ext cx="5436096" cy="4147220"/>
          </a:xfrm>
          <a:prstGeom prst="rect">
            <a:avLst/>
          </a:prstGeom>
        </p:spPr>
      </p:pic>
      <p:pic>
        <p:nvPicPr>
          <p:cNvPr id="6" name="图片 5">
            <a:extLst>
              <a:ext uri="{FF2B5EF4-FFF2-40B4-BE49-F238E27FC236}">
                <a16:creationId xmlns:a16="http://schemas.microsoft.com/office/drawing/2014/main" id="{20D0BC88-4C47-9247-AC55-488925E0B83B}"/>
              </a:ext>
            </a:extLst>
          </p:cNvPr>
          <p:cNvPicPr/>
          <p:nvPr/>
        </p:nvPicPr>
        <p:blipFill>
          <a:blip r:embed="rId4"/>
          <a:stretch>
            <a:fillRect/>
          </a:stretch>
        </p:blipFill>
        <p:spPr>
          <a:xfrm>
            <a:off x="6372200" y="3443622"/>
            <a:ext cx="2520280" cy="1785578"/>
          </a:xfrm>
          <a:prstGeom prst="rect">
            <a:avLst/>
          </a:prstGeom>
        </p:spPr>
      </p:pic>
      <p:sp>
        <p:nvSpPr>
          <p:cNvPr id="7" name="文本框 6">
            <a:extLst>
              <a:ext uri="{FF2B5EF4-FFF2-40B4-BE49-F238E27FC236}">
                <a16:creationId xmlns:a16="http://schemas.microsoft.com/office/drawing/2014/main" id="{9C482263-BCA1-7141-A9B6-605794B35797}"/>
              </a:ext>
            </a:extLst>
          </p:cNvPr>
          <p:cNvSpPr txBox="1"/>
          <p:nvPr/>
        </p:nvSpPr>
        <p:spPr>
          <a:xfrm>
            <a:off x="6732093" y="5688846"/>
            <a:ext cx="1800493" cy="369332"/>
          </a:xfrm>
          <a:prstGeom prst="rect">
            <a:avLst/>
          </a:prstGeom>
          <a:noFill/>
        </p:spPr>
        <p:txBody>
          <a:bodyPr wrap="none" rtlCol="0">
            <a:spAutoFit/>
          </a:bodyPr>
          <a:lstStyle/>
          <a:p>
            <a:r>
              <a:rPr kumimoji="1" lang="zh-CN" altLang="en-US" dirty="0"/>
              <a:t>新文件添加完成</a:t>
            </a:r>
          </a:p>
        </p:txBody>
      </p:sp>
    </p:spTree>
    <p:extLst>
      <p:ext uri="{BB962C8B-B14F-4D97-AF65-F5344CB8AC3E}">
        <p14:creationId xmlns:p14="http://schemas.microsoft.com/office/powerpoint/2010/main" val="1681613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C74F9E-4243-604A-84C0-C244C562273A}"/>
              </a:ext>
            </a:extLst>
          </p:cNvPr>
          <p:cNvSpPr>
            <a:spLocks noGrp="1"/>
          </p:cNvSpPr>
          <p:nvPr>
            <p:ph type="title"/>
          </p:nvPr>
        </p:nvSpPr>
        <p:spPr/>
        <p:txBody>
          <a:bodyPr/>
          <a:lstStyle/>
          <a:p>
            <a:r>
              <a:rPr kumimoji="1" lang="zh-CN" altLang="en-US" dirty="0"/>
              <a:t>可编程器件</a:t>
            </a:r>
          </a:p>
        </p:txBody>
      </p:sp>
      <p:sp>
        <p:nvSpPr>
          <p:cNvPr id="3" name="内容占位符 2">
            <a:extLst>
              <a:ext uri="{FF2B5EF4-FFF2-40B4-BE49-F238E27FC236}">
                <a16:creationId xmlns:a16="http://schemas.microsoft.com/office/drawing/2014/main" id="{2D776B6A-E9D1-6740-9645-2E074EE51E4D}"/>
              </a:ext>
            </a:extLst>
          </p:cNvPr>
          <p:cNvSpPr>
            <a:spLocks noGrp="1"/>
          </p:cNvSpPr>
          <p:nvPr>
            <p:ph idx="1"/>
          </p:nvPr>
        </p:nvSpPr>
        <p:spPr/>
        <p:txBody>
          <a:bodyPr/>
          <a:lstStyle/>
          <a:p>
            <a:r>
              <a:rPr lang="en-US" altLang="zh-CN" dirty="0"/>
              <a:t>FPGA</a:t>
            </a:r>
          </a:p>
          <a:p>
            <a:pPr lvl="1"/>
            <a:r>
              <a:rPr lang="en-US" altLang="zh-CN" dirty="0"/>
              <a:t>Field Programmable Gate Array </a:t>
            </a:r>
            <a:r>
              <a:rPr lang="zh-CN" altLang="en-US" dirty="0"/>
              <a:t>现场可编程门阵列</a:t>
            </a:r>
          </a:p>
          <a:p>
            <a:pPr lvl="1"/>
            <a:r>
              <a:rPr lang="en-US" altLang="zh-CN" dirty="0"/>
              <a:t>FPGA</a:t>
            </a:r>
            <a:r>
              <a:rPr lang="zh-CN" altLang="en-US" dirty="0"/>
              <a:t>基于</a:t>
            </a:r>
            <a:r>
              <a:rPr lang="en-US" altLang="zh-CN" dirty="0"/>
              <a:t>SRAM</a:t>
            </a:r>
            <a:r>
              <a:rPr lang="zh-CN" altLang="en-US" dirty="0"/>
              <a:t>的架构，集成度高，以</a:t>
            </a:r>
            <a:r>
              <a:rPr lang="en-US" altLang="zh-CN" dirty="0"/>
              <a:t>LE</a:t>
            </a:r>
            <a:r>
              <a:rPr lang="zh-CN" altLang="en-US" dirty="0"/>
              <a:t>（包括查找表、触发器及其他）为基本单元，有内嵌</a:t>
            </a:r>
            <a:r>
              <a:rPr lang="en-US" altLang="zh-CN" dirty="0"/>
              <a:t>Memory</a:t>
            </a:r>
            <a:r>
              <a:rPr lang="zh-CN" altLang="en-US" dirty="0"/>
              <a:t>、</a:t>
            </a:r>
            <a:r>
              <a:rPr lang="en-US" altLang="zh-CN" dirty="0"/>
              <a:t>DSP</a:t>
            </a:r>
            <a:r>
              <a:rPr lang="zh-CN" altLang="en-US" dirty="0"/>
              <a:t>等，支持</a:t>
            </a:r>
            <a:r>
              <a:rPr lang="en-US" altLang="zh-CN" dirty="0"/>
              <a:t>IO</a:t>
            </a:r>
            <a:r>
              <a:rPr lang="zh-CN" altLang="en-US" dirty="0"/>
              <a:t>标准丰富。</a:t>
            </a:r>
          </a:p>
          <a:p>
            <a:endParaRPr kumimoji="1" lang="zh-CN" altLang="en-US" dirty="0"/>
          </a:p>
        </p:txBody>
      </p:sp>
      <p:sp>
        <p:nvSpPr>
          <p:cNvPr id="4" name="灯片编号占位符 3">
            <a:extLst>
              <a:ext uri="{FF2B5EF4-FFF2-40B4-BE49-F238E27FC236}">
                <a16:creationId xmlns:a16="http://schemas.microsoft.com/office/drawing/2014/main" id="{D0A1BE42-C873-6742-BFC6-79E20F325E80}"/>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5</a:t>
            </a:fld>
            <a:endParaRPr lang="zh-CN" altLang="en-US">
              <a:solidFill>
                <a:srgbClr val="1F497D"/>
              </a:solidFill>
            </a:endParaRPr>
          </a:p>
        </p:txBody>
      </p:sp>
    </p:spTree>
    <p:extLst>
      <p:ext uri="{BB962C8B-B14F-4D97-AF65-F5344CB8AC3E}">
        <p14:creationId xmlns:p14="http://schemas.microsoft.com/office/powerpoint/2010/main" val="8650550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E72B9-1626-BD43-9DF4-35EA80E79FBF}"/>
              </a:ext>
            </a:extLst>
          </p:cNvPr>
          <p:cNvSpPr>
            <a:spLocks noGrp="1"/>
          </p:cNvSpPr>
          <p:nvPr>
            <p:ph type="title"/>
          </p:nvPr>
        </p:nvSpPr>
        <p:spPr/>
        <p:txBody>
          <a:bodyPr/>
          <a:lstStyle/>
          <a:p>
            <a:r>
              <a:rPr kumimoji="1" lang="zh-CN" altLang="en-US" dirty="0"/>
              <a:t>综合与仿真</a:t>
            </a:r>
          </a:p>
        </p:txBody>
      </p:sp>
      <p:sp>
        <p:nvSpPr>
          <p:cNvPr id="4" name="灯片编号占位符 3">
            <a:extLst>
              <a:ext uri="{FF2B5EF4-FFF2-40B4-BE49-F238E27FC236}">
                <a16:creationId xmlns:a16="http://schemas.microsoft.com/office/drawing/2014/main" id="{6819D67A-C866-1D41-84A0-25D5F1FE4D37}"/>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50</a:t>
            </a:fld>
            <a:endParaRPr lang="zh-CN" altLang="en-US">
              <a:solidFill>
                <a:srgbClr val="1F497D"/>
              </a:solidFill>
            </a:endParaRPr>
          </a:p>
        </p:txBody>
      </p:sp>
      <p:pic>
        <p:nvPicPr>
          <p:cNvPr id="6" name="图片 5">
            <a:extLst>
              <a:ext uri="{FF2B5EF4-FFF2-40B4-BE49-F238E27FC236}">
                <a16:creationId xmlns:a16="http://schemas.microsoft.com/office/drawing/2014/main" id="{76283057-16DA-BB41-86A9-720D85BE0CA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57199" y="1368102"/>
            <a:ext cx="2136775" cy="2492946"/>
          </a:xfrm>
          <a:prstGeom prst="rect">
            <a:avLst/>
          </a:prstGeom>
        </p:spPr>
      </p:pic>
      <p:sp>
        <p:nvSpPr>
          <p:cNvPr id="7" name="文本框 6">
            <a:extLst>
              <a:ext uri="{FF2B5EF4-FFF2-40B4-BE49-F238E27FC236}">
                <a16:creationId xmlns:a16="http://schemas.microsoft.com/office/drawing/2014/main" id="{FA9C7C02-BE91-424A-B1AB-869A451D1FE6}"/>
              </a:ext>
            </a:extLst>
          </p:cNvPr>
          <p:cNvSpPr txBox="1"/>
          <p:nvPr/>
        </p:nvSpPr>
        <p:spPr>
          <a:xfrm>
            <a:off x="963573" y="4221088"/>
            <a:ext cx="1124026" cy="369332"/>
          </a:xfrm>
          <a:prstGeom prst="rect">
            <a:avLst/>
          </a:prstGeom>
          <a:noFill/>
        </p:spPr>
        <p:txBody>
          <a:bodyPr wrap="none" rtlCol="0">
            <a:spAutoFit/>
          </a:bodyPr>
          <a:lstStyle/>
          <a:p>
            <a:r>
              <a:rPr kumimoji="1" lang="zh-CN" altLang="en-US" dirty="0"/>
              <a:t>综合操作</a:t>
            </a:r>
          </a:p>
        </p:txBody>
      </p:sp>
      <p:pic>
        <p:nvPicPr>
          <p:cNvPr id="8" name="图片 7">
            <a:extLst>
              <a:ext uri="{FF2B5EF4-FFF2-40B4-BE49-F238E27FC236}">
                <a16:creationId xmlns:a16="http://schemas.microsoft.com/office/drawing/2014/main" id="{75E9C7DB-2EFA-3B4E-B278-1F824D6F5E64}"/>
              </a:ext>
            </a:extLst>
          </p:cNvPr>
          <p:cNvPicPr/>
          <p:nvPr/>
        </p:nvPicPr>
        <p:blipFill>
          <a:blip r:embed="rId4"/>
          <a:stretch>
            <a:fillRect/>
          </a:stretch>
        </p:blipFill>
        <p:spPr>
          <a:xfrm>
            <a:off x="4443406" y="152400"/>
            <a:ext cx="3512969" cy="2484512"/>
          </a:xfrm>
          <a:prstGeom prst="rect">
            <a:avLst/>
          </a:prstGeom>
        </p:spPr>
      </p:pic>
      <p:sp>
        <p:nvSpPr>
          <p:cNvPr id="9" name="文本框 8">
            <a:extLst>
              <a:ext uri="{FF2B5EF4-FFF2-40B4-BE49-F238E27FC236}">
                <a16:creationId xmlns:a16="http://schemas.microsoft.com/office/drawing/2014/main" id="{149DF982-B389-D143-A07F-B0D353DB5705}"/>
              </a:ext>
            </a:extLst>
          </p:cNvPr>
          <p:cNvSpPr txBox="1"/>
          <p:nvPr/>
        </p:nvSpPr>
        <p:spPr>
          <a:xfrm>
            <a:off x="5402235" y="2636912"/>
            <a:ext cx="1595309" cy="369332"/>
          </a:xfrm>
          <a:prstGeom prst="rect">
            <a:avLst/>
          </a:prstGeom>
          <a:noFill/>
        </p:spPr>
        <p:txBody>
          <a:bodyPr wrap="none" rtlCol="0">
            <a:spAutoFit/>
          </a:bodyPr>
          <a:lstStyle/>
          <a:p>
            <a:r>
              <a:rPr kumimoji="1" lang="zh-CN" altLang="en-US" dirty="0"/>
              <a:t>创建仿真代码</a:t>
            </a:r>
          </a:p>
        </p:txBody>
      </p:sp>
      <p:pic>
        <p:nvPicPr>
          <p:cNvPr id="10" name="图片 9">
            <a:extLst>
              <a:ext uri="{FF2B5EF4-FFF2-40B4-BE49-F238E27FC236}">
                <a16:creationId xmlns:a16="http://schemas.microsoft.com/office/drawing/2014/main" id="{53943646-2A84-4D4A-A70A-66D0AAD01EC6}"/>
              </a:ext>
            </a:extLst>
          </p:cNvPr>
          <p:cNvPicPr/>
          <p:nvPr/>
        </p:nvPicPr>
        <p:blipFill>
          <a:blip r:embed="rId5"/>
          <a:stretch>
            <a:fillRect/>
          </a:stretch>
        </p:blipFill>
        <p:spPr>
          <a:xfrm>
            <a:off x="3995936" y="3411344"/>
            <a:ext cx="4536504" cy="1457816"/>
          </a:xfrm>
          <a:prstGeom prst="rect">
            <a:avLst/>
          </a:prstGeom>
        </p:spPr>
      </p:pic>
      <p:sp>
        <p:nvSpPr>
          <p:cNvPr id="11" name="文本框 10">
            <a:extLst>
              <a:ext uri="{FF2B5EF4-FFF2-40B4-BE49-F238E27FC236}">
                <a16:creationId xmlns:a16="http://schemas.microsoft.com/office/drawing/2014/main" id="{DED73019-440C-E94B-A311-99B884A9D340}"/>
              </a:ext>
            </a:extLst>
          </p:cNvPr>
          <p:cNvSpPr txBox="1"/>
          <p:nvPr/>
        </p:nvSpPr>
        <p:spPr>
          <a:xfrm>
            <a:off x="4788024" y="5229200"/>
            <a:ext cx="2031325" cy="369332"/>
          </a:xfrm>
          <a:prstGeom prst="rect">
            <a:avLst/>
          </a:prstGeom>
          <a:noFill/>
        </p:spPr>
        <p:txBody>
          <a:bodyPr wrap="none" rtlCol="0">
            <a:spAutoFit/>
          </a:bodyPr>
          <a:lstStyle/>
          <a:p>
            <a:r>
              <a:rPr kumimoji="1" lang="zh-CN" altLang="en-US" dirty="0"/>
              <a:t>仿真源码创建完成</a:t>
            </a:r>
          </a:p>
        </p:txBody>
      </p:sp>
    </p:spTree>
    <p:extLst>
      <p:ext uri="{BB962C8B-B14F-4D97-AF65-F5344CB8AC3E}">
        <p14:creationId xmlns:p14="http://schemas.microsoft.com/office/powerpoint/2010/main" val="29577887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8DE96-7265-F84B-9189-9D1524670A12}"/>
              </a:ext>
            </a:extLst>
          </p:cNvPr>
          <p:cNvSpPr>
            <a:spLocks noGrp="1"/>
          </p:cNvSpPr>
          <p:nvPr>
            <p:ph type="title"/>
          </p:nvPr>
        </p:nvSpPr>
        <p:spPr/>
        <p:txBody>
          <a:bodyPr/>
          <a:lstStyle/>
          <a:p>
            <a:r>
              <a:rPr kumimoji="1" lang="zh-CN" altLang="en-US" dirty="0"/>
              <a:t>仿真</a:t>
            </a:r>
          </a:p>
        </p:txBody>
      </p:sp>
      <p:sp>
        <p:nvSpPr>
          <p:cNvPr id="4" name="灯片编号占位符 3">
            <a:extLst>
              <a:ext uri="{FF2B5EF4-FFF2-40B4-BE49-F238E27FC236}">
                <a16:creationId xmlns:a16="http://schemas.microsoft.com/office/drawing/2014/main" id="{C3D61110-1C05-0F48-956F-7ABED004C46E}"/>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51</a:t>
            </a:fld>
            <a:endParaRPr lang="zh-CN" altLang="en-US">
              <a:solidFill>
                <a:srgbClr val="1F497D"/>
              </a:solidFill>
            </a:endParaRPr>
          </a:p>
        </p:txBody>
      </p:sp>
      <p:pic>
        <p:nvPicPr>
          <p:cNvPr id="5" name="图片 4">
            <a:extLst>
              <a:ext uri="{FF2B5EF4-FFF2-40B4-BE49-F238E27FC236}">
                <a16:creationId xmlns:a16="http://schemas.microsoft.com/office/drawing/2014/main" id="{1EB5B1C9-03A6-E147-B9E1-A54A0363FEF7}"/>
              </a:ext>
            </a:extLst>
          </p:cNvPr>
          <p:cNvPicPr/>
          <p:nvPr/>
        </p:nvPicPr>
        <p:blipFill>
          <a:blip r:embed="rId2">
            <a:extLst>
              <a:ext uri="{28A0092B-C50C-407E-A947-70E740481C1C}">
                <a14:useLocalDpi xmlns:a14="http://schemas.microsoft.com/office/drawing/2010/main" val="0"/>
              </a:ext>
            </a:extLst>
          </a:blip>
          <a:srcRect/>
          <a:stretch>
            <a:fillRect/>
          </a:stretch>
        </p:blipFill>
        <p:spPr>
          <a:xfrm>
            <a:off x="416560" y="1556792"/>
            <a:ext cx="2787288" cy="1440160"/>
          </a:xfrm>
          <a:prstGeom prst="rect">
            <a:avLst/>
          </a:prstGeom>
          <a:noFill/>
          <a:ln>
            <a:noFill/>
          </a:ln>
        </p:spPr>
      </p:pic>
      <p:sp>
        <p:nvSpPr>
          <p:cNvPr id="6" name="文本框 5">
            <a:extLst>
              <a:ext uri="{FF2B5EF4-FFF2-40B4-BE49-F238E27FC236}">
                <a16:creationId xmlns:a16="http://schemas.microsoft.com/office/drawing/2014/main" id="{391C2A9D-DB23-7B45-A407-89BBAE3BA06A}"/>
              </a:ext>
            </a:extLst>
          </p:cNvPr>
          <p:cNvSpPr txBox="1"/>
          <p:nvPr/>
        </p:nvSpPr>
        <p:spPr>
          <a:xfrm>
            <a:off x="612775" y="3212976"/>
            <a:ext cx="1107996" cy="369332"/>
          </a:xfrm>
          <a:prstGeom prst="rect">
            <a:avLst/>
          </a:prstGeom>
          <a:noFill/>
        </p:spPr>
        <p:txBody>
          <a:bodyPr wrap="none" rtlCol="0">
            <a:spAutoFit/>
          </a:bodyPr>
          <a:lstStyle/>
          <a:p>
            <a:r>
              <a:rPr kumimoji="1" lang="zh-CN" altLang="en-US" dirty="0"/>
              <a:t>仿真开始</a:t>
            </a:r>
          </a:p>
        </p:txBody>
      </p:sp>
      <p:pic>
        <p:nvPicPr>
          <p:cNvPr id="7" name="图片 6">
            <a:extLst>
              <a:ext uri="{FF2B5EF4-FFF2-40B4-BE49-F238E27FC236}">
                <a16:creationId xmlns:a16="http://schemas.microsoft.com/office/drawing/2014/main" id="{4CC672DD-BA7C-2640-9DD3-EC92B2CB4557}"/>
              </a:ext>
            </a:extLst>
          </p:cNvPr>
          <p:cNvPicPr/>
          <p:nvPr/>
        </p:nvPicPr>
        <p:blipFill>
          <a:blip r:embed="rId3"/>
          <a:stretch>
            <a:fillRect/>
          </a:stretch>
        </p:blipFill>
        <p:spPr>
          <a:xfrm>
            <a:off x="3174876" y="60730"/>
            <a:ext cx="5789612" cy="3152246"/>
          </a:xfrm>
          <a:prstGeom prst="rect">
            <a:avLst/>
          </a:prstGeom>
        </p:spPr>
      </p:pic>
      <p:sp>
        <p:nvSpPr>
          <p:cNvPr id="8" name="文本框 7">
            <a:extLst>
              <a:ext uri="{FF2B5EF4-FFF2-40B4-BE49-F238E27FC236}">
                <a16:creationId xmlns:a16="http://schemas.microsoft.com/office/drawing/2014/main" id="{45077126-CB79-3E47-A266-C65216ED6F33}"/>
              </a:ext>
            </a:extLst>
          </p:cNvPr>
          <p:cNvSpPr txBox="1"/>
          <p:nvPr/>
        </p:nvSpPr>
        <p:spPr>
          <a:xfrm>
            <a:off x="5220072" y="3397642"/>
            <a:ext cx="1569660" cy="369332"/>
          </a:xfrm>
          <a:prstGeom prst="rect">
            <a:avLst/>
          </a:prstGeom>
          <a:noFill/>
        </p:spPr>
        <p:txBody>
          <a:bodyPr wrap="none" rtlCol="0">
            <a:spAutoFit/>
          </a:bodyPr>
          <a:lstStyle/>
          <a:p>
            <a:r>
              <a:rPr kumimoji="1" lang="zh-CN" altLang="en-US" dirty="0"/>
              <a:t>仿真结果窗口</a:t>
            </a:r>
          </a:p>
        </p:txBody>
      </p:sp>
      <p:pic>
        <p:nvPicPr>
          <p:cNvPr id="9" name="图片 8">
            <a:extLst>
              <a:ext uri="{FF2B5EF4-FFF2-40B4-BE49-F238E27FC236}">
                <a16:creationId xmlns:a16="http://schemas.microsoft.com/office/drawing/2014/main" id="{D0F77213-C1EB-9845-9F91-0369DE705435}"/>
              </a:ext>
            </a:extLst>
          </p:cNvPr>
          <p:cNvPicPr/>
          <p:nvPr/>
        </p:nvPicPr>
        <p:blipFill>
          <a:blip r:embed="rId4"/>
          <a:stretch>
            <a:fillRect/>
          </a:stretch>
        </p:blipFill>
        <p:spPr>
          <a:xfrm>
            <a:off x="416560" y="3917042"/>
            <a:ext cx="8403912" cy="1240150"/>
          </a:xfrm>
          <a:prstGeom prst="rect">
            <a:avLst/>
          </a:prstGeom>
        </p:spPr>
      </p:pic>
      <p:sp>
        <p:nvSpPr>
          <p:cNvPr id="10" name="文本框 9">
            <a:extLst>
              <a:ext uri="{FF2B5EF4-FFF2-40B4-BE49-F238E27FC236}">
                <a16:creationId xmlns:a16="http://schemas.microsoft.com/office/drawing/2014/main" id="{98E955A4-E489-7346-8ADB-EBB8456BCB5E}"/>
              </a:ext>
            </a:extLst>
          </p:cNvPr>
          <p:cNvSpPr txBox="1"/>
          <p:nvPr/>
        </p:nvSpPr>
        <p:spPr>
          <a:xfrm>
            <a:off x="3174876" y="5445224"/>
            <a:ext cx="1107996" cy="369332"/>
          </a:xfrm>
          <a:prstGeom prst="rect">
            <a:avLst/>
          </a:prstGeom>
          <a:noFill/>
        </p:spPr>
        <p:txBody>
          <a:bodyPr wrap="none" rtlCol="0">
            <a:spAutoFit/>
          </a:bodyPr>
          <a:lstStyle/>
          <a:p>
            <a:r>
              <a:rPr kumimoji="1" lang="zh-CN" altLang="en-US" dirty="0"/>
              <a:t>仿真结果</a:t>
            </a:r>
          </a:p>
        </p:txBody>
      </p:sp>
    </p:spTree>
    <p:extLst>
      <p:ext uri="{BB962C8B-B14F-4D97-AF65-F5344CB8AC3E}">
        <p14:creationId xmlns:p14="http://schemas.microsoft.com/office/powerpoint/2010/main" val="41976654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F73EC-55D1-A448-845B-459B18F580AE}"/>
              </a:ext>
            </a:extLst>
          </p:cNvPr>
          <p:cNvSpPr>
            <a:spLocks noGrp="1"/>
          </p:cNvSpPr>
          <p:nvPr>
            <p:ph type="title"/>
          </p:nvPr>
        </p:nvSpPr>
        <p:spPr/>
        <p:txBody>
          <a:bodyPr/>
          <a:lstStyle/>
          <a:p>
            <a:r>
              <a:rPr kumimoji="1" lang="zh-CN" altLang="en-US" dirty="0"/>
              <a:t>添加约束（样例项目已经有约束）</a:t>
            </a:r>
          </a:p>
        </p:txBody>
      </p:sp>
      <p:sp>
        <p:nvSpPr>
          <p:cNvPr id="4" name="灯片编号占位符 3">
            <a:extLst>
              <a:ext uri="{FF2B5EF4-FFF2-40B4-BE49-F238E27FC236}">
                <a16:creationId xmlns:a16="http://schemas.microsoft.com/office/drawing/2014/main" id="{D207F778-6E1C-DA47-8A97-725F7429C837}"/>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52</a:t>
            </a:fld>
            <a:endParaRPr lang="zh-CN" altLang="en-US">
              <a:solidFill>
                <a:srgbClr val="1F497D"/>
              </a:solidFill>
            </a:endParaRPr>
          </a:p>
        </p:txBody>
      </p:sp>
      <p:pic>
        <p:nvPicPr>
          <p:cNvPr id="5" name="图片 4">
            <a:extLst>
              <a:ext uri="{FF2B5EF4-FFF2-40B4-BE49-F238E27FC236}">
                <a16:creationId xmlns:a16="http://schemas.microsoft.com/office/drawing/2014/main" id="{AEB89686-EA58-0E4A-8156-4798D9FF65DD}"/>
              </a:ext>
            </a:extLst>
          </p:cNvPr>
          <p:cNvPicPr/>
          <p:nvPr/>
        </p:nvPicPr>
        <p:blipFill>
          <a:blip r:embed="rId2"/>
          <a:stretch>
            <a:fillRect/>
          </a:stretch>
        </p:blipFill>
        <p:spPr>
          <a:xfrm>
            <a:off x="179512" y="1302658"/>
            <a:ext cx="4536504" cy="2774414"/>
          </a:xfrm>
          <a:prstGeom prst="rect">
            <a:avLst/>
          </a:prstGeom>
        </p:spPr>
      </p:pic>
      <p:sp>
        <p:nvSpPr>
          <p:cNvPr id="6" name="文本框 5">
            <a:extLst>
              <a:ext uri="{FF2B5EF4-FFF2-40B4-BE49-F238E27FC236}">
                <a16:creationId xmlns:a16="http://schemas.microsoft.com/office/drawing/2014/main" id="{C8BB2F84-2F93-B04C-A117-D401B458FD4D}"/>
              </a:ext>
            </a:extLst>
          </p:cNvPr>
          <p:cNvSpPr txBox="1"/>
          <p:nvPr/>
        </p:nvSpPr>
        <p:spPr>
          <a:xfrm>
            <a:off x="1403648" y="4271754"/>
            <a:ext cx="1560042" cy="369332"/>
          </a:xfrm>
          <a:prstGeom prst="rect">
            <a:avLst/>
          </a:prstGeom>
          <a:noFill/>
        </p:spPr>
        <p:txBody>
          <a:bodyPr wrap="none" rtlCol="0">
            <a:spAutoFit/>
          </a:bodyPr>
          <a:lstStyle/>
          <a:p>
            <a:r>
              <a:rPr kumimoji="1" lang="zh-CN" altLang="en-US" dirty="0"/>
              <a:t>添加约束文件</a:t>
            </a:r>
          </a:p>
        </p:txBody>
      </p:sp>
      <p:pic>
        <p:nvPicPr>
          <p:cNvPr id="7" name="图片 6">
            <a:extLst>
              <a:ext uri="{FF2B5EF4-FFF2-40B4-BE49-F238E27FC236}">
                <a16:creationId xmlns:a16="http://schemas.microsoft.com/office/drawing/2014/main" id="{75AF3740-1502-A843-9425-7A385D8A5303}"/>
              </a:ext>
            </a:extLst>
          </p:cNvPr>
          <p:cNvPicPr/>
          <p:nvPr/>
        </p:nvPicPr>
        <p:blipFill>
          <a:blip r:embed="rId3"/>
          <a:stretch>
            <a:fillRect/>
          </a:stretch>
        </p:blipFill>
        <p:spPr>
          <a:xfrm>
            <a:off x="4860032" y="2689865"/>
            <a:ext cx="4104456" cy="1581889"/>
          </a:xfrm>
          <a:prstGeom prst="rect">
            <a:avLst/>
          </a:prstGeom>
        </p:spPr>
      </p:pic>
      <p:sp>
        <p:nvSpPr>
          <p:cNvPr id="8" name="文本框 7">
            <a:extLst>
              <a:ext uri="{FF2B5EF4-FFF2-40B4-BE49-F238E27FC236}">
                <a16:creationId xmlns:a16="http://schemas.microsoft.com/office/drawing/2014/main" id="{6D55B542-B91F-0847-9A55-C68A1F795930}"/>
              </a:ext>
            </a:extLst>
          </p:cNvPr>
          <p:cNvSpPr txBox="1"/>
          <p:nvPr/>
        </p:nvSpPr>
        <p:spPr>
          <a:xfrm>
            <a:off x="6109796" y="4480024"/>
            <a:ext cx="1604927" cy="369332"/>
          </a:xfrm>
          <a:prstGeom prst="rect">
            <a:avLst/>
          </a:prstGeom>
          <a:noFill/>
        </p:spPr>
        <p:txBody>
          <a:bodyPr wrap="none" rtlCol="0">
            <a:spAutoFit/>
          </a:bodyPr>
          <a:lstStyle/>
          <a:p>
            <a:r>
              <a:rPr kumimoji="1" lang="zh-CN" altLang="en-US" dirty="0"/>
              <a:t>编辑约束文件</a:t>
            </a:r>
          </a:p>
        </p:txBody>
      </p:sp>
    </p:spTree>
    <p:extLst>
      <p:ext uri="{BB962C8B-B14F-4D97-AF65-F5344CB8AC3E}">
        <p14:creationId xmlns:p14="http://schemas.microsoft.com/office/powerpoint/2010/main" val="2872515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4F279-DDA9-DC43-86BB-8FBA14E2540B}"/>
              </a:ext>
            </a:extLst>
          </p:cNvPr>
          <p:cNvSpPr>
            <a:spLocks noGrp="1"/>
          </p:cNvSpPr>
          <p:nvPr>
            <p:ph type="title"/>
          </p:nvPr>
        </p:nvSpPr>
        <p:spPr/>
        <p:txBody>
          <a:bodyPr/>
          <a:lstStyle/>
          <a:p>
            <a:r>
              <a:rPr kumimoji="1" lang="zh-CN" altLang="en-US" dirty="0"/>
              <a:t>实现，生成可配置文件</a:t>
            </a:r>
          </a:p>
        </p:txBody>
      </p:sp>
      <p:sp>
        <p:nvSpPr>
          <p:cNvPr id="4" name="灯片编号占位符 3">
            <a:extLst>
              <a:ext uri="{FF2B5EF4-FFF2-40B4-BE49-F238E27FC236}">
                <a16:creationId xmlns:a16="http://schemas.microsoft.com/office/drawing/2014/main" id="{E97CE8E1-7DC2-8147-9DA5-470DCC45C2FD}"/>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53</a:t>
            </a:fld>
            <a:endParaRPr lang="zh-CN" altLang="en-US">
              <a:solidFill>
                <a:srgbClr val="1F497D"/>
              </a:solidFill>
            </a:endParaRPr>
          </a:p>
        </p:txBody>
      </p:sp>
      <p:pic>
        <p:nvPicPr>
          <p:cNvPr id="5" name="图片 4">
            <a:extLst>
              <a:ext uri="{FF2B5EF4-FFF2-40B4-BE49-F238E27FC236}">
                <a16:creationId xmlns:a16="http://schemas.microsoft.com/office/drawing/2014/main" id="{A44C2084-DACC-DC48-B3AB-45A7161214C6}"/>
              </a:ext>
            </a:extLst>
          </p:cNvPr>
          <p:cNvPicPr/>
          <p:nvPr/>
        </p:nvPicPr>
        <p:blipFill>
          <a:blip r:embed="rId2"/>
          <a:stretch>
            <a:fillRect/>
          </a:stretch>
        </p:blipFill>
        <p:spPr>
          <a:xfrm>
            <a:off x="651509" y="1340768"/>
            <a:ext cx="3093085" cy="1656184"/>
          </a:xfrm>
          <a:prstGeom prst="rect">
            <a:avLst/>
          </a:prstGeom>
        </p:spPr>
      </p:pic>
      <p:sp>
        <p:nvSpPr>
          <p:cNvPr id="6" name="文本框 5">
            <a:extLst>
              <a:ext uri="{FF2B5EF4-FFF2-40B4-BE49-F238E27FC236}">
                <a16:creationId xmlns:a16="http://schemas.microsoft.com/office/drawing/2014/main" id="{082C2B67-2E51-ED46-A6BA-5626952DE4A8}"/>
              </a:ext>
            </a:extLst>
          </p:cNvPr>
          <p:cNvSpPr txBox="1"/>
          <p:nvPr/>
        </p:nvSpPr>
        <p:spPr>
          <a:xfrm>
            <a:off x="1403648" y="3212976"/>
            <a:ext cx="1098378" cy="369332"/>
          </a:xfrm>
          <a:prstGeom prst="rect">
            <a:avLst/>
          </a:prstGeom>
          <a:noFill/>
        </p:spPr>
        <p:txBody>
          <a:bodyPr wrap="none" rtlCol="0">
            <a:spAutoFit/>
          </a:bodyPr>
          <a:lstStyle/>
          <a:p>
            <a:r>
              <a:rPr kumimoji="1" lang="zh-CN" altLang="en-US" dirty="0"/>
              <a:t>实现按钮</a:t>
            </a:r>
          </a:p>
        </p:txBody>
      </p:sp>
      <p:pic>
        <p:nvPicPr>
          <p:cNvPr id="7" name="图片 6">
            <a:extLst>
              <a:ext uri="{FF2B5EF4-FFF2-40B4-BE49-F238E27FC236}">
                <a16:creationId xmlns:a16="http://schemas.microsoft.com/office/drawing/2014/main" id="{CE516674-B5C5-6C42-9272-9BE7F16DD1FF}"/>
              </a:ext>
            </a:extLst>
          </p:cNvPr>
          <p:cNvPicPr/>
          <p:nvPr/>
        </p:nvPicPr>
        <p:blipFill>
          <a:blip r:embed="rId3">
            <a:extLst>
              <a:ext uri="{28A0092B-C50C-407E-A947-70E740481C1C}">
                <a14:useLocalDpi xmlns:a14="http://schemas.microsoft.com/office/drawing/2010/main" val="0"/>
              </a:ext>
            </a:extLst>
          </a:blip>
          <a:stretch>
            <a:fillRect/>
          </a:stretch>
        </p:blipFill>
        <p:spPr>
          <a:xfrm>
            <a:off x="4788024" y="1581299"/>
            <a:ext cx="3528392" cy="2001009"/>
          </a:xfrm>
          <a:prstGeom prst="rect">
            <a:avLst/>
          </a:prstGeom>
        </p:spPr>
      </p:pic>
      <p:sp>
        <p:nvSpPr>
          <p:cNvPr id="8" name="文本框 7">
            <a:extLst>
              <a:ext uri="{FF2B5EF4-FFF2-40B4-BE49-F238E27FC236}">
                <a16:creationId xmlns:a16="http://schemas.microsoft.com/office/drawing/2014/main" id="{FB2E6C1C-2B8E-004C-81BD-606F88F6748A}"/>
              </a:ext>
            </a:extLst>
          </p:cNvPr>
          <p:cNvSpPr txBox="1"/>
          <p:nvPr/>
        </p:nvSpPr>
        <p:spPr>
          <a:xfrm>
            <a:off x="5220072" y="3933056"/>
            <a:ext cx="2967479" cy="369332"/>
          </a:xfrm>
          <a:prstGeom prst="rect">
            <a:avLst/>
          </a:prstGeom>
          <a:noFill/>
        </p:spPr>
        <p:txBody>
          <a:bodyPr wrap="none" rtlCol="0">
            <a:spAutoFit/>
          </a:bodyPr>
          <a:lstStyle/>
          <a:p>
            <a:r>
              <a:rPr kumimoji="1" lang="zh-CN" altLang="en-US" dirty="0"/>
              <a:t>生成可配置文件（</a:t>
            </a:r>
            <a:r>
              <a:rPr kumimoji="1" lang="en-US" altLang="zh-CN" dirty="0"/>
              <a:t>bit</a:t>
            </a:r>
            <a:r>
              <a:rPr kumimoji="1" lang="zh-CN" altLang="en-US" dirty="0"/>
              <a:t>文件）</a:t>
            </a:r>
          </a:p>
        </p:txBody>
      </p:sp>
    </p:spTree>
    <p:extLst>
      <p:ext uri="{BB962C8B-B14F-4D97-AF65-F5344CB8AC3E}">
        <p14:creationId xmlns:p14="http://schemas.microsoft.com/office/powerpoint/2010/main" val="38022798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E7D6B-666D-1841-B8A2-705FE2CD702C}"/>
              </a:ext>
            </a:extLst>
          </p:cNvPr>
          <p:cNvSpPr>
            <a:spLocks noGrp="1"/>
          </p:cNvSpPr>
          <p:nvPr>
            <p:ph type="title"/>
          </p:nvPr>
        </p:nvSpPr>
        <p:spPr/>
        <p:txBody>
          <a:bodyPr/>
          <a:lstStyle/>
          <a:p>
            <a:r>
              <a:rPr lang="zh-CN" altLang="en-US" dirty="0"/>
              <a:t>本地装载</a:t>
            </a:r>
            <a:endParaRPr kumimoji="1" lang="zh-CN" altLang="en-US" dirty="0"/>
          </a:p>
        </p:txBody>
      </p:sp>
      <p:sp>
        <p:nvSpPr>
          <p:cNvPr id="3" name="内容占位符 2">
            <a:extLst>
              <a:ext uri="{FF2B5EF4-FFF2-40B4-BE49-F238E27FC236}">
                <a16:creationId xmlns:a16="http://schemas.microsoft.com/office/drawing/2014/main" id="{F972371C-6EF1-424A-B86D-F0D48EFDB1E1}"/>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3C8B3843-C6C7-6845-A859-9E782FDEBF83}"/>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54</a:t>
            </a:fld>
            <a:endParaRPr lang="zh-CN" altLang="en-US">
              <a:solidFill>
                <a:srgbClr val="1F497D"/>
              </a:solidFill>
            </a:endParaRPr>
          </a:p>
        </p:txBody>
      </p:sp>
      <p:pic>
        <p:nvPicPr>
          <p:cNvPr id="5" name="图片 4">
            <a:extLst>
              <a:ext uri="{FF2B5EF4-FFF2-40B4-BE49-F238E27FC236}">
                <a16:creationId xmlns:a16="http://schemas.microsoft.com/office/drawing/2014/main" id="{4E08FBA4-6E93-7F46-9998-5E2C40CBA802}"/>
              </a:ext>
            </a:extLst>
          </p:cNvPr>
          <p:cNvPicPr/>
          <p:nvPr/>
        </p:nvPicPr>
        <p:blipFill>
          <a:blip r:embed="rId2"/>
          <a:stretch>
            <a:fillRect/>
          </a:stretch>
        </p:blipFill>
        <p:spPr>
          <a:xfrm>
            <a:off x="494982" y="1215008"/>
            <a:ext cx="8191818" cy="4518248"/>
          </a:xfrm>
          <a:prstGeom prst="rect">
            <a:avLst/>
          </a:prstGeom>
        </p:spPr>
      </p:pic>
    </p:spTree>
    <p:extLst>
      <p:ext uri="{BB962C8B-B14F-4D97-AF65-F5344CB8AC3E}">
        <p14:creationId xmlns:p14="http://schemas.microsoft.com/office/powerpoint/2010/main" val="42527954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CAAE5-496D-0C4E-8840-AE2603E2F238}"/>
              </a:ext>
            </a:extLst>
          </p:cNvPr>
          <p:cNvSpPr>
            <a:spLocks noGrp="1"/>
          </p:cNvSpPr>
          <p:nvPr>
            <p:ph type="title"/>
          </p:nvPr>
        </p:nvSpPr>
        <p:spPr/>
        <p:txBody>
          <a:bodyPr/>
          <a:lstStyle/>
          <a:p>
            <a:r>
              <a:rPr kumimoji="1" lang="zh-CN" altLang="en-US" dirty="0"/>
              <a:t>本地执行</a:t>
            </a:r>
          </a:p>
        </p:txBody>
      </p:sp>
      <p:sp>
        <p:nvSpPr>
          <p:cNvPr id="3" name="内容占位符 2">
            <a:extLst>
              <a:ext uri="{FF2B5EF4-FFF2-40B4-BE49-F238E27FC236}">
                <a16:creationId xmlns:a16="http://schemas.microsoft.com/office/drawing/2014/main" id="{D2630B30-14F5-A640-B785-B65EB9CD15EA}"/>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67D73AF0-C257-C544-A97C-C5F0FCB11D6B}"/>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55</a:t>
            </a:fld>
            <a:endParaRPr lang="zh-CN" altLang="en-US">
              <a:solidFill>
                <a:srgbClr val="1F497D"/>
              </a:solidFill>
            </a:endParaRPr>
          </a:p>
        </p:txBody>
      </p:sp>
      <p:pic>
        <p:nvPicPr>
          <p:cNvPr id="5" name="图片 4">
            <a:extLst>
              <a:ext uri="{FF2B5EF4-FFF2-40B4-BE49-F238E27FC236}">
                <a16:creationId xmlns:a16="http://schemas.microsoft.com/office/drawing/2014/main" id="{A97A4411-EF77-EE4F-B436-DBEAA6351662}"/>
              </a:ext>
            </a:extLst>
          </p:cNvPr>
          <p:cNvPicPr/>
          <p:nvPr/>
        </p:nvPicPr>
        <p:blipFill>
          <a:blip r:embed="rId2"/>
          <a:stretch>
            <a:fillRect/>
          </a:stretch>
        </p:blipFill>
        <p:spPr>
          <a:xfrm>
            <a:off x="461764" y="1253108"/>
            <a:ext cx="7782644" cy="4336132"/>
          </a:xfrm>
          <a:prstGeom prst="rect">
            <a:avLst/>
          </a:prstGeom>
        </p:spPr>
      </p:pic>
    </p:spTree>
    <p:extLst>
      <p:ext uri="{BB962C8B-B14F-4D97-AF65-F5344CB8AC3E}">
        <p14:creationId xmlns:p14="http://schemas.microsoft.com/office/powerpoint/2010/main" val="12747229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A31E1-B3C2-464D-9E24-EC89A2535E00}"/>
              </a:ext>
            </a:extLst>
          </p:cNvPr>
          <p:cNvSpPr>
            <a:spLocks noGrp="1"/>
          </p:cNvSpPr>
          <p:nvPr>
            <p:ph type="title"/>
          </p:nvPr>
        </p:nvSpPr>
        <p:spPr/>
        <p:txBody>
          <a:bodyPr/>
          <a:lstStyle/>
          <a:p>
            <a:r>
              <a:rPr kumimoji="1" lang="zh-CN" altLang="en-US" dirty="0"/>
              <a:t>远程装载</a:t>
            </a:r>
          </a:p>
        </p:txBody>
      </p:sp>
      <p:sp>
        <p:nvSpPr>
          <p:cNvPr id="3" name="内容占位符 2">
            <a:extLst>
              <a:ext uri="{FF2B5EF4-FFF2-40B4-BE49-F238E27FC236}">
                <a16:creationId xmlns:a16="http://schemas.microsoft.com/office/drawing/2014/main" id="{AAA01009-AAD1-C449-8BC4-B1F39FEB2A83}"/>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64F28637-E3DE-1143-BC73-174975852AAA}"/>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56</a:t>
            </a:fld>
            <a:endParaRPr lang="zh-CN" altLang="en-US">
              <a:solidFill>
                <a:srgbClr val="1F497D"/>
              </a:solidFill>
            </a:endParaRPr>
          </a:p>
        </p:txBody>
      </p:sp>
      <p:pic>
        <p:nvPicPr>
          <p:cNvPr id="5" name="图片 4">
            <a:extLst>
              <a:ext uri="{FF2B5EF4-FFF2-40B4-BE49-F238E27FC236}">
                <a16:creationId xmlns:a16="http://schemas.microsoft.com/office/drawing/2014/main" id="{3CC0B370-8C39-394B-8B95-A3E7F404C49A}"/>
              </a:ext>
            </a:extLst>
          </p:cNvPr>
          <p:cNvPicPr/>
          <p:nvPr/>
        </p:nvPicPr>
        <p:blipFill>
          <a:blip r:embed="rId2"/>
          <a:stretch>
            <a:fillRect/>
          </a:stretch>
        </p:blipFill>
        <p:spPr>
          <a:xfrm>
            <a:off x="467122" y="1219200"/>
            <a:ext cx="8219678" cy="3937992"/>
          </a:xfrm>
          <a:prstGeom prst="rect">
            <a:avLst/>
          </a:prstGeom>
          <a:noFill/>
          <a:ln>
            <a:noFill/>
          </a:ln>
        </p:spPr>
      </p:pic>
    </p:spTree>
    <p:extLst>
      <p:ext uri="{BB962C8B-B14F-4D97-AF65-F5344CB8AC3E}">
        <p14:creationId xmlns:p14="http://schemas.microsoft.com/office/powerpoint/2010/main" val="24866753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FDA5A-8867-9549-805F-E14E8C417EA8}"/>
              </a:ext>
            </a:extLst>
          </p:cNvPr>
          <p:cNvSpPr>
            <a:spLocks noGrp="1"/>
          </p:cNvSpPr>
          <p:nvPr>
            <p:ph type="title"/>
          </p:nvPr>
        </p:nvSpPr>
        <p:spPr/>
        <p:txBody>
          <a:bodyPr/>
          <a:lstStyle/>
          <a:p>
            <a:r>
              <a:rPr kumimoji="1" lang="zh-CN" altLang="en-US" dirty="0"/>
              <a:t>远程执行</a:t>
            </a:r>
          </a:p>
        </p:txBody>
      </p:sp>
      <p:sp>
        <p:nvSpPr>
          <p:cNvPr id="3" name="内容占位符 2">
            <a:extLst>
              <a:ext uri="{FF2B5EF4-FFF2-40B4-BE49-F238E27FC236}">
                <a16:creationId xmlns:a16="http://schemas.microsoft.com/office/drawing/2014/main" id="{874CD78E-4A3B-4546-BBA4-08552CF507F3}"/>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F19680D0-F93E-0245-AEB0-61DA439BED8D}"/>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57</a:t>
            </a:fld>
            <a:endParaRPr lang="zh-CN" altLang="en-US">
              <a:solidFill>
                <a:srgbClr val="1F497D"/>
              </a:solidFill>
            </a:endParaRPr>
          </a:p>
        </p:txBody>
      </p:sp>
      <p:pic>
        <p:nvPicPr>
          <p:cNvPr id="6" name="图片 5">
            <a:extLst>
              <a:ext uri="{FF2B5EF4-FFF2-40B4-BE49-F238E27FC236}">
                <a16:creationId xmlns:a16="http://schemas.microsoft.com/office/drawing/2014/main" id="{DBE5ED35-49C7-A844-97F9-1A8464E39ED2}"/>
              </a:ext>
            </a:extLst>
          </p:cNvPr>
          <p:cNvPicPr/>
          <p:nvPr/>
        </p:nvPicPr>
        <p:blipFill>
          <a:blip r:embed="rId2"/>
          <a:stretch>
            <a:fillRect/>
          </a:stretch>
        </p:blipFill>
        <p:spPr>
          <a:xfrm>
            <a:off x="457200" y="1219200"/>
            <a:ext cx="7643192" cy="5137150"/>
          </a:xfrm>
          <a:prstGeom prst="rect">
            <a:avLst/>
          </a:prstGeom>
          <a:noFill/>
          <a:ln>
            <a:noFill/>
          </a:ln>
        </p:spPr>
      </p:pic>
    </p:spTree>
    <p:extLst>
      <p:ext uri="{BB962C8B-B14F-4D97-AF65-F5344CB8AC3E}">
        <p14:creationId xmlns:p14="http://schemas.microsoft.com/office/powerpoint/2010/main" val="30941813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谢谢</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555F886C-0A22-6F4D-BC08-A1674DBCDE43}" type="slidenum">
              <a:rPr lang="en-US" altLang="zh-CN" smtClean="0">
                <a:solidFill>
                  <a:srgbClr val="1F497D"/>
                </a:solidFill>
              </a:rPr>
              <a:pPr>
                <a:defRPr/>
              </a:pPr>
              <a:t>58</a:t>
            </a:fld>
            <a:endParaRPr lang="zh-CN" altLang="en-US">
              <a:solidFill>
                <a:srgbClr val="1F497D"/>
              </a:solidFill>
            </a:endParaRPr>
          </a:p>
        </p:txBody>
      </p:sp>
    </p:spTree>
    <p:extLst>
      <p:ext uri="{BB962C8B-B14F-4D97-AF65-F5344CB8AC3E}">
        <p14:creationId xmlns:p14="http://schemas.microsoft.com/office/powerpoint/2010/main" val="246637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351EB-EC66-2B43-BA3F-44B05C8F6325}"/>
              </a:ext>
            </a:extLst>
          </p:cNvPr>
          <p:cNvSpPr>
            <a:spLocks noGrp="1"/>
          </p:cNvSpPr>
          <p:nvPr>
            <p:ph type="title"/>
          </p:nvPr>
        </p:nvSpPr>
        <p:spPr/>
        <p:txBody>
          <a:bodyPr/>
          <a:lstStyle/>
          <a:p>
            <a:r>
              <a:rPr kumimoji="1" lang="zh-CN" altLang="en-US" dirty="0"/>
              <a:t>查找表</a:t>
            </a:r>
          </a:p>
        </p:txBody>
      </p:sp>
      <p:sp>
        <p:nvSpPr>
          <p:cNvPr id="3" name="内容占位符 2">
            <a:extLst>
              <a:ext uri="{FF2B5EF4-FFF2-40B4-BE49-F238E27FC236}">
                <a16:creationId xmlns:a16="http://schemas.microsoft.com/office/drawing/2014/main" id="{FDC2BC49-5C62-804C-BDA0-4CC1DA8768A3}"/>
              </a:ext>
            </a:extLst>
          </p:cNvPr>
          <p:cNvSpPr>
            <a:spLocks noGrp="1"/>
          </p:cNvSpPr>
          <p:nvPr>
            <p:ph idx="1"/>
          </p:nvPr>
        </p:nvSpPr>
        <p:spPr/>
        <p:txBody>
          <a:bodyPr/>
          <a:lstStyle/>
          <a:p>
            <a:r>
              <a:rPr lang="zh-CN" altLang="en-US" dirty="0"/>
              <a:t>基于查找表（</a:t>
            </a:r>
            <a:r>
              <a:rPr lang="en-US" altLang="zh-CN" dirty="0"/>
              <a:t>Look-Up-Table)</a:t>
            </a:r>
            <a:r>
              <a:rPr lang="zh-CN" altLang="en-US" dirty="0"/>
              <a:t>的原理与结构</a:t>
            </a:r>
            <a:r>
              <a:rPr lang="en-US" altLang="zh-CN" dirty="0"/>
              <a:t>:</a:t>
            </a:r>
          </a:p>
          <a:p>
            <a:pPr lvl="1"/>
            <a:r>
              <a:rPr lang="zh-CN" altLang="en-US" dirty="0"/>
              <a:t>采用这种结构的</a:t>
            </a:r>
            <a:r>
              <a:rPr lang="en-US" altLang="zh-CN" dirty="0"/>
              <a:t>PLD</a:t>
            </a:r>
            <a:r>
              <a:rPr lang="zh-CN" altLang="en-US" dirty="0"/>
              <a:t>芯片如</a:t>
            </a:r>
            <a:r>
              <a:rPr lang="en-US" altLang="zh-CN" dirty="0" err="1"/>
              <a:t>altera</a:t>
            </a:r>
            <a:r>
              <a:rPr lang="zh-CN" altLang="en-US" dirty="0"/>
              <a:t>的</a:t>
            </a:r>
            <a:r>
              <a:rPr lang="en-US" altLang="zh-CN" dirty="0"/>
              <a:t>ACEX,APEX</a:t>
            </a:r>
            <a:r>
              <a:rPr lang="zh-CN" altLang="en-US" dirty="0"/>
              <a:t>系列</a:t>
            </a:r>
            <a:r>
              <a:rPr lang="en-US" altLang="zh-CN" dirty="0"/>
              <a:t>, </a:t>
            </a:r>
            <a:r>
              <a:rPr lang="en-US" altLang="zh-CN" dirty="0" err="1"/>
              <a:t>xilinx</a:t>
            </a:r>
            <a:r>
              <a:rPr lang="zh-CN" altLang="en-US" dirty="0"/>
              <a:t>的</a:t>
            </a:r>
            <a:r>
              <a:rPr lang="en-US" altLang="zh-CN" dirty="0" err="1"/>
              <a:t>Spartan,Virtex</a:t>
            </a:r>
            <a:r>
              <a:rPr lang="zh-CN" altLang="en-US" dirty="0"/>
              <a:t>系列等。</a:t>
            </a:r>
          </a:p>
          <a:p>
            <a:pPr lvl="1"/>
            <a:r>
              <a:rPr lang="zh-CN" altLang="en-US" dirty="0"/>
              <a:t>查找表（</a:t>
            </a:r>
            <a:r>
              <a:rPr lang="en-US" altLang="zh-CN" dirty="0"/>
              <a:t>Look-Up-Table)</a:t>
            </a:r>
            <a:r>
              <a:rPr lang="zh-CN" altLang="en-US" dirty="0"/>
              <a:t>简称为</a:t>
            </a:r>
            <a:r>
              <a:rPr lang="en-US" altLang="zh-CN" dirty="0"/>
              <a:t>LUT</a:t>
            </a:r>
            <a:r>
              <a:rPr lang="zh-CN" altLang="en-US" dirty="0"/>
              <a:t>，</a:t>
            </a:r>
            <a:r>
              <a:rPr lang="en-US" altLang="zh-CN" dirty="0"/>
              <a:t>LUT</a:t>
            </a:r>
            <a:r>
              <a:rPr lang="zh-CN" altLang="en-US" dirty="0"/>
              <a:t>本质上就是一个</a:t>
            </a:r>
            <a:r>
              <a:rPr lang="en-US" altLang="zh-CN" dirty="0"/>
              <a:t>RAM</a:t>
            </a:r>
          </a:p>
          <a:p>
            <a:pPr lvl="1"/>
            <a:r>
              <a:rPr lang="zh-CN" altLang="en-US" dirty="0"/>
              <a:t>工作原理</a:t>
            </a:r>
          </a:p>
          <a:p>
            <a:pPr lvl="2"/>
            <a:r>
              <a:rPr lang="zh-CN" altLang="en-US" dirty="0"/>
              <a:t>当用户通过原理图或</a:t>
            </a:r>
            <a:r>
              <a:rPr lang="en-US" altLang="zh-CN" dirty="0"/>
              <a:t>HDL</a:t>
            </a:r>
            <a:r>
              <a:rPr lang="zh-CN" altLang="en-US" dirty="0"/>
              <a:t>语言描述逻辑电路</a:t>
            </a:r>
          </a:p>
          <a:p>
            <a:pPr lvl="2"/>
            <a:r>
              <a:rPr lang="zh-CN" altLang="en-US" dirty="0"/>
              <a:t>软件会自动计算逻辑电路的所有可能的结果，并把结果事先写入</a:t>
            </a:r>
            <a:r>
              <a:rPr lang="en-US" altLang="zh-CN" dirty="0"/>
              <a:t>RAM</a:t>
            </a:r>
          </a:p>
          <a:p>
            <a:pPr lvl="2"/>
            <a:r>
              <a:rPr lang="zh-CN" altLang="en-US" dirty="0"/>
              <a:t>每输入一个信号进行逻辑运算就等于输入一个地址进行查表，找出地址对应的内容，然后输出即可。</a:t>
            </a:r>
          </a:p>
          <a:p>
            <a:endParaRPr kumimoji="1" lang="zh-CN" altLang="en-US" dirty="0"/>
          </a:p>
        </p:txBody>
      </p:sp>
      <p:sp>
        <p:nvSpPr>
          <p:cNvPr id="4" name="灯片编号占位符 3">
            <a:extLst>
              <a:ext uri="{FF2B5EF4-FFF2-40B4-BE49-F238E27FC236}">
                <a16:creationId xmlns:a16="http://schemas.microsoft.com/office/drawing/2014/main" id="{0DCC5B49-3C46-9F41-A674-8EF5C8F88852}"/>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6</a:t>
            </a:fld>
            <a:endParaRPr lang="zh-CN" altLang="en-US">
              <a:solidFill>
                <a:srgbClr val="1F497D"/>
              </a:solidFill>
            </a:endParaRPr>
          </a:p>
        </p:txBody>
      </p:sp>
    </p:spTree>
    <p:extLst>
      <p:ext uri="{BB962C8B-B14F-4D97-AF65-F5344CB8AC3E}">
        <p14:creationId xmlns:p14="http://schemas.microsoft.com/office/powerpoint/2010/main" val="410624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E3618-0812-9244-BA56-609E3C051CD4}"/>
              </a:ext>
            </a:extLst>
          </p:cNvPr>
          <p:cNvSpPr>
            <a:spLocks noGrp="1"/>
          </p:cNvSpPr>
          <p:nvPr>
            <p:ph type="title"/>
          </p:nvPr>
        </p:nvSpPr>
        <p:spPr/>
        <p:txBody>
          <a:bodyPr/>
          <a:lstStyle/>
          <a:p>
            <a:r>
              <a:rPr kumimoji="1" lang="en-US" altLang="zh-CN" dirty="0"/>
              <a:t>4</a:t>
            </a:r>
            <a:r>
              <a:rPr kumimoji="1" lang="zh-CN" altLang="en-US" dirty="0"/>
              <a:t>输入与门</a:t>
            </a:r>
          </a:p>
        </p:txBody>
      </p:sp>
      <p:sp>
        <p:nvSpPr>
          <p:cNvPr id="3" name="内容占位符 2">
            <a:extLst>
              <a:ext uri="{FF2B5EF4-FFF2-40B4-BE49-F238E27FC236}">
                <a16:creationId xmlns:a16="http://schemas.microsoft.com/office/drawing/2014/main" id="{E668457C-217F-4849-8C95-6716D0DE31AE}"/>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AA2FA3B3-13A7-7343-BF87-D27370202E69}"/>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7</a:t>
            </a:fld>
            <a:endParaRPr lang="zh-CN" altLang="en-US">
              <a:solidFill>
                <a:srgbClr val="1F497D"/>
              </a:solidFill>
            </a:endParaRPr>
          </a:p>
        </p:txBody>
      </p:sp>
      <p:graphicFrame>
        <p:nvGraphicFramePr>
          <p:cNvPr id="5" name="Object 8">
            <a:extLst>
              <a:ext uri="{FF2B5EF4-FFF2-40B4-BE49-F238E27FC236}">
                <a16:creationId xmlns:a16="http://schemas.microsoft.com/office/drawing/2014/main" id="{A2DCC68C-3478-9747-8444-3B6055F023A1}"/>
              </a:ext>
            </a:extLst>
          </p:cNvPr>
          <p:cNvGraphicFramePr>
            <a:graphicFrameLocks noChangeAspect="1"/>
          </p:cNvGraphicFramePr>
          <p:nvPr/>
        </p:nvGraphicFramePr>
        <p:xfrm>
          <a:off x="827088" y="1484313"/>
          <a:ext cx="7696200" cy="4572000"/>
        </p:xfrm>
        <a:graphic>
          <a:graphicData uri="http://schemas.openxmlformats.org/presentationml/2006/ole">
            <mc:AlternateContent xmlns:mc="http://schemas.openxmlformats.org/markup-compatibility/2006">
              <mc:Choice xmlns:v="urn:schemas-microsoft-com:vml" Requires="v">
                <p:oleObj spid="_x0000_s1062" name="位图图像" r:id="rId3" imgW="5342857" imgH="2266667" progId="PBrush">
                  <p:embed/>
                </p:oleObj>
              </mc:Choice>
              <mc:Fallback>
                <p:oleObj name="位图图像" r:id="rId3" imgW="5342857" imgH="2266667" progId="PBrush">
                  <p:embed/>
                  <p:pic>
                    <p:nvPicPr>
                      <p:cNvPr id="205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484313"/>
                        <a:ext cx="7696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91561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2CBA2-DFB7-8342-ADA0-241DB7F3FAAA}"/>
              </a:ext>
            </a:extLst>
          </p:cNvPr>
          <p:cNvSpPr>
            <a:spLocks noGrp="1"/>
          </p:cNvSpPr>
          <p:nvPr>
            <p:ph type="title"/>
          </p:nvPr>
        </p:nvSpPr>
        <p:spPr/>
        <p:txBody>
          <a:bodyPr/>
          <a:lstStyle/>
          <a:p>
            <a:r>
              <a:rPr lang="en-US" altLang="zh-CN" dirty="0" err="1"/>
              <a:t>XilinxFPGA</a:t>
            </a:r>
            <a:r>
              <a:rPr lang="zh-CN" altLang="en-US" dirty="0"/>
              <a:t>主要部件</a:t>
            </a:r>
            <a:endParaRPr kumimoji="1" lang="zh-CN" altLang="en-US" dirty="0"/>
          </a:p>
        </p:txBody>
      </p:sp>
      <p:sp>
        <p:nvSpPr>
          <p:cNvPr id="3" name="内容占位符 2">
            <a:extLst>
              <a:ext uri="{FF2B5EF4-FFF2-40B4-BE49-F238E27FC236}">
                <a16:creationId xmlns:a16="http://schemas.microsoft.com/office/drawing/2014/main" id="{2769CDFA-C7BB-B849-8167-8E2AEE809926}"/>
              </a:ext>
            </a:extLst>
          </p:cNvPr>
          <p:cNvSpPr>
            <a:spLocks noGrp="1"/>
          </p:cNvSpPr>
          <p:nvPr>
            <p:ph idx="1"/>
          </p:nvPr>
        </p:nvSpPr>
        <p:spPr/>
        <p:txBody>
          <a:bodyPr/>
          <a:lstStyle/>
          <a:p>
            <a:pPr marL="273050" lvl="1" indent="-273050">
              <a:spcBef>
                <a:spcPts val="600"/>
              </a:spcBef>
              <a:buClr>
                <a:schemeClr val="accent1"/>
              </a:buClr>
            </a:pPr>
            <a:r>
              <a:rPr lang="zh-CN" altLang="en-US" dirty="0"/>
              <a:t>可编程输入输出单元</a:t>
            </a:r>
            <a:r>
              <a:rPr lang="en-US" altLang="zh-CN" dirty="0"/>
              <a:t>(IOB)</a:t>
            </a:r>
          </a:p>
          <a:p>
            <a:pPr marL="273050" lvl="1" indent="-273050">
              <a:spcBef>
                <a:spcPts val="600"/>
              </a:spcBef>
              <a:buClr>
                <a:schemeClr val="accent1"/>
              </a:buClr>
            </a:pPr>
            <a:r>
              <a:rPr lang="zh-CN" altLang="en-US" dirty="0"/>
              <a:t>可编程逻辑块</a:t>
            </a:r>
            <a:r>
              <a:rPr lang="en-US" altLang="zh-CN" dirty="0"/>
              <a:t>(CLB)</a:t>
            </a:r>
          </a:p>
          <a:p>
            <a:pPr marL="273050" lvl="1" indent="-273050">
              <a:spcBef>
                <a:spcPts val="600"/>
              </a:spcBef>
              <a:buClr>
                <a:schemeClr val="accent1"/>
              </a:buClr>
            </a:pPr>
            <a:r>
              <a:rPr lang="zh-CN" altLang="en-US" dirty="0"/>
              <a:t>时钟管理模块</a:t>
            </a:r>
            <a:r>
              <a:rPr lang="en-US" altLang="zh-CN" dirty="0"/>
              <a:t>(DCM)</a:t>
            </a:r>
          </a:p>
          <a:p>
            <a:pPr marL="273050" lvl="1" indent="-273050">
              <a:spcBef>
                <a:spcPts val="600"/>
              </a:spcBef>
              <a:buClr>
                <a:schemeClr val="accent1"/>
              </a:buClr>
            </a:pPr>
            <a:r>
              <a:rPr lang="zh-CN" altLang="en-US" dirty="0"/>
              <a:t>片内</a:t>
            </a:r>
            <a:r>
              <a:rPr lang="en-US" altLang="zh-CN" dirty="0"/>
              <a:t>RAM(BRAM)</a:t>
            </a:r>
          </a:p>
          <a:p>
            <a:pPr marL="273050" lvl="1" indent="-273050">
              <a:spcBef>
                <a:spcPts val="600"/>
              </a:spcBef>
              <a:buClr>
                <a:schemeClr val="accent1"/>
              </a:buClr>
            </a:pPr>
            <a:r>
              <a:rPr lang="zh-CN" altLang="en-US" dirty="0"/>
              <a:t>布线资源</a:t>
            </a:r>
          </a:p>
          <a:p>
            <a:pPr marL="273050" lvl="1" indent="-273050">
              <a:spcBef>
                <a:spcPts val="600"/>
              </a:spcBef>
              <a:buClr>
                <a:schemeClr val="accent1"/>
              </a:buClr>
            </a:pPr>
            <a:r>
              <a:rPr lang="zh-CN" altLang="en-US" dirty="0"/>
              <a:t>内嵌功能单元</a:t>
            </a:r>
          </a:p>
          <a:p>
            <a:pPr marL="273050" lvl="1" indent="-273050">
              <a:spcBef>
                <a:spcPts val="600"/>
              </a:spcBef>
              <a:buClr>
                <a:schemeClr val="accent1"/>
              </a:buClr>
            </a:pPr>
            <a:r>
              <a:rPr lang="zh-CN" altLang="en-US" dirty="0"/>
              <a:t>内嵌硬核</a:t>
            </a:r>
            <a:endParaRPr kumimoji="1" lang="zh-CN" altLang="en-US" dirty="0"/>
          </a:p>
        </p:txBody>
      </p:sp>
      <p:sp>
        <p:nvSpPr>
          <p:cNvPr id="4" name="灯片编号占位符 3">
            <a:extLst>
              <a:ext uri="{FF2B5EF4-FFF2-40B4-BE49-F238E27FC236}">
                <a16:creationId xmlns:a16="http://schemas.microsoft.com/office/drawing/2014/main" id="{FB5BE202-614A-A942-88D6-D3CE89E519A4}"/>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8</a:t>
            </a:fld>
            <a:endParaRPr lang="zh-CN" altLang="en-US">
              <a:solidFill>
                <a:srgbClr val="1F497D"/>
              </a:solidFill>
            </a:endParaRPr>
          </a:p>
        </p:txBody>
      </p:sp>
      <p:pic>
        <p:nvPicPr>
          <p:cNvPr id="5" name="Picture 8" descr="FPGA">
            <a:extLst>
              <a:ext uri="{FF2B5EF4-FFF2-40B4-BE49-F238E27FC236}">
                <a16:creationId xmlns:a16="http://schemas.microsoft.com/office/drawing/2014/main" id="{7031CCCA-BFF2-7E49-90FB-FD8228BA69C9}"/>
              </a:ext>
            </a:extLst>
          </p:cNvPr>
          <p:cNvPicPr>
            <a:picLocks noChangeAspect="1" noChangeArrowheads="1"/>
          </p:cNvPicPr>
          <p:nvPr/>
        </p:nvPicPr>
        <p:blipFill>
          <a:blip r:embed="rId3"/>
          <a:srcRect/>
          <a:stretch>
            <a:fillRect/>
          </a:stretch>
        </p:blipFill>
        <p:spPr bwMode="auto">
          <a:xfrm>
            <a:off x="4283968" y="2996952"/>
            <a:ext cx="3933825" cy="2514600"/>
          </a:xfrm>
          <a:prstGeom prst="rect">
            <a:avLst/>
          </a:prstGeom>
          <a:noFill/>
          <a:ln w="9525">
            <a:noFill/>
            <a:miter lim="800000"/>
            <a:headEnd/>
            <a:tailEnd/>
          </a:ln>
        </p:spPr>
      </p:pic>
    </p:spTree>
    <p:extLst>
      <p:ext uri="{BB962C8B-B14F-4D97-AF65-F5344CB8AC3E}">
        <p14:creationId xmlns:p14="http://schemas.microsoft.com/office/powerpoint/2010/main" val="2637353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65F7F-14CD-9642-8423-AB9E2439A0F3}"/>
              </a:ext>
            </a:extLst>
          </p:cNvPr>
          <p:cNvSpPr>
            <a:spLocks noGrp="1"/>
          </p:cNvSpPr>
          <p:nvPr>
            <p:ph type="title"/>
          </p:nvPr>
        </p:nvSpPr>
        <p:spPr/>
        <p:txBody>
          <a:bodyPr/>
          <a:lstStyle/>
          <a:p>
            <a:r>
              <a:rPr kumimoji="1" lang="en-US" altLang="zh-CN" dirty="0"/>
              <a:t>Xilinx</a:t>
            </a:r>
            <a:r>
              <a:rPr kumimoji="1" lang="zh-CN" altLang="en-US" dirty="0"/>
              <a:t>公司产品概述</a:t>
            </a:r>
          </a:p>
        </p:txBody>
      </p:sp>
      <p:sp>
        <p:nvSpPr>
          <p:cNvPr id="4" name="灯片编号占位符 3">
            <a:extLst>
              <a:ext uri="{FF2B5EF4-FFF2-40B4-BE49-F238E27FC236}">
                <a16:creationId xmlns:a16="http://schemas.microsoft.com/office/drawing/2014/main" id="{CEB59D0F-A7F6-2A41-87BF-10B99B49C73A}"/>
              </a:ext>
            </a:extLst>
          </p:cNvPr>
          <p:cNvSpPr>
            <a:spLocks noGrp="1"/>
          </p:cNvSpPr>
          <p:nvPr>
            <p:ph type="sldNum" sz="quarter" idx="12"/>
          </p:nvPr>
        </p:nvSpPr>
        <p:spPr/>
        <p:txBody>
          <a:bodyPr/>
          <a:lstStyle/>
          <a:p>
            <a:pPr>
              <a:defRPr/>
            </a:pPr>
            <a:fld id="{C98CD7A6-1B93-9844-850A-7A754EAB083E}" type="slidenum">
              <a:rPr lang="en-US" altLang="zh-CN" smtClean="0">
                <a:solidFill>
                  <a:srgbClr val="1F497D"/>
                </a:solidFill>
              </a:rPr>
              <a:pPr>
                <a:defRPr/>
              </a:pPr>
              <a:t>9</a:t>
            </a:fld>
            <a:endParaRPr lang="zh-CN" altLang="en-US">
              <a:solidFill>
                <a:srgbClr val="1F497D"/>
              </a:solidFill>
            </a:endParaRPr>
          </a:p>
        </p:txBody>
      </p:sp>
      <p:pic>
        <p:nvPicPr>
          <p:cNvPr id="5" name="Picture 5" descr="u=4027434745,3948008891&amp;fm=0&amp;gp=0">
            <a:hlinkClick r:id="rId2"/>
            <a:extLst>
              <a:ext uri="{FF2B5EF4-FFF2-40B4-BE49-F238E27FC236}">
                <a16:creationId xmlns:a16="http://schemas.microsoft.com/office/drawing/2014/main" id="{27787281-2333-024B-8A04-245748D06EB0}"/>
              </a:ext>
            </a:extLst>
          </p:cNvPr>
          <p:cNvPicPr>
            <a:picLocks noChangeAspect="1" noChangeArrowheads="1"/>
          </p:cNvPicPr>
          <p:nvPr/>
        </p:nvPicPr>
        <p:blipFill>
          <a:blip r:embed="rId3"/>
          <a:srcRect/>
          <a:stretch>
            <a:fillRect/>
          </a:stretch>
        </p:blipFill>
        <p:spPr bwMode="auto">
          <a:xfrm>
            <a:off x="5146774" y="1556222"/>
            <a:ext cx="1333500" cy="1009650"/>
          </a:xfrm>
          <a:prstGeom prst="rect">
            <a:avLst/>
          </a:prstGeom>
          <a:noFill/>
          <a:ln w="9525">
            <a:noFill/>
            <a:miter lim="800000"/>
            <a:headEnd/>
            <a:tailEnd/>
          </a:ln>
        </p:spPr>
      </p:pic>
      <p:pic>
        <p:nvPicPr>
          <p:cNvPr id="6" name="Picture 7" descr="u=3831644431,138967874&amp;fm=0&amp;gp=0">
            <a:hlinkClick r:id="rId4"/>
            <a:extLst>
              <a:ext uri="{FF2B5EF4-FFF2-40B4-BE49-F238E27FC236}">
                <a16:creationId xmlns:a16="http://schemas.microsoft.com/office/drawing/2014/main" id="{1D16B180-A4E5-1440-9D1C-4D057673749C}"/>
              </a:ext>
            </a:extLst>
          </p:cNvPr>
          <p:cNvPicPr>
            <a:picLocks noChangeAspect="1" noChangeArrowheads="1"/>
          </p:cNvPicPr>
          <p:nvPr/>
        </p:nvPicPr>
        <p:blipFill>
          <a:blip r:embed="rId5"/>
          <a:srcRect/>
          <a:stretch>
            <a:fillRect/>
          </a:stretch>
        </p:blipFill>
        <p:spPr bwMode="auto">
          <a:xfrm>
            <a:off x="6588224" y="1484784"/>
            <a:ext cx="1081087" cy="1081088"/>
          </a:xfrm>
          <a:prstGeom prst="rect">
            <a:avLst/>
          </a:prstGeom>
          <a:noFill/>
          <a:ln w="9525">
            <a:noFill/>
            <a:miter lim="800000"/>
            <a:headEnd/>
            <a:tailEnd/>
          </a:ln>
        </p:spPr>
      </p:pic>
      <p:pic>
        <p:nvPicPr>
          <p:cNvPr id="7" name="Picture 8" descr="xc9500">
            <a:extLst>
              <a:ext uri="{FF2B5EF4-FFF2-40B4-BE49-F238E27FC236}">
                <a16:creationId xmlns:a16="http://schemas.microsoft.com/office/drawing/2014/main" id="{7072A086-1DB6-664D-AA17-A78FB403B526}"/>
              </a:ext>
            </a:extLst>
          </p:cNvPr>
          <p:cNvPicPr>
            <a:picLocks noChangeAspect="1" noChangeArrowheads="1"/>
          </p:cNvPicPr>
          <p:nvPr/>
        </p:nvPicPr>
        <p:blipFill>
          <a:blip r:embed="rId6"/>
          <a:srcRect/>
          <a:stretch>
            <a:fillRect/>
          </a:stretch>
        </p:blipFill>
        <p:spPr bwMode="auto">
          <a:xfrm>
            <a:off x="5146774" y="2997672"/>
            <a:ext cx="1152525" cy="1144587"/>
          </a:xfrm>
          <a:prstGeom prst="rect">
            <a:avLst/>
          </a:prstGeom>
          <a:noFill/>
          <a:ln w="9525">
            <a:noFill/>
            <a:miter lim="800000"/>
            <a:headEnd/>
            <a:tailEnd/>
          </a:ln>
        </p:spPr>
      </p:pic>
      <p:sp>
        <p:nvSpPr>
          <p:cNvPr id="9" name="内容占位符 8">
            <a:extLst>
              <a:ext uri="{FF2B5EF4-FFF2-40B4-BE49-F238E27FC236}">
                <a16:creationId xmlns:a16="http://schemas.microsoft.com/office/drawing/2014/main" id="{F286B071-6BDD-B346-87FD-AD57C72DF70C}"/>
              </a:ext>
            </a:extLst>
          </p:cNvPr>
          <p:cNvSpPr>
            <a:spLocks noGrp="1"/>
          </p:cNvSpPr>
          <p:nvPr>
            <p:ph idx="1"/>
          </p:nvPr>
        </p:nvSpPr>
        <p:spPr/>
        <p:txBody>
          <a:bodyPr/>
          <a:lstStyle/>
          <a:p>
            <a:r>
              <a:rPr lang="en-US" altLang="zh-CN" dirty="0"/>
              <a:t>FPGA</a:t>
            </a:r>
          </a:p>
          <a:p>
            <a:pPr lvl="1"/>
            <a:r>
              <a:rPr lang="en-US" altLang="zh-CN" dirty="0"/>
              <a:t> </a:t>
            </a:r>
            <a:r>
              <a:rPr lang="en-US" altLang="zh-CN" dirty="0" err="1"/>
              <a:t>Virtex</a:t>
            </a:r>
            <a:r>
              <a:rPr lang="en-US" altLang="zh-CN" dirty="0"/>
              <a:t> </a:t>
            </a:r>
            <a:r>
              <a:rPr lang="zh-CN" altLang="en-US" dirty="0"/>
              <a:t>系列</a:t>
            </a:r>
          </a:p>
          <a:p>
            <a:pPr lvl="1"/>
            <a:r>
              <a:rPr lang="zh-CN" altLang="en-US" dirty="0"/>
              <a:t> </a:t>
            </a:r>
            <a:r>
              <a:rPr lang="en-US" altLang="zh-CN" dirty="0"/>
              <a:t>Spartan</a:t>
            </a:r>
            <a:r>
              <a:rPr lang="zh-CN" altLang="en-US" dirty="0"/>
              <a:t>器件系列</a:t>
            </a:r>
          </a:p>
          <a:p>
            <a:r>
              <a:rPr lang="en-US" altLang="zh-CN" dirty="0"/>
              <a:t>CPLD</a:t>
            </a:r>
          </a:p>
          <a:p>
            <a:pPr lvl="1"/>
            <a:r>
              <a:rPr lang="en-US" altLang="zh-CN" dirty="0"/>
              <a:t> XC9500</a:t>
            </a:r>
            <a:r>
              <a:rPr lang="zh-CN" altLang="en-US" dirty="0"/>
              <a:t>系列</a:t>
            </a:r>
          </a:p>
          <a:p>
            <a:pPr lvl="1"/>
            <a:r>
              <a:rPr lang="zh-CN" altLang="en-US" dirty="0"/>
              <a:t> </a:t>
            </a:r>
            <a:r>
              <a:rPr lang="en-US" altLang="zh-CN" dirty="0" err="1"/>
              <a:t>CoolRunner</a:t>
            </a:r>
            <a:r>
              <a:rPr lang="zh-CN" altLang="en-US" dirty="0"/>
              <a:t>系列</a:t>
            </a:r>
          </a:p>
          <a:p>
            <a:r>
              <a:rPr lang="zh-CN" altLang="en-US" dirty="0"/>
              <a:t>其他</a:t>
            </a:r>
          </a:p>
          <a:p>
            <a:pPr lvl="1"/>
            <a:r>
              <a:rPr lang="zh-CN" altLang="en-US" dirty="0"/>
              <a:t> 配置器件</a:t>
            </a:r>
            <a:r>
              <a:rPr lang="en-US" altLang="zh-CN" dirty="0"/>
              <a:t>SPROM</a:t>
            </a:r>
            <a:r>
              <a:rPr lang="zh-CN" altLang="en-US" dirty="0"/>
              <a:t>（</a:t>
            </a:r>
            <a:r>
              <a:rPr lang="en-US" altLang="zh-CN" dirty="0"/>
              <a:t>S</a:t>
            </a:r>
            <a:r>
              <a:rPr lang="zh-CN" altLang="en-US" dirty="0"/>
              <a:t>系列 </a:t>
            </a:r>
            <a:r>
              <a:rPr lang="en-US" altLang="zh-CN" dirty="0"/>
              <a:t>P</a:t>
            </a:r>
            <a:r>
              <a:rPr lang="zh-CN" altLang="en-US" dirty="0"/>
              <a:t>系列）</a:t>
            </a:r>
          </a:p>
          <a:p>
            <a:pPr lvl="1"/>
            <a:r>
              <a:rPr lang="zh-CN" altLang="en-US" dirty="0"/>
              <a:t> </a:t>
            </a:r>
            <a:r>
              <a:rPr lang="en-US" altLang="zh-CN" dirty="0"/>
              <a:t>IP</a:t>
            </a:r>
            <a:r>
              <a:rPr lang="zh-CN" altLang="en-US" dirty="0"/>
              <a:t>核</a:t>
            </a:r>
          </a:p>
          <a:p>
            <a:endParaRPr lang="zh-CN" altLang="en-US" dirty="0"/>
          </a:p>
        </p:txBody>
      </p:sp>
    </p:spTree>
    <p:extLst>
      <p:ext uri="{BB962C8B-B14F-4D97-AF65-F5344CB8AC3E}">
        <p14:creationId xmlns:p14="http://schemas.microsoft.com/office/powerpoint/2010/main" val="112309743"/>
      </p:ext>
    </p:extLst>
  </p:cSld>
  <p:clrMapOvr>
    <a:masterClrMapping/>
  </p:clrMapOvr>
</p:sld>
</file>

<file path=ppt/theme/theme1.xml><?xml version="1.0" encoding="utf-8"?>
<a:theme xmlns:a="http://schemas.openxmlformats.org/drawingml/2006/main" name="主题1">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黑体"/>
        <a:cs typeface=""/>
      </a:majorFont>
      <a:minorFont>
        <a:latin typeface="Gill Sans MT"/>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主题1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4322</TotalTime>
  <Words>3818</Words>
  <Application>Microsoft Macintosh PowerPoint</Application>
  <PresentationFormat>全屏显示(4:3)</PresentationFormat>
  <Paragraphs>414</Paragraphs>
  <Slides>58</Slides>
  <Notes>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71" baseType="lpstr">
      <vt:lpstr>DengXian</vt:lpstr>
      <vt:lpstr>黑体</vt:lpstr>
      <vt:lpstr>宋体</vt:lpstr>
      <vt:lpstr>微软雅黑</vt:lpstr>
      <vt:lpstr>MS PMincho</vt:lpstr>
      <vt:lpstr>Arial</vt:lpstr>
      <vt:lpstr>Calibri</vt:lpstr>
      <vt:lpstr>Gill Sans MT</vt:lpstr>
      <vt:lpstr>Times New Roman</vt:lpstr>
      <vt:lpstr>Wingdings</vt:lpstr>
      <vt:lpstr>Wingdings 3</vt:lpstr>
      <vt:lpstr>主题1</vt:lpstr>
      <vt:lpstr>位图图像</vt:lpstr>
      <vt:lpstr>实验预备课</vt:lpstr>
      <vt:lpstr>实验预备课</vt:lpstr>
      <vt:lpstr>可编程逻辑器件设计</vt:lpstr>
      <vt:lpstr>可编程器件简介</vt:lpstr>
      <vt:lpstr>可编程器件</vt:lpstr>
      <vt:lpstr>查找表</vt:lpstr>
      <vt:lpstr>4输入与门</vt:lpstr>
      <vt:lpstr>XilinxFPGA主要部件</vt:lpstr>
      <vt:lpstr>Xilinx公司产品概述</vt:lpstr>
      <vt:lpstr>典型的应用领域</vt:lpstr>
      <vt:lpstr>发展趋势</vt:lpstr>
      <vt:lpstr>FPGA的片内资源</vt:lpstr>
      <vt:lpstr>LUT结构</vt:lpstr>
      <vt:lpstr>FF结构（寄存器）</vt:lpstr>
      <vt:lpstr>逻辑片SLICE</vt:lpstr>
      <vt:lpstr>嵌入存储器</vt:lpstr>
      <vt:lpstr>时钟管理单元</vt:lpstr>
      <vt:lpstr>数字信号处理单元</vt:lpstr>
      <vt:lpstr>IO单元</vt:lpstr>
      <vt:lpstr>硬件设计的方法与原则</vt:lpstr>
      <vt:lpstr>一些硬件设计原则</vt:lpstr>
      <vt:lpstr>面积和速度的平衡与互换</vt:lpstr>
      <vt:lpstr>面积和速度的平衡与互换</vt:lpstr>
      <vt:lpstr>面积和速度的平衡与互换</vt:lpstr>
      <vt:lpstr>面积和速度的平衡与互换，例子</vt:lpstr>
      <vt:lpstr>速度换面积</vt:lpstr>
      <vt:lpstr>功耗考虑</vt:lpstr>
      <vt:lpstr>硬件原则</vt:lpstr>
      <vt:lpstr>系统原则</vt:lpstr>
      <vt:lpstr>系统原则</vt:lpstr>
      <vt:lpstr>同步设计原则</vt:lpstr>
      <vt:lpstr>同步设计原则</vt:lpstr>
      <vt:lpstr>设计流程</vt:lpstr>
      <vt:lpstr>设计、输入和综合</vt:lpstr>
      <vt:lpstr>层次化设计对原理图和HDL都很重要</vt:lpstr>
      <vt:lpstr>约束</vt:lpstr>
      <vt:lpstr>设计实现</vt:lpstr>
      <vt:lpstr>设计仿真</vt:lpstr>
      <vt:lpstr>Vivado进行硬件设计的流程</vt:lpstr>
      <vt:lpstr>开发流程</vt:lpstr>
      <vt:lpstr>用户界面</vt:lpstr>
      <vt:lpstr>创建空白项目</vt:lpstr>
      <vt:lpstr>设定项目名称和位置</vt:lpstr>
      <vt:lpstr>设定项目类型</vt:lpstr>
      <vt:lpstr>项目设定</vt:lpstr>
      <vt:lpstr>项目信息汇总与空白项目</vt:lpstr>
      <vt:lpstr>添加源文件</vt:lpstr>
      <vt:lpstr>添加文件，创建新文件</vt:lpstr>
      <vt:lpstr>模块定义</vt:lpstr>
      <vt:lpstr>综合与仿真</vt:lpstr>
      <vt:lpstr>仿真</vt:lpstr>
      <vt:lpstr>添加约束（样例项目已经有约束）</vt:lpstr>
      <vt:lpstr>实现，生成可配置文件</vt:lpstr>
      <vt:lpstr>本地装载</vt:lpstr>
      <vt:lpstr>本地执行</vt:lpstr>
      <vt:lpstr>远程装载</vt:lpstr>
      <vt:lpstr>远程执行</vt:lpstr>
      <vt:lpstr>谢谢</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面向云计算的网络化操作系统 课题三 启动预备会</dc:title>
  <dc:creator>Hu Chunming</dc:creator>
  <cp:lastModifiedBy>Kang Chen</cp:lastModifiedBy>
  <cp:revision>596</cp:revision>
  <dcterms:created xsi:type="dcterms:W3CDTF">2016-09-06T00:35:26Z</dcterms:created>
  <dcterms:modified xsi:type="dcterms:W3CDTF">2019-09-02T10:04:58Z</dcterms:modified>
</cp:coreProperties>
</file>