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8" r:id="rId4"/>
    <p:sldId id="269" r:id="rId5"/>
    <p:sldId id="270" r:id="rId6"/>
    <p:sldId id="293" r:id="rId7"/>
    <p:sldId id="271" r:id="rId8"/>
    <p:sldId id="272" r:id="rId9"/>
    <p:sldId id="273" r:id="rId10"/>
    <p:sldId id="301" r:id="rId11"/>
    <p:sldId id="274" r:id="rId12"/>
    <p:sldId id="275" r:id="rId13"/>
    <p:sldId id="277" r:id="rId14"/>
    <p:sldId id="289" r:id="rId15"/>
    <p:sldId id="276" r:id="rId16"/>
    <p:sldId id="278" r:id="rId17"/>
    <p:sldId id="300" r:id="rId18"/>
    <p:sldId id="279" r:id="rId19"/>
    <p:sldId id="287" r:id="rId20"/>
    <p:sldId id="280" r:id="rId21"/>
    <p:sldId id="281" r:id="rId22"/>
    <p:sldId id="282" r:id="rId23"/>
    <p:sldId id="283" r:id="rId24"/>
    <p:sldId id="284" r:id="rId25"/>
    <p:sldId id="286" r:id="rId26"/>
    <p:sldId id="288" r:id="rId27"/>
    <p:sldId id="285" r:id="rId28"/>
    <p:sldId id="299" r:id="rId29"/>
    <p:sldId id="291" r:id="rId30"/>
    <p:sldId id="294" r:id="rId31"/>
    <p:sldId id="292" r:id="rId32"/>
    <p:sldId id="295" r:id="rId33"/>
    <p:sldId id="296" r:id="rId34"/>
    <p:sldId id="297" r:id="rId35"/>
    <p:sldId id="298" r:id="rId36"/>
    <p:sldId id="26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3300"/>
    <a:srgbClr val="FF9900"/>
    <a:srgbClr val="FFFF00"/>
    <a:srgbClr val="C1D1D3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 autoAdjust="0"/>
    <p:restoredTop sz="83193" autoAdjust="0"/>
  </p:normalViewPr>
  <p:slideViewPr>
    <p:cSldViewPr>
      <p:cViewPr varScale="1">
        <p:scale>
          <a:sx n="91" d="100"/>
          <a:sy n="91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00559-7286-445F-BE17-26E84CE9D234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F89210-2745-4252-9C90-C4037FAE604A}">
      <dgm:prSet phldrT="[文本]" custT="1"/>
      <dgm:spPr/>
      <dgm:t>
        <a:bodyPr/>
        <a:lstStyle/>
        <a:p>
          <a:r>
            <a:rPr lang="en-AU" altLang="zh-CN" sz="1600" dirty="0" smtClean="0"/>
            <a:t>Linear Classifier</a:t>
          </a:r>
          <a:endParaRPr lang="zh-CN" altLang="en-US" sz="1600" dirty="0"/>
        </a:p>
      </dgm:t>
    </dgm:pt>
    <dgm:pt modelId="{751B2924-D34C-4DEB-958F-8CAD7042F029}" type="parTrans" cxnId="{461B8D60-BF20-4B3A-B621-F889D1AABF59}">
      <dgm:prSet/>
      <dgm:spPr/>
      <dgm:t>
        <a:bodyPr/>
        <a:lstStyle/>
        <a:p>
          <a:endParaRPr lang="zh-CN" altLang="en-US"/>
        </a:p>
      </dgm:t>
    </dgm:pt>
    <dgm:pt modelId="{B2C2941B-9285-4C99-9BBA-E55D4209B40C}" type="sibTrans" cxnId="{461B8D60-BF20-4B3A-B621-F889D1AABF59}">
      <dgm:prSet/>
      <dgm:spPr/>
      <dgm:t>
        <a:bodyPr/>
        <a:lstStyle/>
        <a:p>
          <a:endParaRPr lang="zh-CN" altLang="en-US"/>
        </a:p>
      </dgm:t>
    </dgm:pt>
    <dgm:pt modelId="{38E9673A-A9D2-4C14-AB0D-2E2B5040BA3E}">
      <dgm:prSet phldrT="[文本]" custT="1"/>
      <dgm:spPr/>
      <dgm:t>
        <a:bodyPr/>
        <a:lstStyle/>
        <a:p>
          <a:r>
            <a:rPr lang="en-AU" altLang="zh-CN" sz="1600" dirty="0" smtClean="0"/>
            <a:t>Maximum Margin</a:t>
          </a:r>
          <a:endParaRPr lang="zh-CN" altLang="en-US" sz="1600" dirty="0"/>
        </a:p>
      </dgm:t>
    </dgm:pt>
    <dgm:pt modelId="{BC1764C9-CE1A-428A-9E2D-EDFD42B415E2}" type="parTrans" cxnId="{1F36AA07-335E-4A3A-B8A4-EA1CA1452698}">
      <dgm:prSet/>
      <dgm:spPr/>
      <dgm:t>
        <a:bodyPr/>
        <a:lstStyle/>
        <a:p>
          <a:endParaRPr lang="zh-CN" altLang="en-US"/>
        </a:p>
      </dgm:t>
    </dgm:pt>
    <dgm:pt modelId="{4E792BB5-B869-4F69-9389-18775BA7455F}" type="sibTrans" cxnId="{1F36AA07-335E-4A3A-B8A4-EA1CA1452698}">
      <dgm:prSet/>
      <dgm:spPr/>
      <dgm:t>
        <a:bodyPr/>
        <a:lstStyle/>
        <a:p>
          <a:endParaRPr lang="zh-CN" altLang="en-US"/>
        </a:p>
      </dgm:t>
    </dgm:pt>
    <dgm:pt modelId="{474A569F-B66D-422A-B1CF-5BD9E41D379F}">
      <dgm:prSet phldrT="[文本]" custT="1"/>
      <dgm:spPr/>
      <dgm:t>
        <a:bodyPr/>
        <a:lstStyle/>
        <a:p>
          <a:r>
            <a:rPr lang="en-AU" altLang="zh-CN" sz="1600" dirty="0" smtClean="0"/>
            <a:t>Linear SVM</a:t>
          </a:r>
          <a:endParaRPr lang="zh-CN" altLang="en-US" sz="1600" dirty="0"/>
        </a:p>
      </dgm:t>
    </dgm:pt>
    <dgm:pt modelId="{FA74154B-755F-42CD-AABC-F85A8D786125}" type="parTrans" cxnId="{10502C62-A27D-4B5E-95FC-23B69C3441D0}">
      <dgm:prSet/>
      <dgm:spPr/>
      <dgm:t>
        <a:bodyPr/>
        <a:lstStyle/>
        <a:p>
          <a:endParaRPr lang="zh-CN" altLang="en-US"/>
        </a:p>
      </dgm:t>
    </dgm:pt>
    <dgm:pt modelId="{29720223-21B5-4C4F-89C1-0C5EAACBBC60}" type="sibTrans" cxnId="{10502C62-A27D-4B5E-95FC-23B69C3441D0}">
      <dgm:prSet/>
      <dgm:spPr/>
      <dgm:t>
        <a:bodyPr/>
        <a:lstStyle/>
        <a:p>
          <a:endParaRPr lang="zh-CN" altLang="en-US"/>
        </a:p>
      </dgm:t>
    </dgm:pt>
    <dgm:pt modelId="{49945811-4E4D-4AA0-B167-B0836C90700A}">
      <dgm:prSet phldrT="[文本]" custT="1"/>
      <dgm:spPr/>
      <dgm:t>
        <a:bodyPr/>
        <a:lstStyle/>
        <a:p>
          <a:r>
            <a:rPr lang="en-AU" altLang="zh-CN" sz="1600" dirty="0" smtClean="0"/>
            <a:t>Noise</a:t>
          </a:r>
          <a:endParaRPr lang="zh-CN" altLang="en-US" sz="1600" dirty="0"/>
        </a:p>
      </dgm:t>
    </dgm:pt>
    <dgm:pt modelId="{9F05D590-E19B-4214-A352-EBB603D8F52A}" type="parTrans" cxnId="{5C554769-B799-4AE6-8441-B1D3C05E5845}">
      <dgm:prSet/>
      <dgm:spPr/>
      <dgm:t>
        <a:bodyPr/>
        <a:lstStyle/>
        <a:p>
          <a:endParaRPr lang="zh-CN" altLang="en-US"/>
        </a:p>
      </dgm:t>
    </dgm:pt>
    <dgm:pt modelId="{83D19391-D93F-40DB-9C8D-77F411D84544}" type="sibTrans" cxnId="{5C554769-B799-4AE6-8441-B1D3C05E5845}">
      <dgm:prSet/>
      <dgm:spPr/>
      <dgm:t>
        <a:bodyPr/>
        <a:lstStyle/>
        <a:p>
          <a:endParaRPr lang="zh-CN" altLang="en-US"/>
        </a:p>
      </dgm:t>
    </dgm:pt>
    <dgm:pt modelId="{F0A130D3-578E-4F92-80FD-28F30721F482}">
      <dgm:prSet phldrT="[文本]" custT="1"/>
      <dgm:spPr/>
      <dgm:t>
        <a:bodyPr/>
        <a:lstStyle/>
        <a:p>
          <a:r>
            <a:rPr lang="en-AU" altLang="zh-CN" sz="1600" dirty="0" smtClean="0"/>
            <a:t>Soft Margin</a:t>
          </a:r>
          <a:endParaRPr lang="zh-CN" altLang="en-US" sz="1600" dirty="0"/>
        </a:p>
      </dgm:t>
    </dgm:pt>
    <dgm:pt modelId="{E186AD92-7E8D-4C35-AEE4-11CAB1BE27C1}" type="parTrans" cxnId="{F178C835-3D86-47D8-92B1-97A776EDCEB8}">
      <dgm:prSet/>
      <dgm:spPr/>
      <dgm:t>
        <a:bodyPr/>
        <a:lstStyle/>
        <a:p>
          <a:endParaRPr lang="zh-CN" altLang="en-US"/>
        </a:p>
      </dgm:t>
    </dgm:pt>
    <dgm:pt modelId="{8F0DD191-0FB5-41F2-A2E5-5514B6EB3A48}" type="sibTrans" cxnId="{F178C835-3D86-47D8-92B1-97A776EDCEB8}">
      <dgm:prSet/>
      <dgm:spPr/>
      <dgm:t>
        <a:bodyPr/>
        <a:lstStyle/>
        <a:p>
          <a:endParaRPr lang="zh-CN" altLang="en-US"/>
        </a:p>
      </dgm:t>
    </dgm:pt>
    <dgm:pt modelId="{A835CD8B-AD92-4995-BEE0-81A5B6037325}">
      <dgm:prSet phldrT="[文本]" custT="1"/>
      <dgm:spPr/>
      <dgm:t>
        <a:bodyPr/>
        <a:lstStyle/>
        <a:p>
          <a:r>
            <a:rPr lang="en-AU" altLang="zh-CN" sz="1600" dirty="0" smtClean="0"/>
            <a:t>Nonlinear Problem</a:t>
          </a:r>
          <a:endParaRPr lang="zh-CN" altLang="en-US" sz="1600" dirty="0"/>
        </a:p>
      </dgm:t>
    </dgm:pt>
    <dgm:pt modelId="{A6551D0A-566C-482B-95C0-E26C921884D1}" type="parTrans" cxnId="{DBBCF98A-D06A-416B-B253-F27FB5801AC8}">
      <dgm:prSet/>
      <dgm:spPr/>
      <dgm:t>
        <a:bodyPr/>
        <a:lstStyle/>
        <a:p>
          <a:endParaRPr lang="zh-CN" altLang="en-US"/>
        </a:p>
      </dgm:t>
    </dgm:pt>
    <dgm:pt modelId="{8DC98AC1-910F-4B62-BEBC-A5F746BC7B5F}" type="sibTrans" cxnId="{DBBCF98A-D06A-416B-B253-F27FB5801AC8}">
      <dgm:prSet/>
      <dgm:spPr/>
      <dgm:t>
        <a:bodyPr/>
        <a:lstStyle/>
        <a:p>
          <a:endParaRPr lang="zh-CN" altLang="en-US"/>
        </a:p>
      </dgm:t>
    </dgm:pt>
    <dgm:pt modelId="{704C17D8-6A2C-4CB6-B1F5-ABFD5DB1A713}">
      <dgm:prSet phldrT="[文本]" custT="1"/>
      <dgm:spPr/>
      <dgm:t>
        <a:bodyPr/>
        <a:lstStyle/>
        <a:p>
          <a:r>
            <a:rPr lang="en-AU" altLang="zh-CN" sz="1600" dirty="0" err="1" smtClean="0"/>
            <a:t>a</a:t>
          </a:r>
          <a:r>
            <a:rPr lang="en-AU" altLang="zh-CN" sz="1600" dirty="0" err="1" smtClean="0">
              <a:latin typeface="Times New Roman"/>
              <a:cs typeface="Times New Roman"/>
            </a:rPr>
            <a:t>·</a:t>
          </a:r>
          <a:r>
            <a:rPr lang="en-AU" altLang="zh-CN" sz="1600" dirty="0" err="1" smtClean="0"/>
            <a:t>b</a:t>
          </a:r>
          <a:r>
            <a:rPr lang="en-AU" altLang="zh-CN" sz="1600" dirty="0" smtClean="0"/>
            <a:t> </a:t>
          </a:r>
          <a:r>
            <a:rPr lang="en-AU" altLang="zh-CN" sz="1600" dirty="0" smtClean="0">
              <a:latin typeface="Times New Roman"/>
              <a:cs typeface="Times New Roman"/>
            </a:rPr>
            <a:t>→ </a:t>
          </a:r>
          <a:r>
            <a:rPr lang="el-GR" altLang="zh-CN" sz="1600" dirty="0" smtClean="0">
              <a:latin typeface="Times New Roman"/>
              <a:cs typeface="Times New Roman"/>
            </a:rPr>
            <a:t>Φ</a:t>
          </a:r>
          <a:r>
            <a:rPr lang="en-AU" altLang="zh-CN" sz="1600" dirty="0" smtClean="0">
              <a:latin typeface="Times New Roman"/>
              <a:cs typeface="Times New Roman"/>
            </a:rPr>
            <a:t>(a)·</a:t>
          </a:r>
          <a:r>
            <a:rPr lang="el-GR" altLang="zh-CN" sz="1600" dirty="0" smtClean="0">
              <a:latin typeface="Times New Roman"/>
              <a:cs typeface="Times New Roman"/>
            </a:rPr>
            <a:t>Φ</a:t>
          </a:r>
          <a:r>
            <a:rPr lang="en-AU" altLang="zh-CN" sz="1600" dirty="0" smtClean="0">
              <a:latin typeface="Times New Roman"/>
              <a:cs typeface="Times New Roman"/>
            </a:rPr>
            <a:t>(b)</a:t>
          </a:r>
          <a:endParaRPr lang="zh-CN" altLang="en-US" sz="1600" dirty="0"/>
        </a:p>
      </dgm:t>
    </dgm:pt>
    <dgm:pt modelId="{EA4F8499-FF37-4458-8DCF-5F74EE3C4A51}" type="parTrans" cxnId="{059AEB39-29C5-40F4-BDA3-2798D2D008B5}">
      <dgm:prSet/>
      <dgm:spPr/>
      <dgm:t>
        <a:bodyPr/>
        <a:lstStyle/>
        <a:p>
          <a:endParaRPr lang="zh-CN" altLang="en-US"/>
        </a:p>
      </dgm:t>
    </dgm:pt>
    <dgm:pt modelId="{DEAA5BED-382F-44C1-AFD1-C1AB323940B5}" type="sibTrans" cxnId="{059AEB39-29C5-40F4-BDA3-2798D2D008B5}">
      <dgm:prSet/>
      <dgm:spPr/>
      <dgm:t>
        <a:bodyPr/>
        <a:lstStyle/>
        <a:p>
          <a:endParaRPr lang="zh-CN" altLang="en-US"/>
        </a:p>
      </dgm:t>
    </dgm:pt>
    <dgm:pt modelId="{1DA57FDE-0315-48AE-AB29-0EC5653AA5CB}">
      <dgm:prSet phldrT="[文本]" custT="1"/>
      <dgm:spPr/>
      <dgm:t>
        <a:bodyPr/>
        <a:lstStyle/>
        <a:p>
          <a:r>
            <a:rPr lang="en-AU" altLang="zh-CN" sz="1600" dirty="0" smtClean="0"/>
            <a:t>High Computational Cost</a:t>
          </a:r>
          <a:endParaRPr lang="zh-CN" altLang="en-US" sz="1600" dirty="0"/>
        </a:p>
      </dgm:t>
    </dgm:pt>
    <dgm:pt modelId="{1454242E-289F-4EAE-B35B-F248A5198105}" type="parTrans" cxnId="{D33BE26C-36C7-4F37-9E47-D3BC72BF7C04}">
      <dgm:prSet/>
      <dgm:spPr/>
      <dgm:t>
        <a:bodyPr/>
        <a:lstStyle/>
        <a:p>
          <a:endParaRPr lang="zh-CN" altLang="en-US"/>
        </a:p>
      </dgm:t>
    </dgm:pt>
    <dgm:pt modelId="{8F1F93D5-332E-49BA-AC6F-4F036540F9BB}" type="sibTrans" cxnId="{D33BE26C-36C7-4F37-9E47-D3BC72BF7C04}">
      <dgm:prSet/>
      <dgm:spPr/>
      <dgm:t>
        <a:bodyPr/>
        <a:lstStyle/>
        <a:p>
          <a:endParaRPr lang="zh-CN" altLang="en-US"/>
        </a:p>
      </dgm:t>
    </dgm:pt>
    <dgm:pt modelId="{A0C87BBC-BB28-4B09-85DA-F644F688FDD3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ct val="35000"/>
            </a:spcAft>
          </a:pPr>
          <a:r>
            <a:rPr lang="en-AU" altLang="zh-CN" sz="1600" dirty="0" smtClean="0"/>
            <a:t>Kernel Trick</a:t>
          </a:r>
          <a:br>
            <a:rPr lang="en-AU" altLang="zh-CN" sz="1600" dirty="0" smtClean="0"/>
          </a:br>
          <a:r>
            <a:rPr lang="en-AU" altLang="zh-CN" sz="1600" dirty="0" smtClean="0"/>
            <a:t>K(</a:t>
          </a:r>
          <a:r>
            <a:rPr lang="en-AU" altLang="zh-CN" sz="1600" dirty="0" err="1" smtClean="0"/>
            <a:t>a,b</a:t>
          </a:r>
          <a:r>
            <a:rPr lang="en-AU" altLang="zh-CN" sz="1600" dirty="0" smtClean="0"/>
            <a:t>)=</a:t>
          </a:r>
          <a:r>
            <a:rPr lang="el-GR" altLang="zh-CN" sz="1600" dirty="0" smtClean="0">
              <a:latin typeface="Times New Roman"/>
              <a:cs typeface="Times New Roman"/>
            </a:rPr>
            <a:t>Φ</a:t>
          </a:r>
          <a:r>
            <a:rPr lang="en-AU" altLang="zh-CN" sz="1600" dirty="0" smtClean="0">
              <a:latin typeface="Times New Roman"/>
              <a:cs typeface="Times New Roman"/>
            </a:rPr>
            <a:t>(a)·</a:t>
          </a:r>
          <a:r>
            <a:rPr lang="el-GR" altLang="zh-CN" sz="1600" dirty="0" smtClean="0">
              <a:latin typeface="Times New Roman"/>
              <a:cs typeface="Times New Roman"/>
            </a:rPr>
            <a:t>Φ</a:t>
          </a:r>
          <a:r>
            <a:rPr lang="en-AU" altLang="zh-CN" sz="1600" dirty="0" smtClean="0">
              <a:latin typeface="Times New Roman"/>
              <a:cs typeface="Times New Roman"/>
            </a:rPr>
            <a:t>(b)</a:t>
          </a:r>
          <a:endParaRPr lang="zh-CN" altLang="en-US" sz="1600" dirty="0"/>
        </a:p>
      </dgm:t>
    </dgm:pt>
    <dgm:pt modelId="{17994269-5AE1-4F10-835B-8AC34F8DEB58}" type="parTrans" cxnId="{3B6EE0A7-BBA4-4B47-A5DA-092B18DA7367}">
      <dgm:prSet/>
      <dgm:spPr/>
      <dgm:t>
        <a:bodyPr/>
        <a:lstStyle/>
        <a:p>
          <a:endParaRPr lang="zh-CN" altLang="en-US"/>
        </a:p>
      </dgm:t>
    </dgm:pt>
    <dgm:pt modelId="{4D1B7194-F07C-47D5-977A-96ABC2F5C084}" type="sibTrans" cxnId="{3B6EE0A7-BBA4-4B47-A5DA-092B18DA7367}">
      <dgm:prSet/>
      <dgm:spPr/>
      <dgm:t>
        <a:bodyPr/>
        <a:lstStyle/>
        <a:p>
          <a:endParaRPr lang="zh-CN" altLang="en-US"/>
        </a:p>
      </dgm:t>
    </dgm:pt>
    <dgm:pt modelId="{DC19654C-E9CB-4605-8AA9-79026461AB06}" type="pres">
      <dgm:prSet presAssocID="{F6700559-7286-445F-BE17-26E84CE9D2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E660BC-B8B8-48EA-82F7-3191FF5CCD08}" type="pres">
      <dgm:prSet presAssocID="{A0C87BBC-BB28-4B09-85DA-F644F688FDD3}" presName="boxAndChildren" presStyleCnt="0"/>
      <dgm:spPr/>
    </dgm:pt>
    <dgm:pt modelId="{4F3898C5-520F-4D5B-985E-CA918ECD72FA}" type="pres">
      <dgm:prSet presAssocID="{A0C87BBC-BB28-4B09-85DA-F644F688FDD3}" presName="parentTextBox" presStyleLbl="node1" presStyleIdx="0" presStyleCnt="5" custLinFactNeighborX="-2564"/>
      <dgm:spPr/>
      <dgm:t>
        <a:bodyPr/>
        <a:lstStyle/>
        <a:p>
          <a:endParaRPr lang="zh-CN" altLang="en-US"/>
        </a:p>
      </dgm:t>
    </dgm:pt>
    <dgm:pt modelId="{D5431028-2550-461F-85E2-E034CC849656}" type="pres">
      <dgm:prSet presAssocID="{DEAA5BED-382F-44C1-AFD1-C1AB323940B5}" presName="sp" presStyleCnt="0"/>
      <dgm:spPr/>
    </dgm:pt>
    <dgm:pt modelId="{4376C706-474E-4906-8EB5-BA10AA6F53F8}" type="pres">
      <dgm:prSet presAssocID="{704C17D8-6A2C-4CB6-B1F5-ABFD5DB1A713}" presName="arrowAndChildren" presStyleCnt="0"/>
      <dgm:spPr/>
    </dgm:pt>
    <dgm:pt modelId="{3C81A98E-CCE6-454B-B5A7-8AFC9B95F70F}" type="pres">
      <dgm:prSet presAssocID="{704C17D8-6A2C-4CB6-B1F5-ABFD5DB1A713}" presName="parentTextArrow" presStyleLbl="node1" presStyleIdx="0" presStyleCnt="5"/>
      <dgm:spPr/>
      <dgm:t>
        <a:bodyPr/>
        <a:lstStyle/>
        <a:p>
          <a:endParaRPr lang="en-US"/>
        </a:p>
      </dgm:t>
    </dgm:pt>
    <dgm:pt modelId="{3BC5E220-1E8D-4BCB-848F-FC4BEA9D94DC}" type="pres">
      <dgm:prSet presAssocID="{704C17D8-6A2C-4CB6-B1F5-ABFD5DB1A713}" presName="arrow" presStyleLbl="node1" presStyleIdx="1" presStyleCnt="5"/>
      <dgm:spPr/>
      <dgm:t>
        <a:bodyPr/>
        <a:lstStyle/>
        <a:p>
          <a:endParaRPr lang="en-US"/>
        </a:p>
      </dgm:t>
    </dgm:pt>
    <dgm:pt modelId="{EBD001D5-57FA-493D-A41D-C3C0DBC8EDA5}" type="pres">
      <dgm:prSet presAssocID="{704C17D8-6A2C-4CB6-B1F5-ABFD5DB1A713}" presName="descendantArrow" presStyleCnt="0"/>
      <dgm:spPr/>
    </dgm:pt>
    <dgm:pt modelId="{334D563E-963E-4EBB-9127-D56BE4B00965}" type="pres">
      <dgm:prSet presAssocID="{1DA57FDE-0315-48AE-AB29-0EC5653AA5CB}" presName="childTextArrow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FD9CD-7A86-44EF-85FB-58DFF60D6EB2}" type="pres">
      <dgm:prSet presAssocID="{8F0DD191-0FB5-41F2-A2E5-5514B6EB3A48}" presName="sp" presStyleCnt="0"/>
      <dgm:spPr/>
    </dgm:pt>
    <dgm:pt modelId="{0D63275B-AB19-4273-B494-3F1657AA26F2}" type="pres">
      <dgm:prSet presAssocID="{F0A130D3-578E-4F92-80FD-28F30721F482}" presName="arrowAndChildren" presStyleCnt="0"/>
      <dgm:spPr/>
    </dgm:pt>
    <dgm:pt modelId="{2AA049F0-A10D-4B08-A9AF-944E09334D02}" type="pres">
      <dgm:prSet presAssocID="{F0A130D3-578E-4F92-80FD-28F30721F482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FD011DD8-71FF-4B63-8AE9-3ED59C0F5B2C}" type="pres">
      <dgm:prSet presAssocID="{F0A130D3-578E-4F92-80FD-28F30721F482}" presName="arrow" presStyleLbl="node1" presStyleIdx="2" presStyleCnt="5"/>
      <dgm:spPr/>
      <dgm:t>
        <a:bodyPr/>
        <a:lstStyle/>
        <a:p>
          <a:endParaRPr lang="en-US"/>
        </a:p>
      </dgm:t>
    </dgm:pt>
    <dgm:pt modelId="{5A88D1E8-7744-4B39-8D27-C61768AEAE1A}" type="pres">
      <dgm:prSet presAssocID="{F0A130D3-578E-4F92-80FD-28F30721F482}" presName="descendantArrow" presStyleCnt="0"/>
      <dgm:spPr/>
    </dgm:pt>
    <dgm:pt modelId="{A90DACAA-CAB4-45DE-802E-1AF4911F8E98}" type="pres">
      <dgm:prSet presAssocID="{A835CD8B-AD92-4995-BEE0-81A5B6037325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E32D9-3C8A-4F12-BB8C-20199BD43C05}" type="pres">
      <dgm:prSet presAssocID="{29720223-21B5-4C4F-89C1-0C5EAACBBC60}" presName="sp" presStyleCnt="0"/>
      <dgm:spPr/>
    </dgm:pt>
    <dgm:pt modelId="{70891669-B580-41B0-AAD1-3214B0BFE782}" type="pres">
      <dgm:prSet presAssocID="{474A569F-B66D-422A-B1CF-5BD9E41D379F}" presName="arrowAndChildren" presStyleCnt="0"/>
      <dgm:spPr/>
    </dgm:pt>
    <dgm:pt modelId="{EA5B8B3F-4294-40B0-8ED3-206EAA19A72A}" type="pres">
      <dgm:prSet presAssocID="{474A569F-B66D-422A-B1CF-5BD9E41D379F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6EE58A0A-B64D-4C47-BF06-2CED6AEF6AE4}" type="pres">
      <dgm:prSet presAssocID="{474A569F-B66D-422A-B1CF-5BD9E41D379F}" presName="arrow" presStyleLbl="node1" presStyleIdx="3" presStyleCnt="5"/>
      <dgm:spPr/>
      <dgm:t>
        <a:bodyPr/>
        <a:lstStyle/>
        <a:p>
          <a:endParaRPr lang="en-US"/>
        </a:p>
      </dgm:t>
    </dgm:pt>
    <dgm:pt modelId="{1EF15386-7DD2-4466-8AE0-8936F2C82260}" type="pres">
      <dgm:prSet presAssocID="{474A569F-B66D-422A-B1CF-5BD9E41D379F}" presName="descendantArrow" presStyleCnt="0"/>
      <dgm:spPr/>
    </dgm:pt>
    <dgm:pt modelId="{6884F717-31D6-47F2-8A9A-B71B3150C532}" type="pres">
      <dgm:prSet presAssocID="{49945811-4E4D-4AA0-B167-B0836C90700A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FF8AA-3CE1-412D-B67C-AE2EC917EB35}" type="pres">
      <dgm:prSet presAssocID="{B2C2941B-9285-4C99-9BBA-E55D4209B40C}" presName="sp" presStyleCnt="0"/>
      <dgm:spPr/>
    </dgm:pt>
    <dgm:pt modelId="{EC55B105-51A1-4DE8-B758-9E8F8E1AA338}" type="pres">
      <dgm:prSet presAssocID="{12F89210-2745-4252-9C90-C4037FAE604A}" presName="arrowAndChildren" presStyleCnt="0"/>
      <dgm:spPr/>
    </dgm:pt>
    <dgm:pt modelId="{498C0F9B-B82F-4487-83E1-D22F6E8F27C4}" type="pres">
      <dgm:prSet presAssocID="{12F89210-2745-4252-9C90-C4037FAE604A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10E68E40-1B92-4899-BF01-1232779394C4}" type="pres">
      <dgm:prSet presAssocID="{12F89210-2745-4252-9C90-C4037FAE604A}" presName="arrow" presStyleLbl="node1" presStyleIdx="4" presStyleCnt="5" custLinFactNeighborX="-2564" custLinFactNeighborY="-221"/>
      <dgm:spPr/>
      <dgm:t>
        <a:bodyPr/>
        <a:lstStyle/>
        <a:p>
          <a:endParaRPr lang="en-US"/>
        </a:p>
      </dgm:t>
    </dgm:pt>
    <dgm:pt modelId="{431A5C97-2396-4F7E-BBB5-550A9D950172}" type="pres">
      <dgm:prSet presAssocID="{12F89210-2745-4252-9C90-C4037FAE604A}" presName="descendantArrow" presStyleCnt="0"/>
      <dgm:spPr/>
    </dgm:pt>
    <dgm:pt modelId="{AB80F909-D4CD-4A36-81A8-8F1A59157B2D}" type="pres">
      <dgm:prSet presAssocID="{38E9673A-A9D2-4C14-AB0D-2E2B5040BA3E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1B8D60-BF20-4B3A-B621-F889D1AABF59}" srcId="{F6700559-7286-445F-BE17-26E84CE9D234}" destId="{12F89210-2745-4252-9C90-C4037FAE604A}" srcOrd="0" destOrd="0" parTransId="{751B2924-D34C-4DEB-958F-8CAD7042F029}" sibTransId="{B2C2941B-9285-4C99-9BBA-E55D4209B40C}"/>
    <dgm:cxn modelId="{6F2E235E-9AAE-470A-934B-B2C4F4C482D6}" type="presOf" srcId="{474A569F-B66D-422A-B1CF-5BD9E41D379F}" destId="{6EE58A0A-B64D-4C47-BF06-2CED6AEF6AE4}" srcOrd="1" destOrd="0" presId="urn:microsoft.com/office/officeart/2005/8/layout/process4"/>
    <dgm:cxn modelId="{16F324DE-5959-4AE2-AFD2-E8247464A30C}" type="presOf" srcId="{49945811-4E4D-4AA0-B167-B0836C90700A}" destId="{6884F717-31D6-47F2-8A9A-B71B3150C532}" srcOrd="0" destOrd="0" presId="urn:microsoft.com/office/officeart/2005/8/layout/process4"/>
    <dgm:cxn modelId="{5C554769-B799-4AE6-8441-B1D3C05E5845}" srcId="{474A569F-B66D-422A-B1CF-5BD9E41D379F}" destId="{49945811-4E4D-4AA0-B167-B0836C90700A}" srcOrd="0" destOrd="0" parTransId="{9F05D590-E19B-4214-A352-EBB603D8F52A}" sibTransId="{83D19391-D93F-40DB-9C8D-77F411D84544}"/>
    <dgm:cxn modelId="{D33BE26C-36C7-4F37-9E47-D3BC72BF7C04}" srcId="{704C17D8-6A2C-4CB6-B1F5-ABFD5DB1A713}" destId="{1DA57FDE-0315-48AE-AB29-0EC5653AA5CB}" srcOrd="0" destOrd="0" parTransId="{1454242E-289F-4EAE-B35B-F248A5198105}" sibTransId="{8F1F93D5-332E-49BA-AC6F-4F036540F9BB}"/>
    <dgm:cxn modelId="{0D35ECB5-B77B-4551-BCB4-2908C5FE5C25}" type="presOf" srcId="{1DA57FDE-0315-48AE-AB29-0EC5653AA5CB}" destId="{334D563E-963E-4EBB-9127-D56BE4B00965}" srcOrd="0" destOrd="0" presId="urn:microsoft.com/office/officeart/2005/8/layout/process4"/>
    <dgm:cxn modelId="{AFDD4AE9-AB69-4347-9117-BF06A372289E}" type="presOf" srcId="{A0C87BBC-BB28-4B09-85DA-F644F688FDD3}" destId="{4F3898C5-520F-4D5B-985E-CA918ECD72FA}" srcOrd="0" destOrd="0" presId="urn:microsoft.com/office/officeart/2005/8/layout/process4"/>
    <dgm:cxn modelId="{82DDB986-8E5A-4A8A-A5CB-2AD6D572675E}" type="presOf" srcId="{704C17D8-6A2C-4CB6-B1F5-ABFD5DB1A713}" destId="{3C81A98E-CCE6-454B-B5A7-8AFC9B95F70F}" srcOrd="0" destOrd="0" presId="urn:microsoft.com/office/officeart/2005/8/layout/process4"/>
    <dgm:cxn modelId="{10502C62-A27D-4B5E-95FC-23B69C3441D0}" srcId="{F6700559-7286-445F-BE17-26E84CE9D234}" destId="{474A569F-B66D-422A-B1CF-5BD9E41D379F}" srcOrd="1" destOrd="0" parTransId="{FA74154B-755F-42CD-AABC-F85A8D786125}" sibTransId="{29720223-21B5-4C4F-89C1-0C5EAACBBC60}"/>
    <dgm:cxn modelId="{878F0246-23D7-4ACF-9DC6-1F7FA19B8965}" type="presOf" srcId="{F0A130D3-578E-4F92-80FD-28F30721F482}" destId="{2AA049F0-A10D-4B08-A9AF-944E09334D02}" srcOrd="0" destOrd="0" presId="urn:microsoft.com/office/officeart/2005/8/layout/process4"/>
    <dgm:cxn modelId="{F5780822-0C4D-4069-A18F-0666F45A4661}" type="presOf" srcId="{12F89210-2745-4252-9C90-C4037FAE604A}" destId="{498C0F9B-B82F-4487-83E1-D22F6E8F27C4}" srcOrd="0" destOrd="0" presId="urn:microsoft.com/office/officeart/2005/8/layout/process4"/>
    <dgm:cxn modelId="{EB8D0CEE-BA43-4317-81C2-92C740E55DDE}" type="presOf" srcId="{704C17D8-6A2C-4CB6-B1F5-ABFD5DB1A713}" destId="{3BC5E220-1E8D-4BCB-848F-FC4BEA9D94DC}" srcOrd="1" destOrd="0" presId="urn:microsoft.com/office/officeart/2005/8/layout/process4"/>
    <dgm:cxn modelId="{DBBCF98A-D06A-416B-B253-F27FB5801AC8}" srcId="{F0A130D3-578E-4F92-80FD-28F30721F482}" destId="{A835CD8B-AD92-4995-BEE0-81A5B6037325}" srcOrd="0" destOrd="0" parTransId="{A6551D0A-566C-482B-95C0-E26C921884D1}" sibTransId="{8DC98AC1-910F-4B62-BEBC-A5F746BC7B5F}"/>
    <dgm:cxn modelId="{66E8768E-D8BB-47F3-A6D5-08B34F22ACFB}" type="presOf" srcId="{A835CD8B-AD92-4995-BEE0-81A5B6037325}" destId="{A90DACAA-CAB4-45DE-802E-1AF4911F8E98}" srcOrd="0" destOrd="0" presId="urn:microsoft.com/office/officeart/2005/8/layout/process4"/>
    <dgm:cxn modelId="{43E49E29-249E-4C9F-A0E6-7B9228E84154}" type="presOf" srcId="{12F89210-2745-4252-9C90-C4037FAE604A}" destId="{10E68E40-1B92-4899-BF01-1232779394C4}" srcOrd="1" destOrd="0" presId="urn:microsoft.com/office/officeart/2005/8/layout/process4"/>
    <dgm:cxn modelId="{1F36AA07-335E-4A3A-B8A4-EA1CA1452698}" srcId="{12F89210-2745-4252-9C90-C4037FAE604A}" destId="{38E9673A-A9D2-4C14-AB0D-2E2B5040BA3E}" srcOrd="0" destOrd="0" parTransId="{BC1764C9-CE1A-428A-9E2D-EDFD42B415E2}" sibTransId="{4E792BB5-B869-4F69-9389-18775BA7455F}"/>
    <dgm:cxn modelId="{B67CF70C-C56A-4B24-99F0-A49BDA90E21E}" type="presOf" srcId="{38E9673A-A9D2-4C14-AB0D-2E2B5040BA3E}" destId="{AB80F909-D4CD-4A36-81A8-8F1A59157B2D}" srcOrd="0" destOrd="0" presId="urn:microsoft.com/office/officeart/2005/8/layout/process4"/>
    <dgm:cxn modelId="{059AEB39-29C5-40F4-BDA3-2798D2D008B5}" srcId="{F6700559-7286-445F-BE17-26E84CE9D234}" destId="{704C17D8-6A2C-4CB6-B1F5-ABFD5DB1A713}" srcOrd="3" destOrd="0" parTransId="{EA4F8499-FF37-4458-8DCF-5F74EE3C4A51}" sibTransId="{DEAA5BED-382F-44C1-AFD1-C1AB323940B5}"/>
    <dgm:cxn modelId="{80622883-128A-461F-8476-CD69C27E972C}" type="presOf" srcId="{F6700559-7286-445F-BE17-26E84CE9D234}" destId="{DC19654C-E9CB-4605-8AA9-79026461AB06}" srcOrd="0" destOrd="0" presId="urn:microsoft.com/office/officeart/2005/8/layout/process4"/>
    <dgm:cxn modelId="{F178C835-3D86-47D8-92B1-97A776EDCEB8}" srcId="{F6700559-7286-445F-BE17-26E84CE9D234}" destId="{F0A130D3-578E-4F92-80FD-28F30721F482}" srcOrd="2" destOrd="0" parTransId="{E186AD92-7E8D-4C35-AEE4-11CAB1BE27C1}" sibTransId="{8F0DD191-0FB5-41F2-A2E5-5514B6EB3A48}"/>
    <dgm:cxn modelId="{8D771A84-75ED-47D7-ABD9-BD76B97AC24E}" type="presOf" srcId="{F0A130D3-578E-4F92-80FD-28F30721F482}" destId="{FD011DD8-71FF-4B63-8AE9-3ED59C0F5B2C}" srcOrd="1" destOrd="0" presId="urn:microsoft.com/office/officeart/2005/8/layout/process4"/>
    <dgm:cxn modelId="{3B6EE0A7-BBA4-4B47-A5DA-092B18DA7367}" srcId="{F6700559-7286-445F-BE17-26E84CE9D234}" destId="{A0C87BBC-BB28-4B09-85DA-F644F688FDD3}" srcOrd="4" destOrd="0" parTransId="{17994269-5AE1-4F10-835B-8AC34F8DEB58}" sibTransId="{4D1B7194-F07C-47D5-977A-96ABC2F5C084}"/>
    <dgm:cxn modelId="{39E2EDED-42FC-4B11-B236-EFC711E24BC6}" type="presOf" srcId="{474A569F-B66D-422A-B1CF-5BD9E41D379F}" destId="{EA5B8B3F-4294-40B0-8ED3-206EAA19A72A}" srcOrd="0" destOrd="0" presId="urn:microsoft.com/office/officeart/2005/8/layout/process4"/>
    <dgm:cxn modelId="{4CDAE0CD-32CB-4DEF-81AE-D5E46D86562B}" type="presParOf" srcId="{DC19654C-E9CB-4605-8AA9-79026461AB06}" destId="{30E660BC-B8B8-48EA-82F7-3191FF5CCD08}" srcOrd="0" destOrd="0" presId="urn:microsoft.com/office/officeart/2005/8/layout/process4"/>
    <dgm:cxn modelId="{BE400905-646C-4EDD-A02B-9C69EB6F5787}" type="presParOf" srcId="{30E660BC-B8B8-48EA-82F7-3191FF5CCD08}" destId="{4F3898C5-520F-4D5B-985E-CA918ECD72FA}" srcOrd="0" destOrd="0" presId="urn:microsoft.com/office/officeart/2005/8/layout/process4"/>
    <dgm:cxn modelId="{DA929C49-DC91-443A-837C-9F18A44C92FD}" type="presParOf" srcId="{DC19654C-E9CB-4605-8AA9-79026461AB06}" destId="{D5431028-2550-461F-85E2-E034CC849656}" srcOrd="1" destOrd="0" presId="urn:microsoft.com/office/officeart/2005/8/layout/process4"/>
    <dgm:cxn modelId="{005D4EA5-7639-4C98-8EDA-0F218AA96860}" type="presParOf" srcId="{DC19654C-E9CB-4605-8AA9-79026461AB06}" destId="{4376C706-474E-4906-8EB5-BA10AA6F53F8}" srcOrd="2" destOrd="0" presId="urn:microsoft.com/office/officeart/2005/8/layout/process4"/>
    <dgm:cxn modelId="{4CE8A520-2BA5-468E-B3E8-DED0A54E12C3}" type="presParOf" srcId="{4376C706-474E-4906-8EB5-BA10AA6F53F8}" destId="{3C81A98E-CCE6-454B-B5A7-8AFC9B95F70F}" srcOrd="0" destOrd="0" presId="urn:microsoft.com/office/officeart/2005/8/layout/process4"/>
    <dgm:cxn modelId="{B4A94C46-F5CC-4CF6-AC3E-E4848F0F6E74}" type="presParOf" srcId="{4376C706-474E-4906-8EB5-BA10AA6F53F8}" destId="{3BC5E220-1E8D-4BCB-848F-FC4BEA9D94DC}" srcOrd="1" destOrd="0" presId="urn:microsoft.com/office/officeart/2005/8/layout/process4"/>
    <dgm:cxn modelId="{6E798FCD-1EAE-433F-95E2-DBE37964EDBA}" type="presParOf" srcId="{4376C706-474E-4906-8EB5-BA10AA6F53F8}" destId="{EBD001D5-57FA-493D-A41D-C3C0DBC8EDA5}" srcOrd="2" destOrd="0" presId="urn:microsoft.com/office/officeart/2005/8/layout/process4"/>
    <dgm:cxn modelId="{347D1EE4-7994-49DE-99AC-EF5D406B0766}" type="presParOf" srcId="{EBD001D5-57FA-493D-A41D-C3C0DBC8EDA5}" destId="{334D563E-963E-4EBB-9127-D56BE4B00965}" srcOrd="0" destOrd="0" presId="urn:microsoft.com/office/officeart/2005/8/layout/process4"/>
    <dgm:cxn modelId="{9AD5E3AF-1D47-4C53-BCD2-5CA596418E04}" type="presParOf" srcId="{DC19654C-E9CB-4605-8AA9-79026461AB06}" destId="{F7EFD9CD-7A86-44EF-85FB-58DFF60D6EB2}" srcOrd="3" destOrd="0" presId="urn:microsoft.com/office/officeart/2005/8/layout/process4"/>
    <dgm:cxn modelId="{45B3EF2B-0C37-43C2-B509-FFC57A42754E}" type="presParOf" srcId="{DC19654C-E9CB-4605-8AA9-79026461AB06}" destId="{0D63275B-AB19-4273-B494-3F1657AA26F2}" srcOrd="4" destOrd="0" presId="urn:microsoft.com/office/officeart/2005/8/layout/process4"/>
    <dgm:cxn modelId="{38B07E6F-A771-431E-8F72-EC82DEB8D00C}" type="presParOf" srcId="{0D63275B-AB19-4273-B494-3F1657AA26F2}" destId="{2AA049F0-A10D-4B08-A9AF-944E09334D02}" srcOrd="0" destOrd="0" presId="urn:microsoft.com/office/officeart/2005/8/layout/process4"/>
    <dgm:cxn modelId="{E49E55FF-B3DF-4EC7-8CF7-1A99FE892035}" type="presParOf" srcId="{0D63275B-AB19-4273-B494-3F1657AA26F2}" destId="{FD011DD8-71FF-4B63-8AE9-3ED59C0F5B2C}" srcOrd="1" destOrd="0" presId="urn:microsoft.com/office/officeart/2005/8/layout/process4"/>
    <dgm:cxn modelId="{B296884E-28FF-4B19-A871-1AA110095181}" type="presParOf" srcId="{0D63275B-AB19-4273-B494-3F1657AA26F2}" destId="{5A88D1E8-7744-4B39-8D27-C61768AEAE1A}" srcOrd="2" destOrd="0" presId="urn:microsoft.com/office/officeart/2005/8/layout/process4"/>
    <dgm:cxn modelId="{455ACAB5-4806-44D2-954B-522177E2DB6C}" type="presParOf" srcId="{5A88D1E8-7744-4B39-8D27-C61768AEAE1A}" destId="{A90DACAA-CAB4-45DE-802E-1AF4911F8E98}" srcOrd="0" destOrd="0" presId="urn:microsoft.com/office/officeart/2005/8/layout/process4"/>
    <dgm:cxn modelId="{3AC2E541-4B7B-475B-BDF6-15513EAADE50}" type="presParOf" srcId="{DC19654C-E9CB-4605-8AA9-79026461AB06}" destId="{2F6E32D9-3C8A-4F12-BB8C-20199BD43C05}" srcOrd="5" destOrd="0" presId="urn:microsoft.com/office/officeart/2005/8/layout/process4"/>
    <dgm:cxn modelId="{CA2ED88F-DE17-4A17-8023-944E093E7052}" type="presParOf" srcId="{DC19654C-E9CB-4605-8AA9-79026461AB06}" destId="{70891669-B580-41B0-AAD1-3214B0BFE782}" srcOrd="6" destOrd="0" presId="urn:microsoft.com/office/officeart/2005/8/layout/process4"/>
    <dgm:cxn modelId="{DE01D7FD-2F1E-4CCC-925E-C534B043713B}" type="presParOf" srcId="{70891669-B580-41B0-AAD1-3214B0BFE782}" destId="{EA5B8B3F-4294-40B0-8ED3-206EAA19A72A}" srcOrd="0" destOrd="0" presId="urn:microsoft.com/office/officeart/2005/8/layout/process4"/>
    <dgm:cxn modelId="{C79EAAF2-705E-4A03-8216-34B7A10B9B54}" type="presParOf" srcId="{70891669-B580-41B0-AAD1-3214B0BFE782}" destId="{6EE58A0A-B64D-4C47-BF06-2CED6AEF6AE4}" srcOrd="1" destOrd="0" presId="urn:microsoft.com/office/officeart/2005/8/layout/process4"/>
    <dgm:cxn modelId="{38C1EA12-2AE7-460C-829E-9820EB0B8ADE}" type="presParOf" srcId="{70891669-B580-41B0-AAD1-3214B0BFE782}" destId="{1EF15386-7DD2-4466-8AE0-8936F2C82260}" srcOrd="2" destOrd="0" presId="urn:microsoft.com/office/officeart/2005/8/layout/process4"/>
    <dgm:cxn modelId="{0107DC28-BDFE-40AC-93C6-FACC4B6E703E}" type="presParOf" srcId="{1EF15386-7DD2-4466-8AE0-8936F2C82260}" destId="{6884F717-31D6-47F2-8A9A-B71B3150C532}" srcOrd="0" destOrd="0" presId="urn:microsoft.com/office/officeart/2005/8/layout/process4"/>
    <dgm:cxn modelId="{9082DD99-2E8F-4A54-91F5-BA32CB844AD7}" type="presParOf" srcId="{DC19654C-E9CB-4605-8AA9-79026461AB06}" destId="{264FF8AA-3CE1-412D-B67C-AE2EC917EB35}" srcOrd="7" destOrd="0" presId="urn:microsoft.com/office/officeart/2005/8/layout/process4"/>
    <dgm:cxn modelId="{04488C90-1466-4E11-B64C-96CC180FD8A2}" type="presParOf" srcId="{DC19654C-E9CB-4605-8AA9-79026461AB06}" destId="{EC55B105-51A1-4DE8-B758-9E8F8E1AA338}" srcOrd="8" destOrd="0" presId="urn:microsoft.com/office/officeart/2005/8/layout/process4"/>
    <dgm:cxn modelId="{121901AA-C3D1-4026-8E6E-A510E075E72F}" type="presParOf" srcId="{EC55B105-51A1-4DE8-B758-9E8F8E1AA338}" destId="{498C0F9B-B82F-4487-83E1-D22F6E8F27C4}" srcOrd="0" destOrd="0" presId="urn:microsoft.com/office/officeart/2005/8/layout/process4"/>
    <dgm:cxn modelId="{47D85E27-0FA2-4690-A9C8-6EAB76A15492}" type="presParOf" srcId="{EC55B105-51A1-4DE8-B758-9E8F8E1AA338}" destId="{10E68E40-1B92-4899-BF01-1232779394C4}" srcOrd="1" destOrd="0" presId="urn:microsoft.com/office/officeart/2005/8/layout/process4"/>
    <dgm:cxn modelId="{243EFC39-B0C9-459C-91A7-737354E62DE2}" type="presParOf" srcId="{EC55B105-51A1-4DE8-B758-9E8F8E1AA338}" destId="{431A5C97-2396-4F7E-BBB5-550A9D950172}" srcOrd="2" destOrd="0" presId="urn:microsoft.com/office/officeart/2005/8/layout/process4"/>
    <dgm:cxn modelId="{898199C4-9DC4-4CAD-B309-7FCEFFFDA530}" type="presParOf" srcId="{431A5C97-2396-4F7E-BBB5-550A9D950172}" destId="{AB80F909-D4CD-4A36-81A8-8F1A59157B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898C5-520F-4D5B-985E-CA918ECD72FA}">
      <dsp:nvSpPr>
        <dsp:cNvPr id="0" name=""/>
        <dsp:cNvSpPr/>
      </dsp:nvSpPr>
      <dsp:spPr>
        <a:xfrm>
          <a:off x="0" y="4514624"/>
          <a:ext cx="2971800" cy="7406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Kernel Trick</a:t>
          </a:r>
          <a:br>
            <a:rPr lang="en-AU" altLang="zh-CN" sz="1600" kern="1200" dirty="0" smtClean="0"/>
          </a:br>
          <a:r>
            <a:rPr lang="en-AU" altLang="zh-CN" sz="1600" kern="1200" dirty="0" smtClean="0"/>
            <a:t>K(</a:t>
          </a:r>
          <a:r>
            <a:rPr lang="en-AU" altLang="zh-CN" sz="1600" kern="1200" dirty="0" err="1" smtClean="0"/>
            <a:t>a,b</a:t>
          </a:r>
          <a:r>
            <a:rPr lang="en-AU" altLang="zh-CN" sz="1600" kern="1200" dirty="0" smtClean="0"/>
            <a:t>)=</a:t>
          </a:r>
          <a:r>
            <a:rPr lang="el-GR" altLang="zh-CN" sz="1600" kern="1200" dirty="0" smtClean="0">
              <a:latin typeface="Times New Roman"/>
              <a:cs typeface="Times New Roman"/>
            </a:rPr>
            <a:t>Φ</a:t>
          </a:r>
          <a:r>
            <a:rPr lang="en-AU" altLang="zh-CN" sz="1600" kern="1200" dirty="0" smtClean="0">
              <a:latin typeface="Times New Roman"/>
              <a:cs typeface="Times New Roman"/>
            </a:rPr>
            <a:t>(a)·</a:t>
          </a:r>
          <a:r>
            <a:rPr lang="el-GR" altLang="zh-CN" sz="1600" kern="1200" dirty="0" smtClean="0">
              <a:latin typeface="Times New Roman"/>
              <a:cs typeface="Times New Roman"/>
            </a:rPr>
            <a:t>Φ</a:t>
          </a:r>
          <a:r>
            <a:rPr lang="en-AU" altLang="zh-CN" sz="1600" kern="1200" dirty="0" smtClean="0">
              <a:latin typeface="Times New Roman"/>
              <a:cs typeface="Times New Roman"/>
            </a:rPr>
            <a:t>(b)</a:t>
          </a:r>
          <a:endParaRPr lang="zh-CN" altLang="en-US" sz="1600" kern="1200" dirty="0"/>
        </a:p>
      </dsp:txBody>
      <dsp:txXfrm>
        <a:off x="0" y="4514624"/>
        <a:ext cx="2971800" cy="740661"/>
      </dsp:txXfrm>
    </dsp:sp>
    <dsp:sp modelId="{3BC5E220-1E8D-4BCB-848F-FC4BEA9D94DC}">
      <dsp:nvSpPr>
        <dsp:cNvPr id="0" name=""/>
        <dsp:cNvSpPr/>
      </dsp:nvSpPr>
      <dsp:spPr>
        <a:xfrm rot="10800000">
          <a:off x="0" y="3386596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err="1" smtClean="0"/>
            <a:t>a</a:t>
          </a:r>
          <a:r>
            <a:rPr lang="en-AU" altLang="zh-CN" sz="1600" kern="1200" dirty="0" err="1" smtClean="0">
              <a:latin typeface="Times New Roman"/>
              <a:cs typeface="Times New Roman"/>
            </a:rPr>
            <a:t>·</a:t>
          </a:r>
          <a:r>
            <a:rPr lang="en-AU" altLang="zh-CN" sz="1600" kern="1200" dirty="0" err="1" smtClean="0"/>
            <a:t>b</a:t>
          </a:r>
          <a:r>
            <a:rPr lang="en-AU" altLang="zh-CN" sz="1600" kern="1200" dirty="0" smtClean="0"/>
            <a:t> </a:t>
          </a:r>
          <a:r>
            <a:rPr lang="en-AU" altLang="zh-CN" sz="1600" kern="1200" dirty="0" smtClean="0">
              <a:latin typeface="Times New Roman"/>
              <a:cs typeface="Times New Roman"/>
            </a:rPr>
            <a:t>→ </a:t>
          </a:r>
          <a:r>
            <a:rPr lang="el-GR" altLang="zh-CN" sz="1600" kern="1200" dirty="0" smtClean="0">
              <a:latin typeface="Times New Roman"/>
              <a:cs typeface="Times New Roman"/>
            </a:rPr>
            <a:t>Φ</a:t>
          </a:r>
          <a:r>
            <a:rPr lang="en-AU" altLang="zh-CN" sz="1600" kern="1200" dirty="0" smtClean="0">
              <a:latin typeface="Times New Roman"/>
              <a:cs typeface="Times New Roman"/>
            </a:rPr>
            <a:t>(a)·</a:t>
          </a:r>
          <a:r>
            <a:rPr lang="el-GR" altLang="zh-CN" sz="1600" kern="1200" dirty="0" smtClean="0">
              <a:latin typeface="Times New Roman"/>
              <a:cs typeface="Times New Roman"/>
            </a:rPr>
            <a:t>Φ</a:t>
          </a:r>
          <a:r>
            <a:rPr lang="en-AU" altLang="zh-CN" sz="1600" kern="1200" dirty="0" smtClean="0">
              <a:latin typeface="Times New Roman"/>
              <a:cs typeface="Times New Roman"/>
            </a:rPr>
            <a:t>(b)</a:t>
          </a:r>
          <a:endParaRPr lang="zh-CN" altLang="en-US" sz="1600" kern="1200" dirty="0"/>
        </a:p>
      </dsp:txBody>
      <dsp:txXfrm rot="-10800000">
        <a:off x="0" y="3386596"/>
        <a:ext cx="2971800" cy="399837"/>
      </dsp:txXfrm>
    </dsp:sp>
    <dsp:sp modelId="{334D563E-963E-4EBB-9127-D56BE4B00965}">
      <dsp:nvSpPr>
        <dsp:cNvPr id="0" name=""/>
        <dsp:cNvSpPr/>
      </dsp:nvSpPr>
      <dsp:spPr>
        <a:xfrm>
          <a:off x="0" y="3786434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High Computational Cost</a:t>
          </a:r>
          <a:endParaRPr lang="zh-CN" altLang="en-US" sz="1600" kern="1200" dirty="0"/>
        </a:p>
      </dsp:txBody>
      <dsp:txXfrm>
        <a:off x="0" y="3786434"/>
        <a:ext cx="2971800" cy="340602"/>
      </dsp:txXfrm>
    </dsp:sp>
    <dsp:sp modelId="{FD011DD8-71FF-4B63-8AE9-3ED59C0F5B2C}">
      <dsp:nvSpPr>
        <dsp:cNvPr id="0" name=""/>
        <dsp:cNvSpPr/>
      </dsp:nvSpPr>
      <dsp:spPr>
        <a:xfrm rot="10800000">
          <a:off x="0" y="2258569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Soft Margin</a:t>
          </a:r>
          <a:endParaRPr lang="zh-CN" altLang="en-US" sz="1600" kern="1200" dirty="0"/>
        </a:p>
      </dsp:txBody>
      <dsp:txXfrm rot="-10800000">
        <a:off x="0" y="2258569"/>
        <a:ext cx="2971800" cy="399837"/>
      </dsp:txXfrm>
    </dsp:sp>
    <dsp:sp modelId="{A90DACAA-CAB4-45DE-802E-1AF4911F8E98}">
      <dsp:nvSpPr>
        <dsp:cNvPr id="0" name=""/>
        <dsp:cNvSpPr/>
      </dsp:nvSpPr>
      <dsp:spPr>
        <a:xfrm>
          <a:off x="0" y="2658406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Nonlinear Problem</a:t>
          </a:r>
          <a:endParaRPr lang="zh-CN" altLang="en-US" sz="1600" kern="1200" dirty="0"/>
        </a:p>
      </dsp:txBody>
      <dsp:txXfrm>
        <a:off x="0" y="2658406"/>
        <a:ext cx="2971800" cy="340602"/>
      </dsp:txXfrm>
    </dsp:sp>
    <dsp:sp modelId="{6EE58A0A-B64D-4C47-BF06-2CED6AEF6AE4}">
      <dsp:nvSpPr>
        <dsp:cNvPr id="0" name=""/>
        <dsp:cNvSpPr/>
      </dsp:nvSpPr>
      <dsp:spPr>
        <a:xfrm rot="10800000">
          <a:off x="0" y="1130541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Linear SVM</a:t>
          </a:r>
          <a:endParaRPr lang="zh-CN" altLang="en-US" sz="1600" kern="1200" dirty="0"/>
        </a:p>
      </dsp:txBody>
      <dsp:txXfrm rot="-10800000">
        <a:off x="0" y="1130541"/>
        <a:ext cx="2971800" cy="399837"/>
      </dsp:txXfrm>
    </dsp:sp>
    <dsp:sp modelId="{6884F717-31D6-47F2-8A9A-B71B3150C532}">
      <dsp:nvSpPr>
        <dsp:cNvPr id="0" name=""/>
        <dsp:cNvSpPr/>
      </dsp:nvSpPr>
      <dsp:spPr>
        <a:xfrm>
          <a:off x="0" y="1530378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Noise</a:t>
          </a:r>
          <a:endParaRPr lang="zh-CN" altLang="en-US" sz="1600" kern="1200" dirty="0"/>
        </a:p>
      </dsp:txBody>
      <dsp:txXfrm>
        <a:off x="0" y="1530378"/>
        <a:ext cx="2971800" cy="340602"/>
      </dsp:txXfrm>
    </dsp:sp>
    <dsp:sp modelId="{10E68E40-1B92-4899-BF01-1232779394C4}">
      <dsp:nvSpPr>
        <dsp:cNvPr id="0" name=""/>
        <dsp:cNvSpPr/>
      </dsp:nvSpPr>
      <dsp:spPr>
        <a:xfrm rot="10800000">
          <a:off x="0" y="0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Linear Classifier</a:t>
          </a:r>
          <a:endParaRPr lang="zh-CN" altLang="en-US" sz="1600" kern="1200" dirty="0"/>
        </a:p>
      </dsp:txBody>
      <dsp:txXfrm rot="-10800000">
        <a:off x="0" y="0"/>
        <a:ext cx="2971800" cy="399837"/>
      </dsp:txXfrm>
    </dsp:sp>
    <dsp:sp modelId="{AB80F909-D4CD-4A36-81A8-8F1A59157B2D}">
      <dsp:nvSpPr>
        <dsp:cNvPr id="0" name=""/>
        <dsp:cNvSpPr/>
      </dsp:nvSpPr>
      <dsp:spPr>
        <a:xfrm>
          <a:off x="0" y="402350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Maximum Margin</a:t>
          </a:r>
          <a:endParaRPr lang="zh-CN" altLang="en-US" sz="1600" kern="1200" dirty="0"/>
        </a:p>
      </dsp:txBody>
      <dsp:txXfrm>
        <a:off x="0" y="402350"/>
        <a:ext cx="2971800" cy="340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2016/7/11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32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urnal_of_Machine_Learning_Research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err="1" smtClean="0">
                <a:effectLst/>
              </a:rPr>
              <a:t>Lodhi</a:t>
            </a:r>
            <a:r>
              <a:rPr lang="en-US" altLang="zh-CN" i="1" dirty="0" smtClean="0">
                <a:effectLst/>
              </a:rPr>
              <a:t>, </a:t>
            </a:r>
            <a:r>
              <a:rPr lang="en-US" altLang="zh-CN" i="1" dirty="0" err="1" smtClean="0">
                <a:effectLst/>
              </a:rPr>
              <a:t>Huma</a:t>
            </a:r>
            <a:r>
              <a:rPr lang="en-US" altLang="zh-CN" i="1" dirty="0" smtClean="0">
                <a:effectLst/>
              </a:rPr>
              <a:t>; Saunders, Craig; </a:t>
            </a:r>
            <a:r>
              <a:rPr lang="en-US" altLang="zh-CN" i="1" dirty="0" err="1" smtClean="0">
                <a:effectLst/>
              </a:rPr>
              <a:t>Shawe</a:t>
            </a:r>
            <a:r>
              <a:rPr lang="en-US" altLang="zh-CN" i="1" dirty="0" smtClean="0">
                <a:effectLst/>
              </a:rPr>
              <a:t>-Taylor, John; </a:t>
            </a:r>
            <a:r>
              <a:rPr lang="en-US" altLang="zh-CN" i="1" dirty="0" err="1" smtClean="0">
                <a:effectLst/>
              </a:rPr>
              <a:t>Cristianini</a:t>
            </a:r>
            <a:r>
              <a:rPr lang="en-US" altLang="zh-CN" i="1" dirty="0" smtClean="0">
                <a:effectLst/>
              </a:rPr>
              <a:t>, </a:t>
            </a:r>
            <a:r>
              <a:rPr lang="en-US" altLang="zh-CN" i="1" dirty="0" err="1" smtClean="0">
                <a:effectLst/>
              </a:rPr>
              <a:t>Nello</a:t>
            </a:r>
            <a:r>
              <a:rPr lang="en-US" altLang="zh-CN" i="1" dirty="0" smtClean="0">
                <a:effectLst/>
              </a:rPr>
              <a:t>; Watkins, Chris (2002). "Text classification using string kernels". </a:t>
            </a:r>
            <a:r>
              <a:rPr lang="en-US" altLang="zh-CN" i="1" dirty="0" smtClean="0">
                <a:effectLst/>
                <a:hlinkClick r:id="rId3" action="ppaction://hlinkfile" tooltip="Journal of Machine Learning Research"/>
              </a:rPr>
              <a:t>Journal of Machine Learning Research</a:t>
            </a:r>
            <a:r>
              <a:rPr lang="en-US" altLang="zh-CN" i="1" dirty="0" smtClean="0">
                <a:effectLst/>
              </a:rPr>
              <a:t>: 419–444.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Relationship Id="rId9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wmf"/><Relationship Id="rId9" Type="http://schemas.openxmlformats.org/officeDocument/2006/relationships/image" Target="../media/image39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315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  <a:t>Support Vector Machines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Objective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5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Correctly classify all data points:</a:t>
            </a:r>
          </a:p>
          <a:p>
            <a:pPr>
              <a:buNone/>
            </a:pPr>
            <a:r>
              <a:rPr lang="en-AU" altLang="zh-CN" dirty="0" smtClean="0"/>
              <a:t>                        </a:t>
            </a:r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Maximize the margin:</a:t>
            </a:r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Quadratic Optimization Problem</a:t>
            </a:r>
          </a:p>
          <a:p>
            <a:pPr lvl="1"/>
            <a:endParaRPr lang="en-AU" altLang="zh-CN" dirty="0" smtClean="0"/>
          </a:p>
          <a:p>
            <a:pPr lvl="1"/>
            <a:r>
              <a:rPr lang="en-AU" altLang="zh-CN" dirty="0" smtClean="0"/>
              <a:t>Minimize</a:t>
            </a:r>
          </a:p>
          <a:p>
            <a:pPr lvl="1"/>
            <a:endParaRPr lang="en-AU" altLang="zh-CN" dirty="0" smtClean="0"/>
          </a:p>
          <a:p>
            <a:pPr lvl="1"/>
            <a:r>
              <a:rPr lang="en-AU" altLang="zh-CN" dirty="0" smtClean="0"/>
              <a:t>Subject to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2114550" y="1676400"/>
          <a:ext cx="39957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78" name="Equation" r:id="rId3" imgW="1587500" imgH="228600" progId="Equation.3">
                  <p:embed/>
                </p:oleObj>
              </mc:Choice>
              <mc:Fallback>
                <p:oleObj name="Equation" r:id="rId3" imgW="1587500" imgH="228600" progId="Equation.3">
                  <p:embed/>
                  <p:pic>
                    <p:nvPicPr>
                      <p:cNvPr id="0" name="Picture 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676400"/>
                        <a:ext cx="39957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2124075" y="2209800"/>
          <a:ext cx="4060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79" name="Equation" r:id="rId5" imgW="1612900" imgH="228600" progId="Equation.3">
                  <p:embed/>
                </p:oleObj>
              </mc:Choice>
              <mc:Fallback>
                <p:oleObj name="Equation" r:id="rId5" imgW="1612900" imgH="228600" progId="Equation.3">
                  <p:embed/>
                  <p:pic>
                    <p:nvPicPr>
                      <p:cNvPr id="0" name="Picture 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9800"/>
                        <a:ext cx="40608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2657475" y="2751138"/>
          <a:ext cx="27146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80" name="Equation" r:id="rId7" imgW="1193800" imgH="228600" progId="Equation.3">
                  <p:embed/>
                </p:oleObj>
              </mc:Choice>
              <mc:Fallback>
                <p:oleObj name="Equation" r:id="rId7" imgW="1193800" imgH="228600" progId="Equation.3">
                  <p:embed/>
                  <p:pic>
                    <p:nvPicPr>
                      <p:cNvPr id="0" name="Picture 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751138"/>
                        <a:ext cx="27146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弧形箭头 8"/>
          <p:cNvSpPr/>
          <p:nvPr/>
        </p:nvSpPr>
        <p:spPr>
          <a:xfrm>
            <a:off x="6324600" y="2133600"/>
            <a:ext cx="5334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2476500" y="3752850"/>
          <a:ext cx="3429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81" name="公式" r:id="rId9" imgW="1714500" imgH="444500" progId="Equation.3">
                  <p:embed/>
                </p:oleObj>
              </mc:Choice>
              <mc:Fallback>
                <p:oleObj name="公式" r:id="rId9" imgW="1714500" imgH="444500" progId="Equation.3">
                  <p:embed/>
                  <p:pic>
                    <p:nvPicPr>
                      <p:cNvPr id="0" name="Picture 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752850"/>
                        <a:ext cx="34290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3124200" y="5105400"/>
          <a:ext cx="1676400" cy="742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82" name="Equation" r:id="rId11" imgW="888614" imgH="393529" progId="Equation.3">
                  <p:embed/>
                </p:oleObj>
              </mc:Choice>
              <mc:Fallback>
                <p:oleObj name="Equation" r:id="rId11" imgW="888614" imgH="393529" progId="Equation.3">
                  <p:embed/>
                  <p:pic>
                    <p:nvPicPr>
                      <p:cNvPr id="0" name="Picture 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1676400" cy="742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3040063" y="5822950"/>
          <a:ext cx="2149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83" name="Equation" r:id="rId13" imgW="977900" imgH="228600" progId="Equation.3">
                  <p:embed/>
                </p:oleObj>
              </mc:Choice>
              <mc:Fallback>
                <p:oleObj name="Equation" r:id="rId13" imgW="977900" imgH="228600" progId="Equation.3">
                  <p:embed/>
                  <p:pic>
                    <p:nvPicPr>
                      <p:cNvPr id="0" name="Picture 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5822950"/>
                        <a:ext cx="21494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Lagrange Multipliers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08063" y="1447800"/>
          <a:ext cx="43259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5" name="Equation" r:id="rId3" imgW="2451100" imgH="431800" progId="">
                  <p:embed/>
                </p:oleObj>
              </mc:Choice>
              <mc:Fallback>
                <p:oleObj name="Equation" r:id="rId3" imgW="2451100" imgH="431800" progId="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447800"/>
                        <a:ext cx="43259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90599" y="2514600"/>
          <a:ext cx="25026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6" name="Equation" r:id="rId5" imgW="1536700" imgH="889000" progId="">
                  <p:embed/>
                </p:oleObj>
              </mc:Choice>
              <mc:Fallback>
                <p:oleObj name="Equation" r:id="rId5" imgW="1536700" imgH="889000" progId="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2514600"/>
                        <a:ext cx="250262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弧形箭头 8"/>
          <p:cNvSpPr/>
          <p:nvPr/>
        </p:nvSpPr>
        <p:spPr>
          <a:xfrm rot="10800000">
            <a:off x="533399" y="1752600"/>
            <a:ext cx="457200" cy="1524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987425" y="3962400"/>
          <a:ext cx="4727575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7" name="Equation" r:id="rId7" imgW="2679700" imgH="1231900" progId="">
                  <p:embed/>
                </p:oleObj>
              </mc:Choice>
              <mc:Fallback>
                <p:oleObj name="Equation" r:id="rId7" imgW="2679700" imgH="1231900" progId="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62400"/>
                        <a:ext cx="4727575" cy="217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弧形箭头 11"/>
          <p:cNvSpPr/>
          <p:nvPr/>
        </p:nvSpPr>
        <p:spPr>
          <a:xfrm>
            <a:off x="5410200" y="1981200"/>
            <a:ext cx="685800" cy="2514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30480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Dual Problem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4953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Quadratic problem again!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Solutions of w &amp; 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15000" y="1905000"/>
          <a:ext cx="240216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5" name="Equation" r:id="rId3" imgW="1384300" imgH="431800" progId="">
                  <p:embed/>
                </p:oleObj>
              </mc:Choice>
              <mc:Fallback>
                <p:oleObj name="Equation" r:id="rId3" imgW="1384300" imgH="431800" progId="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05000"/>
                        <a:ext cx="240216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32004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inner product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533794" y="2590802"/>
            <a:ext cx="1" cy="5333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762000" y="1219200"/>
          <a:ext cx="485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6" name="Equation" r:id="rId5" imgW="2590800" imgH="203200" progId="">
                  <p:embed/>
                </p:oleObj>
              </mc:Choice>
              <mc:Fallback>
                <p:oleObj name="Equation" r:id="rId5" imgW="2590800" imgH="203200" progId="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4857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04958"/>
              </p:ext>
            </p:extLst>
          </p:nvPr>
        </p:nvGraphicFramePr>
        <p:xfrm>
          <a:off x="1092200" y="2082800"/>
          <a:ext cx="38608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7" name="Equation" r:id="rId7" imgW="1930400" imgH="1727200" progId="">
                  <p:embed/>
                </p:oleObj>
              </mc:Choice>
              <mc:Fallback>
                <p:oleObj name="Equation" r:id="rId7" imgW="1930400" imgH="1727200" progId="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082800"/>
                        <a:ext cx="3860800" cy="345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1494" name="Picture 6" descr="http://wevegotideas.files.wordpress.com/2009/03/jawdrop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3733800"/>
            <a:ext cx="1905000" cy="260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An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14573" y="3198812"/>
            <a:ext cx="2286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214524" y="2171303"/>
            <a:ext cx="20566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37579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33600" y="1828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61579" y="1524000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>
                <a:solidFill>
                  <a:srgbClr val="000000"/>
                </a:solidFill>
              </a:rPr>
              <a:t>(1, 1, +1)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3352800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>
                <a:solidFill>
                  <a:srgbClr val="000000"/>
                </a:solidFill>
              </a:rPr>
              <a:t>(0, 0, -1)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04021" y="1457497"/>
          <a:ext cx="305779" cy="37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1" name="Equation" r:id="rId3" imgW="177569" imgH="215619" progId="">
                  <p:embed/>
                </p:oleObj>
              </mc:Choice>
              <mc:Fallback>
                <p:oleObj name="Equation" r:id="rId3" imgW="177569" imgH="215619" progId="">
                  <p:embed/>
                  <p:pic>
                    <p:nvPicPr>
                      <p:cNvPr id="0" name="Picture 1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021" y="1457497"/>
                        <a:ext cx="305779" cy="3713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914400" y="2743200"/>
          <a:ext cx="324971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2" name="Equation" r:id="rId5" imgW="190335" imgH="215713" progId="">
                  <p:embed/>
                </p:oleObj>
              </mc:Choice>
              <mc:Fallback>
                <p:oleObj name="Equation" r:id="rId5" imgW="190335" imgH="215713" progId="">
                  <p:embed/>
                  <p:pic>
                    <p:nvPicPr>
                      <p:cNvPr id="0" name="Picture 1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324971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886200" y="1295400"/>
          <a:ext cx="394447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3" name="Equation" r:id="rId7" imgW="2235200" imgH="431800" progId="">
                  <p:embed/>
                </p:oleObj>
              </mc:Choice>
              <mc:Fallback>
                <p:oleObj name="Equation" r:id="rId7" imgW="2235200" imgH="431800" progId="">
                  <p:embed/>
                  <p:pic>
                    <p:nvPicPr>
                      <p:cNvPr id="0" name="Picture 1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95400"/>
                        <a:ext cx="394447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429000" y="2438400"/>
          <a:ext cx="5194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4" name="Equation" r:id="rId9" imgW="3289300" imgH="482600" progId="">
                  <p:embed/>
                </p:oleObj>
              </mc:Choice>
              <mc:Fallback>
                <p:oleObj name="Equation" r:id="rId9" imgW="3289300" imgH="482600" progId="">
                  <p:embed/>
                  <p:pic>
                    <p:nvPicPr>
                      <p:cNvPr id="0" name="Picture 1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5194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810000" y="3352800"/>
          <a:ext cx="464418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5" name="Equation" r:id="rId11" imgW="2451100" imgH="482600" progId="">
                  <p:embed/>
                </p:oleObj>
              </mc:Choice>
              <mc:Fallback>
                <p:oleObj name="Equation" r:id="rId11" imgW="2451100" imgH="482600" progId="">
                  <p:embed/>
                  <p:pic>
                    <p:nvPicPr>
                      <p:cNvPr id="0" name="Picture 1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464418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28986"/>
              </p:ext>
            </p:extLst>
          </p:nvPr>
        </p:nvGraphicFramePr>
        <p:xfrm>
          <a:off x="6553200" y="4635500"/>
          <a:ext cx="187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6" name="Equation" r:id="rId13" imgW="863225" imgH="215806" progId="">
                  <p:embed/>
                </p:oleObj>
              </mc:Choice>
              <mc:Fallback>
                <p:oleObj name="Equation" r:id="rId13" imgW="863225" imgH="215806" progId="">
                  <p:embed/>
                  <p:pic>
                    <p:nvPicPr>
                      <p:cNvPr id="0" name="Picture 1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35500"/>
                        <a:ext cx="1879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85800" y="4495800"/>
          <a:ext cx="535975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7" name="Equation" r:id="rId15" imgW="2882900" imgH="901700" progId="">
                  <p:embed/>
                </p:oleObj>
              </mc:Choice>
              <mc:Fallback>
                <p:oleObj name="Equation" r:id="rId15" imgW="2882900" imgH="901700" progId="">
                  <p:embed/>
                  <p:pic>
                    <p:nvPicPr>
                      <p:cNvPr id="0" name="Picture 1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35975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 rot="10800000">
            <a:off x="838199" y="1905000"/>
            <a:ext cx="1295401" cy="1588"/>
          </a:xfrm>
          <a:prstGeom prst="line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</p:cNvCxnSpPr>
          <p:nvPr/>
        </p:nvCxnSpPr>
        <p:spPr>
          <a:xfrm rot="16200000" flipH="1">
            <a:off x="1600200" y="2590800"/>
            <a:ext cx="1219202" cy="2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5800" y="1752600"/>
            <a:ext cx="1828800" cy="1752600"/>
          </a:xfrm>
          <a:prstGeom prst="line">
            <a:avLst/>
          </a:prstGeom>
          <a:ln w="381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133599" y="3581400"/>
          <a:ext cx="1201271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8" name="Equation" r:id="rId17" imgW="850531" imgH="215806" progId="">
                  <p:embed/>
                </p:oleObj>
              </mc:Choice>
              <mc:Fallback>
                <p:oleObj name="Equation" r:id="rId17" imgW="850531" imgH="215806" progId="">
                  <p:embed/>
                  <p:pic>
                    <p:nvPicPr>
                      <p:cNvPr id="0" name="Picture 1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3581400"/>
                        <a:ext cx="1201271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27622"/>
              </p:ext>
            </p:extLst>
          </p:nvPr>
        </p:nvGraphicFramePr>
        <p:xfrm>
          <a:off x="6498772" y="5638800"/>
          <a:ext cx="195942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9" name="Equation" r:id="rId19" imgW="1269449" imgH="444307" progId="">
                  <p:embed/>
                </p:oleObj>
              </mc:Choice>
              <mc:Fallback>
                <p:oleObj name="Equation" r:id="rId19" imgW="1269449" imgH="444307" progId="">
                  <p:embed/>
                  <p:pic>
                    <p:nvPicPr>
                      <p:cNvPr id="0" name="Picture 1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772" y="5638800"/>
                        <a:ext cx="195942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2971800" y="31242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57200" y="9906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77000" y="4648200"/>
            <a:ext cx="1981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Soft Margin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9600" y="1295400"/>
            <a:ext cx="4067175" cy="2452688"/>
            <a:chOff x="107" y="516"/>
            <a:chExt cx="2562" cy="1545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rot="-23199335">
              <a:off x="543" y="1055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-23199335">
              <a:off x="635" y="123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rot="-23199335">
              <a:off x="726" y="1420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 rot="-1777892">
              <a:off x="107" y="1514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hlink"/>
                  </a:solidFill>
                  <a:latin typeface="Tahoma" pitchFamily="34" charset="0"/>
                </a:rPr>
                <a:t>wx+b=1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 rot="-1777892">
              <a:off x="204" y="1684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latin typeface="Tahoma" pitchFamily="34" charset="0"/>
                </a:rPr>
                <a:t>wx+b=0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 rot="-1777892">
              <a:off x="299" y="1838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 dirty="0" err="1">
                  <a:solidFill>
                    <a:schemeClr val="folHlink"/>
                  </a:solidFill>
                  <a:latin typeface="Tahoma" pitchFamily="34" charset="0"/>
                </a:rPr>
                <a:t>wx+b</a:t>
              </a:r>
              <a:r>
                <a:rPr lang="en-US" altLang="zh-CN" sz="1400" dirty="0">
                  <a:solidFill>
                    <a:schemeClr val="folHlink"/>
                  </a:solidFill>
                  <a:latin typeface="Tahoma" pitchFamily="34" charset="0"/>
                </a:rPr>
                <a:t>=-1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91" y="146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92" y="7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45" y="632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912" y="1296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01" y="824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4" y="1319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974" y="765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756" y="133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200" y="1490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942" y="192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529" y="1901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621" y="131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20" y="67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834" y="20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 flipV="1">
              <a:off x="1387" y="1094"/>
              <a:ext cx="467" cy="9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780" y="1528"/>
              <a:ext cx="310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 dirty="0" smtClean="0">
                  <a:solidFill>
                    <a:schemeClr val="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 dirty="0" smtClean="0">
                  <a:solidFill>
                    <a:schemeClr val="hlink"/>
                  </a:solidFill>
                  <a:latin typeface="Tahoma" pitchFamily="34" charset="0"/>
                </a:rPr>
                <a:t>3</a:t>
              </a:r>
              <a:r>
                <a:rPr lang="en-US" altLang="zh-CN" sz="2400" i="1" dirty="0" smtClean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endParaRPr lang="en-US" altLang="zh-CN" sz="2400" i="1" dirty="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 flipV="1">
              <a:off x="1463" y="1041"/>
              <a:ext cx="473" cy="94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1565" y="605"/>
              <a:ext cx="333" cy="69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687" y="516"/>
              <a:ext cx="436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 dirty="0" smtClean="0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 dirty="0" smtClean="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  <a:r>
                <a:rPr lang="en-US" altLang="zh-CN" sz="2400" i="1" dirty="0" smtClean="0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  <a:endParaRPr lang="en-US" altLang="zh-CN" sz="2400" i="1" dirty="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1640" y="561"/>
              <a:ext cx="341" cy="7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 flipV="1">
              <a:off x="760" y="716"/>
              <a:ext cx="444" cy="92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960" y="782"/>
              <a:ext cx="310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 flipV="1">
              <a:off x="842" y="664"/>
              <a:ext cx="437" cy="94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5029200" y="1676400"/>
          <a:ext cx="30908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14" name="公式" r:id="rId3" imgW="1358900" imgH="228600" progId="Equation.3">
                  <p:embed/>
                </p:oleObj>
              </mc:Choice>
              <mc:Fallback>
                <p:oleObj name="公式" r:id="rId3" imgW="1358900" imgH="228600" progId="Equation.3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0908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10395"/>
              </p:ext>
            </p:extLst>
          </p:nvPr>
        </p:nvGraphicFramePr>
        <p:xfrm>
          <a:off x="5029200" y="2438400"/>
          <a:ext cx="27051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15" name="Equation" r:id="rId5" imgW="1435100" imgH="660400" progId="Equation.3">
                  <p:embed/>
                </p:oleObj>
              </mc:Choice>
              <mc:Fallback>
                <p:oleObj name="Equation" r:id="rId5" imgW="1435100" imgH="660400" progId="Equation.3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0"/>
                        <a:ext cx="27051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80153"/>
              </p:ext>
            </p:extLst>
          </p:nvPr>
        </p:nvGraphicFramePr>
        <p:xfrm>
          <a:off x="1295400" y="4572000"/>
          <a:ext cx="68535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16" name="Equation" r:id="rId7" imgW="3530600" imgH="431800" progId="Equation.3">
                  <p:embed/>
                </p:oleObj>
              </mc:Choice>
              <mc:Fallback>
                <p:oleObj name="Equation" r:id="rId7" imgW="3530600" imgH="431800" progId="Equation.3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685352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2895600" y="1371600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90606" name="Picture 142" descr="C:\Users\Bo Yuan\AppData\Roaming\Tencent\QQ\Temp\[D{DVU6@41HH2G1~3Q9XU_F.gif"/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15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Soft Margin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88427"/>
              </p:ext>
            </p:extLst>
          </p:nvPr>
        </p:nvGraphicFramePr>
        <p:xfrm>
          <a:off x="1600200" y="5181600"/>
          <a:ext cx="621145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0" name="Equation" r:id="rId3" imgW="3416300" imgH="419100" progId="">
                  <p:embed/>
                </p:oleObj>
              </mc:Choice>
              <mc:Fallback>
                <p:oleObj name="Equation" r:id="rId3" imgW="3416300" imgH="41910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6211454" cy="762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14350"/>
              </p:ext>
            </p:extLst>
          </p:nvPr>
        </p:nvGraphicFramePr>
        <p:xfrm>
          <a:off x="914400" y="4072110"/>
          <a:ext cx="7550150" cy="83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1" name="公式" r:id="rId5" imgW="4165600" imgH="444500" progId="Equation.3">
                  <p:embed/>
                </p:oleObj>
              </mc:Choice>
              <mc:Fallback>
                <p:oleObj name="公式" r:id="rId5" imgW="4165600" imgH="444500" progId="Equation.3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72110"/>
                        <a:ext cx="7550150" cy="830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大括号 2"/>
          <p:cNvSpPr/>
          <p:nvPr/>
        </p:nvSpPr>
        <p:spPr>
          <a:xfrm>
            <a:off x="4114800" y="1905000"/>
            <a:ext cx="228600" cy="685800"/>
          </a:xfrm>
          <a:prstGeom prst="rightBrac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11283" y="20574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Same as before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左弧形箭头 6"/>
          <p:cNvSpPr/>
          <p:nvPr/>
        </p:nvSpPr>
        <p:spPr>
          <a:xfrm>
            <a:off x="685800" y="2286000"/>
            <a:ext cx="5334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1646" y="3124200"/>
                <a:ext cx="2520754" cy="672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46" y="3124200"/>
                <a:ext cx="2520754" cy="672941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863" name="Picture 27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76" y="1524000"/>
            <a:ext cx="2493624" cy="147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Non-linear SVMs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667000" y="1600200"/>
            <a:ext cx="4324350" cy="642938"/>
            <a:chOff x="1056" y="1284"/>
            <a:chExt cx="2724" cy="405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39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" name="AutoShape 42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43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44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45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46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47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49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53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i="1" baseline="30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667000" y="3048000"/>
            <a:ext cx="4286250" cy="423863"/>
            <a:chOff x="1056" y="2322"/>
            <a:chExt cx="2700" cy="267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i="1" baseline="30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7" name="Group 60"/>
          <p:cNvGrpSpPr>
            <a:grpSpLocks/>
          </p:cNvGrpSpPr>
          <p:nvPr/>
        </p:nvGrpSpPr>
        <p:grpSpPr bwMode="auto">
          <a:xfrm>
            <a:off x="2667000" y="3810000"/>
            <a:ext cx="4352925" cy="1827213"/>
            <a:chOff x="1122" y="2874"/>
            <a:chExt cx="2742" cy="1151"/>
          </a:xfrm>
        </p:grpSpPr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AutoShape 10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11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12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3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14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15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utoShape 16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AutoShape 17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18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i="1" baseline="30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Oval 57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58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Oval 59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6477000" y="5486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altLang="zh-CN" i="1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Feature Space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253619" y="2559050"/>
            <a:ext cx="0" cy="3041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632781" y="4170363"/>
            <a:ext cx="3319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283781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709106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861506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2394906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975806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1480506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1899606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2394906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296606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156906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909006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2420306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385506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1448756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1137606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1194756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2690181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2309181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2594931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299531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1347156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58"/>
          <p:cNvSpPr>
            <a:spLocks noChangeArrowheads="1"/>
          </p:cNvSpPr>
          <p:nvPr/>
        </p:nvSpPr>
        <p:spPr bwMode="auto">
          <a:xfrm>
            <a:off x="38862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3886200" y="30480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3690306" y="41910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1861506" y="2438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62600" y="2971800"/>
            <a:ext cx="3048000" cy="2579132"/>
            <a:chOff x="5562600" y="2971800"/>
            <a:chExt cx="3048000" cy="2579132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 flipV="1">
              <a:off x="6019800" y="3111500"/>
              <a:ext cx="0" cy="2070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019800" y="5181600"/>
              <a:ext cx="23479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6375400" y="4545012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>
              <a:off x="6477000" y="45926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>
              <a:off x="6324600" y="50498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35"/>
            <p:cNvSpPr>
              <a:spLocks noChangeArrowheads="1"/>
            </p:cNvSpPr>
            <p:nvPr/>
          </p:nvSpPr>
          <p:spPr bwMode="auto">
            <a:xfrm>
              <a:off x="6705600" y="49736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6172200" y="4516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6781800" y="47450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38"/>
            <p:cNvSpPr>
              <a:spLocks noChangeArrowheads="1"/>
            </p:cNvSpPr>
            <p:nvPr/>
          </p:nvSpPr>
          <p:spPr bwMode="auto">
            <a:xfrm>
              <a:off x="6248400" y="48212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39"/>
            <p:cNvSpPr>
              <a:spLocks noChangeArrowheads="1"/>
            </p:cNvSpPr>
            <p:nvPr/>
          </p:nvSpPr>
          <p:spPr bwMode="auto">
            <a:xfrm>
              <a:off x="6486525" y="49911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40"/>
            <p:cNvSpPr>
              <a:spLocks noChangeArrowheads="1"/>
            </p:cNvSpPr>
            <p:nvPr/>
          </p:nvSpPr>
          <p:spPr bwMode="auto">
            <a:xfrm>
              <a:off x="8077200" y="43640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41"/>
            <p:cNvSpPr>
              <a:spLocks noChangeArrowheads="1"/>
            </p:cNvSpPr>
            <p:nvPr/>
          </p:nvSpPr>
          <p:spPr bwMode="auto">
            <a:xfrm>
              <a:off x="7696200" y="4135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>
              <a:off x="7477125" y="359092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43"/>
            <p:cNvSpPr>
              <a:spLocks noChangeArrowheads="1"/>
            </p:cNvSpPr>
            <p:nvPr/>
          </p:nvSpPr>
          <p:spPr bwMode="auto">
            <a:xfrm>
              <a:off x="7620000" y="4516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44"/>
            <p:cNvSpPr>
              <a:spLocks noChangeArrowheads="1"/>
            </p:cNvSpPr>
            <p:nvPr/>
          </p:nvSpPr>
          <p:spPr bwMode="auto">
            <a:xfrm>
              <a:off x="7848600" y="36782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AutoShape 45"/>
            <p:cNvSpPr>
              <a:spLocks noChangeArrowheads="1"/>
            </p:cNvSpPr>
            <p:nvPr/>
          </p:nvSpPr>
          <p:spPr bwMode="auto">
            <a:xfrm>
              <a:off x="7467600" y="42878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AutoShape 46"/>
            <p:cNvSpPr>
              <a:spLocks noChangeArrowheads="1"/>
            </p:cNvSpPr>
            <p:nvPr/>
          </p:nvSpPr>
          <p:spPr bwMode="auto">
            <a:xfrm>
              <a:off x="7848600" y="4516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AutoShape 47"/>
            <p:cNvSpPr>
              <a:spLocks noChangeArrowheads="1"/>
            </p:cNvSpPr>
            <p:nvPr/>
          </p:nvSpPr>
          <p:spPr bwMode="auto">
            <a:xfrm>
              <a:off x="7400925" y="380047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>
              <a:off x="6400800" y="47450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6477000" y="48212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AutoShape 50"/>
            <p:cNvSpPr>
              <a:spLocks noChangeArrowheads="1"/>
            </p:cNvSpPr>
            <p:nvPr/>
          </p:nvSpPr>
          <p:spPr bwMode="auto">
            <a:xfrm>
              <a:off x="7391400" y="392588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AutoShape 51"/>
            <p:cNvSpPr>
              <a:spLocks noChangeArrowheads="1"/>
            </p:cNvSpPr>
            <p:nvPr/>
          </p:nvSpPr>
          <p:spPr bwMode="auto">
            <a:xfrm>
              <a:off x="7315200" y="35258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AutoShape 52"/>
            <p:cNvSpPr>
              <a:spLocks noChangeArrowheads="1"/>
            </p:cNvSpPr>
            <p:nvPr/>
          </p:nvSpPr>
          <p:spPr bwMode="auto">
            <a:xfrm>
              <a:off x="8067675" y="402907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8153400" y="5181600"/>
              <a:ext cx="4572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i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i="1" baseline="30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i="1" baseline="30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5562600" y="2971800"/>
              <a:ext cx="4572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i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i="1" baseline="30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i="1" baseline="30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 rot="16200000" flipH="1">
              <a:off x="6248400" y="3581400"/>
              <a:ext cx="1524000" cy="1371600"/>
            </a:xfrm>
            <a:prstGeom prst="line">
              <a:avLst/>
            </a:prstGeom>
            <a:ln w="22225">
              <a:solidFill>
                <a:schemeClr val="tx2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接箭头连接符 53"/>
          <p:cNvCxnSpPr>
            <a:endCxn id="26" idx="5"/>
          </p:cNvCxnSpPr>
          <p:nvPr/>
        </p:nvCxnSpPr>
        <p:spPr>
          <a:xfrm flipH="1" flipV="1">
            <a:off x="2909290" y="4835944"/>
            <a:ext cx="895280" cy="3475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3766506" y="5040868"/>
                <a:ext cx="1719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06" y="5040868"/>
                <a:ext cx="171989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utoShape 29"/>
          <p:cNvSpPr>
            <a:spLocks noChangeArrowheads="1"/>
          </p:cNvSpPr>
          <p:nvPr/>
        </p:nvSpPr>
        <p:spPr bwMode="auto">
          <a:xfrm>
            <a:off x="33147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120834" name="Picture 2" descr="http://www-kairo.csce.kyushu-u.ac.jp/~norikazu/s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934200" cy="3880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Feature Space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45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46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49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utoShape 50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51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52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Line 6"/>
          <p:cNvSpPr>
            <a:spLocks noChangeShapeType="1"/>
          </p:cNvSpPr>
          <p:nvPr/>
        </p:nvSpPr>
        <p:spPr bwMode="auto">
          <a:xfrm flipV="1">
            <a:off x="2253619" y="2559050"/>
            <a:ext cx="0" cy="3041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V="1">
            <a:off x="632781" y="4170363"/>
            <a:ext cx="3319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auto">
          <a:xfrm>
            <a:off x="2283781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709106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10"/>
          <p:cNvSpPr>
            <a:spLocks noChangeArrowheads="1"/>
          </p:cNvSpPr>
          <p:nvPr/>
        </p:nvSpPr>
        <p:spPr bwMode="auto">
          <a:xfrm>
            <a:off x="1861506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utoShape 11"/>
          <p:cNvSpPr>
            <a:spLocks noChangeArrowheads="1"/>
          </p:cNvSpPr>
          <p:nvPr/>
        </p:nvSpPr>
        <p:spPr bwMode="auto">
          <a:xfrm>
            <a:off x="2394906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12"/>
          <p:cNvSpPr>
            <a:spLocks noChangeArrowheads="1"/>
          </p:cNvSpPr>
          <p:nvPr/>
        </p:nvSpPr>
        <p:spPr bwMode="auto">
          <a:xfrm>
            <a:off x="1975806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AutoShape 13"/>
          <p:cNvSpPr>
            <a:spLocks noChangeArrowheads="1"/>
          </p:cNvSpPr>
          <p:nvPr/>
        </p:nvSpPr>
        <p:spPr bwMode="auto">
          <a:xfrm>
            <a:off x="1480506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14"/>
          <p:cNvSpPr>
            <a:spLocks noChangeArrowheads="1"/>
          </p:cNvSpPr>
          <p:nvPr/>
        </p:nvSpPr>
        <p:spPr bwMode="auto">
          <a:xfrm>
            <a:off x="1899606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15"/>
          <p:cNvSpPr>
            <a:spLocks noChangeArrowheads="1"/>
          </p:cNvSpPr>
          <p:nvPr/>
        </p:nvSpPr>
        <p:spPr bwMode="auto">
          <a:xfrm>
            <a:off x="2394906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16"/>
          <p:cNvSpPr>
            <a:spLocks noChangeArrowheads="1"/>
          </p:cNvSpPr>
          <p:nvPr/>
        </p:nvSpPr>
        <p:spPr bwMode="auto">
          <a:xfrm>
            <a:off x="3296606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7"/>
          <p:cNvSpPr>
            <a:spLocks noChangeArrowheads="1"/>
          </p:cNvSpPr>
          <p:nvPr/>
        </p:nvSpPr>
        <p:spPr bwMode="auto">
          <a:xfrm>
            <a:off x="3156906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18"/>
          <p:cNvSpPr>
            <a:spLocks noChangeArrowheads="1"/>
          </p:cNvSpPr>
          <p:nvPr/>
        </p:nvSpPr>
        <p:spPr bwMode="auto">
          <a:xfrm>
            <a:off x="909006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19"/>
          <p:cNvSpPr>
            <a:spLocks noChangeArrowheads="1"/>
          </p:cNvSpPr>
          <p:nvPr/>
        </p:nvSpPr>
        <p:spPr bwMode="auto">
          <a:xfrm>
            <a:off x="2420306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20"/>
          <p:cNvSpPr>
            <a:spLocks noChangeArrowheads="1"/>
          </p:cNvSpPr>
          <p:nvPr/>
        </p:nvSpPr>
        <p:spPr bwMode="auto">
          <a:xfrm>
            <a:off x="3385506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21"/>
          <p:cNvSpPr>
            <a:spLocks noChangeArrowheads="1"/>
          </p:cNvSpPr>
          <p:nvPr/>
        </p:nvSpPr>
        <p:spPr bwMode="auto">
          <a:xfrm>
            <a:off x="1448756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22"/>
          <p:cNvSpPr>
            <a:spLocks noChangeArrowheads="1"/>
          </p:cNvSpPr>
          <p:nvPr/>
        </p:nvSpPr>
        <p:spPr bwMode="auto">
          <a:xfrm>
            <a:off x="1137606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23"/>
          <p:cNvSpPr>
            <a:spLocks noChangeArrowheads="1"/>
          </p:cNvSpPr>
          <p:nvPr/>
        </p:nvSpPr>
        <p:spPr bwMode="auto">
          <a:xfrm>
            <a:off x="1194756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24"/>
          <p:cNvSpPr>
            <a:spLocks noChangeArrowheads="1"/>
          </p:cNvSpPr>
          <p:nvPr/>
        </p:nvSpPr>
        <p:spPr bwMode="auto">
          <a:xfrm>
            <a:off x="2690181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25"/>
          <p:cNvSpPr>
            <a:spLocks noChangeArrowheads="1"/>
          </p:cNvSpPr>
          <p:nvPr/>
        </p:nvSpPr>
        <p:spPr bwMode="auto">
          <a:xfrm>
            <a:off x="2309181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AutoShape 26"/>
          <p:cNvSpPr>
            <a:spLocks noChangeArrowheads="1"/>
          </p:cNvSpPr>
          <p:nvPr/>
        </p:nvSpPr>
        <p:spPr bwMode="auto">
          <a:xfrm>
            <a:off x="2594931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27"/>
          <p:cNvSpPr>
            <a:spLocks noChangeArrowheads="1"/>
          </p:cNvSpPr>
          <p:nvPr/>
        </p:nvSpPr>
        <p:spPr bwMode="auto">
          <a:xfrm>
            <a:off x="1299531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28"/>
          <p:cNvSpPr>
            <a:spLocks noChangeArrowheads="1"/>
          </p:cNvSpPr>
          <p:nvPr/>
        </p:nvSpPr>
        <p:spPr bwMode="auto">
          <a:xfrm>
            <a:off x="1347156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3690306" y="41910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1861506" y="2438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6" name="AutoShape 29"/>
          <p:cNvSpPr>
            <a:spLocks noChangeArrowheads="1"/>
          </p:cNvSpPr>
          <p:nvPr/>
        </p:nvSpPr>
        <p:spPr bwMode="auto">
          <a:xfrm>
            <a:off x="33147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58"/>
          <p:cNvSpPr>
            <a:spLocks noChangeArrowheads="1"/>
          </p:cNvSpPr>
          <p:nvPr/>
        </p:nvSpPr>
        <p:spPr bwMode="auto">
          <a:xfrm>
            <a:off x="38862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59"/>
          <p:cNvSpPr txBox="1">
            <a:spLocks noChangeArrowheads="1"/>
          </p:cNvSpPr>
          <p:nvPr/>
        </p:nvSpPr>
        <p:spPr bwMode="auto">
          <a:xfrm>
            <a:off x="3886200" y="30480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Quadratic Basis 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34623"/>
              </p:ext>
            </p:extLst>
          </p:nvPr>
        </p:nvGraphicFramePr>
        <p:xfrm>
          <a:off x="685800" y="1066800"/>
          <a:ext cx="1600200" cy="549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4" name="Equation" r:id="rId3" imgW="1206500" imgH="4140200" progId="">
                  <p:embed/>
                </p:oleObj>
              </mc:Choice>
              <mc:Fallback>
                <p:oleObj name="Equation" r:id="rId3" imgW="1206500" imgH="414020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1600200" cy="549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号 5"/>
          <p:cNvSpPr/>
          <p:nvPr/>
        </p:nvSpPr>
        <p:spPr>
          <a:xfrm>
            <a:off x="2362200" y="1143000"/>
            <a:ext cx="152400" cy="228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362200" y="14478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2362200" y="27432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2362200" y="3886200"/>
            <a:ext cx="152400" cy="25908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1066800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chemeClr val="accent6">
                    <a:lumMod val="75000"/>
                  </a:schemeClr>
                </a:solidFill>
              </a:rPr>
              <a:t>Constant Terms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9139" y="1764268"/>
            <a:ext cx="15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Linear Terms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3059668"/>
            <a:ext cx="242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Pure Quadratic Terms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953000"/>
            <a:ext cx="25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Quadratic Cross-Terms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1066800"/>
            <a:ext cx="19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Number of terms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38914"/>
              </p:ext>
            </p:extLst>
          </p:nvPr>
        </p:nvGraphicFramePr>
        <p:xfrm>
          <a:off x="5334000" y="1524000"/>
          <a:ext cx="340359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5" name="Equation" r:id="rId5" imgW="1701800" imgH="419100" progId="">
                  <p:embed/>
                </p:oleObj>
              </mc:Choice>
              <mc:Fallback>
                <p:oleObj name="Equation" r:id="rId5" imgW="1701800" imgH="419100" progId="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340359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657" name="Picture 4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405225" cy="175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>
                <a:latin typeface="+mj-ea"/>
                <a:cs typeface="Times New Roman"/>
              </a:rPr>
              <a:t>Calculation of </a:t>
            </a:r>
            <a:r>
              <a:rPr lang="el-GR" altLang="zh-CN" dirty="0" smtClean="0">
                <a:latin typeface="+mj-ea"/>
                <a:cs typeface="Times New Roman"/>
              </a:rPr>
              <a:t>Φ</a:t>
            </a:r>
            <a:r>
              <a:rPr lang="en-AU" altLang="zh-CN" i="0" dirty="0" smtClean="0">
                <a:latin typeface="+mj-ea"/>
                <a:cs typeface="Times New Roman"/>
              </a:rPr>
              <a:t>(</a:t>
            </a:r>
            <a:r>
              <a:rPr lang="en-AU" altLang="zh-CN" dirty="0" smtClean="0">
                <a:latin typeface="+mj-ea"/>
                <a:cs typeface="Times New Roman"/>
              </a:rPr>
              <a:t>x</a:t>
            </a:r>
            <a:r>
              <a:rPr lang="en-AU" altLang="zh-CN" baseline="-25000" dirty="0" smtClean="0">
                <a:latin typeface="+mj-ea"/>
                <a:cs typeface="Times New Roman"/>
              </a:rPr>
              <a:t>i </a:t>
            </a:r>
            <a:r>
              <a:rPr lang="en-AU" altLang="zh-CN" i="0" dirty="0" smtClean="0">
                <a:latin typeface="+mj-ea"/>
                <a:cs typeface="Times New Roman"/>
              </a:rPr>
              <a:t>)</a:t>
            </a:r>
            <a:r>
              <a:rPr lang="en-AU" altLang="zh-CN" dirty="0" smtClean="0">
                <a:latin typeface="+mj-ea"/>
                <a:cs typeface="Times New Roman"/>
              </a:rPr>
              <a:t>·</a:t>
            </a:r>
            <a:r>
              <a:rPr lang="el-GR" altLang="zh-CN" dirty="0" smtClean="0">
                <a:latin typeface="+mj-ea"/>
                <a:cs typeface="Times New Roman"/>
              </a:rPr>
              <a:t>Φ</a:t>
            </a:r>
            <a:r>
              <a:rPr lang="en-AU" altLang="zh-CN" i="0" dirty="0" smtClean="0">
                <a:latin typeface="+mj-ea"/>
                <a:cs typeface="Times New Roman"/>
              </a:rPr>
              <a:t>(</a:t>
            </a:r>
            <a:r>
              <a:rPr lang="en-AU" altLang="zh-CN" dirty="0" err="1" smtClean="0">
                <a:latin typeface="+mj-ea"/>
                <a:cs typeface="Times New Roman"/>
              </a:rPr>
              <a:t>x</a:t>
            </a:r>
            <a:r>
              <a:rPr lang="en-AU" altLang="zh-CN" baseline="-25000" dirty="0" err="1" smtClean="0">
                <a:latin typeface="+mj-ea"/>
                <a:cs typeface="Times New Roman"/>
              </a:rPr>
              <a:t>j</a:t>
            </a:r>
            <a:r>
              <a:rPr lang="en-AU" altLang="zh-CN" baseline="-25000" dirty="0" smtClean="0">
                <a:latin typeface="+mj-ea"/>
                <a:cs typeface="Times New Roman"/>
              </a:rPr>
              <a:t> </a:t>
            </a:r>
            <a:r>
              <a:rPr lang="en-AU" altLang="zh-CN" i="0" dirty="0" smtClean="0">
                <a:latin typeface="+mj-ea"/>
                <a:cs typeface="Times New Roman"/>
              </a:rPr>
              <a:t>)</a:t>
            </a:r>
            <a:endParaRPr lang="zh-CN" altLang="en-US" i="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465138" y="1066800"/>
          <a:ext cx="3116262" cy="549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5" name="Equation" r:id="rId3" imgW="2349500" imgH="4140200" progId="">
                  <p:embed/>
                </p:oleObj>
              </mc:Choice>
              <mc:Fallback>
                <p:oleObj name="Equation" r:id="rId3" imgW="2349500" imgH="4140200" progId="">
                  <p:embed/>
                  <p:pic>
                    <p:nvPicPr>
                      <p:cNvPr id="0" name="Picture 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066800"/>
                        <a:ext cx="3116262" cy="549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大括号 6"/>
          <p:cNvSpPr/>
          <p:nvPr/>
        </p:nvSpPr>
        <p:spPr>
          <a:xfrm>
            <a:off x="3657600" y="1143000"/>
            <a:ext cx="152400" cy="228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3657600" y="14478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3657600" y="27432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3657600" y="3886200"/>
            <a:ext cx="152400" cy="25908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343400" y="11430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6" name="Equation" r:id="rId5" imgW="88707" imgH="164742" progId="">
                  <p:embed/>
                </p:oleObj>
              </mc:Choice>
              <mc:Fallback>
                <p:oleObj name="Equation" r:id="rId5" imgW="88707" imgH="164742" progId="">
                  <p:embed/>
                  <p:pic>
                    <p:nvPicPr>
                      <p:cNvPr id="0" name="Picture 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430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114799" y="1600200"/>
          <a:ext cx="84716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7" name="Equation" r:id="rId7" imgW="533169" imgH="431613" progId="">
                  <p:embed/>
                </p:oleObj>
              </mc:Choice>
              <mc:Fallback>
                <p:oleObj name="Equation" r:id="rId7" imgW="533169" imgH="431613" progId="">
                  <p:embed/>
                  <p:pic>
                    <p:nvPicPr>
                      <p:cNvPr id="0" name="Picture 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799" y="1600200"/>
                        <a:ext cx="84716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4130675" y="2895600"/>
          <a:ext cx="898525" cy="76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8" name="Equation" r:id="rId9" imgW="508000" imgH="431800" progId="">
                  <p:embed/>
                </p:oleObj>
              </mc:Choice>
              <mc:Fallback>
                <p:oleObj name="Equation" r:id="rId9" imgW="508000" imgH="431800" progId="">
                  <p:embed/>
                  <p:pic>
                    <p:nvPicPr>
                      <p:cNvPr id="0" name="Picture 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2895600"/>
                        <a:ext cx="898525" cy="764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4051299" y="4800600"/>
          <a:ext cx="1691191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9" name="Equation" r:id="rId11" imgW="977476" imgH="444307" progId="">
                  <p:embed/>
                </p:oleObj>
              </mc:Choice>
              <mc:Fallback>
                <p:oleObj name="Equation" r:id="rId11" imgW="977476" imgH="444307" progId="">
                  <p:embed/>
                  <p:pic>
                    <p:nvPicPr>
                      <p:cNvPr id="0" name="Picture 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299" y="4800600"/>
                        <a:ext cx="1691191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79964"/>
              </p:ext>
            </p:extLst>
          </p:nvPr>
        </p:nvGraphicFramePr>
        <p:xfrm>
          <a:off x="5518150" y="3124200"/>
          <a:ext cx="3030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30" name="公式" r:id="rId13" imgW="1371600" imgH="241300" progId="Equation.3">
                  <p:embed/>
                </p:oleObj>
              </mc:Choice>
              <mc:Fallback>
                <p:oleObj name="公式" r:id="rId13" imgW="1371600" imgH="241300" progId="Equation.3">
                  <p:embed/>
                  <p:pic>
                    <p:nvPicPr>
                      <p:cNvPr id="0" name="Picture 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3124200"/>
                        <a:ext cx="3030538" cy="533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It turns out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90600" y="1295400"/>
          <a:ext cx="491145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3" name="Equation" r:id="rId3" imgW="3213100" imgH="444500" progId="">
                  <p:embed/>
                </p:oleObj>
              </mc:Choice>
              <mc:Fallback>
                <p:oleObj name="Equation" r:id="rId3" imgW="3213100" imgH="444500" progId="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491145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65200" y="2209800"/>
          <a:ext cx="6011863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4" name="Equation" r:id="rId5" imgW="3340100" imgH="1358900" progId="">
                  <p:embed/>
                </p:oleObj>
              </mc:Choice>
              <mc:Fallback>
                <p:oleObj name="Equation" r:id="rId5" imgW="3340100" imgH="1358900" progId="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209800"/>
                        <a:ext cx="6011863" cy="244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05000" y="5181600"/>
          <a:ext cx="54006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5" name="Equation" r:id="rId7" imgW="2057400" imgH="228600" progId="">
                  <p:embed/>
                </p:oleObj>
              </mc:Choice>
              <mc:Fallback>
                <p:oleObj name="Equation" r:id="rId7" imgW="2057400" imgH="228600" progId="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54006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32635"/>
              </p:ext>
            </p:extLst>
          </p:nvPr>
        </p:nvGraphicFramePr>
        <p:xfrm>
          <a:off x="4038600" y="6019800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6" name="Equation" r:id="rId9" imgW="380835" imgH="203112" progId="">
                  <p:embed/>
                </p:oleObj>
              </mc:Choice>
              <mc:Fallback>
                <p:oleObj name="Equation" r:id="rId9" imgW="380835" imgH="203112" progId="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019800"/>
                        <a:ext cx="571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447145"/>
              </p:ext>
            </p:extLst>
          </p:nvPr>
        </p:nvGraphicFramePr>
        <p:xfrm>
          <a:off x="6124575" y="5943600"/>
          <a:ext cx="666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7" name="Equation" r:id="rId11" imgW="444307" imgH="228501" progId="">
                  <p:embed/>
                </p:oleObj>
              </mc:Choice>
              <mc:Fallback>
                <p:oleObj name="Equation" r:id="rId11" imgW="444307" imgH="228501" progId="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5943600"/>
                        <a:ext cx="6667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3886200" y="58674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19800" y="58674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286000" y="2057400"/>
            <a:ext cx="35814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86000" y="4724400"/>
            <a:ext cx="44958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Kernel 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2809875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 smtClean="0">
                <a:latin typeface="+mn-ea"/>
              </a:rPr>
              <a:t>The linear classifier relies on dot products 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 err="1" smtClean="0">
                <a:solidFill>
                  <a:srgbClr val="FF0000"/>
                </a:solidFill>
                <a:latin typeface="+mn-ea"/>
                <a:cs typeface="Times New Roman"/>
                <a:sym typeface="Wingdings"/>
              </a:rPr>
              <a:t>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i="1" baseline="-25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between vectors.</a:t>
            </a:r>
            <a:endParaRPr lang="en-US" altLang="zh-CN" sz="1800" baseline="-25000" dirty="0" smtClean="0">
              <a:solidFill>
                <a:srgbClr val="FF0000"/>
              </a:solidFill>
              <a:latin typeface="+mn-ea"/>
            </a:endParaRP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1800" baseline="-25000" dirty="0" smtClean="0">
              <a:latin typeface="+mn-ea"/>
            </a:endParaRPr>
          </a:p>
          <a:p>
            <a:pPr algn="just">
              <a:lnSpc>
                <a:spcPct val="16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 smtClean="0">
                <a:latin typeface="+mn-ea"/>
              </a:rPr>
              <a:t>If every data point is mapped into a high-dimensional space via some transformation </a:t>
            </a:r>
            <a:r>
              <a:rPr lang="el-GR" altLang="zh-CN" sz="1800" i="1" dirty="0" smtClean="0"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:  </a:t>
            </a:r>
            <a:r>
              <a:rPr lang="en-US" altLang="zh-CN" sz="1800" i="1" dirty="0" smtClean="0">
                <a:latin typeface="+mn-ea"/>
                <a:cs typeface="Times New Roman" pitchFamily="18" charset="0"/>
              </a:rPr>
              <a:t>x</a:t>
            </a:r>
            <a:r>
              <a:rPr lang="en-US" altLang="zh-CN" sz="1800" baseline="-250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→ </a:t>
            </a:r>
            <a:r>
              <a:rPr lang="el-GR" altLang="zh-CN" sz="1800" i="1" dirty="0" smtClean="0"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CN" sz="1800" i="1" dirty="0" smtClean="0">
                <a:latin typeface="+mn-ea"/>
                <a:cs typeface="Times New Roman" pitchFamily="18" charset="0"/>
              </a:rPr>
              <a:t>x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), the dot product becomes: </a:t>
            </a:r>
            <a:r>
              <a:rPr lang="el-GR" altLang="zh-CN" sz="1800" i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  <a:cs typeface="Times New Roman"/>
                <a:sym typeface="Wingdings"/>
              </a:rPr>
              <a:t></a:t>
            </a:r>
            <a:r>
              <a:rPr lang="el-GR" altLang="zh-CN" sz="1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1800" dirty="0" smtClean="0">
              <a:latin typeface="+mn-ea"/>
            </a:endParaRPr>
          </a:p>
          <a:p>
            <a:pPr algn="just">
              <a:lnSpc>
                <a:spcPct val="16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 smtClean="0">
                <a:latin typeface="+mn-ea"/>
              </a:rPr>
              <a:t>A </a:t>
            </a:r>
            <a:r>
              <a:rPr lang="en-US" altLang="zh-CN" sz="1800" i="1" dirty="0" smtClean="0">
                <a:latin typeface="+mn-ea"/>
              </a:rPr>
              <a:t>kernel function</a:t>
            </a:r>
            <a:r>
              <a:rPr lang="en-US" altLang="zh-CN" sz="1800" dirty="0" smtClean="0">
                <a:latin typeface="+mn-ea"/>
              </a:rPr>
              <a:t> is some function that corresponds to an inner product in some expanded </a:t>
            </a:r>
            <a:r>
              <a:rPr lang="en-US" altLang="zh-CN" sz="1800" dirty="0" smtClean="0">
                <a:solidFill>
                  <a:srgbClr val="7030A0"/>
                </a:solidFill>
                <a:latin typeface="+mn-ea"/>
              </a:rPr>
              <a:t>feature</a:t>
            </a:r>
            <a:r>
              <a:rPr lang="en-US" altLang="zh-CN" sz="1800" dirty="0" smtClean="0">
                <a:latin typeface="+mn-ea"/>
              </a:rPr>
              <a:t> space: </a:t>
            </a:r>
            <a:r>
              <a:rPr lang="en-US" altLang="zh-CN" sz="1800" i="1" dirty="0" smtClean="0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 err="1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) = </a:t>
            </a:r>
            <a:r>
              <a:rPr lang="el-GR" altLang="zh-CN" sz="1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  <a:sym typeface="Wingdings"/>
              </a:rPr>
              <a:t></a:t>
            </a:r>
            <a:r>
              <a:rPr lang="el-GR" altLang="zh-CN" sz="1800" i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1800" dirty="0" smtClean="0">
              <a:latin typeface="+mn-ea"/>
            </a:endParaRP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 smtClean="0">
                <a:latin typeface="+mn-ea"/>
              </a:rPr>
              <a:t>Example: </a:t>
            </a:r>
            <a:r>
              <a:rPr lang="en-US" altLang="zh-CN" sz="1800" i="1" dirty="0" smtClean="0">
                <a:latin typeface="+mn-ea"/>
              </a:rPr>
              <a:t>x</a:t>
            </a:r>
            <a:r>
              <a:rPr lang="en-US" altLang="zh-CN" sz="1800" dirty="0" smtClean="0">
                <a:latin typeface="+mn-ea"/>
              </a:rPr>
              <a:t>=[</a:t>
            </a:r>
            <a:r>
              <a:rPr lang="en-US" altLang="zh-CN" sz="1800" i="1" dirty="0" smtClean="0">
                <a:latin typeface="+mn-ea"/>
              </a:rPr>
              <a:t>x</a:t>
            </a:r>
            <a:r>
              <a:rPr lang="en-US" altLang="zh-CN" sz="1800" baseline="-25000" dirty="0" smtClean="0">
                <a:latin typeface="+mn-ea"/>
              </a:rPr>
              <a:t>1</a:t>
            </a:r>
            <a:r>
              <a:rPr lang="en-US" altLang="zh-CN" sz="1800" dirty="0" smtClean="0">
                <a:latin typeface="+mn-ea"/>
              </a:rPr>
              <a:t>,</a:t>
            </a:r>
            <a:r>
              <a:rPr lang="en-US" altLang="zh-CN" sz="1800" i="1" dirty="0" smtClean="0">
                <a:latin typeface="+mn-ea"/>
              </a:rPr>
              <a:t>x</a:t>
            </a:r>
            <a:r>
              <a:rPr lang="en-US" altLang="zh-CN" sz="1800" baseline="-25000" dirty="0" smtClean="0">
                <a:latin typeface="+mn-ea"/>
              </a:rPr>
              <a:t>2</a:t>
            </a:r>
            <a:r>
              <a:rPr lang="en-US" altLang="zh-CN" sz="1800" dirty="0" smtClean="0">
                <a:latin typeface="+mn-ea"/>
              </a:rPr>
              <a:t>]; </a:t>
            </a:r>
            <a:r>
              <a:rPr lang="en-US" altLang="zh-CN" sz="1800" i="1" dirty="0" smtClean="0">
                <a:latin typeface="+mn-ea"/>
              </a:rPr>
              <a:t>K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en-US" altLang="zh-CN" sz="1800" dirty="0" err="1" smtClean="0">
                <a:latin typeface="+mn-ea"/>
              </a:rPr>
              <a:t>x</a:t>
            </a:r>
            <a:r>
              <a:rPr lang="en-US" altLang="zh-CN" sz="1800" baseline="-25000" dirty="0" err="1" smtClean="0">
                <a:latin typeface="+mn-ea"/>
              </a:rPr>
              <a:t>i</a:t>
            </a:r>
            <a:r>
              <a:rPr lang="en-US" altLang="zh-CN" sz="1800" dirty="0" err="1" smtClean="0">
                <a:latin typeface="+mn-ea"/>
              </a:rPr>
              <a:t>,x</a:t>
            </a:r>
            <a:r>
              <a:rPr lang="en-US" altLang="zh-CN" sz="1800" baseline="-25000" dirty="0" err="1" smtClean="0">
                <a:latin typeface="+mn-ea"/>
              </a:rPr>
              <a:t>j</a:t>
            </a:r>
            <a:r>
              <a:rPr lang="en-US" altLang="zh-CN" sz="1800" dirty="0" smtClean="0">
                <a:latin typeface="+mn-ea"/>
              </a:rPr>
              <a:t>) = (1+</a:t>
            </a:r>
            <a:r>
              <a:rPr lang="en-US" altLang="zh-CN" sz="1800" i="1" dirty="0" smtClean="0">
                <a:latin typeface="+mn-ea"/>
              </a:rPr>
              <a:t>x</a:t>
            </a:r>
            <a:r>
              <a:rPr lang="en-US" altLang="zh-CN" sz="1800" i="1" baseline="-25000" dirty="0" smtClean="0">
                <a:latin typeface="+mn-ea"/>
              </a:rPr>
              <a:t>i</a:t>
            </a:r>
            <a:r>
              <a:rPr lang="en-US" altLang="zh-CN" sz="1800" dirty="0" smtClean="0">
                <a:latin typeface="+mn-ea"/>
                <a:cs typeface="Times New Roman"/>
                <a:sym typeface="Wingdings"/>
              </a:rPr>
              <a:t></a:t>
            </a:r>
            <a:r>
              <a:rPr lang="en-US" altLang="zh-CN" sz="1800" i="1" dirty="0" smtClean="0">
                <a:latin typeface="+mn-ea"/>
              </a:rPr>
              <a:t>x</a:t>
            </a:r>
            <a:r>
              <a:rPr lang="en-US" altLang="zh-CN" sz="1800" i="1" baseline="-25000" dirty="0" smtClean="0">
                <a:latin typeface="+mn-ea"/>
              </a:rPr>
              <a:t>j</a:t>
            </a:r>
            <a:r>
              <a:rPr lang="en-US" altLang="zh-CN" sz="1800" dirty="0" smtClean="0">
                <a:latin typeface="+mn-ea"/>
              </a:rPr>
              <a:t>)</a:t>
            </a:r>
            <a:r>
              <a:rPr lang="en-US" altLang="zh-CN" sz="1800" baseline="30000" dirty="0" smtClean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	 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23061"/>
              </p:ext>
            </p:extLst>
          </p:nvPr>
        </p:nvGraphicFramePr>
        <p:xfrm>
          <a:off x="619125" y="4137025"/>
          <a:ext cx="789305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3" name="Equation" r:id="rId3" imgW="4749800" imgH="1270000" progId="Equation.3">
                  <p:embed/>
                </p:oleObj>
              </mc:Choice>
              <mc:Fallback>
                <p:oleObj name="Equation" r:id="rId3" imgW="4749800" imgH="12700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4137025"/>
                        <a:ext cx="7893050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Kernels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4000" y="1646238"/>
          <a:ext cx="6448425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21" name="Equation" r:id="rId3" imgW="3022600" imgH="1600200" progId="">
                  <p:embed/>
                </p:oleObj>
              </mc:Choice>
              <mc:Fallback>
                <p:oleObj name="Equation" r:id="rId3" imgW="3022600" imgH="1600200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46238"/>
                        <a:ext cx="6448425" cy="341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705600" cy="563562"/>
          </a:xfrm>
        </p:spPr>
        <p:txBody>
          <a:bodyPr/>
          <a:lstStyle/>
          <a:p>
            <a:r>
              <a:rPr lang="en-AU" altLang="zh-CN" dirty="0" smtClean="0"/>
              <a:t>String Kernel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47950"/>
            <a:ext cx="72771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19546"/>
              </p:ext>
            </p:extLst>
          </p:nvPr>
        </p:nvGraphicFramePr>
        <p:xfrm>
          <a:off x="2514600" y="5029200"/>
          <a:ext cx="458804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2" name="Equation" r:id="rId5" imgW="2235200" imgH="482600" progId="">
                  <p:embed/>
                </p:oleObj>
              </mc:Choice>
              <mc:Fallback>
                <p:oleObj name="Equation" r:id="rId5" imgW="2235200" imgH="4826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458804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3620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altLang="zh-CN" dirty="0" smtClean="0"/>
              <a:t>Calculate the similarity </a:t>
            </a:r>
            <a:r>
              <a:rPr lang="en-AU" altLang="zh-CN" dirty="0"/>
              <a:t>between text </a:t>
            </a:r>
            <a:r>
              <a:rPr lang="en-AU" altLang="zh-CN" dirty="0" smtClean="0"/>
              <a:t>strings.</a:t>
            </a:r>
          </a:p>
          <a:p>
            <a:pPr>
              <a:lnSpc>
                <a:spcPct val="160000"/>
              </a:lnSpc>
            </a:pPr>
            <a:r>
              <a:rPr lang="en-AU" altLang="zh-CN" dirty="0" smtClean="0"/>
              <a:t>The substring ‘</a:t>
            </a:r>
            <a:r>
              <a:rPr lang="en-AU" altLang="zh-CN" dirty="0" smtClean="0">
                <a:solidFill>
                  <a:srgbClr val="7030A0"/>
                </a:solidFill>
              </a:rPr>
              <a:t>c</a:t>
            </a:r>
            <a:r>
              <a:rPr lang="en-AU" altLang="zh-CN" dirty="0" smtClean="0"/>
              <a:t>-</a:t>
            </a:r>
            <a:r>
              <a:rPr lang="en-AU" altLang="zh-CN" dirty="0" smtClean="0">
                <a:solidFill>
                  <a:srgbClr val="7030A0"/>
                </a:solidFill>
              </a:rPr>
              <a:t>a</a:t>
            </a:r>
            <a:r>
              <a:rPr lang="en-AU" altLang="zh-CN" dirty="0" smtClean="0"/>
              <a:t>-</a:t>
            </a:r>
            <a:r>
              <a:rPr lang="en-AU" altLang="zh-CN" dirty="0" smtClean="0">
                <a:solidFill>
                  <a:srgbClr val="7030A0"/>
                </a:solidFill>
              </a:rPr>
              <a:t>r</a:t>
            </a:r>
            <a:r>
              <a:rPr lang="en-AU" altLang="zh-CN" dirty="0" smtClean="0"/>
              <a:t>’ is present in both </a:t>
            </a:r>
            <a:r>
              <a:rPr lang="en-AU" altLang="zh-CN" dirty="0" smtClean="0">
                <a:solidFill>
                  <a:srgbClr val="FF0000"/>
                </a:solidFill>
              </a:rPr>
              <a:t>Car</a:t>
            </a:r>
            <a:r>
              <a:rPr lang="en-AU" altLang="zh-CN" dirty="0" smtClean="0"/>
              <a:t> and </a:t>
            </a:r>
            <a:r>
              <a:rPr lang="en-AU" altLang="zh-CN" dirty="0" smtClean="0">
                <a:solidFill>
                  <a:srgbClr val="FF0000"/>
                </a:solidFill>
              </a:rPr>
              <a:t>C</a:t>
            </a:r>
            <a:r>
              <a:rPr lang="en-AU" altLang="zh-CN" dirty="0" smtClean="0"/>
              <a:t>ust</a:t>
            </a:r>
            <a:r>
              <a:rPr lang="en-AU" altLang="zh-CN" dirty="0" smtClean="0">
                <a:solidFill>
                  <a:srgbClr val="FF0000"/>
                </a:solidFill>
              </a:rPr>
              <a:t>ar</a:t>
            </a:r>
            <a:r>
              <a:rPr lang="en-AU" altLang="zh-CN" dirty="0" smtClean="0"/>
              <a:t>d.</a:t>
            </a:r>
          </a:p>
          <a:p>
            <a:pPr>
              <a:lnSpc>
                <a:spcPct val="160000"/>
              </a:lnSpc>
            </a:pPr>
            <a:r>
              <a:rPr lang="en-AU" altLang="zh-CN" dirty="0" smtClean="0"/>
              <a:t>Each substring corresponds to a dimension of the feature space.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Solutions of w &amp; 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90600" y="1295400"/>
          <a:ext cx="7242175" cy="474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12" name="Equation" r:id="rId3" imgW="4419600" imgH="2463800" progId="">
                  <p:embed/>
                </p:oleObj>
              </mc:Choice>
              <mc:Fallback>
                <p:oleObj name="Equation" r:id="rId3" imgW="4419600" imgH="2463800" progId="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242175" cy="474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86354"/>
              </p:ext>
            </p:extLst>
          </p:nvPr>
        </p:nvGraphicFramePr>
        <p:xfrm>
          <a:off x="5029200" y="5257800"/>
          <a:ext cx="34813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13" name="Equation" r:id="rId5" imgW="2006600" imgH="431800" progId="">
                  <p:embed/>
                </p:oleObj>
              </mc:Choice>
              <mc:Fallback>
                <p:oleObj name="Equation" r:id="rId5" imgW="2006600" imgH="431800" progId="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48138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14400" y="5105400"/>
            <a:ext cx="2819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3962400" y="5486400"/>
            <a:ext cx="914400" cy="304800"/>
          </a:xfrm>
          <a:prstGeom prst="leftRightArrow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SVM Roadmap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429000" y="6338888"/>
            <a:ext cx="2133600" cy="244475"/>
          </a:xfrm>
        </p:spPr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34986700"/>
              </p:ext>
            </p:extLst>
          </p:nvPr>
        </p:nvGraphicFramePr>
        <p:xfrm>
          <a:off x="1371600" y="1066800"/>
          <a:ext cx="2971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22" y="1066800"/>
            <a:ext cx="211177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4400" y="35052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7030A0"/>
                </a:solidFill>
              </a:rPr>
              <a:t>I have a dream ― one day there will be a classifier that can handle nonlinear problems …”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98026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68E40-1B92-4899-BF01-123277939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0E68E40-1B92-4899-BF01-1232779394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80F909-D4CD-4A36-81A8-8F1A59157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AB80F909-D4CD-4A36-81A8-8F1A59157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E58A0A-B64D-4C47-BF06-2CED6AEF6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6EE58A0A-B64D-4C47-BF06-2CED6AEF6A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84F717-31D6-47F2-8A9A-B71B3150C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884F717-31D6-47F2-8A9A-B71B3150C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011DD8-71FF-4B63-8AE9-3ED59C0F5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FD011DD8-71FF-4B63-8AE9-3ED59C0F5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0DACAA-CAB4-45DE-802E-1AF4911F8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A90DACAA-CAB4-45DE-802E-1AF4911F8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C5E220-1E8D-4BCB-848F-FC4BEA9D9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3BC5E220-1E8D-4BCB-848F-FC4BEA9D94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4D563E-963E-4EBB-9127-D56BE4B00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334D563E-963E-4EBB-9127-D56BE4B009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898C5-520F-4D5B-985E-CA918ECD7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4F3898C5-520F-4D5B-985E-CA918ECD72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Linear Classifier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86594" y="5638800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1218406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219994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53394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53394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67794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34394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58194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981994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15394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72394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896394" y="2895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886994" y="3276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77394" y="2286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53594" y="3352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77394" y="4038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667794" y="2971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10794" y="3810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886994" y="27432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115594" y="4114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344194" y="35814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rot="16200000" flipH="1">
            <a:off x="1143793" y="2819400"/>
            <a:ext cx="3124200" cy="236220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86994" y="45720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w</a:t>
            </a:r>
            <a:r>
              <a:rPr lang="en-AU" altLang="zh-CN" dirty="0" smtClean="0">
                <a:solidFill>
                  <a:srgbClr val="000000"/>
                </a:solidFill>
                <a:latin typeface="Times New Roman"/>
                <a:cs typeface="Times New Roman"/>
              </a:rPr>
              <a:t>·</a:t>
            </a:r>
            <a:r>
              <a:rPr lang="en-AU" altLang="zh-CN" dirty="0" smtClean="0">
                <a:solidFill>
                  <a:srgbClr val="000000"/>
                </a:solidFill>
              </a:rPr>
              <a:t>x + b &gt;0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39394" y="3429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6594" y="3200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err="1" smtClean="0">
                <a:solidFill>
                  <a:srgbClr val="000000"/>
                </a:solidFill>
              </a:rPr>
              <a:t>w</a:t>
            </a:r>
            <a:r>
              <a:rPr lang="en-AU" altLang="zh-CN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·</a:t>
            </a:r>
            <a:r>
              <a:rPr lang="en-AU" altLang="zh-CN" dirty="0" err="1" smtClean="0">
                <a:solidFill>
                  <a:srgbClr val="000000"/>
                </a:solidFill>
              </a:rPr>
              <a:t>x</a:t>
            </a:r>
            <a:r>
              <a:rPr lang="en-AU" altLang="zh-CN" dirty="0" smtClean="0">
                <a:solidFill>
                  <a:srgbClr val="000000"/>
                </a:solidFill>
              </a:rPr>
              <a:t> + b &lt;0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3181010">
            <a:off x="1440362" y="262425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err="1" smtClean="0">
                <a:solidFill>
                  <a:srgbClr val="000000"/>
                </a:solidFill>
              </a:rPr>
              <a:t>w</a:t>
            </a:r>
            <a:r>
              <a:rPr lang="en-AU" altLang="zh-CN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·</a:t>
            </a:r>
            <a:r>
              <a:rPr lang="en-AU" altLang="zh-CN" dirty="0" err="1" smtClean="0">
                <a:solidFill>
                  <a:srgbClr val="000000"/>
                </a:solidFill>
              </a:rPr>
              <a:t>x</a:t>
            </a:r>
            <a:r>
              <a:rPr lang="en-AU" altLang="zh-CN" dirty="0" smtClean="0">
                <a:solidFill>
                  <a:srgbClr val="000000"/>
                </a:solidFill>
              </a:rPr>
              <a:t> + b =0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648200" y="1557338"/>
          <a:ext cx="38306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5" name="Equation" r:id="rId3" imgW="1612900" imgH="431800" progId="">
                  <p:embed/>
                </p:oleObj>
              </mc:Choice>
              <mc:Fallback>
                <p:oleObj name="Equation" r:id="rId3" imgW="1612900" imgH="431800" progId="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57338"/>
                        <a:ext cx="383063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2545016" y="2971800"/>
            <a:ext cx="1066800" cy="8382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29794" y="2590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5943600" y="3048000"/>
          <a:ext cx="1752600" cy="125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6" name="Equation" r:id="rId5" imgW="888614" imgH="634725" progId="">
                  <p:embed/>
                </p:oleObj>
              </mc:Choice>
              <mc:Fallback>
                <p:oleObj name="Equation" r:id="rId5" imgW="888614" imgH="634725" progId="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48000"/>
                        <a:ext cx="1752600" cy="1251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67400" y="4800600"/>
          <a:ext cx="266911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7" name="Equation" r:id="rId7" imgW="1231900" imgH="457200" progId="">
                  <p:embed/>
                </p:oleObj>
              </mc:Choice>
              <mc:Fallback>
                <p:oleObj name="Equation" r:id="rId7" imgW="1231900" imgH="457200" progId="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2669116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 Legend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52750"/>
            <a:ext cx="64579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79" y="928107"/>
            <a:ext cx="30575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0" name="Picture 2" descr="http://datascience.columbia.edu/files/seasdepts/jlb2180@columbia.edu/person/person_images/Vapnik_we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16000"/>
            <a:ext cx="12954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5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2" y="1886066"/>
            <a:ext cx="7916338" cy="249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5220" y="45720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Polynomial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4269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RBF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1821" y="4572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ANN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Boundaries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20992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t="4454" r="4971" b="5834"/>
          <a:stretch/>
        </p:blipFill>
        <p:spPr bwMode="auto">
          <a:xfrm>
            <a:off x="4572001" y="940217"/>
            <a:ext cx="3886200" cy="294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r="5669"/>
          <a:stretch/>
        </p:blipFill>
        <p:spPr bwMode="auto">
          <a:xfrm>
            <a:off x="514815" y="1728787"/>
            <a:ext cx="3980985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67" r="7562" b="5142"/>
          <a:stretch/>
        </p:blipFill>
        <p:spPr>
          <a:xfrm>
            <a:off x="4495801" y="3860383"/>
            <a:ext cx="4038600" cy="27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9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Capacity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457200" y="5774312"/>
            <a:ext cx="7948642" cy="3216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A straight line can classify (shatter) a certain set of 3 (not 4) points, regardless their labels. 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214942" y="3631172"/>
            <a:ext cx="3286148" cy="1715306"/>
            <a:chOff x="5214942" y="3631172"/>
            <a:chExt cx="3286148" cy="171530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216530" y="5344096"/>
              <a:ext cx="2071702" cy="15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4357686" y="4488428"/>
              <a:ext cx="1715306" cy="79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等腰三角形 20"/>
            <p:cNvSpPr/>
            <p:nvPr/>
          </p:nvSpPr>
          <p:spPr>
            <a:xfrm>
              <a:off x="6358744" y="3988362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645158" y="4274114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573852" y="4917056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5645158" y="5059932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 flipV="1">
              <a:off x="5645158" y="3988362"/>
              <a:ext cx="1357322" cy="785818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5359406" y="4488825"/>
              <a:ext cx="1357322" cy="785422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http://icongal.com/gallery/image/270481/quit_delete_close_exit_terminate_cancel_error_edit_like_quest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15272" y="4202676"/>
              <a:ext cx="785818" cy="785819"/>
            </a:xfrm>
            <a:prstGeom prst="rect">
              <a:avLst/>
            </a:prstGeom>
            <a:noFill/>
          </p:spPr>
        </p:pic>
      </p:grpSp>
      <p:grpSp>
        <p:nvGrpSpPr>
          <p:cNvPr id="36" name="组合 35"/>
          <p:cNvGrpSpPr/>
          <p:nvPr/>
        </p:nvGrpSpPr>
        <p:grpSpPr>
          <a:xfrm>
            <a:off x="5214942" y="1416594"/>
            <a:ext cx="3190884" cy="1715306"/>
            <a:chOff x="5214942" y="1416594"/>
            <a:chExt cx="3190884" cy="1715306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5216530" y="3129518"/>
              <a:ext cx="2071702" cy="15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4357686" y="2273850"/>
              <a:ext cx="1715306" cy="79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6358744" y="1773784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44430" y="2702478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5573720" y="2345288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5359406" y="1916660"/>
              <a:ext cx="1571636" cy="1000132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4" descr="http://images.all-free-download.com/images/graphicthumb/tick_ok_sign_419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43834" y="1988098"/>
              <a:ext cx="761992" cy="761992"/>
            </a:xfrm>
            <a:prstGeom prst="rect">
              <a:avLst/>
            </a:prstGeom>
            <a:noFill/>
          </p:spPr>
        </p:pic>
      </p:grpSp>
      <p:grpSp>
        <p:nvGrpSpPr>
          <p:cNvPr id="37" name="组合 36"/>
          <p:cNvGrpSpPr/>
          <p:nvPr/>
        </p:nvGrpSpPr>
        <p:grpSpPr>
          <a:xfrm>
            <a:off x="714348" y="1416594"/>
            <a:ext cx="3214710" cy="1715306"/>
            <a:chOff x="714348" y="1416594"/>
            <a:chExt cx="3214710" cy="1715306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857356" y="3129518"/>
              <a:ext cx="2071702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998512" y="2273850"/>
              <a:ext cx="1715306" cy="79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等腰三角形 7"/>
            <p:cNvSpPr/>
            <p:nvPr/>
          </p:nvSpPr>
          <p:spPr>
            <a:xfrm>
              <a:off x="2999570" y="1773784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3752" y="2345288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785256" y="2702478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142314" y="1773784"/>
              <a:ext cx="1643074" cy="107157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4" descr="http://images.all-free-download.com/images/graphicthumb/tick_ok_sign_419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1988098"/>
              <a:ext cx="761992" cy="761992"/>
            </a:xfrm>
            <a:prstGeom prst="rect">
              <a:avLst/>
            </a:prstGeom>
            <a:noFill/>
          </p:spPr>
        </p:pic>
      </p:grpSp>
      <p:grpSp>
        <p:nvGrpSpPr>
          <p:cNvPr id="38" name="组合 37"/>
          <p:cNvGrpSpPr/>
          <p:nvPr/>
        </p:nvGrpSpPr>
        <p:grpSpPr>
          <a:xfrm>
            <a:off x="714348" y="3630378"/>
            <a:ext cx="3286147" cy="1715306"/>
            <a:chOff x="714348" y="3630378"/>
            <a:chExt cx="3286147" cy="1715306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856562" y="5343302"/>
              <a:ext cx="2071702" cy="15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997718" y="4487634"/>
              <a:ext cx="1715306" cy="79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2212958" y="4559072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84462" y="4916262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99570" y="4059800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5400000">
              <a:off x="2786446" y="4131635"/>
              <a:ext cx="1500198" cy="92790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" descr="http://images.all-free-download.com/images/graphicthumb/tick_ok_sign_419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4226502"/>
              <a:ext cx="761992" cy="76199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419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Capacity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785918" y="5486972"/>
            <a:ext cx="5500726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285784" y="3416064"/>
            <a:ext cx="4143404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43372" y="2202412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29256" y="3273982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4876" y="4631304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43240" y="3845486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3174" y="2702478"/>
            <a:ext cx="3429024" cy="164307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00364" y="1916660"/>
            <a:ext cx="2071702" cy="321471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57422" y="2988230"/>
            <a:ext cx="3500462" cy="1857388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71934" y="1428736"/>
            <a:ext cx="1571636" cy="228601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95310" y="5774312"/>
            <a:ext cx="7739090" cy="3216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A rectangle can classify (shatter) a certain set of 4 points, regardless of their labels. 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 Dimension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3038475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400" dirty="0"/>
              <a:t>The VC dimension of a model M is </a:t>
            </a:r>
            <a:r>
              <a:rPr lang="en-US" altLang="zh-CN" sz="3400" i="1" dirty="0">
                <a:solidFill>
                  <a:srgbClr val="FF0000"/>
                </a:solidFill>
              </a:rPr>
              <a:t>h</a:t>
            </a:r>
            <a:r>
              <a:rPr lang="en-US" altLang="zh-CN" sz="3400" dirty="0"/>
              <a:t> if there </a:t>
            </a:r>
            <a:r>
              <a:rPr lang="en-US" altLang="zh-CN" sz="3400" i="1" dirty="0"/>
              <a:t>exists</a:t>
            </a:r>
            <a:r>
              <a:rPr lang="en-US" altLang="zh-CN" sz="3400" dirty="0"/>
              <a:t> </a:t>
            </a:r>
            <a:r>
              <a:rPr lang="en-US" altLang="zh-CN" sz="3400" dirty="0" smtClean="0"/>
              <a:t>a set of (up to) </a:t>
            </a:r>
            <a:r>
              <a:rPr lang="en-US" altLang="zh-CN" sz="3400" i="1" dirty="0">
                <a:solidFill>
                  <a:srgbClr val="FF0000"/>
                </a:solidFill>
              </a:rPr>
              <a:t>h</a:t>
            </a:r>
            <a:r>
              <a:rPr lang="en-US" altLang="zh-CN" sz="3400" dirty="0"/>
              <a:t> points that can be </a:t>
            </a:r>
            <a:r>
              <a:rPr lang="en-US" altLang="zh-CN" sz="3400" i="1" dirty="0">
                <a:solidFill>
                  <a:srgbClr val="FF0000"/>
                </a:solidFill>
              </a:rPr>
              <a:t>shattered</a:t>
            </a:r>
            <a:r>
              <a:rPr lang="en-US" altLang="zh-CN" sz="3400" dirty="0"/>
              <a:t> by M.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The </a:t>
            </a:r>
            <a:r>
              <a:rPr lang="en-US" altLang="zh-CN" sz="3400" i="1" dirty="0"/>
              <a:t>h </a:t>
            </a:r>
            <a:r>
              <a:rPr lang="en-US" altLang="zh-CN" sz="3400" dirty="0"/>
              <a:t>value</a:t>
            </a:r>
            <a:r>
              <a:rPr lang="en-US" altLang="zh-CN" sz="3400" i="1" dirty="0"/>
              <a:t> </a:t>
            </a:r>
            <a:r>
              <a:rPr lang="en-US" altLang="zh-CN" sz="3400" dirty="0"/>
              <a:t>of a hyperplane in </a:t>
            </a:r>
            <a:r>
              <a:rPr lang="en-US" altLang="zh-CN" sz="3400" b="1" dirty="0" err="1"/>
              <a:t>R</a:t>
            </a:r>
            <a:r>
              <a:rPr lang="en-US" altLang="zh-CN" sz="3400" baseline="30000" dirty="0" err="1"/>
              <a:t>n</a:t>
            </a:r>
            <a:r>
              <a:rPr lang="en-US" altLang="zh-CN" sz="3400" dirty="0"/>
              <a:t> is n+1.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The </a:t>
            </a:r>
            <a:r>
              <a:rPr lang="en-US" altLang="zh-CN" sz="3400" i="1" dirty="0"/>
              <a:t>h </a:t>
            </a:r>
            <a:r>
              <a:rPr lang="en-US" altLang="zh-CN" sz="3400" dirty="0"/>
              <a:t>value</a:t>
            </a:r>
            <a:r>
              <a:rPr lang="en-US" altLang="zh-CN" sz="3400" i="1" dirty="0"/>
              <a:t> </a:t>
            </a:r>
            <a:r>
              <a:rPr lang="en-US" altLang="zh-CN" sz="3400" dirty="0"/>
              <a:t>of </a:t>
            </a:r>
            <a:r>
              <a:rPr lang="en-US" altLang="zh-CN" sz="3400" dirty="0" smtClean="0"/>
              <a:t>DT is </a:t>
            </a:r>
            <a:r>
              <a:rPr lang="en-US" altLang="zh-CN" sz="3400" dirty="0"/>
              <a:t>roughly the number of internal nodes.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The </a:t>
            </a:r>
            <a:r>
              <a:rPr lang="en-US" altLang="zh-CN" sz="3400" i="1" dirty="0"/>
              <a:t>h </a:t>
            </a:r>
            <a:r>
              <a:rPr lang="en-US" altLang="zh-CN" sz="3400" dirty="0"/>
              <a:t>value</a:t>
            </a:r>
            <a:r>
              <a:rPr lang="en-US" altLang="zh-CN" sz="3400" i="1" dirty="0"/>
              <a:t> </a:t>
            </a:r>
            <a:r>
              <a:rPr lang="en-US" altLang="zh-CN" sz="3400" dirty="0"/>
              <a:t>of SVM depends on the kernel function in use</a:t>
            </a:r>
            <a:r>
              <a:rPr lang="en-US" altLang="zh-CN" sz="34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VC dimension is pessimistic: arbitrary assignment of labels. 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Real data sets: points with same labels tend to be close to each other.</a:t>
            </a:r>
          </a:p>
          <a:p>
            <a:pPr algn="just">
              <a:lnSpc>
                <a:spcPct val="170000"/>
              </a:lnSpc>
            </a:pPr>
            <a:endParaRPr lang="en-US" altLang="zh-CN" sz="29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871318"/>
              </p:ext>
            </p:extLst>
          </p:nvPr>
        </p:nvGraphicFramePr>
        <p:xfrm>
          <a:off x="658813" y="4587875"/>
          <a:ext cx="78755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7" name="公式" r:id="rId3" imgW="4000500" imgH="533400" progId="Equation.3">
                  <p:embed/>
                </p:oleObj>
              </mc:Choice>
              <mc:Fallback>
                <p:oleObj name="公式" r:id="rId3" imgW="4000500" imgH="5334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587875"/>
                        <a:ext cx="7875587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2096" y="566581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N</a:t>
            </a:r>
            <a:r>
              <a:rPr lang="en-US" altLang="zh-CN" dirty="0" smtClean="0">
                <a:solidFill>
                  <a:srgbClr val="7030A0"/>
                </a:solidFill>
              </a:rPr>
              <a:t>: Number of training samples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1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5019675"/>
          </a:xfrm>
        </p:spPr>
        <p:txBody>
          <a:bodyPr>
            <a:normAutofit fontScale="85000" lnSpcReduction="10000"/>
          </a:bodyPr>
          <a:lstStyle/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N. </a:t>
            </a:r>
            <a:r>
              <a:rPr lang="en-GB" sz="2000" dirty="0" err="1" smtClean="0"/>
              <a:t>Cristianini</a:t>
            </a:r>
            <a:r>
              <a:rPr lang="en-GB" sz="2000" dirty="0" smtClean="0"/>
              <a:t> and J. </a:t>
            </a:r>
            <a:r>
              <a:rPr lang="en-GB" sz="2000" dirty="0" err="1" smtClean="0"/>
              <a:t>Shawe</a:t>
            </a:r>
            <a:r>
              <a:rPr lang="en-GB" sz="2000" dirty="0" smtClean="0"/>
              <a:t>-Taylor, </a:t>
            </a:r>
            <a:r>
              <a:rPr lang="en-GB" sz="2000" i="1" dirty="0" smtClean="0"/>
              <a:t>An Introduction to Support Vector Machines and Other Kernel-Based Learning Methods</a:t>
            </a:r>
            <a:r>
              <a:rPr lang="en-GB" sz="2000" dirty="0" smtClean="0"/>
              <a:t>. Cambridge University Press, 2000.</a:t>
            </a:r>
          </a:p>
          <a:p>
            <a:pPr marL="342900" lvl="1" indent="-342900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endParaRPr lang="en-GB" sz="2000" dirty="0" smtClean="0"/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C. Burges</a:t>
            </a:r>
            <a:r>
              <a:rPr lang="en-GB" sz="2000" dirty="0"/>
              <a:t>, “A Tutorial on Support Vector Machines for Pattern Recognition</a:t>
            </a:r>
            <a:r>
              <a:rPr lang="en-GB" sz="2000" dirty="0" smtClean="0"/>
              <a:t>”. </a:t>
            </a:r>
            <a:r>
              <a:rPr lang="en-US" sz="2000" i="1" dirty="0"/>
              <a:t>Data Mining and Knowledge </a:t>
            </a:r>
            <a:r>
              <a:rPr lang="en-US" sz="2000" i="1" dirty="0" smtClean="0"/>
              <a:t>Discovery</a:t>
            </a:r>
            <a:r>
              <a:rPr lang="en-US" sz="2000" dirty="0" smtClean="0"/>
              <a:t>, vol. 2, pp. 121-167, 1998.</a:t>
            </a:r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endParaRPr lang="en-US" sz="2000" dirty="0"/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H. </a:t>
            </a:r>
            <a:r>
              <a:rPr lang="en-GB" sz="2000" dirty="0" err="1" smtClean="0"/>
              <a:t>Lodhi</a:t>
            </a:r>
            <a:r>
              <a:rPr lang="en-GB" sz="2000" dirty="0" smtClean="0"/>
              <a:t> et al., “</a:t>
            </a:r>
            <a:r>
              <a:rPr lang="en-US" sz="2000" dirty="0"/>
              <a:t>Text </a:t>
            </a:r>
            <a:r>
              <a:rPr lang="en-US" sz="2000" dirty="0" smtClean="0"/>
              <a:t>Classification Using String Kernels</a:t>
            </a:r>
            <a:r>
              <a:rPr lang="en-GB" sz="2000" dirty="0" smtClean="0"/>
              <a:t>”. </a:t>
            </a:r>
            <a:r>
              <a:rPr lang="en-US" sz="2000" i="1" dirty="0"/>
              <a:t>The Journal of Machine Learning </a:t>
            </a:r>
            <a:r>
              <a:rPr lang="en-US" sz="2000" i="1" dirty="0" smtClean="0"/>
              <a:t>Research</a:t>
            </a:r>
            <a:r>
              <a:rPr lang="en-US" sz="2000" dirty="0" smtClean="0"/>
              <a:t>, vol. 2, pp. 419-444, 2002.</a:t>
            </a:r>
            <a:endParaRPr lang="en-GB" sz="20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20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Resources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 smtClean="0"/>
              <a:t>http://www.kernel-machines.org/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 smtClean="0"/>
              <a:t>http://www.support-vector-machines.org/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9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 smtClean="0"/>
              <a:t>http://www.tristanfletcher.co.uk/SVM%20Explained.pdf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 smtClean="0"/>
              <a:t>http://www.csie.ntu.edu.tw/~cjlin/libsvm/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Distance to Hyperplane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86594" y="5638800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1218406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219994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753394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53394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67794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34394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58194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81994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15394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72394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896394" y="2895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886994" y="3276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77394" y="2286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353594" y="3352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77394" y="4038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667794" y="2971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810794" y="3810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886994" y="27432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15594" y="4114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344194" y="35814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1143793" y="2819400"/>
            <a:ext cx="3124200" cy="236220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039394" y="3429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8" idx="3"/>
          </p:cNvCxnSpPr>
          <p:nvPr/>
        </p:nvCxnSpPr>
        <p:spPr>
          <a:xfrm rot="5400000">
            <a:off x="2281216" y="2204220"/>
            <a:ext cx="860517" cy="1154159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77394" y="1992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x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9594" y="3124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x</a:t>
            </a:r>
            <a:r>
              <a:rPr lang="en-AU" altLang="zh-CN" dirty="0" smtClean="0">
                <a:solidFill>
                  <a:srgbClr val="000000"/>
                </a:solidFill>
                <a:latin typeface="Times New Roman"/>
                <a:cs typeface="Times New Roman"/>
              </a:rPr>
              <a:t>'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410200" y="1295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74" name="Equation" r:id="rId3" imgW="939392" imgH="203112" progId="">
                  <p:embed/>
                </p:oleObj>
              </mc:Choice>
              <mc:Fallback>
                <p:oleObj name="Equation" r:id="rId3" imgW="939392" imgH="203112" progId="">
                  <p:embed/>
                  <p:pic>
                    <p:nvPicPr>
                      <p:cNvPr id="0" name="Picture 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22320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486400" y="2286000"/>
          <a:ext cx="2887663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75" name="Equation" r:id="rId5" imgW="1409088" imgH="863225" progId="">
                  <p:embed/>
                </p:oleObj>
              </mc:Choice>
              <mc:Fallback>
                <p:oleObj name="Equation" r:id="rId5" imgW="1409088" imgH="863225" progId="">
                  <p:embed/>
                  <p:pic>
                    <p:nvPicPr>
                      <p:cNvPr id="0" name="Picture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86000"/>
                        <a:ext cx="2887663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184775" y="4572000"/>
          <a:ext cx="35575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76" name="Equation" r:id="rId7" imgW="1726451" imgH="634725" progId="">
                  <p:embed/>
                </p:oleObj>
              </mc:Choice>
              <mc:Fallback>
                <p:oleObj name="Equation" r:id="rId7" imgW="1726451" imgH="634725" progId="">
                  <p:embed/>
                  <p:pic>
                    <p:nvPicPr>
                      <p:cNvPr id="0" name="Picture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4572000"/>
                        <a:ext cx="3557588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686594" y="4076700"/>
            <a:ext cx="2057400" cy="156210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570038" y="4953000"/>
          <a:ext cx="49876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77" name="Equation" r:id="rId9" imgW="342751" imgH="418918" progId="">
                  <p:embed/>
                </p:oleObj>
              </mc:Choice>
              <mc:Fallback>
                <p:oleObj name="Equation" r:id="rId9" imgW="342751" imgH="418918" progId="">
                  <p:embed/>
                  <p:pic>
                    <p:nvPicPr>
                      <p:cNvPr id="0" name="Picture 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4953000"/>
                        <a:ext cx="498764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Selection of Classifiers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990600" y="5638800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914400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5240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574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718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8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622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86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764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00400" y="2895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191000" y="3276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81400" y="2286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657600" y="3352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581400" y="4038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71800" y="2971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191000" y="27432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19600" y="4114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648200" y="35814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1447799" y="2819400"/>
            <a:ext cx="3124200" cy="236220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343400" y="3429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1371599" y="3276599"/>
            <a:ext cx="3352802" cy="15240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6200000" flipH="1">
            <a:off x="1600199" y="2819399"/>
            <a:ext cx="2819402" cy="26670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16200000" flipH="1">
            <a:off x="1600199" y="3200399"/>
            <a:ext cx="3429002" cy="16002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16200000" flipH="1">
            <a:off x="1409699" y="3467099"/>
            <a:ext cx="3124202" cy="10668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6200000" flipH="1">
            <a:off x="1371599" y="3657599"/>
            <a:ext cx="3429002" cy="6858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34000" y="2590800"/>
            <a:ext cx="3442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Which classifier is the best?</a:t>
            </a:r>
          </a:p>
          <a:p>
            <a:endParaRPr lang="en-AU" altLang="zh-CN" dirty="0" smtClean="0">
              <a:solidFill>
                <a:srgbClr val="7030A0"/>
              </a:solidFill>
            </a:endParaRPr>
          </a:p>
          <a:p>
            <a:r>
              <a:rPr lang="en-AU" altLang="zh-CN" dirty="0" smtClean="0">
                <a:solidFill>
                  <a:srgbClr val="7030A0"/>
                </a:solidFill>
              </a:rPr>
              <a:t>All have the same training error.</a:t>
            </a:r>
          </a:p>
          <a:p>
            <a:endParaRPr lang="en-AU" altLang="zh-CN" dirty="0" smtClean="0">
              <a:solidFill>
                <a:srgbClr val="7030A0"/>
              </a:solidFill>
            </a:endParaRPr>
          </a:p>
          <a:p>
            <a:r>
              <a:rPr lang="en-AU" altLang="zh-CN" dirty="0" smtClean="0">
                <a:solidFill>
                  <a:srgbClr val="7030A0"/>
                </a:solidFill>
              </a:rPr>
              <a:t>How about generalization?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80406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?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187393" name="Picture 1" descr="C:\Users\BOYUAN~1\AppData\Local\Temp\)@4P7[2M1DQA$`7IXCA6YMI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693520"/>
            <a:ext cx="962025" cy="916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Unknown Samples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438400" y="5028406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533400" y="3123406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971800" y="36568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05200" y="35806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05200" y="40378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419600" y="41140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886200" y="39616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10000" y="44950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33800" y="30472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67200" y="47998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124200" y="43426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48200" y="22852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638800" y="26662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29200" y="16756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05400" y="27424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29200" y="34282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419600" y="23614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562600" y="31996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638800" y="21328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867400" y="35044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096000" y="29710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91200" y="28186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2742406" y="2513806"/>
            <a:ext cx="3581402" cy="1600202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428206" y="1892538"/>
            <a:ext cx="2058194" cy="2983468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3806" y="21328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A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733006" y="2742406"/>
            <a:ext cx="152400" cy="152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276600" y="15232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B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8800" y="5562600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Classifier B divides the space more consistently (unbiased).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7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40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Margins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34194" y="5638800"/>
            <a:ext cx="41902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1370806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067594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00994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00994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15394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81994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905794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829594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62994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19994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743994" y="2895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734594" y="3276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24994" y="2286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01194" y="3352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124994" y="4038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515394" y="2971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658394" y="3810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734594" y="27432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963194" y="4114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191794" y="35814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886994" y="3429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544705" y="2530189"/>
            <a:ext cx="3677856" cy="231052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左大括号 68"/>
          <p:cNvSpPr/>
          <p:nvPr/>
        </p:nvSpPr>
        <p:spPr>
          <a:xfrm rot="3372647">
            <a:off x="927333" y="1282233"/>
            <a:ext cx="316840" cy="750459"/>
          </a:xfrm>
          <a:prstGeom prst="leftBrace">
            <a:avLst/>
          </a:prstGeom>
          <a:ln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133600" y="6019800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Support Vectors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87" name="曲线连接符 86"/>
          <p:cNvCxnSpPr>
            <a:stCxn id="84" idx="0"/>
            <a:endCxn id="10" idx="3"/>
          </p:cNvCxnSpPr>
          <p:nvPr/>
        </p:nvCxnSpPr>
        <p:spPr>
          <a:xfrm rot="16200000" flipV="1">
            <a:off x="2171449" y="5144546"/>
            <a:ext cx="1230359" cy="52015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84" idx="0"/>
            <a:endCxn id="13" idx="4"/>
          </p:cNvCxnSpPr>
          <p:nvPr/>
        </p:nvCxnSpPr>
        <p:spPr>
          <a:xfrm rot="16200000" flipV="1">
            <a:off x="1314199" y="4287295"/>
            <a:ext cx="2286000" cy="1179009"/>
          </a:xfrm>
          <a:prstGeom prst="curvedConnector3">
            <a:avLst>
              <a:gd name="adj1" fmla="val 3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84" idx="0"/>
            <a:endCxn id="20" idx="4"/>
          </p:cNvCxnSpPr>
          <p:nvPr/>
        </p:nvCxnSpPr>
        <p:spPr>
          <a:xfrm rot="5400000" flipH="1" flipV="1">
            <a:off x="2152398" y="5009105"/>
            <a:ext cx="1905000" cy="116391"/>
          </a:xfrm>
          <a:prstGeom prst="curvedConnector3">
            <a:avLst>
              <a:gd name="adj1" fmla="val 44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58522" y="1829594"/>
            <a:ext cx="4343400" cy="4559538"/>
            <a:chOff x="4458522" y="1829594"/>
            <a:chExt cx="4343400" cy="4559538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4801394" y="5638800"/>
              <a:ext cx="3885406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 flipH="1" flipV="1">
              <a:off x="2896394" y="3733800"/>
              <a:ext cx="3810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5334794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868194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868194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782594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249194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172994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096794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630194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487194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7011194" y="28956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001794" y="32766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392194" y="22860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7468394" y="33528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392194" y="40386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82594" y="29718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7925594" y="38100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001794" y="27432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8230394" y="41148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8458994" y="35814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154194" y="34290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12951925">
              <a:off x="4458522" y="3603936"/>
              <a:ext cx="4343400" cy="3230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66" idx="3"/>
              <a:endCxn id="66" idx="1"/>
            </p:cNvCxnSpPr>
            <p:nvPr/>
          </p:nvCxnSpPr>
          <p:spPr>
            <a:xfrm rot="10800000" flipH="1" flipV="1">
              <a:off x="4870286" y="2493104"/>
              <a:ext cx="3519871" cy="2544726"/>
            </a:xfrm>
            <a:prstGeom prst="line">
              <a:avLst/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左大括号 69"/>
            <p:cNvSpPr/>
            <p:nvPr/>
          </p:nvSpPr>
          <p:spPr>
            <a:xfrm rot="2356474">
              <a:off x="4610905" y="2228161"/>
              <a:ext cx="274762" cy="310769"/>
            </a:xfrm>
            <a:prstGeom prst="leftBrace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46194" y="6019800"/>
              <a:ext cx="18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Support Vectors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96" name="曲线连接符 95"/>
            <p:cNvCxnSpPr>
              <a:stCxn id="85" idx="0"/>
              <a:endCxn id="41" idx="4"/>
            </p:cNvCxnSpPr>
            <p:nvPr/>
          </p:nvCxnSpPr>
          <p:spPr>
            <a:xfrm rot="16200000" flipV="1">
              <a:off x="5354096" y="4514598"/>
              <a:ext cx="2286000" cy="724403"/>
            </a:xfrm>
            <a:prstGeom prst="curvedConnector3">
              <a:avLst>
                <a:gd name="adj1" fmla="val 38751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曲线连接符 98"/>
            <p:cNvCxnSpPr>
              <a:stCxn id="85" idx="0"/>
              <a:endCxn id="48" idx="5"/>
            </p:cNvCxnSpPr>
            <p:nvPr/>
          </p:nvCxnSpPr>
          <p:spPr>
            <a:xfrm rot="5400000" flipH="1" flipV="1">
              <a:off x="6200187" y="4762752"/>
              <a:ext cx="1916159" cy="5979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 rot="19705207">
            <a:off x="488009" y="11775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margin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 rot="16200000" flipH="1">
            <a:off x="550212" y="2530189"/>
            <a:ext cx="3677856" cy="2310520"/>
          </a:xfrm>
          <a:prstGeom prst="line">
            <a:avLst/>
          </a:prstGeom>
          <a:ln w="1905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542066" y="2524449"/>
            <a:ext cx="3677856" cy="2322000"/>
          </a:xfrm>
          <a:prstGeom prst="line">
            <a:avLst/>
          </a:prstGeom>
          <a:ln w="1905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4 -0.03634 L 1.38889E-6 -0.00139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9.48854E-8 L -0.03524 0.02222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84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Margins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66800"/>
            <a:ext cx="8023225" cy="53340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AU" altLang="zh-CN" sz="2900" dirty="0" smtClean="0"/>
              <a:t>The margin of a linear classifier is defined as the width that the boundary could be increased by before hitting a data point. </a:t>
            </a:r>
          </a:p>
          <a:p>
            <a:pPr algn="just"/>
            <a:endParaRPr lang="en-AU" altLang="zh-CN" sz="2900" dirty="0" smtClean="0"/>
          </a:p>
          <a:p>
            <a:pPr algn="just"/>
            <a:r>
              <a:rPr lang="en-AU" altLang="zh-CN" sz="2900" dirty="0" smtClean="0"/>
              <a:t>Intuitively, it is safer to choose a classifier with a larger margin.</a:t>
            </a:r>
          </a:p>
          <a:p>
            <a:pPr algn="just"/>
            <a:endParaRPr lang="en-AU" altLang="zh-CN" sz="2900" dirty="0" smtClean="0"/>
          </a:p>
          <a:p>
            <a:pPr algn="just"/>
            <a:r>
              <a:rPr lang="en-AU" altLang="zh-CN" sz="2900" dirty="0" smtClean="0"/>
              <a:t>Wider buffer zone for mistakes</a:t>
            </a:r>
          </a:p>
          <a:p>
            <a:pPr algn="just"/>
            <a:endParaRPr lang="en-AU" altLang="zh-CN" sz="2900" dirty="0" smtClean="0"/>
          </a:p>
          <a:p>
            <a:pPr algn="just">
              <a:lnSpc>
                <a:spcPct val="170000"/>
              </a:lnSpc>
            </a:pPr>
            <a:r>
              <a:rPr lang="en-AU" altLang="zh-CN" sz="2900" dirty="0" smtClean="0"/>
              <a:t>The hyperplane is decided by only a few data points.</a:t>
            </a:r>
          </a:p>
          <a:p>
            <a:pPr lvl="1" algn="just">
              <a:lnSpc>
                <a:spcPct val="170000"/>
              </a:lnSpc>
            </a:pPr>
            <a:r>
              <a:rPr lang="en-AU" altLang="zh-CN" sz="2900" dirty="0" smtClean="0">
                <a:solidFill>
                  <a:srgbClr val="FF0000"/>
                </a:solidFill>
              </a:rPr>
              <a:t>Support Vectors</a:t>
            </a:r>
          </a:p>
          <a:p>
            <a:pPr lvl="1" algn="just">
              <a:lnSpc>
                <a:spcPct val="170000"/>
              </a:lnSpc>
            </a:pPr>
            <a:r>
              <a:rPr lang="en-AU" altLang="zh-CN" sz="2900" dirty="0" smtClean="0"/>
              <a:t>Others can be discarded!</a:t>
            </a:r>
          </a:p>
          <a:p>
            <a:pPr algn="just"/>
            <a:endParaRPr lang="en-AU" altLang="zh-CN" sz="2900" dirty="0" smtClean="0"/>
          </a:p>
          <a:p>
            <a:pPr algn="just">
              <a:lnSpc>
                <a:spcPct val="170000"/>
              </a:lnSpc>
            </a:pPr>
            <a:r>
              <a:rPr lang="en-AU" altLang="zh-CN" sz="2900" dirty="0" smtClean="0"/>
              <a:t>Select the classifier with the maximum margin.</a:t>
            </a:r>
          </a:p>
          <a:p>
            <a:pPr lvl="1" algn="just">
              <a:lnSpc>
                <a:spcPct val="170000"/>
              </a:lnSpc>
            </a:pPr>
            <a:r>
              <a:rPr lang="en-AU" altLang="zh-CN" sz="2900" dirty="0" smtClean="0"/>
              <a:t>Linear Support Vector Machines (LSVM)</a:t>
            </a:r>
          </a:p>
          <a:p>
            <a:pPr lvl="1" algn="just"/>
            <a:endParaRPr lang="en-AU" altLang="zh-CN" sz="2900" dirty="0" smtClean="0"/>
          </a:p>
          <a:p>
            <a:pPr algn="just"/>
            <a:r>
              <a:rPr lang="en-AU" altLang="zh-CN" sz="2900" dirty="0" smtClean="0"/>
              <a:t>How to specify the margin formally?</a:t>
            </a:r>
          </a:p>
          <a:p>
            <a:pPr lvl="1" algn="just"/>
            <a:endParaRPr lang="en-AU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84324" name="AutoShape 4" descr="http://img14.deviantart.net/28a3/i/2011/240/4/9/winding_road_psd_by_manoluv-d485f4g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3424" y="4662000"/>
            <a:ext cx="2639576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Margins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20000665">
            <a:off x="2292350" y="2078085"/>
            <a:ext cx="29718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rot="20000665">
            <a:off x="2438400" y="2368597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20000665">
            <a:off x="2582863" y="2657522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20013014">
            <a:off x="2060656" y="1247039"/>
            <a:ext cx="3048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</a:rPr>
              <a:t>“Predict Class = +1” zone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20013014">
            <a:off x="3050802" y="2959147"/>
            <a:ext cx="2887663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33CC33"/>
                </a:solidFill>
                <a:latin typeface="Tahoma" pitchFamily="34" charset="0"/>
              </a:rPr>
              <a:t>“Predict Class = -1” zone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 rot="19822108">
            <a:off x="1219200" y="2806747"/>
            <a:ext cx="149383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solidFill>
                  <a:schemeClr val="hlink"/>
                </a:solidFill>
                <a:latin typeface="Tahoma" pitchFamily="34" charset="0"/>
              </a:rPr>
              <a:t>wx+b=1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 rot="19822108">
            <a:off x="1390025" y="3250570"/>
            <a:ext cx="9906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err="1">
                <a:latin typeface="Tahoma" pitchFamily="34" charset="0"/>
              </a:rPr>
              <a:t>wx+b</a:t>
            </a:r>
            <a:r>
              <a:rPr lang="en-US" altLang="zh-CN" sz="1600" dirty="0">
                <a:latin typeface="Tahoma" pitchFamily="34" charset="0"/>
              </a:rPr>
              <a:t>=0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 rot="19822108">
            <a:off x="1523014" y="3481982"/>
            <a:ext cx="12874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err="1">
                <a:solidFill>
                  <a:srgbClr val="747E26"/>
                </a:solidFill>
                <a:latin typeface="Tahoma" pitchFamily="34" charset="0"/>
              </a:rPr>
              <a:t>wx+b</a:t>
            </a:r>
            <a:r>
              <a:rPr lang="en-US" altLang="zh-CN" sz="1600" dirty="0">
                <a:solidFill>
                  <a:srgbClr val="747E26"/>
                </a:solidFill>
                <a:latin typeface="Tahoma" pitchFamily="34" charset="0"/>
              </a:rPr>
              <a:t>=-1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170488" y="1387522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4114800" y="2578147"/>
            <a:ext cx="76200" cy="76200"/>
          </a:xfrm>
          <a:prstGeom prst="ellipse">
            <a:avLst/>
          </a:prstGeom>
          <a:solidFill>
            <a:srgbClr val="990099"/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267200" y="2209800"/>
            <a:ext cx="457200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 dirty="0" smtClean="0">
                <a:solidFill>
                  <a:srgbClr val="00B050"/>
                </a:solidFill>
                <a:latin typeface="Tahoma" pitchFamily="34" charset="0"/>
              </a:rPr>
              <a:t>x</a:t>
            </a:r>
            <a:r>
              <a:rPr lang="en-US" altLang="zh-CN" sz="2000" b="1" i="1" baseline="30000" dirty="0" smtClean="0">
                <a:solidFill>
                  <a:srgbClr val="00B050"/>
                </a:solidFill>
                <a:latin typeface="Tahoma" pitchFamily="34" charset="0"/>
              </a:rPr>
              <a:t>-</a:t>
            </a:r>
            <a:endParaRPr lang="en-US" altLang="zh-CN" sz="2000" b="1" i="1" baseline="30000" dirty="0">
              <a:solidFill>
                <a:srgbClr val="00B050"/>
              </a:solidFill>
              <a:latin typeface="Tahoma" pitchFamily="34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3886200" y="1981200"/>
            <a:ext cx="76200" cy="76200"/>
          </a:xfrm>
          <a:prstGeom prst="ellipse">
            <a:avLst/>
          </a:prstGeom>
          <a:solidFill>
            <a:srgbClr val="CC3300"/>
          </a:solidFill>
          <a:ln w="1905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038600" y="15240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 dirty="0">
                <a:solidFill>
                  <a:srgbClr val="CC3300"/>
                </a:solidFill>
                <a:latin typeface="Tahoma" pitchFamily="34" charset="0"/>
              </a:rPr>
              <a:t>x</a:t>
            </a:r>
            <a:r>
              <a:rPr lang="en-US" altLang="zh-CN" sz="2400" i="1" baseline="30000" dirty="0">
                <a:solidFill>
                  <a:srgbClr val="CC3300"/>
                </a:solidFill>
                <a:latin typeface="Tahoma" pitchFamily="34" charset="0"/>
              </a:rPr>
              <a:t>+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486400" y="1295400"/>
            <a:ext cx="2743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>
                <a:latin typeface="Tahoma" pitchFamily="34" charset="0"/>
              </a:rPr>
              <a:t>M</a:t>
            </a:r>
            <a:r>
              <a:rPr lang="en-US" altLang="zh-CN" sz="2400" dirty="0">
                <a:latin typeface="Tahoma" pitchFamily="34" charset="0"/>
              </a:rPr>
              <a:t>=Margin Width</a:t>
            </a:r>
            <a:endParaRPr lang="en-US" altLang="zh-CN" sz="2400" i="1" dirty="0">
              <a:latin typeface="Tahoma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962400" y="4572000"/>
          <a:ext cx="1430338" cy="92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8" name="Equation" r:id="rId3" imgW="647700" imgH="419100" progId="">
                  <p:embed/>
                </p:oleObj>
              </mc:Choice>
              <mc:Fallback>
                <p:oleObj name="Equation" r:id="rId3" imgW="647700" imgH="4191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72000"/>
                        <a:ext cx="1430338" cy="92539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982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1519237" cy="15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13801</TotalTime>
  <Words>864</Words>
  <Application>Microsoft Office PowerPoint</Application>
  <PresentationFormat>全屏显示(4:3)</PresentationFormat>
  <Paragraphs>210</Paragraphs>
  <Slides>36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sample</vt:lpstr>
      <vt:lpstr>Equation</vt:lpstr>
      <vt:lpstr>公式</vt:lpstr>
      <vt:lpstr>Support Vector Machines</vt:lpstr>
      <vt:lpstr>Overview</vt:lpstr>
      <vt:lpstr>Linear Classifier</vt:lpstr>
      <vt:lpstr>Distance to Hyperplane</vt:lpstr>
      <vt:lpstr>Selection of Classifiers</vt:lpstr>
      <vt:lpstr>Unknown Samples</vt:lpstr>
      <vt:lpstr>Margins</vt:lpstr>
      <vt:lpstr>Margins</vt:lpstr>
      <vt:lpstr>Margins</vt:lpstr>
      <vt:lpstr>PowerPoint 演示文稿</vt:lpstr>
      <vt:lpstr>Objective Function</vt:lpstr>
      <vt:lpstr>Lagrange Multipliers</vt:lpstr>
      <vt:lpstr>Solutions of w &amp; b</vt:lpstr>
      <vt:lpstr>An Example</vt:lpstr>
      <vt:lpstr>Soft Margin</vt:lpstr>
      <vt:lpstr>Soft Margin</vt:lpstr>
      <vt:lpstr>PowerPoint 演示文稿</vt:lpstr>
      <vt:lpstr>Non-linear SVMs</vt:lpstr>
      <vt:lpstr>Feature Space</vt:lpstr>
      <vt:lpstr>Feature Space</vt:lpstr>
      <vt:lpstr>Quadratic Basis Functions</vt:lpstr>
      <vt:lpstr>Calculation of Φ(xi )·Φ(xj )</vt:lpstr>
      <vt:lpstr>It turns out …</vt:lpstr>
      <vt:lpstr>Kernel Trick</vt:lpstr>
      <vt:lpstr>Kernels</vt:lpstr>
      <vt:lpstr>String Kernel</vt:lpstr>
      <vt:lpstr>Solutions of w &amp; b</vt:lpstr>
      <vt:lpstr>PowerPoint 演示文稿</vt:lpstr>
      <vt:lpstr>SVM Roadmap</vt:lpstr>
      <vt:lpstr>SVM Legend</vt:lpstr>
      <vt:lpstr>Decision Boundaries</vt:lpstr>
      <vt:lpstr>Decision Boundaries</vt:lpstr>
      <vt:lpstr>Model Capacity</vt:lpstr>
      <vt:lpstr>Model Capacity</vt:lpstr>
      <vt:lpstr>VC Dimension</vt:lpstr>
      <vt:lpstr>Reading Materials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Dr. Bo Yuan</cp:lastModifiedBy>
  <cp:revision>2820</cp:revision>
  <dcterms:created xsi:type="dcterms:W3CDTF">2004-08-26T06:30:40Z</dcterms:created>
  <dcterms:modified xsi:type="dcterms:W3CDTF">2016-07-11T02:39:40Z</dcterms:modified>
</cp:coreProperties>
</file>