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416" r:id="rId3"/>
    <p:sldId id="417" r:id="rId4"/>
    <p:sldId id="418" r:id="rId5"/>
    <p:sldId id="419" r:id="rId6"/>
    <p:sldId id="420" r:id="rId7"/>
    <p:sldId id="423" r:id="rId8"/>
    <p:sldId id="421" r:id="rId9"/>
    <p:sldId id="422" r:id="rId10"/>
    <p:sldId id="455" r:id="rId11"/>
    <p:sldId id="456" r:id="rId12"/>
    <p:sldId id="457" r:id="rId13"/>
    <p:sldId id="458" r:id="rId14"/>
    <p:sldId id="459" r:id="rId15"/>
    <p:sldId id="460" r:id="rId16"/>
    <p:sldId id="454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  <p:sldId id="514" r:id="rId71"/>
    <p:sldId id="515" r:id="rId7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111" d="100"/>
          <a:sy n="111" d="100"/>
        </p:scale>
        <p:origin x="576" y="8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进程控制块的使用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转换……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进程创建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回收它的PCB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通过对PCB的组织管理来实现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61" y="1177025"/>
            <a:ext cx="1973263" cy="3931132"/>
            <a:chOff x="4902993" y="829867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079017" y="4391025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02993" y="829867"/>
              <a:ext cx="1973263" cy="3561158"/>
              <a:chOff x="6045172" y="829867"/>
              <a:chExt cx="1973263" cy="356115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6046760" y="833437"/>
                <a:ext cx="1968500" cy="3557588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6049935" y="3775472"/>
                <a:ext cx="1968500" cy="613172"/>
              </a:xfrm>
              <a:prstGeom prst="rect">
                <a:avLst/>
              </a:prstGeom>
              <a:gradFill>
                <a:gsLst>
                  <a:gs pos="100000">
                    <a:srgbClr val="9966CC"/>
                  </a:gs>
                  <a:gs pos="0">
                    <a:srgbClr val="CC99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6761675" y="3927849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代码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6049935" y="3150394"/>
                <a:ext cx="1968500" cy="615554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6492370" y="3303962"/>
                <a:ext cx="1083630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初始化数据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6049935" y="2733676"/>
                <a:ext cx="1968500" cy="411956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endParaRPr lang="zh-CN" altLang="en-US">
                  <a:latin typeface="Times New Roman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6851443" y="2785445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堆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6045172" y="1504950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6846680" y="1522810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栈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6045172" y="1119188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6667144" y="1165623"/>
                <a:ext cx="724557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共享库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6046760" y="840581"/>
                <a:ext cx="1968500" cy="276225"/>
              </a:xfrm>
              <a:prstGeom prst="rect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6758500" y="829867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段表</a:t>
                </a:r>
                <a:endPara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4" name="下箭头 43"/>
              <p:cNvSpPr/>
              <p:nvPr/>
            </p:nvSpPr>
            <p:spPr>
              <a:xfrm>
                <a:off x="6816696" y="1913568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下箭头 44"/>
              <p:cNvSpPr/>
              <p:nvPr/>
            </p:nvSpPr>
            <p:spPr>
              <a:xfrm>
                <a:off x="6816696" y="2436494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457200" indent="-457200"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978560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643056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2269894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929614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00868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3410994"/>
            <a:ext cx="1620957" cy="1398700"/>
            <a:chOff x="1428728" y="3410994"/>
            <a:chExt cx="1620957" cy="1398700"/>
          </a:xfrm>
        </p:grpSpPr>
        <p:sp>
          <p:nvSpPr>
            <p:cNvPr id="88" name="矩形 87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的组织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751933"/>
            <a:ext cx="1440161" cy="481188"/>
            <a:chOff x="539552" y="751933"/>
            <a:chExt cx="1440161" cy="48118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852645" y="751933"/>
              <a:ext cx="1127068" cy="48118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链表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76749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1" y="1878457"/>
            <a:ext cx="1440162" cy="400110"/>
            <a:chOff x="539552" y="1793694"/>
            <a:chExt cx="1440162" cy="400110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852644" y="1797995"/>
              <a:ext cx="1127070" cy="37966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793694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0678" y="3641189"/>
            <a:ext cx="2157075" cy="1131045"/>
            <a:chOff x="740678" y="3554597"/>
            <a:chExt cx="2157075" cy="1131045"/>
          </a:xfrm>
        </p:grpSpPr>
        <p:sp>
          <p:nvSpPr>
            <p:cNvPr id="50" name="TextBox 49"/>
            <p:cNvSpPr txBox="1"/>
            <p:nvPr/>
          </p:nvSpPr>
          <p:spPr>
            <a:xfrm>
              <a:off x="746640" y="35545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0678" y="41324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304902" y="4270867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304902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2358006" y="3686313"/>
              <a:ext cx="491448" cy="392388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358006" y="4109079"/>
              <a:ext cx="467639" cy="382739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363879" y="3882507"/>
              <a:ext cx="533874" cy="803135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2358006" y="3954490"/>
              <a:ext cx="354021" cy="304440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54173" y="3363838"/>
            <a:ext cx="2147413" cy="1585448"/>
            <a:chOff x="3354173" y="3277246"/>
            <a:chExt cx="2147413" cy="1585448"/>
          </a:xfrm>
        </p:grpSpPr>
        <p:grpSp>
          <p:nvGrpSpPr>
            <p:cNvPr id="65" name="组合 64"/>
            <p:cNvGrpSpPr/>
            <p:nvPr/>
          </p:nvGrpSpPr>
          <p:grpSpPr>
            <a:xfrm>
              <a:off x="4296303" y="3590705"/>
              <a:ext cx="360000" cy="546155"/>
              <a:chOff x="3643306" y="3705793"/>
              <a:chExt cx="648000" cy="54615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296303" y="4316539"/>
              <a:ext cx="360000" cy="546155"/>
              <a:chOff x="3643306" y="3705793"/>
              <a:chExt cx="648000" cy="54615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356002" y="35755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4173" y="42222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3891600" y="4382479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3891600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71072" y="327724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4" name="直接箭头连接符 83"/>
            <p:cNvCxnSpPr>
              <a:stCxn id="62" idx="3"/>
              <a:endCxn id="99" idx="1"/>
            </p:cNvCxnSpPr>
            <p:nvPr/>
          </p:nvCxnSpPr>
          <p:spPr>
            <a:xfrm>
              <a:off x="4656303" y="3680705"/>
              <a:ext cx="845283" cy="725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101" idx="1"/>
            </p:cNvCxnSpPr>
            <p:nvPr/>
          </p:nvCxnSpPr>
          <p:spPr>
            <a:xfrm>
              <a:off x="4656303" y="3875262"/>
              <a:ext cx="845283" cy="23567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103" idx="1"/>
            </p:cNvCxnSpPr>
            <p:nvPr/>
          </p:nvCxnSpPr>
          <p:spPr>
            <a:xfrm>
              <a:off x="4656303" y="4043538"/>
              <a:ext cx="845283" cy="4236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9" idx="3"/>
              <a:endCxn id="104" idx="1"/>
            </p:cNvCxnSpPr>
            <p:nvPr/>
          </p:nvCxnSpPr>
          <p:spPr>
            <a:xfrm flipV="1">
              <a:off x="4656303" y="4652888"/>
              <a:ext cx="845283" cy="119806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2" idx="1"/>
            </p:cNvCxnSpPr>
            <p:nvPr/>
          </p:nvCxnSpPr>
          <p:spPr>
            <a:xfrm flipV="1">
              <a:off x="4656303" y="4287152"/>
              <a:ext cx="845283" cy="292012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100" idx="1"/>
            </p:cNvCxnSpPr>
            <p:nvPr/>
          </p:nvCxnSpPr>
          <p:spPr>
            <a:xfrm flipV="1">
              <a:off x="4656303" y="3939010"/>
              <a:ext cx="845283" cy="484578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867909" y="1041453"/>
            <a:ext cx="6095621" cy="3923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同一状态的进程其PCB成一链表，多个状态对应多个不同的链表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8655" y="1645447"/>
            <a:ext cx="5736485" cy="441235"/>
            <a:chOff x="954534" y="1417362"/>
            <a:chExt cx="5736485" cy="441235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1092180" y="1417362"/>
              <a:ext cx="5598839" cy="441235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各状态的进程形成不同的链表：就绪链表、阻塞链表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4534" y="1526503"/>
              <a:ext cx="152577" cy="148997"/>
            </a:xfrm>
            <a:prstGeom prst="rect">
              <a:avLst/>
            </a:prstGeom>
          </p:spPr>
        </p:pic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867909" y="2226785"/>
            <a:ext cx="6167629" cy="7359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同一状态的进程归入一个索引表（由索引指向PCB），多个状态对应多个不同的索引表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4453" y="2851131"/>
            <a:ext cx="6513571" cy="423062"/>
            <a:chOff x="964453" y="2851131"/>
            <a:chExt cx="6513571" cy="423062"/>
          </a:xfrm>
        </p:grpSpPr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1114582" y="2851131"/>
              <a:ext cx="6363442" cy="423062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各状态的进行形成不同的索引表：就绪索引表、阻塞索引表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4453" y="2958246"/>
              <a:ext cx="152577" cy="14899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215834" y="3430780"/>
            <a:ext cx="1620957" cy="1398700"/>
            <a:chOff x="1428728" y="3410994"/>
            <a:chExt cx="1620957" cy="1398700"/>
          </a:xfrm>
        </p:grpSpPr>
        <p:sp>
          <p:nvSpPr>
            <p:cNvPr id="99" name="矩形 98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20874" y="1000114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0874" y="1428742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进程执行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0874" y="224307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进程抢占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151" y="1835023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0874" y="264318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0874" y="3028896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进程的生命周期划分</a:t>
            </a:r>
            <a:endParaRPr lang="zh-CN" altLang="zh-CN" sz="32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144" y="10129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144" y="1428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144" y="22130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421" y="18350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144" y="2613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144" y="30288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7595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引起进程创建的情况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进程创建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1606154"/>
            <a:ext cx="3727476" cy="1384166"/>
            <a:chOff x="1241101" y="3341637"/>
            <a:chExt cx="3727476" cy="1384166"/>
          </a:xfrm>
        </p:grpSpPr>
        <p:sp>
          <p:nvSpPr>
            <p:cNvPr id="4" name="TextBox 3"/>
            <p:cNvSpPr txBox="1"/>
            <p:nvPr/>
          </p:nvSpPr>
          <p:spPr>
            <a:xfrm>
              <a:off x="1539553" y="3341637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系统初始化时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9553" y="3678189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用户请求创建一个新进程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553" y="4017917"/>
              <a:ext cx="303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正在运行的进程执行了创建进程的系统调用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1101" y="334163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1101" y="36527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101" y="40020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26" name="椭圆 2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29" name="椭圆 2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82980" y="1529079"/>
            <a:ext cx="379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内核选择一个就绪的进程，让它占用处理机并执行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进程执行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639" y="2250252"/>
            <a:ext cx="2237156" cy="402884"/>
            <a:chOff x="949022" y="3859930"/>
            <a:chExt cx="2237156" cy="402884"/>
          </a:xfrm>
        </p:grpSpPr>
        <p:sp>
          <p:nvSpPr>
            <p:cNvPr id="51" name="TextBox 50"/>
            <p:cNvSpPr txBox="1"/>
            <p:nvPr/>
          </p:nvSpPr>
          <p:spPr>
            <a:xfrm>
              <a:off x="1257352" y="385993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如何选择？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9022" y="386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41" name="椭圆 40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44" name="椭圆 4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5964" y="2078726"/>
            <a:ext cx="2304439" cy="1484437"/>
            <a:chOff x="5275964" y="2078726"/>
            <a:chExt cx="2304439" cy="14844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弧形 4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2951FA1-5359-4BD8-BA85-DB44C38EF41C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进程等待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3270" y="3224476"/>
            <a:ext cx="3727149" cy="707886"/>
            <a:chOff x="663270" y="3224476"/>
            <a:chExt cx="3727149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3224476"/>
              <a:ext cx="341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只有进程自身才能知道何时需要等待某种事件的发生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70" y="3238161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70" y="1131590"/>
            <a:ext cx="5237552" cy="2020959"/>
            <a:chOff x="663270" y="1131590"/>
            <a:chExt cx="5237552" cy="2020959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13159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进程进入等待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阻塞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的情况：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51" y="1479255"/>
              <a:ext cx="319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请求并等待系统服务，无法马上完成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4014" y="2122197"/>
              <a:ext cx="3190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启动某种操作，无法马上完成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726" y="2752439"/>
              <a:ext cx="3190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需要的数据没有到达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270" y="1145878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74612" y="1595849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5" name="图片 6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74612" y="2258952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74612" y="2904841"/>
              <a:ext cx="136407" cy="148997"/>
            </a:xfrm>
            <a:prstGeom prst="rect">
              <a:avLst/>
            </a:prstGeom>
            <a:effectLst/>
          </p:spPr>
        </p:pic>
      </p:grpSp>
      <p:grpSp>
        <p:nvGrpSpPr>
          <p:cNvPr id="33" name="组合 32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35" name="椭圆 34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39" name="椭圆 3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192" y="2252854"/>
            <a:ext cx="1280211" cy="640662"/>
            <a:chOff x="5004048" y="1347614"/>
            <a:chExt cx="1280211" cy="640662"/>
          </a:xfrm>
        </p:grpSpPr>
        <p:sp>
          <p:nvSpPr>
            <p:cNvPr id="42" name="椭圆 41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弧形 50"/>
          <p:cNvSpPr/>
          <p:nvPr/>
        </p:nvSpPr>
        <p:spPr>
          <a:xfrm rot="18840000">
            <a:off x="5300215" y="2054475"/>
            <a:ext cx="1484437" cy="1532939"/>
          </a:xfrm>
          <a:prstGeom prst="arc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436096" y="2228395"/>
            <a:ext cx="1629555" cy="1639321"/>
            <a:chOff x="5652120" y="2228395"/>
            <a:chExt cx="1629555" cy="1639321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322705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" name="弧形 60"/>
            <p:cNvSpPr/>
            <p:nvPr/>
          </p:nvSpPr>
          <p:spPr>
            <a:xfrm>
              <a:off x="6609906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SimSun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进程抢占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425" y="1515250"/>
            <a:ext cx="3548758" cy="1339224"/>
            <a:chOff x="557425" y="1515250"/>
            <a:chExt cx="3548758" cy="1339224"/>
          </a:xfrm>
        </p:grpSpPr>
        <p:sp>
          <p:nvSpPr>
            <p:cNvPr id="4" name="TextBox 3"/>
            <p:cNvSpPr txBox="1"/>
            <p:nvPr/>
          </p:nvSpPr>
          <p:spPr>
            <a:xfrm>
              <a:off x="868613" y="15152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进程会被抢占的情况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787" y="19972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高优先级进程就绪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787" y="245436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进程执行当前时间用完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425" y="15180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70531" y="214009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70531" y="25943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72" name="组合 71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1" name="弧形 80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5" name="弧形 84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6DD72BE-E902-4C2D-8F70-C603ADBE88CB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254734"/>
            <a:ext cx="3737354" cy="1705985"/>
            <a:chOff x="813554" y="1254734"/>
            <a:chExt cx="3737354" cy="1705985"/>
          </a:xfrm>
        </p:grpSpPr>
        <p:sp>
          <p:nvSpPr>
            <p:cNvPr id="3" name="TextBox 2"/>
            <p:cNvSpPr txBox="1"/>
            <p:nvPr/>
          </p:nvSpPr>
          <p:spPr>
            <a:xfrm>
              <a:off x="1121884" y="1254734"/>
              <a:ext cx="2018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唤醒进程的情况：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072" y="1621591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被阻塞进程需要的资源可被满足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5072" y="2252833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被阻塞进程等待的事件到达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1277891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6660" y="1757059"/>
              <a:ext cx="118562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6660" y="2389769"/>
              <a:ext cx="118562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710303" y="3250586"/>
            <a:ext cx="3731711" cy="724524"/>
            <a:chOff x="840289" y="3250586"/>
            <a:chExt cx="3731711" cy="724524"/>
          </a:xfrm>
        </p:grpSpPr>
        <p:sp>
          <p:nvSpPr>
            <p:cNvPr id="4" name="TextBox 3"/>
            <p:cNvSpPr txBox="1"/>
            <p:nvPr/>
          </p:nvSpPr>
          <p:spPr>
            <a:xfrm>
              <a:off x="1154265" y="3267224"/>
              <a:ext cx="3417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进程只能被别的进程或操作系统唤醒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289" y="3250586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72000" y="1275606"/>
            <a:ext cx="3008403" cy="2287557"/>
            <a:chOff x="4572000" y="1275606"/>
            <a:chExt cx="3008403" cy="2287557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6393882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弧形 75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36096" y="3227054"/>
            <a:ext cx="1280211" cy="640662"/>
          </a:xfrm>
          <a:prstGeom prst="ellipse">
            <a:avLst/>
          </a:prstGeom>
          <a:gradFill>
            <a:gsLst>
              <a:gs pos="0">
                <a:srgbClr val="116579"/>
              </a:gs>
              <a:gs pos="76700">
                <a:srgbClr val="0F9BB1"/>
              </a:gs>
              <a:gs pos="100000">
                <a:srgbClr val="0EABC2"/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61"/>
          <p:cNvSpPr txBox="1"/>
          <p:nvPr/>
        </p:nvSpPr>
        <p:spPr>
          <a:xfrm>
            <a:off x="5630405" y="331655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 待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弧形 79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2603" y="1238734"/>
            <a:ext cx="4497772" cy="1933328"/>
            <a:chOff x="834646" y="1021012"/>
            <a:chExt cx="4497772" cy="1933328"/>
          </a:xfrm>
        </p:grpSpPr>
        <p:sp>
          <p:nvSpPr>
            <p:cNvPr id="2" name="TextBox 1"/>
            <p:cNvSpPr txBox="1"/>
            <p:nvPr/>
          </p:nvSpPr>
          <p:spPr>
            <a:xfrm>
              <a:off x="1163614" y="104615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进程结束的情况：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328" y="1382704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正常退出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  <a:endPara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328" y="17684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错误退出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328" y="216852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致命错误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328" y="255423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被其他进程所杀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752" y="151288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752" y="190429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752" y="229764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752" y="27019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8" name="组合 3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2" name="弧形 41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弧形 75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6305502" y="1245560"/>
            <a:ext cx="1280211" cy="989694"/>
            <a:chOff x="6305502" y="1245560"/>
            <a:chExt cx="1280211" cy="989694"/>
          </a:xfrm>
        </p:grpSpPr>
        <p:grpSp>
          <p:nvGrpSpPr>
            <p:cNvPr id="86" name="组合 85"/>
            <p:cNvGrpSpPr/>
            <p:nvPr/>
          </p:nvGrpSpPr>
          <p:grpSpPr>
            <a:xfrm>
              <a:off x="6305502" y="1245560"/>
              <a:ext cx="1280211" cy="640662"/>
              <a:chOff x="5004048" y="1347614"/>
              <a:chExt cx="1280211" cy="64066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7" name="直接箭头连接符 86"/>
            <p:cNvCxnSpPr/>
            <p:nvPr/>
          </p:nvCxnSpPr>
          <p:spPr>
            <a:xfrm flipV="1">
              <a:off x="6945608" y="1877257"/>
              <a:ext cx="0" cy="3579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弧形 89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26990" y="1340580"/>
            <a:ext cx="3008403" cy="2613521"/>
            <a:chOff x="1763688" y="1347614"/>
            <a:chExt cx="3008403" cy="2613521"/>
          </a:xfrm>
        </p:grpSpPr>
        <p:grpSp>
          <p:nvGrpSpPr>
            <p:cNvPr id="4" name="组合 3"/>
            <p:cNvGrpSpPr/>
            <p:nvPr/>
          </p:nvGrpSpPr>
          <p:grpSpPr>
            <a:xfrm>
              <a:off x="1763688" y="1369025"/>
              <a:ext cx="1280211" cy="640662"/>
              <a:chOff x="5004048" y="1347614"/>
              <a:chExt cx="1280211" cy="64066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763688" y="2367684"/>
              <a:ext cx="1280211" cy="640662"/>
              <a:chOff x="5004048" y="1347614"/>
              <a:chExt cx="1280211" cy="64066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491880" y="134761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1880" y="2346273"/>
              <a:ext cx="1280211" cy="640662"/>
              <a:chOff x="5004048" y="1347614"/>
              <a:chExt cx="1280211" cy="64066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627784" y="3320473"/>
              <a:ext cx="1280211" cy="640662"/>
              <a:chOff x="5004048" y="1347614"/>
              <a:chExt cx="1280211" cy="64066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弧形 56"/>
            <p:cNvSpPr/>
            <p:nvPr/>
          </p:nvSpPr>
          <p:spPr>
            <a:xfrm rot="-2760000">
              <a:off x="2491903" y="2147894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131986" y="197931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2403792" y="2008779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3585570" y="2314780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 flipH="1">
              <a:off x="2259593" y="2365867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系统调用对应的进程状态变化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8" name="弧形 57"/>
          <p:cNvSpPr/>
          <p:nvPr/>
        </p:nvSpPr>
        <p:spPr>
          <a:xfrm rot="-2760000">
            <a:off x="2400892" y="2763077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830775" y="1362968"/>
            <a:ext cx="1280211" cy="640662"/>
            <a:chOff x="5004048" y="1347614"/>
            <a:chExt cx="1280211" cy="640662"/>
          </a:xfrm>
        </p:grpSpPr>
        <p:sp>
          <p:nvSpPr>
            <p:cNvPr id="67" name="椭圆 66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30775" y="2361627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551933" y="1341557"/>
            <a:ext cx="1280211" cy="640662"/>
            <a:chOff x="5004048" y="1347614"/>
            <a:chExt cx="1280211" cy="640662"/>
          </a:xfrm>
        </p:grpSpPr>
        <p:sp>
          <p:nvSpPr>
            <p:cNvPr id="73" name="椭圆 7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51933" y="2340216"/>
            <a:ext cx="1280211" cy="640662"/>
            <a:chOff x="5004048" y="1347614"/>
            <a:chExt cx="1280211" cy="640662"/>
          </a:xfrm>
        </p:grpSpPr>
        <p:sp>
          <p:nvSpPr>
            <p:cNvPr id="76" name="椭圆 7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94871" y="3314416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弧形 80"/>
          <p:cNvSpPr/>
          <p:nvPr/>
        </p:nvSpPr>
        <p:spPr>
          <a:xfrm rot="-2760000">
            <a:off x="2558990" y="2141837"/>
            <a:ext cx="1484437" cy="1532939"/>
          </a:xfrm>
          <a:prstGeom prst="arc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199073" y="1973254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470879" y="2002722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/>
          <p:cNvSpPr/>
          <p:nvPr/>
        </p:nvSpPr>
        <p:spPr>
          <a:xfrm>
            <a:off x="3638589" y="2336859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弧形 84"/>
          <p:cNvSpPr/>
          <p:nvPr/>
        </p:nvSpPr>
        <p:spPr>
          <a:xfrm flipH="1">
            <a:off x="2326680" y="2359810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1" grpId="1" bldLvl="0" animBg="1"/>
      <p:bldP spid="81" grpId="2" bldLvl="0" animBg="1"/>
      <p:bldP spid="81" grpId="3" bldLvl="0" animBg="1"/>
      <p:bldP spid="84" grpId="0" bldLvl="0" animBg="1"/>
      <p:bldP spid="84" grpId="1" bldLvl="0" animBg="1"/>
      <p:bldP spid="85" grpId="0" bldLvl="0" animBg="1"/>
      <p:bldP spid="85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进程切换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129958" y="1150823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5618658" y="247479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4032" y="1407998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lang="en-US" sz="1400" b="1" dirty="0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6684" y="1062010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8558" y="179852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Group 31"/>
            <p:cNvGrpSpPr/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 err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3258" y="2627197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/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/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2938958" y="487509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68994" y="4114289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/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/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45258" y="254147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AutoShape 125"/>
            <p:cNvSpPr/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8883" y="2370021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/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Group 62"/>
            <p:cNvGrpSpPr/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49630" y="356455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42509" y="385591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/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0" name="AutoShape 129"/>
            <p:cNvSpPr/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恢复现场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2" y="1357304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2528" y="1754476"/>
                <a:ext cx="55458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solidFill>
                      <a:srgbClr val="11576A"/>
                    </a:solidFill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2" grpId="0" bldLvl="0" animBg="1"/>
      <p:bldP spid="12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57813" y="962207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515" y="9079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1391131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1693938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636788" y="1282720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6788" y="1594754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2006730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636788" y="1907546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2323232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636788" y="222404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2636024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636788" y="253684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3287852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636788" y="318866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3604354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636788" y="350517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3917146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636788" y="381796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93912" y="4230429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636788" y="4131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57388" y="2862823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515" y="28882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9987" y="459791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82202" y="198715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82202" y="298581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17536" y="195865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0448" y="296440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46298" y="393151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9323" y="1200039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008379" y="154282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进程正在处理机上运行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013116" y="1846075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进程获得了除处理机之外的所需资源，得到处理机即可运行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008379" y="2098835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进程正在等待某一事件的出现而暂停运行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3" name="TextBox 2"/>
          <p:cNvSpPr txBox="1"/>
          <p:nvPr/>
        </p:nvSpPr>
        <p:spPr>
          <a:xfrm>
            <a:off x="4052154" y="2444155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一个进程正在被创建，还没被转到就绪状态之前的状态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043135" y="280054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一个进程正在从系统中消失时的状态，这是因为进程结束或由于其他原因所导致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0387" y="1511208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5999" y="181828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9323" y="212724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(New)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7904" y="247943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(Exit)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59682" y="1974356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2781300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NULL→创建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278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683568" y="161703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07421" y="1676758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71437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7143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58276" y="839375"/>
            <a:ext cx="503079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8985" y="905492"/>
            <a:ext cx="2607178" cy="3938168"/>
            <a:chOff x="5158985" y="905492"/>
            <a:chExt cx="2607178" cy="3938168"/>
          </a:xfrm>
        </p:grpSpPr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5991678" y="447368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794488" y="909062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797663" y="3851097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6509403" y="4003474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797663" y="3226019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240098" y="337958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5797663" y="2809301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6599171" y="2861070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5792900" y="1580575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594408" y="1598435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5792900" y="1194813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414872" y="1241248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794488" y="916206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6506228" y="90549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564424" y="1989193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下箭头 70"/>
            <p:cNvSpPr/>
            <p:nvPr/>
          </p:nvSpPr>
          <p:spPr>
            <a:xfrm>
              <a:off x="6564424" y="2512119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右箭头 84"/>
            <p:cNvSpPr/>
            <p:nvPr/>
          </p:nvSpPr>
          <p:spPr>
            <a:xfrm>
              <a:off x="5215731" y="2666425"/>
              <a:ext cx="528243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58985" y="28685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79006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520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  <a:endPara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  <a:endPara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  <a:endPara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  <a:endPara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  <a:endPara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75004" y="171217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就绪→运行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就绪状态的进程被进程调度程序选中后，就分配到处理机上来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42833" y="183456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运行→结束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进程表示它已经完成或者因出错，当前运行进程会由操作系统作结束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56997" y="172701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运行状态的进程在其运行过程中，由于分配给它的处理机时间片用完而让出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75947" y="1995673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运行→等待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进程请求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某资源且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必须等待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61249" y="2134830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进程要等待某事件到来时，它从阻塞状态变到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869" y="1627328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876047"/>
            <a:ext cx="73011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处在挂起状态的进程映像在磁盘上，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是减少进程占用内存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4772" y="71420"/>
            <a:ext cx="205736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进程挂起</a:t>
            </a:r>
            <a:endParaRPr lang="zh-CN" altLang="en-US" sz="3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7" name="弧形 15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弧形 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弧形 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41" name="直接箭头连接符 1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弧形 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1" name="直接箭头连接符 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1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弧形 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弧形 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124" name="圆角矩形 1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4836750" y="1809197"/>
            <a:ext cx="5557821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进程在外存并等待某事件的出现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6" name="弧形 155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弧形 156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7" name="弧形 16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6" name="椭圆 22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5" name="直接箭头连接符 22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弧形 17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5" name="直接箭头连接符 17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22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22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弧形 17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弧形 17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4" name="圆角矩形 19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19273" y="1798979"/>
            <a:ext cx="5885389" cy="780188"/>
            <a:chOff x="4514078" y="2122966"/>
            <a:chExt cx="5885389" cy="780188"/>
          </a:xfrm>
        </p:grpSpPr>
        <p:sp>
          <p:nvSpPr>
            <p:cNvPr id="159" name="Rectangle 3"/>
            <p:cNvSpPr txBox="1">
              <a:spLocks noChangeArrowheads="1"/>
            </p:cNvSpPr>
            <p:nvPr/>
          </p:nvSpPr>
          <p:spPr>
            <a:xfrm>
              <a:off x="4841646" y="2188774"/>
              <a:ext cx="555782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（Ready-suspend）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5"/>
            <p:cNvSpPr txBox="1"/>
            <p:nvPr/>
          </p:nvSpPr>
          <p:spPr>
            <a:xfrm>
              <a:off x="4514078" y="2122966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" name="Rectangle 3"/>
          <p:cNvSpPr txBox="1">
            <a:spLocks noChangeArrowheads="1"/>
          </p:cNvSpPr>
          <p:nvPr/>
        </p:nvSpPr>
        <p:spPr>
          <a:xfrm>
            <a:off x="4820844" y="2421155"/>
            <a:ext cx="350779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进程在外存，但只要进入内存，即可运行</a:t>
            </a:r>
          </a:p>
        </p:txBody>
      </p:sp>
      <p:grpSp>
        <p:nvGrpSpPr>
          <p:cNvPr id="240" name="组合 239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241" name="弧形 240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弧形 241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6" name="弧形 24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9" name="弧形 24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305" name="椭圆 30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304" name="直接箭头连接符 30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弧形 25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2" name="组合 25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54" name="直接箭头连接符 25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endCxn id="30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>
              <a:stCxn id="30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弧形 25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93" name="圆角矩形 29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91" name="圆角矩形 29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89" name="圆角矩形 28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83" name="圆角矩形 28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81" name="圆角矩形 28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  <a:endParaRPr 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  <a:endParaRPr 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  <a:endParaRPr 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  <a:endParaRPr 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  <a:endParaRPr 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  <a:endParaRPr 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"/>
          <p:cNvSpPr txBox="1">
            <a:spLocks noChangeArrowheads="1"/>
          </p:cNvSpPr>
          <p:nvPr/>
        </p:nvSpPr>
        <p:spPr>
          <a:xfrm>
            <a:off x="5095453" y="2362501"/>
            <a:ext cx="3303108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没有进程处于就绪状态或就绪进程要求更多内存资源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0" name="弧形 159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6" name="弧形 16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9" name="弧形 16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5" name="椭圆 22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4" name="直接箭头连接符 22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弧形 17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22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22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弧形 17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36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39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0" name="图片 2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5094308" y="2675291"/>
            <a:ext cx="3479576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当有高优先级等待（系统认为会很快就绪的）进程和低优先级就绪进程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5" name="弧形 16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3" name="弧形 17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9" name="椭圆 22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8" name="直接箭头连接符 22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弧形 17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8" name="直接箭头连接符 17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23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2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弧形 18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0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1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43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4" name="图片 2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5" name="组合 244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246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7" name="图片 2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15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156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7" name="图片 15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9" name="组合 158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160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1" name="图片 16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101095" y="2938060"/>
            <a:ext cx="3663079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对抢先式分时系统，当有高优先级等待挂起进程因事件出现而进入就绪挂起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4837" y="2646565"/>
            <a:ext cx="2079335" cy="424570"/>
            <a:chOff x="4849153" y="2384865"/>
            <a:chExt cx="2079335" cy="424570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>
            <a:xfrm>
              <a:off x="4993185" y="2384865"/>
              <a:ext cx="1935303" cy="42457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图片 16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49153" y="24930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3" name="弧形 172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弧形 173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8" name="弧形 177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1" name="弧形 180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6" name="直接箭头连接符 235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弧形 182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239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233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7" name="组合 246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248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9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164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Rectangle 3"/>
          <p:cNvSpPr txBox="1">
            <a:spLocks noChangeArrowheads="1"/>
          </p:cNvSpPr>
          <p:nvPr/>
        </p:nvSpPr>
        <p:spPr>
          <a:xfrm>
            <a:off x="5194075" y="2558297"/>
            <a:ext cx="2402262" cy="3952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当有等待挂起进程因相关事件出现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050042" y="2276514"/>
            <a:ext cx="5375336" cy="395290"/>
            <a:chOff x="1276719" y="4487040"/>
            <a:chExt cx="5375336" cy="395290"/>
          </a:xfrm>
        </p:grpSpPr>
        <p:sp>
          <p:nvSpPr>
            <p:cNvPr id="168" name="Rectangle 3"/>
            <p:cNvSpPr txBox="1">
              <a:spLocks noChangeArrowheads="1"/>
            </p:cNvSpPr>
            <p:nvPr/>
          </p:nvSpPr>
          <p:spPr>
            <a:xfrm>
              <a:off x="1420751" y="4487040"/>
              <a:ext cx="5231304" cy="39529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9" name="图片 16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6719" y="4598091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2" name="弧形 17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弧形 17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7" name="弧形 17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5" name="直接箭头连接符 23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弧形 18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5" name="直接箭头连接符 18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endCxn id="23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23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5" name="弧形 17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弧形 17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8" name="直接箭头连接符 23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弧形 18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24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3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弧形 19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1" name="圆角矩形 23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50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1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66" name="Rectangle 2"/>
          <p:cNvSpPr txBox="1">
            <a:spLocks noChangeArrowheads="1"/>
          </p:cNvSpPr>
          <p:nvPr/>
        </p:nvSpPr>
        <p:spPr>
          <a:xfrm>
            <a:off x="5070736" y="2809392"/>
            <a:ext cx="3289774" cy="8572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没有就绪进程或挂起就绪进程优先级高于就绪进程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8" name="弧形 177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1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6" name="弧形 1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弧形 1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endCxn id="2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弧形 1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弧形 1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63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266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7" name="图片 26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171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  <a:endPara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5" name="图片 17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5078345" y="3074328"/>
            <a:ext cx="3282877" cy="121444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当一个进程释放足够内存，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并有高优先级等待挂起进程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927498" y="2767938"/>
            <a:ext cx="2282204" cy="512308"/>
            <a:chOff x="1209676" y="2643188"/>
            <a:chExt cx="2282204" cy="512308"/>
          </a:xfrm>
        </p:grpSpPr>
        <p:sp>
          <p:nvSpPr>
            <p:cNvPr id="178" name="Rectangle 2"/>
            <p:cNvSpPr txBox="1">
              <a:spLocks noChangeArrowheads="1"/>
            </p:cNvSpPr>
            <p:nvPr/>
          </p:nvSpPr>
          <p:spPr>
            <a:xfrm>
              <a:off x="1360523" y="2643188"/>
              <a:ext cx="2131357" cy="51230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等待挂起到等待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9" name="图片 17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9676" y="27860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1" name="组合 180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82" name="弧形 18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7" name="弧形 18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0" name="弧形 18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5" name="直接箭头连接符 24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弧形 19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5" name="直接箭头连接符 19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endCxn id="24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4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弧形 19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状态队列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4646" y="1021012"/>
            <a:ext cx="5895246" cy="693224"/>
            <a:chOff x="834646" y="1021012"/>
            <a:chExt cx="5895246" cy="693224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37668"/>
              <a:ext cx="5577364" cy="576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操作系统来维护一组队列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，表示系统中所有进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的当前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4646" y="1775336"/>
            <a:ext cx="5951905" cy="679493"/>
            <a:chOff x="834646" y="1775336"/>
            <a:chExt cx="5951905" cy="67949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900831"/>
              <a:ext cx="56340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不同队列表示不同状态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就绪队列、各种等待队列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538" y="21993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834646" y="2501966"/>
            <a:ext cx="5951905" cy="1003566"/>
            <a:chOff x="834646" y="2501966"/>
            <a:chExt cx="5951905" cy="100356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28" y="2643758"/>
              <a:ext cx="563402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根据进程状态不同，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PCB加入相应队列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进程状态变化时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它所在的PCB会从一个队列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换到另一个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538" y="293268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进程状态的队列表现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033" y="2576792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944" y="260334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接收进程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929588" y="1186647"/>
            <a:ext cx="0" cy="359968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16094" y="1168390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16094" y="180498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16094" y="257016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28794" y="3532194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28794" y="4137036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28794" y="4786328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43306" y="2570162"/>
            <a:ext cx="104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86446" y="2570162"/>
            <a:ext cx="82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43306" y="114299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481380" y="1857370"/>
            <a:ext cx="14287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643306" y="1798632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571736" y="1023133"/>
            <a:ext cx="1071570" cy="302400"/>
            <a:chOff x="2571736" y="1023133"/>
            <a:chExt cx="1071570" cy="3024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571736" y="1643056"/>
            <a:ext cx="1071570" cy="302400"/>
            <a:chOff x="2571736" y="1023133"/>
            <a:chExt cx="1071570" cy="3024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71736" y="2420550"/>
            <a:ext cx="1071570" cy="302400"/>
            <a:chOff x="2571736" y="1023133"/>
            <a:chExt cx="1071570" cy="3024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3379793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1" name="直接连接符 50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71736" y="4000510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9" name="直接连接符 58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571736" y="4643452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67" name="直接连接符 66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756065" y="2366961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829176" y="239351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处理机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5786446" y="2643188"/>
            <a:ext cx="21431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4908060" y="3710488"/>
            <a:ext cx="21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3643306" y="4786328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3643306" y="4143386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3643306" y="3500444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1932760" y="3071816"/>
            <a:ext cx="4068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778430" y="73608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714612" y="71436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776525" y="136682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12707" y="134510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768905" y="216484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705087" y="21431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14625" y="1804982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7963" y="4205299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778826" y="2183899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10690" y="217758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终止进程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840475" y="2764928"/>
            <a:ext cx="36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85388" y="27495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002137" y="3136406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22002" y="312215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016425" y="3736485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33160" y="371584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2025950" y="4367356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924032" y="434694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635818" y="3226894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75139" y="3204089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645343" y="3855548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72000" y="382263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578667" y="4491181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507197" y="446640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9397" y="3114679"/>
            <a:ext cx="857256" cy="261610"/>
            <a:chOff x="6820544" y="3226894"/>
            <a:chExt cx="857256" cy="261610"/>
          </a:xfrm>
        </p:grpSpPr>
        <p:sp>
          <p:nvSpPr>
            <p:cNvPr id="121" name="圆角矩形 120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890826" y="3711505"/>
            <a:ext cx="857256" cy="261610"/>
            <a:chOff x="6820544" y="3226894"/>
            <a:chExt cx="857256" cy="261610"/>
          </a:xfrm>
        </p:grpSpPr>
        <p:sp>
          <p:nvSpPr>
            <p:cNvPr id="124" name="圆角矩形 123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292650" y="4346945"/>
            <a:ext cx="921977" cy="261610"/>
            <a:chOff x="6834541" y="3220577"/>
            <a:chExt cx="921977" cy="261610"/>
          </a:xfrm>
        </p:grpSpPr>
        <p:sp>
          <p:nvSpPr>
            <p:cNvPr id="127" name="圆角矩形 126"/>
            <p:cNvSpPr/>
            <p:nvPr/>
          </p:nvSpPr>
          <p:spPr>
            <a:xfrm>
              <a:off x="6884362" y="3248621"/>
              <a:ext cx="805344" cy="188301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TextBox 105"/>
            <p:cNvSpPr txBox="1"/>
            <p:nvPr/>
          </p:nvSpPr>
          <p:spPr>
            <a:xfrm>
              <a:off x="6834541" y="3220577"/>
              <a:ext cx="921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9" name="直接箭头连接符 128"/>
          <p:cNvCxnSpPr/>
          <p:nvPr/>
        </p:nvCxnSpPr>
        <p:spPr>
          <a:xfrm>
            <a:off x="1621051" y="2764928"/>
            <a:ext cx="295043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为什么引入线程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338" y="1058852"/>
            <a:ext cx="654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播放软件。核心功能模块有三个：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8423" y="207168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）把解压缩后的音频数据播放出来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309" y="1727194"/>
            <a:ext cx="339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）对数据进行解压缩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009" y="1390642"/>
            <a:ext cx="45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音频文件当中读取数据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单进程的实现方法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8000" y="957263"/>
            <a:ext cx="3384000" cy="3744000"/>
            <a:chOff x="642910" y="957263"/>
            <a:chExt cx="3384000" cy="37440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42910" y="957263"/>
              <a:ext cx="3384000" cy="374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 w="9525" cmpd="sng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000" b="1" dirty="0">
                <a:ea typeface="SimSun" charset="0"/>
                <a:cs typeface="SimSu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884" y="1141858"/>
              <a:ext cx="289098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 )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while(TRUE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</a:t>
              </a: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endParaRPr lang="en-US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Read(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Decompress(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Play(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}</a:t>
              </a:r>
              <a:endParaRPr lang="en-US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  <a:endParaRPr lang="en-US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29151" y="990589"/>
            <a:ext cx="2446358" cy="1820060"/>
            <a:chOff x="4629151" y="990589"/>
            <a:chExt cx="2446358" cy="1820060"/>
          </a:xfrm>
        </p:grpSpPr>
        <p:sp>
          <p:nvSpPr>
            <p:cNvPr id="11" name="矩形 10"/>
            <p:cNvSpPr/>
            <p:nvPr/>
          </p:nvSpPr>
          <p:spPr>
            <a:xfrm>
              <a:off x="4648770" y="1304916"/>
              <a:ext cx="24267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播放出来的声音能</a:t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否连贯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887319"/>
              <a:ext cx="2359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各个函数之间不是并发执行，影响资源的使用效率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29151" y="990589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问题：</a:t>
              </a:r>
              <a:endParaRPr lang="en-US" altLang="zh-CN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2263378"/>
            <a:ext cx="1785950" cy="681098"/>
            <a:chOff x="428596" y="2263378"/>
            <a:chExt cx="1785950" cy="68109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1934" y="2263378"/>
              <a:ext cx="603050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8596" y="2544366"/>
              <a:ext cx="72487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0800000">
              <a:off x="1071538" y="2428874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1071538" y="2719389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1429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多进程的实现方法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478" y="3638189"/>
            <a:ext cx="59738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存在的问题：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进程之间如何通信，共享数据？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8646" y="928676"/>
            <a:ext cx="5857932" cy="2571768"/>
            <a:chOff x="928646" y="928676"/>
            <a:chExt cx="5857932" cy="2571768"/>
          </a:xfrm>
        </p:grpSpPr>
        <p:sp>
          <p:nvSpPr>
            <p:cNvPr id="11" name="矩形 10"/>
            <p:cNvSpPr/>
            <p:nvPr/>
          </p:nvSpPr>
          <p:spPr>
            <a:xfrm>
              <a:off x="928662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0404" y="928676"/>
              <a:ext cx="2088000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00628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646" y="1049244"/>
              <a:ext cx="178596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endParaRPr 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Read( );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  <a:endParaRPr 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endParaRPr 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21515" y="1049244"/>
              <a:ext cx="2221057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endParaRPr 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Decompress(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  <a:endParaRPr 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976467" y="1049244"/>
              <a:ext cx="1810111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3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endParaRPr 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Play(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}</a:t>
              </a:r>
              <a:endParaRPr 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86478" y="4423019"/>
            <a:ext cx="59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系统开销较大：创建进程、进程结束、进程切换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多线程的解决思路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738" y="241442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这种实体就是线程（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6423" y="1058852"/>
            <a:ext cx="6622621" cy="1219039"/>
            <a:chOff x="816423" y="1058852"/>
            <a:chExt cx="6622621" cy="1219039"/>
          </a:xfrm>
        </p:grpSpPr>
        <p:sp>
          <p:nvSpPr>
            <p:cNvPr id="17" name="矩形 16"/>
            <p:cNvSpPr/>
            <p:nvPr/>
          </p:nvSpPr>
          <p:spPr>
            <a:xfrm>
              <a:off x="893738" y="1058852"/>
              <a:ext cx="6545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在进程内部增加一类实体，满足以下特性：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23" y="1877781"/>
              <a:ext cx="456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）实体之间共享相同的地址空间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423" y="1458962"/>
              <a:ext cx="453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）实体之间可以并发执行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530980" y="733917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07028" y="123290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417" y="155554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55138" y="3040038"/>
            <a:ext cx="2602108" cy="923330"/>
            <a:chOff x="865833" y="3605849"/>
            <a:chExt cx="2602108" cy="923330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707028" y="261123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3888" y="133768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842480" y="123735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/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9"/>
            <p:cNvGrpSpPr/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28"/>
            <p:cNvGrpSpPr/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6"/>
            <p:cNvGrpSpPr/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</p:cxnSp>
        <p:grpSp>
          <p:nvGrpSpPr>
            <p:cNvPr id="54" name="组合 81"/>
            <p:cNvGrpSpPr/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5045" y="1211579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/>
              <p:nvPr/>
            </p:nvGrpSpPr>
            <p:grpSpPr bwMode="auto">
              <a:xfrm>
                <a:off x="3780488" y="1626123"/>
                <a:ext cx="646331" cy="276999"/>
                <a:chOff x="3557532" y="2120453"/>
                <a:chExt cx="646830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46830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  <a:endPara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9" name="组合 64"/>
              <p:cNvGrpSpPr/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/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67"/>
              <p:cNvGrpSpPr/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/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/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/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5" name="组合 29"/>
              <p:cNvGrpSpPr/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28"/>
              <p:cNvGrpSpPr/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18475"/>
            <a:ext cx="492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 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共享资源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646" y="1021012"/>
            <a:ext cx="5880494" cy="1379344"/>
            <a:chOff x="834646" y="1021012"/>
            <a:chExt cx="5880494" cy="1379344"/>
          </a:xfrm>
        </p:grpSpPr>
        <p:sp>
          <p:nvSpPr>
            <p:cNvPr id="3" name="TextBox 2"/>
            <p:cNvSpPr txBox="1"/>
            <p:nvPr/>
          </p:nvSpPr>
          <p:spPr>
            <a:xfrm>
              <a:off x="1163614" y="1068163"/>
              <a:ext cx="197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线程的优点：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751" y="1428742"/>
              <a:ext cx="152577" cy="148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8566" y="1313255"/>
              <a:ext cx="518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一个进程中可以同时存在多个线程</a:t>
              </a: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7751" y="1792511"/>
              <a:ext cx="152577" cy="1489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690" y="1655756"/>
              <a:ext cx="5189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各个线程之间可以并发地执行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39561" y="2083826"/>
              <a:ext cx="152577" cy="1489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5866" y="2000246"/>
              <a:ext cx="5329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各个线程之间可以共享地址空间和文件等资源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4646" y="102101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4646" y="2388232"/>
            <a:ext cx="5880494" cy="1047614"/>
            <a:chOff x="834646" y="2388232"/>
            <a:chExt cx="5880494" cy="1047614"/>
          </a:xfrm>
        </p:grpSpPr>
        <p:sp>
          <p:nvSpPr>
            <p:cNvPr id="13" name="TextBox 12"/>
            <p:cNvSpPr txBox="1"/>
            <p:nvPr/>
          </p:nvSpPr>
          <p:spPr>
            <a:xfrm>
              <a:off x="1155675" y="2448959"/>
              <a:ext cx="34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线程的缺点：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328" y="2727960"/>
              <a:ext cx="53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一个线程崩溃，会导致其所属进程的所有线程崩溃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39561" y="2864715"/>
              <a:ext cx="129607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4646" y="238823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1429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1871275" y="291878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76248" y="114299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实例：传统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842707" y="114299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实例：现代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171450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710" y="199860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4165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62754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动态地创建、结束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线程的三种实现方式 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1012282"/>
            <a:ext cx="5941898" cy="772868"/>
            <a:chOff x="842710" y="998766"/>
            <a:chExt cx="5941898" cy="77286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用户线程：在用户空间实现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171352" y="1357304"/>
              <a:ext cx="462478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POSIX 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Mach C-threads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threads</a:t>
              </a:r>
              <a:endPara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2035358"/>
            <a:ext cx="5941898" cy="786034"/>
            <a:chOff x="842710" y="1985732"/>
            <a:chExt cx="5941898" cy="7860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985732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内核线程：在内核中实现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99995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1171352" y="235743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Linux</a:t>
              </a:r>
              <a:endParaRPr lang="en-US" altLang="en-US" sz="2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740" y="2799660"/>
            <a:ext cx="5943868" cy="758432"/>
            <a:chOff x="842710" y="2713494"/>
            <a:chExt cx="5943868" cy="758432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271349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2713494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轻量级进程：在内核中实现，支持用户线程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99900" y="3071816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      (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LightWeight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Process)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34501" y="746806"/>
            <a:ext cx="5613256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由一组用户级的线程库函数来完成线程的管理，包括线程的创建、终止、同步和调度等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1484079"/>
            <a:ext cx="5169186" cy="3535943"/>
            <a:chOff x="971600" y="1484079"/>
            <a:chExt cx="5169186" cy="3535943"/>
          </a:xfrm>
        </p:grpSpPr>
        <p:sp>
          <p:nvSpPr>
            <p:cNvPr id="10" name="矩形 9"/>
            <p:cNvSpPr/>
            <p:nvPr/>
          </p:nvSpPr>
          <p:spPr>
            <a:xfrm>
              <a:off x="2354572" y="2073995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7277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6888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54704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4045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5463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4058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>
              <a:off x="3676175" y="1895400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2783200" y="1931119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2318853" y="3609912"/>
              <a:ext cx="1000132" cy="5000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131840" y="3785776"/>
              <a:ext cx="651492" cy="22323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068820" y="2073995"/>
              <a:ext cx="142876" cy="1500198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2068820" y="3645631"/>
              <a:ext cx="142876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354572" y="3645631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485872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35483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231151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42640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031119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87910" y="14903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9685" y="14840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5669" y="37323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51720" y="4373691"/>
              <a:ext cx="1205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线程库运行时系统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6824" y="2356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1600" y="37163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5405" y="3783946"/>
              <a:ext cx="651492" cy="22506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90055" y="3726387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PCB1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68712" y="3722075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PCB2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14821" y="324146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13005" y="324862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99958" y="3020785"/>
              <a:ext cx="440498" cy="261610"/>
              <a:chOff x="4316008" y="4370792"/>
              <a:chExt cx="436846" cy="2616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73457" y="3027920"/>
              <a:ext cx="440498" cy="261610"/>
              <a:chOff x="4316008" y="4370792"/>
              <a:chExt cx="436846" cy="261610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521859" y="3027920"/>
              <a:ext cx="440498" cy="261610"/>
              <a:chOff x="4316008" y="4370792"/>
              <a:chExt cx="436846" cy="26161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601681" y="3020785"/>
              <a:ext cx="440498" cy="261610"/>
              <a:chOff x="4316008" y="4370792"/>
              <a:chExt cx="436846" cy="26161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863542" y="3020785"/>
              <a:ext cx="440498" cy="261610"/>
              <a:chOff x="4316008" y="4370792"/>
              <a:chExt cx="436846" cy="26161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5130606" y="3020785"/>
              <a:ext cx="440498" cy="261610"/>
              <a:chOff x="4316008" y="4370792"/>
              <a:chExt cx="436846" cy="261610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383363" y="3020785"/>
              <a:ext cx="440498" cy="261610"/>
              <a:chOff x="4316008" y="4370792"/>
              <a:chExt cx="436846" cy="2616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24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856693" y="3020785"/>
            <a:ext cx="2964253" cy="535619"/>
            <a:chOff x="2856693" y="3020785"/>
            <a:chExt cx="2964253" cy="535619"/>
          </a:xfrm>
        </p:grpSpPr>
        <p:grpSp>
          <p:nvGrpSpPr>
            <p:cNvPr id="6" name="组合 5"/>
            <p:cNvGrpSpPr/>
            <p:nvPr/>
          </p:nvGrpSpPr>
          <p:grpSpPr>
            <a:xfrm>
              <a:off x="2856693" y="3020785"/>
              <a:ext cx="1107719" cy="528459"/>
              <a:chOff x="3182215" y="4421622"/>
              <a:chExt cx="1107719" cy="52845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182215" y="4433562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442398" y="4642304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3527535" y="4421622"/>
                <a:ext cx="440498" cy="261610"/>
                <a:chOff x="4316008" y="4370792"/>
                <a:chExt cx="436846" cy="261610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201034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849436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102" name="文本框 101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4598766" y="3020785"/>
              <a:ext cx="1222180" cy="535619"/>
              <a:chOff x="6639627" y="3653141"/>
              <a:chExt cx="1222180" cy="53561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678534" y="3665081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950951" y="3880983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6639627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901488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7168552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3" name="文本框 112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7421309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6" name="文本框 11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24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3093532" y="3722709"/>
            <a:ext cx="2500058" cy="340773"/>
            <a:chOff x="3093532" y="3722709"/>
            <a:chExt cx="2500058" cy="340773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32" y="3724928"/>
              <a:ext cx="724878" cy="338554"/>
              <a:chOff x="4873746" y="4458697"/>
              <a:chExt cx="724878" cy="3385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PCB1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868712" y="3722709"/>
              <a:ext cx="724878" cy="338554"/>
              <a:chOff x="4873746" y="4458697"/>
              <a:chExt cx="724878" cy="33855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PCB2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2710" y="3826964"/>
            <a:ext cx="5086612" cy="400110"/>
            <a:chOff x="842710" y="3826964"/>
            <a:chExt cx="508661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382696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3826964"/>
              <a:ext cx="47294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允许每个进程拥有自已的线程调度算法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2710" y="998766"/>
            <a:ext cx="5015174" cy="1130058"/>
            <a:chOff x="842710" y="998766"/>
            <a:chExt cx="5015174" cy="113005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不依赖于操作系统的内核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432604" y="1357304"/>
              <a:ext cx="34251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内核不了解用户线程的存在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1503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432604" y="1714494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可用于不支持线程的多进程操作系统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186047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2710" y="2071684"/>
            <a:ext cx="5872430" cy="1096622"/>
            <a:chOff x="842710" y="2071684"/>
            <a:chExt cx="5872430" cy="109662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2071684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在用户空间实现的线程机制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20859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39678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每个进程有私有的线程控制块（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）列表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2542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432604" y="2753976"/>
              <a:ext cx="313939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由线程库函数维护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28999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3099202"/>
            <a:ext cx="5872430" cy="744134"/>
            <a:chOff x="842710" y="30992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3099202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同一进程内的用户线程切换速度快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31134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34290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无需用户态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核心态切换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35749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用户线程的不足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6321578" cy="414330"/>
            <a:chOff x="842710" y="998766"/>
            <a:chExt cx="632157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9929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线程发起系统调用而阻塞时，则整个进程进入等待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563638"/>
            <a:ext cx="5872430" cy="784902"/>
            <a:chOff x="842710" y="1563638"/>
            <a:chExt cx="5872430" cy="78490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563638"/>
              <a:ext cx="3616672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不支持基于线程的处理机抢占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57785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1934210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除非当前运行线程主动放弃，它所在进程的其他线程无法抢占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20801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2657702"/>
            <a:ext cx="5872430" cy="744134"/>
            <a:chOff x="842710" y="26577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657702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只能按进程分配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6719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9875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多个线程进程中，每个线程的时间片较少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313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866750" y="768325"/>
            <a:ext cx="5919828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由内核通过系统调用实现的线程机制，由内核完成线程的创建、终止和管理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1563638"/>
            <a:ext cx="5286412" cy="2749079"/>
            <a:chOff x="1214414" y="1415044"/>
            <a:chExt cx="5286412" cy="2749079"/>
          </a:xfrm>
        </p:grpSpPr>
        <p:sp>
          <p:nvSpPr>
            <p:cNvPr id="19" name="矩形 18"/>
            <p:cNvSpPr/>
            <p:nvPr/>
          </p:nvSpPr>
          <p:spPr>
            <a:xfrm>
              <a:off x="2714612" y="2000246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32810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92892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14744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00496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5400000">
              <a:off x="4036215" y="1821651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3143240" y="1857370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57752" y="3714758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428860" y="3571882"/>
              <a:ext cx="183510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714612" y="3571882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5195900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1487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568331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763586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368299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6075" y="1415044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7246" y="142560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7583" y="361950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 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14414" y="24288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79502" y="36195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857752" y="3857634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572132" y="3643320"/>
              <a:ext cx="360000" cy="444528"/>
              <a:chOff x="7715272" y="1571618"/>
              <a:chExt cx="360000" cy="44452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715272" y="1571618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715272" y="1627181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15272" y="1682744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715272" y="173830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715272" y="179545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715272" y="1851020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715272" y="1906583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715272" y="1962146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左大括号 74"/>
            <p:cNvSpPr/>
            <p:nvPr/>
          </p:nvSpPr>
          <p:spPr>
            <a:xfrm>
              <a:off x="2371172" y="2428874"/>
              <a:ext cx="254948" cy="503239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4369965" y="3851396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1"/>
            <p:cNvSpPr txBox="1"/>
            <p:nvPr/>
          </p:nvSpPr>
          <p:spPr>
            <a:xfrm>
              <a:off x="5883460" y="3856346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872430" cy="414330"/>
            <a:chOff x="842710" y="998766"/>
            <a:chExt cx="5872430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由内核维护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13762"/>
            <a:ext cx="5872430" cy="414330"/>
            <a:chOff x="842710" y="1313762"/>
            <a:chExt cx="5872430" cy="41433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313762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线程执行系统调用而被阻塞不影响其他线程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32798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370818"/>
            <a:ext cx="5015174" cy="744134"/>
            <a:chOff x="842710" y="2370818"/>
            <a:chExt cx="5015174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370818"/>
              <a:ext cx="404359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以线程为单位进行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时间分配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38503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700622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多线程的进程可获得更多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28466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1657570"/>
            <a:ext cx="5229488" cy="770388"/>
            <a:chOff x="842710" y="1657570"/>
            <a:chExt cx="5229488" cy="77038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013628"/>
              <a:ext cx="463959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通过系统调用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内核函数，在内核实现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1338" y="2159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171352" y="1657570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线程的创建、终止和切换相对较大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710" y="1671790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314912" y="171450"/>
            <a:ext cx="647179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轻权进程</a:t>
            </a:r>
            <a:r>
              <a:rPr lang="en-US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(LightWeight Process)</a:t>
            </a:r>
            <a:endParaRPr lang="en-US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99473" y="819748"/>
            <a:ext cx="5754927" cy="41433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6877" y="188978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  <a:endParaRPr lang="en-US" altLang="zh-CN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71450"/>
            <a:ext cx="582888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用户线程与内核线程的对应关系</a:t>
            </a:r>
            <a:endParaRPr lang="zh-CN" altLang="en-US" sz="3000" b="1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010" y="727802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785136" y="759179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027344" y="277752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51945" y="181003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进程与程序的区别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5805" y="1041784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07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1470708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1773515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64780" y="1362297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4780" y="167433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2086307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64780" y="19871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2402809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64780" y="23036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2715601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64780" y="26164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3367429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64780" y="3268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3683931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64780" y="358474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3996723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64780" y="389753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1904" y="4310006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64780" y="421082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5380" y="2942400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507" y="29678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6940</Words>
  <Application>Kingsoft Office WPP</Application>
  <PresentationFormat>全屏显示(16:9)</PresentationFormat>
  <Paragraphs>2202</Paragraphs>
  <Slides>70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进程和线程</vt:lpstr>
      <vt:lpstr>PowerPoint 演示文稿</vt:lpstr>
      <vt:lpstr>PowerPoint 演示文稿</vt:lpstr>
      <vt:lpstr>内存中的进程</vt:lpstr>
      <vt:lpstr>PowerPoint 演示文稿</vt:lpstr>
      <vt:lpstr>PowerPoint 演示文稿</vt:lpstr>
      <vt:lpstr>进程与程序的联系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749</cp:revision>
  <dcterms:created xsi:type="dcterms:W3CDTF">2017-03-02T02:36:16Z</dcterms:created>
  <dcterms:modified xsi:type="dcterms:W3CDTF">2017-03-02T02:36:16Z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