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sldIdLst>
    <p:sldId id="300" r:id="rId2"/>
    <p:sldId id="339" r:id="rId3"/>
    <p:sldId id="262" r:id="rId4"/>
    <p:sldId id="340" r:id="rId5"/>
    <p:sldId id="379" r:id="rId6"/>
    <p:sldId id="380" r:id="rId7"/>
    <p:sldId id="383" r:id="rId8"/>
    <p:sldId id="382" r:id="rId9"/>
    <p:sldId id="381" r:id="rId10"/>
    <p:sldId id="352" r:id="rId11"/>
    <p:sldId id="377" r:id="rId12"/>
    <p:sldId id="341" r:id="rId13"/>
    <p:sldId id="378" r:id="rId14"/>
    <p:sldId id="353" r:id="rId15"/>
    <p:sldId id="389" r:id="rId16"/>
    <p:sldId id="384" r:id="rId17"/>
    <p:sldId id="386" r:id="rId18"/>
    <p:sldId id="342" r:id="rId19"/>
    <p:sldId id="393" r:id="rId20"/>
    <p:sldId id="394" r:id="rId21"/>
    <p:sldId id="390" r:id="rId22"/>
    <p:sldId id="343" r:id="rId23"/>
    <p:sldId id="344" r:id="rId24"/>
    <p:sldId id="345" r:id="rId25"/>
    <p:sldId id="391" r:id="rId26"/>
    <p:sldId id="346" r:id="rId27"/>
    <p:sldId id="347" r:id="rId28"/>
    <p:sldId id="348" r:id="rId29"/>
    <p:sldId id="349" r:id="rId30"/>
    <p:sldId id="350" r:id="rId31"/>
    <p:sldId id="354" r:id="rId32"/>
    <p:sldId id="355" r:id="rId33"/>
    <p:sldId id="392" r:id="rId34"/>
    <p:sldId id="356" r:id="rId35"/>
    <p:sldId id="351" r:id="rId36"/>
    <p:sldId id="359" r:id="rId37"/>
    <p:sldId id="360" r:id="rId38"/>
    <p:sldId id="361" r:id="rId39"/>
    <p:sldId id="362" r:id="rId40"/>
    <p:sldId id="363" r:id="rId41"/>
    <p:sldId id="364" r:id="rId42"/>
    <p:sldId id="365" r:id="rId43"/>
    <p:sldId id="366" r:id="rId44"/>
    <p:sldId id="367" r:id="rId45"/>
    <p:sldId id="368" r:id="rId46"/>
    <p:sldId id="370" r:id="rId47"/>
    <p:sldId id="371" r:id="rId48"/>
    <p:sldId id="372" r:id="rId49"/>
    <p:sldId id="373" r:id="rId50"/>
    <p:sldId id="374" r:id="rId51"/>
    <p:sldId id="376" r:id="rId5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847">
          <p15:clr>
            <a:srgbClr val="A4A3A4"/>
          </p15:clr>
        </p15:guide>
        <p15:guide id="4" pos="319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576A"/>
    <a:srgbClr val="005072"/>
    <a:srgbClr val="0093DD"/>
    <a:srgbClr val="0EB1C8"/>
    <a:srgbClr val="FFCC66"/>
    <a:srgbClr val="FF9900"/>
    <a:srgbClr val="FF996A"/>
    <a:srgbClr val="FDD000"/>
    <a:srgbClr val="FFF9B1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00" autoAdjust="0"/>
    <p:restoredTop sz="94477" autoAdjust="0"/>
  </p:normalViewPr>
  <p:slideViewPr>
    <p:cSldViewPr>
      <p:cViewPr varScale="1">
        <p:scale>
          <a:sx n="110" d="100"/>
          <a:sy n="110" d="100"/>
        </p:scale>
        <p:origin x="294" y="78"/>
      </p:cViewPr>
      <p:guideLst>
        <p:guide orient="horz" pos="1620"/>
        <p:guide pos="2880"/>
        <p:guide orient="horz" pos="1847"/>
        <p:guide pos="319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6DA51D-4080-4BB4-AD44-5F30D51FDB3C}" type="datetimeFigureOut">
              <a:rPr lang="zh-CN" altLang="en-US" smtClean="0"/>
              <a:pPr/>
              <a:t>2015/3/28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79FEAC-2858-416F-A4F6-E1735B75229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7902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9FEAC-2858-416F-A4F6-E1735B752296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3679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32EFA4C-68F0-4B50-9CFD-1207CF2992E7}" type="datetime1">
              <a:rPr lang="zh-CN" altLang="en-US" smtClean="0"/>
              <a:t>2015/3/28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BC220E4-0A60-4DBD-9DC9-812B33E72DF2}" type="datetime1">
              <a:rPr lang="zh-CN" altLang="en-US" smtClean="0"/>
              <a:t>2015/3/28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2E92172-FF82-49AF-9841-E3D574FF1057}" type="datetime1">
              <a:rPr lang="zh-CN" altLang="en-US" smtClean="0"/>
              <a:t>2015/3/28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429EFEA-1ED2-460D-92B8-4CB0E8AF453F}" type="datetime1">
              <a:rPr lang="zh-CN" altLang="en-US" smtClean="0"/>
              <a:t>2015/3/28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4371" y="4829175"/>
            <a:ext cx="442829" cy="273844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44C5C9FA-146E-420D-B3F0-225BEB410AF0}" type="datetime1">
              <a:rPr lang="zh-CN" altLang="en-US" smtClean="0"/>
              <a:t>2015/3/28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BEF306C-71B0-48F8-978B-04312CFA28EA}" type="datetime1">
              <a:rPr lang="zh-CN" altLang="en-US" smtClean="0"/>
              <a:t>2015/3/28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0FF617A-F477-4634-9308-E5C5C1BEEBC5}" type="datetime1">
              <a:rPr lang="zh-CN" altLang="en-US" smtClean="0"/>
              <a:t>2015/3/28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59393E7-5983-4A9B-B00B-2F50C431A6C2}" type="datetime1">
              <a:rPr lang="zh-CN" altLang="en-US" smtClean="0"/>
              <a:t>2015/3/28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6F32D75-1633-4F9E-B9F3-FCD50387AF26}" type="datetime1">
              <a:rPr lang="zh-CN" altLang="en-US" smtClean="0"/>
              <a:t>2015/3/28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B83E0DB-F3FD-4912-9027-E73AD837104D}" type="datetime1">
              <a:rPr lang="zh-CN" altLang="en-US" smtClean="0"/>
              <a:t>2015/3/28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6684B391-47E8-4050-8FEB-5674CDDED840}" type="datetime1">
              <a:rPr lang="zh-CN" altLang="en-US" smtClean="0"/>
              <a:t>2015/3/28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背景1.jp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122" y="782"/>
            <a:ext cx="9143756" cy="514193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wipe dir="r"/>
  </p:transition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封面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566"/>
            <a:ext cx="9140974" cy="514193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984" y="1937776"/>
            <a:ext cx="4591364" cy="1196510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88660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2"/>
          <p:cNvSpPr txBox="1">
            <a:spLocks/>
          </p:cNvSpPr>
          <p:nvPr/>
        </p:nvSpPr>
        <p:spPr>
          <a:xfrm>
            <a:off x="681062" y="3345056"/>
            <a:ext cx="342902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进程的内存布局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10</a:t>
            </a:fld>
            <a:endParaRPr lang="zh-CN" altLang="en-US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539552" y="2715766"/>
            <a:ext cx="633670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r>
              <a:rPr lang="zh-CN" altLang="en-US" dirty="0" smtClean="0"/>
              <a:t>理解如何如何配置和建立用户空间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1469" y="2715766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323528" y="642924"/>
            <a:ext cx="2033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内核虚拟内存布局</a:t>
            </a:r>
            <a:endParaRPr lang="zh-CN" altLang="en-US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31346" y="222234"/>
            <a:ext cx="3962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4G</a:t>
            </a:r>
            <a:endParaRPr lang="zh-CN" altLang="en-US" sz="1200" b="1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00034" y="1223181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VPT</a:t>
            </a:r>
            <a:endParaRPr lang="zh-CN" altLang="en-US" sz="1200" b="1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00034" y="1651809"/>
            <a:ext cx="935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KERNTOP</a:t>
            </a:r>
            <a:endParaRPr lang="zh-CN" altLang="en-US" sz="1200" b="1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00034" y="2294751"/>
            <a:ext cx="10198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KERNBASE</a:t>
            </a:r>
            <a:endParaRPr lang="zh-CN" altLang="en-US" sz="1200" b="1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00034" y="2697979"/>
            <a:ext cx="9075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USERTOP</a:t>
            </a:r>
            <a:endParaRPr lang="zh-CN" altLang="en-US" sz="1200" b="1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00034" y="3660775"/>
            <a:ext cx="6989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UTEXT</a:t>
            </a:r>
            <a:endParaRPr lang="zh-CN" altLang="en-US" sz="1200" b="1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00034" y="4307099"/>
            <a:ext cx="15579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USERBASE,USTAB</a:t>
            </a:r>
            <a:endParaRPr lang="zh-CN" altLang="en-US" sz="1200" b="1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00034" y="4723643"/>
            <a:ext cx="2792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200" b="1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048535" y="454010"/>
            <a:ext cx="15794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Empty Memory(*)</a:t>
            </a:r>
            <a:endParaRPr lang="zh-CN" altLang="en-US" sz="1200" b="1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756461" y="1008052"/>
            <a:ext cx="21565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Cur.Page Table (Kern,RW)</a:t>
            </a:r>
            <a:endParaRPr lang="zh-CN" altLang="en-US" sz="1200" b="1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995762" y="1438668"/>
            <a:ext cx="16490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Invalid Memory (*)</a:t>
            </a:r>
            <a:endParaRPr lang="zh-CN" altLang="en-US" sz="1200" b="1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643174" y="1936746"/>
            <a:ext cx="23895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Remapped Physical Memory</a:t>
            </a:r>
            <a:endParaRPr lang="zh-CN" altLang="en-US" sz="1200" b="1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01370" y="2482278"/>
            <a:ext cx="16490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Invalid Memory (*)</a:t>
            </a:r>
            <a:endParaRPr lang="zh-CN" altLang="en-US" sz="1200" b="1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354940" y="2869431"/>
            <a:ext cx="9813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User stack</a:t>
            </a:r>
            <a:endParaRPr lang="zh-CN" altLang="en-US" sz="1200" b="1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508625" y="793738"/>
            <a:ext cx="11288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0xFB000000</a:t>
            </a:r>
            <a:endParaRPr lang="zh-CN" altLang="en-US" sz="1200" b="1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508625" y="1008052"/>
            <a:ext cx="12394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RW/-- PTSIZE</a:t>
            </a:r>
            <a:endParaRPr lang="zh-CN" altLang="en-US" sz="1200" b="1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508625" y="1222366"/>
            <a:ext cx="11363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0xFAC00000</a:t>
            </a:r>
            <a:endParaRPr lang="zh-CN" altLang="en-US" sz="1200" b="1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508625" y="1436680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--/--</a:t>
            </a:r>
            <a:endParaRPr lang="zh-CN" altLang="en-US" sz="1200" b="1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508625" y="1650994"/>
            <a:ext cx="1117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0xF8000000</a:t>
            </a:r>
            <a:endParaRPr lang="zh-CN" altLang="en-US" sz="1200" b="1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508625" y="1936746"/>
            <a:ext cx="15552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RW/-- KMEMSIZE</a:t>
            </a:r>
            <a:endParaRPr lang="zh-CN" altLang="en-US" sz="1200" b="1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508625" y="2271911"/>
            <a:ext cx="11352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0xC0000000</a:t>
            </a:r>
            <a:endParaRPr lang="zh-CN" altLang="en-US" sz="1200" b="1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508625" y="2486225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--/--</a:t>
            </a:r>
            <a:endParaRPr lang="zh-CN" altLang="en-US" sz="1200" b="1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508625" y="2721177"/>
            <a:ext cx="1136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0xB0000000</a:t>
            </a:r>
            <a:endParaRPr lang="zh-CN" altLang="en-US" sz="1200" b="1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508625" y="3875911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--/--</a:t>
            </a:r>
            <a:endParaRPr lang="zh-CN" altLang="en-US" sz="1200" b="1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500694" y="4518853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--/--</a:t>
            </a:r>
            <a:endParaRPr lang="zh-CN" altLang="en-US" sz="1200" b="1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508625" y="3661597"/>
            <a:ext cx="11256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0x00800000</a:t>
            </a:r>
            <a:endParaRPr lang="zh-CN" altLang="en-US" sz="1200" b="1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518073" y="4304539"/>
            <a:ext cx="11256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0x00200000</a:t>
            </a:r>
            <a:endParaRPr lang="zh-CN" altLang="en-US" sz="1200" b="1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508625" y="4724414"/>
            <a:ext cx="11256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0x00000000</a:t>
            </a:r>
            <a:endParaRPr lang="zh-CN" altLang="en-US" sz="1200" b="1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886933" y="3502030"/>
            <a:ext cx="1895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User Proqram &amp; Heap</a:t>
            </a:r>
            <a:endParaRPr lang="zh-CN" altLang="en-US" sz="1200" b="1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008382" y="3875911"/>
            <a:ext cx="16490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Invalid Memory (*)</a:t>
            </a:r>
            <a:endParaRPr lang="zh-CN" altLang="en-US" sz="1200" b="1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737618" y="4140210"/>
            <a:ext cx="22007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User STAB Data (optional)</a:t>
            </a:r>
            <a:endParaRPr lang="zh-CN" altLang="en-US" sz="1200" b="1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011558" y="4522800"/>
            <a:ext cx="16490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Invalid Memory (*)</a:t>
            </a:r>
            <a:endParaRPr lang="zh-CN" altLang="en-US" sz="1200" b="1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54" name="直接连接符 53"/>
          <p:cNvCxnSpPr/>
          <p:nvPr/>
        </p:nvCxnSpPr>
        <p:spPr>
          <a:xfrm rot="5400000">
            <a:off x="3000364" y="2714626"/>
            <a:ext cx="4572032" cy="1588"/>
          </a:xfrm>
          <a:prstGeom prst="line">
            <a:avLst/>
          </a:prstGeom>
          <a:ln w="28575">
            <a:solidFill>
              <a:srgbClr val="11576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 rot="5400000">
            <a:off x="143638" y="2714626"/>
            <a:ext cx="4572032" cy="1588"/>
          </a:xfrm>
          <a:prstGeom prst="line">
            <a:avLst/>
          </a:prstGeom>
          <a:ln w="28575">
            <a:solidFill>
              <a:srgbClr val="11576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>
            <a:off x="2344722" y="357172"/>
            <a:ext cx="3071834" cy="1588"/>
          </a:xfrm>
          <a:prstGeom prst="line">
            <a:avLst/>
          </a:prstGeom>
          <a:ln w="28575">
            <a:solidFill>
              <a:srgbClr val="11576A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20" idx="3"/>
          </p:cNvCxnSpPr>
          <p:nvPr/>
        </p:nvCxnSpPr>
        <p:spPr>
          <a:xfrm>
            <a:off x="927608" y="360734"/>
            <a:ext cx="1296000" cy="0"/>
          </a:xfrm>
          <a:prstGeom prst="straightConnector1">
            <a:avLst/>
          </a:prstGeom>
          <a:ln w="28575">
            <a:solidFill>
              <a:srgbClr val="11576A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>
            <a:off x="2344722" y="928676"/>
            <a:ext cx="3071834" cy="1588"/>
          </a:xfrm>
          <a:prstGeom prst="line">
            <a:avLst/>
          </a:prstGeom>
          <a:ln w="28575">
            <a:solidFill>
              <a:srgbClr val="11576A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>
            <a:off x="2344722" y="1357304"/>
            <a:ext cx="3071834" cy="1588"/>
          </a:xfrm>
          <a:prstGeom prst="line">
            <a:avLst/>
          </a:prstGeom>
          <a:ln w="28575">
            <a:solidFill>
              <a:srgbClr val="11576A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>
            <a:off x="2344722" y="1785932"/>
            <a:ext cx="3071834" cy="1588"/>
          </a:xfrm>
          <a:prstGeom prst="line">
            <a:avLst/>
          </a:prstGeom>
          <a:ln w="28575">
            <a:solidFill>
              <a:srgbClr val="11576A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>
            <a:off x="2344722" y="2428874"/>
            <a:ext cx="3071834" cy="1588"/>
          </a:xfrm>
          <a:prstGeom prst="line">
            <a:avLst/>
          </a:prstGeom>
          <a:ln w="28575">
            <a:solidFill>
              <a:srgbClr val="11576A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>
            <a:off x="2344722" y="2857502"/>
            <a:ext cx="3071834" cy="1588"/>
          </a:xfrm>
          <a:prstGeom prst="line">
            <a:avLst/>
          </a:prstGeom>
          <a:ln w="28575">
            <a:solidFill>
              <a:srgbClr val="11576A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>
            <a:off x="2344722" y="3143254"/>
            <a:ext cx="3071834" cy="1588"/>
          </a:xfrm>
          <a:prstGeom prst="line">
            <a:avLst/>
          </a:prstGeom>
          <a:ln w="28575">
            <a:solidFill>
              <a:srgbClr val="11576A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>
            <a:off x="2344722" y="3506787"/>
            <a:ext cx="3071834" cy="1588"/>
          </a:xfrm>
          <a:prstGeom prst="line">
            <a:avLst/>
          </a:prstGeom>
          <a:ln w="28575">
            <a:solidFill>
              <a:srgbClr val="11576A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>
            <a:off x="2344722" y="3786196"/>
            <a:ext cx="3071834" cy="1588"/>
          </a:xfrm>
          <a:prstGeom prst="line">
            <a:avLst/>
          </a:prstGeom>
          <a:ln w="28575">
            <a:solidFill>
              <a:srgbClr val="11576A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>
            <a:off x="2344722" y="4429138"/>
            <a:ext cx="3071834" cy="1588"/>
          </a:xfrm>
          <a:prstGeom prst="line">
            <a:avLst/>
          </a:prstGeom>
          <a:ln w="28575">
            <a:solidFill>
              <a:srgbClr val="11576A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/>
        </p:nvCxnSpPr>
        <p:spPr>
          <a:xfrm>
            <a:off x="2344722" y="4857766"/>
            <a:ext cx="3071834" cy="1588"/>
          </a:xfrm>
          <a:prstGeom prst="line">
            <a:avLst/>
          </a:prstGeom>
          <a:ln w="28575">
            <a:solidFill>
              <a:srgbClr val="11576A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/>
          <p:nvPr/>
        </p:nvCxnSpPr>
        <p:spPr>
          <a:xfrm>
            <a:off x="2724690" y="4143386"/>
            <a:ext cx="2268000" cy="1588"/>
          </a:xfrm>
          <a:prstGeom prst="line">
            <a:avLst/>
          </a:prstGeom>
          <a:ln w="28575">
            <a:solidFill>
              <a:srgbClr val="11576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>
            <a:off x="2914876" y="3357568"/>
            <a:ext cx="1800000" cy="1588"/>
          </a:xfrm>
          <a:prstGeom prst="line">
            <a:avLst/>
          </a:prstGeom>
          <a:ln w="28575">
            <a:solidFill>
              <a:srgbClr val="11576A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stCxn id="21" idx="3"/>
          </p:cNvCxnSpPr>
          <p:nvPr/>
        </p:nvCxnSpPr>
        <p:spPr>
          <a:xfrm flipV="1">
            <a:off x="992477" y="1358119"/>
            <a:ext cx="1293507" cy="3562"/>
          </a:xfrm>
          <a:prstGeom prst="straightConnector1">
            <a:avLst/>
          </a:prstGeom>
          <a:ln w="28575">
            <a:solidFill>
              <a:srgbClr val="11576A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22" idx="3"/>
          </p:cNvCxnSpPr>
          <p:nvPr/>
        </p:nvCxnSpPr>
        <p:spPr>
          <a:xfrm flipV="1">
            <a:off x="1435034" y="1786747"/>
            <a:ext cx="850950" cy="3562"/>
          </a:xfrm>
          <a:prstGeom prst="straightConnector1">
            <a:avLst/>
          </a:prstGeom>
          <a:ln w="28575">
            <a:solidFill>
              <a:srgbClr val="11576A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>
            <a:stCxn id="23" idx="3"/>
          </p:cNvCxnSpPr>
          <p:nvPr/>
        </p:nvCxnSpPr>
        <p:spPr>
          <a:xfrm flipV="1">
            <a:off x="1519865" y="2429689"/>
            <a:ext cx="837557" cy="3562"/>
          </a:xfrm>
          <a:prstGeom prst="straightConnector1">
            <a:avLst/>
          </a:prstGeom>
          <a:ln w="28575">
            <a:solidFill>
              <a:srgbClr val="11576A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/>
          <p:nvPr/>
        </p:nvCxnSpPr>
        <p:spPr>
          <a:xfrm>
            <a:off x="1285852" y="2847011"/>
            <a:ext cx="1071570" cy="1588"/>
          </a:xfrm>
          <a:prstGeom prst="straightConnector1">
            <a:avLst/>
          </a:prstGeom>
          <a:ln w="28575">
            <a:solidFill>
              <a:srgbClr val="11576A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/>
          <p:nvPr/>
        </p:nvCxnSpPr>
        <p:spPr>
          <a:xfrm>
            <a:off x="1071538" y="3786196"/>
            <a:ext cx="1214446" cy="1588"/>
          </a:xfrm>
          <a:prstGeom prst="straightConnector1">
            <a:avLst/>
          </a:prstGeom>
          <a:ln w="28575">
            <a:solidFill>
              <a:srgbClr val="11576A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/>
          <p:nvPr/>
        </p:nvCxnSpPr>
        <p:spPr>
          <a:xfrm>
            <a:off x="1928794" y="4429138"/>
            <a:ext cx="357190" cy="1588"/>
          </a:xfrm>
          <a:prstGeom prst="straightConnector1">
            <a:avLst/>
          </a:prstGeom>
          <a:ln w="28575">
            <a:solidFill>
              <a:srgbClr val="11576A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>
            <a:stCxn id="27" idx="3"/>
          </p:cNvCxnSpPr>
          <p:nvPr/>
        </p:nvCxnSpPr>
        <p:spPr>
          <a:xfrm flipV="1">
            <a:off x="779278" y="4856995"/>
            <a:ext cx="1506706" cy="5148"/>
          </a:xfrm>
          <a:prstGeom prst="straightConnector1">
            <a:avLst/>
          </a:prstGeom>
          <a:ln w="28575">
            <a:solidFill>
              <a:srgbClr val="11576A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179512" y="2548910"/>
            <a:ext cx="6884347" cy="2594590"/>
          </a:xfrm>
          <a:prstGeom prst="rect">
            <a:avLst/>
          </a:prstGeom>
          <a:solidFill>
            <a:schemeClr val="bg1">
              <a:lumMod val="8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743720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531346" y="222234"/>
            <a:ext cx="3962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4G</a:t>
            </a:r>
            <a:endParaRPr lang="zh-CN" altLang="en-US" sz="1200" b="1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00034" y="1223181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VPT</a:t>
            </a:r>
            <a:endParaRPr lang="zh-CN" altLang="en-US" sz="1200" b="1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00034" y="1651809"/>
            <a:ext cx="935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KERNTOP</a:t>
            </a:r>
            <a:endParaRPr lang="zh-CN" altLang="en-US" sz="1200" b="1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00034" y="2294751"/>
            <a:ext cx="10198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KERNBASE</a:t>
            </a:r>
            <a:endParaRPr lang="zh-CN" altLang="en-US" sz="1200" b="1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4274" y="2705102"/>
            <a:ext cx="9075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USERTOP</a:t>
            </a:r>
            <a:endParaRPr lang="zh-CN" altLang="en-US" sz="1200" b="1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96071" y="3647696"/>
            <a:ext cx="6989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UTEXT</a:t>
            </a:r>
            <a:endParaRPr lang="zh-CN" altLang="en-US" sz="1200" b="1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73956" y="4278709"/>
            <a:ext cx="15579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USERBASE,USTAB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00034" y="4723643"/>
            <a:ext cx="2792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200" b="1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048535" y="454010"/>
            <a:ext cx="15794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Empty Memory(*)</a:t>
            </a:r>
            <a:endParaRPr lang="zh-CN" altLang="en-US" sz="1200" b="1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756461" y="1008052"/>
            <a:ext cx="21565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Cur.Page Table (Kern,RW)</a:t>
            </a:r>
            <a:endParaRPr lang="zh-CN" altLang="en-US" sz="1200" b="1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995762" y="1438668"/>
            <a:ext cx="16490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Invalid Memory (*)</a:t>
            </a:r>
            <a:endParaRPr lang="zh-CN" altLang="en-US" sz="1200" b="1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643174" y="1936746"/>
            <a:ext cx="23895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Remapped Physical Memory</a:t>
            </a:r>
            <a:endParaRPr lang="zh-CN" altLang="en-US" sz="1200" b="1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01370" y="2482278"/>
            <a:ext cx="16490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Invalid Memory (*)</a:t>
            </a:r>
            <a:endParaRPr lang="zh-CN" altLang="en-US" sz="1200" b="1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354940" y="2869431"/>
            <a:ext cx="9813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User stack</a:t>
            </a:r>
            <a:endParaRPr lang="zh-CN" altLang="en-US" sz="1200" b="1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508625" y="793738"/>
            <a:ext cx="11288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0xFB000000</a:t>
            </a:r>
            <a:endParaRPr lang="zh-CN" altLang="en-US" sz="1200" b="1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508625" y="1008052"/>
            <a:ext cx="12394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RW/-- PTSIZE</a:t>
            </a:r>
            <a:endParaRPr lang="zh-CN" altLang="en-US" sz="1200" b="1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508625" y="1222366"/>
            <a:ext cx="11363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0xFAC00000</a:t>
            </a:r>
            <a:endParaRPr lang="zh-CN" altLang="en-US" sz="1200" b="1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508625" y="1436680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--/--</a:t>
            </a:r>
            <a:endParaRPr lang="zh-CN" altLang="en-US" sz="1200" b="1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508625" y="1650994"/>
            <a:ext cx="1117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0xF8000000</a:t>
            </a:r>
            <a:endParaRPr lang="zh-CN" altLang="en-US" sz="1200" b="1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508625" y="1936746"/>
            <a:ext cx="15552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RW/-- KMEMSIZE</a:t>
            </a:r>
            <a:endParaRPr lang="zh-CN" altLang="en-US" sz="1200" b="1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508625" y="2271911"/>
            <a:ext cx="11352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0xC0000000</a:t>
            </a:r>
            <a:endParaRPr lang="zh-CN" altLang="en-US" sz="1200" b="1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508625" y="2486225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--/--</a:t>
            </a:r>
            <a:endParaRPr lang="zh-CN" altLang="en-US" sz="1200" b="1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508625" y="2721177"/>
            <a:ext cx="1136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0xB0000000</a:t>
            </a:r>
            <a:endParaRPr lang="zh-CN" altLang="en-US" sz="1200" b="1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508625" y="3875911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--/--</a:t>
            </a:r>
            <a:endParaRPr lang="zh-CN" altLang="en-US" sz="1200" b="1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500694" y="4518853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--/--</a:t>
            </a:r>
            <a:endParaRPr lang="zh-CN" altLang="en-US" sz="1200" b="1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508625" y="3661597"/>
            <a:ext cx="11256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0x00800000</a:t>
            </a:r>
            <a:endParaRPr lang="zh-CN" altLang="en-US" sz="1200" b="1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518073" y="4304539"/>
            <a:ext cx="11256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0x00200000</a:t>
            </a:r>
            <a:endParaRPr lang="zh-CN" altLang="en-US" sz="1200" b="1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508625" y="4724414"/>
            <a:ext cx="11256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0x00000000</a:t>
            </a:r>
            <a:endParaRPr lang="zh-CN" altLang="en-US" sz="1200" b="1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886933" y="3502030"/>
            <a:ext cx="1895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User Proqram &amp; Heap</a:t>
            </a:r>
            <a:endParaRPr lang="zh-CN" altLang="en-US" sz="1200" b="1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943036" y="3826707"/>
            <a:ext cx="16490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Invalid Memory (*)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737618" y="4140210"/>
            <a:ext cx="22007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User STAB Data (optional)</a:t>
            </a:r>
            <a:endParaRPr lang="zh-CN" altLang="en-US" sz="1200" b="1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912791" y="4474424"/>
            <a:ext cx="16490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Invalid Memory (*)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54" name="直接连接符 53"/>
          <p:cNvCxnSpPr/>
          <p:nvPr/>
        </p:nvCxnSpPr>
        <p:spPr>
          <a:xfrm rot="5400000">
            <a:off x="3000364" y="2714626"/>
            <a:ext cx="4572032" cy="1588"/>
          </a:xfrm>
          <a:prstGeom prst="line">
            <a:avLst/>
          </a:prstGeom>
          <a:ln w="28575">
            <a:solidFill>
              <a:srgbClr val="11576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 rot="5400000">
            <a:off x="143638" y="2714626"/>
            <a:ext cx="4572032" cy="1588"/>
          </a:xfrm>
          <a:prstGeom prst="line">
            <a:avLst/>
          </a:prstGeom>
          <a:ln w="28575">
            <a:solidFill>
              <a:srgbClr val="11576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>
            <a:off x="2344722" y="357172"/>
            <a:ext cx="3071834" cy="1588"/>
          </a:xfrm>
          <a:prstGeom prst="line">
            <a:avLst/>
          </a:prstGeom>
          <a:ln w="28575">
            <a:solidFill>
              <a:srgbClr val="11576A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20" idx="3"/>
          </p:cNvCxnSpPr>
          <p:nvPr/>
        </p:nvCxnSpPr>
        <p:spPr>
          <a:xfrm>
            <a:off x="927608" y="360734"/>
            <a:ext cx="1296000" cy="0"/>
          </a:xfrm>
          <a:prstGeom prst="straightConnector1">
            <a:avLst/>
          </a:prstGeom>
          <a:ln w="28575">
            <a:solidFill>
              <a:srgbClr val="11576A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>
            <a:off x="2344722" y="928676"/>
            <a:ext cx="3071834" cy="1588"/>
          </a:xfrm>
          <a:prstGeom prst="line">
            <a:avLst/>
          </a:prstGeom>
          <a:ln w="28575">
            <a:solidFill>
              <a:srgbClr val="11576A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>
            <a:off x="2344722" y="1357304"/>
            <a:ext cx="3071834" cy="1588"/>
          </a:xfrm>
          <a:prstGeom prst="line">
            <a:avLst/>
          </a:prstGeom>
          <a:ln w="28575">
            <a:solidFill>
              <a:srgbClr val="11576A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>
            <a:off x="2344722" y="1785932"/>
            <a:ext cx="3071834" cy="1588"/>
          </a:xfrm>
          <a:prstGeom prst="line">
            <a:avLst/>
          </a:prstGeom>
          <a:ln w="28575">
            <a:solidFill>
              <a:srgbClr val="11576A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>
            <a:off x="2344722" y="2428874"/>
            <a:ext cx="3071834" cy="1588"/>
          </a:xfrm>
          <a:prstGeom prst="line">
            <a:avLst/>
          </a:prstGeom>
          <a:ln w="28575">
            <a:solidFill>
              <a:srgbClr val="11576A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>
            <a:off x="2344722" y="2857502"/>
            <a:ext cx="3071834" cy="1588"/>
          </a:xfrm>
          <a:prstGeom prst="line">
            <a:avLst/>
          </a:prstGeom>
          <a:ln w="28575">
            <a:solidFill>
              <a:srgbClr val="11576A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>
            <a:off x="2344722" y="3143254"/>
            <a:ext cx="3071834" cy="1588"/>
          </a:xfrm>
          <a:prstGeom prst="line">
            <a:avLst/>
          </a:prstGeom>
          <a:ln w="28575">
            <a:solidFill>
              <a:srgbClr val="11576A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>
            <a:off x="2344722" y="3506787"/>
            <a:ext cx="3071834" cy="1588"/>
          </a:xfrm>
          <a:prstGeom prst="line">
            <a:avLst/>
          </a:prstGeom>
          <a:ln w="28575">
            <a:solidFill>
              <a:srgbClr val="11576A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>
            <a:off x="2344722" y="3786196"/>
            <a:ext cx="3071834" cy="1588"/>
          </a:xfrm>
          <a:prstGeom prst="line">
            <a:avLst/>
          </a:prstGeom>
          <a:ln w="28575">
            <a:solidFill>
              <a:srgbClr val="11576A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>
            <a:off x="2344722" y="4429138"/>
            <a:ext cx="3071834" cy="1588"/>
          </a:xfrm>
          <a:prstGeom prst="line">
            <a:avLst/>
          </a:prstGeom>
          <a:ln w="28575">
            <a:solidFill>
              <a:srgbClr val="11576A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/>
        </p:nvCxnSpPr>
        <p:spPr>
          <a:xfrm>
            <a:off x="2344722" y="4857766"/>
            <a:ext cx="3071834" cy="1588"/>
          </a:xfrm>
          <a:prstGeom prst="line">
            <a:avLst/>
          </a:prstGeom>
          <a:ln w="28575">
            <a:solidFill>
              <a:srgbClr val="11576A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/>
          <p:nvPr/>
        </p:nvCxnSpPr>
        <p:spPr>
          <a:xfrm>
            <a:off x="2724690" y="4143386"/>
            <a:ext cx="2268000" cy="1588"/>
          </a:xfrm>
          <a:prstGeom prst="line">
            <a:avLst/>
          </a:prstGeom>
          <a:ln w="28575">
            <a:solidFill>
              <a:srgbClr val="11576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>
            <a:off x="2914876" y="3357568"/>
            <a:ext cx="1800000" cy="1588"/>
          </a:xfrm>
          <a:prstGeom prst="line">
            <a:avLst/>
          </a:prstGeom>
          <a:ln w="28575">
            <a:solidFill>
              <a:srgbClr val="11576A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stCxn id="21" idx="3"/>
          </p:cNvCxnSpPr>
          <p:nvPr/>
        </p:nvCxnSpPr>
        <p:spPr>
          <a:xfrm flipV="1">
            <a:off x="992477" y="1358119"/>
            <a:ext cx="1293507" cy="3562"/>
          </a:xfrm>
          <a:prstGeom prst="straightConnector1">
            <a:avLst/>
          </a:prstGeom>
          <a:ln w="28575">
            <a:solidFill>
              <a:srgbClr val="11576A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22" idx="3"/>
          </p:cNvCxnSpPr>
          <p:nvPr/>
        </p:nvCxnSpPr>
        <p:spPr>
          <a:xfrm flipV="1">
            <a:off x="1435034" y="1786747"/>
            <a:ext cx="850950" cy="3562"/>
          </a:xfrm>
          <a:prstGeom prst="straightConnector1">
            <a:avLst/>
          </a:prstGeom>
          <a:ln w="28575">
            <a:solidFill>
              <a:srgbClr val="11576A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>
            <a:stCxn id="23" idx="3"/>
          </p:cNvCxnSpPr>
          <p:nvPr/>
        </p:nvCxnSpPr>
        <p:spPr>
          <a:xfrm flipV="1">
            <a:off x="1519865" y="2429689"/>
            <a:ext cx="837557" cy="3562"/>
          </a:xfrm>
          <a:prstGeom prst="straightConnector1">
            <a:avLst/>
          </a:prstGeom>
          <a:ln w="28575">
            <a:solidFill>
              <a:srgbClr val="11576A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/>
          <p:nvPr/>
        </p:nvCxnSpPr>
        <p:spPr>
          <a:xfrm>
            <a:off x="1285852" y="2847011"/>
            <a:ext cx="1071570" cy="1588"/>
          </a:xfrm>
          <a:prstGeom prst="straightConnector1">
            <a:avLst/>
          </a:prstGeom>
          <a:ln w="28575">
            <a:solidFill>
              <a:srgbClr val="11576A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/>
          <p:nvPr/>
        </p:nvCxnSpPr>
        <p:spPr>
          <a:xfrm>
            <a:off x="1071538" y="3786196"/>
            <a:ext cx="1214446" cy="1588"/>
          </a:xfrm>
          <a:prstGeom prst="straightConnector1">
            <a:avLst/>
          </a:prstGeom>
          <a:ln w="28575">
            <a:solidFill>
              <a:srgbClr val="11576A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/>
          <p:nvPr/>
        </p:nvCxnSpPr>
        <p:spPr>
          <a:xfrm>
            <a:off x="1928794" y="4429138"/>
            <a:ext cx="357190" cy="1588"/>
          </a:xfrm>
          <a:prstGeom prst="straightConnector1">
            <a:avLst/>
          </a:prstGeom>
          <a:ln w="28575">
            <a:solidFill>
              <a:srgbClr val="11576A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>
            <a:stCxn id="27" idx="3"/>
          </p:cNvCxnSpPr>
          <p:nvPr/>
        </p:nvCxnSpPr>
        <p:spPr>
          <a:xfrm flipV="1">
            <a:off x="779278" y="4856995"/>
            <a:ext cx="1506706" cy="5148"/>
          </a:xfrm>
          <a:prstGeom prst="straightConnector1">
            <a:avLst/>
          </a:prstGeom>
          <a:ln w="28575">
            <a:solidFill>
              <a:srgbClr val="11576A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80"/>
          <p:cNvSpPr txBox="1"/>
          <p:nvPr/>
        </p:nvSpPr>
        <p:spPr>
          <a:xfrm>
            <a:off x="323528" y="642924"/>
            <a:ext cx="2033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内核虚拟内存布局</a:t>
            </a:r>
            <a:endParaRPr lang="zh-CN" altLang="en-US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2" name="TextBox 80"/>
          <p:cNvSpPr txBox="1"/>
          <p:nvPr/>
        </p:nvSpPr>
        <p:spPr>
          <a:xfrm>
            <a:off x="262082" y="3151898"/>
            <a:ext cx="2033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进程虚拟内存布局</a:t>
            </a:r>
            <a:endParaRPr lang="zh-CN" altLang="en-US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57636" y="65080"/>
            <a:ext cx="7006223" cy="2441783"/>
          </a:xfrm>
          <a:prstGeom prst="rect">
            <a:avLst/>
          </a:prstGeom>
          <a:solidFill>
            <a:schemeClr val="bg1">
              <a:lumMod val="8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531346" y="222234"/>
            <a:ext cx="3962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4G</a:t>
            </a:r>
            <a:endParaRPr lang="zh-CN" altLang="en-US" sz="1200" b="1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00034" y="1223181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VPT</a:t>
            </a:r>
            <a:endParaRPr lang="zh-CN" altLang="en-US" sz="1200" b="1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00034" y="1651809"/>
            <a:ext cx="935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KERNTOP</a:t>
            </a:r>
            <a:endParaRPr lang="zh-CN" altLang="en-US" sz="1200" b="1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00034" y="2294751"/>
            <a:ext cx="10198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KERNBASE</a:t>
            </a:r>
            <a:endParaRPr lang="zh-CN" altLang="en-US" sz="1200" b="1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62746" y="2712117"/>
            <a:ext cx="9075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USERTOP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11001" y="3661597"/>
            <a:ext cx="6989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UTEXT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41434" y="4286855"/>
            <a:ext cx="15579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USERBASE,USTAB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00034" y="4723643"/>
            <a:ext cx="2792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200" b="1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048535" y="454010"/>
            <a:ext cx="15794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Empty Memory(*)</a:t>
            </a:r>
            <a:endParaRPr lang="zh-CN" altLang="en-US" sz="1200" b="1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756461" y="1008052"/>
            <a:ext cx="21565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Cur.Page Table (Kern,RW)</a:t>
            </a:r>
            <a:endParaRPr lang="zh-CN" altLang="en-US" sz="1200" b="1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995762" y="1438668"/>
            <a:ext cx="16490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Invalid Memory (*)</a:t>
            </a:r>
            <a:endParaRPr lang="zh-CN" altLang="en-US" sz="1200" b="1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643174" y="1936746"/>
            <a:ext cx="23895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Remapped Physical Memory</a:t>
            </a:r>
            <a:endParaRPr lang="zh-CN" altLang="en-US" sz="1200" b="1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01370" y="2482278"/>
            <a:ext cx="16490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Invalid Memory (*)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354940" y="2869431"/>
            <a:ext cx="981359" cy="276999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User stack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508625" y="793738"/>
            <a:ext cx="11288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0xFB000000</a:t>
            </a:r>
            <a:endParaRPr lang="zh-CN" altLang="en-US" sz="1200" b="1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508625" y="1008052"/>
            <a:ext cx="12394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RW/-- PTSIZE</a:t>
            </a:r>
            <a:endParaRPr lang="zh-CN" altLang="en-US" sz="1200" b="1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508625" y="1222366"/>
            <a:ext cx="11363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0xFAC00000</a:t>
            </a:r>
            <a:endParaRPr lang="zh-CN" altLang="en-US" sz="1200" b="1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508625" y="1436680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--/--</a:t>
            </a:r>
            <a:endParaRPr lang="zh-CN" altLang="en-US" sz="1200" b="1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508625" y="1650994"/>
            <a:ext cx="1117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0xF8000000</a:t>
            </a:r>
            <a:endParaRPr lang="zh-CN" altLang="en-US" sz="1200" b="1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508625" y="1936746"/>
            <a:ext cx="15552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RW/-- KMEMSIZE</a:t>
            </a:r>
            <a:endParaRPr lang="zh-CN" altLang="en-US" sz="1200" b="1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508625" y="2271911"/>
            <a:ext cx="11352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0xC0000000</a:t>
            </a:r>
            <a:endParaRPr lang="zh-CN" altLang="en-US" sz="1200" b="1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508625" y="2486225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--/--</a:t>
            </a:r>
            <a:endParaRPr lang="zh-CN" altLang="en-US" sz="1200" b="1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508625" y="2721177"/>
            <a:ext cx="1136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0xB0000000</a:t>
            </a:r>
            <a:endParaRPr lang="zh-CN" altLang="en-US" sz="1200" b="1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508625" y="3875911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--/--</a:t>
            </a:r>
            <a:endParaRPr lang="zh-CN" altLang="en-US" sz="1200" b="1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500694" y="4518853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--/--</a:t>
            </a:r>
            <a:endParaRPr lang="zh-CN" altLang="en-US" sz="1200" b="1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508625" y="3661597"/>
            <a:ext cx="11256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0x00800000</a:t>
            </a:r>
            <a:endParaRPr lang="zh-CN" altLang="en-US" sz="1200" b="1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518073" y="4304539"/>
            <a:ext cx="11256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0x00200000</a:t>
            </a:r>
            <a:endParaRPr lang="zh-CN" altLang="en-US" sz="1200" b="1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508625" y="4724414"/>
            <a:ext cx="11256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0x00000000</a:t>
            </a:r>
            <a:endParaRPr lang="zh-CN" altLang="en-US" sz="1200" b="1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886933" y="3502030"/>
            <a:ext cx="1895904" cy="276999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User </a:t>
            </a:r>
            <a:r>
              <a:rPr lang="en-US" altLang="zh-CN" sz="1200" b="1" dirty="0" err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Proqram</a:t>
            </a: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&amp; Heap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974224" y="3826257"/>
            <a:ext cx="177445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Invalid Memory (*)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737618" y="4140210"/>
            <a:ext cx="22007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User STAB Data (optional)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942200" y="4467611"/>
            <a:ext cx="16490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Invalid Memory (*)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54" name="直接连接符 53"/>
          <p:cNvCxnSpPr/>
          <p:nvPr/>
        </p:nvCxnSpPr>
        <p:spPr>
          <a:xfrm rot="5400000">
            <a:off x="3000364" y="2714626"/>
            <a:ext cx="4572032" cy="1588"/>
          </a:xfrm>
          <a:prstGeom prst="line">
            <a:avLst/>
          </a:prstGeom>
          <a:ln w="28575">
            <a:solidFill>
              <a:srgbClr val="11576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 rot="5400000">
            <a:off x="143638" y="2714626"/>
            <a:ext cx="4572032" cy="1588"/>
          </a:xfrm>
          <a:prstGeom prst="line">
            <a:avLst/>
          </a:prstGeom>
          <a:ln w="28575">
            <a:solidFill>
              <a:srgbClr val="11576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>
            <a:off x="2344722" y="357172"/>
            <a:ext cx="3071834" cy="1588"/>
          </a:xfrm>
          <a:prstGeom prst="line">
            <a:avLst/>
          </a:prstGeom>
          <a:ln w="28575">
            <a:solidFill>
              <a:srgbClr val="11576A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20" idx="3"/>
          </p:cNvCxnSpPr>
          <p:nvPr/>
        </p:nvCxnSpPr>
        <p:spPr>
          <a:xfrm>
            <a:off x="927608" y="360734"/>
            <a:ext cx="1296000" cy="0"/>
          </a:xfrm>
          <a:prstGeom prst="straightConnector1">
            <a:avLst/>
          </a:prstGeom>
          <a:ln w="28575">
            <a:solidFill>
              <a:srgbClr val="11576A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>
            <a:off x="2344722" y="928676"/>
            <a:ext cx="3071834" cy="1588"/>
          </a:xfrm>
          <a:prstGeom prst="line">
            <a:avLst/>
          </a:prstGeom>
          <a:ln w="28575">
            <a:solidFill>
              <a:srgbClr val="11576A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>
            <a:off x="2344722" y="1357304"/>
            <a:ext cx="3071834" cy="1588"/>
          </a:xfrm>
          <a:prstGeom prst="line">
            <a:avLst/>
          </a:prstGeom>
          <a:ln w="28575">
            <a:solidFill>
              <a:srgbClr val="11576A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>
            <a:off x="2344722" y="1785932"/>
            <a:ext cx="3071834" cy="1588"/>
          </a:xfrm>
          <a:prstGeom prst="line">
            <a:avLst/>
          </a:prstGeom>
          <a:ln w="28575">
            <a:solidFill>
              <a:srgbClr val="11576A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>
            <a:off x="2344722" y="2428874"/>
            <a:ext cx="3071834" cy="1588"/>
          </a:xfrm>
          <a:prstGeom prst="line">
            <a:avLst/>
          </a:prstGeom>
          <a:ln w="28575">
            <a:solidFill>
              <a:srgbClr val="11576A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>
            <a:off x="2344722" y="2857502"/>
            <a:ext cx="3071834" cy="1588"/>
          </a:xfrm>
          <a:prstGeom prst="line">
            <a:avLst/>
          </a:prstGeom>
          <a:ln w="28575">
            <a:solidFill>
              <a:srgbClr val="11576A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>
            <a:off x="2344722" y="3143254"/>
            <a:ext cx="3071834" cy="1588"/>
          </a:xfrm>
          <a:prstGeom prst="line">
            <a:avLst/>
          </a:prstGeom>
          <a:ln w="28575">
            <a:solidFill>
              <a:srgbClr val="11576A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>
            <a:off x="2344722" y="3506787"/>
            <a:ext cx="3071834" cy="1588"/>
          </a:xfrm>
          <a:prstGeom prst="line">
            <a:avLst/>
          </a:prstGeom>
          <a:ln w="28575">
            <a:solidFill>
              <a:srgbClr val="11576A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>
            <a:off x="2344722" y="3786196"/>
            <a:ext cx="3071834" cy="1588"/>
          </a:xfrm>
          <a:prstGeom prst="line">
            <a:avLst/>
          </a:prstGeom>
          <a:ln w="28575">
            <a:solidFill>
              <a:srgbClr val="11576A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>
            <a:off x="2344722" y="4429138"/>
            <a:ext cx="3071834" cy="1588"/>
          </a:xfrm>
          <a:prstGeom prst="line">
            <a:avLst/>
          </a:prstGeom>
          <a:ln w="28575">
            <a:solidFill>
              <a:srgbClr val="11576A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/>
        </p:nvCxnSpPr>
        <p:spPr>
          <a:xfrm>
            <a:off x="2344722" y="4857766"/>
            <a:ext cx="3071834" cy="1588"/>
          </a:xfrm>
          <a:prstGeom prst="line">
            <a:avLst/>
          </a:prstGeom>
          <a:ln w="28575">
            <a:solidFill>
              <a:srgbClr val="11576A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/>
          <p:nvPr/>
        </p:nvCxnSpPr>
        <p:spPr>
          <a:xfrm>
            <a:off x="2724690" y="4143386"/>
            <a:ext cx="2268000" cy="1588"/>
          </a:xfrm>
          <a:prstGeom prst="line">
            <a:avLst/>
          </a:prstGeom>
          <a:ln w="28575">
            <a:solidFill>
              <a:srgbClr val="11576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>
            <a:off x="2914876" y="3357568"/>
            <a:ext cx="1800000" cy="1588"/>
          </a:xfrm>
          <a:prstGeom prst="line">
            <a:avLst/>
          </a:prstGeom>
          <a:ln w="28575">
            <a:solidFill>
              <a:srgbClr val="11576A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stCxn id="21" idx="3"/>
          </p:cNvCxnSpPr>
          <p:nvPr/>
        </p:nvCxnSpPr>
        <p:spPr>
          <a:xfrm flipV="1">
            <a:off x="992477" y="1358119"/>
            <a:ext cx="1293507" cy="3562"/>
          </a:xfrm>
          <a:prstGeom prst="straightConnector1">
            <a:avLst/>
          </a:prstGeom>
          <a:ln w="28575">
            <a:solidFill>
              <a:srgbClr val="11576A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22" idx="3"/>
          </p:cNvCxnSpPr>
          <p:nvPr/>
        </p:nvCxnSpPr>
        <p:spPr>
          <a:xfrm flipV="1">
            <a:off x="1435034" y="1786747"/>
            <a:ext cx="850950" cy="3562"/>
          </a:xfrm>
          <a:prstGeom prst="straightConnector1">
            <a:avLst/>
          </a:prstGeom>
          <a:ln w="28575">
            <a:solidFill>
              <a:srgbClr val="11576A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>
            <a:stCxn id="23" idx="3"/>
          </p:cNvCxnSpPr>
          <p:nvPr/>
        </p:nvCxnSpPr>
        <p:spPr>
          <a:xfrm flipV="1">
            <a:off x="1519865" y="2429689"/>
            <a:ext cx="837557" cy="3562"/>
          </a:xfrm>
          <a:prstGeom prst="straightConnector1">
            <a:avLst/>
          </a:prstGeom>
          <a:ln w="28575">
            <a:solidFill>
              <a:srgbClr val="11576A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/>
          <p:nvPr/>
        </p:nvCxnSpPr>
        <p:spPr>
          <a:xfrm>
            <a:off x="1285852" y="2847011"/>
            <a:ext cx="1071570" cy="1588"/>
          </a:xfrm>
          <a:prstGeom prst="straightConnector1">
            <a:avLst/>
          </a:prstGeom>
          <a:ln w="28575">
            <a:solidFill>
              <a:srgbClr val="11576A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/>
          <p:nvPr/>
        </p:nvCxnSpPr>
        <p:spPr>
          <a:xfrm>
            <a:off x="1071538" y="3786196"/>
            <a:ext cx="1214446" cy="1588"/>
          </a:xfrm>
          <a:prstGeom prst="straightConnector1">
            <a:avLst/>
          </a:prstGeom>
          <a:ln w="28575">
            <a:solidFill>
              <a:srgbClr val="11576A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/>
          <p:nvPr/>
        </p:nvCxnSpPr>
        <p:spPr>
          <a:xfrm>
            <a:off x="1928794" y="4429138"/>
            <a:ext cx="357190" cy="1588"/>
          </a:xfrm>
          <a:prstGeom prst="straightConnector1">
            <a:avLst/>
          </a:prstGeom>
          <a:ln w="28575">
            <a:solidFill>
              <a:srgbClr val="11576A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>
            <a:stCxn id="27" idx="3"/>
          </p:cNvCxnSpPr>
          <p:nvPr/>
        </p:nvCxnSpPr>
        <p:spPr>
          <a:xfrm flipV="1">
            <a:off x="779278" y="4856995"/>
            <a:ext cx="1506706" cy="5148"/>
          </a:xfrm>
          <a:prstGeom prst="straightConnector1">
            <a:avLst/>
          </a:prstGeom>
          <a:ln w="28575">
            <a:solidFill>
              <a:srgbClr val="11576A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80"/>
          <p:cNvSpPr txBox="1"/>
          <p:nvPr/>
        </p:nvSpPr>
        <p:spPr>
          <a:xfrm>
            <a:off x="323528" y="642924"/>
            <a:ext cx="2033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内核虚拟内存布局</a:t>
            </a:r>
            <a:endParaRPr lang="zh-CN" altLang="en-US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2" name="TextBox 80"/>
          <p:cNvSpPr txBox="1"/>
          <p:nvPr/>
        </p:nvSpPr>
        <p:spPr>
          <a:xfrm>
            <a:off x="262082" y="3151898"/>
            <a:ext cx="2033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进程虚拟内存布局</a:t>
            </a:r>
            <a:endParaRPr lang="zh-CN" altLang="en-US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57636" y="0"/>
            <a:ext cx="7006223" cy="2506863"/>
          </a:xfrm>
          <a:prstGeom prst="rect">
            <a:avLst/>
          </a:prstGeom>
          <a:solidFill>
            <a:schemeClr val="bg1">
              <a:lumMod val="8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2731864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20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20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1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 animBg="1"/>
      <p:bldP spid="49" grpId="0" animBg="1"/>
      <p:bldP spid="5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 txBox="1">
            <a:spLocks/>
          </p:cNvSpPr>
          <p:nvPr/>
        </p:nvSpPr>
        <p:spPr>
          <a:xfrm>
            <a:off x="539552" y="2715766"/>
            <a:ext cx="633670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r>
              <a:rPr lang="zh-CN" altLang="en-US" dirty="0" smtClean="0"/>
              <a:t>理解如何加载</a:t>
            </a:r>
            <a:r>
              <a:rPr lang="zh-CN" altLang="zh-CN" dirty="0"/>
              <a:t>ELF</a:t>
            </a:r>
            <a:r>
              <a:rPr lang="zh-CN" altLang="en-US" dirty="0"/>
              <a:t>格式的</a:t>
            </a:r>
            <a:r>
              <a:rPr lang="zh-CN" altLang="en-US" dirty="0" smtClean="0"/>
              <a:t>二进制代码到用户空间并运行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1469" y="2715766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内容占位符 2"/>
          <p:cNvSpPr txBox="1">
            <a:spLocks/>
          </p:cNvSpPr>
          <p:nvPr/>
        </p:nvSpPr>
        <p:spPr>
          <a:xfrm>
            <a:off x="611560" y="3507854"/>
            <a:ext cx="4786346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lang="zh-CN" altLang="en-US" sz="2800" smtClean="0">
                <a:solidFill>
                  <a:srgbClr val="C00000"/>
                </a:solidFill>
              </a:rPr>
              <a:t>执行</a:t>
            </a:r>
            <a:r>
              <a:rPr lang="zh-CN" altLang="zh-CN" sz="2800" smtClean="0">
                <a:solidFill>
                  <a:srgbClr val="C00000"/>
                </a:solidFill>
              </a:rPr>
              <a:t>ELF</a:t>
            </a:r>
            <a:r>
              <a:rPr lang="zh-CN" altLang="en-US" sz="2800" smtClean="0">
                <a:solidFill>
                  <a:srgbClr val="C00000"/>
                </a:solidFill>
              </a:rPr>
              <a:t>格式的二进制代码</a:t>
            </a: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 txBox="1">
            <a:spLocks/>
          </p:cNvSpPr>
          <p:nvPr/>
        </p:nvSpPr>
        <p:spPr>
          <a:xfrm>
            <a:off x="539552" y="2715766"/>
            <a:ext cx="633670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r>
              <a:rPr lang="zh-CN" altLang="en-US" dirty="0" smtClean="0"/>
              <a:t>简要描述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1469" y="2715766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内容占位符 2"/>
          <p:cNvSpPr txBox="1">
            <a:spLocks/>
          </p:cNvSpPr>
          <p:nvPr/>
        </p:nvSpPr>
        <p:spPr>
          <a:xfrm>
            <a:off x="611560" y="3507854"/>
            <a:ext cx="4786346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lang="zh-CN" altLang="en-US" sz="2800" smtClean="0">
                <a:solidFill>
                  <a:srgbClr val="C00000"/>
                </a:solidFill>
              </a:rPr>
              <a:t>执行</a:t>
            </a:r>
            <a:r>
              <a:rPr lang="zh-CN" altLang="zh-CN" sz="2800" smtClean="0">
                <a:solidFill>
                  <a:srgbClr val="C00000"/>
                </a:solidFill>
              </a:rPr>
              <a:t>ELF</a:t>
            </a:r>
            <a:r>
              <a:rPr lang="zh-CN" altLang="en-US" sz="2800" smtClean="0">
                <a:solidFill>
                  <a:srgbClr val="C00000"/>
                </a:solidFill>
              </a:rPr>
              <a:t>格式的二进制代码</a:t>
            </a: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860740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1187624" y="214296"/>
            <a:ext cx="66967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执行</a:t>
            </a:r>
            <a:r>
              <a:rPr lang="zh-CN" altLang="zh-CN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ELF</a:t>
            </a: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格式的二进制代码</a:t>
            </a:r>
            <a:r>
              <a:rPr lang="en-US" altLang="zh-CN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简要描述</a:t>
            </a:r>
            <a:endParaRPr lang="zh-CN" altLang="en-US" sz="24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714348" y="2745032"/>
            <a:ext cx="6883400" cy="0"/>
          </a:xfrm>
          <a:prstGeom prst="line">
            <a:avLst/>
          </a:prstGeom>
          <a:noFill/>
          <a:ln w="28575">
            <a:solidFill>
              <a:srgbClr val="11576A"/>
            </a:solidFill>
            <a:prstDash val="dash"/>
            <a:bevel/>
            <a:headEnd/>
            <a:tailEnd/>
          </a:ln>
        </p:spPr>
        <p:txBody>
          <a:bodyPr/>
          <a:lstStyle/>
          <a:p>
            <a:endParaRPr lang="zh-CN" altLang="en-US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714348" y="3567348"/>
            <a:ext cx="6883400" cy="0"/>
          </a:xfrm>
          <a:prstGeom prst="line">
            <a:avLst/>
          </a:prstGeom>
          <a:noFill/>
          <a:ln w="28575">
            <a:solidFill>
              <a:srgbClr val="11576A"/>
            </a:solidFill>
            <a:prstDash val="dash"/>
            <a:bevel/>
            <a:headEnd/>
            <a:tailEnd/>
          </a:ln>
        </p:spPr>
        <p:txBody>
          <a:bodyPr/>
          <a:lstStyle/>
          <a:p>
            <a:endParaRPr lang="zh-CN" altLang="en-US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TextBox 20"/>
          <p:cNvSpPr>
            <a:spLocks noChangeArrowheads="1"/>
          </p:cNvSpPr>
          <p:nvPr/>
        </p:nvSpPr>
        <p:spPr bwMode="auto">
          <a:xfrm>
            <a:off x="627061" y="1911566"/>
            <a:ext cx="671979" cy="369332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CPU</a:t>
            </a:r>
            <a:endParaRPr lang="zh-CN" altLang="en-US" b="1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TextBox 21"/>
          <p:cNvSpPr>
            <a:spLocks noChangeArrowheads="1"/>
          </p:cNvSpPr>
          <p:nvPr/>
        </p:nvSpPr>
        <p:spPr bwMode="auto">
          <a:xfrm>
            <a:off x="395961" y="2983136"/>
            <a:ext cx="1175643" cy="369332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Memory</a:t>
            </a:r>
            <a:endParaRPr lang="zh-CN" altLang="en-US" b="1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TextBox 22"/>
          <p:cNvSpPr>
            <a:spLocks noChangeArrowheads="1"/>
          </p:cNvSpPr>
          <p:nvPr/>
        </p:nvSpPr>
        <p:spPr bwMode="auto">
          <a:xfrm>
            <a:off x="428338" y="3840392"/>
            <a:ext cx="1559209" cy="646331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File System </a:t>
            </a:r>
          </a:p>
          <a:p>
            <a:pPr algn="ctr" eaLnBrk="1" hangingPunct="1"/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Storage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Flowchart: Magnetic Disk 12"/>
          <p:cNvSpPr>
            <a:spLocks/>
          </p:cNvSpPr>
          <p:nvPr/>
        </p:nvSpPr>
        <p:spPr bwMode="auto">
          <a:xfrm>
            <a:off x="3486001" y="3749831"/>
            <a:ext cx="1724025" cy="952500"/>
          </a:xfrm>
          <a:prstGeom prst="flowChartMagneticDisk">
            <a:avLst/>
          </a:prstGeom>
          <a:gradFill rotWithShape="1">
            <a:gsLst>
              <a:gs pos="100000">
                <a:srgbClr val="FF9900"/>
              </a:gs>
              <a:gs pos="0">
                <a:srgbClr val="FFCC66"/>
              </a:gs>
              <a:gs pos="100000">
                <a:srgbClr val="F4FEE6"/>
              </a:gs>
            </a:gsLst>
            <a:lin ang="16200000" scaled="1"/>
          </a:gradFill>
          <a:ln w="28575">
            <a:solidFill>
              <a:schemeClr val="tx1"/>
            </a:solidFill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en-US" sz="2000" b="1">
              <a:latin typeface="微软雅黑" pitchFamily="34" charset="-122"/>
              <a:ea typeface="微软雅黑" pitchFamily="34" charset="-122"/>
              <a:sym typeface="Times" pitchFamily="2" charset="0"/>
            </a:endParaRPr>
          </a:p>
        </p:txBody>
      </p:sp>
      <p:sp>
        <p:nvSpPr>
          <p:cNvPr id="28" name="TextBox 9"/>
          <p:cNvSpPr>
            <a:spLocks noChangeArrowheads="1"/>
          </p:cNvSpPr>
          <p:nvPr/>
        </p:nvSpPr>
        <p:spPr bwMode="auto">
          <a:xfrm>
            <a:off x="3635896" y="4117391"/>
            <a:ext cx="1424236" cy="369332"/>
          </a:xfrm>
          <a:prstGeom prst="rect">
            <a:avLst/>
          </a:prstGeom>
          <a:gradFill rotWithShape="1">
            <a:gsLst>
              <a:gs pos="100000">
                <a:srgbClr val="FF9900"/>
              </a:gs>
              <a:gs pos="0">
                <a:srgbClr val="FFCC66"/>
              </a:gs>
              <a:gs pos="100000">
                <a:srgbClr val="F4FEE6"/>
              </a:gs>
            </a:gsLst>
            <a:lin ang="16200000" scaled="1"/>
          </a:gradFill>
          <a:ln w="28575">
            <a:solidFill>
              <a:schemeClr val="tx1"/>
            </a:solidFill>
            <a:bevel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Times" pitchFamily="2" charset="0"/>
              </a:rPr>
              <a:t>program B</a:t>
            </a:r>
            <a:endParaRPr lang="zh-CN" altLang="en-US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Times" pitchFamily="2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3532925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714348" y="2745032"/>
            <a:ext cx="6883400" cy="0"/>
          </a:xfrm>
          <a:prstGeom prst="line">
            <a:avLst/>
          </a:prstGeom>
          <a:noFill/>
          <a:ln w="28575">
            <a:solidFill>
              <a:srgbClr val="11576A"/>
            </a:solidFill>
            <a:prstDash val="dash"/>
            <a:bevel/>
            <a:headEnd/>
            <a:tailEnd/>
          </a:ln>
        </p:spPr>
        <p:txBody>
          <a:bodyPr/>
          <a:lstStyle/>
          <a:p>
            <a:endParaRPr lang="zh-CN" altLang="en-US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714348" y="3567348"/>
            <a:ext cx="6883400" cy="0"/>
          </a:xfrm>
          <a:prstGeom prst="line">
            <a:avLst/>
          </a:prstGeom>
          <a:noFill/>
          <a:ln w="28575">
            <a:solidFill>
              <a:srgbClr val="11576A"/>
            </a:solidFill>
            <a:prstDash val="dash"/>
            <a:bevel/>
            <a:headEnd/>
            <a:tailEnd/>
          </a:ln>
        </p:spPr>
        <p:txBody>
          <a:bodyPr/>
          <a:lstStyle/>
          <a:p>
            <a:endParaRPr lang="zh-CN" altLang="en-US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TextBox 20"/>
          <p:cNvSpPr>
            <a:spLocks noChangeArrowheads="1"/>
          </p:cNvSpPr>
          <p:nvPr/>
        </p:nvSpPr>
        <p:spPr bwMode="auto">
          <a:xfrm>
            <a:off x="627061" y="1911566"/>
            <a:ext cx="671979" cy="369332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CPU</a:t>
            </a:r>
            <a:endParaRPr lang="zh-CN" altLang="en-US" b="1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TextBox 21"/>
          <p:cNvSpPr>
            <a:spLocks noChangeArrowheads="1"/>
          </p:cNvSpPr>
          <p:nvPr/>
        </p:nvSpPr>
        <p:spPr bwMode="auto">
          <a:xfrm>
            <a:off x="395961" y="2983136"/>
            <a:ext cx="1175643" cy="369332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Memory</a:t>
            </a:r>
            <a:endParaRPr lang="zh-CN" altLang="en-US" b="1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TextBox 9"/>
          <p:cNvSpPr>
            <a:spLocks noChangeArrowheads="1"/>
          </p:cNvSpPr>
          <p:nvPr/>
        </p:nvSpPr>
        <p:spPr bwMode="auto">
          <a:xfrm>
            <a:off x="3491880" y="3005075"/>
            <a:ext cx="1424236" cy="369332"/>
          </a:xfrm>
          <a:prstGeom prst="rect">
            <a:avLst/>
          </a:prstGeom>
          <a:gradFill rotWithShape="1">
            <a:gsLst>
              <a:gs pos="100000">
                <a:srgbClr val="FF9900"/>
              </a:gs>
              <a:gs pos="0">
                <a:srgbClr val="FFCC66"/>
              </a:gs>
              <a:gs pos="100000">
                <a:srgbClr val="F4FEE6"/>
              </a:gs>
            </a:gsLst>
            <a:lin ang="16200000" scaled="1"/>
          </a:gradFill>
          <a:ln w="28575">
            <a:solidFill>
              <a:schemeClr val="tx1"/>
            </a:solidFill>
            <a:bevel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Times" pitchFamily="2" charset="0"/>
              </a:rPr>
              <a:t>program B</a:t>
            </a:r>
            <a:endParaRPr lang="zh-CN" altLang="en-US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Times" pitchFamily="2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17</a:t>
            </a:fld>
            <a:endParaRPr lang="zh-CN" altLang="en-US"/>
          </a:p>
        </p:txBody>
      </p:sp>
      <p:sp>
        <p:nvSpPr>
          <p:cNvPr id="12" name="TextBox 80"/>
          <p:cNvSpPr txBox="1"/>
          <p:nvPr/>
        </p:nvSpPr>
        <p:spPr>
          <a:xfrm>
            <a:off x="1187624" y="214296"/>
            <a:ext cx="66967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执行</a:t>
            </a:r>
            <a:r>
              <a:rPr lang="zh-CN" altLang="zh-CN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ELF</a:t>
            </a: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格式的二进制代码</a:t>
            </a:r>
            <a:r>
              <a:rPr lang="en-US" altLang="zh-CN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简要描述</a:t>
            </a:r>
            <a:endParaRPr lang="zh-CN" altLang="en-US" sz="24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3934688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5"/>
          <p:cNvSpPr>
            <a:spLocks/>
          </p:cNvSpPr>
          <p:nvPr/>
        </p:nvSpPr>
        <p:spPr bwMode="auto">
          <a:xfrm>
            <a:off x="682055" y="1764893"/>
            <a:ext cx="1727200" cy="863600"/>
          </a:xfrm>
          <a:prstGeom prst="flowChartDocument">
            <a:avLst/>
          </a:prstGeom>
          <a:gradFill rotWithShape="1">
            <a:gsLst>
              <a:gs pos="100000">
                <a:srgbClr val="11576A"/>
              </a:gs>
              <a:gs pos="0">
                <a:srgbClr val="0EB1C8"/>
              </a:gs>
              <a:gs pos="100000">
                <a:srgbClr val="E5EEFF"/>
              </a:gs>
            </a:gsLst>
            <a:lin ang="16200000" scaled="1"/>
          </a:gradFill>
          <a:ln w="28575">
            <a:solidFill>
              <a:schemeClr val="tx1"/>
            </a:solidFill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en-US" sz="2000" b="1">
              <a:latin typeface="微软雅黑" pitchFamily="34" charset="-122"/>
              <a:ea typeface="微软雅黑" pitchFamily="34" charset="-122"/>
              <a:sym typeface="Times" pitchFamily="2" charset="0"/>
            </a:endParaRPr>
          </a:p>
        </p:txBody>
      </p:sp>
      <p:sp>
        <p:nvSpPr>
          <p:cNvPr id="13" name="TextBox 6"/>
          <p:cNvSpPr>
            <a:spLocks noChangeArrowheads="1"/>
          </p:cNvSpPr>
          <p:nvPr/>
        </p:nvSpPr>
        <p:spPr bwMode="auto">
          <a:xfrm>
            <a:off x="661669" y="1327717"/>
            <a:ext cx="1826141" cy="338554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用户进程的“壳</a:t>
            </a:r>
            <a:r>
              <a:rPr lang="en-US" altLang="zh-CN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”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Striped Right Arrow 7"/>
          <p:cNvSpPr>
            <a:spLocks/>
          </p:cNvSpPr>
          <p:nvPr/>
        </p:nvSpPr>
        <p:spPr bwMode="auto">
          <a:xfrm>
            <a:off x="2599755" y="1835184"/>
            <a:ext cx="1816100" cy="660400"/>
          </a:xfrm>
          <a:custGeom>
            <a:avLst/>
            <a:gdLst>
              <a:gd name="T0" fmla="*/ 1485923 w 21600"/>
              <a:gd name="T1" fmla="*/ 0 h 21600"/>
              <a:gd name="T2" fmla="*/ 0 w 21600"/>
              <a:gd name="T3" fmla="*/ 330200 h 21600"/>
              <a:gd name="T4" fmla="*/ 1485923 w 21600"/>
              <a:gd name="T5" fmla="*/ 660400 h 21600"/>
              <a:gd name="T6" fmla="*/ 1816100 w 21600"/>
              <a:gd name="T7" fmla="*/ 3302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9637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7673" y="0"/>
                </a:moveTo>
                <a:lnTo>
                  <a:pt x="17673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7673" y="16200"/>
                </a:lnTo>
                <a:lnTo>
                  <a:pt x="17673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gradFill rotWithShape="1">
            <a:gsLst>
              <a:gs pos="100000">
                <a:srgbClr val="005072"/>
              </a:gs>
              <a:gs pos="0">
                <a:srgbClr val="0093DD"/>
              </a:gs>
              <a:gs pos="100000">
                <a:srgbClr val="E6EAF8"/>
              </a:gs>
            </a:gsLst>
            <a:lin ang="16200000" scaled="1"/>
          </a:gradFill>
          <a:ln w="28575">
            <a:solidFill>
              <a:schemeClr val="tx1"/>
            </a:solidFill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en-US" sz="1800" b="1">
              <a:latin typeface="微软雅黑" pitchFamily="34" charset="-122"/>
              <a:ea typeface="微软雅黑" pitchFamily="34" charset="-122"/>
              <a:sym typeface="Times" pitchFamily="2" charset="0"/>
            </a:endParaRPr>
          </a:p>
        </p:txBody>
      </p:sp>
      <p:sp>
        <p:nvSpPr>
          <p:cNvPr id="15" name="Flowchart: Document 8"/>
          <p:cNvSpPr>
            <a:spLocks/>
          </p:cNvSpPr>
          <p:nvPr/>
        </p:nvSpPr>
        <p:spPr bwMode="auto">
          <a:xfrm>
            <a:off x="4606355" y="1764893"/>
            <a:ext cx="1727200" cy="863600"/>
          </a:xfrm>
          <a:prstGeom prst="flowChartDocument">
            <a:avLst/>
          </a:prstGeom>
          <a:gradFill rotWithShape="1">
            <a:gsLst>
              <a:gs pos="100000">
                <a:schemeClr val="accent2"/>
              </a:gs>
              <a:gs pos="0">
                <a:srgbClr val="FFCC66"/>
              </a:gs>
              <a:gs pos="100000">
                <a:srgbClr val="F4FEE6"/>
              </a:gs>
            </a:gsLst>
            <a:lin ang="16200000" scaled="1"/>
          </a:gradFill>
          <a:ln w="28575">
            <a:solidFill>
              <a:schemeClr val="tx1"/>
            </a:solidFill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en-US" sz="2000" b="1">
              <a:latin typeface="微软雅黑" pitchFamily="34" charset="-122"/>
              <a:ea typeface="微软雅黑" pitchFamily="34" charset="-122"/>
              <a:sym typeface="Times" pitchFamily="2" charset="0"/>
            </a:endParaRPr>
          </a:p>
        </p:txBody>
      </p:sp>
      <p:sp>
        <p:nvSpPr>
          <p:cNvPr id="16" name="TextBox 9"/>
          <p:cNvSpPr>
            <a:spLocks noChangeArrowheads="1"/>
          </p:cNvSpPr>
          <p:nvPr/>
        </p:nvSpPr>
        <p:spPr bwMode="auto">
          <a:xfrm>
            <a:off x="4811143" y="1192242"/>
            <a:ext cx="1107996" cy="369332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18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用户进程</a:t>
            </a:r>
            <a:endParaRPr lang="zh-CN" altLang="en-US" sz="18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-295450" y="957346"/>
            <a:ext cx="6883400" cy="0"/>
          </a:xfrm>
          <a:prstGeom prst="line">
            <a:avLst/>
          </a:prstGeom>
          <a:noFill/>
          <a:ln w="28575">
            <a:solidFill>
              <a:srgbClr val="11576A"/>
            </a:solidFill>
            <a:prstDash val="dash"/>
            <a:bevel/>
            <a:headEnd/>
            <a:tailEnd/>
          </a:ln>
        </p:spPr>
        <p:txBody>
          <a:bodyPr/>
          <a:lstStyle/>
          <a:p>
            <a:endParaRPr lang="zh-CN" altLang="en-US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-108520" y="3579862"/>
            <a:ext cx="6883400" cy="0"/>
          </a:xfrm>
          <a:prstGeom prst="line">
            <a:avLst/>
          </a:prstGeom>
          <a:noFill/>
          <a:ln w="28575">
            <a:solidFill>
              <a:srgbClr val="11576A"/>
            </a:solidFill>
            <a:prstDash val="dash"/>
            <a:bevel/>
            <a:headEnd/>
            <a:tailEnd/>
          </a:ln>
        </p:spPr>
        <p:txBody>
          <a:bodyPr/>
          <a:lstStyle/>
          <a:p>
            <a:endParaRPr lang="zh-CN" altLang="en-US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TextBox 20"/>
          <p:cNvSpPr>
            <a:spLocks noChangeArrowheads="1"/>
          </p:cNvSpPr>
          <p:nvPr/>
        </p:nvSpPr>
        <p:spPr bwMode="auto">
          <a:xfrm>
            <a:off x="325680" y="2734845"/>
            <a:ext cx="671979" cy="369332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CPU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TextBox 21"/>
          <p:cNvSpPr>
            <a:spLocks noChangeArrowheads="1"/>
          </p:cNvSpPr>
          <p:nvPr/>
        </p:nvSpPr>
        <p:spPr bwMode="auto">
          <a:xfrm>
            <a:off x="126524" y="3025864"/>
            <a:ext cx="1175643" cy="369332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Memory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Lightning Bolt 23"/>
          <p:cNvSpPr>
            <a:spLocks/>
          </p:cNvSpPr>
          <p:nvPr/>
        </p:nvSpPr>
        <p:spPr bwMode="auto">
          <a:xfrm rot="3128883" flipH="1">
            <a:off x="2729595" y="1482725"/>
            <a:ext cx="365125" cy="731838"/>
          </a:xfrm>
          <a:prstGeom prst="lightningBolt">
            <a:avLst/>
          </a:prstGeom>
          <a:solidFill>
            <a:srgbClr val="FFFF00"/>
          </a:solidFill>
          <a:ln w="28575">
            <a:solidFill>
              <a:srgbClr val="F79646"/>
            </a:solidFill>
            <a:bevel/>
            <a:headEnd/>
            <a:tailEnd/>
          </a:ln>
        </p:spPr>
        <p:txBody>
          <a:bodyPr/>
          <a:lstStyle/>
          <a:p>
            <a:endParaRPr lang="zh-CN" altLang="zh-CN" b="1">
              <a:latin typeface="微软雅黑" pitchFamily="34" charset="-122"/>
              <a:ea typeface="微软雅黑" pitchFamily="34" charset="-122"/>
              <a:sym typeface="Times" pitchFamily="2" charset="0"/>
            </a:endParaRPr>
          </a:p>
        </p:txBody>
      </p:sp>
      <p:sp>
        <p:nvSpPr>
          <p:cNvPr id="25" name="TextBox 24"/>
          <p:cNvSpPr>
            <a:spLocks noChangeArrowheads="1"/>
          </p:cNvSpPr>
          <p:nvPr/>
        </p:nvSpPr>
        <p:spPr bwMode="auto">
          <a:xfrm>
            <a:off x="3006498" y="1458016"/>
            <a:ext cx="1130438" cy="369332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18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18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8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0x80</a:t>
            </a:r>
            <a:endParaRPr lang="zh-CN" altLang="en-US" sz="18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TextBox 9"/>
          <p:cNvSpPr>
            <a:spLocks noChangeArrowheads="1"/>
          </p:cNvSpPr>
          <p:nvPr/>
        </p:nvSpPr>
        <p:spPr bwMode="auto">
          <a:xfrm>
            <a:off x="2782317" y="3025864"/>
            <a:ext cx="1424236" cy="369332"/>
          </a:xfrm>
          <a:prstGeom prst="rect">
            <a:avLst/>
          </a:prstGeom>
          <a:gradFill rotWithShape="1">
            <a:gsLst>
              <a:gs pos="100000">
                <a:schemeClr val="accent2"/>
              </a:gs>
              <a:gs pos="0">
                <a:srgbClr val="FFCC66"/>
              </a:gs>
              <a:gs pos="100000">
                <a:srgbClr val="F4FEE6"/>
              </a:gs>
            </a:gsLst>
            <a:lin ang="16200000" scaled="1"/>
          </a:gradFill>
          <a:ln w="28575">
            <a:solidFill>
              <a:schemeClr val="tx1"/>
            </a:solidFill>
            <a:bevel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Times" pitchFamily="2" charset="0"/>
              </a:rPr>
              <a:t>program B</a:t>
            </a:r>
            <a:endParaRPr lang="zh-CN" altLang="en-US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Times" pitchFamily="2" charset="0"/>
            </a:endParaRPr>
          </a:p>
        </p:txBody>
      </p:sp>
      <p:sp>
        <p:nvSpPr>
          <p:cNvPr id="29" name="TextBox 9"/>
          <p:cNvSpPr>
            <a:spLocks noChangeArrowheads="1"/>
          </p:cNvSpPr>
          <p:nvPr/>
        </p:nvSpPr>
        <p:spPr bwMode="auto">
          <a:xfrm>
            <a:off x="2882330" y="1969578"/>
            <a:ext cx="1378774" cy="369332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Times" pitchFamily="2" charset="0"/>
              </a:rPr>
              <a:t>do_execve</a:t>
            </a:r>
            <a:endParaRPr lang="zh-CN" altLang="en-US" b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Times" pitchFamily="2" charset="0"/>
            </a:endParaRPr>
          </a:p>
        </p:txBody>
      </p:sp>
      <p:sp>
        <p:nvSpPr>
          <p:cNvPr id="30" name="TextBox 6"/>
          <p:cNvSpPr>
            <a:spLocks noChangeArrowheads="1"/>
          </p:cNvSpPr>
          <p:nvPr/>
        </p:nvSpPr>
        <p:spPr bwMode="auto">
          <a:xfrm>
            <a:off x="1012272" y="1797328"/>
            <a:ext cx="1066767" cy="646331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Times" pitchFamily="2" charset="0"/>
              </a:rPr>
              <a:t>Process</a:t>
            </a:r>
            <a:endParaRPr lang="zh-CN" altLang="en-US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Times" pitchFamily="2" charset="0"/>
            </a:endParaRPr>
          </a:p>
          <a:p>
            <a:pPr algn="ctr"/>
            <a:r>
              <a:rPr lang="en-US" altLang="zh-CN" b="1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Times" pitchFamily="2" charset="0"/>
              </a:rPr>
              <a:t>pid</a:t>
            </a:r>
            <a:r>
              <a:rPr lang="en-US" altLang="zh-CN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Times" pitchFamily="2" charset="0"/>
              </a:rPr>
              <a:t> = X</a:t>
            </a:r>
            <a:endParaRPr lang="zh-CN" altLang="en-US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Times" pitchFamily="2" charset="0"/>
            </a:endParaRPr>
          </a:p>
        </p:txBody>
      </p:sp>
      <p:sp>
        <p:nvSpPr>
          <p:cNvPr id="31" name="TextBox 6"/>
          <p:cNvSpPr>
            <a:spLocks noChangeArrowheads="1"/>
          </p:cNvSpPr>
          <p:nvPr/>
        </p:nvSpPr>
        <p:spPr bwMode="auto">
          <a:xfrm>
            <a:off x="4287287" y="1760259"/>
            <a:ext cx="2155708" cy="276999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Times" pitchFamily="2" charset="0"/>
              </a:rPr>
              <a:t>Process   </a:t>
            </a:r>
            <a:r>
              <a:rPr lang="en-US" altLang="zh-CN" sz="1200" b="1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Times" pitchFamily="2" charset="0"/>
              </a:rPr>
              <a:t>pid</a:t>
            </a:r>
            <a:r>
              <a:rPr lang="en-US" altLang="zh-CN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Times" pitchFamily="2" charset="0"/>
              </a:rPr>
              <a:t> = X</a:t>
            </a:r>
            <a:endParaRPr lang="zh-CN" altLang="en-US" sz="1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Times" pitchFamily="2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18</a:t>
            </a:fld>
            <a:endParaRPr lang="zh-CN" altLang="en-US"/>
          </a:p>
        </p:txBody>
      </p:sp>
      <p:sp>
        <p:nvSpPr>
          <p:cNvPr id="26" name="TextBox 9"/>
          <p:cNvSpPr>
            <a:spLocks noChangeArrowheads="1"/>
          </p:cNvSpPr>
          <p:nvPr/>
        </p:nvSpPr>
        <p:spPr bwMode="auto">
          <a:xfrm>
            <a:off x="1330124" y="3031383"/>
            <a:ext cx="1424236" cy="369332"/>
          </a:xfrm>
          <a:prstGeom prst="rect">
            <a:avLst/>
          </a:prstGeom>
          <a:gradFill rotWithShape="1">
            <a:gsLst>
              <a:gs pos="100000">
                <a:schemeClr val="tx2"/>
              </a:gs>
              <a:gs pos="0">
                <a:srgbClr val="FFCC66"/>
              </a:gs>
              <a:gs pos="100000">
                <a:srgbClr val="F4FEE6"/>
              </a:gs>
            </a:gsLst>
            <a:lin ang="16200000" scaled="1"/>
          </a:gradFill>
          <a:ln w="28575">
            <a:solidFill>
              <a:schemeClr val="tx1"/>
            </a:solidFill>
            <a:bevel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b="1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Times" pitchFamily="2" charset="0"/>
              </a:rPr>
              <a:t>ucore</a:t>
            </a:r>
            <a:endParaRPr lang="zh-CN" altLang="en-US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Times" pitchFamily="2" charset="0"/>
            </a:endParaRPr>
          </a:p>
        </p:txBody>
      </p:sp>
      <p:sp>
        <p:nvSpPr>
          <p:cNvPr id="27" name="TextBox 9"/>
          <p:cNvSpPr>
            <a:spLocks noChangeArrowheads="1"/>
          </p:cNvSpPr>
          <p:nvPr/>
        </p:nvSpPr>
        <p:spPr bwMode="auto">
          <a:xfrm>
            <a:off x="2782317" y="3031383"/>
            <a:ext cx="1424236" cy="369332"/>
          </a:xfrm>
          <a:prstGeom prst="rect">
            <a:avLst/>
          </a:prstGeom>
          <a:gradFill rotWithShape="1">
            <a:gsLst>
              <a:gs pos="100000">
                <a:schemeClr val="accent2"/>
              </a:gs>
              <a:gs pos="0">
                <a:srgbClr val="FFCC66"/>
              </a:gs>
              <a:gs pos="100000">
                <a:srgbClr val="F4FEE6"/>
              </a:gs>
            </a:gsLst>
            <a:lin ang="16200000" scaled="1"/>
          </a:gradFill>
          <a:ln w="28575">
            <a:solidFill>
              <a:schemeClr val="tx1"/>
            </a:solidFill>
            <a:bevel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Times" pitchFamily="2" charset="0"/>
              </a:rPr>
              <a:t>program B</a:t>
            </a:r>
            <a:endParaRPr lang="zh-CN" altLang="en-US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Times" pitchFamily="2" charset="0"/>
            </a:endParaRPr>
          </a:p>
        </p:txBody>
      </p:sp>
      <p:sp>
        <p:nvSpPr>
          <p:cNvPr id="33" name="TextBox 80"/>
          <p:cNvSpPr txBox="1"/>
          <p:nvPr/>
        </p:nvSpPr>
        <p:spPr>
          <a:xfrm>
            <a:off x="1187624" y="214296"/>
            <a:ext cx="66967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执行</a:t>
            </a:r>
            <a:r>
              <a:rPr lang="zh-CN" altLang="zh-CN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ELF</a:t>
            </a: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格式的二进制代码</a:t>
            </a:r>
            <a:r>
              <a:rPr lang="en-US" altLang="zh-CN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简要描述</a:t>
            </a:r>
            <a:endParaRPr lang="zh-CN" altLang="en-US" sz="24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2.46914E-7 L 0.10608 2.46914E-7 C 0.15365 2.46914E-7 0.21233 -0.05494 0.21233 -0.09938 L 0.21233 -0.19846 " pathEditMode="relative" rAng="0" ptsTypes="AAAA">
                                      <p:cBhvr>
                                        <p:cTn id="39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08" y="-99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/>
      <p:bldP spid="14" grpId="0" animBg="1"/>
      <p:bldP spid="15" grpId="0" animBg="1"/>
      <p:bldP spid="24" grpId="0" animBg="1"/>
      <p:bldP spid="25" grpId="0"/>
      <p:bldP spid="28" grpId="0" animBg="1"/>
      <p:bldP spid="29" grpId="0"/>
      <p:bldP spid="30" grpId="0"/>
      <p:bldP spid="3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Box 34"/>
          <p:cNvSpPr>
            <a:spLocks noChangeArrowheads="1"/>
          </p:cNvSpPr>
          <p:nvPr/>
        </p:nvSpPr>
        <p:spPr bwMode="auto">
          <a:xfrm>
            <a:off x="0" y="214313"/>
            <a:ext cx="914400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进程控</a:t>
            </a:r>
            <a:r>
              <a:rPr lang="zh-CN" altLang="en-US" sz="3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制块</a:t>
            </a:r>
          </a:p>
        </p:txBody>
      </p:sp>
      <p:sp>
        <p:nvSpPr>
          <p:cNvPr id="18435" name="立方体 30"/>
          <p:cNvSpPr>
            <a:spLocks noChangeArrowheads="1"/>
          </p:cNvSpPr>
          <p:nvPr/>
        </p:nvSpPr>
        <p:spPr bwMode="auto">
          <a:xfrm>
            <a:off x="1400175" y="1042988"/>
            <a:ext cx="873125" cy="466725"/>
          </a:xfrm>
          <a:prstGeom prst="cube">
            <a:avLst>
              <a:gd name="adj" fmla="val 25000"/>
            </a:avLst>
          </a:prstGeom>
          <a:gradFill rotWithShape="0">
            <a:gsLst>
              <a:gs pos="0">
                <a:srgbClr val="FFF9B1"/>
              </a:gs>
              <a:gs pos="100000">
                <a:srgbClr val="FDD000"/>
              </a:gs>
              <a:gs pos="100000">
                <a:srgbClr val="5E7676"/>
              </a:gs>
            </a:gsLst>
            <a:lin ang="5400000" scaled="1"/>
          </a:gradFill>
          <a:ln w="28575" algn="ctr">
            <a:solidFill>
              <a:srgbClr val="FDD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18436" name="TextBox 31"/>
          <p:cNvSpPr txBox="1">
            <a:spLocks noChangeArrowheads="1"/>
          </p:cNvSpPr>
          <p:nvPr/>
        </p:nvSpPr>
        <p:spPr bwMode="auto">
          <a:xfrm>
            <a:off x="1482725" y="1173163"/>
            <a:ext cx="71301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 b="1" dirty="0" smtClean="0">
                <a:solidFill>
                  <a:srgbClr val="0050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PCB</a:t>
            </a:r>
            <a:endParaRPr lang="zh-CN" altLang="en-US" b="1" dirty="0">
              <a:solidFill>
                <a:srgbClr val="00507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0707194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56592" y="1535065"/>
            <a:ext cx="7143800" cy="15388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lvl="1" algn="ctr">
              <a:lnSpc>
                <a:spcPct val="95000"/>
              </a:lnSpc>
              <a:spcBef>
                <a:spcPct val="0"/>
              </a:spcBef>
              <a:buClr>
                <a:srgbClr val="FF3300"/>
              </a:buClr>
            </a:pPr>
            <a:r>
              <a:rPr lang="zh-CN" altLang="en-US" sz="4000" b="1" spc="600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操作系统课程</a:t>
            </a:r>
            <a:r>
              <a:rPr lang="zh-CN" altLang="en-US" sz="4000" b="1" spc="600" dirty="0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endParaRPr lang="en-US" altLang="zh-CN" sz="4000" b="1" spc="600" dirty="0" smtClean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32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zh-CN" altLang="en-US" sz="32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400" b="1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Lab</a:t>
            </a:r>
            <a:r>
              <a:rPr lang="en-US" altLang="zh-CN" sz="2400" b="1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400" b="1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：用户进程管理</a:t>
            </a:r>
            <a:endParaRPr lang="zh-CN" altLang="en-US" sz="24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Box 34"/>
          <p:cNvSpPr>
            <a:spLocks noChangeArrowheads="1"/>
          </p:cNvSpPr>
          <p:nvPr/>
        </p:nvSpPr>
        <p:spPr bwMode="auto">
          <a:xfrm>
            <a:off x="0" y="214313"/>
            <a:ext cx="914400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进程控</a:t>
            </a:r>
            <a:r>
              <a:rPr lang="zh-CN" altLang="en-US" sz="3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制块</a:t>
            </a:r>
          </a:p>
        </p:txBody>
      </p: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901700" y="795338"/>
            <a:ext cx="5497513" cy="4013200"/>
            <a:chOff x="901700" y="795338"/>
            <a:chExt cx="5497513" cy="4013200"/>
          </a:xfrm>
        </p:grpSpPr>
        <p:grpSp>
          <p:nvGrpSpPr>
            <p:cNvPr id="19463" name="组合 36"/>
            <p:cNvGrpSpPr>
              <a:grpSpLocks/>
            </p:cNvGrpSpPr>
            <p:nvPr/>
          </p:nvGrpSpPr>
          <p:grpSpPr bwMode="auto">
            <a:xfrm>
              <a:off x="3786188" y="795338"/>
              <a:ext cx="2584450" cy="4013200"/>
              <a:chOff x="5214942" y="795326"/>
              <a:chExt cx="2584747" cy="4013027"/>
            </a:xfrm>
          </p:grpSpPr>
          <p:sp>
            <p:nvSpPr>
              <p:cNvPr id="22" name="矩形 21"/>
              <p:cNvSpPr/>
              <p:nvPr/>
            </p:nvSpPr>
            <p:spPr bwMode="auto">
              <a:xfrm>
                <a:off x="5286387" y="4571825"/>
                <a:ext cx="1979840" cy="214304"/>
              </a:xfrm>
              <a:prstGeom prst="rect">
                <a:avLst/>
              </a:prstGeom>
              <a:gradFill>
                <a:gsLst>
                  <a:gs pos="100000">
                    <a:srgbClr val="005072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  <p:sp>
            <p:nvSpPr>
              <p:cNvPr id="21" name="矩形 20"/>
              <p:cNvSpPr/>
              <p:nvPr/>
            </p:nvSpPr>
            <p:spPr bwMode="auto">
              <a:xfrm>
                <a:off x="5286387" y="4286088"/>
                <a:ext cx="1835361" cy="214304"/>
              </a:xfrm>
              <a:prstGeom prst="rect">
                <a:avLst/>
              </a:prstGeom>
              <a:gradFill>
                <a:gsLst>
                  <a:gs pos="100000">
                    <a:srgbClr val="005072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  <p:sp>
            <p:nvSpPr>
              <p:cNvPr id="20" name="矩形 19"/>
              <p:cNvSpPr/>
              <p:nvPr/>
            </p:nvSpPr>
            <p:spPr bwMode="auto">
              <a:xfrm>
                <a:off x="5286387" y="4000350"/>
                <a:ext cx="2411690" cy="214304"/>
              </a:xfrm>
              <a:prstGeom prst="rect">
                <a:avLst/>
              </a:prstGeom>
              <a:gradFill>
                <a:gsLst>
                  <a:gs pos="100000">
                    <a:srgbClr val="005072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  <p:sp>
            <p:nvSpPr>
              <p:cNvPr id="19" name="矩形 18"/>
              <p:cNvSpPr/>
              <p:nvPr/>
            </p:nvSpPr>
            <p:spPr bwMode="auto">
              <a:xfrm>
                <a:off x="5286387" y="3714612"/>
                <a:ext cx="1871878" cy="214304"/>
              </a:xfrm>
              <a:prstGeom prst="rect">
                <a:avLst/>
              </a:prstGeom>
              <a:gradFill>
                <a:gsLst>
                  <a:gs pos="100000">
                    <a:srgbClr val="005072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  <p:sp>
            <p:nvSpPr>
              <p:cNvPr id="18" name="矩形 17"/>
              <p:cNvSpPr/>
              <p:nvPr/>
            </p:nvSpPr>
            <p:spPr bwMode="auto">
              <a:xfrm>
                <a:off x="5286387" y="3428874"/>
                <a:ext cx="2051286" cy="214304"/>
              </a:xfrm>
              <a:prstGeom prst="rect">
                <a:avLst/>
              </a:prstGeom>
              <a:gradFill>
                <a:gsLst>
                  <a:gs pos="100000">
                    <a:srgbClr val="005072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  <p:sp>
            <p:nvSpPr>
              <p:cNvPr id="17" name="矩形 16"/>
              <p:cNvSpPr/>
              <p:nvPr/>
            </p:nvSpPr>
            <p:spPr bwMode="auto">
              <a:xfrm>
                <a:off x="5286387" y="3143137"/>
                <a:ext cx="2124319" cy="214304"/>
              </a:xfrm>
              <a:prstGeom prst="rect">
                <a:avLst/>
              </a:prstGeom>
              <a:gradFill>
                <a:gsLst>
                  <a:gs pos="100000">
                    <a:srgbClr val="005072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  <p:sp>
            <p:nvSpPr>
              <p:cNvPr id="16" name="矩形 15"/>
              <p:cNvSpPr/>
              <p:nvPr/>
            </p:nvSpPr>
            <p:spPr bwMode="auto">
              <a:xfrm>
                <a:off x="5286387" y="2857399"/>
                <a:ext cx="1152657" cy="214304"/>
              </a:xfrm>
              <a:prstGeom prst="rect">
                <a:avLst/>
              </a:prstGeom>
              <a:gradFill>
                <a:gsLst>
                  <a:gs pos="100000">
                    <a:srgbClr val="005072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  <p:sp>
            <p:nvSpPr>
              <p:cNvPr id="15" name="矩形 14"/>
              <p:cNvSpPr/>
              <p:nvPr/>
            </p:nvSpPr>
            <p:spPr bwMode="auto">
              <a:xfrm>
                <a:off x="5286387" y="2571661"/>
                <a:ext cx="1476545" cy="214304"/>
              </a:xfrm>
              <a:prstGeom prst="rect">
                <a:avLst/>
              </a:prstGeom>
              <a:gradFill>
                <a:gsLst>
                  <a:gs pos="100000">
                    <a:srgbClr val="005072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  <p:sp>
            <p:nvSpPr>
              <p:cNvPr id="14" name="矩形 13"/>
              <p:cNvSpPr/>
              <p:nvPr/>
            </p:nvSpPr>
            <p:spPr bwMode="auto">
              <a:xfrm>
                <a:off x="5286387" y="2285924"/>
                <a:ext cx="1260620" cy="214304"/>
              </a:xfrm>
              <a:prstGeom prst="rect">
                <a:avLst/>
              </a:prstGeom>
              <a:gradFill>
                <a:gsLst>
                  <a:gs pos="100000">
                    <a:srgbClr val="005072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  <p:sp>
            <p:nvSpPr>
              <p:cNvPr id="13" name="矩形 12"/>
              <p:cNvSpPr/>
              <p:nvPr/>
            </p:nvSpPr>
            <p:spPr bwMode="auto">
              <a:xfrm>
                <a:off x="5286387" y="2000186"/>
                <a:ext cx="2411690" cy="214304"/>
              </a:xfrm>
              <a:prstGeom prst="rect">
                <a:avLst/>
              </a:prstGeom>
              <a:gradFill>
                <a:gsLst>
                  <a:gs pos="100000">
                    <a:srgbClr val="005072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  <p:sp>
            <p:nvSpPr>
              <p:cNvPr id="12" name="矩形 11"/>
              <p:cNvSpPr/>
              <p:nvPr/>
            </p:nvSpPr>
            <p:spPr bwMode="auto">
              <a:xfrm>
                <a:off x="5286387" y="1714448"/>
                <a:ext cx="714457" cy="214304"/>
              </a:xfrm>
              <a:prstGeom prst="rect">
                <a:avLst/>
              </a:prstGeom>
              <a:gradFill>
                <a:gsLst>
                  <a:gs pos="100000">
                    <a:srgbClr val="005072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  <p:sp>
            <p:nvSpPr>
              <p:cNvPr id="6" name="矩形 5"/>
              <p:cNvSpPr/>
              <p:nvPr/>
            </p:nvSpPr>
            <p:spPr bwMode="auto">
              <a:xfrm>
                <a:off x="5286387" y="857235"/>
                <a:ext cx="647774" cy="214304"/>
              </a:xfrm>
              <a:prstGeom prst="rect">
                <a:avLst/>
              </a:prstGeom>
              <a:gradFill>
                <a:gsLst>
                  <a:gs pos="100000">
                    <a:srgbClr val="005072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  <p:sp>
            <p:nvSpPr>
              <p:cNvPr id="11" name="矩形 10"/>
              <p:cNvSpPr/>
              <p:nvPr/>
            </p:nvSpPr>
            <p:spPr bwMode="auto">
              <a:xfrm>
                <a:off x="5286387" y="1428711"/>
                <a:ext cx="2016357" cy="214304"/>
              </a:xfrm>
              <a:prstGeom prst="rect">
                <a:avLst/>
              </a:prstGeom>
              <a:gradFill>
                <a:gsLst>
                  <a:gs pos="100000">
                    <a:srgbClr val="005072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  <p:sp>
            <p:nvSpPr>
              <p:cNvPr id="10" name="矩形 9"/>
              <p:cNvSpPr/>
              <p:nvPr/>
            </p:nvSpPr>
            <p:spPr bwMode="auto">
              <a:xfrm>
                <a:off x="5286387" y="1142973"/>
                <a:ext cx="1584507" cy="214304"/>
              </a:xfrm>
              <a:prstGeom prst="rect">
                <a:avLst/>
              </a:prstGeom>
              <a:gradFill>
                <a:gsLst>
                  <a:gs pos="100000">
                    <a:srgbClr val="005072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  <p:sp>
            <p:nvSpPr>
              <p:cNvPr id="19516" name="TextBox 6"/>
              <p:cNvSpPr txBox="1">
                <a:spLocks noChangeArrowheads="1"/>
              </p:cNvSpPr>
              <p:nvPr/>
            </p:nvSpPr>
            <p:spPr bwMode="auto">
              <a:xfrm>
                <a:off x="5214942" y="795326"/>
                <a:ext cx="772969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</a:pPr>
                <a:r>
                  <a:rPr lang="en-US" altLang="zh-CN" sz="1400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int pid</a:t>
                </a:r>
                <a:endParaRPr lang="zh-CN" altLang="en-US" sz="14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517" name="TextBox 22"/>
              <p:cNvSpPr txBox="1">
                <a:spLocks noChangeArrowheads="1"/>
              </p:cNvSpPr>
              <p:nvPr/>
            </p:nvSpPr>
            <p:spPr bwMode="auto">
              <a:xfrm>
                <a:off x="5214942" y="1094412"/>
                <a:ext cx="1736373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</a:pPr>
                <a:r>
                  <a:rPr lang="en-US" altLang="zh-CN" sz="1400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char[15+1] name</a:t>
                </a:r>
                <a:endParaRPr lang="zh-CN" altLang="en-US" sz="14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518" name="TextBox 23"/>
              <p:cNvSpPr txBox="1">
                <a:spLocks noChangeArrowheads="1"/>
              </p:cNvSpPr>
              <p:nvPr/>
            </p:nvSpPr>
            <p:spPr bwMode="auto">
              <a:xfrm>
                <a:off x="5214942" y="1366830"/>
                <a:ext cx="2177969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</a:pPr>
                <a:r>
                  <a:rPr lang="en-US" altLang="zh-CN" sz="1400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enum proc_state state</a:t>
                </a:r>
                <a:endParaRPr lang="zh-CN" altLang="en-US" sz="14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519" name="TextBox 24"/>
              <p:cNvSpPr txBox="1">
                <a:spLocks noChangeArrowheads="1"/>
              </p:cNvSpPr>
              <p:nvPr/>
            </p:nvSpPr>
            <p:spPr bwMode="auto">
              <a:xfrm>
                <a:off x="5214942" y="1658296"/>
                <a:ext cx="879215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</a:pPr>
                <a:r>
                  <a:rPr lang="en-US" altLang="zh-CN" sz="1400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int runs</a:t>
                </a:r>
                <a:endParaRPr lang="zh-CN" altLang="en-US" sz="14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520" name="TextBox 25"/>
              <p:cNvSpPr txBox="1">
                <a:spLocks noChangeArrowheads="1"/>
              </p:cNvSpPr>
              <p:nvPr/>
            </p:nvSpPr>
            <p:spPr bwMode="auto">
              <a:xfrm>
                <a:off x="5214942" y="1961194"/>
                <a:ext cx="2584747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</a:pPr>
                <a:r>
                  <a:rPr lang="en-US" altLang="zh-CN" sz="1400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volatile bool need_resched</a:t>
                </a:r>
                <a:endParaRPr lang="zh-CN" altLang="en-US" sz="14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521" name="TextBox 26"/>
              <p:cNvSpPr txBox="1">
                <a:spLocks noChangeArrowheads="1"/>
              </p:cNvSpPr>
              <p:nvPr/>
            </p:nvSpPr>
            <p:spPr bwMode="auto">
              <a:xfrm>
                <a:off x="5214942" y="2245040"/>
                <a:ext cx="1410130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</a:pPr>
                <a:r>
                  <a:rPr lang="en-US" altLang="zh-CN" sz="1400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uint32_t flags</a:t>
                </a:r>
                <a:endParaRPr lang="zh-CN" altLang="en-US" sz="14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522" name="TextBox 27"/>
              <p:cNvSpPr txBox="1">
                <a:spLocks noChangeArrowheads="1"/>
              </p:cNvSpPr>
              <p:nvPr/>
            </p:nvSpPr>
            <p:spPr bwMode="auto">
              <a:xfrm>
                <a:off x="5214942" y="2517458"/>
                <a:ext cx="1595309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</a:pPr>
                <a:r>
                  <a:rPr lang="en-US" altLang="zh-CN" sz="1400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uintptr_t kstack</a:t>
                </a:r>
                <a:endParaRPr lang="zh-CN" altLang="en-US" sz="14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523" name="TextBox 28"/>
              <p:cNvSpPr txBox="1">
                <a:spLocks noChangeArrowheads="1"/>
              </p:cNvSpPr>
              <p:nvPr/>
            </p:nvSpPr>
            <p:spPr bwMode="auto">
              <a:xfrm>
                <a:off x="5214942" y="2801304"/>
                <a:ext cx="1300356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</a:pPr>
                <a:r>
                  <a:rPr lang="en-US" altLang="zh-CN" sz="1400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uintptr_t cr3</a:t>
                </a:r>
                <a:endParaRPr lang="zh-CN" altLang="en-US" sz="14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524" name="TextBox 29"/>
              <p:cNvSpPr txBox="1">
                <a:spLocks noChangeArrowheads="1"/>
              </p:cNvSpPr>
              <p:nvPr/>
            </p:nvSpPr>
            <p:spPr bwMode="auto">
              <a:xfrm>
                <a:off x="5214942" y="3081342"/>
                <a:ext cx="2259849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</a:pPr>
                <a:r>
                  <a:rPr lang="en-US" altLang="zh-CN" sz="1400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struct mm_struct * mm</a:t>
                </a:r>
                <a:endParaRPr lang="zh-CN" altLang="en-US" sz="14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525" name="TextBox 30"/>
              <p:cNvSpPr txBox="1">
                <a:spLocks noChangeArrowheads="1"/>
              </p:cNvSpPr>
              <p:nvPr/>
            </p:nvSpPr>
            <p:spPr bwMode="auto">
              <a:xfrm>
                <a:off x="5214942" y="3357568"/>
                <a:ext cx="2182521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</a:pPr>
                <a:r>
                  <a:rPr lang="en-US" altLang="zh-CN" sz="1400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struct context context</a:t>
                </a:r>
                <a:endParaRPr lang="zh-CN" altLang="en-US" sz="14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526" name="TextBox 31"/>
              <p:cNvSpPr txBox="1">
                <a:spLocks noChangeArrowheads="1"/>
              </p:cNvSpPr>
              <p:nvPr/>
            </p:nvSpPr>
            <p:spPr bwMode="auto">
              <a:xfrm>
                <a:off x="5214942" y="3652846"/>
                <a:ext cx="2001574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</a:pPr>
                <a:r>
                  <a:rPr lang="en-US" altLang="zh-CN" sz="1400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struct trapframe * tf</a:t>
                </a:r>
                <a:endParaRPr lang="zh-CN" altLang="en-US" sz="14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527" name="TextBox 32"/>
              <p:cNvSpPr txBox="1">
                <a:spLocks noChangeArrowheads="1"/>
              </p:cNvSpPr>
              <p:nvPr/>
            </p:nvSpPr>
            <p:spPr bwMode="auto">
              <a:xfrm>
                <a:off x="5214942" y="3929072"/>
                <a:ext cx="2552494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</a:pPr>
                <a:r>
                  <a:rPr lang="en-US" altLang="zh-CN" sz="1400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struct proc_struct * parent</a:t>
                </a:r>
                <a:endParaRPr lang="zh-CN" altLang="en-US" sz="14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528" name="TextBox 33"/>
              <p:cNvSpPr txBox="1">
                <a:spLocks noChangeArrowheads="1"/>
              </p:cNvSpPr>
              <p:nvPr/>
            </p:nvSpPr>
            <p:spPr bwMode="auto">
              <a:xfrm>
                <a:off x="5214942" y="4224350"/>
                <a:ext cx="1897955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</a:pPr>
                <a:r>
                  <a:rPr lang="en-US" altLang="zh-CN" sz="1400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list_entry_t list_link</a:t>
                </a:r>
                <a:endParaRPr lang="zh-CN" altLang="en-US" sz="14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529" name="TextBox 34"/>
              <p:cNvSpPr txBox="1">
                <a:spLocks noChangeArrowheads="1"/>
              </p:cNvSpPr>
              <p:nvPr/>
            </p:nvSpPr>
            <p:spPr bwMode="auto">
              <a:xfrm>
                <a:off x="5214942" y="4500576"/>
                <a:ext cx="2053447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</a:pPr>
                <a:r>
                  <a:rPr lang="en-US" altLang="zh-CN" sz="1400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list_entry_t hash_link</a:t>
                </a:r>
                <a:endParaRPr lang="zh-CN" altLang="en-US" sz="14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9464" name="组合 37"/>
            <p:cNvGrpSpPr>
              <a:grpSpLocks/>
            </p:cNvGrpSpPr>
            <p:nvPr/>
          </p:nvGrpSpPr>
          <p:grpSpPr bwMode="auto">
            <a:xfrm>
              <a:off x="901700" y="2644775"/>
              <a:ext cx="1993900" cy="338138"/>
              <a:chOff x="428596" y="3102296"/>
              <a:chExt cx="1992853" cy="338554"/>
            </a:xfrm>
          </p:grpSpPr>
          <p:sp>
            <p:nvSpPr>
              <p:cNvPr id="4" name="矩形 3"/>
              <p:cNvSpPr/>
              <p:nvPr/>
            </p:nvSpPr>
            <p:spPr bwMode="auto">
              <a:xfrm>
                <a:off x="499996" y="3105475"/>
                <a:ext cx="1835773" cy="324248"/>
              </a:xfrm>
              <a:prstGeom prst="rect">
                <a:avLst/>
              </a:prstGeom>
              <a:gradFill>
                <a:gsLst>
                  <a:gs pos="100000">
                    <a:srgbClr val="005072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  <p:sp>
            <p:nvSpPr>
              <p:cNvPr id="19501" name="TextBox 4"/>
              <p:cNvSpPr txBox="1">
                <a:spLocks noChangeArrowheads="1"/>
              </p:cNvSpPr>
              <p:nvPr/>
            </p:nvSpPr>
            <p:spPr bwMode="auto">
              <a:xfrm>
                <a:off x="428596" y="3102296"/>
                <a:ext cx="1992853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</a:pPr>
                <a:r>
                  <a:rPr lang="en-US" altLang="zh-CN" sz="1600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struct proc_struct</a:t>
                </a:r>
                <a:endParaRPr lang="zh-CN" altLang="en-US" sz="16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19465" name="直接连接符 40"/>
            <p:cNvCxnSpPr>
              <a:cxnSpLocks noChangeShapeType="1"/>
            </p:cNvCxnSpPr>
            <p:nvPr/>
          </p:nvCxnSpPr>
          <p:spPr bwMode="auto">
            <a:xfrm rot="10800000" flipV="1">
              <a:off x="3602038" y="952500"/>
              <a:ext cx="252412" cy="0"/>
            </a:xfrm>
            <a:prstGeom prst="line">
              <a:avLst/>
            </a:prstGeom>
            <a:noFill/>
            <a:ln w="28575" algn="ctr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66" name="直接连接符 42"/>
            <p:cNvCxnSpPr>
              <a:cxnSpLocks noChangeShapeType="1"/>
            </p:cNvCxnSpPr>
            <p:nvPr/>
          </p:nvCxnSpPr>
          <p:spPr bwMode="auto">
            <a:xfrm>
              <a:off x="2849563" y="2813050"/>
              <a:ext cx="238125" cy="0"/>
            </a:xfrm>
            <a:prstGeom prst="line">
              <a:avLst/>
            </a:prstGeom>
            <a:noFill/>
            <a:ln w="28575" algn="ctr">
              <a:solidFill>
                <a:srgbClr val="11576A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67" name="直接连接符 44"/>
            <p:cNvCxnSpPr>
              <a:cxnSpLocks noChangeShapeType="1"/>
            </p:cNvCxnSpPr>
            <p:nvPr/>
          </p:nvCxnSpPr>
          <p:spPr bwMode="auto">
            <a:xfrm rot="5400000" flipH="1" flipV="1">
              <a:off x="2393951" y="1622425"/>
              <a:ext cx="1890712" cy="522287"/>
            </a:xfrm>
            <a:prstGeom prst="line">
              <a:avLst/>
            </a:prstGeom>
            <a:noFill/>
            <a:ln w="28575" algn="ctr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68" name="直接连接符 45"/>
            <p:cNvCxnSpPr>
              <a:cxnSpLocks noChangeShapeType="1"/>
            </p:cNvCxnSpPr>
            <p:nvPr/>
          </p:nvCxnSpPr>
          <p:spPr bwMode="auto">
            <a:xfrm rot="10800000" flipV="1">
              <a:off x="3602038" y="1262063"/>
              <a:ext cx="252412" cy="0"/>
            </a:xfrm>
            <a:prstGeom prst="line">
              <a:avLst/>
            </a:prstGeom>
            <a:noFill/>
            <a:ln w="28575" algn="ctr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69" name="直接连接符 46"/>
            <p:cNvCxnSpPr>
              <a:cxnSpLocks noChangeShapeType="1"/>
            </p:cNvCxnSpPr>
            <p:nvPr/>
          </p:nvCxnSpPr>
          <p:spPr bwMode="auto">
            <a:xfrm rot="10800000" flipV="1">
              <a:off x="3602038" y="1547813"/>
              <a:ext cx="252412" cy="0"/>
            </a:xfrm>
            <a:prstGeom prst="line">
              <a:avLst/>
            </a:prstGeom>
            <a:noFill/>
            <a:ln w="28575" algn="ctr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70" name="直接连接符 47"/>
            <p:cNvCxnSpPr>
              <a:cxnSpLocks noChangeShapeType="1"/>
            </p:cNvCxnSpPr>
            <p:nvPr/>
          </p:nvCxnSpPr>
          <p:spPr bwMode="auto">
            <a:xfrm rot="10800000" flipV="1">
              <a:off x="3602038" y="1833563"/>
              <a:ext cx="252412" cy="0"/>
            </a:xfrm>
            <a:prstGeom prst="line">
              <a:avLst/>
            </a:prstGeom>
            <a:noFill/>
            <a:ln w="28575" algn="ctr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71" name="直接连接符 48"/>
            <p:cNvCxnSpPr>
              <a:cxnSpLocks noChangeShapeType="1"/>
            </p:cNvCxnSpPr>
            <p:nvPr/>
          </p:nvCxnSpPr>
          <p:spPr bwMode="auto">
            <a:xfrm rot="10800000" flipV="1">
              <a:off x="3602038" y="2119313"/>
              <a:ext cx="252412" cy="0"/>
            </a:xfrm>
            <a:prstGeom prst="line">
              <a:avLst/>
            </a:prstGeom>
            <a:noFill/>
            <a:ln w="28575" algn="ctr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72" name="直接连接符 49"/>
            <p:cNvCxnSpPr>
              <a:cxnSpLocks noChangeShapeType="1"/>
            </p:cNvCxnSpPr>
            <p:nvPr/>
          </p:nvCxnSpPr>
          <p:spPr bwMode="auto">
            <a:xfrm rot="10800000" flipV="1">
              <a:off x="3602038" y="2409825"/>
              <a:ext cx="252412" cy="0"/>
            </a:xfrm>
            <a:prstGeom prst="line">
              <a:avLst/>
            </a:prstGeom>
            <a:noFill/>
            <a:ln w="28575" algn="ctr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73" name="直接连接符 50"/>
            <p:cNvCxnSpPr>
              <a:cxnSpLocks noChangeShapeType="1"/>
            </p:cNvCxnSpPr>
            <p:nvPr/>
          </p:nvCxnSpPr>
          <p:spPr bwMode="auto">
            <a:xfrm rot="10800000" flipV="1">
              <a:off x="3602038" y="2695575"/>
              <a:ext cx="252412" cy="0"/>
            </a:xfrm>
            <a:prstGeom prst="line">
              <a:avLst/>
            </a:prstGeom>
            <a:noFill/>
            <a:ln w="28575" algn="ctr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74" name="直接连接符 51"/>
            <p:cNvCxnSpPr>
              <a:cxnSpLocks noChangeShapeType="1"/>
            </p:cNvCxnSpPr>
            <p:nvPr/>
          </p:nvCxnSpPr>
          <p:spPr bwMode="auto">
            <a:xfrm rot="10800000" flipV="1">
              <a:off x="3602038" y="2981325"/>
              <a:ext cx="252412" cy="0"/>
            </a:xfrm>
            <a:prstGeom prst="line">
              <a:avLst/>
            </a:prstGeom>
            <a:noFill/>
            <a:ln w="28575" algn="ctr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75" name="直接连接符 52"/>
            <p:cNvCxnSpPr>
              <a:cxnSpLocks noChangeShapeType="1"/>
            </p:cNvCxnSpPr>
            <p:nvPr/>
          </p:nvCxnSpPr>
          <p:spPr bwMode="auto">
            <a:xfrm rot="10800000" flipV="1">
              <a:off x="3602038" y="3248025"/>
              <a:ext cx="252412" cy="0"/>
            </a:xfrm>
            <a:prstGeom prst="line">
              <a:avLst/>
            </a:prstGeom>
            <a:noFill/>
            <a:ln w="28575" algn="ctr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76" name="直接连接符 53"/>
            <p:cNvCxnSpPr>
              <a:cxnSpLocks noChangeShapeType="1"/>
            </p:cNvCxnSpPr>
            <p:nvPr/>
          </p:nvCxnSpPr>
          <p:spPr bwMode="auto">
            <a:xfrm rot="10800000" flipV="1">
              <a:off x="3602038" y="3543300"/>
              <a:ext cx="252412" cy="0"/>
            </a:xfrm>
            <a:prstGeom prst="line">
              <a:avLst/>
            </a:prstGeom>
            <a:noFill/>
            <a:ln w="28575" algn="ctr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77" name="直接连接符 54"/>
            <p:cNvCxnSpPr>
              <a:cxnSpLocks noChangeShapeType="1"/>
            </p:cNvCxnSpPr>
            <p:nvPr/>
          </p:nvCxnSpPr>
          <p:spPr bwMode="auto">
            <a:xfrm rot="10800000" flipV="1">
              <a:off x="3602038" y="3829050"/>
              <a:ext cx="252412" cy="0"/>
            </a:xfrm>
            <a:prstGeom prst="line">
              <a:avLst/>
            </a:prstGeom>
            <a:noFill/>
            <a:ln w="28575" algn="ctr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78" name="直接连接符 55"/>
            <p:cNvCxnSpPr>
              <a:cxnSpLocks noChangeShapeType="1"/>
            </p:cNvCxnSpPr>
            <p:nvPr/>
          </p:nvCxnSpPr>
          <p:spPr bwMode="auto">
            <a:xfrm rot="10800000" flipV="1">
              <a:off x="3602038" y="4114800"/>
              <a:ext cx="252412" cy="0"/>
            </a:xfrm>
            <a:prstGeom prst="line">
              <a:avLst/>
            </a:prstGeom>
            <a:noFill/>
            <a:ln w="28575" algn="ctr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79" name="直接连接符 56"/>
            <p:cNvCxnSpPr>
              <a:cxnSpLocks noChangeShapeType="1"/>
            </p:cNvCxnSpPr>
            <p:nvPr/>
          </p:nvCxnSpPr>
          <p:spPr bwMode="auto">
            <a:xfrm rot="10800000" flipV="1">
              <a:off x="3602038" y="4400550"/>
              <a:ext cx="252412" cy="0"/>
            </a:xfrm>
            <a:prstGeom prst="line">
              <a:avLst/>
            </a:prstGeom>
            <a:noFill/>
            <a:ln w="28575" algn="ctr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80" name="直接连接符 57"/>
            <p:cNvCxnSpPr>
              <a:cxnSpLocks noChangeShapeType="1"/>
            </p:cNvCxnSpPr>
            <p:nvPr/>
          </p:nvCxnSpPr>
          <p:spPr bwMode="auto">
            <a:xfrm rot="10800000" flipV="1">
              <a:off x="3602038" y="4676775"/>
              <a:ext cx="252412" cy="0"/>
            </a:xfrm>
            <a:prstGeom prst="line">
              <a:avLst/>
            </a:prstGeom>
            <a:noFill/>
            <a:ln w="28575" algn="ctr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81" name="直接连接符 59"/>
            <p:cNvCxnSpPr>
              <a:cxnSpLocks noChangeShapeType="1"/>
            </p:cNvCxnSpPr>
            <p:nvPr/>
          </p:nvCxnSpPr>
          <p:spPr bwMode="auto">
            <a:xfrm rot="5400000" flipH="1" flipV="1">
              <a:off x="2563812" y="1773238"/>
              <a:ext cx="1571625" cy="539750"/>
            </a:xfrm>
            <a:prstGeom prst="line">
              <a:avLst/>
            </a:prstGeom>
            <a:noFill/>
            <a:ln w="28575" algn="ctr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82" name="直接连接符 61"/>
            <p:cNvCxnSpPr>
              <a:cxnSpLocks noChangeShapeType="1"/>
            </p:cNvCxnSpPr>
            <p:nvPr/>
          </p:nvCxnSpPr>
          <p:spPr bwMode="auto">
            <a:xfrm rot="5400000">
              <a:off x="2728119" y="1921669"/>
              <a:ext cx="1260475" cy="503237"/>
            </a:xfrm>
            <a:prstGeom prst="line">
              <a:avLst/>
            </a:prstGeom>
            <a:noFill/>
            <a:ln w="28575" algn="ctr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83" name="直接连接符 62"/>
            <p:cNvCxnSpPr>
              <a:cxnSpLocks noChangeShapeType="1"/>
            </p:cNvCxnSpPr>
            <p:nvPr/>
          </p:nvCxnSpPr>
          <p:spPr bwMode="auto">
            <a:xfrm rot="5400000">
              <a:off x="2845593" y="2053432"/>
              <a:ext cx="1008063" cy="539750"/>
            </a:xfrm>
            <a:prstGeom prst="line">
              <a:avLst/>
            </a:prstGeom>
            <a:noFill/>
            <a:ln w="28575" algn="ctr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84" name="直接连接符 63"/>
            <p:cNvCxnSpPr>
              <a:cxnSpLocks noChangeShapeType="1"/>
            </p:cNvCxnSpPr>
            <p:nvPr/>
          </p:nvCxnSpPr>
          <p:spPr bwMode="auto">
            <a:xfrm rot="5400000">
              <a:off x="3012281" y="2210594"/>
              <a:ext cx="701675" cy="503238"/>
            </a:xfrm>
            <a:prstGeom prst="line">
              <a:avLst/>
            </a:prstGeom>
            <a:noFill/>
            <a:ln w="28575" algn="ctr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85" name="直接连接符 64"/>
            <p:cNvCxnSpPr>
              <a:cxnSpLocks noChangeShapeType="1"/>
            </p:cNvCxnSpPr>
            <p:nvPr/>
          </p:nvCxnSpPr>
          <p:spPr bwMode="auto">
            <a:xfrm rot="10800000" flipV="1">
              <a:off x="3143250" y="2408238"/>
              <a:ext cx="476250" cy="377825"/>
            </a:xfrm>
            <a:prstGeom prst="line">
              <a:avLst/>
            </a:prstGeom>
            <a:noFill/>
            <a:ln w="28575" algn="ctr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86" name="直接连接符 69"/>
            <p:cNvCxnSpPr>
              <a:cxnSpLocks noChangeShapeType="1"/>
            </p:cNvCxnSpPr>
            <p:nvPr/>
          </p:nvCxnSpPr>
          <p:spPr bwMode="auto">
            <a:xfrm flipV="1">
              <a:off x="3071813" y="2695575"/>
              <a:ext cx="544512" cy="127000"/>
            </a:xfrm>
            <a:prstGeom prst="line">
              <a:avLst/>
            </a:prstGeom>
            <a:noFill/>
            <a:ln w="28575" algn="ctr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87" name="直接连接符 75"/>
            <p:cNvCxnSpPr>
              <a:cxnSpLocks noChangeShapeType="1"/>
            </p:cNvCxnSpPr>
            <p:nvPr/>
          </p:nvCxnSpPr>
          <p:spPr bwMode="auto">
            <a:xfrm rot="1800000" flipV="1">
              <a:off x="3078163" y="2840038"/>
              <a:ext cx="544512" cy="127000"/>
            </a:xfrm>
            <a:prstGeom prst="line">
              <a:avLst/>
            </a:prstGeom>
            <a:noFill/>
            <a:ln w="28575" algn="ctr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88" name="直接连接符 76"/>
            <p:cNvCxnSpPr>
              <a:cxnSpLocks noChangeShapeType="1"/>
            </p:cNvCxnSpPr>
            <p:nvPr/>
          </p:nvCxnSpPr>
          <p:spPr bwMode="auto">
            <a:xfrm>
              <a:off x="3117850" y="2835275"/>
              <a:ext cx="490538" cy="417513"/>
            </a:xfrm>
            <a:prstGeom prst="line">
              <a:avLst/>
            </a:prstGeom>
            <a:noFill/>
            <a:ln w="28575" algn="ctr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9" name="直接连接符 78"/>
            <p:cNvCxnSpPr/>
            <p:nvPr/>
          </p:nvCxnSpPr>
          <p:spPr bwMode="auto">
            <a:xfrm rot="16200000" flipH="1">
              <a:off x="2400298" y="3457567"/>
              <a:ext cx="1887868" cy="544861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11576A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</p:spPr>
        </p:cxnSp>
        <p:cxnSp>
          <p:nvCxnSpPr>
            <p:cNvPr id="80" name="直接连接符 79"/>
            <p:cNvCxnSpPr/>
            <p:nvPr/>
          </p:nvCxnSpPr>
          <p:spPr bwMode="auto">
            <a:xfrm rot="16200000" flipH="1">
              <a:off x="2562343" y="3339973"/>
              <a:ext cx="1571618" cy="54000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11576A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</p:spPr>
        </p:cxnSp>
        <p:cxnSp>
          <p:nvCxnSpPr>
            <p:cNvPr id="81" name="直接连接符 80"/>
            <p:cNvCxnSpPr/>
            <p:nvPr/>
          </p:nvCxnSpPr>
          <p:spPr bwMode="auto">
            <a:xfrm rot="16200000" flipV="1">
              <a:off x="2680860" y="3177006"/>
              <a:ext cx="1331922" cy="55003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11576A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</p:spPr>
        </p:cxnSp>
        <p:cxnSp>
          <p:nvCxnSpPr>
            <p:cNvPr id="82" name="直接连接符 81"/>
            <p:cNvCxnSpPr/>
            <p:nvPr/>
          </p:nvCxnSpPr>
          <p:spPr bwMode="auto">
            <a:xfrm rot="16200000" flipV="1">
              <a:off x="2841736" y="3062168"/>
              <a:ext cx="1000132" cy="54000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11576A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</p:spPr>
        </p:cxnSp>
        <p:cxnSp>
          <p:nvCxnSpPr>
            <p:cNvPr id="83" name="直接连接符 82"/>
            <p:cNvCxnSpPr/>
            <p:nvPr/>
          </p:nvCxnSpPr>
          <p:spPr bwMode="auto">
            <a:xfrm rot="16200000" flipV="1">
              <a:off x="2983646" y="2906700"/>
              <a:ext cx="720000" cy="5436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11576A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</p:spPr>
        </p:cxnSp>
        <p:sp>
          <p:nvSpPr>
            <p:cNvPr id="19494" name="椭圆 94"/>
            <p:cNvSpPr>
              <a:spLocks noChangeArrowheads="1"/>
            </p:cNvSpPr>
            <p:nvPr/>
          </p:nvSpPr>
          <p:spPr bwMode="auto">
            <a:xfrm>
              <a:off x="6000750" y="3214688"/>
              <a:ext cx="107950" cy="10795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19495" name="椭圆 95"/>
            <p:cNvSpPr>
              <a:spLocks noChangeArrowheads="1"/>
            </p:cNvSpPr>
            <p:nvPr/>
          </p:nvSpPr>
          <p:spPr bwMode="auto">
            <a:xfrm>
              <a:off x="5929313" y="3486150"/>
              <a:ext cx="107950" cy="10795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19496" name="椭圆 96"/>
            <p:cNvSpPr>
              <a:spLocks noChangeArrowheads="1"/>
            </p:cNvSpPr>
            <p:nvPr/>
          </p:nvSpPr>
          <p:spPr bwMode="auto">
            <a:xfrm>
              <a:off x="5749925" y="3776663"/>
              <a:ext cx="107950" cy="10795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19497" name="椭圆 97"/>
            <p:cNvSpPr>
              <a:spLocks noChangeArrowheads="1"/>
            </p:cNvSpPr>
            <p:nvPr/>
          </p:nvSpPr>
          <p:spPr bwMode="auto">
            <a:xfrm>
              <a:off x="6291263" y="4062413"/>
              <a:ext cx="107950" cy="10795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3" name="椭圆 98"/>
            <p:cNvSpPr>
              <a:spLocks noChangeArrowheads="1"/>
            </p:cNvSpPr>
            <p:nvPr/>
          </p:nvSpPr>
          <p:spPr bwMode="auto">
            <a:xfrm>
              <a:off x="5715000" y="4329113"/>
              <a:ext cx="107950" cy="10795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19499" name="椭圆 99"/>
            <p:cNvSpPr>
              <a:spLocks noChangeArrowheads="1"/>
            </p:cNvSpPr>
            <p:nvPr/>
          </p:nvSpPr>
          <p:spPr bwMode="auto">
            <a:xfrm>
              <a:off x="5862638" y="4629150"/>
              <a:ext cx="107950" cy="10795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endParaRPr lang="zh-CN" altLang="en-US"/>
            </a:p>
          </p:txBody>
        </p:sp>
      </p:grpSp>
      <p:sp>
        <p:nvSpPr>
          <p:cNvPr id="19460" name="立方体 30"/>
          <p:cNvSpPr>
            <a:spLocks noChangeArrowheads="1"/>
          </p:cNvSpPr>
          <p:nvPr/>
        </p:nvSpPr>
        <p:spPr bwMode="auto">
          <a:xfrm>
            <a:off x="1400175" y="1042988"/>
            <a:ext cx="873125" cy="466725"/>
          </a:xfrm>
          <a:prstGeom prst="cube">
            <a:avLst>
              <a:gd name="adj" fmla="val 25000"/>
            </a:avLst>
          </a:prstGeom>
          <a:gradFill rotWithShape="0">
            <a:gsLst>
              <a:gs pos="0">
                <a:srgbClr val="FFF9B1"/>
              </a:gs>
              <a:gs pos="100000">
                <a:srgbClr val="FDD000"/>
              </a:gs>
              <a:gs pos="100000">
                <a:srgbClr val="5E7676"/>
              </a:gs>
            </a:gsLst>
            <a:lin ang="5400000" scaled="1"/>
          </a:gradFill>
          <a:ln w="28575" algn="ctr">
            <a:solidFill>
              <a:srgbClr val="FDD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19461" name="TextBox 31"/>
          <p:cNvSpPr txBox="1">
            <a:spLocks noChangeArrowheads="1"/>
          </p:cNvSpPr>
          <p:nvPr/>
        </p:nvSpPr>
        <p:spPr bwMode="auto">
          <a:xfrm>
            <a:off x="1437913" y="1151685"/>
            <a:ext cx="71301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 b="1" dirty="0" smtClean="0">
                <a:solidFill>
                  <a:srgbClr val="0050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PCB</a:t>
            </a:r>
            <a:endParaRPr lang="zh-CN" altLang="en-US" b="1" dirty="0">
              <a:solidFill>
                <a:srgbClr val="00507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498" name="直接连接符 71"/>
          <p:cNvCxnSpPr>
            <a:cxnSpLocks noChangeShapeType="1"/>
            <a:endCxn id="19461" idx="2"/>
          </p:cNvCxnSpPr>
          <p:nvPr/>
        </p:nvCxnSpPr>
        <p:spPr bwMode="auto">
          <a:xfrm flipV="1">
            <a:off x="1779558" y="1521017"/>
            <a:ext cx="14861" cy="1135062"/>
          </a:xfrm>
          <a:prstGeom prst="line">
            <a:avLst/>
          </a:prstGeom>
          <a:noFill/>
          <a:ln w="34925" algn="ctr">
            <a:solidFill>
              <a:schemeClr val="tx1"/>
            </a:solidFill>
            <a:prstDash val="dash"/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11112689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 txBox="1">
            <a:spLocks/>
          </p:cNvSpPr>
          <p:nvPr/>
        </p:nvSpPr>
        <p:spPr>
          <a:xfrm>
            <a:off x="539552" y="2715766"/>
            <a:ext cx="633670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r>
              <a:rPr lang="en-US" altLang="zh-CN" dirty="0" err="1" smtClean="0"/>
              <a:t>do_execve</a:t>
            </a:r>
            <a:r>
              <a:rPr lang="zh-CN" altLang="en-US" dirty="0" smtClean="0"/>
              <a:t>的实现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1469" y="2715766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内容占位符 2"/>
          <p:cNvSpPr txBox="1">
            <a:spLocks/>
          </p:cNvSpPr>
          <p:nvPr/>
        </p:nvSpPr>
        <p:spPr>
          <a:xfrm>
            <a:off x="611560" y="3507854"/>
            <a:ext cx="4786346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lang="zh-CN" altLang="en-US" sz="2800" smtClean="0">
                <a:solidFill>
                  <a:srgbClr val="C00000"/>
                </a:solidFill>
              </a:rPr>
              <a:t>执行</a:t>
            </a:r>
            <a:r>
              <a:rPr lang="zh-CN" altLang="zh-CN" sz="2800" smtClean="0">
                <a:solidFill>
                  <a:srgbClr val="C00000"/>
                </a:solidFill>
              </a:rPr>
              <a:t>ELF</a:t>
            </a:r>
            <a:r>
              <a:rPr lang="zh-CN" altLang="en-US" sz="2800" smtClean="0">
                <a:solidFill>
                  <a:srgbClr val="C00000"/>
                </a:solidFill>
              </a:rPr>
              <a:t>格式的二进制代码</a:t>
            </a: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39155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357158" y="214296"/>
            <a:ext cx="85011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执行ELF格式的二进制代码 – 步骤 (do_execve)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Box 1"/>
          <p:cNvSpPr>
            <a:spLocks noChangeArrowheads="1"/>
          </p:cNvSpPr>
          <p:nvPr/>
        </p:nvSpPr>
        <p:spPr bwMode="auto">
          <a:xfrm>
            <a:off x="4116857" y="869488"/>
            <a:ext cx="2521331" cy="400110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1" dirty="0" err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do_execve</a:t>
            </a:r>
            <a:r>
              <a: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::</a:t>
            </a:r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b="1" dirty="0" err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proc.c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2"/>
          <p:cNvSpPr>
            <a:spLocks noChangeArrowheads="1"/>
          </p:cNvSpPr>
          <p:nvPr/>
        </p:nvSpPr>
        <p:spPr bwMode="auto">
          <a:xfrm>
            <a:off x="3714744" y="1838320"/>
            <a:ext cx="4040214" cy="2586037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18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if (mm != NULL) {</a:t>
            </a:r>
            <a:endParaRPr lang="zh-CN" altLang="en-US" sz="18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DejaVu Sans Mono" pitchFamily="1" charset="0"/>
            </a:endParaRPr>
          </a:p>
          <a:p>
            <a:pPr eaLnBrk="1" hangingPunct="1"/>
            <a:r>
              <a:rPr lang="en-US" altLang="zh-CN" sz="18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   lcr3(boot_cr3);</a:t>
            </a:r>
            <a:endParaRPr lang="zh-CN" altLang="en-US" sz="18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DejaVu Sans Mono" pitchFamily="1" charset="0"/>
            </a:endParaRPr>
          </a:p>
          <a:p>
            <a:pPr eaLnBrk="1" hangingPunct="1"/>
            <a:r>
              <a:rPr lang="en-US" altLang="zh-CN" sz="18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   if (</a:t>
            </a:r>
            <a:r>
              <a:rPr lang="en-US" altLang="zh-CN" sz="18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mm_count_dec</a:t>
            </a:r>
            <a:r>
              <a:rPr lang="en-US" altLang="zh-CN" sz="18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(mm) == 0) {</a:t>
            </a:r>
            <a:endParaRPr lang="zh-CN" altLang="en-US" sz="18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DejaVu Sans Mono" pitchFamily="1" charset="0"/>
            </a:endParaRPr>
          </a:p>
          <a:p>
            <a:pPr eaLnBrk="1" hangingPunct="1"/>
            <a:r>
              <a:rPr lang="en-US" altLang="zh-CN" sz="18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       </a:t>
            </a:r>
            <a:r>
              <a:rPr lang="en-US" altLang="zh-CN" sz="1800" b="1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exit_mmap</a:t>
            </a:r>
            <a:r>
              <a:rPr lang="en-US" altLang="zh-CN" sz="18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(mm);</a:t>
            </a:r>
            <a:endParaRPr lang="zh-CN" altLang="en-US" sz="18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DejaVu Sans Mono" pitchFamily="1" charset="0"/>
            </a:endParaRPr>
          </a:p>
          <a:p>
            <a:pPr eaLnBrk="1" hangingPunct="1"/>
            <a:r>
              <a:rPr lang="en-US" altLang="zh-CN" sz="18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       </a:t>
            </a:r>
            <a:r>
              <a:rPr lang="en-US" altLang="zh-CN" sz="1800" b="1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put_pgdir</a:t>
            </a:r>
            <a:r>
              <a:rPr lang="en-US" altLang="zh-CN" sz="18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(mm);</a:t>
            </a:r>
            <a:endParaRPr lang="zh-CN" altLang="en-US" sz="18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DejaVu Sans Mono" pitchFamily="1" charset="0"/>
            </a:endParaRPr>
          </a:p>
          <a:p>
            <a:pPr eaLnBrk="1" hangingPunct="1"/>
            <a:r>
              <a:rPr lang="en-US" altLang="zh-CN" sz="18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       </a:t>
            </a:r>
            <a:r>
              <a:rPr lang="en-US" altLang="zh-CN" sz="1800" b="1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mm_destroy</a:t>
            </a:r>
            <a:r>
              <a:rPr lang="en-US" altLang="zh-CN" sz="18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(mm);</a:t>
            </a:r>
            <a:endParaRPr lang="zh-CN" altLang="en-US" sz="18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DejaVu Sans Mono" pitchFamily="1" charset="0"/>
            </a:endParaRPr>
          </a:p>
          <a:p>
            <a:pPr eaLnBrk="1" hangingPunct="1"/>
            <a:r>
              <a:rPr lang="en-US" altLang="zh-CN" sz="18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   }</a:t>
            </a:r>
            <a:endParaRPr lang="zh-CN" altLang="en-US" sz="18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DejaVu Sans Mono" pitchFamily="1" charset="0"/>
            </a:endParaRPr>
          </a:p>
          <a:p>
            <a:pPr eaLnBrk="1" hangingPunct="1"/>
            <a:r>
              <a:rPr lang="en-US" altLang="zh-CN" sz="18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   current-&gt;mm = NULL;</a:t>
            </a:r>
            <a:endParaRPr lang="zh-CN" altLang="en-US" sz="18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DejaVu Sans Mono" pitchFamily="1" charset="0"/>
            </a:endParaRPr>
          </a:p>
          <a:p>
            <a:pPr eaLnBrk="1" hangingPunct="1"/>
            <a:r>
              <a:rPr lang="en-US" altLang="zh-CN" sz="18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}</a:t>
            </a:r>
            <a:endParaRPr lang="zh-CN" altLang="en-US" sz="18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DejaVu Sans Mono" pitchFamily="1" charset="0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500034" y="881711"/>
            <a:ext cx="3447605" cy="398121"/>
            <a:chOff x="943875" y="1140869"/>
            <a:chExt cx="3447605" cy="398121"/>
          </a:xfrm>
        </p:grpSpPr>
        <p:sp>
          <p:nvSpPr>
            <p:cNvPr id="18" name="矩形 17"/>
            <p:cNvSpPr/>
            <p:nvPr/>
          </p:nvSpPr>
          <p:spPr>
            <a:xfrm>
              <a:off x="971480" y="1142990"/>
              <a:ext cx="3420000" cy="396000"/>
            </a:xfrm>
            <a:prstGeom prst="rect">
              <a:avLst/>
            </a:prstGeom>
            <a:gradFill>
              <a:gsLst>
                <a:gs pos="100000">
                  <a:srgbClr val="FF9900"/>
                </a:gs>
                <a:gs pos="0">
                  <a:srgbClr val="FFCC66"/>
                </a:gs>
                <a:gs pos="100000">
                  <a:srgbClr val="F4FEE6"/>
                </a:gs>
              </a:gsLst>
              <a:lin ang="16200000" scaled="1"/>
            </a:gradFill>
            <a:ln w="28575">
              <a:solidFill>
                <a:srgbClr val="0050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extBox 1"/>
            <p:cNvSpPr>
              <a:spLocks noChangeArrowheads="1"/>
            </p:cNvSpPr>
            <p:nvPr/>
          </p:nvSpPr>
          <p:spPr bwMode="auto">
            <a:xfrm>
              <a:off x="943875" y="1140869"/>
              <a:ext cx="3439211" cy="324000"/>
            </a:xfrm>
            <a:prstGeom prst="rect">
              <a:avLst/>
            </a:prstGeom>
            <a:noFill/>
            <a:ln w="9525">
              <a:noFill/>
              <a:bevel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" pitchFamily="2" charset="0"/>
                </a:rPr>
                <a:t>delete old memory space</a:t>
              </a:r>
              <a:endParaRPr lang="zh-CN" altLang="en-US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" pitchFamily="2" charset="0"/>
              </a:endParaRP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22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851920" y="2139702"/>
            <a:ext cx="2016224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4211960" y="2729116"/>
            <a:ext cx="2426228" cy="8507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lowchart: Document 5"/>
          <p:cNvSpPr>
            <a:spLocks/>
          </p:cNvSpPr>
          <p:nvPr/>
        </p:nvSpPr>
        <p:spPr bwMode="auto">
          <a:xfrm>
            <a:off x="827584" y="2211710"/>
            <a:ext cx="1727200" cy="863600"/>
          </a:xfrm>
          <a:prstGeom prst="flowChartDocument">
            <a:avLst/>
          </a:prstGeom>
          <a:gradFill rotWithShape="1">
            <a:gsLst>
              <a:gs pos="100000">
                <a:srgbClr val="11576A"/>
              </a:gs>
              <a:gs pos="0">
                <a:srgbClr val="0EB1C8"/>
              </a:gs>
              <a:gs pos="100000">
                <a:srgbClr val="E5EEFF"/>
              </a:gs>
            </a:gsLst>
            <a:lin ang="16200000" scaled="1"/>
          </a:gradFill>
          <a:ln w="28575">
            <a:solidFill>
              <a:schemeClr val="tx1"/>
            </a:solidFill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en-US" sz="2000" b="1">
              <a:latin typeface="微软雅黑" pitchFamily="34" charset="-122"/>
              <a:ea typeface="微软雅黑" pitchFamily="34" charset="-122"/>
              <a:sym typeface="Times" pitchFamily="2" charset="0"/>
            </a:endParaRPr>
          </a:p>
        </p:txBody>
      </p:sp>
      <p:sp>
        <p:nvSpPr>
          <p:cNvPr id="19" name="TextBox 6"/>
          <p:cNvSpPr>
            <a:spLocks noChangeArrowheads="1"/>
          </p:cNvSpPr>
          <p:nvPr/>
        </p:nvSpPr>
        <p:spPr bwMode="auto">
          <a:xfrm>
            <a:off x="1157801" y="2244145"/>
            <a:ext cx="1066767" cy="646331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Times" pitchFamily="2" charset="0"/>
              </a:rPr>
              <a:t>Process</a:t>
            </a:r>
            <a:endParaRPr lang="zh-CN" altLang="en-US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Times" pitchFamily="2" charset="0"/>
            </a:endParaRPr>
          </a:p>
          <a:p>
            <a:pPr algn="ctr"/>
            <a:r>
              <a:rPr lang="en-US" altLang="zh-CN" b="1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Times" pitchFamily="2" charset="0"/>
              </a:rPr>
              <a:t>pid</a:t>
            </a:r>
            <a:r>
              <a:rPr lang="en-US" altLang="zh-CN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Times" pitchFamily="2" charset="0"/>
              </a:rPr>
              <a:t> = X</a:t>
            </a:r>
            <a:endParaRPr lang="zh-CN" altLang="en-US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Times" pitchFamily="2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9D9D9"/>
                                      </p:to>
                                    </p:animClr>
                                    <p:set>
                                      <p:cBhvr>
                                        <p:cTn id="1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1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357158" y="214296"/>
            <a:ext cx="85011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执行ELF格式的二进制代码 – 步骤 (do_execve)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Box 1"/>
          <p:cNvSpPr>
            <a:spLocks noChangeArrowheads="1"/>
          </p:cNvSpPr>
          <p:nvPr/>
        </p:nvSpPr>
        <p:spPr bwMode="auto">
          <a:xfrm>
            <a:off x="4116857" y="869488"/>
            <a:ext cx="2444387" cy="400110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000" b="1" dirty="0" err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do_execve</a:t>
            </a:r>
            <a:r>
              <a: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::</a:t>
            </a:r>
            <a:r>
              <a:rPr lang="en-US" altLang="zh-CN" sz="2000" b="1" dirty="0" err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proc.c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19"/>
          <p:cNvGrpSpPr/>
          <p:nvPr/>
        </p:nvGrpSpPr>
        <p:grpSpPr>
          <a:xfrm>
            <a:off x="500034" y="881711"/>
            <a:ext cx="3447605" cy="400110"/>
            <a:chOff x="943875" y="1140869"/>
            <a:chExt cx="3447605" cy="400110"/>
          </a:xfrm>
        </p:grpSpPr>
        <p:sp>
          <p:nvSpPr>
            <p:cNvPr id="18" name="矩形 17"/>
            <p:cNvSpPr/>
            <p:nvPr/>
          </p:nvSpPr>
          <p:spPr>
            <a:xfrm>
              <a:off x="971480" y="1142990"/>
              <a:ext cx="3420000" cy="396000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rgbClr val="F4FEE6"/>
                </a:gs>
              </a:gsLst>
              <a:lin ang="16200000" scaled="1"/>
            </a:gradFill>
            <a:ln w="28575">
              <a:solidFill>
                <a:srgbClr val="0050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extBox 1"/>
            <p:cNvSpPr>
              <a:spLocks noChangeArrowheads="1"/>
            </p:cNvSpPr>
            <p:nvPr/>
          </p:nvSpPr>
          <p:spPr bwMode="auto">
            <a:xfrm>
              <a:off x="943875" y="1140869"/>
              <a:ext cx="3439210" cy="400110"/>
            </a:xfrm>
            <a:prstGeom prst="rect">
              <a:avLst/>
            </a:prstGeom>
            <a:noFill/>
            <a:ln w="9525">
              <a:noFill/>
              <a:bevel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 b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Times" pitchFamily="2" charset="0"/>
                </a:rPr>
                <a:t>delete old memory space</a:t>
              </a:r>
              <a:endParaRPr lang="zh-CN" altLang="en-US" sz="20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Times" pitchFamily="2" charset="0"/>
              </a:endParaRPr>
            </a:p>
          </p:txBody>
        </p:sp>
      </p:grpSp>
      <p:grpSp>
        <p:nvGrpSpPr>
          <p:cNvPr id="8" name="组合 19"/>
          <p:cNvGrpSpPr/>
          <p:nvPr/>
        </p:nvGrpSpPr>
        <p:grpSpPr>
          <a:xfrm>
            <a:off x="513836" y="1709674"/>
            <a:ext cx="3420000" cy="400110"/>
            <a:chOff x="957677" y="1140869"/>
            <a:chExt cx="3420000" cy="400110"/>
          </a:xfrm>
        </p:grpSpPr>
        <p:sp>
          <p:nvSpPr>
            <p:cNvPr id="9" name="矩形 8"/>
            <p:cNvSpPr/>
            <p:nvPr/>
          </p:nvSpPr>
          <p:spPr>
            <a:xfrm>
              <a:off x="957677" y="1142924"/>
              <a:ext cx="3420000" cy="396000"/>
            </a:xfrm>
            <a:prstGeom prst="rect">
              <a:avLst/>
            </a:prstGeom>
            <a:gradFill>
              <a:gsLst>
                <a:gs pos="100000">
                  <a:srgbClr val="FF9900"/>
                </a:gs>
                <a:gs pos="0">
                  <a:srgbClr val="FFCC66"/>
                </a:gs>
                <a:gs pos="100000">
                  <a:srgbClr val="F4FEE6"/>
                </a:gs>
              </a:gsLst>
              <a:lin ang="16200000" scaled="1"/>
            </a:gradFill>
            <a:ln w="28575">
              <a:solidFill>
                <a:srgbClr val="0050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TextBox 1"/>
            <p:cNvSpPr>
              <a:spLocks noChangeArrowheads="1"/>
            </p:cNvSpPr>
            <p:nvPr/>
          </p:nvSpPr>
          <p:spPr bwMode="auto">
            <a:xfrm>
              <a:off x="1537304" y="1140869"/>
              <a:ext cx="2260747" cy="400110"/>
            </a:xfrm>
            <a:prstGeom prst="rect">
              <a:avLst/>
            </a:prstGeom>
            <a:noFill/>
            <a:ln w="9525">
              <a:noFill/>
              <a:bevel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" pitchFamily="2" charset="0"/>
                </a:rPr>
                <a:t>call load_icode()</a:t>
              </a:r>
              <a:endParaRPr lang="zh-CN" altLang="en-US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" pitchFamily="2" charset="0"/>
              </a:endParaRPr>
            </a:p>
          </p:txBody>
        </p:sp>
      </p:grpSp>
      <p:sp>
        <p:nvSpPr>
          <p:cNvPr id="11" name="TextBox 1"/>
          <p:cNvSpPr>
            <a:spLocks noChangeArrowheads="1"/>
          </p:cNvSpPr>
          <p:nvPr/>
        </p:nvSpPr>
        <p:spPr bwMode="auto">
          <a:xfrm>
            <a:off x="4116857" y="1709674"/>
            <a:ext cx="2521331" cy="400110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do_execve</a:t>
            </a:r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:: </a:t>
            </a:r>
            <a:r>
              <a:rPr lang="en-US" altLang="zh-CN" sz="20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proc.c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6" name="直接箭头连接符 15"/>
          <p:cNvCxnSpPr/>
          <p:nvPr/>
        </p:nvCxnSpPr>
        <p:spPr>
          <a:xfrm rot="5400000">
            <a:off x="2003640" y="1497700"/>
            <a:ext cx="432000" cy="1588"/>
          </a:xfrm>
          <a:prstGeom prst="straightConnector1">
            <a:avLst/>
          </a:prstGeom>
          <a:ln w="28575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2"/>
          <p:cNvSpPr>
            <a:spLocks noChangeArrowheads="1"/>
          </p:cNvSpPr>
          <p:nvPr/>
        </p:nvSpPr>
        <p:spPr bwMode="auto">
          <a:xfrm>
            <a:off x="971600" y="2589201"/>
            <a:ext cx="4976830" cy="923925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18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if ((ret = </a:t>
            </a:r>
            <a:r>
              <a:rPr lang="en-US" altLang="zh-CN" sz="1800" b="1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load_icode</a:t>
            </a:r>
            <a:r>
              <a:rPr lang="en-US" altLang="zh-CN" sz="18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(binary, size)) != 0) {</a:t>
            </a:r>
            <a:endParaRPr lang="zh-CN" altLang="en-US" sz="18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DejaVu Sans Mono" pitchFamily="1" charset="0"/>
            </a:endParaRPr>
          </a:p>
          <a:p>
            <a:pPr eaLnBrk="1" hangingPunct="1"/>
            <a:r>
              <a:rPr lang="en-US" altLang="zh-CN" sz="18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   </a:t>
            </a:r>
            <a:r>
              <a:rPr lang="en-US" altLang="zh-CN" sz="18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goto</a:t>
            </a:r>
            <a:r>
              <a:rPr lang="en-US" altLang="zh-CN" sz="18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</a:t>
            </a:r>
            <a:r>
              <a:rPr lang="en-US" altLang="zh-CN" sz="18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execve_exit</a:t>
            </a:r>
            <a:r>
              <a:rPr lang="en-US" altLang="zh-CN" sz="18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;</a:t>
            </a:r>
            <a:endParaRPr lang="zh-CN" altLang="en-US" sz="18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DejaVu Sans Mono" pitchFamily="1" charset="0"/>
            </a:endParaRPr>
          </a:p>
          <a:p>
            <a:pPr eaLnBrk="1" hangingPunct="1"/>
            <a:r>
              <a:rPr lang="en-US" altLang="zh-CN" sz="18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}</a:t>
            </a:r>
            <a:endParaRPr lang="zh-CN" altLang="en-US" sz="18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DejaVu Sans Mono" pitchFamily="1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23</a:t>
            </a:fld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2100632" y="2613152"/>
            <a:ext cx="2831407" cy="3186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357158" y="214296"/>
            <a:ext cx="85011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执行ELF格式的二进制代码 – 步骤 (do_execve)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19"/>
          <p:cNvGrpSpPr/>
          <p:nvPr/>
        </p:nvGrpSpPr>
        <p:grpSpPr>
          <a:xfrm>
            <a:off x="500034" y="881711"/>
            <a:ext cx="3447605" cy="400110"/>
            <a:chOff x="943875" y="1140869"/>
            <a:chExt cx="3447605" cy="400110"/>
          </a:xfrm>
        </p:grpSpPr>
        <p:sp>
          <p:nvSpPr>
            <p:cNvPr id="18" name="矩形 17"/>
            <p:cNvSpPr/>
            <p:nvPr/>
          </p:nvSpPr>
          <p:spPr>
            <a:xfrm>
              <a:off x="971480" y="1142990"/>
              <a:ext cx="3420000" cy="396000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rgbClr val="F4FEE6"/>
                </a:gs>
              </a:gsLst>
              <a:lin ang="16200000" scaled="1"/>
            </a:gradFill>
            <a:ln w="28575">
              <a:solidFill>
                <a:srgbClr val="0050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extBox 1"/>
            <p:cNvSpPr>
              <a:spLocks noChangeArrowheads="1"/>
            </p:cNvSpPr>
            <p:nvPr/>
          </p:nvSpPr>
          <p:spPr bwMode="auto">
            <a:xfrm>
              <a:off x="943875" y="1140869"/>
              <a:ext cx="3439210" cy="400110"/>
            </a:xfrm>
            <a:prstGeom prst="rect">
              <a:avLst/>
            </a:prstGeom>
            <a:noFill/>
            <a:ln w="9525">
              <a:noFill/>
              <a:bevel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 b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Times" pitchFamily="2" charset="0"/>
                </a:rPr>
                <a:t>delete old memory space</a:t>
              </a:r>
              <a:endParaRPr lang="zh-CN" altLang="en-US" sz="20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Times" pitchFamily="2" charset="0"/>
              </a:endParaRPr>
            </a:p>
          </p:txBody>
        </p:sp>
      </p:grpSp>
      <p:grpSp>
        <p:nvGrpSpPr>
          <p:cNvPr id="3" name="组合 19"/>
          <p:cNvGrpSpPr/>
          <p:nvPr/>
        </p:nvGrpSpPr>
        <p:grpSpPr>
          <a:xfrm>
            <a:off x="513836" y="1709674"/>
            <a:ext cx="3420000" cy="400110"/>
            <a:chOff x="957677" y="1140869"/>
            <a:chExt cx="3420000" cy="400110"/>
          </a:xfrm>
        </p:grpSpPr>
        <p:sp>
          <p:nvSpPr>
            <p:cNvPr id="9" name="矩形 8"/>
            <p:cNvSpPr/>
            <p:nvPr/>
          </p:nvSpPr>
          <p:spPr>
            <a:xfrm>
              <a:off x="957677" y="1142924"/>
              <a:ext cx="3420000" cy="396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rgbClr val="F4FEE6"/>
                </a:gs>
              </a:gsLst>
              <a:lin ang="16200000" scaled="1"/>
            </a:gradFill>
            <a:ln w="28575">
              <a:solidFill>
                <a:srgbClr val="0050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TextBox 1"/>
            <p:cNvSpPr>
              <a:spLocks noChangeArrowheads="1"/>
            </p:cNvSpPr>
            <p:nvPr/>
          </p:nvSpPr>
          <p:spPr bwMode="auto">
            <a:xfrm>
              <a:off x="1537304" y="1140869"/>
              <a:ext cx="2260747" cy="400110"/>
            </a:xfrm>
            <a:prstGeom prst="rect">
              <a:avLst/>
            </a:prstGeom>
            <a:noFill/>
            <a:ln w="9525">
              <a:noFill/>
              <a:bevel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 b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Times" pitchFamily="2" charset="0"/>
                </a:rPr>
                <a:t>call load_icode()</a:t>
              </a:r>
              <a:endParaRPr lang="zh-CN" altLang="en-US" sz="20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Times" pitchFamily="2" charset="0"/>
              </a:endParaRPr>
            </a:p>
          </p:txBody>
        </p:sp>
      </p:grpSp>
      <p:cxnSp>
        <p:nvCxnSpPr>
          <p:cNvPr id="16" name="直接箭头连接符 15"/>
          <p:cNvCxnSpPr/>
          <p:nvPr/>
        </p:nvCxnSpPr>
        <p:spPr>
          <a:xfrm rot="5400000">
            <a:off x="2003640" y="1497700"/>
            <a:ext cx="432000" cy="1588"/>
          </a:xfrm>
          <a:prstGeom prst="straightConnector1">
            <a:avLst/>
          </a:prstGeom>
          <a:ln w="28575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19"/>
          <p:cNvGrpSpPr/>
          <p:nvPr/>
        </p:nvGrpSpPr>
        <p:grpSpPr>
          <a:xfrm>
            <a:off x="513836" y="2562168"/>
            <a:ext cx="3420000" cy="400110"/>
            <a:chOff x="957677" y="1140869"/>
            <a:chExt cx="3420000" cy="400110"/>
          </a:xfrm>
        </p:grpSpPr>
        <p:sp>
          <p:nvSpPr>
            <p:cNvPr id="19" name="矩形 18"/>
            <p:cNvSpPr/>
            <p:nvPr/>
          </p:nvSpPr>
          <p:spPr>
            <a:xfrm>
              <a:off x="957677" y="1142924"/>
              <a:ext cx="3420000" cy="396000"/>
            </a:xfrm>
            <a:prstGeom prst="rect">
              <a:avLst/>
            </a:prstGeom>
            <a:gradFill>
              <a:gsLst>
                <a:gs pos="100000">
                  <a:srgbClr val="FF9900"/>
                </a:gs>
                <a:gs pos="0">
                  <a:srgbClr val="FFCC66"/>
                </a:gs>
                <a:gs pos="100000">
                  <a:srgbClr val="F4FEE6"/>
                </a:gs>
              </a:gsLst>
              <a:lin ang="16200000" scaled="1"/>
            </a:gradFill>
            <a:ln w="28575">
              <a:solidFill>
                <a:srgbClr val="0050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TextBox 1"/>
            <p:cNvSpPr>
              <a:spLocks noChangeArrowheads="1"/>
            </p:cNvSpPr>
            <p:nvPr/>
          </p:nvSpPr>
          <p:spPr bwMode="auto">
            <a:xfrm>
              <a:off x="2054689" y="1140869"/>
              <a:ext cx="1225977" cy="400110"/>
            </a:xfrm>
            <a:prstGeom prst="rect">
              <a:avLst/>
            </a:prstGeom>
            <a:noFill/>
            <a:ln w="9525">
              <a:noFill/>
              <a:bevel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" pitchFamily="2" charset="0"/>
                </a:rPr>
                <a:t>return 0</a:t>
              </a:r>
              <a:endParaRPr lang="zh-CN" altLang="en-US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" pitchFamily="2" charset="0"/>
              </a:endParaRPr>
            </a:p>
          </p:txBody>
        </p:sp>
      </p:grpSp>
      <p:cxnSp>
        <p:nvCxnSpPr>
          <p:cNvPr id="22" name="直接箭头连接符 21"/>
          <p:cNvCxnSpPr/>
          <p:nvPr/>
        </p:nvCxnSpPr>
        <p:spPr>
          <a:xfrm rot="5400000">
            <a:off x="2003640" y="2350194"/>
            <a:ext cx="432000" cy="1588"/>
          </a:xfrm>
          <a:prstGeom prst="straightConnector1">
            <a:avLst/>
          </a:prstGeom>
          <a:ln w="28575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24</a:t>
            </a:fld>
            <a:endParaRPr lang="zh-CN" altLang="en-US"/>
          </a:p>
        </p:txBody>
      </p:sp>
      <p:sp>
        <p:nvSpPr>
          <p:cNvPr id="23" name="TextBox 1"/>
          <p:cNvSpPr>
            <a:spLocks noChangeArrowheads="1"/>
          </p:cNvSpPr>
          <p:nvPr/>
        </p:nvSpPr>
        <p:spPr bwMode="auto">
          <a:xfrm>
            <a:off x="4018134" y="881711"/>
            <a:ext cx="2521331" cy="400110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do_execve</a:t>
            </a:r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:: </a:t>
            </a:r>
            <a:r>
              <a:rPr lang="en-US" altLang="zh-CN" sz="20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proc.c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TextBox 1"/>
          <p:cNvSpPr>
            <a:spLocks noChangeArrowheads="1"/>
          </p:cNvSpPr>
          <p:nvPr/>
        </p:nvSpPr>
        <p:spPr bwMode="auto">
          <a:xfrm>
            <a:off x="4029989" y="1651398"/>
            <a:ext cx="2521331" cy="400110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do_execve</a:t>
            </a:r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:: </a:t>
            </a:r>
            <a:r>
              <a:rPr lang="en-US" altLang="zh-CN" sz="20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proc.c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TextBox 1"/>
          <p:cNvSpPr>
            <a:spLocks noChangeArrowheads="1"/>
          </p:cNvSpPr>
          <p:nvPr/>
        </p:nvSpPr>
        <p:spPr bwMode="auto">
          <a:xfrm>
            <a:off x="4029989" y="2534502"/>
            <a:ext cx="2521331" cy="400110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do_execve</a:t>
            </a:r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:: </a:t>
            </a:r>
            <a:r>
              <a:rPr lang="en-US" altLang="zh-CN" sz="20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proc.c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 txBox="1">
            <a:spLocks/>
          </p:cNvSpPr>
          <p:nvPr/>
        </p:nvSpPr>
        <p:spPr>
          <a:xfrm>
            <a:off x="539552" y="2715766"/>
            <a:ext cx="633670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r>
              <a:rPr lang="en-US" altLang="zh-CN" dirty="0" err="1" smtClean="0"/>
              <a:t>load_icode</a:t>
            </a:r>
            <a:r>
              <a:rPr lang="zh-CN" altLang="en-US" dirty="0" smtClean="0"/>
              <a:t>的实现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1469" y="2715766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内容占位符 2"/>
          <p:cNvSpPr txBox="1">
            <a:spLocks/>
          </p:cNvSpPr>
          <p:nvPr/>
        </p:nvSpPr>
        <p:spPr>
          <a:xfrm>
            <a:off x="611560" y="3507854"/>
            <a:ext cx="4786346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lang="zh-CN" altLang="en-US" sz="2800" smtClean="0">
                <a:solidFill>
                  <a:srgbClr val="C00000"/>
                </a:solidFill>
              </a:rPr>
              <a:t>执行</a:t>
            </a:r>
            <a:r>
              <a:rPr lang="zh-CN" altLang="zh-CN" sz="2800" smtClean="0">
                <a:solidFill>
                  <a:srgbClr val="C00000"/>
                </a:solidFill>
              </a:rPr>
              <a:t>ELF</a:t>
            </a:r>
            <a:r>
              <a:rPr lang="zh-CN" altLang="en-US" sz="2800" smtClean="0">
                <a:solidFill>
                  <a:srgbClr val="C00000"/>
                </a:solidFill>
              </a:rPr>
              <a:t>格式的二进制代码</a:t>
            </a: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07609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357158" y="214296"/>
            <a:ext cx="85011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执行ELF格式的二进制代码 – 步骤 (load_icode)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2"/>
          <p:cNvSpPr>
            <a:spLocks noChangeArrowheads="1"/>
          </p:cNvSpPr>
          <p:nvPr/>
        </p:nvSpPr>
        <p:spPr bwMode="auto">
          <a:xfrm>
            <a:off x="3714744" y="1838320"/>
            <a:ext cx="4357718" cy="1754326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if ((mm = </a:t>
            </a:r>
            <a:r>
              <a:rPr lang="en-US" altLang="zh-CN" b="1" dirty="0" err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mm_create</a:t>
            </a:r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()) == NULL) {</a:t>
            </a:r>
            <a:endParaRPr lang="zh-CN" altLang="en-US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DejaVu Sans Mono" pitchFamily="1" charset="0"/>
            </a:endParaRPr>
          </a:p>
          <a:p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   </a:t>
            </a:r>
            <a:r>
              <a:rPr lang="en-US" altLang="zh-CN" b="1" dirty="0" err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goto</a:t>
            </a:r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</a:t>
            </a:r>
            <a:r>
              <a:rPr lang="en-US" altLang="zh-CN" b="1" dirty="0" err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bad_mm</a:t>
            </a:r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;</a:t>
            </a:r>
            <a:endParaRPr lang="zh-CN" altLang="en-US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DejaVu Sans Mono" pitchFamily="1" charset="0"/>
            </a:endParaRPr>
          </a:p>
          <a:p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}</a:t>
            </a:r>
            <a:endParaRPr lang="zh-CN" altLang="en-US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DejaVu Sans Mono" pitchFamily="1" charset="0"/>
            </a:endParaRPr>
          </a:p>
          <a:p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if (</a:t>
            </a:r>
            <a:r>
              <a:rPr lang="en-US" altLang="zh-CN" b="1" dirty="0" err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setup_pgdir</a:t>
            </a:r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(mm) != 0) {</a:t>
            </a:r>
            <a:endParaRPr lang="zh-CN" altLang="en-US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DejaVu Sans Mono" pitchFamily="1" charset="0"/>
            </a:endParaRPr>
          </a:p>
          <a:p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   </a:t>
            </a:r>
            <a:r>
              <a:rPr lang="en-US" altLang="zh-CN" b="1" dirty="0" err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goto</a:t>
            </a:r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</a:t>
            </a:r>
            <a:r>
              <a:rPr lang="en-US" altLang="zh-CN" b="1" dirty="0" err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bad_pgdir_cleanup_mm</a:t>
            </a:r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;</a:t>
            </a:r>
            <a:endParaRPr lang="zh-CN" altLang="en-US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DejaVu Sans Mono" pitchFamily="1" charset="0"/>
            </a:endParaRPr>
          </a:p>
          <a:p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}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DejaVu Sans Mono" pitchFamily="1" charset="0"/>
            </a:endParaRPr>
          </a:p>
        </p:txBody>
      </p:sp>
      <p:grpSp>
        <p:nvGrpSpPr>
          <p:cNvPr id="2" name="组合 19"/>
          <p:cNvGrpSpPr/>
          <p:nvPr/>
        </p:nvGrpSpPr>
        <p:grpSpPr>
          <a:xfrm>
            <a:off x="474634" y="881711"/>
            <a:ext cx="3553345" cy="400110"/>
            <a:chOff x="918475" y="1140869"/>
            <a:chExt cx="3553345" cy="400110"/>
          </a:xfrm>
        </p:grpSpPr>
        <p:sp>
          <p:nvSpPr>
            <p:cNvPr id="18" name="矩形 17"/>
            <p:cNvSpPr/>
            <p:nvPr/>
          </p:nvSpPr>
          <p:spPr>
            <a:xfrm>
              <a:off x="971480" y="1142990"/>
              <a:ext cx="3420000" cy="396000"/>
            </a:xfrm>
            <a:prstGeom prst="rect">
              <a:avLst/>
            </a:prstGeom>
            <a:gradFill>
              <a:gsLst>
                <a:gs pos="100000">
                  <a:srgbClr val="FF9900"/>
                </a:gs>
                <a:gs pos="0">
                  <a:srgbClr val="FFCC66"/>
                </a:gs>
                <a:gs pos="100000">
                  <a:srgbClr val="F4FEE6"/>
                </a:gs>
              </a:gsLst>
              <a:lin ang="16200000" scaled="1"/>
            </a:gradFill>
            <a:ln w="28575">
              <a:solidFill>
                <a:srgbClr val="0050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extBox 1"/>
            <p:cNvSpPr>
              <a:spLocks noChangeArrowheads="1"/>
            </p:cNvSpPr>
            <p:nvPr/>
          </p:nvSpPr>
          <p:spPr bwMode="auto">
            <a:xfrm>
              <a:off x="918475" y="1140869"/>
              <a:ext cx="3553345" cy="400110"/>
            </a:xfrm>
            <a:prstGeom prst="rect">
              <a:avLst/>
            </a:prstGeom>
            <a:noFill/>
            <a:ln w="9525">
              <a:noFill/>
              <a:bevel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" pitchFamily="2" charset="0"/>
                </a:rPr>
                <a:t>create new memory space</a:t>
              </a:r>
              <a:endParaRPr lang="zh-CN" altLang="en-US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" pitchFamily="2" charset="0"/>
              </a:endParaRPr>
            </a:p>
          </p:txBody>
        </p:sp>
      </p:grp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26</a:t>
            </a:fld>
            <a:endParaRPr lang="zh-CN" altLang="en-US"/>
          </a:p>
        </p:txBody>
      </p:sp>
      <p:sp>
        <p:nvSpPr>
          <p:cNvPr id="10" name="TextBox 1"/>
          <p:cNvSpPr>
            <a:spLocks noChangeArrowheads="1"/>
          </p:cNvSpPr>
          <p:nvPr/>
        </p:nvSpPr>
        <p:spPr bwMode="auto">
          <a:xfrm>
            <a:off x="4116857" y="869488"/>
            <a:ext cx="2488695" cy="400110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000" b="1" dirty="0" err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load_icode</a:t>
            </a:r>
            <a:r>
              <a: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::</a:t>
            </a:r>
            <a:r>
              <a:rPr lang="en-US" altLang="zh-CN" sz="2000" b="1" dirty="0" err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proc.c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211961" y="1838320"/>
            <a:ext cx="2160240" cy="3186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4047846" y="2700201"/>
            <a:ext cx="2160240" cy="3186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lowchart: Document 8"/>
          <p:cNvSpPr>
            <a:spLocks/>
          </p:cNvSpPr>
          <p:nvPr/>
        </p:nvSpPr>
        <p:spPr bwMode="auto">
          <a:xfrm>
            <a:off x="986768" y="2366934"/>
            <a:ext cx="1727200" cy="863600"/>
          </a:xfrm>
          <a:prstGeom prst="flowChartDocument">
            <a:avLst/>
          </a:prstGeom>
          <a:gradFill rotWithShape="1">
            <a:gsLst>
              <a:gs pos="100000">
                <a:schemeClr val="accent2"/>
              </a:gs>
              <a:gs pos="0">
                <a:srgbClr val="FFCC66"/>
              </a:gs>
              <a:gs pos="100000">
                <a:srgbClr val="F4FEE6"/>
              </a:gs>
            </a:gsLst>
            <a:lin ang="16200000" scaled="1"/>
          </a:gradFill>
          <a:ln w="28575">
            <a:solidFill>
              <a:schemeClr val="tx1"/>
            </a:solidFill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en-US" sz="2000" b="1">
              <a:latin typeface="微软雅黑" pitchFamily="34" charset="-122"/>
              <a:ea typeface="微软雅黑" pitchFamily="34" charset="-122"/>
              <a:sym typeface="Times" pitchFamily="2" charset="0"/>
            </a:endParaRPr>
          </a:p>
        </p:txBody>
      </p:sp>
      <p:sp>
        <p:nvSpPr>
          <p:cNvPr id="20" name="TextBox 6"/>
          <p:cNvSpPr>
            <a:spLocks noChangeArrowheads="1"/>
          </p:cNvSpPr>
          <p:nvPr/>
        </p:nvSpPr>
        <p:spPr bwMode="auto">
          <a:xfrm>
            <a:off x="683568" y="2388959"/>
            <a:ext cx="2155708" cy="276999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Times" pitchFamily="2" charset="0"/>
              </a:rPr>
              <a:t>Process   </a:t>
            </a:r>
            <a:r>
              <a:rPr lang="en-US" altLang="zh-CN" sz="1200" b="1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Times" pitchFamily="2" charset="0"/>
              </a:rPr>
              <a:t>pid</a:t>
            </a:r>
            <a:r>
              <a:rPr lang="en-US" altLang="zh-CN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Times" pitchFamily="2" charset="0"/>
              </a:rPr>
              <a:t> = X</a:t>
            </a:r>
            <a:endParaRPr lang="zh-CN" altLang="en-US" sz="1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Times" pitchFamily="2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7" grpId="0" animBg="1"/>
      <p:bldP spid="19" grpId="0" animBg="1"/>
      <p:bldP spid="2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357158" y="214296"/>
            <a:ext cx="85011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执行ELF格式的二进制代码 – 步骤 (load_icode)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Box 1"/>
          <p:cNvSpPr>
            <a:spLocks noChangeArrowheads="1"/>
          </p:cNvSpPr>
          <p:nvPr/>
        </p:nvSpPr>
        <p:spPr bwMode="auto">
          <a:xfrm>
            <a:off x="4116857" y="869488"/>
            <a:ext cx="2488695" cy="400110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000" b="1" dirty="0" err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load_icode</a:t>
            </a:r>
            <a:r>
              <a: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::</a:t>
            </a:r>
            <a:r>
              <a:rPr lang="en-US" altLang="zh-CN" sz="2000" b="1" dirty="0" err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proc.c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19"/>
          <p:cNvGrpSpPr/>
          <p:nvPr/>
        </p:nvGrpSpPr>
        <p:grpSpPr>
          <a:xfrm>
            <a:off x="474634" y="881711"/>
            <a:ext cx="3553345" cy="400110"/>
            <a:chOff x="918475" y="1140869"/>
            <a:chExt cx="3553345" cy="400110"/>
          </a:xfrm>
        </p:grpSpPr>
        <p:sp>
          <p:nvSpPr>
            <p:cNvPr id="18" name="矩形 17"/>
            <p:cNvSpPr/>
            <p:nvPr/>
          </p:nvSpPr>
          <p:spPr>
            <a:xfrm>
              <a:off x="971480" y="1142990"/>
              <a:ext cx="3420000" cy="396000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rgbClr val="F4FEE6"/>
                </a:gs>
              </a:gsLst>
              <a:lin ang="16200000" scaled="1"/>
            </a:gradFill>
            <a:ln w="28575">
              <a:solidFill>
                <a:srgbClr val="0050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extBox 1"/>
            <p:cNvSpPr>
              <a:spLocks noChangeArrowheads="1"/>
            </p:cNvSpPr>
            <p:nvPr/>
          </p:nvSpPr>
          <p:spPr bwMode="auto">
            <a:xfrm>
              <a:off x="918475" y="1140869"/>
              <a:ext cx="3553345" cy="400110"/>
            </a:xfrm>
            <a:prstGeom prst="rect">
              <a:avLst/>
            </a:prstGeom>
            <a:noFill/>
            <a:ln w="9525">
              <a:noFill/>
              <a:bevel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 b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Times" pitchFamily="2" charset="0"/>
                </a:rPr>
                <a:t>create new memory space</a:t>
              </a:r>
              <a:endParaRPr lang="zh-CN" altLang="en-US" sz="20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Times" pitchFamily="2" charset="0"/>
              </a:endParaRPr>
            </a:p>
          </p:txBody>
        </p:sp>
      </p:grpSp>
      <p:grpSp>
        <p:nvGrpSpPr>
          <p:cNvPr id="8" name="组合 19"/>
          <p:cNvGrpSpPr/>
          <p:nvPr/>
        </p:nvGrpSpPr>
        <p:grpSpPr>
          <a:xfrm>
            <a:off x="500034" y="1645111"/>
            <a:ext cx="3462807" cy="402875"/>
            <a:chOff x="943875" y="1142924"/>
            <a:chExt cx="3462807" cy="402875"/>
          </a:xfrm>
        </p:grpSpPr>
        <p:sp>
          <p:nvSpPr>
            <p:cNvPr id="9" name="矩形 8"/>
            <p:cNvSpPr/>
            <p:nvPr/>
          </p:nvSpPr>
          <p:spPr>
            <a:xfrm>
              <a:off x="957677" y="1142924"/>
              <a:ext cx="3420000" cy="396000"/>
            </a:xfrm>
            <a:prstGeom prst="rect">
              <a:avLst/>
            </a:prstGeom>
            <a:gradFill>
              <a:gsLst>
                <a:gs pos="100000">
                  <a:srgbClr val="FF9900"/>
                </a:gs>
                <a:gs pos="0">
                  <a:srgbClr val="FFCC66"/>
                </a:gs>
                <a:gs pos="100000">
                  <a:srgbClr val="F4FEE6"/>
                </a:gs>
              </a:gsLst>
              <a:lin ang="16200000" scaled="1"/>
            </a:gradFill>
            <a:ln w="28575">
              <a:solidFill>
                <a:srgbClr val="0050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TextBox 1"/>
            <p:cNvSpPr>
              <a:spLocks noChangeArrowheads="1"/>
            </p:cNvSpPr>
            <p:nvPr/>
          </p:nvSpPr>
          <p:spPr bwMode="auto">
            <a:xfrm>
              <a:off x="943875" y="1145689"/>
              <a:ext cx="3462807" cy="400110"/>
            </a:xfrm>
            <a:prstGeom prst="rect">
              <a:avLst/>
            </a:prstGeom>
            <a:noFill/>
            <a:ln w="9525">
              <a:noFill/>
              <a:bevel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" pitchFamily="2" charset="0"/>
                </a:rPr>
                <a:t>for each section in ELF: …</a:t>
              </a:r>
              <a:endParaRPr lang="zh-CN" altLang="en-US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" pitchFamily="2" charset="0"/>
              </a:endParaRPr>
            </a:p>
          </p:txBody>
        </p:sp>
      </p:grpSp>
      <p:cxnSp>
        <p:nvCxnSpPr>
          <p:cNvPr id="12" name="直接箭头连接符 11"/>
          <p:cNvCxnSpPr/>
          <p:nvPr/>
        </p:nvCxnSpPr>
        <p:spPr>
          <a:xfrm rot="5400000">
            <a:off x="2039640" y="1461700"/>
            <a:ext cx="360000" cy="1588"/>
          </a:xfrm>
          <a:prstGeom prst="straightConnector1">
            <a:avLst/>
          </a:prstGeom>
          <a:ln w="28575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2"/>
          <p:cNvSpPr>
            <a:spLocks noChangeArrowheads="1"/>
          </p:cNvSpPr>
          <p:nvPr/>
        </p:nvSpPr>
        <p:spPr bwMode="auto">
          <a:xfrm>
            <a:off x="755576" y="2283718"/>
            <a:ext cx="5332450" cy="1938992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ts val="1600"/>
              </a:lnSpc>
            </a:pPr>
            <a:r>
              <a:rPr lang="en-US" altLang="zh-CN" sz="16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struct</a:t>
            </a: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</a:t>
            </a:r>
            <a:r>
              <a:rPr lang="en-US" altLang="zh-CN" sz="16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elfhdr</a:t>
            </a: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*elf = (</a:t>
            </a:r>
            <a:r>
              <a:rPr lang="en-US" altLang="zh-CN" sz="16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struct</a:t>
            </a: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</a:t>
            </a:r>
            <a:r>
              <a:rPr lang="en-US" altLang="zh-CN" sz="16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elfhdr</a:t>
            </a: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*)binary;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DejaVu Sans Mono" pitchFamily="1" charset="0"/>
            </a:endParaRPr>
          </a:p>
          <a:p>
            <a:pPr eaLnBrk="1" hangingPunct="1">
              <a:lnSpc>
                <a:spcPts val="1600"/>
              </a:lnSpc>
            </a:pPr>
            <a:r>
              <a:rPr lang="en-US" altLang="zh-CN" sz="16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struct</a:t>
            </a: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</a:t>
            </a:r>
            <a:r>
              <a:rPr lang="en-US" altLang="zh-CN" sz="16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proghdr</a:t>
            </a: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*</a:t>
            </a:r>
            <a:r>
              <a:rPr lang="en-US" altLang="zh-CN" sz="16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ph</a:t>
            </a: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=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DejaVu Sans Mono" pitchFamily="1" charset="0"/>
            </a:endParaRPr>
          </a:p>
          <a:p>
            <a:pPr eaLnBrk="1" hangingPunct="1">
              <a:lnSpc>
                <a:spcPts val="1600"/>
              </a:lnSpc>
            </a:pP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   (</a:t>
            </a:r>
            <a:r>
              <a:rPr lang="en-US" altLang="zh-CN" sz="16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struct</a:t>
            </a: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</a:t>
            </a:r>
            <a:r>
              <a:rPr lang="en-US" altLang="zh-CN" sz="16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proghdr</a:t>
            </a: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*)(binary + elf-&gt;</a:t>
            </a:r>
            <a:r>
              <a:rPr lang="en-US" altLang="zh-CN" sz="16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e_phoff</a:t>
            </a: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);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DejaVu Sans Mono" pitchFamily="1" charset="0"/>
            </a:endParaRPr>
          </a:p>
          <a:p>
            <a:pPr eaLnBrk="1" hangingPunct="1">
              <a:lnSpc>
                <a:spcPts val="1600"/>
              </a:lnSpc>
            </a:pPr>
            <a:r>
              <a:rPr lang="en-US" altLang="zh-CN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……</a:t>
            </a:r>
          </a:p>
          <a:p>
            <a:pPr eaLnBrk="1" hangingPunct="1">
              <a:lnSpc>
                <a:spcPts val="1600"/>
              </a:lnSpc>
            </a:pPr>
            <a:r>
              <a:rPr lang="en-US" altLang="zh-CN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}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DejaVu Sans Mono" pitchFamily="1" charset="0"/>
            </a:endParaRPr>
          </a:p>
          <a:p>
            <a:pPr eaLnBrk="1" hangingPunct="1">
              <a:lnSpc>
                <a:spcPts val="1600"/>
              </a:lnSpc>
            </a:pPr>
            <a:r>
              <a:rPr lang="en-US" altLang="zh-CN" sz="1600" b="1" dirty="0" err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struct</a:t>
            </a:r>
            <a:r>
              <a:rPr lang="en-US" altLang="zh-CN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</a:t>
            </a:r>
            <a:r>
              <a:rPr lang="en-US" altLang="zh-CN" sz="16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proghdr</a:t>
            </a: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*</a:t>
            </a:r>
            <a:r>
              <a:rPr lang="en-US" altLang="zh-CN" sz="16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ph_end</a:t>
            </a: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= </a:t>
            </a:r>
            <a:r>
              <a:rPr lang="en-US" altLang="zh-CN" sz="16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ph</a:t>
            </a: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+ elf-&gt;</a:t>
            </a:r>
            <a:r>
              <a:rPr lang="en-US" altLang="zh-CN" sz="16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e_phnum</a:t>
            </a: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;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DejaVu Sans Mono" pitchFamily="1" charset="0"/>
            </a:endParaRPr>
          </a:p>
          <a:p>
            <a:pPr eaLnBrk="1" hangingPunct="1">
              <a:lnSpc>
                <a:spcPts val="1600"/>
              </a:lnSpc>
            </a:pP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for (; </a:t>
            </a:r>
            <a:r>
              <a:rPr lang="en-US" altLang="zh-CN" sz="16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ph</a:t>
            </a: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&lt; </a:t>
            </a:r>
            <a:r>
              <a:rPr lang="en-US" altLang="zh-CN" sz="16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ph_end</a:t>
            </a: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; </a:t>
            </a:r>
            <a:r>
              <a:rPr lang="en-US" altLang="zh-CN" sz="16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ph</a:t>
            </a: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++) {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DejaVu Sans Mono" pitchFamily="1" charset="0"/>
            </a:endParaRPr>
          </a:p>
          <a:p>
            <a:pPr eaLnBrk="1" hangingPunct="1">
              <a:lnSpc>
                <a:spcPts val="1600"/>
              </a:lnSpc>
            </a:pP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   ……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DejaVu Sans Mono" pitchFamily="1" charset="0"/>
            </a:endParaRPr>
          </a:p>
          <a:p>
            <a:pPr eaLnBrk="1" hangingPunct="1">
              <a:lnSpc>
                <a:spcPts val="1600"/>
              </a:lnSpc>
            </a:pP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}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DejaVu Sans Mono" pitchFamily="1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27</a:t>
            </a:fld>
            <a:endParaRPr lang="zh-CN" altLang="en-US"/>
          </a:p>
        </p:txBody>
      </p:sp>
      <p:sp>
        <p:nvSpPr>
          <p:cNvPr id="17" name="TextBox 1"/>
          <p:cNvSpPr>
            <a:spLocks noChangeArrowheads="1"/>
          </p:cNvSpPr>
          <p:nvPr/>
        </p:nvSpPr>
        <p:spPr bwMode="auto">
          <a:xfrm>
            <a:off x="4116856" y="1626844"/>
            <a:ext cx="2488695" cy="400110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000" b="1" dirty="0" err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load_icode</a:t>
            </a:r>
            <a:r>
              <a: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::</a:t>
            </a:r>
            <a:r>
              <a:rPr lang="en-US" altLang="zh-CN" sz="2000" b="1" dirty="0" err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proc.c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786452" y="2241322"/>
            <a:ext cx="2337350" cy="3391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圆角矩形 18"/>
          <p:cNvSpPr/>
          <p:nvPr/>
        </p:nvSpPr>
        <p:spPr>
          <a:xfrm>
            <a:off x="752354" y="2507276"/>
            <a:ext cx="2337350" cy="24269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圆角矩形 20"/>
          <p:cNvSpPr/>
          <p:nvPr/>
        </p:nvSpPr>
        <p:spPr>
          <a:xfrm>
            <a:off x="796036" y="3313839"/>
            <a:ext cx="2448272" cy="24269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19" grpId="0" animBg="1"/>
      <p:bldP spid="2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357158" y="214296"/>
            <a:ext cx="85011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执行ELF格式的二进制代码 – 步骤 (load_icode)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19"/>
          <p:cNvGrpSpPr/>
          <p:nvPr/>
        </p:nvGrpSpPr>
        <p:grpSpPr>
          <a:xfrm>
            <a:off x="474634" y="881711"/>
            <a:ext cx="3553345" cy="400110"/>
            <a:chOff x="918475" y="1140869"/>
            <a:chExt cx="3553345" cy="400110"/>
          </a:xfrm>
        </p:grpSpPr>
        <p:sp>
          <p:nvSpPr>
            <p:cNvPr id="18" name="矩形 17"/>
            <p:cNvSpPr/>
            <p:nvPr/>
          </p:nvSpPr>
          <p:spPr>
            <a:xfrm>
              <a:off x="971480" y="1142990"/>
              <a:ext cx="3420000" cy="396000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rgbClr val="F4FEE6"/>
                </a:gs>
              </a:gsLst>
              <a:lin ang="16200000" scaled="1"/>
            </a:gradFill>
            <a:ln w="28575">
              <a:solidFill>
                <a:srgbClr val="0050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extBox 1"/>
            <p:cNvSpPr>
              <a:spLocks noChangeArrowheads="1"/>
            </p:cNvSpPr>
            <p:nvPr/>
          </p:nvSpPr>
          <p:spPr bwMode="auto">
            <a:xfrm>
              <a:off x="918475" y="1140869"/>
              <a:ext cx="3553345" cy="400110"/>
            </a:xfrm>
            <a:prstGeom prst="rect">
              <a:avLst/>
            </a:prstGeom>
            <a:noFill/>
            <a:ln w="9525">
              <a:noFill/>
              <a:bevel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 b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Times" pitchFamily="2" charset="0"/>
                </a:rPr>
                <a:t>create new memory space</a:t>
              </a:r>
              <a:endParaRPr lang="zh-CN" altLang="en-US" sz="20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Times" pitchFamily="2" charset="0"/>
              </a:endParaRPr>
            </a:p>
          </p:txBody>
        </p:sp>
      </p:grpSp>
      <p:grpSp>
        <p:nvGrpSpPr>
          <p:cNvPr id="3" name="组合 19"/>
          <p:cNvGrpSpPr/>
          <p:nvPr/>
        </p:nvGrpSpPr>
        <p:grpSpPr>
          <a:xfrm>
            <a:off x="500034" y="1645111"/>
            <a:ext cx="3462807" cy="402875"/>
            <a:chOff x="943875" y="1142924"/>
            <a:chExt cx="3462807" cy="402875"/>
          </a:xfrm>
        </p:grpSpPr>
        <p:sp>
          <p:nvSpPr>
            <p:cNvPr id="9" name="矩形 8"/>
            <p:cNvSpPr/>
            <p:nvPr/>
          </p:nvSpPr>
          <p:spPr>
            <a:xfrm>
              <a:off x="957677" y="1142924"/>
              <a:ext cx="3420000" cy="396000"/>
            </a:xfrm>
            <a:prstGeom prst="rect">
              <a:avLst/>
            </a:prstGeom>
            <a:gradFill>
              <a:gsLst>
                <a:gs pos="100000">
                  <a:srgbClr val="FF9900"/>
                </a:gs>
                <a:gs pos="0">
                  <a:srgbClr val="FFCC66"/>
                </a:gs>
                <a:gs pos="100000">
                  <a:srgbClr val="F4FEE6"/>
                </a:gs>
              </a:gsLst>
              <a:lin ang="16200000" scaled="1"/>
            </a:gradFill>
            <a:ln w="28575">
              <a:solidFill>
                <a:srgbClr val="0050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TextBox 1"/>
            <p:cNvSpPr>
              <a:spLocks noChangeArrowheads="1"/>
            </p:cNvSpPr>
            <p:nvPr/>
          </p:nvSpPr>
          <p:spPr bwMode="auto">
            <a:xfrm>
              <a:off x="943875" y="1145689"/>
              <a:ext cx="3462807" cy="400110"/>
            </a:xfrm>
            <a:prstGeom prst="rect">
              <a:avLst/>
            </a:prstGeom>
            <a:noFill/>
            <a:ln w="9525">
              <a:noFill/>
              <a:bevel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" pitchFamily="2" charset="0"/>
                </a:rPr>
                <a:t>for each section in ELF: …</a:t>
              </a:r>
              <a:endParaRPr lang="zh-CN" altLang="en-US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" pitchFamily="2" charset="0"/>
              </a:endParaRPr>
            </a:p>
          </p:txBody>
        </p:sp>
      </p:grpSp>
      <p:cxnSp>
        <p:nvCxnSpPr>
          <p:cNvPr id="12" name="直接箭头连接符 11"/>
          <p:cNvCxnSpPr/>
          <p:nvPr/>
        </p:nvCxnSpPr>
        <p:spPr>
          <a:xfrm rot="5400000">
            <a:off x="2039640" y="1461700"/>
            <a:ext cx="360000" cy="1588"/>
          </a:xfrm>
          <a:prstGeom prst="straightConnector1">
            <a:avLst/>
          </a:prstGeom>
          <a:ln w="28575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19"/>
          <p:cNvGrpSpPr/>
          <p:nvPr/>
        </p:nvGrpSpPr>
        <p:grpSpPr>
          <a:xfrm>
            <a:off x="1687598" y="2247898"/>
            <a:ext cx="3420000" cy="402875"/>
            <a:chOff x="950776" y="1142924"/>
            <a:chExt cx="3420000" cy="402875"/>
          </a:xfrm>
        </p:grpSpPr>
        <p:sp>
          <p:nvSpPr>
            <p:cNvPr id="17" name="矩形 16"/>
            <p:cNvSpPr/>
            <p:nvPr/>
          </p:nvSpPr>
          <p:spPr>
            <a:xfrm>
              <a:off x="950776" y="1142924"/>
              <a:ext cx="3420000" cy="396000"/>
            </a:xfrm>
            <a:prstGeom prst="rect">
              <a:avLst/>
            </a:prstGeom>
            <a:gradFill>
              <a:gsLst>
                <a:gs pos="100000">
                  <a:srgbClr val="FF9900"/>
                </a:gs>
                <a:gs pos="0">
                  <a:srgbClr val="FFCC66"/>
                </a:gs>
                <a:gs pos="100000">
                  <a:srgbClr val="F4FEE6"/>
                </a:gs>
              </a:gsLst>
              <a:lin ang="16200000" scaled="1"/>
            </a:gradFill>
            <a:ln w="28575">
              <a:solidFill>
                <a:srgbClr val="0050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TextBox 1"/>
            <p:cNvSpPr>
              <a:spLocks noChangeArrowheads="1"/>
            </p:cNvSpPr>
            <p:nvPr/>
          </p:nvSpPr>
          <p:spPr bwMode="auto">
            <a:xfrm>
              <a:off x="1850298" y="1145689"/>
              <a:ext cx="1620957" cy="400110"/>
            </a:xfrm>
            <a:prstGeom prst="rect">
              <a:avLst/>
            </a:prstGeom>
            <a:noFill/>
            <a:ln w="9525">
              <a:noFill/>
              <a:bevel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" pitchFamily="2" charset="0"/>
                </a:rPr>
                <a:t>setup VMA</a:t>
              </a:r>
              <a:endParaRPr lang="zh-CN" altLang="en-US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" pitchFamily="2" charset="0"/>
              </a:endParaRPr>
            </a:p>
          </p:txBody>
        </p:sp>
      </p:grpSp>
      <p:sp>
        <p:nvSpPr>
          <p:cNvPr id="20" name="TextBox 1"/>
          <p:cNvSpPr>
            <a:spLocks noChangeArrowheads="1"/>
          </p:cNvSpPr>
          <p:nvPr/>
        </p:nvSpPr>
        <p:spPr bwMode="auto">
          <a:xfrm>
            <a:off x="5357818" y="2249281"/>
            <a:ext cx="2379177" cy="400110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1" dirty="0" err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mm_map</a:t>
            </a:r>
            <a:r>
              <a: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::</a:t>
            </a:r>
            <a:r>
              <a:rPr lang="en-US" altLang="zh-CN" sz="2000" b="1" dirty="0" err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vmm.c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 rot="5400000">
            <a:off x="891538" y="2248884"/>
            <a:ext cx="3600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V="1">
            <a:off x="1056298" y="2438278"/>
            <a:ext cx="616060" cy="3438"/>
          </a:xfrm>
          <a:prstGeom prst="straightConnector1">
            <a:avLst/>
          </a:prstGeom>
          <a:ln w="28575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"/>
          <p:cNvSpPr>
            <a:spLocks noChangeArrowheads="1"/>
          </p:cNvSpPr>
          <p:nvPr/>
        </p:nvSpPr>
        <p:spPr bwMode="auto">
          <a:xfrm>
            <a:off x="301089" y="2749202"/>
            <a:ext cx="6357982" cy="2169825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ts val="1800"/>
              </a:lnSpc>
            </a:pPr>
            <a:r>
              <a:rPr lang="en-US" altLang="zh-CN" sz="1600" b="1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vm_flags</a:t>
            </a:r>
            <a:r>
              <a:rPr lang="en-US" altLang="zh-CN" sz="16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</a:t>
            </a: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= 0, perm = PTE_U;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DejaVu Sans Mono" pitchFamily="1" charset="0"/>
            </a:endParaRPr>
          </a:p>
          <a:p>
            <a:pPr eaLnBrk="1" hangingPunct="1">
              <a:lnSpc>
                <a:spcPts val="1800"/>
              </a:lnSpc>
            </a:pP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if (</a:t>
            </a:r>
            <a:r>
              <a:rPr lang="en-US" altLang="zh-CN" sz="16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ph</a:t>
            </a: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-&gt;</a:t>
            </a:r>
            <a:r>
              <a:rPr lang="en-US" altLang="zh-CN" sz="16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p_flags</a:t>
            </a: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&amp; ELF_PF_X) </a:t>
            </a:r>
            <a:r>
              <a:rPr lang="en-US" altLang="zh-CN" sz="1600" b="1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vm_flags</a:t>
            </a: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|= VM_EXEC;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DejaVu Sans Mono" pitchFamily="1" charset="0"/>
            </a:endParaRPr>
          </a:p>
          <a:p>
            <a:pPr eaLnBrk="1" hangingPunct="1">
              <a:lnSpc>
                <a:spcPts val="1800"/>
              </a:lnSpc>
            </a:pP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if (</a:t>
            </a:r>
            <a:r>
              <a:rPr lang="en-US" altLang="zh-CN" sz="16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ph</a:t>
            </a: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-&gt;</a:t>
            </a:r>
            <a:r>
              <a:rPr lang="en-US" altLang="zh-CN" sz="16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p_flags</a:t>
            </a: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&amp; ELF_PF_W) </a:t>
            </a:r>
            <a:r>
              <a:rPr lang="en-US" altLang="zh-CN" sz="1600" b="1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vm_flags</a:t>
            </a: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|= VM_WRITE;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DejaVu Sans Mono" pitchFamily="1" charset="0"/>
            </a:endParaRPr>
          </a:p>
          <a:p>
            <a:pPr eaLnBrk="1" hangingPunct="1">
              <a:lnSpc>
                <a:spcPts val="1800"/>
              </a:lnSpc>
            </a:pP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if (</a:t>
            </a:r>
            <a:r>
              <a:rPr lang="en-US" altLang="zh-CN" sz="16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ph</a:t>
            </a: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-&gt;</a:t>
            </a:r>
            <a:r>
              <a:rPr lang="en-US" altLang="zh-CN" sz="16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p_flags</a:t>
            </a: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&amp; ELF_PF_R) </a:t>
            </a:r>
            <a:r>
              <a:rPr lang="en-US" altLang="zh-CN" sz="1600" b="1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vm_flags</a:t>
            </a: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|= VM_READ;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DejaVu Sans Mono" pitchFamily="1" charset="0"/>
            </a:endParaRPr>
          </a:p>
          <a:p>
            <a:pPr eaLnBrk="1" hangingPunct="1">
              <a:lnSpc>
                <a:spcPts val="1800"/>
              </a:lnSpc>
            </a:pP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if (</a:t>
            </a:r>
            <a:r>
              <a:rPr lang="en-US" altLang="zh-CN" sz="16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vm_flags</a:t>
            </a: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&amp; VM_WRITE) perm |= PTE_W;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DejaVu Sans Mono" pitchFamily="1" charset="0"/>
            </a:endParaRPr>
          </a:p>
          <a:p>
            <a:pPr eaLnBrk="1" hangingPunct="1">
              <a:lnSpc>
                <a:spcPts val="1800"/>
              </a:lnSpc>
            </a:pP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if ((ret = </a:t>
            </a:r>
            <a:r>
              <a:rPr lang="en-US" altLang="zh-CN" sz="16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mm_map</a:t>
            </a: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(mm, </a:t>
            </a:r>
            <a:r>
              <a:rPr lang="en-US" altLang="zh-CN" sz="16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ph</a:t>
            </a: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-&gt;</a:t>
            </a:r>
            <a:r>
              <a:rPr lang="en-US" altLang="zh-CN" sz="16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p_va</a:t>
            </a: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, </a:t>
            </a:r>
            <a:r>
              <a:rPr lang="en-US" altLang="zh-CN" sz="16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ph</a:t>
            </a: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-&gt;</a:t>
            </a:r>
            <a:r>
              <a:rPr lang="en-US" altLang="zh-CN" sz="16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p_memsz</a:t>
            </a: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, </a:t>
            </a:r>
            <a:r>
              <a:rPr lang="en-US" altLang="zh-CN" sz="16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vm_flags</a:t>
            </a: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, NULL)) != 0) {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DejaVu Sans Mono" pitchFamily="1" charset="0"/>
            </a:endParaRPr>
          </a:p>
          <a:p>
            <a:pPr eaLnBrk="1" hangingPunct="1">
              <a:lnSpc>
                <a:spcPts val="1800"/>
              </a:lnSpc>
            </a:pP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   </a:t>
            </a:r>
            <a:r>
              <a:rPr lang="en-US" altLang="zh-CN" sz="16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goto</a:t>
            </a: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</a:t>
            </a:r>
            <a:r>
              <a:rPr lang="en-US" altLang="zh-CN" sz="16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bad_cleanup_mmap</a:t>
            </a: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;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DejaVu Sans Mono" pitchFamily="1" charset="0"/>
            </a:endParaRPr>
          </a:p>
          <a:p>
            <a:pPr eaLnBrk="1" hangingPunct="1">
              <a:lnSpc>
                <a:spcPts val="1800"/>
              </a:lnSpc>
            </a:pP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}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DejaVu Sans Mono" pitchFamily="1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28</a:t>
            </a:fld>
            <a:endParaRPr lang="zh-CN" altLang="en-US"/>
          </a:p>
        </p:txBody>
      </p:sp>
      <p:sp>
        <p:nvSpPr>
          <p:cNvPr id="27" name="TextBox 1"/>
          <p:cNvSpPr>
            <a:spLocks noChangeArrowheads="1"/>
          </p:cNvSpPr>
          <p:nvPr/>
        </p:nvSpPr>
        <p:spPr bwMode="auto">
          <a:xfrm>
            <a:off x="4116857" y="869488"/>
            <a:ext cx="2488695" cy="400110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000" b="1" dirty="0" err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load_icode</a:t>
            </a:r>
            <a:r>
              <a: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::</a:t>
            </a:r>
            <a:r>
              <a:rPr lang="en-US" altLang="zh-CN" sz="2000" b="1" dirty="0" err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proc.c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TextBox 1"/>
          <p:cNvSpPr>
            <a:spLocks noChangeArrowheads="1"/>
          </p:cNvSpPr>
          <p:nvPr/>
        </p:nvSpPr>
        <p:spPr bwMode="auto">
          <a:xfrm>
            <a:off x="4155021" y="1619529"/>
            <a:ext cx="2488695" cy="400110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000" b="1" dirty="0" err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load_icode</a:t>
            </a:r>
            <a:r>
              <a: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::</a:t>
            </a:r>
            <a:r>
              <a:rPr lang="en-US" altLang="zh-CN" sz="2000" b="1" dirty="0" err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proc.c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274171" y="3907426"/>
            <a:ext cx="5269384" cy="3186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357158" y="214296"/>
            <a:ext cx="85011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执行ELF格式的二进制代码 – 步骤 (load_icode)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19"/>
          <p:cNvGrpSpPr/>
          <p:nvPr/>
        </p:nvGrpSpPr>
        <p:grpSpPr>
          <a:xfrm>
            <a:off x="251520" y="915566"/>
            <a:ext cx="3462807" cy="402875"/>
            <a:chOff x="943875" y="1142924"/>
            <a:chExt cx="3462807" cy="402875"/>
          </a:xfrm>
        </p:grpSpPr>
        <p:sp>
          <p:nvSpPr>
            <p:cNvPr id="9" name="矩形 8"/>
            <p:cNvSpPr/>
            <p:nvPr/>
          </p:nvSpPr>
          <p:spPr>
            <a:xfrm>
              <a:off x="957677" y="1142924"/>
              <a:ext cx="3420000" cy="396000"/>
            </a:xfrm>
            <a:prstGeom prst="rect">
              <a:avLst/>
            </a:prstGeom>
            <a:gradFill>
              <a:gsLst>
                <a:gs pos="100000">
                  <a:srgbClr val="FF9900"/>
                </a:gs>
                <a:gs pos="0">
                  <a:srgbClr val="FFCC66"/>
                </a:gs>
                <a:gs pos="100000">
                  <a:srgbClr val="F4FEE6"/>
                </a:gs>
              </a:gsLst>
              <a:lin ang="16200000" scaled="1"/>
            </a:gradFill>
            <a:ln w="28575">
              <a:solidFill>
                <a:srgbClr val="0050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TextBox 1"/>
            <p:cNvSpPr>
              <a:spLocks noChangeArrowheads="1"/>
            </p:cNvSpPr>
            <p:nvPr/>
          </p:nvSpPr>
          <p:spPr bwMode="auto">
            <a:xfrm>
              <a:off x="943875" y="1145689"/>
              <a:ext cx="3462807" cy="400110"/>
            </a:xfrm>
            <a:prstGeom prst="rect">
              <a:avLst/>
            </a:prstGeom>
            <a:noFill/>
            <a:ln w="9525">
              <a:noFill/>
              <a:bevel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" pitchFamily="2" charset="0"/>
                </a:rPr>
                <a:t>for each section in ELF: …</a:t>
              </a:r>
              <a:endParaRPr lang="zh-CN" altLang="en-US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" pitchFamily="2" charset="0"/>
              </a:endParaRPr>
            </a:p>
          </p:txBody>
        </p:sp>
      </p:grpSp>
      <p:grpSp>
        <p:nvGrpSpPr>
          <p:cNvPr id="4" name="组合 19"/>
          <p:cNvGrpSpPr/>
          <p:nvPr/>
        </p:nvGrpSpPr>
        <p:grpSpPr>
          <a:xfrm>
            <a:off x="1439084" y="1518353"/>
            <a:ext cx="3420000" cy="402875"/>
            <a:chOff x="950776" y="1142924"/>
            <a:chExt cx="3420000" cy="402875"/>
          </a:xfrm>
        </p:grpSpPr>
        <p:sp>
          <p:nvSpPr>
            <p:cNvPr id="17" name="矩形 16"/>
            <p:cNvSpPr/>
            <p:nvPr/>
          </p:nvSpPr>
          <p:spPr>
            <a:xfrm>
              <a:off x="950776" y="1142924"/>
              <a:ext cx="3420000" cy="396000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rgbClr val="F4FEE6"/>
                </a:gs>
              </a:gsLst>
              <a:lin ang="16200000" scaled="1"/>
            </a:gradFill>
            <a:ln w="28575">
              <a:solidFill>
                <a:srgbClr val="0050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TextBox 1"/>
            <p:cNvSpPr>
              <a:spLocks noChangeArrowheads="1"/>
            </p:cNvSpPr>
            <p:nvPr/>
          </p:nvSpPr>
          <p:spPr bwMode="auto">
            <a:xfrm>
              <a:off x="1850298" y="1145689"/>
              <a:ext cx="1620957" cy="400110"/>
            </a:xfrm>
            <a:prstGeom prst="rect">
              <a:avLst/>
            </a:prstGeom>
            <a:noFill/>
            <a:ln w="9525">
              <a:noFill/>
              <a:bevel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 b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Times" pitchFamily="2" charset="0"/>
                </a:rPr>
                <a:t>setup VMA</a:t>
              </a:r>
              <a:endParaRPr lang="zh-CN" altLang="en-US" sz="20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Times" pitchFamily="2" charset="0"/>
              </a:endParaRPr>
            </a:p>
          </p:txBody>
        </p:sp>
      </p:grpSp>
      <p:cxnSp>
        <p:nvCxnSpPr>
          <p:cNvPr id="22" name="直接连接符 21"/>
          <p:cNvCxnSpPr/>
          <p:nvPr/>
        </p:nvCxnSpPr>
        <p:spPr>
          <a:xfrm rot="5400000">
            <a:off x="355024" y="1807339"/>
            <a:ext cx="9360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V="1">
            <a:off x="807784" y="1708733"/>
            <a:ext cx="616060" cy="3438"/>
          </a:xfrm>
          <a:prstGeom prst="straightConnector1">
            <a:avLst/>
          </a:prstGeom>
          <a:ln w="28575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组合 19"/>
          <p:cNvGrpSpPr/>
          <p:nvPr/>
        </p:nvGrpSpPr>
        <p:grpSpPr>
          <a:xfrm>
            <a:off x="1446916" y="2072161"/>
            <a:ext cx="3420000" cy="402875"/>
            <a:chOff x="1299695" y="1142924"/>
            <a:chExt cx="3420000" cy="402875"/>
          </a:xfrm>
        </p:grpSpPr>
        <p:sp>
          <p:nvSpPr>
            <p:cNvPr id="23" name="矩形 22"/>
            <p:cNvSpPr/>
            <p:nvPr/>
          </p:nvSpPr>
          <p:spPr>
            <a:xfrm>
              <a:off x="1299695" y="1142924"/>
              <a:ext cx="3420000" cy="396000"/>
            </a:xfrm>
            <a:prstGeom prst="rect">
              <a:avLst/>
            </a:prstGeom>
            <a:gradFill>
              <a:gsLst>
                <a:gs pos="100000">
                  <a:srgbClr val="FF9900"/>
                </a:gs>
                <a:gs pos="0">
                  <a:srgbClr val="FFCC66"/>
                </a:gs>
                <a:gs pos="100000">
                  <a:srgbClr val="F4FEE6"/>
                </a:gs>
              </a:gsLst>
              <a:lin ang="16200000" scaled="1"/>
            </a:gradFill>
            <a:ln w="28575">
              <a:solidFill>
                <a:srgbClr val="0050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TextBox 1"/>
            <p:cNvSpPr>
              <a:spLocks noChangeArrowheads="1"/>
            </p:cNvSpPr>
            <p:nvPr/>
          </p:nvSpPr>
          <p:spPr bwMode="auto">
            <a:xfrm>
              <a:off x="1400537" y="1145689"/>
              <a:ext cx="3218317" cy="400110"/>
            </a:xfrm>
            <a:prstGeom prst="rect">
              <a:avLst/>
            </a:prstGeom>
            <a:noFill/>
            <a:ln w="9525">
              <a:noFill/>
              <a:bevel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" pitchFamily="2" charset="0"/>
                </a:rPr>
                <a:t>copy contents from ELF</a:t>
              </a:r>
              <a:endParaRPr lang="zh-CN" altLang="en-US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" pitchFamily="2" charset="0"/>
              </a:endParaRPr>
            </a:p>
          </p:txBody>
        </p:sp>
      </p:grpSp>
      <p:sp>
        <p:nvSpPr>
          <p:cNvPr id="27" name="TextBox 1"/>
          <p:cNvSpPr>
            <a:spLocks noChangeArrowheads="1"/>
          </p:cNvSpPr>
          <p:nvPr/>
        </p:nvSpPr>
        <p:spPr bwMode="auto">
          <a:xfrm>
            <a:off x="5120226" y="2056519"/>
            <a:ext cx="3374835" cy="400110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pgdir_alloc_page</a:t>
            </a:r>
            <a:r>
              <a: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::</a:t>
            </a:r>
            <a:r>
              <a:rPr lang="en-US" altLang="zh-CN" sz="2000" b="1" dirty="0" err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pmm.c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TextBox 2"/>
          <p:cNvSpPr>
            <a:spLocks noChangeArrowheads="1"/>
          </p:cNvSpPr>
          <p:nvPr/>
        </p:nvSpPr>
        <p:spPr bwMode="auto">
          <a:xfrm>
            <a:off x="297588" y="2485147"/>
            <a:ext cx="6883418" cy="2054409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ts val="1700"/>
              </a:lnSpc>
            </a:pP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while (start &lt; end) {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DejaVu Sans Mono" pitchFamily="1" charset="0"/>
            </a:endParaRPr>
          </a:p>
          <a:p>
            <a:pPr eaLnBrk="1" hangingPunct="1">
              <a:lnSpc>
                <a:spcPts val="1700"/>
              </a:lnSpc>
            </a:pP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   if ((page = </a:t>
            </a:r>
            <a:r>
              <a:rPr lang="en-US" altLang="zh-CN" sz="16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pgdir_alloc_page</a:t>
            </a: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(mm-&gt;</a:t>
            </a:r>
            <a:r>
              <a:rPr lang="en-US" altLang="zh-CN" sz="16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pgdir</a:t>
            </a: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, la, perm)) == NULL)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DejaVu Sans Mono" pitchFamily="1" charset="0"/>
            </a:endParaRPr>
          </a:p>
          <a:p>
            <a:pPr eaLnBrk="1" hangingPunct="1">
              <a:lnSpc>
                <a:spcPts val="1700"/>
              </a:lnSpc>
            </a:pP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       </a:t>
            </a:r>
            <a:r>
              <a:rPr lang="en-US" altLang="zh-CN" sz="16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goto</a:t>
            </a: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</a:t>
            </a:r>
            <a:r>
              <a:rPr lang="en-US" altLang="zh-CN" sz="16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bad_cleanup_mmap</a:t>
            </a: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;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DejaVu Sans Mono" pitchFamily="1" charset="0"/>
            </a:endParaRPr>
          </a:p>
          <a:p>
            <a:pPr eaLnBrk="1" hangingPunct="1">
              <a:lnSpc>
                <a:spcPts val="1700"/>
              </a:lnSpc>
            </a:pP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   off = start - la, size = PGSIZE - off, la += PGSIZE;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DejaVu Sans Mono" pitchFamily="1" charset="0"/>
            </a:endParaRPr>
          </a:p>
          <a:p>
            <a:pPr eaLnBrk="1" hangingPunct="1">
              <a:lnSpc>
                <a:spcPts val="1700"/>
              </a:lnSpc>
            </a:pP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   if (end &lt; la)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DejaVu Sans Mono" pitchFamily="1" charset="0"/>
            </a:endParaRPr>
          </a:p>
          <a:p>
            <a:pPr eaLnBrk="1" hangingPunct="1">
              <a:lnSpc>
                <a:spcPts val="1700"/>
              </a:lnSpc>
            </a:pP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       size -= la - end;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DejaVu Sans Mono" pitchFamily="1" charset="0"/>
            </a:endParaRPr>
          </a:p>
          <a:p>
            <a:pPr eaLnBrk="1" hangingPunct="1">
              <a:lnSpc>
                <a:spcPts val="1700"/>
              </a:lnSpc>
            </a:pP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   </a:t>
            </a:r>
            <a:r>
              <a:rPr lang="en-US" altLang="zh-CN" sz="16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memcpy</a:t>
            </a: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(page2kva(page) + off, from, size);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DejaVu Sans Mono" pitchFamily="1" charset="0"/>
            </a:endParaRPr>
          </a:p>
          <a:p>
            <a:pPr eaLnBrk="1" hangingPunct="1">
              <a:lnSpc>
                <a:spcPts val="1700"/>
              </a:lnSpc>
            </a:pP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   start += size, from += size;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DejaVu Sans Mono" pitchFamily="1" charset="0"/>
            </a:endParaRPr>
          </a:p>
          <a:p>
            <a:pPr eaLnBrk="1" hangingPunct="1">
              <a:lnSpc>
                <a:spcPts val="1700"/>
              </a:lnSpc>
            </a:pP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}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DejaVu Sans Mono" pitchFamily="1" charset="0"/>
            </a:endParaRPr>
          </a:p>
        </p:txBody>
      </p:sp>
      <p:cxnSp>
        <p:nvCxnSpPr>
          <p:cNvPr id="29" name="直接箭头连接符 28"/>
          <p:cNvCxnSpPr/>
          <p:nvPr/>
        </p:nvCxnSpPr>
        <p:spPr>
          <a:xfrm flipV="1">
            <a:off x="807784" y="2270833"/>
            <a:ext cx="616060" cy="3438"/>
          </a:xfrm>
          <a:prstGeom prst="straightConnector1">
            <a:avLst/>
          </a:prstGeom>
          <a:ln w="28575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29</a:t>
            </a:fld>
            <a:endParaRPr lang="zh-CN" altLang="en-US"/>
          </a:p>
        </p:txBody>
      </p:sp>
      <p:sp>
        <p:nvSpPr>
          <p:cNvPr id="30" name="TextBox 1"/>
          <p:cNvSpPr>
            <a:spLocks noChangeArrowheads="1"/>
          </p:cNvSpPr>
          <p:nvPr/>
        </p:nvSpPr>
        <p:spPr bwMode="auto">
          <a:xfrm>
            <a:off x="3959563" y="903073"/>
            <a:ext cx="2488695" cy="400110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000" b="1" dirty="0" err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load_icode</a:t>
            </a:r>
            <a:r>
              <a: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::</a:t>
            </a:r>
            <a:r>
              <a:rPr lang="en-US" altLang="zh-CN" sz="2000" b="1" dirty="0" err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proc.c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TextBox 1"/>
          <p:cNvSpPr>
            <a:spLocks noChangeArrowheads="1"/>
          </p:cNvSpPr>
          <p:nvPr/>
        </p:nvSpPr>
        <p:spPr bwMode="auto">
          <a:xfrm>
            <a:off x="5120226" y="1550971"/>
            <a:ext cx="2379177" cy="400110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1" dirty="0" err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mm_map</a:t>
            </a:r>
            <a:r>
              <a: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::</a:t>
            </a:r>
            <a:r>
              <a:rPr lang="en-US" altLang="zh-CN" sz="2000" b="1" dirty="0" err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vmm.c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691680" y="2684994"/>
            <a:ext cx="5269384" cy="3186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611560" y="3751794"/>
            <a:ext cx="4508666" cy="3186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3242574" y="214296"/>
            <a:ext cx="26432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概  述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1142976" y="1000114"/>
            <a:ext cx="185738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269875" marR="0" lvl="0" indent="-2698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507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总体介绍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5072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44893" y="100011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1142976" y="1357304"/>
            <a:ext cx="2286016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进程的内存布局</a:t>
            </a: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44893" y="135730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142976" y="1700207"/>
            <a:ext cx="342902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执行</a:t>
            </a:r>
            <a:r>
              <a:rPr lang="en-US" altLang="zh-CN" smtClean="0"/>
              <a:t>ELF</a:t>
            </a:r>
            <a:r>
              <a:rPr lang="zh-CN" altLang="en-US" smtClean="0"/>
              <a:t>格式的二进制代码</a:t>
            </a: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44893" y="1700207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内容占位符 2"/>
          <p:cNvSpPr txBox="1">
            <a:spLocks/>
          </p:cNvSpPr>
          <p:nvPr/>
        </p:nvSpPr>
        <p:spPr>
          <a:xfrm>
            <a:off x="1142977" y="2123397"/>
            <a:ext cx="1714512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进程复制</a:t>
            </a: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44894" y="2123397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内容占位符 2"/>
          <p:cNvSpPr txBox="1">
            <a:spLocks/>
          </p:cNvSpPr>
          <p:nvPr/>
        </p:nvSpPr>
        <p:spPr>
          <a:xfrm>
            <a:off x="1142976" y="2479455"/>
            <a:ext cx="3933849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lang="zh-CN" altLang="en-US" smtClean="0"/>
              <a:t>内存管理的</a:t>
            </a:r>
            <a:r>
              <a:rPr lang="en-US" altLang="zh-CN" smtClean="0"/>
              <a:t>copy-on-write</a:t>
            </a:r>
            <a:r>
              <a:rPr lang="zh-CN" altLang="en-US" smtClean="0"/>
              <a:t>机制</a:t>
            </a: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44894" y="2479455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357158" y="214296"/>
            <a:ext cx="85011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执行ELF格式的二进制代码 – 步骤 (load_icode)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19"/>
          <p:cNvGrpSpPr/>
          <p:nvPr/>
        </p:nvGrpSpPr>
        <p:grpSpPr>
          <a:xfrm>
            <a:off x="474634" y="881711"/>
            <a:ext cx="3553345" cy="400110"/>
            <a:chOff x="918475" y="1140869"/>
            <a:chExt cx="3553345" cy="400110"/>
          </a:xfrm>
        </p:grpSpPr>
        <p:sp>
          <p:nvSpPr>
            <p:cNvPr id="18" name="矩形 17"/>
            <p:cNvSpPr/>
            <p:nvPr/>
          </p:nvSpPr>
          <p:spPr>
            <a:xfrm>
              <a:off x="971480" y="1142990"/>
              <a:ext cx="3420000" cy="396000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rgbClr val="F4FEE6"/>
                </a:gs>
              </a:gsLst>
              <a:lin ang="16200000" scaled="1"/>
            </a:gradFill>
            <a:ln w="28575">
              <a:solidFill>
                <a:srgbClr val="0050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extBox 1"/>
            <p:cNvSpPr>
              <a:spLocks noChangeArrowheads="1"/>
            </p:cNvSpPr>
            <p:nvPr/>
          </p:nvSpPr>
          <p:spPr bwMode="auto">
            <a:xfrm>
              <a:off x="918475" y="1140869"/>
              <a:ext cx="3553345" cy="400110"/>
            </a:xfrm>
            <a:prstGeom prst="rect">
              <a:avLst/>
            </a:prstGeom>
            <a:noFill/>
            <a:ln w="9525">
              <a:noFill/>
              <a:bevel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 b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Times" pitchFamily="2" charset="0"/>
                </a:rPr>
                <a:t>create new memory space</a:t>
              </a:r>
              <a:endParaRPr lang="zh-CN" altLang="en-US" sz="20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Times" pitchFamily="2" charset="0"/>
              </a:endParaRPr>
            </a:p>
          </p:txBody>
        </p:sp>
      </p:grpSp>
      <p:grpSp>
        <p:nvGrpSpPr>
          <p:cNvPr id="3" name="组合 19"/>
          <p:cNvGrpSpPr/>
          <p:nvPr/>
        </p:nvGrpSpPr>
        <p:grpSpPr>
          <a:xfrm>
            <a:off x="500034" y="1573673"/>
            <a:ext cx="3462807" cy="402875"/>
            <a:chOff x="943875" y="1142924"/>
            <a:chExt cx="3462807" cy="402875"/>
          </a:xfrm>
        </p:grpSpPr>
        <p:sp>
          <p:nvSpPr>
            <p:cNvPr id="9" name="矩形 8"/>
            <p:cNvSpPr/>
            <p:nvPr/>
          </p:nvSpPr>
          <p:spPr>
            <a:xfrm>
              <a:off x="957677" y="1142924"/>
              <a:ext cx="3420000" cy="396000"/>
            </a:xfrm>
            <a:prstGeom prst="rect">
              <a:avLst/>
            </a:prstGeom>
            <a:gradFill>
              <a:gsLst>
                <a:gs pos="100000">
                  <a:srgbClr val="FF9900"/>
                </a:gs>
                <a:gs pos="0">
                  <a:srgbClr val="FFCC66"/>
                </a:gs>
                <a:gs pos="100000">
                  <a:srgbClr val="F4FEE6"/>
                </a:gs>
              </a:gsLst>
              <a:lin ang="16200000" scaled="1"/>
            </a:gradFill>
            <a:ln w="28575">
              <a:solidFill>
                <a:srgbClr val="0050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TextBox 1"/>
            <p:cNvSpPr>
              <a:spLocks noChangeArrowheads="1"/>
            </p:cNvSpPr>
            <p:nvPr/>
          </p:nvSpPr>
          <p:spPr bwMode="auto">
            <a:xfrm>
              <a:off x="943875" y="1145689"/>
              <a:ext cx="3462807" cy="400110"/>
            </a:xfrm>
            <a:prstGeom prst="rect">
              <a:avLst/>
            </a:prstGeom>
            <a:noFill/>
            <a:ln w="9525">
              <a:noFill/>
              <a:bevel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" pitchFamily="2" charset="0"/>
                </a:rPr>
                <a:t>for each section in ELF: …</a:t>
              </a:r>
              <a:endParaRPr lang="zh-CN" altLang="en-US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" pitchFamily="2" charset="0"/>
              </a:endParaRPr>
            </a:p>
          </p:txBody>
        </p:sp>
      </p:grpSp>
      <p:cxnSp>
        <p:nvCxnSpPr>
          <p:cNvPr id="12" name="直接箭头连接符 11"/>
          <p:cNvCxnSpPr/>
          <p:nvPr/>
        </p:nvCxnSpPr>
        <p:spPr>
          <a:xfrm rot="5400000">
            <a:off x="2075640" y="1425700"/>
            <a:ext cx="288000" cy="1588"/>
          </a:xfrm>
          <a:prstGeom prst="straightConnector1">
            <a:avLst/>
          </a:prstGeom>
          <a:ln w="28575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19"/>
          <p:cNvGrpSpPr/>
          <p:nvPr/>
        </p:nvGrpSpPr>
        <p:grpSpPr>
          <a:xfrm>
            <a:off x="1687598" y="2176460"/>
            <a:ext cx="3420000" cy="402875"/>
            <a:chOff x="950776" y="1142924"/>
            <a:chExt cx="3420000" cy="402875"/>
          </a:xfrm>
        </p:grpSpPr>
        <p:sp>
          <p:nvSpPr>
            <p:cNvPr id="17" name="矩形 16"/>
            <p:cNvSpPr/>
            <p:nvPr/>
          </p:nvSpPr>
          <p:spPr>
            <a:xfrm>
              <a:off x="950776" y="1142924"/>
              <a:ext cx="3420000" cy="396000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rgbClr val="F4FEE6"/>
                </a:gs>
              </a:gsLst>
              <a:lin ang="16200000" scaled="1"/>
            </a:gradFill>
            <a:ln w="28575">
              <a:solidFill>
                <a:srgbClr val="0050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TextBox 1"/>
            <p:cNvSpPr>
              <a:spLocks noChangeArrowheads="1"/>
            </p:cNvSpPr>
            <p:nvPr/>
          </p:nvSpPr>
          <p:spPr bwMode="auto">
            <a:xfrm>
              <a:off x="1850298" y="1145689"/>
              <a:ext cx="1620957" cy="400110"/>
            </a:xfrm>
            <a:prstGeom prst="rect">
              <a:avLst/>
            </a:prstGeom>
            <a:noFill/>
            <a:ln w="9525">
              <a:noFill/>
              <a:bevel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 b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Times" pitchFamily="2" charset="0"/>
                </a:rPr>
                <a:t>setup VMA</a:t>
              </a:r>
              <a:endParaRPr lang="zh-CN" altLang="en-US" sz="20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Times" pitchFamily="2" charset="0"/>
              </a:endParaRPr>
            </a:p>
          </p:txBody>
        </p:sp>
      </p:grpSp>
      <p:cxnSp>
        <p:nvCxnSpPr>
          <p:cNvPr id="22" name="直接连接符 21"/>
          <p:cNvCxnSpPr/>
          <p:nvPr/>
        </p:nvCxnSpPr>
        <p:spPr>
          <a:xfrm rot="5400000">
            <a:off x="315538" y="2753446"/>
            <a:ext cx="15120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V="1">
            <a:off x="1056298" y="2366840"/>
            <a:ext cx="616060" cy="3438"/>
          </a:xfrm>
          <a:prstGeom prst="straightConnector1">
            <a:avLst/>
          </a:prstGeom>
          <a:ln w="28575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19"/>
          <p:cNvGrpSpPr/>
          <p:nvPr/>
        </p:nvGrpSpPr>
        <p:grpSpPr>
          <a:xfrm>
            <a:off x="1695430" y="2730268"/>
            <a:ext cx="3420000" cy="402875"/>
            <a:chOff x="1299695" y="1142924"/>
            <a:chExt cx="3420000" cy="402875"/>
          </a:xfrm>
        </p:grpSpPr>
        <p:sp>
          <p:nvSpPr>
            <p:cNvPr id="23" name="矩形 22"/>
            <p:cNvSpPr/>
            <p:nvPr/>
          </p:nvSpPr>
          <p:spPr>
            <a:xfrm>
              <a:off x="1299695" y="1142924"/>
              <a:ext cx="3420000" cy="396000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rgbClr val="F4FEE6"/>
                </a:gs>
              </a:gsLst>
              <a:lin ang="16200000" scaled="1"/>
            </a:gradFill>
            <a:ln w="28575">
              <a:solidFill>
                <a:srgbClr val="0050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TextBox 1"/>
            <p:cNvSpPr>
              <a:spLocks noChangeArrowheads="1"/>
            </p:cNvSpPr>
            <p:nvPr/>
          </p:nvSpPr>
          <p:spPr bwMode="auto">
            <a:xfrm>
              <a:off x="1400537" y="1145689"/>
              <a:ext cx="3218317" cy="400110"/>
            </a:xfrm>
            <a:prstGeom prst="rect">
              <a:avLst/>
            </a:prstGeom>
            <a:noFill/>
            <a:ln w="9525">
              <a:noFill/>
              <a:bevel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 b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Times" pitchFamily="2" charset="0"/>
                </a:rPr>
                <a:t>copy contents from ELF</a:t>
              </a:r>
              <a:endParaRPr lang="zh-CN" altLang="en-US" sz="20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Times" pitchFamily="2" charset="0"/>
              </a:endParaRPr>
            </a:p>
          </p:txBody>
        </p:sp>
      </p:grpSp>
      <p:cxnSp>
        <p:nvCxnSpPr>
          <p:cNvPr id="29" name="直接箭头连接符 28"/>
          <p:cNvCxnSpPr/>
          <p:nvPr/>
        </p:nvCxnSpPr>
        <p:spPr>
          <a:xfrm flipV="1">
            <a:off x="1056298" y="2928940"/>
            <a:ext cx="616060" cy="3438"/>
          </a:xfrm>
          <a:prstGeom prst="straightConnector1">
            <a:avLst/>
          </a:prstGeom>
          <a:ln w="28575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组合 19"/>
          <p:cNvGrpSpPr/>
          <p:nvPr/>
        </p:nvGrpSpPr>
        <p:grpSpPr>
          <a:xfrm>
            <a:off x="1718757" y="3299512"/>
            <a:ext cx="3420000" cy="402875"/>
            <a:chOff x="1337536" y="1142924"/>
            <a:chExt cx="3420000" cy="402875"/>
          </a:xfrm>
        </p:grpSpPr>
        <p:sp>
          <p:nvSpPr>
            <p:cNvPr id="35" name="矩形 34"/>
            <p:cNvSpPr/>
            <p:nvPr/>
          </p:nvSpPr>
          <p:spPr>
            <a:xfrm>
              <a:off x="1337536" y="1142924"/>
              <a:ext cx="3420000" cy="396000"/>
            </a:xfrm>
            <a:prstGeom prst="rect">
              <a:avLst/>
            </a:prstGeom>
            <a:gradFill>
              <a:gsLst>
                <a:gs pos="100000">
                  <a:srgbClr val="FF9900"/>
                </a:gs>
                <a:gs pos="0">
                  <a:srgbClr val="FFCC66"/>
                </a:gs>
                <a:gs pos="100000">
                  <a:srgbClr val="F4FEE6"/>
                </a:gs>
              </a:gsLst>
              <a:lin ang="16200000" scaled="1"/>
            </a:gradFill>
            <a:ln w="28575">
              <a:solidFill>
                <a:srgbClr val="0050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TextBox 1"/>
            <p:cNvSpPr>
              <a:spLocks noChangeArrowheads="1"/>
            </p:cNvSpPr>
            <p:nvPr/>
          </p:nvSpPr>
          <p:spPr bwMode="auto">
            <a:xfrm>
              <a:off x="1350116" y="1145689"/>
              <a:ext cx="3394840" cy="400110"/>
            </a:xfrm>
            <a:prstGeom prst="rect">
              <a:avLst/>
            </a:prstGeom>
            <a:noFill/>
            <a:ln w="9525">
              <a:noFill/>
              <a:bevel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" pitchFamily="2" charset="0"/>
                </a:rPr>
                <a:t>prepare all-zero memory</a:t>
              </a:r>
              <a:endParaRPr lang="zh-CN" altLang="en-US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" pitchFamily="2" charset="0"/>
              </a:endParaRPr>
            </a:p>
          </p:txBody>
        </p:sp>
      </p:grpSp>
      <p:cxnSp>
        <p:nvCxnSpPr>
          <p:cNvPr id="38" name="直接箭头连接符 37"/>
          <p:cNvCxnSpPr/>
          <p:nvPr/>
        </p:nvCxnSpPr>
        <p:spPr>
          <a:xfrm flipV="1">
            <a:off x="1056298" y="3498184"/>
            <a:ext cx="616060" cy="3438"/>
          </a:xfrm>
          <a:prstGeom prst="straightConnector1">
            <a:avLst/>
          </a:prstGeom>
          <a:ln w="28575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357158" y="214296"/>
            <a:ext cx="85011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执行ELF格式的二进制代码 – 步骤 (load_icode)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19"/>
          <p:cNvGrpSpPr/>
          <p:nvPr/>
        </p:nvGrpSpPr>
        <p:grpSpPr>
          <a:xfrm>
            <a:off x="304778" y="882336"/>
            <a:ext cx="3476212" cy="400110"/>
            <a:chOff x="901465" y="1140869"/>
            <a:chExt cx="3476212" cy="400110"/>
          </a:xfrm>
        </p:grpSpPr>
        <p:sp>
          <p:nvSpPr>
            <p:cNvPr id="9" name="矩形 8"/>
            <p:cNvSpPr/>
            <p:nvPr/>
          </p:nvSpPr>
          <p:spPr>
            <a:xfrm>
              <a:off x="957677" y="1142924"/>
              <a:ext cx="3420000" cy="396000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rgbClr val="F4FEE6"/>
                </a:gs>
              </a:gsLst>
              <a:lin ang="16200000" scaled="1"/>
            </a:gradFill>
            <a:ln w="28575">
              <a:solidFill>
                <a:srgbClr val="0050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TextBox 1"/>
            <p:cNvSpPr>
              <a:spLocks noChangeArrowheads="1"/>
            </p:cNvSpPr>
            <p:nvPr/>
          </p:nvSpPr>
          <p:spPr bwMode="auto">
            <a:xfrm>
              <a:off x="901465" y="1140869"/>
              <a:ext cx="3462807" cy="400110"/>
            </a:xfrm>
            <a:prstGeom prst="rect">
              <a:avLst/>
            </a:prstGeom>
            <a:noFill/>
            <a:ln w="9525">
              <a:noFill/>
              <a:bevel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 b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Times" pitchFamily="2" charset="0"/>
                </a:rPr>
                <a:t>for each section in ELF: …</a:t>
              </a:r>
              <a:endParaRPr lang="zh-CN" altLang="en-US" sz="20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Times" pitchFamily="2" charset="0"/>
              </a:endParaRPr>
            </a:p>
          </p:txBody>
        </p:sp>
      </p:grpSp>
      <p:grpSp>
        <p:nvGrpSpPr>
          <p:cNvPr id="4" name="组合 19"/>
          <p:cNvGrpSpPr/>
          <p:nvPr/>
        </p:nvGrpSpPr>
        <p:grpSpPr>
          <a:xfrm>
            <a:off x="360990" y="1596716"/>
            <a:ext cx="3420000" cy="400110"/>
            <a:chOff x="957677" y="1140869"/>
            <a:chExt cx="3420000" cy="400110"/>
          </a:xfrm>
        </p:grpSpPr>
        <p:sp>
          <p:nvSpPr>
            <p:cNvPr id="19" name="矩形 18"/>
            <p:cNvSpPr/>
            <p:nvPr/>
          </p:nvSpPr>
          <p:spPr>
            <a:xfrm>
              <a:off x="957677" y="1142924"/>
              <a:ext cx="3420000" cy="396000"/>
            </a:xfrm>
            <a:prstGeom prst="rect">
              <a:avLst/>
            </a:prstGeom>
            <a:gradFill>
              <a:gsLst>
                <a:gs pos="100000">
                  <a:srgbClr val="FF9900"/>
                </a:gs>
                <a:gs pos="0">
                  <a:srgbClr val="FFCC66"/>
                </a:gs>
                <a:gs pos="100000">
                  <a:srgbClr val="F4FEE6"/>
                </a:gs>
              </a:gsLst>
              <a:lin ang="16200000" scaled="1"/>
            </a:gradFill>
            <a:ln w="28575">
              <a:solidFill>
                <a:srgbClr val="0050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TextBox 1"/>
            <p:cNvSpPr>
              <a:spLocks noChangeArrowheads="1"/>
            </p:cNvSpPr>
            <p:nvPr/>
          </p:nvSpPr>
          <p:spPr bwMode="auto">
            <a:xfrm>
              <a:off x="1530186" y="1140869"/>
              <a:ext cx="2274983" cy="400110"/>
            </a:xfrm>
            <a:prstGeom prst="rect">
              <a:avLst/>
            </a:prstGeom>
            <a:noFill/>
            <a:ln w="9525">
              <a:noFill/>
              <a:bevel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" pitchFamily="2" charset="0"/>
                </a:rPr>
                <a:t>setup user stack</a:t>
              </a:r>
              <a:endParaRPr lang="zh-CN" altLang="en-US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" pitchFamily="2" charset="0"/>
              </a:endParaRPr>
            </a:p>
          </p:txBody>
        </p:sp>
      </p:grpSp>
      <p:cxnSp>
        <p:nvCxnSpPr>
          <p:cNvPr id="22" name="直接箭头连接符 21"/>
          <p:cNvCxnSpPr/>
          <p:nvPr/>
        </p:nvCxnSpPr>
        <p:spPr>
          <a:xfrm rot="5400000">
            <a:off x="1922794" y="1444645"/>
            <a:ext cx="288000" cy="1588"/>
          </a:xfrm>
          <a:prstGeom prst="straightConnector1">
            <a:avLst/>
          </a:prstGeom>
          <a:ln w="28575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22"/>
          <p:cNvSpPr>
            <a:spLocks noChangeArrowheads="1"/>
          </p:cNvSpPr>
          <p:nvPr/>
        </p:nvSpPr>
        <p:spPr bwMode="auto">
          <a:xfrm>
            <a:off x="107504" y="2139702"/>
            <a:ext cx="8136904" cy="1477328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ts val="1800"/>
              </a:lnSpc>
            </a:pPr>
            <a:r>
              <a:rPr lang="en-US" altLang="zh-CN" sz="16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vm_flags</a:t>
            </a: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= VM_READ | VM_WRITE | VM_STACK;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DejaVu Sans Mono" pitchFamily="1" charset="0"/>
            </a:endParaRPr>
          </a:p>
          <a:p>
            <a:pPr eaLnBrk="1" hangingPunct="1">
              <a:lnSpc>
                <a:spcPts val="1800"/>
              </a:lnSpc>
            </a:pP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if ((ret = </a:t>
            </a:r>
            <a:r>
              <a:rPr lang="en-US" altLang="zh-CN" sz="16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mm_map</a:t>
            </a: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(mm, USTACKTOP - </a:t>
            </a:r>
            <a:r>
              <a:rPr lang="en-US" altLang="zh-CN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USTACKSIZE…) </a:t>
            </a: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{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DejaVu Sans Mono" pitchFamily="1" charset="0"/>
            </a:endParaRPr>
          </a:p>
          <a:p>
            <a:pPr eaLnBrk="1" hangingPunct="1">
              <a:lnSpc>
                <a:spcPts val="1800"/>
              </a:lnSpc>
            </a:pP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   </a:t>
            </a:r>
            <a:r>
              <a:rPr lang="en-US" altLang="zh-CN" sz="16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goto</a:t>
            </a: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</a:t>
            </a:r>
            <a:r>
              <a:rPr lang="en-US" altLang="zh-CN" sz="16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bad_cleanup_mmap</a:t>
            </a: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;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DejaVu Sans Mono" pitchFamily="1" charset="0"/>
            </a:endParaRPr>
          </a:p>
          <a:p>
            <a:pPr eaLnBrk="1" hangingPunct="1">
              <a:lnSpc>
                <a:spcPts val="1800"/>
              </a:lnSpc>
            </a:pP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}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DejaVu Sans Mono" pitchFamily="1" charset="0"/>
            </a:endParaRPr>
          </a:p>
          <a:p>
            <a:pPr eaLnBrk="1" hangingPunct="1">
              <a:lnSpc>
                <a:spcPts val="1800"/>
              </a:lnSpc>
            </a:pPr>
            <a:r>
              <a:rPr lang="en-US" altLang="zh-CN" sz="16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pgdir_alloc_page</a:t>
            </a: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(mm-&gt;</a:t>
            </a:r>
            <a:r>
              <a:rPr lang="en-US" altLang="zh-CN" sz="16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pgdir</a:t>
            </a: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, USTACKTOP-PGSIZE, PTE_USER</a:t>
            </a:r>
            <a:r>
              <a:rPr lang="en-US" altLang="zh-CN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;</a:t>
            </a:r>
          </a:p>
          <a:p>
            <a:pPr eaLnBrk="1" hangingPunct="1">
              <a:lnSpc>
                <a:spcPts val="1800"/>
              </a:lnSpc>
            </a:pPr>
            <a:r>
              <a:rPr lang="en-US" altLang="zh-CN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……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DejaVu Sans Mono" pitchFamily="1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31</a:t>
            </a:fld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1043608" y="2392070"/>
            <a:ext cx="4824536" cy="2597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179512" y="3047597"/>
            <a:ext cx="6408712" cy="3186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357158" y="214296"/>
            <a:ext cx="85011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执行ELF格式的二进制代码 – 步骤 (load_icode)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19"/>
          <p:cNvGrpSpPr/>
          <p:nvPr/>
        </p:nvGrpSpPr>
        <p:grpSpPr>
          <a:xfrm>
            <a:off x="357158" y="994393"/>
            <a:ext cx="3476212" cy="400110"/>
            <a:chOff x="901465" y="1140869"/>
            <a:chExt cx="3476212" cy="400110"/>
          </a:xfrm>
        </p:grpSpPr>
        <p:sp>
          <p:nvSpPr>
            <p:cNvPr id="9" name="矩形 8"/>
            <p:cNvSpPr/>
            <p:nvPr/>
          </p:nvSpPr>
          <p:spPr>
            <a:xfrm>
              <a:off x="957677" y="1142924"/>
              <a:ext cx="3420000" cy="396000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rgbClr val="F4FEE6"/>
                </a:gs>
              </a:gsLst>
              <a:lin ang="16200000" scaled="1"/>
            </a:gradFill>
            <a:ln w="28575">
              <a:solidFill>
                <a:srgbClr val="0050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TextBox 1"/>
            <p:cNvSpPr>
              <a:spLocks noChangeArrowheads="1"/>
            </p:cNvSpPr>
            <p:nvPr/>
          </p:nvSpPr>
          <p:spPr bwMode="auto">
            <a:xfrm>
              <a:off x="901465" y="1140869"/>
              <a:ext cx="3462807" cy="400110"/>
            </a:xfrm>
            <a:prstGeom prst="rect">
              <a:avLst/>
            </a:prstGeom>
            <a:noFill/>
            <a:ln w="9525">
              <a:noFill/>
              <a:bevel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 b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Times" pitchFamily="2" charset="0"/>
                </a:rPr>
                <a:t>for each section in ELF: …</a:t>
              </a:r>
              <a:endParaRPr lang="zh-CN" altLang="en-US" sz="20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Times" pitchFamily="2" charset="0"/>
              </a:endParaRPr>
            </a:p>
          </p:txBody>
        </p:sp>
      </p:grpSp>
      <p:grpSp>
        <p:nvGrpSpPr>
          <p:cNvPr id="4" name="组合 19"/>
          <p:cNvGrpSpPr/>
          <p:nvPr/>
        </p:nvGrpSpPr>
        <p:grpSpPr>
          <a:xfrm>
            <a:off x="413370" y="1708773"/>
            <a:ext cx="3420000" cy="400110"/>
            <a:chOff x="957677" y="1140869"/>
            <a:chExt cx="3420000" cy="400110"/>
          </a:xfrm>
        </p:grpSpPr>
        <p:sp>
          <p:nvSpPr>
            <p:cNvPr id="19" name="矩形 18"/>
            <p:cNvSpPr/>
            <p:nvPr/>
          </p:nvSpPr>
          <p:spPr>
            <a:xfrm>
              <a:off x="957677" y="1142924"/>
              <a:ext cx="3420000" cy="396000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rgbClr val="F4FEE6"/>
                </a:gs>
              </a:gsLst>
              <a:lin ang="16200000" scaled="1"/>
            </a:gradFill>
            <a:ln w="28575">
              <a:solidFill>
                <a:srgbClr val="0050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TextBox 1"/>
            <p:cNvSpPr>
              <a:spLocks noChangeArrowheads="1"/>
            </p:cNvSpPr>
            <p:nvPr/>
          </p:nvSpPr>
          <p:spPr bwMode="auto">
            <a:xfrm>
              <a:off x="1530186" y="1140869"/>
              <a:ext cx="2274983" cy="400110"/>
            </a:xfrm>
            <a:prstGeom prst="rect">
              <a:avLst/>
            </a:prstGeom>
            <a:noFill/>
            <a:ln w="9525">
              <a:noFill/>
              <a:bevel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 b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Times" pitchFamily="2" charset="0"/>
                </a:rPr>
                <a:t>setup user stack</a:t>
              </a:r>
              <a:endParaRPr lang="zh-CN" altLang="en-US" sz="20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Times" pitchFamily="2" charset="0"/>
              </a:endParaRPr>
            </a:p>
          </p:txBody>
        </p:sp>
      </p:grpSp>
      <p:cxnSp>
        <p:nvCxnSpPr>
          <p:cNvPr id="22" name="直接箭头连接符 21"/>
          <p:cNvCxnSpPr/>
          <p:nvPr/>
        </p:nvCxnSpPr>
        <p:spPr>
          <a:xfrm rot="5400000">
            <a:off x="1975174" y="1556702"/>
            <a:ext cx="288000" cy="1588"/>
          </a:xfrm>
          <a:prstGeom prst="straightConnector1">
            <a:avLst/>
          </a:prstGeom>
          <a:ln w="28575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合 19"/>
          <p:cNvGrpSpPr/>
          <p:nvPr/>
        </p:nvGrpSpPr>
        <p:grpSpPr>
          <a:xfrm>
            <a:off x="413370" y="2432678"/>
            <a:ext cx="3420000" cy="400110"/>
            <a:chOff x="957677" y="1140869"/>
            <a:chExt cx="3420000" cy="400110"/>
          </a:xfrm>
        </p:grpSpPr>
        <p:sp>
          <p:nvSpPr>
            <p:cNvPr id="24" name="矩形 23"/>
            <p:cNvSpPr/>
            <p:nvPr/>
          </p:nvSpPr>
          <p:spPr>
            <a:xfrm>
              <a:off x="957677" y="1142924"/>
              <a:ext cx="3420000" cy="396000"/>
            </a:xfrm>
            <a:prstGeom prst="rect">
              <a:avLst/>
            </a:prstGeom>
            <a:gradFill>
              <a:gsLst>
                <a:gs pos="100000">
                  <a:srgbClr val="FF9900"/>
                </a:gs>
                <a:gs pos="0">
                  <a:srgbClr val="FFCC66"/>
                </a:gs>
                <a:gs pos="100000">
                  <a:srgbClr val="F4FEE6"/>
                </a:gs>
              </a:gsLst>
              <a:lin ang="16200000" scaled="1"/>
            </a:gradFill>
            <a:ln w="28575">
              <a:solidFill>
                <a:srgbClr val="0050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TextBox 1"/>
            <p:cNvSpPr>
              <a:spLocks noChangeArrowheads="1"/>
            </p:cNvSpPr>
            <p:nvPr/>
          </p:nvSpPr>
          <p:spPr bwMode="auto">
            <a:xfrm>
              <a:off x="1028695" y="1140869"/>
              <a:ext cx="3288464" cy="400110"/>
            </a:xfrm>
            <a:prstGeom prst="rect">
              <a:avLst/>
            </a:prstGeom>
            <a:noFill/>
            <a:ln w="9525">
              <a:noFill/>
              <a:bevel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" pitchFamily="2" charset="0"/>
                </a:rPr>
                <a:t>load the new page table</a:t>
              </a:r>
              <a:endParaRPr lang="zh-CN" altLang="en-US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" pitchFamily="2" charset="0"/>
              </a:endParaRPr>
            </a:p>
          </p:txBody>
        </p:sp>
      </p:grpSp>
      <p:cxnSp>
        <p:nvCxnSpPr>
          <p:cNvPr id="27" name="直接箭头连接符 26"/>
          <p:cNvCxnSpPr/>
          <p:nvPr/>
        </p:nvCxnSpPr>
        <p:spPr>
          <a:xfrm rot="5400000">
            <a:off x="1975174" y="2280607"/>
            <a:ext cx="288000" cy="1588"/>
          </a:xfrm>
          <a:prstGeom prst="straightConnector1">
            <a:avLst/>
          </a:prstGeom>
          <a:ln w="28575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2"/>
          <p:cNvSpPr>
            <a:spLocks noChangeArrowheads="1"/>
          </p:cNvSpPr>
          <p:nvPr/>
        </p:nvSpPr>
        <p:spPr bwMode="auto">
          <a:xfrm>
            <a:off x="363132" y="3002637"/>
            <a:ext cx="4783138" cy="1200329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mm_count_inc(mm);</a:t>
            </a:r>
            <a:endParaRPr lang="zh-CN" altLang="en-US" sz="1800" b="1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DejaVu Sans Mono" pitchFamily="1" charset="0"/>
            </a:endParaRPr>
          </a:p>
          <a:p>
            <a:pPr eaLnBrk="1" hangingPunct="1"/>
            <a:r>
              <a:rPr lang="en-US" altLang="zh-CN"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current-&gt;mm = mm;</a:t>
            </a:r>
            <a:endParaRPr lang="zh-CN" altLang="en-US" sz="1800" b="1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DejaVu Sans Mono" pitchFamily="1" charset="0"/>
            </a:endParaRPr>
          </a:p>
          <a:p>
            <a:pPr eaLnBrk="1" hangingPunct="1"/>
            <a:r>
              <a:rPr lang="en-US" altLang="zh-CN"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current-&gt;cr3 = PADDR(mm-&gt;pgdir);</a:t>
            </a:r>
            <a:endParaRPr lang="zh-CN" altLang="en-US" sz="1800" b="1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DejaVu Sans Mono" pitchFamily="1" charset="0"/>
            </a:endParaRPr>
          </a:p>
          <a:p>
            <a:pPr eaLnBrk="1" hangingPunct="1"/>
            <a:r>
              <a:rPr lang="en-US" altLang="zh-CN" sz="18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lcr3</a:t>
            </a:r>
            <a:r>
              <a:rPr lang="en-US" altLang="zh-CN"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(PADDR(mm-&gt;pgdir));</a:t>
            </a:r>
            <a:endParaRPr lang="zh-CN" altLang="en-US" sz="1800" b="1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DejaVu Sans Mono" pitchFamily="1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32</a:t>
            </a:fld>
            <a:endParaRPr lang="zh-CN" altLang="en-US"/>
          </a:p>
        </p:txBody>
      </p:sp>
      <p:sp>
        <p:nvSpPr>
          <p:cNvPr id="29" name="Flowchart: Document 8"/>
          <p:cNvSpPr>
            <a:spLocks/>
          </p:cNvSpPr>
          <p:nvPr/>
        </p:nvSpPr>
        <p:spPr bwMode="auto">
          <a:xfrm>
            <a:off x="4310380" y="1621285"/>
            <a:ext cx="1727200" cy="863600"/>
          </a:xfrm>
          <a:prstGeom prst="flowChartDocument">
            <a:avLst/>
          </a:prstGeom>
          <a:gradFill rotWithShape="1">
            <a:gsLst>
              <a:gs pos="100000">
                <a:schemeClr val="accent2"/>
              </a:gs>
              <a:gs pos="0">
                <a:srgbClr val="FFCC66"/>
              </a:gs>
              <a:gs pos="100000">
                <a:srgbClr val="F4FEE6"/>
              </a:gs>
            </a:gsLst>
            <a:lin ang="16200000" scaled="1"/>
          </a:gradFill>
          <a:ln w="28575">
            <a:solidFill>
              <a:schemeClr val="tx1"/>
            </a:solidFill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en-US" sz="2000" b="1">
              <a:latin typeface="微软雅黑" pitchFamily="34" charset="-122"/>
              <a:ea typeface="微软雅黑" pitchFamily="34" charset="-122"/>
              <a:sym typeface="Times" pitchFamily="2" charset="0"/>
            </a:endParaRPr>
          </a:p>
        </p:txBody>
      </p:sp>
      <p:sp>
        <p:nvSpPr>
          <p:cNvPr id="30" name="TextBox 6"/>
          <p:cNvSpPr>
            <a:spLocks noChangeArrowheads="1"/>
          </p:cNvSpPr>
          <p:nvPr/>
        </p:nvSpPr>
        <p:spPr bwMode="auto">
          <a:xfrm>
            <a:off x="4068416" y="1621285"/>
            <a:ext cx="2155708" cy="276999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Times" pitchFamily="2" charset="0"/>
              </a:rPr>
              <a:t>Process   </a:t>
            </a:r>
            <a:r>
              <a:rPr lang="en-US" altLang="zh-CN" sz="1200" b="1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Times" pitchFamily="2" charset="0"/>
              </a:rPr>
              <a:t>pid</a:t>
            </a:r>
            <a:r>
              <a:rPr lang="en-US" altLang="zh-CN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Times" pitchFamily="2" charset="0"/>
              </a:rPr>
              <a:t> = X</a:t>
            </a:r>
            <a:endParaRPr lang="zh-CN" altLang="en-US" sz="1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Times" pitchFamily="2" charset="0"/>
            </a:endParaRPr>
          </a:p>
        </p:txBody>
      </p:sp>
      <p:sp>
        <p:nvSpPr>
          <p:cNvPr id="31" name="TextBox 9"/>
          <p:cNvSpPr>
            <a:spLocks noChangeArrowheads="1"/>
          </p:cNvSpPr>
          <p:nvPr/>
        </p:nvSpPr>
        <p:spPr bwMode="auto">
          <a:xfrm>
            <a:off x="4435956" y="1919593"/>
            <a:ext cx="1424236" cy="369332"/>
          </a:xfrm>
          <a:prstGeom prst="rect">
            <a:avLst/>
          </a:prstGeom>
          <a:gradFill rotWithShape="1">
            <a:gsLst>
              <a:gs pos="100000">
                <a:schemeClr val="accent2"/>
              </a:gs>
              <a:gs pos="0">
                <a:srgbClr val="FFCC66"/>
              </a:gs>
              <a:gs pos="100000">
                <a:srgbClr val="F4FEE6"/>
              </a:gs>
            </a:gsLst>
            <a:lin ang="16200000" scaled="1"/>
          </a:gradFill>
          <a:ln w="28575">
            <a:solidFill>
              <a:schemeClr val="tx1"/>
            </a:solidFill>
            <a:bevel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Times" pitchFamily="2" charset="0"/>
              </a:rPr>
              <a:t>program B</a:t>
            </a:r>
            <a:endParaRPr lang="zh-CN" altLang="en-US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Times" pitchFamily="2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21747" y="3602801"/>
            <a:ext cx="4508666" cy="6001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/>
      <p:bldP spid="31" grpId="0" animBg="1"/>
      <p:bldP spid="3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 txBox="1">
            <a:spLocks/>
          </p:cNvSpPr>
          <p:nvPr/>
        </p:nvSpPr>
        <p:spPr>
          <a:xfrm>
            <a:off x="539552" y="2715766"/>
            <a:ext cx="633670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r>
              <a:rPr lang="zh-CN" altLang="en-US" dirty="0" smtClean="0"/>
              <a:t>练习：</a:t>
            </a:r>
            <a:r>
              <a:rPr lang="en-US" altLang="zh-CN" dirty="0" err="1" smtClean="0"/>
              <a:t>load_icode</a:t>
            </a:r>
            <a:r>
              <a:rPr lang="zh-CN" altLang="en-US" dirty="0" smtClean="0"/>
              <a:t>中</a:t>
            </a:r>
            <a:r>
              <a:rPr lang="en-US" altLang="zh-CN" dirty="0" err="1" smtClean="0"/>
              <a:t>trapframe</a:t>
            </a:r>
            <a:r>
              <a:rPr lang="zh-CN" altLang="en-US" dirty="0" smtClean="0"/>
              <a:t>的实现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1469" y="2715766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内容占位符 2"/>
          <p:cNvSpPr txBox="1">
            <a:spLocks/>
          </p:cNvSpPr>
          <p:nvPr/>
        </p:nvSpPr>
        <p:spPr>
          <a:xfrm>
            <a:off x="611560" y="3507854"/>
            <a:ext cx="4786346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lang="zh-CN" altLang="en-US" sz="2800" smtClean="0">
                <a:solidFill>
                  <a:srgbClr val="C00000"/>
                </a:solidFill>
              </a:rPr>
              <a:t>执行</a:t>
            </a:r>
            <a:r>
              <a:rPr lang="zh-CN" altLang="zh-CN" sz="2800" smtClean="0">
                <a:solidFill>
                  <a:srgbClr val="C00000"/>
                </a:solidFill>
              </a:rPr>
              <a:t>ELF</a:t>
            </a:r>
            <a:r>
              <a:rPr lang="zh-CN" altLang="en-US" sz="2800" smtClean="0">
                <a:solidFill>
                  <a:srgbClr val="C00000"/>
                </a:solidFill>
              </a:rPr>
              <a:t>格式的二进制代码</a:t>
            </a: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615597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357158" y="214296"/>
            <a:ext cx="85011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执行ELF格式的二进制代码 – 步骤 (load_icode)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19"/>
          <p:cNvGrpSpPr/>
          <p:nvPr/>
        </p:nvGrpSpPr>
        <p:grpSpPr>
          <a:xfrm>
            <a:off x="107504" y="968581"/>
            <a:ext cx="3553345" cy="412635"/>
            <a:chOff x="900333" y="1126355"/>
            <a:chExt cx="3553345" cy="412635"/>
          </a:xfrm>
        </p:grpSpPr>
        <p:sp>
          <p:nvSpPr>
            <p:cNvPr id="18" name="矩形 17"/>
            <p:cNvSpPr/>
            <p:nvPr/>
          </p:nvSpPr>
          <p:spPr>
            <a:xfrm>
              <a:off x="971480" y="1142990"/>
              <a:ext cx="3420000" cy="396000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rgbClr val="F4FEE6"/>
                </a:gs>
              </a:gsLst>
              <a:lin ang="16200000" scaled="1"/>
            </a:gradFill>
            <a:ln w="28575">
              <a:solidFill>
                <a:srgbClr val="0050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extBox 1"/>
            <p:cNvSpPr>
              <a:spLocks noChangeArrowheads="1"/>
            </p:cNvSpPr>
            <p:nvPr/>
          </p:nvSpPr>
          <p:spPr bwMode="auto">
            <a:xfrm>
              <a:off x="900333" y="1126355"/>
              <a:ext cx="3553345" cy="400110"/>
            </a:xfrm>
            <a:prstGeom prst="rect">
              <a:avLst/>
            </a:prstGeom>
            <a:noFill/>
            <a:ln w="9525">
              <a:noFill/>
              <a:bevel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 b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Times" pitchFamily="2" charset="0"/>
                </a:rPr>
                <a:t>create new memory space</a:t>
              </a:r>
              <a:endParaRPr lang="zh-CN" altLang="en-US" sz="20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Times" pitchFamily="2" charset="0"/>
              </a:endParaRPr>
            </a:p>
          </p:txBody>
        </p:sp>
      </p:grpSp>
      <p:grpSp>
        <p:nvGrpSpPr>
          <p:cNvPr id="3" name="组合 19"/>
          <p:cNvGrpSpPr/>
          <p:nvPr/>
        </p:nvGrpSpPr>
        <p:grpSpPr>
          <a:xfrm>
            <a:off x="108636" y="1673002"/>
            <a:ext cx="3476212" cy="400110"/>
            <a:chOff x="901465" y="1140869"/>
            <a:chExt cx="3476212" cy="400110"/>
          </a:xfrm>
        </p:grpSpPr>
        <p:sp>
          <p:nvSpPr>
            <p:cNvPr id="9" name="矩形 8"/>
            <p:cNvSpPr/>
            <p:nvPr/>
          </p:nvSpPr>
          <p:spPr>
            <a:xfrm>
              <a:off x="957677" y="1142924"/>
              <a:ext cx="3420000" cy="396000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rgbClr val="F4FEE6"/>
                </a:gs>
              </a:gsLst>
              <a:lin ang="16200000" scaled="1"/>
            </a:gradFill>
            <a:ln w="28575">
              <a:solidFill>
                <a:srgbClr val="0050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TextBox 1"/>
            <p:cNvSpPr>
              <a:spLocks noChangeArrowheads="1"/>
            </p:cNvSpPr>
            <p:nvPr/>
          </p:nvSpPr>
          <p:spPr bwMode="auto">
            <a:xfrm>
              <a:off x="901465" y="1140869"/>
              <a:ext cx="3462807" cy="400110"/>
            </a:xfrm>
            <a:prstGeom prst="rect">
              <a:avLst/>
            </a:prstGeom>
            <a:noFill/>
            <a:ln w="9525">
              <a:noFill/>
              <a:bevel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 b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Times" pitchFamily="2" charset="0"/>
                </a:rPr>
                <a:t>for each section in ELF: …</a:t>
              </a:r>
              <a:endParaRPr lang="zh-CN" altLang="en-US" sz="20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Times" pitchFamily="2" charset="0"/>
              </a:endParaRPr>
            </a:p>
          </p:txBody>
        </p:sp>
      </p:grpSp>
      <p:cxnSp>
        <p:nvCxnSpPr>
          <p:cNvPr id="16" name="直接箭头连接符 15"/>
          <p:cNvCxnSpPr/>
          <p:nvPr/>
        </p:nvCxnSpPr>
        <p:spPr>
          <a:xfrm rot="5400000">
            <a:off x="1726652" y="1527084"/>
            <a:ext cx="288000" cy="1588"/>
          </a:xfrm>
          <a:prstGeom prst="straightConnector1">
            <a:avLst/>
          </a:prstGeom>
          <a:ln w="28575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19"/>
          <p:cNvGrpSpPr/>
          <p:nvPr/>
        </p:nvGrpSpPr>
        <p:grpSpPr>
          <a:xfrm>
            <a:off x="164848" y="2387382"/>
            <a:ext cx="3420000" cy="400110"/>
            <a:chOff x="957677" y="1140869"/>
            <a:chExt cx="3420000" cy="400110"/>
          </a:xfrm>
        </p:grpSpPr>
        <p:sp>
          <p:nvSpPr>
            <p:cNvPr id="19" name="矩形 18"/>
            <p:cNvSpPr/>
            <p:nvPr/>
          </p:nvSpPr>
          <p:spPr>
            <a:xfrm>
              <a:off x="957677" y="1142924"/>
              <a:ext cx="3420000" cy="396000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rgbClr val="F4FEE6"/>
                </a:gs>
              </a:gsLst>
              <a:lin ang="16200000" scaled="1"/>
            </a:gradFill>
            <a:ln w="28575">
              <a:solidFill>
                <a:srgbClr val="0050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TextBox 1"/>
            <p:cNvSpPr>
              <a:spLocks noChangeArrowheads="1"/>
            </p:cNvSpPr>
            <p:nvPr/>
          </p:nvSpPr>
          <p:spPr bwMode="auto">
            <a:xfrm>
              <a:off x="1530186" y="1140869"/>
              <a:ext cx="2274983" cy="400110"/>
            </a:xfrm>
            <a:prstGeom prst="rect">
              <a:avLst/>
            </a:prstGeom>
            <a:noFill/>
            <a:ln w="9525">
              <a:noFill/>
              <a:bevel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 b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Times" pitchFamily="2" charset="0"/>
                </a:rPr>
                <a:t>setup user stack</a:t>
              </a:r>
              <a:endParaRPr lang="zh-CN" altLang="en-US" sz="20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Times" pitchFamily="2" charset="0"/>
              </a:endParaRPr>
            </a:p>
          </p:txBody>
        </p:sp>
      </p:grpSp>
      <p:cxnSp>
        <p:nvCxnSpPr>
          <p:cNvPr id="22" name="直接箭头连接符 21"/>
          <p:cNvCxnSpPr/>
          <p:nvPr/>
        </p:nvCxnSpPr>
        <p:spPr>
          <a:xfrm rot="5400000">
            <a:off x="1726652" y="2235311"/>
            <a:ext cx="288000" cy="1588"/>
          </a:xfrm>
          <a:prstGeom prst="straightConnector1">
            <a:avLst/>
          </a:prstGeom>
          <a:ln w="28575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19"/>
          <p:cNvGrpSpPr/>
          <p:nvPr/>
        </p:nvGrpSpPr>
        <p:grpSpPr>
          <a:xfrm>
            <a:off x="164848" y="3111287"/>
            <a:ext cx="3420000" cy="400110"/>
            <a:chOff x="957677" y="1140869"/>
            <a:chExt cx="3420000" cy="400110"/>
          </a:xfrm>
        </p:grpSpPr>
        <p:sp>
          <p:nvSpPr>
            <p:cNvPr id="24" name="矩形 23"/>
            <p:cNvSpPr/>
            <p:nvPr/>
          </p:nvSpPr>
          <p:spPr>
            <a:xfrm>
              <a:off x="957677" y="1142924"/>
              <a:ext cx="3420000" cy="396000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rgbClr val="F4FEE6"/>
                </a:gs>
              </a:gsLst>
              <a:lin ang="16200000" scaled="1"/>
            </a:gradFill>
            <a:ln w="28575">
              <a:solidFill>
                <a:srgbClr val="0050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TextBox 1"/>
            <p:cNvSpPr>
              <a:spLocks noChangeArrowheads="1"/>
            </p:cNvSpPr>
            <p:nvPr/>
          </p:nvSpPr>
          <p:spPr bwMode="auto">
            <a:xfrm>
              <a:off x="1028695" y="1140869"/>
              <a:ext cx="3288464" cy="400110"/>
            </a:xfrm>
            <a:prstGeom prst="rect">
              <a:avLst/>
            </a:prstGeom>
            <a:noFill/>
            <a:ln w="9525">
              <a:noFill/>
              <a:bevel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 b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Times" pitchFamily="2" charset="0"/>
                </a:rPr>
                <a:t>load the new page table</a:t>
              </a:r>
              <a:endParaRPr lang="zh-CN" altLang="en-US" sz="20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Times" pitchFamily="2" charset="0"/>
              </a:endParaRPr>
            </a:p>
          </p:txBody>
        </p:sp>
      </p:grpSp>
      <p:cxnSp>
        <p:nvCxnSpPr>
          <p:cNvPr id="27" name="直接箭头连接符 26"/>
          <p:cNvCxnSpPr/>
          <p:nvPr/>
        </p:nvCxnSpPr>
        <p:spPr>
          <a:xfrm rot="5400000">
            <a:off x="1726652" y="2959216"/>
            <a:ext cx="288000" cy="1588"/>
          </a:xfrm>
          <a:prstGeom prst="straightConnector1">
            <a:avLst/>
          </a:prstGeom>
          <a:ln w="28575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合 19"/>
          <p:cNvGrpSpPr/>
          <p:nvPr/>
        </p:nvGrpSpPr>
        <p:grpSpPr>
          <a:xfrm>
            <a:off x="164848" y="3816142"/>
            <a:ext cx="3420000" cy="400110"/>
            <a:chOff x="957677" y="1140869"/>
            <a:chExt cx="3420000" cy="400110"/>
          </a:xfrm>
        </p:grpSpPr>
        <p:sp>
          <p:nvSpPr>
            <p:cNvPr id="29" name="矩形 28"/>
            <p:cNvSpPr/>
            <p:nvPr/>
          </p:nvSpPr>
          <p:spPr>
            <a:xfrm>
              <a:off x="957677" y="1142924"/>
              <a:ext cx="3420000" cy="396000"/>
            </a:xfrm>
            <a:prstGeom prst="rect">
              <a:avLst/>
            </a:prstGeom>
            <a:gradFill>
              <a:gsLst>
                <a:gs pos="100000">
                  <a:srgbClr val="FF9900"/>
                </a:gs>
                <a:gs pos="0">
                  <a:srgbClr val="FFCC66"/>
                </a:gs>
                <a:gs pos="100000">
                  <a:srgbClr val="F4FEE6"/>
                </a:gs>
              </a:gsLst>
              <a:lin ang="16200000" scaled="1"/>
            </a:gradFill>
            <a:ln w="28575">
              <a:solidFill>
                <a:srgbClr val="0050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TextBox 1"/>
            <p:cNvSpPr>
              <a:spLocks noChangeArrowheads="1"/>
            </p:cNvSpPr>
            <p:nvPr/>
          </p:nvSpPr>
          <p:spPr bwMode="auto">
            <a:xfrm>
              <a:off x="1531501" y="1140869"/>
              <a:ext cx="2272353" cy="400110"/>
            </a:xfrm>
            <a:prstGeom prst="rect">
              <a:avLst/>
            </a:prstGeom>
            <a:noFill/>
            <a:ln w="9525">
              <a:noFill/>
              <a:bevel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" pitchFamily="2" charset="0"/>
                </a:rPr>
                <a:t>setup </a:t>
              </a:r>
              <a:r>
                <a:rPr lang="en-US" altLang="zh-CN" sz="2000" b="1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" pitchFamily="2" charset="0"/>
                </a:rPr>
                <a:t>trapframe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" pitchFamily="2" charset="0"/>
              </a:endParaRPr>
            </a:p>
          </p:txBody>
        </p:sp>
      </p:grpSp>
      <p:sp>
        <p:nvSpPr>
          <p:cNvPr id="31" name="TextBox 1"/>
          <p:cNvSpPr>
            <a:spLocks noChangeArrowheads="1"/>
          </p:cNvSpPr>
          <p:nvPr/>
        </p:nvSpPr>
        <p:spPr bwMode="auto">
          <a:xfrm>
            <a:off x="3767869" y="3816142"/>
            <a:ext cx="3137397" cy="400110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1" dirty="0" err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proc.c</a:t>
            </a:r>
            <a:r>
              <a: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:</a:t>
            </a:r>
            <a:r>
              <a:rPr lang="en-US" altLang="zh-CN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YOUR WORK!!!</a:t>
            </a:r>
            <a:endParaRPr lang="zh-CN" altLang="en-US" sz="20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2" name="直接箭头连接符 31"/>
          <p:cNvCxnSpPr/>
          <p:nvPr/>
        </p:nvCxnSpPr>
        <p:spPr>
          <a:xfrm rot="5400000">
            <a:off x="1726652" y="3664071"/>
            <a:ext cx="288000" cy="1588"/>
          </a:xfrm>
          <a:prstGeom prst="straightConnector1">
            <a:avLst/>
          </a:prstGeom>
          <a:ln w="28575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34</a:t>
            </a:fld>
            <a:endParaRPr lang="zh-CN" altLang="en-US"/>
          </a:p>
        </p:txBody>
      </p:sp>
      <p:sp>
        <p:nvSpPr>
          <p:cNvPr id="33" name="Flowchart: Document 8"/>
          <p:cNvSpPr>
            <a:spLocks/>
          </p:cNvSpPr>
          <p:nvPr/>
        </p:nvSpPr>
        <p:spPr bwMode="auto">
          <a:xfrm>
            <a:off x="4583052" y="2601126"/>
            <a:ext cx="1727200" cy="863600"/>
          </a:xfrm>
          <a:prstGeom prst="flowChartDocument">
            <a:avLst/>
          </a:prstGeom>
          <a:gradFill rotWithShape="1">
            <a:gsLst>
              <a:gs pos="100000">
                <a:schemeClr val="accent2"/>
              </a:gs>
              <a:gs pos="0">
                <a:srgbClr val="FFCC66"/>
              </a:gs>
              <a:gs pos="100000">
                <a:srgbClr val="F4FEE6"/>
              </a:gs>
            </a:gsLst>
            <a:lin ang="16200000" scaled="1"/>
          </a:gradFill>
          <a:ln w="28575">
            <a:solidFill>
              <a:schemeClr val="tx1"/>
            </a:solidFill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en-US" sz="2000" b="1">
              <a:latin typeface="微软雅黑" pitchFamily="34" charset="-122"/>
              <a:ea typeface="微软雅黑" pitchFamily="34" charset="-122"/>
              <a:sym typeface="Times" pitchFamily="2" charset="0"/>
            </a:endParaRPr>
          </a:p>
        </p:txBody>
      </p:sp>
      <p:sp>
        <p:nvSpPr>
          <p:cNvPr id="34" name="TextBox 9"/>
          <p:cNvSpPr>
            <a:spLocks noChangeArrowheads="1"/>
          </p:cNvSpPr>
          <p:nvPr/>
        </p:nvSpPr>
        <p:spPr bwMode="auto">
          <a:xfrm>
            <a:off x="4708628" y="2899434"/>
            <a:ext cx="1424236" cy="369332"/>
          </a:xfrm>
          <a:prstGeom prst="rect">
            <a:avLst/>
          </a:prstGeom>
          <a:gradFill rotWithShape="1">
            <a:gsLst>
              <a:gs pos="100000">
                <a:schemeClr val="accent2"/>
              </a:gs>
              <a:gs pos="0">
                <a:srgbClr val="FFCC66"/>
              </a:gs>
              <a:gs pos="100000">
                <a:srgbClr val="F4FEE6"/>
              </a:gs>
            </a:gsLst>
            <a:lin ang="16200000" scaled="1"/>
          </a:gradFill>
          <a:ln w="28575">
            <a:solidFill>
              <a:schemeClr val="tx1"/>
            </a:solidFill>
            <a:bevel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Times" pitchFamily="2" charset="0"/>
              </a:rPr>
              <a:t>program B</a:t>
            </a:r>
            <a:endParaRPr lang="zh-CN" altLang="en-US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Times" pitchFamily="2" charset="0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3869561" y="2283718"/>
            <a:ext cx="3582759" cy="0"/>
          </a:xfrm>
          <a:prstGeom prst="line">
            <a:avLst/>
          </a:prstGeom>
          <a:ln w="3492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4708628" y="2548018"/>
            <a:ext cx="1346202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zh-CN" b="1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Times" pitchFamily="2" charset="0"/>
              </a:rPr>
              <a:t>trapframe</a:t>
            </a:r>
            <a:endParaRPr lang="zh-CN" altLang="en-US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Times" pitchFamily="2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638731" y="2474616"/>
            <a:ext cx="98277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kernel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712350" y="1607447"/>
            <a:ext cx="7360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user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6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8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1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357158" y="214296"/>
            <a:ext cx="85011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执行ELF格式的二进制代码 – 步骤 (load_icode)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3147620" y="3051128"/>
            <a:ext cx="1084272" cy="1620000"/>
            <a:chOff x="4551362" y="950111"/>
            <a:chExt cx="1084272" cy="1620000"/>
          </a:xfrm>
        </p:grpSpPr>
        <p:cxnSp>
          <p:nvCxnSpPr>
            <p:cNvPr id="39" name="直接连接符 38"/>
            <p:cNvCxnSpPr/>
            <p:nvPr/>
          </p:nvCxnSpPr>
          <p:spPr>
            <a:xfrm rot="5400000">
              <a:off x="3742156" y="1759317"/>
              <a:ext cx="1620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>
              <a:off x="4552156" y="1127114"/>
              <a:ext cx="1080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>
              <a:off x="4555632" y="1309681"/>
              <a:ext cx="1080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>
              <a:off x="4552156" y="1490653"/>
              <a:ext cx="1080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4555632" y="1668458"/>
              <a:ext cx="1080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>
              <a:off x="4552156" y="1847842"/>
              <a:ext cx="1080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>
              <a:off x="4555632" y="2027234"/>
              <a:ext cx="1080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>
              <a:off x="4552156" y="2208206"/>
              <a:ext cx="1080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>
              <a:off x="4555632" y="2389186"/>
              <a:ext cx="1080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 rot="5400000">
              <a:off x="4824840" y="1759317"/>
              <a:ext cx="1620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组合 61"/>
          <p:cNvGrpSpPr/>
          <p:nvPr/>
        </p:nvGrpSpPr>
        <p:grpSpPr>
          <a:xfrm>
            <a:off x="612565" y="3051128"/>
            <a:ext cx="1084272" cy="1620000"/>
            <a:chOff x="4551362" y="950111"/>
            <a:chExt cx="1084272" cy="1620000"/>
          </a:xfrm>
        </p:grpSpPr>
        <p:cxnSp>
          <p:nvCxnSpPr>
            <p:cNvPr id="63" name="直接连接符 62"/>
            <p:cNvCxnSpPr/>
            <p:nvPr/>
          </p:nvCxnSpPr>
          <p:spPr>
            <a:xfrm rot="5400000">
              <a:off x="3742156" y="1759317"/>
              <a:ext cx="1620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/>
          </p:nvCxnSpPr>
          <p:spPr>
            <a:xfrm>
              <a:off x="4552156" y="1127114"/>
              <a:ext cx="1080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/>
            <p:nvPr/>
          </p:nvCxnSpPr>
          <p:spPr>
            <a:xfrm>
              <a:off x="4555632" y="1309681"/>
              <a:ext cx="1080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/>
          </p:nvCxnSpPr>
          <p:spPr>
            <a:xfrm>
              <a:off x="4552156" y="1490653"/>
              <a:ext cx="1080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/>
            <p:nvPr/>
          </p:nvCxnSpPr>
          <p:spPr>
            <a:xfrm>
              <a:off x="4555632" y="1668458"/>
              <a:ext cx="1080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/>
            <p:cNvCxnSpPr/>
            <p:nvPr/>
          </p:nvCxnSpPr>
          <p:spPr>
            <a:xfrm>
              <a:off x="4552156" y="1847842"/>
              <a:ext cx="1080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/>
            <p:nvPr/>
          </p:nvCxnSpPr>
          <p:spPr>
            <a:xfrm>
              <a:off x="4555632" y="2027234"/>
              <a:ext cx="1080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/>
            <p:nvPr/>
          </p:nvCxnSpPr>
          <p:spPr>
            <a:xfrm>
              <a:off x="4552156" y="2208206"/>
              <a:ext cx="1080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/>
            <p:nvPr/>
          </p:nvCxnSpPr>
          <p:spPr>
            <a:xfrm>
              <a:off x="4555632" y="2389186"/>
              <a:ext cx="1080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/>
            <p:nvPr/>
          </p:nvCxnSpPr>
          <p:spPr>
            <a:xfrm rot="5400000">
              <a:off x="4824840" y="1759317"/>
              <a:ext cx="1620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组合 72"/>
          <p:cNvGrpSpPr/>
          <p:nvPr/>
        </p:nvGrpSpPr>
        <p:grpSpPr>
          <a:xfrm>
            <a:off x="3130538" y="1254911"/>
            <a:ext cx="1084272" cy="1620000"/>
            <a:chOff x="4551362" y="950111"/>
            <a:chExt cx="1084272" cy="1620000"/>
          </a:xfrm>
        </p:grpSpPr>
        <p:cxnSp>
          <p:nvCxnSpPr>
            <p:cNvPr id="74" name="直接连接符 73"/>
            <p:cNvCxnSpPr/>
            <p:nvPr/>
          </p:nvCxnSpPr>
          <p:spPr>
            <a:xfrm rot="5400000">
              <a:off x="3742156" y="1759317"/>
              <a:ext cx="1620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/>
          </p:nvCxnSpPr>
          <p:spPr>
            <a:xfrm>
              <a:off x="4552156" y="1127114"/>
              <a:ext cx="1080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/>
          </p:nvCxnSpPr>
          <p:spPr>
            <a:xfrm>
              <a:off x="4555632" y="1309681"/>
              <a:ext cx="1080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/>
            <p:nvPr/>
          </p:nvCxnSpPr>
          <p:spPr>
            <a:xfrm>
              <a:off x="4552156" y="1490653"/>
              <a:ext cx="1080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/>
            <p:cNvCxnSpPr/>
            <p:nvPr/>
          </p:nvCxnSpPr>
          <p:spPr>
            <a:xfrm>
              <a:off x="4555632" y="1668458"/>
              <a:ext cx="1080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/>
            <p:cNvCxnSpPr/>
            <p:nvPr/>
          </p:nvCxnSpPr>
          <p:spPr>
            <a:xfrm>
              <a:off x="4552156" y="1847842"/>
              <a:ext cx="1080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/>
            <p:cNvCxnSpPr/>
            <p:nvPr/>
          </p:nvCxnSpPr>
          <p:spPr>
            <a:xfrm>
              <a:off x="4555632" y="2027234"/>
              <a:ext cx="1080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>
            <a:xfrm>
              <a:off x="4552156" y="2208206"/>
              <a:ext cx="1080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/>
            <p:cNvCxnSpPr/>
            <p:nvPr/>
          </p:nvCxnSpPr>
          <p:spPr>
            <a:xfrm>
              <a:off x="4555632" y="2389186"/>
              <a:ext cx="1080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/>
            <p:cNvCxnSpPr/>
            <p:nvPr/>
          </p:nvCxnSpPr>
          <p:spPr>
            <a:xfrm rot="5400000">
              <a:off x="4824840" y="1759317"/>
              <a:ext cx="1620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组合 84"/>
          <p:cNvGrpSpPr/>
          <p:nvPr/>
        </p:nvGrpSpPr>
        <p:grpSpPr>
          <a:xfrm>
            <a:off x="642910" y="1254911"/>
            <a:ext cx="1084272" cy="1620000"/>
            <a:chOff x="4551362" y="950111"/>
            <a:chExt cx="1084272" cy="1620000"/>
          </a:xfrm>
        </p:grpSpPr>
        <p:cxnSp>
          <p:nvCxnSpPr>
            <p:cNvPr id="86" name="直接连接符 85"/>
            <p:cNvCxnSpPr/>
            <p:nvPr/>
          </p:nvCxnSpPr>
          <p:spPr>
            <a:xfrm rot="5400000">
              <a:off x="3742156" y="1759317"/>
              <a:ext cx="1620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86"/>
            <p:cNvCxnSpPr/>
            <p:nvPr/>
          </p:nvCxnSpPr>
          <p:spPr>
            <a:xfrm>
              <a:off x="4552156" y="1127114"/>
              <a:ext cx="1080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/>
            <p:cNvCxnSpPr/>
            <p:nvPr/>
          </p:nvCxnSpPr>
          <p:spPr>
            <a:xfrm>
              <a:off x="4555632" y="1309681"/>
              <a:ext cx="1080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连接符 88"/>
            <p:cNvCxnSpPr/>
            <p:nvPr/>
          </p:nvCxnSpPr>
          <p:spPr>
            <a:xfrm>
              <a:off x="4552156" y="1490653"/>
              <a:ext cx="1080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连接符 89"/>
            <p:cNvCxnSpPr/>
            <p:nvPr/>
          </p:nvCxnSpPr>
          <p:spPr>
            <a:xfrm>
              <a:off x="4555632" y="1668458"/>
              <a:ext cx="1080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连接符 90"/>
            <p:cNvCxnSpPr/>
            <p:nvPr/>
          </p:nvCxnSpPr>
          <p:spPr>
            <a:xfrm>
              <a:off x="4552156" y="1847842"/>
              <a:ext cx="1080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连接符 91"/>
            <p:cNvCxnSpPr/>
            <p:nvPr/>
          </p:nvCxnSpPr>
          <p:spPr>
            <a:xfrm>
              <a:off x="4555632" y="2027234"/>
              <a:ext cx="1080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/>
            <p:cNvCxnSpPr/>
            <p:nvPr/>
          </p:nvCxnSpPr>
          <p:spPr>
            <a:xfrm>
              <a:off x="4552156" y="2208206"/>
              <a:ext cx="1080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/>
            <p:cNvCxnSpPr/>
            <p:nvPr/>
          </p:nvCxnSpPr>
          <p:spPr>
            <a:xfrm>
              <a:off x="4555632" y="2389186"/>
              <a:ext cx="1080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94"/>
            <p:cNvCxnSpPr/>
            <p:nvPr/>
          </p:nvCxnSpPr>
          <p:spPr>
            <a:xfrm rot="5400000">
              <a:off x="4824840" y="1759317"/>
              <a:ext cx="1620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TextBox 95"/>
          <p:cNvSpPr txBox="1"/>
          <p:nvPr/>
        </p:nvSpPr>
        <p:spPr>
          <a:xfrm>
            <a:off x="2066445" y="1389915"/>
            <a:ext cx="1136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ESP Before</a:t>
            </a:r>
          </a:p>
          <a:p>
            <a:r>
              <a:rPr lang="en-US" altLang="zh-CN" sz="12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Entering ISR</a:t>
            </a:r>
            <a:endParaRPr lang="zh-CN" altLang="en-US" sz="1200" b="1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98" name="直接箭头连接符 97"/>
          <p:cNvCxnSpPr/>
          <p:nvPr/>
        </p:nvCxnSpPr>
        <p:spPr>
          <a:xfrm rot="10800000">
            <a:off x="1749205" y="1519228"/>
            <a:ext cx="360000" cy="1588"/>
          </a:xfrm>
          <a:prstGeom prst="straightConnector1">
            <a:avLst/>
          </a:prstGeom>
          <a:ln w="28575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1795505" y="2090732"/>
            <a:ext cx="1136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ESP After</a:t>
            </a:r>
          </a:p>
          <a:p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Entering ISR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00" name="直接箭头连接符 99"/>
          <p:cNvCxnSpPr/>
          <p:nvPr/>
        </p:nvCxnSpPr>
        <p:spPr>
          <a:xfrm rot="10800000">
            <a:off x="2711802" y="2233608"/>
            <a:ext cx="360000" cy="1588"/>
          </a:xfrm>
          <a:prstGeom prst="straightConnector1">
            <a:avLst/>
          </a:prstGeom>
          <a:ln w="28575">
            <a:solidFill>
              <a:srgbClr val="11576A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2014077" y="4101263"/>
            <a:ext cx="12103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ESP After</a:t>
            </a:r>
          </a:p>
          <a:p>
            <a:r>
              <a:rPr lang="en-US" altLang="zh-CN" sz="12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Stack Update</a:t>
            </a:r>
            <a:endParaRPr lang="zh-CN" altLang="en-US" sz="1200" b="1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02" name="直接箭头连接符 101"/>
          <p:cNvCxnSpPr/>
          <p:nvPr/>
        </p:nvCxnSpPr>
        <p:spPr>
          <a:xfrm rot="10800000">
            <a:off x="1708412" y="4230576"/>
            <a:ext cx="360000" cy="1588"/>
          </a:xfrm>
          <a:prstGeom prst="straightConnector1">
            <a:avLst/>
          </a:prstGeom>
          <a:ln w="28575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1842153" y="3256939"/>
            <a:ext cx="9133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ESP After</a:t>
            </a:r>
          </a:p>
          <a:p>
            <a:r>
              <a:rPr lang="en-US" altLang="zh-CN" sz="12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Exit ISR</a:t>
            </a:r>
            <a:endParaRPr lang="zh-CN" altLang="en-US" sz="1200" b="1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04" name="直接箭头连接符 103"/>
          <p:cNvCxnSpPr/>
          <p:nvPr/>
        </p:nvCxnSpPr>
        <p:spPr>
          <a:xfrm rot="10800000">
            <a:off x="2758450" y="3399815"/>
            <a:ext cx="360000" cy="1588"/>
          </a:xfrm>
          <a:prstGeom prst="straightConnector1">
            <a:avLst/>
          </a:prstGeom>
          <a:ln w="28575">
            <a:solidFill>
              <a:srgbClr val="11576A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3286116" y="1581141"/>
            <a:ext cx="7718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EFLAGS</a:t>
            </a:r>
            <a:endParaRPr lang="zh-CN" altLang="en-US" sz="1200" b="1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926259" y="3544999"/>
            <a:ext cx="466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ESP</a:t>
            </a:r>
            <a:endParaRPr lang="zh-CN" altLang="en-US" sz="1200" b="1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3158480" y="1748782"/>
            <a:ext cx="10054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CS(RPL=0)</a:t>
            </a:r>
            <a:endParaRPr lang="zh-CN" altLang="en-US" sz="1200" b="1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3448883" y="1932616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EIP</a:t>
            </a:r>
            <a:endParaRPr lang="zh-CN" altLang="en-US" sz="1200" b="1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941499" y="4086023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EIP</a:t>
            </a:r>
            <a:endParaRPr lang="zh-CN" altLang="en-US" sz="1200" b="1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3155533" y="2105972"/>
            <a:ext cx="10142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Error Code</a:t>
            </a:r>
            <a:endParaRPr lang="zh-CN" altLang="en-US" sz="1200" b="1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663367" y="3368785"/>
            <a:ext cx="9941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SS(RPL=3)</a:t>
            </a:r>
            <a:endParaRPr lang="zh-CN" altLang="en-US" sz="1200" b="1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768143" y="3721213"/>
            <a:ext cx="7718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EFLAGS</a:t>
            </a:r>
            <a:endParaRPr lang="zh-CN" altLang="en-US" sz="1200" b="1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648127" y="3902189"/>
            <a:ext cx="10054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CS(RPL=3)</a:t>
            </a:r>
            <a:endParaRPr lang="zh-CN" altLang="en-US" sz="1200" b="1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623860" y="742937"/>
            <a:ext cx="371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x86特权级 :  从ring 0 ---&gt; ring3</a:t>
            </a:r>
            <a:endParaRPr lang="zh-CN" altLang="zh-CN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35</a:t>
            </a:fld>
            <a:endParaRPr lang="zh-CN" altLang="en-US"/>
          </a:p>
        </p:txBody>
      </p:sp>
      <p:cxnSp>
        <p:nvCxnSpPr>
          <p:cNvPr id="5" name="直接箭头连接符 4"/>
          <p:cNvCxnSpPr/>
          <p:nvPr/>
        </p:nvCxnSpPr>
        <p:spPr>
          <a:xfrm flipH="1">
            <a:off x="1795505" y="2787774"/>
            <a:ext cx="1276297" cy="263354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748706" y="1106647"/>
            <a:ext cx="8506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6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ring 0 </a:t>
            </a:r>
            <a:endParaRPr lang="zh-CN" altLang="en-US" sz="1600" dirty="0">
              <a:solidFill>
                <a:schemeClr val="accent1"/>
              </a:solidFill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3261839" y="1096535"/>
            <a:ext cx="8506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6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ring 0 </a:t>
            </a:r>
            <a:endParaRPr lang="zh-CN" altLang="en-US" sz="1600" dirty="0">
              <a:solidFill>
                <a:schemeClr val="accent1"/>
              </a:solidFill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762910" y="2903300"/>
            <a:ext cx="8506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6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ring 0 </a:t>
            </a:r>
            <a:endParaRPr lang="zh-CN" altLang="en-US" sz="1600" dirty="0">
              <a:solidFill>
                <a:schemeClr val="accent1"/>
              </a:solidFill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3265604" y="2896363"/>
            <a:ext cx="8506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6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ring </a:t>
            </a:r>
            <a:r>
              <a:rPr lang="en-US" altLang="zh-CN" sz="16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zh-CN" sz="16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16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  <p:bldP spid="99" grpId="0"/>
      <p:bldP spid="101" grpId="0"/>
      <p:bldP spid="103" grpId="0"/>
      <p:bldP spid="105" grpId="0"/>
      <p:bldP spid="106" grpId="0"/>
      <p:bldP spid="107" grpId="0"/>
      <p:bldP spid="108" grpId="0"/>
      <p:bldP spid="109" grpId="0"/>
      <p:bldP spid="110" grpId="0"/>
      <p:bldP spid="111" grpId="0"/>
      <p:bldP spid="112" grpId="0"/>
      <p:bldP spid="113" grpId="0"/>
      <p:bldP spid="6" grpId="0"/>
      <p:bldP spid="97" grpId="0"/>
      <p:bldP spid="115" grpId="0"/>
      <p:bldP spid="11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 txBox="1">
            <a:spLocks/>
          </p:cNvSpPr>
          <p:nvPr/>
        </p:nvSpPr>
        <p:spPr>
          <a:xfrm>
            <a:off x="581708" y="841313"/>
            <a:ext cx="4429156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r>
              <a:rPr lang="zh-CN" altLang="en-US" dirty="0" smtClean="0"/>
              <a:t>了解父进程如何复制子进程</a:t>
            </a:r>
            <a:r>
              <a:rPr lang="en-US" altLang="zh-CN" dirty="0" smtClean="0"/>
              <a:t>(forking)</a:t>
            </a:r>
            <a:endParaRPr lang="zh-CN" alt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283625" y="841313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内容占位符 2"/>
          <p:cNvSpPr txBox="1">
            <a:spLocks/>
          </p:cNvSpPr>
          <p:nvPr/>
        </p:nvSpPr>
        <p:spPr>
          <a:xfrm>
            <a:off x="581708" y="1298045"/>
            <a:ext cx="235745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lang="zh-CN" altLang="en-US" sz="2800" dirty="0" smtClean="0">
                <a:solidFill>
                  <a:srgbClr val="C00000"/>
                </a:solidFill>
              </a:rPr>
              <a:t>进程复制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87267" y="4803998"/>
            <a:ext cx="442829" cy="27384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36</a:t>
            </a:fld>
            <a:endParaRPr lang="zh-CN" altLang="en-US" dirty="0"/>
          </a:p>
        </p:txBody>
      </p:sp>
      <p:sp>
        <p:nvSpPr>
          <p:cNvPr id="11" name="上弧形箭头 10"/>
          <p:cNvSpPr/>
          <p:nvPr/>
        </p:nvSpPr>
        <p:spPr>
          <a:xfrm>
            <a:off x="3543166" y="1836212"/>
            <a:ext cx="2857520" cy="711208"/>
          </a:xfrm>
          <a:prstGeom prst="curvedDownArrow">
            <a:avLst/>
          </a:prstGeom>
          <a:gradFill>
            <a:gsLst>
              <a:gs pos="100000">
                <a:srgbClr val="339900"/>
              </a:gs>
              <a:gs pos="0">
                <a:srgbClr val="CCFF99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TextBox 48"/>
          <p:cNvSpPr txBox="1"/>
          <p:nvPr/>
        </p:nvSpPr>
        <p:spPr>
          <a:xfrm>
            <a:off x="4543298" y="1512359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smtClean="0">
                <a:solidFill>
                  <a:srgbClr val="005072"/>
                </a:solidFill>
                <a:latin typeface="+mn-ea"/>
              </a:rPr>
              <a:t>fork()</a:t>
            </a:r>
            <a:endParaRPr lang="zh-CN" altLang="en-US" b="1">
              <a:solidFill>
                <a:srgbClr val="005072"/>
              </a:solidFill>
              <a:latin typeface="+mn-ea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5900620" y="2550592"/>
            <a:ext cx="928694" cy="1428760"/>
            <a:chOff x="4357686" y="1928808"/>
            <a:chExt cx="928694" cy="1428760"/>
          </a:xfrm>
        </p:grpSpPr>
        <p:sp>
          <p:nvSpPr>
            <p:cNvPr id="17" name="矩形 16"/>
            <p:cNvSpPr/>
            <p:nvPr/>
          </p:nvSpPr>
          <p:spPr>
            <a:xfrm>
              <a:off x="4357686" y="1928808"/>
              <a:ext cx="928694" cy="1428760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8" name="组合 17"/>
            <p:cNvGrpSpPr/>
            <p:nvPr/>
          </p:nvGrpSpPr>
          <p:grpSpPr>
            <a:xfrm>
              <a:off x="4429124" y="2014534"/>
              <a:ext cx="747718" cy="1260439"/>
              <a:chOff x="5867409" y="2242622"/>
              <a:chExt cx="747718" cy="1260439"/>
            </a:xfrm>
          </p:grpSpPr>
          <p:sp>
            <p:nvSpPr>
              <p:cNvPr id="19" name="矩形 18"/>
              <p:cNvSpPr/>
              <p:nvPr/>
            </p:nvSpPr>
            <p:spPr>
              <a:xfrm>
                <a:off x="5900747" y="2254764"/>
                <a:ext cx="714380" cy="357190"/>
              </a:xfrm>
              <a:prstGeom prst="rect">
                <a:avLst/>
              </a:prstGeom>
              <a:gradFill>
                <a:gsLst>
                  <a:gs pos="100000">
                    <a:srgbClr val="666666"/>
                  </a:gs>
                  <a:gs pos="0">
                    <a:srgbClr val="CCCCCC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TextBox 34"/>
              <p:cNvSpPr txBox="1"/>
              <p:nvPr/>
            </p:nvSpPr>
            <p:spPr>
              <a:xfrm>
                <a:off x="5867482" y="2242622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b="1" dirty="0" smtClean="0">
                    <a:solidFill>
                      <a:srgbClr val="11576A"/>
                    </a:solidFill>
                    <a:latin typeface="+mn-ea"/>
                  </a:rPr>
                  <a:t>代码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5900747" y="2695534"/>
                <a:ext cx="714380" cy="357190"/>
              </a:xfrm>
              <a:prstGeom prst="rect">
                <a:avLst/>
              </a:prstGeom>
              <a:gradFill>
                <a:gsLst>
                  <a:gs pos="100000">
                    <a:srgbClr val="666666"/>
                  </a:gs>
                  <a:gs pos="0">
                    <a:srgbClr val="CCCCCC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TextBox 36"/>
              <p:cNvSpPr txBox="1"/>
              <p:nvPr/>
            </p:nvSpPr>
            <p:spPr>
              <a:xfrm>
                <a:off x="5895984" y="2705101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b="1" dirty="0" smtClean="0">
                    <a:solidFill>
                      <a:srgbClr val="11576A"/>
                    </a:solidFill>
                    <a:latin typeface="+mn-ea"/>
                  </a:rPr>
                  <a:t>数据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5900747" y="3124162"/>
                <a:ext cx="714380" cy="357190"/>
              </a:xfrm>
              <a:prstGeom prst="rect">
                <a:avLst/>
              </a:prstGeom>
              <a:gradFill>
                <a:gsLst>
                  <a:gs pos="100000">
                    <a:srgbClr val="666666"/>
                  </a:gs>
                  <a:gs pos="0">
                    <a:srgbClr val="CCCCCC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TextBox 38"/>
              <p:cNvSpPr txBox="1"/>
              <p:nvPr/>
            </p:nvSpPr>
            <p:spPr>
              <a:xfrm>
                <a:off x="5867409" y="3133729"/>
                <a:ext cx="6591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b="1" dirty="0" smtClean="0">
                    <a:solidFill>
                      <a:srgbClr val="11576A"/>
                    </a:solidFill>
                    <a:latin typeface="+mn-ea"/>
                  </a:rPr>
                  <a:t>堆栈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</p:grpSp>
      </p:grpSp>
      <p:sp>
        <p:nvSpPr>
          <p:cNvPr id="16" name="TextBox 49"/>
          <p:cNvSpPr txBox="1"/>
          <p:nvPr/>
        </p:nvSpPr>
        <p:spPr>
          <a:xfrm>
            <a:off x="5976893" y="405079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005072"/>
                </a:solidFill>
                <a:latin typeface="+mn-ea"/>
              </a:rPr>
              <a:t>子进程</a:t>
            </a:r>
            <a:endParaRPr lang="zh-CN" altLang="en-US" b="1" dirty="0">
              <a:solidFill>
                <a:srgbClr val="005072"/>
              </a:solidFill>
              <a:latin typeface="+mn-ea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3185976" y="2550592"/>
            <a:ext cx="928694" cy="1428760"/>
            <a:chOff x="4357686" y="1928808"/>
            <a:chExt cx="928694" cy="1428760"/>
          </a:xfrm>
        </p:grpSpPr>
        <p:sp>
          <p:nvSpPr>
            <p:cNvPr id="28" name="矩形 27"/>
            <p:cNvSpPr/>
            <p:nvPr/>
          </p:nvSpPr>
          <p:spPr>
            <a:xfrm>
              <a:off x="4357686" y="1928808"/>
              <a:ext cx="928694" cy="1428760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9" name="组合 28"/>
            <p:cNvGrpSpPr/>
            <p:nvPr/>
          </p:nvGrpSpPr>
          <p:grpSpPr>
            <a:xfrm>
              <a:off x="4429124" y="2014534"/>
              <a:ext cx="747718" cy="1260439"/>
              <a:chOff x="5867409" y="2242622"/>
              <a:chExt cx="747718" cy="1260439"/>
            </a:xfrm>
          </p:grpSpPr>
          <p:sp>
            <p:nvSpPr>
              <p:cNvPr id="30" name="矩形 29"/>
              <p:cNvSpPr/>
              <p:nvPr/>
            </p:nvSpPr>
            <p:spPr>
              <a:xfrm>
                <a:off x="5900747" y="2254764"/>
                <a:ext cx="714380" cy="357190"/>
              </a:xfrm>
              <a:prstGeom prst="rect">
                <a:avLst/>
              </a:prstGeom>
              <a:gradFill>
                <a:gsLst>
                  <a:gs pos="100000">
                    <a:srgbClr val="666666"/>
                  </a:gs>
                  <a:gs pos="0">
                    <a:srgbClr val="CCCCCC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TextBox 17"/>
              <p:cNvSpPr txBox="1"/>
              <p:nvPr/>
            </p:nvSpPr>
            <p:spPr>
              <a:xfrm>
                <a:off x="5867482" y="2242622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b="1" dirty="0" smtClean="0">
                    <a:solidFill>
                      <a:srgbClr val="11576A"/>
                    </a:solidFill>
                    <a:latin typeface="+mn-ea"/>
                  </a:rPr>
                  <a:t>代码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5900747" y="2695534"/>
                <a:ext cx="714380" cy="357190"/>
              </a:xfrm>
              <a:prstGeom prst="rect">
                <a:avLst/>
              </a:prstGeom>
              <a:gradFill>
                <a:gsLst>
                  <a:gs pos="100000">
                    <a:srgbClr val="666666"/>
                  </a:gs>
                  <a:gs pos="0">
                    <a:srgbClr val="CCCCCC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TextBox 23"/>
              <p:cNvSpPr txBox="1"/>
              <p:nvPr/>
            </p:nvSpPr>
            <p:spPr>
              <a:xfrm>
                <a:off x="5895984" y="2705101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b="1" dirty="0" smtClean="0">
                    <a:solidFill>
                      <a:srgbClr val="11576A"/>
                    </a:solidFill>
                    <a:latin typeface="+mn-ea"/>
                  </a:rPr>
                  <a:t>数据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5900747" y="3124162"/>
                <a:ext cx="714380" cy="357190"/>
              </a:xfrm>
              <a:prstGeom prst="rect">
                <a:avLst/>
              </a:prstGeom>
              <a:gradFill>
                <a:gsLst>
                  <a:gs pos="100000">
                    <a:srgbClr val="666666"/>
                  </a:gs>
                  <a:gs pos="0">
                    <a:srgbClr val="CCCCCC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TextBox 27"/>
              <p:cNvSpPr txBox="1"/>
              <p:nvPr/>
            </p:nvSpPr>
            <p:spPr>
              <a:xfrm>
                <a:off x="5867409" y="3133729"/>
                <a:ext cx="6591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b="1" dirty="0" smtClean="0">
                    <a:solidFill>
                      <a:srgbClr val="11576A"/>
                    </a:solidFill>
                    <a:latin typeface="+mn-ea"/>
                  </a:rPr>
                  <a:t>堆栈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</p:grpSp>
      </p:grpSp>
      <p:sp>
        <p:nvSpPr>
          <p:cNvPr id="27" name="TextBox 50"/>
          <p:cNvSpPr txBox="1"/>
          <p:nvPr/>
        </p:nvSpPr>
        <p:spPr>
          <a:xfrm>
            <a:off x="3185976" y="405079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005072"/>
                </a:solidFill>
                <a:latin typeface="+mn-ea"/>
              </a:rPr>
              <a:t>父进程</a:t>
            </a:r>
            <a:endParaRPr lang="zh-CN" altLang="en-US" b="1" dirty="0">
              <a:solidFill>
                <a:srgbClr val="005072"/>
              </a:solidFill>
              <a:latin typeface="+mn-ea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4328984" y="3264972"/>
            <a:ext cx="900000" cy="642942"/>
          </a:xfrm>
          <a:prstGeom prst="ellipse">
            <a:avLst/>
          </a:prstGeom>
          <a:gradFill>
            <a:gsLst>
              <a:gs pos="100000">
                <a:srgbClr val="005072"/>
              </a:gs>
              <a:gs pos="0">
                <a:srgbClr val="0093DD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Box 44"/>
          <p:cNvSpPr txBox="1"/>
          <p:nvPr/>
        </p:nvSpPr>
        <p:spPr>
          <a:xfrm>
            <a:off x="4276596" y="3374510"/>
            <a:ext cx="9396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err="1" smtClean="0">
                <a:solidFill>
                  <a:schemeClr val="bg1"/>
                </a:solidFill>
                <a:latin typeface="+mn-ea"/>
              </a:rPr>
              <a:t>childPID</a:t>
            </a:r>
            <a:endParaRPr lang="en-US" altLang="zh-CN" sz="1400" b="1" dirty="0" smtClean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en-US" altLang="zh-CN" sz="1400" b="1" dirty="0" smtClean="0">
                <a:solidFill>
                  <a:schemeClr val="bg1"/>
                </a:solidFill>
                <a:latin typeface="+mn-ea"/>
              </a:rPr>
              <a:t>=xxx</a:t>
            </a:r>
            <a:endParaRPr lang="zh-CN" altLang="en-US" sz="14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39" name="直接连接符 38"/>
          <p:cNvCxnSpPr/>
          <p:nvPr/>
        </p:nvCxnSpPr>
        <p:spPr>
          <a:xfrm>
            <a:off x="3928931" y="3312590"/>
            <a:ext cx="471491" cy="452448"/>
          </a:xfrm>
          <a:prstGeom prst="line">
            <a:avLst/>
          </a:prstGeom>
          <a:ln w="28575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 flipV="1">
            <a:off x="3939476" y="3264972"/>
            <a:ext cx="792000" cy="18491"/>
          </a:xfrm>
          <a:prstGeom prst="line">
            <a:avLst/>
          </a:prstGeom>
          <a:ln w="28575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41"/>
          <p:cNvSpPr/>
          <p:nvPr/>
        </p:nvSpPr>
        <p:spPr>
          <a:xfrm>
            <a:off x="4757612" y="2479154"/>
            <a:ext cx="900000" cy="642942"/>
          </a:xfrm>
          <a:prstGeom prst="ellipse">
            <a:avLst/>
          </a:prstGeom>
          <a:gradFill>
            <a:gsLst>
              <a:gs pos="100000">
                <a:srgbClr val="005072"/>
              </a:gs>
              <a:gs pos="0">
                <a:srgbClr val="0093DD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TextBox 40"/>
          <p:cNvSpPr txBox="1"/>
          <p:nvPr/>
        </p:nvSpPr>
        <p:spPr>
          <a:xfrm>
            <a:off x="4719512" y="2560117"/>
            <a:ext cx="9396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err="1" smtClean="0">
                <a:solidFill>
                  <a:schemeClr val="bg1"/>
                </a:solidFill>
                <a:latin typeface="+mn-ea"/>
              </a:rPr>
              <a:t>childPID</a:t>
            </a:r>
            <a:endParaRPr lang="en-US" altLang="zh-CN" sz="1400" b="1" dirty="0" smtClean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en-US" altLang="zh-CN" sz="1400" b="1" dirty="0" smtClean="0">
                <a:solidFill>
                  <a:schemeClr val="bg1"/>
                </a:solidFill>
                <a:latin typeface="+mn-ea"/>
              </a:rPr>
              <a:t>=0</a:t>
            </a:r>
            <a:endParaRPr lang="zh-CN" altLang="en-US" sz="14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44" name="直接连接符 43"/>
          <p:cNvCxnSpPr/>
          <p:nvPr/>
        </p:nvCxnSpPr>
        <p:spPr>
          <a:xfrm>
            <a:off x="5643184" y="2700123"/>
            <a:ext cx="374649" cy="677006"/>
          </a:xfrm>
          <a:prstGeom prst="line">
            <a:avLst/>
          </a:prstGeom>
          <a:ln w="28575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>
            <a:off x="5290815" y="3111142"/>
            <a:ext cx="727018" cy="265987"/>
          </a:xfrm>
          <a:prstGeom prst="line">
            <a:avLst/>
          </a:prstGeom>
          <a:ln w="28575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357158" y="214296"/>
            <a:ext cx="85011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进程复制 – do_fork()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TextBox 19"/>
          <p:cNvSpPr>
            <a:spLocks noChangeArrowheads="1"/>
          </p:cNvSpPr>
          <p:nvPr/>
        </p:nvSpPr>
        <p:spPr bwMode="auto">
          <a:xfrm>
            <a:off x="170154" y="1058289"/>
            <a:ext cx="729084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6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int</a:t>
            </a: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 </a:t>
            </a:r>
            <a:r>
              <a:rPr lang="en-US" altLang="zh-CN" sz="16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do_fork</a:t>
            </a: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(uint32_t </a:t>
            </a:r>
            <a:r>
              <a:rPr lang="en-US" altLang="zh-CN" sz="1600" b="1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clone_flags</a:t>
            </a: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, </a:t>
            </a:r>
            <a:r>
              <a:rPr lang="en-US" altLang="zh-CN" sz="16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uintptr_t</a:t>
            </a: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 </a:t>
            </a:r>
            <a:r>
              <a:rPr lang="en-US" altLang="zh-CN" sz="16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stack</a:t>
            </a: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, </a:t>
            </a:r>
            <a:r>
              <a:rPr lang="en-US" altLang="zh-CN" sz="16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struct</a:t>
            </a: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 </a:t>
            </a:r>
            <a:r>
              <a:rPr lang="en-US" altLang="zh-CN" sz="16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trapframe</a:t>
            </a: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 *</a:t>
            </a:r>
            <a:r>
              <a:rPr lang="en-US" altLang="zh-CN" sz="1600" b="1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tf</a:t>
            </a: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)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Comic Sans MS" pitchFamily="66" charset="0"/>
            </a:endParaRPr>
          </a:p>
        </p:txBody>
      </p:sp>
      <p:cxnSp>
        <p:nvCxnSpPr>
          <p:cNvPr id="33" name="Straight Arrow Connector 21"/>
          <p:cNvCxnSpPr>
            <a:cxnSpLocks noChangeShapeType="1"/>
          </p:cNvCxnSpPr>
          <p:nvPr/>
        </p:nvCxnSpPr>
        <p:spPr bwMode="auto">
          <a:xfrm>
            <a:off x="2164054" y="1426589"/>
            <a:ext cx="0" cy="698500"/>
          </a:xfrm>
          <a:prstGeom prst="straightConnector1">
            <a:avLst/>
          </a:prstGeom>
          <a:noFill/>
          <a:ln w="28575">
            <a:solidFill>
              <a:srgbClr val="11576A"/>
            </a:solidFill>
            <a:bevel/>
            <a:headEnd/>
            <a:tailEnd type="triangle" w="med" len="med"/>
          </a:ln>
        </p:spPr>
      </p:cxnSp>
      <p:sp>
        <p:nvSpPr>
          <p:cNvPr id="37" name="TextBox 22"/>
          <p:cNvSpPr>
            <a:spLocks noChangeArrowheads="1"/>
          </p:cNvSpPr>
          <p:nvPr/>
        </p:nvSpPr>
        <p:spPr bwMode="auto">
          <a:xfrm>
            <a:off x="1378242" y="2142551"/>
            <a:ext cx="174599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600" b="1" dirty="0" err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copy_mm</a:t>
            </a:r>
            <a:r>
              <a:rPr lang="en-US" altLang="zh-CN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()</a:t>
            </a:r>
            <a:r>
              <a: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用到</a:t>
            </a:r>
          </a:p>
        </p:txBody>
      </p:sp>
      <p:cxnSp>
        <p:nvCxnSpPr>
          <p:cNvPr id="38" name="Straight Arrow Connector 23"/>
          <p:cNvCxnSpPr>
            <a:cxnSpLocks noChangeShapeType="1"/>
          </p:cNvCxnSpPr>
          <p:nvPr/>
        </p:nvCxnSpPr>
        <p:spPr bwMode="auto">
          <a:xfrm>
            <a:off x="4621504" y="1417064"/>
            <a:ext cx="1588" cy="698500"/>
          </a:xfrm>
          <a:prstGeom prst="straightConnector1">
            <a:avLst/>
          </a:prstGeom>
          <a:noFill/>
          <a:ln w="28575">
            <a:solidFill>
              <a:srgbClr val="11576A"/>
            </a:solidFill>
            <a:bevel/>
            <a:headEnd/>
            <a:tailEnd type="triangle" w="med" len="med"/>
          </a:ln>
        </p:spPr>
      </p:cxnSp>
      <p:sp>
        <p:nvSpPr>
          <p:cNvPr id="40" name="TextBox 24"/>
          <p:cNvSpPr>
            <a:spLocks noChangeArrowheads="1"/>
          </p:cNvSpPr>
          <p:nvPr/>
        </p:nvSpPr>
        <p:spPr bwMode="auto">
          <a:xfrm>
            <a:off x="3739216" y="2129851"/>
            <a:ext cx="202068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当前用户态</a:t>
            </a:r>
            <a:r>
              <a:rPr lang="en-US" altLang="zh-CN" sz="1600" b="1" dirty="0" err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esp</a:t>
            </a:r>
            <a:r>
              <a:rPr lang="zh-CN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的值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Comic Sans MS" pitchFamily="66" charset="0"/>
            </a:endParaRPr>
          </a:p>
          <a:p>
            <a:pPr algn="ctr"/>
            <a:r>
              <a:rPr lang="en-US" altLang="zh-CN" sz="1600" b="1" dirty="0" err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copy_thread</a:t>
            </a:r>
            <a:r>
              <a:rPr lang="en-US" altLang="zh-CN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()</a:t>
            </a:r>
            <a:r>
              <a: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用到</a:t>
            </a:r>
          </a:p>
        </p:txBody>
      </p:sp>
      <p:cxnSp>
        <p:nvCxnSpPr>
          <p:cNvPr id="41" name="Straight Arrow Connector 25"/>
          <p:cNvCxnSpPr>
            <a:cxnSpLocks noChangeShapeType="1"/>
          </p:cNvCxnSpPr>
          <p:nvPr/>
        </p:nvCxnSpPr>
        <p:spPr bwMode="auto">
          <a:xfrm>
            <a:off x="7193254" y="1442464"/>
            <a:ext cx="0" cy="698500"/>
          </a:xfrm>
          <a:prstGeom prst="straightConnector1">
            <a:avLst/>
          </a:prstGeom>
          <a:noFill/>
          <a:ln w="28575">
            <a:solidFill>
              <a:srgbClr val="11576A"/>
            </a:solidFill>
            <a:bevel/>
            <a:headEnd/>
            <a:tailEnd type="triangle" w="med" len="med"/>
          </a:ln>
        </p:spPr>
      </p:cxnSp>
      <p:sp>
        <p:nvSpPr>
          <p:cNvPr id="42" name="TextBox 26"/>
          <p:cNvSpPr>
            <a:spLocks noChangeArrowheads="1"/>
          </p:cNvSpPr>
          <p:nvPr/>
        </p:nvSpPr>
        <p:spPr bwMode="auto">
          <a:xfrm>
            <a:off x="6333639" y="2155251"/>
            <a:ext cx="209044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父进程的</a:t>
            </a:r>
            <a:r>
              <a:rPr lang="en-US" altLang="zh-CN" sz="1600" b="1" dirty="0" err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trapframe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Comic Sans MS" pitchFamily="66" charset="0"/>
            </a:endParaRPr>
          </a:p>
          <a:p>
            <a:pPr algn="ctr"/>
            <a:r>
              <a:rPr lang="en-US" altLang="zh-CN" sz="1600" b="1" dirty="0" err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copy_thread</a:t>
            </a:r>
            <a:r>
              <a:rPr lang="en-US" altLang="zh-CN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()</a:t>
            </a:r>
            <a:r>
              <a: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用到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357158" y="214296"/>
            <a:ext cx="85011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进程复制 – do_fork(): 步骤 (YOUR WORK!!!)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19"/>
          <p:cNvGrpSpPr/>
          <p:nvPr/>
        </p:nvGrpSpPr>
        <p:grpSpPr>
          <a:xfrm>
            <a:off x="527639" y="881711"/>
            <a:ext cx="3420000" cy="400110"/>
            <a:chOff x="971480" y="1140869"/>
            <a:chExt cx="3420000" cy="400110"/>
          </a:xfrm>
        </p:grpSpPr>
        <p:sp>
          <p:nvSpPr>
            <p:cNvPr id="18" name="矩形 17"/>
            <p:cNvSpPr/>
            <p:nvPr/>
          </p:nvSpPr>
          <p:spPr>
            <a:xfrm>
              <a:off x="971480" y="1142990"/>
              <a:ext cx="3420000" cy="396000"/>
            </a:xfrm>
            <a:prstGeom prst="rect">
              <a:avLst/>
            </a:prstGeom>
            <a:gradFill>
              <a:gsLst>
                <a:gs pos="100000">
                  <a:srgbClr val="FF9900"/>
                </a:gs>
                <a:gs pos="0">
                  <a:srgbClr val="FFCC66"/>
                </a:gs>
                <a:gs pos="100000">
                  <a:srgbClr val="F4FEE6"/>
                </a:gs>
              </a:gsLst>
              <a:lin ang="16200000" scaled="1"/>
            </a:gradFill>
            <a:ln w="28575">
              <a:solidFill>
                <a:srgbClr val="0050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extBox 1"/>
            <p:cNvSpPr>
              <a:spLocks noChangeArrowheads="1"/>
            </p:cNvSpPr>
            <p:nvPr/>
          </p:nvSpPr>
          <p:spPr bwMode="auto">
            <a:xfrm>
              <a:off x="1799548" y="1140869"/>
              <a:ext cx="1791196" cy="400110"/>
            </a:xfrm>
            <a:prstGeom prst="rect">
              <a:avLst/>
            </a:prstGeom>
            <a:noFill/>
            <a:ln w="9525">
              <a:noFill/>
              <a:bevel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" pitchFamily="2" charset="0"/>
                </a:rPr>
                <a:t>分配新的</a:t>
              </a:r>
              <a:r>
                <a:rPr lang="en-US" altLang="zh-CN" sz="2000" b="1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" pitchFamily="2" charset="0"/>
                </a:rPr>
                <a:t>proc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" pitchFamily="2" charset="0"/>
              </a:endParaRPr>
            </a:p>
          </p:txBody>
        </p:sp>
      </p:grpSp>
      <p:sp>
        <p:nvSpPr>
          <p:cNvPr id="8" name="TextBox 1"/>
          <p:cNvSpPr>
            <a:spLocks noChangeArrowheads="1"/>
          </p:cNvSpPr>
          <p:nvPr/>
        </p:nvSpPr>
        <p:spPr bwMode="auto">
          <a:xfrm>
            <a:off x="1403648" y="1491630"/>
            <a:ext cx="2268891" cy="707886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使用 </a:t>
            </a:r>
            <a:r>
              <a:rPr lang="en-US" altLang="zh-CN" sz="2000" b="1" dirty="0" err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alloc_proc</a:t>
            </a:r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注意</a:t>
            </a:r>
            <a:r>
              <a: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可能失败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357158" y="214296"/>
            <a:ext cx="85011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进程复制 – do_fork(): 步骤(YOUR WORK!!!)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1"/>
          <p:cNvSpPr>
            <a:spLocks noChangeArrowheads="1"/>
          </p:cNvSpPr>
          <p:nvPr/>
        </p:nvSpPr>
        <p:spPr bwMode="auto">
          <a:xfrm>
            <a:off x="3979067" y="1532811"/>
            <a:ext cx="2626040" cy="707886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使用 </a:t>
            </a:r>
            <a:r>
              <a:rPr lang="en-US" altLang="zh-CN" sz="2000" b="1" dirty="0" err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setup_kstack</a:t>
            </a:r>
            <a:r>
              <a: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endParaRPr lang="zh-CN" altLang="en-US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注意</a:t>
            </a:r>
            <a:r>
              <a: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可能失败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7" name="组合 19"/>
          <p:cNvGrpSpPr/>
          <p:nvPr/>
        </p:nvGrpSpPr>
        <p:grpSpPr>
          <a:xfrm>
            <a:off x="527639" y="881711"/>
            <a:ext cx="3420000" cy="400110"/>
            <a:chOff x="971480" y="1140869"/>
            <a:chExt cx="3420000" cy="400110"/>
          </a:xfrm>
        </p:grpSpPr>
        <p:sp>
          <p:nvSpPr>
            <p:cNvPr id="9" name="矩形 8"/>
            <p:cNvSpPr/>
            <p:nvPr/>
          </p:nvSpPr>
          <p:spPr>
            <a:xfrm>
              <a:off x="971480" y="1142990"/>
              <a:ext cx="3420000" cy="396000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rgbClr val="F4FEE6"/>
                </a:gs>
              </a:gsLst>
              <a:lin ang="16200000" scaled="1"/>
            </a:gradFill>
            <a:ln w="28575">
              <a:solidFill>
                <a:srgbClr val="0050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TextBox 1"/>
            <p:cNvSpPr>
              <a:spLocks noChangeArrowheads="1"/>
            </p:cNvSpPr>
            <p:nvPr/>
          </p:nvSpPr>
          <p:spPr bwMode="auto">
            <a:xfrm>
              <a:off x="1799549" y="1140869"/>
              <a:ext cx="1791196" cy="400110"/>
            </a:xfrm>
            <a:prstGeom prst="rect">
              <a:avLst/>
            </a:prstGeom>
            <a:noFill/>
            <a:ln w="9525">
              <a:noFill/>
              <a:bevel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Times" pitchFamily="2" charset="0"/>
                </a:rPr>
                <a:t>分配新的</a:t>
              </a:r>
              <a:r>
                <a:rPr lang="en-US" altLang="zh-CN" sz="20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Times" pitchFamily="2" charset="0"/>
                </a:rPr>
                <a:t>proc</a:t>
              </a:r>
              <a:endPara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Times" pitchFamily="2" charset="0"/>
              </a:endParaRPr>
            </a:p>
          </p:txBody>
        </p:sp>
      </p:grpSp>
      <p:grpSp>
        <p:nvGrpSpPr>
          <p:cNvPr id="11" name="组合 19"/>
          <p:cNvGrpSpPr/>
          <p:nvPr/>
        </p:nvGrpSpPr>
        <p:grpSpPr>
          <a:xfrm>
            <a:off x="513836" y="1645111"/>
            <a:ext cx="3420000" cy="402875"/>
            <a:chOff x="957677" y="1142924"/>
            <a:chExt cx="3420000" cy="402875"/>
          </a:xfrm>
        </p:grpSpPr>
        <p:sp>
          <p:nvSpPr>
            <p:cNvPr id="12" name="矩形 11"/>
            <p:cNvSpPr/>
            <p:nvPr/>
          </p:nvSpPr>
          <p:spPr>
            <a:xfrm>
              <a:off x="957677" y="1142924"/>
              <a:ext cx="3420000" cy="396000"/>
            </a:xfrm>
            <a:prstGeom prst="rect">
              <a:avLst/>
            </a:prstGeom>
            <a:gradFill>
              <a:gsLst>
                <a:gs pos="100000">
                  <a:srgbClr val="FF9900"/>
                </a:gs>
                <a:gs pos="0">
                  <a:srgbClr val="FFCC66"/>
                </a:gs>
                <a:gs pos="100000">
                  <a:srgbClr val="F4FEE6"/>
                </a:gs>
              </a:gsLst>
              <a:lin ang="16200000" scaled="1"/>
            </a:gradFill>
            <a:ln w="28575">
              <a:solidFill>
                <a:srgbClr val="0050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TextBox 1"/>
            <p:cNvSpPr>
              <a:spLocks noChangeArrowheads="1"/>
            </p:cNvSpPr>
            <p:nvPr/>
          </p:nvSpPr>
          <p:spPr bwMode="auto">
            <a:xfrm>
              <a:off x="1584500" y="1145689"/>
              <a:ext cx="2237920" cy="400110"/>
            </a:xfrm>
            <a:prstGeom prst="rect">
              <a:avLst/>
            </a:prstGeom>
            <a:noFill/>
            <a:ln w="9525">
              <a:noFill/>
              <a:bevel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" pitchFamily="2" charset="0"/>
                </a:rPr>
                <a:t>分配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" pitchFamily="2" charset="0"/>
                </a:rPr>
                <a:t>kernel stack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" pitchFamily="2" charset="0"/>
              </a:endParaRPr>
            </a:p>
          </p:txBody>
        </p:sp>
      </p:grpSp>
      <p:cxnSp>
        <p:nvCxnSpPr>
          <p:cNvPr id="14" name="直接箭头连接符 13"/>
          <p:cNvCxnSpPr/>
          <p:nvPr/>
        </p:nvCxnSpPr>
        <p:spPr>
          <a:xfrm rot="5400000">
            <a:off x="2039640" y="1461700"/>
            <a:ext cx="360000" cy="1588"/>
          </a:xfrm>
          <a:prstGeom prst="straightConnector1">
            <a:avLst/>
          </a:prstGeom>
          <a:ln w="28575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39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57159" y="2475210"/>
            <a:ext cx="501803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setup_kstack(struct proc_struct *proc) {</a:t>
            </a:r>
          </a:p>
          <a:p>
            <a:r>
              <a:rPr lang="zh-CN" altLang="en-US" sz="16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   struct Page *page = </a:t>
            </a:r>
            <a:r>
              <a:rPr lang="en-US" altLang="zh-CN" sz="16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16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lloc_pages(KSTACKPAGE);</a:t>
            </a:r>
          </a:p>
          <a:p>
            <a:r>
              <a:rPr lang="zh-CN" altLang="en-US" sz="16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   if (page != NULL) {</a:t>
            </a:r>
          </a:p>
          <a:p>
            <a:r>
              <a:rPr lang="zh-CN" altLang="en-US" sz="16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       proc-&gt;kstack = (uintptr_t)page2kva(page);</a:t>
            </a:r>
            <a:endParaRPr lang="en-US" altLang="zh-CN" sz="16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……</a:t>
            </a:r>
            <a:endParaRPr lang="zh-CN" altLang="en-US" sz="16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773646" y="2760644"/>
            <a:ext cx="3601543" cy="2613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899592" y="3273127"/>
            <a:ext cx="4176464" cy="2613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3242574" y="214296"/>
            <a:ext cx="26432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总体介绍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1098178" y="834471"/>
            <a:ext cx="857256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269875" marR="0" lvl="0" indent="-2698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00507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目标</a:t>
            </a: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005072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00095" y="834471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1098178" y="1191661"/>
            <a:ext cx="1000132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练习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00095" y="1191661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098178" y="1534564"/>
            <a:ext cx="1428760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流程概述</a:t>
            </a: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00095" y="153456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13" name="Straight Connector 11"/>
          <p:cNvSpPr>
            <a:spLocks noChangeShapeType="1"/>
          </p:cNvSpPr>
          <p:nvPr/>
        </p:nvSpPr>
        <p:spPr bwMode="auto">
          <a:xfrm>
            <a:off x="1475656" y="2733716"/>
            <a:ext cx="4608710" cy="8305"/>
          </a:xfrm>
          <a:prstGeom prst="line">
            <a:avLst/>
          </a:prstGeom>
          <a:noFill/>
          <a:ln w="28575">
            <a:solidFill>
              <a:srgbClr val="11576A"/>
            </a:solidFill>
            <a:prstDash val="dash"/>
            <a:bevel/>
            <a:headEnd/>
            <a:tailEnd/>
          </a:ln>
        </p:spPr>
        <p:txBody>
          <a:bodyPr/>
          <a:lstStyle/>
          <a:p>
            <a:endParaRPr lang="zh-CN" altLang="en-US" sz="1400" b="1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12"/>
          <p:cNvSpPr>
            <a:spLocks noChangeArrowheads="1"/>
          </p:cNvSpPr>
          <p:nvPr/>
        </p:nvSpPr>
        <p:spPr bwMode="auto">
          <a:xfrm>
            <a:off x="1408081" y="2797838"/>
            <a:ext cx="74334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kernel</a:t>
            </a:r>
            <a:endParaRPr lang="zh-CN" altLang="en-US" sz="14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Comic Sans MS" pitchFamily="66" charset="0"/>
            </a:endParaRPr>
          </a:p>
          <a:p>
            <a:pPr algn="ctr"/>
            <a:r>
              <a:rPr lang="en-US" altLang="zh-CN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space</a:t>
            </a:r>
            <a:endParaRPr lang="zh-CN" altLang="en-US" sz="14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Comic Sans MS" pitchFamily="66" charset="0"/>
            </a:endParaRPr>
          </a:p>
        </p:txBody>
      </p:sp>
      <p:sp>
        <p:nvSpPr>
          <p:cNvPr id="15" name="TextBox 13"/>
          <p:cNvSpPr>
            <a:spLocks noChangeArrowheads="1"/>
          </p:cNvSpPr>
          <p:nvPr/>
        </p:nvSpPr>
        <p:spPr bwMode="auto">
          <a:xfrm>
            <a:off x="3475245" y="2145572"/>
            <a:ext cx="69230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user</a:t>
            </a:r>
            <a:endParaRPr lang="zh-CN" altLang="en-US" sz="14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Comic Sans MS" pitchFamily="66" charset="0"/>
            </a:endParaRPr>
          </a:p>
          <a:p>
            <a:pPr algn="ctr"/>
            <a:r>
              <a:rPr lang="en-US" altLang="zh-CN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space</a:t>
            </a:r>
            <a:endParaRPr lang="zh-CN" altLang="en-US" sz="14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Comic Sans MS" pitchFamily="66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4666603" y="1107776"/>
            <a:ext cx="862324" cy="1251224"/>
            <a:chOff x="5434958" y="852476"/>
            <a:chExt cx="1137306" cy="1590862"/>
          </a:xfrm>
        </p:grpSpPr>
        <p:sp>
          <p:nvSpPr>
            <p:cNvPr id="17" name="Flowchart: Document 22"/>
            <p:cNvSpPr>
              <a:spLocks noChangeAspect="1"/>
            </p:cNvSpPr>
            <p:nvPr/>
          </p:nvSpPr>
          <p:spPr bwMode="auto">
            <a:xfrm>
              <a:off x="5434958" y="895338"/>
              <a:ext cx="1137306" cy="1548000"/>
            </a:xfrm>
            <a:prstGeom prst="flowChartDocument">
              <a:avLst/>
            </a:prstGeom>
            <a:gradFill rotWithShape="1"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rgbClr val="E5EEFF"/>
                </a:gs>
              </a:gsLst>
              <a:lin ang="16200000" scaled="1"/>
            </a:gradFill>
            <a:ln w="9525">
              <a:noFill/>
              <a:bevel/>
              <a:headEnd/>
              <a:tailEnd/>
            </a:ln>
          </p:spPr>
          <p:txBody>
            <a:bodyPr/>
            <a:lstStyle/>
            <a:p>
              <a:pPr algn="ctr"/>
              <a:endParaRPr lang="zh-CN" altLang="en-US" sz="1400" b="1" u="sng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" pitchFamily="2" charset="0"/>
              </a:endParaRPr>
            </a:p>
          </p:txBody>
        </p:sp>
        <p:cxnSp>
          <p:nvCxnSpPr>
            <p:cNvPr id="18" name="Straight Arrow Connector 23"/>
            <p:cNvCxnSpPr>
              <a:cxnSpLocks noChangeShapeType="1"/>
            </p:cNvCxnSpPr>
            <p:nvPr/>
          </p:nvCxnSpPr>
          <p:spPr bwMode="auto">
            <a:xfrm>
              <a:off x="5624520" y="1638560"/>
              <a:ext cx="0" cy="576000"/>
            </a:xfrm>
            <a:prstGeom prst="straightConnector1">
              <a:avLst/>
            </a:prstGeom>
            <a:noFill/>
            <a:ln w="28575">
              <a:solidFill>
                <a:srgbClr val="FDD000"/>
              </a:solidFill>
              <a:bevel/>
              <a:headEnd/>
              <a:tailEnd type="triangle" w="med" len="med"/>
            </a:ln>
          </p:spPr>
        </p:cxnSp>
        <p:sp>
          <p:nvSpPr>
            <p:cNvPr id="19" name="TextBox 24"/>
            <p:cNvSpPr txBox="1"/>
            <p:nvPr/>
          </p:nvSpPr>
          <p:spPr>
            <a:xfrm>
              <a:off x="5516225" y="852476"/>
              <a:ext cx="829180" cy="3913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u="sng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Times" pitchFamily="2" charset="0"/>
                </a:rPr>
                <a:t>hello</a:t>
              </a:r>
              <a:endParaRPr lang="zh-CN" altLang="en-US" sz="1400" b="1" u="sng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Times" pitchFamily="2" charset="0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4623762" y="2969282"/>
            <a:ext cx="1019831" cy="1217513"/>
            <a:chOff x="5526297" y="3143254"/>
            <a:chExt cx="1345040" cy="1548000"/>
          </a:xfrm>
        </p:grpSpPr>
        <p:sp>
          <p:nvSpPr>
            <p:cNvPr id="21" name="Flowchart: Document 22"/>
            <p:cNvSpPr>
              <a:spLocks noChangeAspect="1"/>
            </p:cNvSpPr>
            <p:nvPr/>
          </p:nvSpPr>
          <p:spPr bwMode="auto">
            <a:xfrm>
              <a:off x="5572132" y="3143254"/>
              <a:ext cx="1137306" cy="1548000"/>
            </a:xfrm>
            <a:prstGeom prst="flowChartDocument">
              <a:avLst/>
            </a:prstGeom>
            <a:gradFill rotWithShape="1"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rgbClr val="E5EEFF"/>
                </a:gs>
              </a:gsLst>
              <a:lin ang="16200000" scaled="1"/>
            </a:gradFill>
            <a:ln w="9525">
              <a:noFill/>
              <a:bevel/>
              <a:headEnd/>
              <a:tailEnd/>
            </a:ln>
          </p:spPr>
          <p:txBody>
            <a:bodyPr/>
            <a:lstStyle/>
            <a:p>
              <a:pPr algn="ctr"/>
              <a:endParaRPr lang="zh-CN" altLang="en-US" sz="1400" b="1" u="sng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" pitchFamily="2" charset="0"/>
              </a:endParaRPr>
            </a:p>
          </p:txBody>
        </p:sp>
        <p:cxnSp>
          <p:nvCxnSpPr>
            <p:cNvPr id="22" name="Straight Arrow Connector 23"/>
            <p:cNvCxnSpPr>
              <a:cxnSpLocks noChangeShapeType="1"/>
            </p:cNvCxnSpPr>
            <p:nvPr/>
          </p:nvCxnSpPr>
          <p:spPr bwMode="auto">
            <a:xfrm>
              <a:off x="5745984" y="3924576"/>
              <a:ext cx="0" cy="576000"/>
            </a:xfrm>
            <a:prstGeom prst="straightConnector1">
              <a:avLst/>
            </a:prstGeom>
            <a:noFill/>
            <a:ln w="28575">
              <a:solidFill>
                <a:srgbClr val="FDD000"/>
              </a:solidFill>
              <a:bevel/>
              <a:headEnd/>
              <a:tailEnd type="triangle" w="med" len="med"/>
            </a:ln>
          </p:spPr>
        </p:cxnSp>
        <p:sp>
          <p:nvSpPr>
            <p:cNvPr id="23" name="TextBox 20"/>
            <p:cNvSpPr>
              <a:spLocks noChangeArrowheads="1"/>
            </p:cNvSpPr>
            <p:nvPr/>
          </p:nvSpPr>
          <p:spPr bwMode="auto">
            <a:xfrm>
              <a:off x="5526297" y="3590518"/>
              <a:ext cx="1345040" cy="3521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1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omic Sans MS" pitchFamily="66" charset="0"/>
                </a:rPr>
                <a:t>user_main</a:t>
              </a:r>
              <a:r>
                <a:rPr lang="en-US" altLang="zh-CN" sz="12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omic Sans MS" pitchFamily="66" charset="0"/>
                </a:rPr>
                <a:t>()</a:t>
              </a:r>
              <a:endParaRPr lang="zh-CN" altLang="en-US" sz="12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3422614" y="2965675"/>
            <a:ext cx="941283" cy="1221120"/>
            <a:chOff x="2786050" y="1019164"/>
            <a:chExt cx="1241444" cy="1552586"/>
          </a:xfrm>
        </p:grpSpPr>
        <p:grpSp>
          <p:nvGrpSpPr>
            <p:cNvPr id="25" name="组合 24"/>
            <p:cNvGrpSpPr/>
            <p:nvPr/>
          </p:nvGrpSpPr>
          <p:grpSpPr>
            <a:xfrm>
              <a:off x="2786050" y="1023750"/>
              <a:ext cx="1137306" cy="1548000"/>
              <a:chOff x="3643306" y="2928940"/>
              <a:chExt cx="1137306" cy="1548000"/>
            </a:xfrm>
          </p:grpSpPr>
          <p:sp>
            <p:nvSpPr>
              <p:cNvPr id="28" name="Flowchart: Document 22"/>
              <p:cNvSpPr>
                <a:spLocks noChangeAspect="1"/>
              </p:cNvSpPr>
              <p:nvPr/>
            </p:nvSpPr>
            <p:spPr bwMode="auto">
              <a:xfrm>
                <a:off x="3643306" y="2928940"/>
                <a:ext cx="1137306" cy="1548000"/>
              </a:xfrm>
              <a:prstGeom prst="flowChartDocument">
                <a:avLst/>
              </a:prstGeom>
              <a:gradFill rotWithShape="1"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rgbClr val="E5EEFF"/>
                  </a:gs>
                </a:gsLst>
                <a:lin ang="16200000" scaled="1"/>
              </a:gradFill>
              <a:ln w="9525">
                <a:noFill/>
                <a:bevel/>
                <a:headEnd/>
                <a:tailEnd/>
              </a:ln>
            </p:spPr>
            <p:txBody>
              <a:bodyPr/>
              <a:lstStyle/>
              <a:p>
                <a:pPr algn="ctr"/>
                <a:endParaRPr lang="zh-CN" altLang="en-US" sz="1400" b="1" u="sng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" pitchFamily="2" charset="0"/>
                </a:endParaRPr>
              </a:p>
            </p:txBody>
          </p:sp>
          <p:cxnSp>
            <p:nvCxnSpPr>
              <p:cNvPr id="29" name="Straight Arrow Connector 23"/>
              <p:cNvCxnSpPr>
                <a:cxnSpLocks noChangeShapeType="1"/>
              </p:cNvCxnSpPr>
              <p:nvPr/>
            </p:nvCxnSpPr>
            <p:spPr bwMode="auto">
              <a:xfrm>
                <a:off x="3817158" y="3710262"/>
                <a:ext cx="0" cy="576000"/>
              </a:xfrm>
              <a:prstGeom prst="straightConnector1">
                <a:avLst/>
              </a:prstGeom>
              <a:noFill/>
              <a:ln w="28575">
                <a:solidFill>
                  <a:srgbClr val="FDD000"/>
                </a:solidFill>
                <a:bevel/>
                <a:headEnd/>
                <a:tailEnd type="triangle" w="med" len="med"/>
              </a:ln>
            </p:spPr>
          </p:cxnSp>
        </p:grpSp>
        <p:sp>
          <p:nvSpPr>
            <p:cNvPr id="26" name="TextBox 17"/>
            <p:cNvSpPr>
              <a:spLocks noChangeArrowheads="1"/>
            </p:cNvSpPr>
            <p:nvPr/>
          </p:nvSpPr>
          <p:spPr bwMode="auto">
            <a:xfrm>
              <a:off x="2786050" y="1500181"/>
              <a:ext cx="1241444" cy="3326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1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omic Sans MS" pitchFamily="66" charset="0"/>
                </a:rPr>
                <a:t>init_main()</a:t>
              </a:r>
              <a:endParaRPr lang="zh-CN" altLang="en-US" sz="11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endParaRPr>
            </a:p>
          </p:txBody>
        </p:sp>
        <p:sp>
          <p:nvSpPr>
            <p:cNvPr id="27" name="TextBox 31"/>
            <p:cNvSpPr txBox="1"/>
            <p:nvPr/>
          </p:nvSpPr>
          <p:spPr>
            <a:xfrm>
              <a:off x="3070810" y="1019164"/>
              <a:ext cx="634676" cy="3913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u="sng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Times" pitchFamily="2" charset="0"/>
                </a:rPr>
                <a:t>init</a:t>
              </a:r>
              <a:endParaRPr lang="zh-CN" altLang="en-US" sz="1400" b="1" u="sng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Times" pitchFamily="2" charset="0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2171207" y="2965675"/>
            <a:ext cx="919986" cy="1217513"/>
            <a:chOff x="2683637" y="1214428"/>
            <a:chExt cx="1213356" cy="1548000"/>
          </a:xfrm>
        </p:grpSpPr>
        <p:sp>
          <p:nvSpPr>
            <p:cNvPr id="31" name="Flowchart: Document 22"/>
            <p:cNvSpPr>
              <a:spLocks noChangeAspect="1"/>
            </p:cNvSpPr>
            <p:nvPr/>
          </p:nvSpPr>
          <p:spPr bwMode="auto">
            <a:xfrm>
              <a:off x="2683637" y="1214428"/>
              <a:ext cx="1137306" cy="1548000"/>
            </a:xfrm>
            <a:prstGeom prst="flowChartDocument">
              <a:avLst/>
            </a:prstGeom>
            <a:gradFill rotWithShape="1"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rgbClr val="E5EEFF"/>
                </a:gs>
              </a:gsLst>
              <a:lin ang="16200000" scaled="1"/>
            </a:gradFill>
            <a:ln w="9525">
              <a:noFill/>
              <a:bevel/>
              <a:headEnd/>
              <a:tailEnd/>
            </a:ln>
          </p:spPr>
          <p:txBody>
            <a:bodyPr/>
            <a:lstStyle/>
            <a:p>
              <a:pPr algn="ctr"/>
              <a:endParaRPr lang="zh-CN" altLang="en-US" sz="1400" b="1" u="sng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" pitchFamily="2" charset="0"/>
              </a:endParaRPr>
            </a:p>
          </p:txBody>
        </p:sp>
        <p:cxnSp>
          <p:nvCxnSpPr>
            <p:cNvPr id="32" name="Straight Arrow Connector 23"/>
            <p:cNvCxnSpPr>
              <a:cxnSpLocks noChangeShapeType="1"/>
            </p:cNvCxnSpPr>
            <p:nvPr/>
          </p:nvCxnSpPr>
          <p:spPr bwMode="auto">
            <a:xfrm>
              <a:off x="2857488" y="1995750"/>
              <a:ext cx="0" cy="576000"/>
            </a:xfrm>
            <a:prstGeom prst="straightConnector1">
              <a:avLst/>
            </a:prstGeom>
            <a:noFill/>
            <a:ln w="28575">
              <a:solidFill>
                <a:srgbClr val="FDD000"/>
              </a:solidFill>
              <a:bevel/>
              <a:headEnd/>
              <a:tailEnd type="triangle" w="med" len="med"/>
            </a:ln>
          </p:spPr>
        </p:cxnSp>
        <p:sp>
          <p:nvSpPr>
            <p:cNvPr id="33" name="TextBox 8"/>
            <p:cNvSpPr>
              <a:spLocks noChangeArrowheads="1"/>
            </p:cNvSpPr>
            <p:nvPr/>
          </p:nvSpPr>
          <p:spPr bwMode="auto">
            <a:xfrm>
              <a:off x="2828912" y="1590197"/>
              <a:ext cx="1068081" cy="8511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US" altLang="zh-CN" sz="1100" b="1" spc="-1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omic Sans MS" pitchFamily="66" charset="0"/>
                </a:rPr>
                <a:t>initial</a:t>
              </a:r>
              <a:endParaRPr lang="zh-CN" altLang="en-US" sz="1100" b="1" spc="-1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endParaRPr>
            </a:p>
            <a:p>
              <a:pPr>
                <a:lnSpc>
                  <a:spcPts val="1500"/>
                </a:lnSpc>
              </a:pPr>
              <a:r>
                <a:rPr lang="en-US" altLang="zh-CN" sz="1100" b="1" spc="-1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omic Sans MS" pitchFamily="66" charset="0"/>
                </a:rPr>
                <a:t>instruction</a:t>
              </a:r>
              <a:endParaRPr lang="zh-CN" altLang="en-US" sz="1100" b="1" spc="-1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endParaRPr>
            </a:p>
            <a:p>
              <a:pPr>
                <a:lnSpc>
                  <a:spcPts val="1500"/>
                </a:lnSpc>
              </a:pPr>
              <a:r>
                <a:rPr lang="en-US" altLang="zh-CN" sz="1100" b="1" spc="-1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omic Sans MS" pitchFamily="66" charset="0"/>
                </a:rPr>
                <a:t>flow</a:t>
              </a:r>
              <a:endParaRPr lang="zh-CN" altLang="en-US" sz="1100" b="1" spc="-1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endParaRPr>
            </a:p>
          </p:txBody>
        </p:sp>
        <p:sp>
          <p:nvSpPr>
            <p:cNvPr id="34" name="TextBox 35"/>
            <p:cNvSpPr txBox="1"/>
            <p:nvPr/>
          </p:nvSpPr>
          <p:spPr>
            <a:xfrm>
              <a:off x="2946758" y="1214428"/>
              <a:ext cx="676960" cy="3913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u="sng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Times" pitchFamily="2" charset="0"/>
                </a:rPr>
                <a:t>idle</a:t>
              </a:r>
              <a:endParaRPr lang="zh-CN" altLang="en-US" sz="1400" b="1" u="sng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Times" pitchFamily="2" charset="0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4292751" y="2430030"/>
            <a:ext cx="1654620" cy="430171"/>
            <a:chOff x="5102119" y="2571749"/>
            <a:chExt cx="2182253" cy="546938"/>
          </a:xfrm>
        </p:grpSpPr>
        <p:sp>
          <p:nvSpPr>
            <p:cNvPr id="36" name="Up Arrow Callout 21"/>
            <p:cNvSpPr>
              <a:spLocks noChangeAspect="1"/>
            </p:cNvSpPr>
            <p:nvPr/>
          </p:nvSpPr>
          <p:spPr bwMode="auto">
            <a:xfrm>
              <a:off x="5143504" y="2571749"/>
              <a:ext cx="1974556" cy="504000"/>
            </a:xfrm>
            <a:prstGeom prst="upArrowCallout">
              <a:avLst>
                <a:gd name="adj1" fmla="val 30907"/>
                <a:gd name="adj2" fmla="val 30907"/>
                <a:gd name="adj3" fmla="val 25000"/>
                <a:gd name="adj4" fmla="val 54787"/>
              </a:avLst>
            </a:prstGeom>
            <a:gradFill>
              <a:gsLst>
                <a:gs pos="100000">
                  <a:srgbClr val="FF9900"/>
                </a:gs>
                <a:gs pos="0">
                  <a:srgbClr val="FFCC66"/>
                </a:gs>
                <a:gs pos="100000">
                  <a:srgbClr val="E5EEFF"/>
                </a:gs>
              </a:gsLst>
              <a:lin ang="16200000" scaled="1"/>
            </a:gradFill>
            <a:ln w="28575">
              <a:solidFill>
                <a:srgbClr val="11576A"/>
              </a:solidFill>
              <a:bevel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 sz="12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" pitchFamily="2" charset="0"/>
              </a:endParaRPr>
            </a:p>
          </p:txBody>
        </p:sp>
        <p:sp>
          <p:nvSpPr>
            <p:cNvPr id="37" name="TextBox 38"/>
            <p:cNvSpPr txBox="1"/>
            <p:nvPr/>
          </p:nvSpPr>
          <p:spPr>
            <a:xfrm>
              <a:off x="5102119" y="2786064"/>
              <a:ext cx="2182253" cy="3326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" pitchFamily="2" charset="0"/>
                </a:rPr>
                <a:t>do_execve(“hello”)</a:t>
              </a:r>
              <a:endParaRPr lang="zh-CN" altLang="en-US" sz="11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" pitchFamily="2" charset="0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357158" y="214296"/>
            <a:ext cx="85011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进程复制 – do_fork(): 步骤(YOUR WORK!!!)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1" name="组合 19"/>
          <p:cNvGrpSpPr/>
          <p:nvPr/>
        </p:nvGrpSpPr>
        <p:grpSpPr>
          <a:xfrm>
            <a:off x="527639" y="752839"/>
            <a:ext cx="3420000" cy="412635"/>
            <a:chOff x="971480" y="1126355"/>
            <a:chExt cx="3420000" cy="412635"/>
          </a:xfrm>
        </p:grpSpPr>
        <p:sp>
          <p:nvSpPr>
            <p:cNvPr id="15" name="矩形 14"/>
            <p:cNvSpPr/>
            <p:nvPr/>
          </p:nvSpPr>
          <p:spPr>
            <a:xfrm>
              <a:off x="971480" y="1142990"/>
              <a:ext cx="3420000" cy="396000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rgbClr val="F4FEE6"/>
                </a:gs>
              </a:gsLst>
              <a:lin ang="16200000" scaled="1"/>
            </a:gradFill>
            <a:ln w="28575">
              <a:solidFill>
                <a:srgbClr val="0050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TextBox 1"/>
            <p:cNvSpPr>
              <a:spLocks noChangeArrowheads="1"/>
            </p:cNvSpPr>
            <p:nvPr/>
          </p:nvSpPr>
          <p:spPr bwMode="auto">
            <a:xfrm>
              <a:off x="1781407" y="1126355"/>
              <a:ext cx="1791196" cy="400110"/>
            </a:xfrm>
            <a:prstGeom prst="rect">
              <a:avLst/>
            </a:prstGeom>
            <a:noFill/>
            <a:ln w="9525">
              <a:noFill/>
              <a:bevel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Times" pitchFamily="2" charset="0"/>
                </a:rPr>
                <a:t>分配新的</a:t>
              </a:r>
              <a:r>
                <a:rPr lang="en-US" altLang="zh-CN" sz="20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Times" pitchFamily="2" charset="0"/>
                </a:rPr>
                <a:t>proc</a:t>
              </a:r>
              <a:endPara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Times" pitchFamily="2" charset="0"/>
              </a:endParaRPr>
            </a:p>
          </p:txBody>
        </p:sp>
      </p:grpSp>
      <p:grpSp>
        <p:nvGrpSpPr>
          <p:cNvPr id="17" name="组合 19"/>
          <p:cNvGrpSpPr/>
          <p:nvPr/>
        </p:nvGrpSpPr>
        <p:grpSpPr>
          <a:xfrm>
            <a:off x="513836" y="1457260"/>
            <a:ext cx="3420000" cy="400110"/>
            <a:chOff x="957677" y="1140869"/>
            <a:chExt cx="3420000" cy="400110"/>
          </a:xfrm>
        </p:grpSpPr>
        <p:sp>
          <p:nvSpPr>
            <p:cNvPr id="18" name="矩形 17"/>
            <p:cNvSpPr/>
            <p:nvPr/>
          </p:nvSpPr>
          <p:spPr>
            <a:xfrm>
              <a:off x="957677" y="1142924"/>
              <a:ext cx="3420000" cy="396000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rgbClr val="F4FEE6"/>
                </a:gs>
              </a:gsLst>
              <a:lin ang="16200000" scaled="1"/>
            </a:gradFill>
            <a:ln w="28575">
              <a:solidFill>
                <a:srgbClr val="0050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TextBox 1"/>
            <p:cNvSpPr>
              <a:spLocks noChangeArrowheads="1"/>
            </p:cNvSpPr>
            <p:nvPr/>
          </p:nvSpPr>
          <p:spPr bwMode="auto">
            <a:xfrm>
              <a:off x="1542089" y="1140869"/>
              <a:ext cx="2237920" cy="400110"/>
            </a:xfrm>
            <a:prstGeom prst="rect">
              <a:avLst/>
            </a:prstGeom>
            <a:noFill/>
            <a:ln w="9525">
              <a:noFill/>
              <a:bevel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0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Times" pitchFamily="2" charset="0"/>
                </a:rPr>
                <a:t>分配</a:t>
              </a:r>
              <a:r>
                <a:rPr lang="en-US" altLang="zh-CN" sz="20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Times" pitchFamily="2" charset="0"/>
                </a:rPr>
                <a:t>kernel stack</a:t>
              </a:r>
              <a:endPara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Times" pitchFamily="2" charset="0"/>
              </a:endParaRPr>
            </a:p>
          </p:txBody>
        </p:sp>
      </p:grpSp>
      <p:cxnSp>
        <p:nvCxnSpPr>
          <p:cNvPr id="20" name="直接箭头连接符 19"/>
          <p:cNvCxnSpPr/>
          <p:nvPr/>
        </p:nvCxnSpPr>
        <p:spPr>
          <a:xfrm rot="5400000">
            <a:off x="2075640" y="1311342"/>
            <a:ext cx="288000" cy="1588"/>
          </a:xfrm>
          <a:prstGeom prst="straightConnector1">
            <a:avLst/>
          </a:prstGeom>
          <a:ln w="28575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组合 19"/>
          <p:cNvGrpSpPr/>
          <p:nvPr/>
        </p:nvGrpSpPr>
        <p:grpSpPr>
          <a:xfrm>
            <a:off x="513836" y="2171640"/>
            <a:ext cx="3420000" cy="400110"/>
            <a:chOff x="957677" y="1140869"/>
            <a:chExt cx="3420000" cy="400110"/>
          </a:xfrm>
        </p:grpSpPr>
        <p:sp>
          <p:nvSpPr>
            <p:cNvPr id="22" name="矩形 21"/>
            <p:cNvSpPr/>
            <p:nvPr/>
          </p:nvSpPr>
          <p:spPr>
            <a:xfrm>
              <a:off x="957677" y="1142924"/>
              <a:ext cx="3420000" cy="396000"/>
            </a:xfrm>
            <a:prstGeom prst="rect">
              <a:avLst/>
            </a:prstGeom>
            <a:gradFill>
              <a:gsLst>
                <a:gs pos="100000">
                  <a:srgbClr val="FF9900"/>
                </a:gs>
                <a:gs pos="0">
                  <a:srgbClr val="FFCC66"/>
                </a:gs>
                <a:gs pos="100000">
                  <a:srgbClr val="F4FEE6"/>
                </a:gs>
              </a:gsLst>
              <a:lin ang="16200000" scaled="1"/>
            </a:gradFill>
            <a:ln w="28575">
              <a:solidFill>
                <a:srgbClr val="0050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TextBox 1"/>
            <p:cNvSpPr>
              <a:spLocks noChangeArrowheads="1"/>
            </p:cNvSpPr>
            <p:nvPr/>
          </p:nvSpPr>
          <p:spPr bwMode="auto">
            <a:xfrm>
              <a:off x="1584526" y="1140869"/>
              <a:ext cx="1980029" cy="400110"/>
            </a:xfrm>
            <a:prstGeom prst="rect">
              <a:avLst/>
            </a:prstGeom>
            <a:noFill/>
            <a:ln w="9525">
              <a:noFill/>
              <a:bevel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" pitchFamily="2" charset="0"/>
                </a:rPr>
                <a:t>复制父进程内存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" pitchFamily="2" charset="0"/>
              </a:endParaRPr>
            </a:p>
          </p:txBody>
        </p:sp>
      </p:grpSp>
      <p:cxnSp>
        <p:nvCxnSpPr>
          <p:cNvPr id="24" name="直接箭头连接符 23"/>
          <p:cNvCxnSpPr/>
          <p:nvPr/>
        </p:nvCxnSpPr>
        <p:spPr>
          <a:xfrm rot="5400000">
            <a:off x="2075640" y="2019569"/>
            <a:ext cx="288000" cy="1588"/>
          </a:xfrm>
          <a:prstGeom prst="straightConnector1">
            <a:avLst/>
          </a:prstGeom>
          <a:ln w="28575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1"/>
          <p:cNvSpPr>
            <a:spLocks noChangeArrowheads="1"/>
          </p:cNvSpPr>
          <p:nvPr/>
        </p:nvSpPr>
        <p:spPr bwMode="auto">
          <a:xfrm>
            <a:off x="500034" y="2786064"/>
            <a:ext cx="5138738" cy="1200329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 typeface="Arial" pitchFamily="34" charset="0"/>
              <a:buChar char=" "/>
            </a:pPr>
            <a:r>
              <a: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" pitchFamily="2" charset="0"/>
              </a:rPr>
              <a:t>用</a:t>
            </a:r>
            <a:r>
              <a:rPr lang="en-US" altLang="zh-CN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" pitchFamily="2" charset="0"/>
              </a:rPr>
              <a:t>copy_mm</a:t>
            </a:r>
            <a:r>
              <a: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" pitchFamily="2" charset="0"/>
              </a:rPr>
              <a:t>()</a:t>
            </a:r>
            <a:r>
              <a: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" pitchFamily="2" charset="0"/>
              </a:rPr>
              <a:t>为新进程创建新虚存空间</a:t>
            </a:r>
          </a:p>
          <a:p>
            <a:pPr eaLnBrk="1" hangingPunct="1">
              <a:buFont typeface="Arial" pitchFamily="34" charset="0"/>
              <a:buChar char=" "/>
            </a:pPr>
            <a:r>
              <a: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" pitchFamily="2" charset="0"/>
              </a:rPr>
              <a:t>用</a:t>
            </a:r>
            <a:r>
              <a:rPr lang="en-US" altLang="zh-CN" b="1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" pitchFamily="2" charset="0"/>
              </a:rPr>
              <a:t>copy_range</a:t>
            </a:r>
            <a:r>
              <a:rPr lang="en-US" altLang="zh-CN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" pitchFamily="2" charset="0"/>
              </a:rPr>
              <a:t>()</a:t>
            </a:r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" pitchFamily="2" charset="0"/>
              </a:rPr>
              <a:t>:</a:t>
            </a:r>
            <a:r>
              <a:rPr lang="en-US" altLang="zh-CN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" pitchFamily="2" charset="0"/>
              </a:rPr>
              <a:t> </a:t>
            </a:r>
            <a:r>
              <a: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" pitchFamily="2" charset="0"/>
              </a:rPr>
              <a:t>拷贝父进程的内存到新进程</a:t>
            </a:r>
          </a:p>
          <a:p>
            <a:pPr algn="ctr" eaLnBrk="1" hangingPunct="1"/>
            <a:r>
              <a: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" pitchFamily="2" charset="0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" pitchFamily="2" charset="0"/>
              </a:rPr>
              <a:t>YOUR WORK</a:t>
            </a:r>
            <a:endParaRPr lang="zh-CN" altLang="en-US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sym typeface="Times" pitchFamily="2" charset="0"/>
            </a:endParaRPr>
          </a:p>
          <a:p>
            <a:pPr algn="ctr" eaLnBrk="1" hangingPunct="1"/>
            <a:r>
              <a:rPr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" pitchFamily="2" charset="0"/>
              </a:rPr>
              <a:t>注意</a:t>
            </a:r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" pitchFamily="2" charset="0"/>
              </a:rPr>
              <a:t>:</a:t>
            </a: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" pitchFamily="2" charset="0"/>
              </a:rPr>
              <a:t>可能失败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" pitchFamily="2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40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357158" y="214296"/>
            <a:ext cx="85011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进程复制 – do_fork(): 步骤 (YOUR WORK!!!)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5" name="组合 19"/>
          <p:cNvGrpSpPr/>
          <p:nvPr/>
        </p:nvGrpSpPr>
        <p:grpSpPr>
          <a:xfrm>
            <a:off x="508846" y="2875440"/>
            <a:ext cx="3420000" cy="400110"/>
            <a:chOff x="957677" y="1140869"/>
            <a:chExt cx="3420000" cy="400110"/>
          </a:xfrm>
        </p:grpSpPr>
        <p:sp>
          <p:nvSpPr>
            <p:cNvPr id="36" name="矩形 35"/>
            <p:cNvSpPr/>
            <p:nvPr/>
          </p:nvSpPr>
          <p:spPr>
            <a:xfrm>
              <a:off x="957677" y="1142924"/>
              <a:ext cx="3420000" cy="396000"/>
            </a:xfrm>
            <a:prstGeom prst="rect">
              <a:avLst/>
            </a:prstGeom>
            <a:gradFill>
              <a:gsLst>
                <a:gs pos="100000">
                  <a:srgbClr val="FF9900"/>
                </a:gs>
                <a:gs pos="0">
                  <a:srgbClr val="FFCC66"/>
                </a:gs>
                <a:gs pos="100000">
                  <a:srgbClr val="F4FEE6"/>
                </a:gs>
              </a:gsLst>
              <a:lin ang="16200000" scaled="1"/>
            </a:gradFill>
            <a:ln w="28575">
              <a:solidFill>
                <a:srgbClr val="0050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TextBox 1"/>
            <p:cNvSpPr>
              <a:spLocks noChangeArrowheads="1"/>
            </p:cNvSpPr>
            <p:nvPr/>
          </p:nvSpPr>
          <p:spPr bwMode="auto">
            <a:xfrm>
              <a:off x="1050020" y="1140869"/>
              <a:ext cx="3245825" cy="400110"/>
            </a:xfrm>
            <a:prstGeom prst="rect">
              <a:avLst/>
            </a:prstGeom>
            <a:noFill/>
            <a:ln w="9525">
              <a:noFill/>
              <a:bevel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" pitchFamily="2" charset="0"/>
                </a:rPr>
                <a:t>设置</a:t>
              </a:r>
              <a:r>
                <a:rPr lang="en-US" altLang="zh-CN" sz="2000" b="1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" pitchFamily="2" charset="0"/>
                </a:rPr>
                <a:t>trapfame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" pitchFamily="2" charset="0"/>
                </a:rPr>
                <a:t> &amp; context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" pitchFamily="2" charset="0"/>
              </a:endParaRPr>
            </a:p>
          </p:txBody>
        </p:sp>
      </p:grpSp>
      <p:cxnSp>
        <p:nvCxnSpPr>
          <p:cNvPr id="38" name="直接箭头连接符 37"/>
          <p:cNvCxnSpPr/>
          <p:nvPr/>
        </p:nvCxnSpPr>
        <p:spPr>
          <a:xfrm rot="5400000">
            <a:off x="2070650" y="2723369"/>
            <a:ext cx="288000" cy="1588"/>
          </a:xfrm>
          <a:prstGeom prst="straightConnector1">
            <a:avLst/>
          </a:prstGeom>
          <a:ln w="28575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13"/>
          <p:cNvSpPr>
            <a:spLocks noChangeArrowheads="1"/>
          </p:cNvSpPr>
          <p:nvPr/>
        </p:nvSpPr>
        <p:spPr bwMode="auto">
          <a:xfrm>
            <a:off x="4232402" y="1344508"/>
            <a:ext cx="3429024" cy="1569660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拷贝父进程的</a:t>
            </a:r>
            <a:r>
              <a:rPr lang="en-US" altLang="zh-CN" sz="16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trapframe</a:t>
            </a:r>
            <a:r>
              <a: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到新进程</a:t>
            </a:r>
          </a:p>
          <a:p>
            <a:pPr eaLnBrk="1" hangingPunct="1"/>
            <a:r>
              <a:rPr lang="en-US" altLang="zh-CN" sz="16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eax</a:t>
            </a: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= 0  (</a:t>
            </a:r>
            <a:r>
              <a: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系统调用的返回值</a:t>
            </a: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en-US" altLang="zh-CN" sz="16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esp</a:t>
            </a: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= (the parameter)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en-US" altLang="zh-CN" sz="16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eip</a:t>
            </a: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= </a:t>
            </a:r>
            <a:r>
              <a:rPr lang="en-US" altLang="zh-CN" sz="16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forkret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en-US" altLang="zh-CN" sz="16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copy_thread</a:t>
            </a: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() </a:t>
            </a:r>
            <a:r>
              <a: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完成上述工作</a:t>
            </a:r>
          </a:p>
          <a:p>
            <a:pPr eaLnBrk="1" hangingPunct="1"/>
            <a:r>
              <a:rPr lang="zh-CN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注意</a:t>
            </a:r>
            <a:r>
              <a:rPr lang="en-US" altLang="zh-CN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不能失败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41</a:t>
            </a:fld>
            <a:endParaRPr lang="zh-CN" altLang="en-US"/>
          </a:p>
        </p:txBody>
      </p:sp>
      <p:grpSp>
        <p:nvGrpSpPr>
          <p:cNvPr id="22" name="组合 19"/>
          <p:cNvGrpSpPr/>
          <p:nvPr/>
        </p:nvGrpSpPr>
        <p:grpSpPr>
          <a:xfrm>
            <a:off x="527639" y="752839"/>
            <a:ext cx="3420000" cy="412635"/>
            <a:chOff x="971480" y="1126355"/>
            <a:chExt cx="3420000" cy="412635"/>
          </a:xfrm>
        </p:grpSpPr>
        <p:sp>
          <p:nvSpPr>
            <p:cNvPr id="23" name="矩形 22"/>
            <p:cNvSpPr/>
            <p:nvPr/>
          </p:nvSpPr>
          <p:spPr>
            <a:xfrm>
              <a:off x="971480" y="1142990"/>
              <a:ext cx="3420000" cy="396000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rgbClr val="F4FEE6"/>
                </a:gs>
              </a:gsLst>
              <a:lin ang="16200000" scaled="1"/>
            </a:gradFill>
            <a:ln w="28575">
              <a:solidFill>
                <a:srgbClr val="0050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TextBox 1"/>
            <p:cNvSpPr>
              <a:spLocks noChangeArrowheads="1"/>
            </p:cNvSpPr>
            <p:nvPr/>
          </p:nvSpPr>
          <p:spPr bwMode="auto">
            <a:xfrm>
              <a:off x="1781407" y="1126355"/>
              <a:ext cx="1791196" cy="400110"/>
            </a:xfrm>
            <a:prstGeom prst="rect">
              <a:avLst/>
            </a:prstGeom>
            <a:noFill/>
            <a:ln w="9525">
              <a:noFill/>
              <a:bevel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Times" pitchFamily="2" charset="0"/>
                </a:rPr>
                <a:t>分配新的</a:t>
              </a:r>
              <a:r>
                <a:rPr lang="en-US" altLang="zh-CN" sz="20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Times" pitchFamily="2" charset="0"/>
                </a:rPr>
                <a:t>proc</a:t>
              </a:r>
              <a:endPara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Times" pitchFamily="2" charset="0"/>
              </a:endParaRPr>
            </a:p>
          </p:txBody>
        </p:sp>
      </p:grpSp>
      <p:grpSp>
        <p:nvGrpSpPr>
          <p:cNvPr id="25" name="组合 19"/>
          <p:cNvGrpSpPr/>
          <p:nvPr/>
        </p:nvGrpSpPr>
        <p:grpSpPr>
          <a:xfrm>
            <a:off x="513836" y="1457260"/>
            <a:ext cx="3420000" cy="400110"/>
            <a:chOff x="957677" y="1140869"/>
            <a:chExt cx="3420000" cy="400110"/>
          </a:xfrm>
        </p:grpSpPr>
        <p:sp>
          <p:nvSpPr>
            <p:cNvPr id="40" name="矩形 39"/>
            <p:cNvSpPr/>
            <p:nvPr/>
          </p:nvSpPr>
          <p:spPr>
            <a:xfrm>
              <a:off x="957677" y="1142924"/>
              <a:ext cx="3420000" cy="396000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rgbClr val="F4FEE6"/>
                </a:gs>
              </a:gsLst>
              <a:lin ang="16200000" scaled="1"/>
            </a:gradFill>
            <a:ln w="28575">
              <a:solidFill>
                <a:srgbClr val="0050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TextBox 1"/>
            <p:cNvSpPr>
              <a:spLocks noChangeArrowheads="1"/>
            </p:cNvSpPr>
            <p:nvPr/>
          </p:nvSpPr>
          <p:spPr bwMode="auto">
            <a:xfrm>
              <a:off x="1542089" y="1140869"/>
              <a:ext cx="2237920" cy="400110"/>
            </a:xfrm>
            <a:prstGeom prst="rect">
              <a:avLst/>
            </a:prstGeom>
            <a:noFill/>
            <a:ln w="9525">
              <a:noFill/>
              <a:bevel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0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Times" pitchFamily="2" charset="0"/>
                </a:rPr>
                <a:t>分配</a:t>
              </a:r>
              <a:r>
                <a:rPr lang="en-US" altLang="zh-CN" sz="20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Times" pitchFamily="2" charset="0"/>
                </a:rPr>
                <a:t>kernel stack</a:t>
              </a:r>
              <a:endPara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Times" pitchFamily="2" charset="0"/>
              </a:endParaRPr>
            </a:p>
          </p:txBody>
        </p:sp>
      </p:grpSp>
      <p:cxnSp>
        <p:nvCxnSpPr>
          <p:cNvPr id="42" name="直接箭头连接符 41"/>
          <p:cNvCxnSpPr/>
          <p:nvPr/>
        </p:nvCxnSpPr>
        <p:spPr>
          <a:xfrm rot="5400000">
            <a:off x="2075640" y="1311342"/>
            <a:ext cx="288000" cy="1588"/>
          </a:xfrm>
          <a:prstGeom prst="straightConnector1">
            <a:avLst/>
          </a:prstGeom>
          <a:ln w="28575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组合 19"/>
          <p:cNvGrpSpPr/>
          <p:nvPr/>
        </p:nvGrpSpPr>
        <p:grpSpPr>
          <a:xfrm>
            <a:off x="513836" y="2171640"/>
            <a:ext cx="3420000" cy="400110"/>
            <a:chOff x="957677" y="1140869"/>
            <a:chExt cx="3420000" cy="400110"/>
          </a:xfrm>
        </p:grpSpPr>
        <p:sp>
          <p:nvSpPr>
            <p:cNvPr id="44" name="矩形 43"/>
            <p:cNvSpPr/>
            <p:nvPr/>
          </p:nvSpPr>
          <p:spPr>
            <a:xfrm>
              <a:off x="957677" y="1142924"/>
              <a:ext cx="3420000" cy="396000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rgbClr val="F4FEE6"/>
                </a:gs>
              </a:gsLst>
              <a:lin ang="16200000" scaled="1"/>
            </a:gradFill>
            <a:ln w="28575">
              <a:solidFill>
                <a:srgbClr val="0050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TextBox 1"/>
            <p:cNvSpPr>
              <a:spLocks noChangeArrowheads="1"/>
            </p:cNvSpPr>
            <p:nvPr/>
          </p:nvSpPr>
          <p:spPr bwMode="auto">
            <a:xfrm>
              <a:off x="1584526" y="1140869"/>
              <a:ext cx="1980029" cy="400110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rgbClr val="F4FEE6"/>
                </a:gs>
              </a:gsLst>
              <a:lin ang="16200000" scaled="1"/>
            </a:gradFill>
            <a:ln w="28575">
              <a:solidFill>
                <a:srgbClr val="0050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Times" pitchFamily="2" charset="0"/>
                </a:rPr>
                <a:t>复制父进程内存</a:t>
              </a:r>
            </a:p>
          </p:txBody>
        </p:sp>
      </p:grpSp>
      <p:cxnSp>
        <p:nvCxnSpPr>
          <p:cNvPr id="46" name="直接箭头连接符 45"/>
          <p:cNvCxnSpPr/>
          <p:nvPr/>
        </p:nvCxnSpPr>
        <p:spPr>
          <a:xfrm rot="5400000">
            <a:off x="2075640" y="2019569"/>
            <a:ext cx="288000" cy="1588"/>
          </a:xfrm>
          <a:prstGeom prst="straightConnector1">
            <a:avLst/>
          </a:prstGeom>
          <a:ln w="28575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357158" y="214296"/>
            <a:ext cx="85011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进程复制 – do_fork(): 步骤 (YOUR WORK!!!)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6" name="组合 19"/>
          <p:cNvGrpSpPr/>
          <p:nvPr/>
        </p:nvGrpSpPr>
        <p:grpSpPr>
          <a:xfrm>
            <a:off x="510359" y="3591875"/>
            <a:ext cx="3420000" cy="400110"/>
            <a:chOff x="957677" y="1140869"/>
            <a:chExt cx="3420000" cy="400110"/>
          </a:xfrm>
        </p:grpSpPr>
        <p:sp>
          <p:nvSpPr>
            <p:cNvPr id="47" name="矩形 46"/>
            <p:cNvSpPr/>
            <p:nvPr/>
          </p:nvSpPr>
          <p:spPr>
            <a:xfrm>
              <a:off x="957677" y="1142924"/>
              <a:ext cx="3420000" cy="396000"/>
            </a:xfrm>
            <a:prstGeom prst="rect">
              <a:avLst/>
            </a:prstGeom>
            <a:gradFill>
              <a:gsLst>
                <a:gs pos="100000">
                  <a:srgbClr val="FF9900"/>
                </a:gs>
                <a:gs pos="0">
                  <a:srgbClr val="FFCC66"/>
                </a:gs>
                <a:gs pos="100000">
                  <a:srgbClr val="F4FEE6"/>
                </a:gs>
              </a:gsLst>
              <a:lin ang="16200000" scaled="1"/>
            </a:gradFill>
            <a:ln w="28575">
              <a:solidFill>
                <a:srgbClr val="0050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TextBox 1"/>
            <p:cNvSpPr>
              <a:spLocks noChangeArrowheads="1"/>
            </p:cNvSpPr>
            <p:nvPr/>
          </p:nvSpPr>
          <p:spPr bwMode="auto">
            <a:xfrm>
              <a:off x="998319" y="1140869"/>
              <a:ext cx="3338864" cy="400110"/>
            </a:xfrm>
            <a:prstGeom prst="rect">
              <a:avLst/>
            </a:prstGeom>
            <a:noFill/>
            <a:ln w="9525">
              <a:noFill/>
              <a:bevel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" pitchFamily="2" charset="0"/>
                </a:rPr>
                <a:t>其他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" pitchFamily="2" charset="0"/>
                </a:rPr>
                <a:t>house-keeping work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" pitchFamily="2" charset="0"/>
              </a:endParaRPr>
            </a:p>
          </p:txBody>
        </p:sp>
      </p:grpSp>
      <p:cxnSp>
        <p:nvCxnSpPr>
          <p:cNvPr id="49" name="直接箭头连接符 48"/>
          <p:cNvCxnSpPr/>
          <p:nvPr/>
        </p:nvCxnSpPr>
        <p:spPr>
          <a:xfrm rot="5400000">
            <a:off x="2072163" y="3439804"/>
            <a:ext cx="288000" cy="1588"/>
          </a:xfrm>
          <a:prstGeom prst="straightConnector1">
            <a:avLst/>
          </a:prstGeom>
          <a:ln w="28575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18"/>
          <p:cNvSpPr>
            <a:spLocks noChangeArrowheads="1"/>
          </p:cNvSpPr>
          <p:nvPr/>
        </p:nvSpPr>
        <p:spPr bwMode="auto">
          <a:xfrm>
            <a:off x="4139952" y="2811830"/>
            <a:ext cx="3610155" cy="923330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" pitchFamily="2" charset="0"/>
              </a:rPr>
              <a:t>添加新的</a:t>
            </a:r>
            <a:r>
              <a:rPr lang="en-US" altLang="zh-CN"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" pitchFamily="2" charset="0"/>
              </a:rPr>
              <a:t>proc_struct</a:t>
            </a:r>
            <a:r>
              <a:rPr lang="zh-CN" altLang="en-US"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" pitchFamily="2" charset="0"/>
              </a:rPr>
              <a:t>到</a:t>
            </a:r>
            <a:r>
              <a:rPr lang="en-US" altLang="zh-CN"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" pitchFamily="2" charset="0"/>
              </a:rPr>
              <a:t>proc_list</a:t>
            </a:r>
            <a:endParaRPr lang="zh-CN" altLang="en-US" sz="1800" b="1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" pitchFamily="2" charset="0"/>
            </a:endParaRPr>
          </a:p>
          <a:p>
            <a:pPr eaLnBrk="1" hangingPunct="1"/>
            <a:r>
              <a:rPr lang="zh-CN" altLang="en-US"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" pitchFamily="2" charset="0"/>
              </a:rPr>
              <a:t>唤醒新进程</a:t>
            </a:r>
            <a:r>
              <a:rPr lang="en-US" altLang="zh-CN"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" pitchFamily="2" charset="0"/>
              </a:rPr>
              <a:t>(</a:t>
            </a:r>
            <a:r>
              <a:rPr lang="zh-CN" altLang="en-US"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" pitchFamily="2" charset="0"/>
              </a:rPr>
              <a:t>用</a:t>
            </a:r>
            <a:r>
              <a:rPr lang="en-US" altLang="zh-CN"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" pitchFamily="2" charset="0"/>
              </a:rPr>
              <a:t>wakeup_proc())</a:t>
            </a:r>
            <a:endParaRPr lang="zh-CN" altLang="en-US" sz="1800" b="1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" pitchFamily="2" charset="0"/>
            </a:endParaRPr>
          </a:p>
          <a:p>
            <a:pPr eaLnBrk="1" hangingPunct="1"/>
            <a:r>
              <a:rPr lang="zh-CN" altLang="en-US"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" pitchFamily="2" charset="0"/>
              </a:rPr>
              <a:t>...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42</a:t>
            </a:fld>
            <a:endParaRPr lang="zh-CN" altLang="en-US"/>
          </a:p>
        </p:txBody>
      </p:sp>
      <p:grpSp>
        <p:nvGrpSpPr>
          <p:cNvPr id="26" name="组合 19"/>
          <p:cNvGrpSpPr/>
          <p:nvPr/>
        </p:nvGrpSpPr>
        <p:grpSpPr>
          <a:xfrm>
            <a:off x="508846" y="2875440"/>
            <a:ext cx="3420000" cy="400110"/>
            <a:chOff x="957677" y="1140869"/>
            <a:chExt cx="3420000" cy="400110"/>
          </a:xfrm>
        </p:grpSpPr>
        <p:sp>
          <p:nvSpPr>
            <p:cNvPr id="28" name="矩形 27"/>
            <p:cNvSpPr/>
            <p:nvPr/>
          </p:nvSpPr>
          <p:spPr>
            <a:xfrm>
              <a:off x="957677" y="1142924"/>
              <a:ext cx="3420000" cy="396000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rgbClr val="F4FEE6"/>
                </a:gs>
              </a:gsLst>
              <a:lin ang="16200000" scaled="1"/>
            </a:gradFill>
            <a:ln w="28575">
              <a:solidFill>
                <a:srgbClr val="0050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TextBox 1"/>
            <p:cNvSpPr>
              <a:spLocks noChangeArrowheads="1"/>
            </p:cNvSpPr>
            <p:nvPr/>
          </p:nvSpPr>
          <p:spPr bwMode="auto">
            <a:xfrm>
              <a:off x="1050020" y="1140869"/>
              <a:ext cx="3245825" cy="400110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rgbClr val="F4FEE6"/>
                </a:gs>
              </a:gsLst>
              <a:lin ang="16200000" scaled="1"/>
            </a:gradFill>
            <a:ln w="28575">
              <a:solidFill>
                <a:srgbClr val="0050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Times" pitchFamily="2" charset="0"/>
                </a:rPr>
                <a:t>设置</a:t>
              </a:r>
              <a:r>
                <a:rPr lang="en-US" altLang="zh-CN" sz="20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Times" pitchFamily="2" charset="0"/>
                </a:rPr>
                <a:t>trapfame</a:t>
              </a:r>
              <a:r>
                <a:rPr lang="en-US" altLang="zh-CN" sz="2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Times" pitchFamily="2" charset="0"/>
                </a:rPr>
                <a:t> &amp; context</a:t>
              </a:r>
              <a:endPara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Times" pitchFamily="2" charset="0"/>
              </a:endParaRPr>
            </a:p>
          </p:txBody>
        </p:sp>
      </p:grpSp>
      <p:cxnSp>
        <p:nvCxnSpPr>
          <p:cNvPr id="30" name="直接箭头连接符 29"/>
          <p:cNvCxnSpPr/>
          <p:nvPr/>
        </p:nvCxnSpPr>
        <p:spPr>
          <a:xfrm rot="5400000">
            <a:off x="2070650" y="2723369"/>
            <a:ext cx="288000" cy="1588"/>
          </a:xfrm>
          <a:prstGeom prst="straightConnector1">
            <a:avLst/>
          </a:prstGeom>
          <a:ln w="28575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组合 19"/>
          <p:cNvGrpSpPr/>
          <p:nvPr/>
        </p:nvGrpSpPr>
        <p:grpSpPr>
          <a:xfrm>
            <a:off x="527639" y="752839"/>
            <a:ext cx="3420000" cy="412635"/>
            <a:chOff x="971480" y="1126355"/>
            <a:chExt cx="3420000" cy="412635"/>
          </a:xfrm>
        </p:grpSpPr>
        <p:sp>
          <p:nvSpPr>
            <p:cNvPr id="33" name="矩形 32"/>
            <p:cNvSpPr/>
            <p:nvPr/>
          </p:nvSpPr>
          <p:spPr>
            <a:xfrm>
              <a:off x="971480" y="1142990"/>
              <a:ext cx="3420000" cy="396000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rgbClr val="F4FEE6"/>
                </a:gs>
              </a:gsLst>
              <a:lin ang="16200000" scaled="1"/>
            </a:gradFill>
            <a:ln w="28575">
              <a:solidFill>
                <a:srgbClr val="0050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TextBox 1"/>
            <p:cNvSpPr>
              <a:spLocks noChangeArrowheads="1"/>
            </p:cNvSpPr>
            <p:nvPr/>
          </p:nvSpPr>
          <p:spPr bwMode="auto">
            <a:xfrm>
              <a:off x="1781407" y="1126355"/>
              <a:ext cx="1791196" cy="400110"/>
            </a:xfrm>
            <a:prstGeom prst="rect">
              <a:avLst/>
            </a:prstGeom>
            <a:noFill/>
            <a:ln w="9525">
              <a:noFill/>
              <a:bevel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Times" pitchFamily="2" charset="0"/>
                </a:rPr>
                <a:t>分配新的</a:t>
              </a:r>
              <a:r>
                <a:rPr lang="en-US" altLang="zh-CN" sz="20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Times" pitchFamily="2" charset="0"/>
                </a:rPr>
                <a:t>proc</a:t>
              </a:r>
              <a:endPara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Times" pitchFamily="2" charset="0"/>
              </a:endParaRPr>
            </a:p>
          </p:txBody>
        </p:sp>
      </p:grpSp>
      <p:grpSp>
        <p:nvGrpSpPr>
          <p:cNvPr id="36" name="组合 19"/>
          <p:cNvGrpSpPr/>
          <p:nvPr/>
        </p:nvGrpSpPr>
        <p:grpSpPr>
          <a:xfrm>
            <a:off x="513836" y="1457260"/>
            <a:ext cx="3420000" cy="400110"/>
            <a:chOff x="957677" y="1140869"/>
            <a:chExt cx="3420000" cy="400110"/>
          </a:xfrm>
        </p:grpSpPr>
        <p:sp>
          <p:nvSpPr>
            <p:cNvPr id="37" name="矩形 36"/>
            <p:cNvSpPr/>
            <p:nvPr/>
          </p:nvSpPr>
          <p:spPr>
            <a:xfrm>
              <a:off x="957677" y="1142924"/>
              <a:ext cx="3420000" cy="396000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rgbClr val="F4FEE6"/>
                </a:gs>
              </a:gsLst>
              <a:lin ang="16200000" scaled="1"/>
            </a:gradFill>
            <a:ln w="28575">
              <a:solidFill>
                <a:srgbClr val="0050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TextBox 1"/>
            <p:cNvSpPr>
              <a:spLocks noChangeArrowheads="1"/>
            </p:cNvSpPr>
            <p:nvPr/>
          </p:nvSpPr>
          <p:spPr bwMode="auto">
            <a:xfrm>
              <a:off x="1542089" y="1140869"/>
              <a:ext cx="2237920" cy="400110"/>
            </a:xfrm>
            <a:prstGeom prst="rect">
              <a:avLst/>
            </a:prstGeom>
            <a:noFill/>
            <a:ln w="9525">
              <a:noFill/>
              <a:bevel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0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Times" pitchFamily="2" charset="0"/>
                </a:rPr>
                <a:t>分配</a:t>
              </a:r>
              <a:r>
                <a:rPr lang="en-US" altLang="zh-CN" sz="20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Times" pitchFamily="2" charset="0"/>
                </a:rPr>
                <a:t>kernel stack</a:t>
              </a:r>
              <a:endPara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Times" pitchFamily="2" charset="0"/>
              </a:endParaRPr>
            </a:p>
          </p:txBody>
        </p:sp>
      </p:grpSp>
      <p:cxnSp>
        <p:nvCxnSpPr>
          <p:cNvPr id="39" name="直接箭头连接符 38"/>
          <p:cNvCxnSpPr/>
          <p:nvPr/>
        </p:nvCxnSpPr>
        <p:spPr>
          <a:xfrm rot="5400000">
            <a:off x="2075640" y="1311342"/>
            <a:ext cx="288000" cy="1588"/>
          </a:xfrm>
          <a:prstGeom prst="straightConnector1">
            <a:avLst/>
          </a:prstGeom>
          <a:ln w="28575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组合 19"/>
          <p:cNvGrpSpPr/>
          <p:nvPr/>
        </p:nvGrpSpPr>
        <p:grpSpPr>
          <a:xfrm>
            <a:off x="513836" y="2171640"/>
            <a:ext cx="3420000" cy="400110"/>
            <a:chOff x="957677" y="1140869"/>
            <a:chExt cx="3420000" cy="400110"/>
          </a:xfrm>
        </p:grpSpPr>
        <p:sp>
          <p:nvSpPr>
            <p:cNvPr id="52" name="矩形 51"/>
            <p:cNvSpPr/>
            <p:nvPr/>
          </p:nvSpPr>
          <p:spPr>
            <a:xfrm>
              <a:off x="957677" y="1142924"/>
              <a:ext cx="3420000" cy="396000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rgbClr val="F4FEE6"/>
                </a:gs>
              </a:gsLst>
              <a:lin ang="16200000" scaled="1"/>
            </a:gradFill>
            <a:ln w="28575">
              <a:solidFill>
                <a:srgbClr val="0050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TextBox 1"/>
            <p:cNvSpPr>
              <a:spLocks noChangeArrowheads="1"/>
            </p:cNvSpPr>
            <p:nvPr/>
          </p:nvSpPr>
          <p:spPr bwMode="auto">
            <a:xfrm>
              <a:off x="1584526" y="1140869"/>
              <a:ext cx="1980029" cy="400110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rgbClr val="F4FEE6"/>
                </a:gs>
              </a:gsLst>
              <a:lin ang="16200000" scaled="1"/>
            </a:gradFill>
            <a:ln w="28575">
              <a:solidFill>
                <a:srgbClr val="0050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Times" pitchFamily="2" charset="0"/>
                </a:rPr>
                <a:t>复制父进程内存</a:t>
              </a:r>
            </a:p>
          </p:txBody>
        </p:sp>
      </p:grpSp>
      <p:cxnSp>
        <p:nvCxnSpPr>
          <p:cNvPr id="54" name="直接箭头连接符 53"/>
          <p:cNvCxnSpPr/>
          <p:nvPr/>
        </p:nvCxnSpPr>
        <p:spPr>
          <a:xfrm rot="5400000">
            <a:off x="2075640" y="2019569"/>
            <a:ext cx="288000" cy="1588"/>
          </a:xfrm>
          <a:prstGeom prst="straightConnector1">
            <a:avLst/>
          </a:prstGeom>
          <a:ln w="28575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357158" y="214296"/>
            <a:ext cx="85011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进程复制 – do_fork(): steps (YOUR WORK!!!)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19"/>
          <p:cNvGrpSpPr/>
          <p:nvPr/>
        </p:nvGrpSpPr>
        <p:grpSpPr>
          <a:xfrm>
            <a:off x="456492" y="867197"/>
            <a:ext cx="3553345" cy="412635"/>
            <a:chOff x="900333" y="1126355"/>
            <a:chExt cx="3553345" cy="412635"/>
          </a:xfrm>
        </p:grpSpPr>
        <p:sp>
          <p:nvSpPr>
            <p:cNvPr id="20" name="矩形 19"/>
            <p:cNvSpPr/>
            <p:nvPr/>
          </p:nvSpPr>
          <p:spPr>
            <a:xfrm>
              <a:off x="971480" y="1142990"/>
              <a:ext cx="3420000" cy="396000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rgbClr val="F4FEE6"/>
                </a:gs>
              </a:gsLst>
              <a:lin ang="16200000" scaled="1"/>
            </a:gradFill>
            <a:ln w="28575">
              <a:solidFill>
                <a:srgbClr val="0050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TextBox 1"/>
            <p:cNvSpPr>
              <a:spLocks noChangeArrowheads="1"/>
            </p:cNvSpPr>
            <p:nvPr/>
          </p:nvSpPr>
          <p:spPr bwMode="auto">
            <a:xfrm>
              <a:off x="900333" y="1126355"/>
              <a:ext cx="3553345" cy="400110"/>
            </a:xfrm>
            <a:prstGeom prst="rect">
              <a:avLst/>
            </a:prstGeom>
            <a:noFill/>
            <a:ln w="9525">
              <a:noFill/>
              <a:bevel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 b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Times" pitchFamily="2" charset="0"/>
                </a:rPr>
                <a:t>allocate a new proc_struct</a:t>
              </a:r>
              <a:endParaRPr lang="zh-CN" altLang="en-US" sz="20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Times" pitchFamily="2" charset="0"/>
              </a:endParaRPr>
            </a:p>
          </p:txBody>
        </p:sp>
      </p:grpSp>
      <p:grpSp>
        <p:nvGrpSpPr>
          <p:cNvPr id="3" name="组合 19"/>
          <p:cNvGrpSpPr/>
          <p:nvPr/>
        </p:nvGrpSpPr>
        <p:grpSpPr>
          <a:xfrm>
            <a:off x="457624" y="1571618"/>
            <a:ext cx="3519170" cy="400110"/>
            <a:chOff x="901465" y="1140869"/>
            <a:chExt cx="3519170" cy="400110"/>
          </a:xfrm>
        </p:grpSpPr>
        <p:sp>
          <p:nvSpPr>
            <p:cNvPr id="24" name="矩形 23"/>
            <p:cNvSpPr/>
            <p:nvPr/>
          </p:nvSpPr>
          <p:spPr>
            <a:xfrm>
              <a:off x="957677" y="1142924"/>
              <a:ext cx="3420000" cy="396000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rgbClr val="F4FEE6"/>
                </a:gs>
              </a:gsLst>
              <a:lin ang="16200000" scaled="1"/>
            </a:gradFill>
            <a:ln w="28575">
              <a:solidFill>
                <a:srgbClr val="0050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TextBox 1"/>
            <p:cNvSpPr>
              <a:spLocks noChangeArrowheads="1"/>
            </p:cNvSpPr>
            <p:nvPr/>
          </p:nvSpPr>
          <p:spPr bwMode="auto">
            <a:xfrm>
              <a:off x="901465" y="1140869"/>
              <a:ext cx="3519170" cy="400110"/>
            </a:xfrm>
            <a:prstGeom prst="rect">
              <a:avLst/>
            </a:prstGeom>
            <a:noFill/>
            <a:ln w="9525">
              <a:noFill/>
              <a:bevel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 b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Times" pitchFamily="2" charset="0"/>
                </a:rPr>
                <a:t>allocate kernel stack for it</a:t>
              </a:r>
              <a:endParaRPr lang="zh-CN" altLang="en-US" sz="20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Times" pitchFamily="2" charset="0"/>
              </a:endParaRPr>
            </a:p>
          </p:txBody>
        </p:sp>
      </p:grpSp>
      <p:cxnSp>
        <p:nvCxnSpPr>
          <p:cNvPr id="27" name="直接箭头连接符 26"/>
          <p:cNvCxnSpPr/>
          <p:nvPr/>
        </p:nvCxnSpPr>
        <p:spPr>
          <a:xfrm rot="5400000">
            <a:off x="2075640" y="1425700"/>
            <a:ext cx="288000" cy="1588"/>
          </a:xfrm>
          <a:prstGeom prst="straightConnector1">
            <a:avLst/>
          </a:prstGeom>
          <a:ln w="28575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19"/>
          <p:cNvGrpSpPr/>
          <p:nvPr/>
        </p:nvGrpSpPr>
        <p:grpSpPr>
          <a:xfrm>
            <a:off x="461934" y="2268478"/>
            <a:ext cx="3471902" cy="415575"/>
            <a:chOff x="905775" y="1123349"/>
            <a:chExt cx="3471902" cy="415575"/>
          </a:xfrm>
        </p:grpSpPr>
        <p:sp>
          <p:nvSpPr>
            <p:cNvPr id="35" name="矩形 34"/>
            <p:cNvSpPr/>
            <p:nvPr/>
          </p:nvSpPr>
          <p:spPr>
            <a:xfrm>
              <a:off x="957677" y="1142924"/>
              <a:ext cx="3420000" cy="396000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rgbClr val="F4FEE6"/>
                </a:gs>
              </a:gsLst>
              <a:lin ang="16200000" scaled="1"/>
            </a:gradFill>
            <a:ln w="28575">
              <a:solidFill>
                <a:srgbClr val="0050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TextBox 1"/>
            <p:cNvSpPr>
              <a:spLocks noChangeArrowheads="1"/>
            </p:cNvSpPr>
            <p:nvPr/>
          </p:nvSpPr>
          <p:spPr bwMode="auto">
            <a:xfrm>
              <a:off x="905775" y="1123349"/>
              <a:ext cx="3312125" cy="400110"/>
            </a:xfrm>
            <a:prstGeom prst="rect">
              <a:avLst/>
            </a:prstGeom>
            <a:noFill/>
            <a:ln w="9525">
              <a:noFill/>
              <a:bevel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 b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Times" pitchFamily="2" charset="0"/>
                </a:rPr>
                <a:t>‘duplicate’ mm_struct</a:t>
              </a:r>
              <a:endParaRPr lang="zh-CN" altLang="en-US" sz="20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Times" pitchFamily="2" charset="0"/>
              </a:endParaRPr>
            </a:p>
          </p:txBody>
        </p:sp>
      </p:grpSp>
      <p:cxnSp>
        <p:nvCxnSpPr>
          <p:cNvPr id="41" name="直接箭头连接符 40"/>
          <p:cNvCxnSpPr/>
          <p:nvPr/>
        </p:nvCxnSpPr>
        <p:spPr>
          <a:xfrm rot="5400000">
            <a:off x="2075640" y="2133927"/>
            <a:ext cx="288000" cy="1588"/>
          </a:xfrm>
          <a:prstGeom prst="straightConnector1">
            <a:avLst/>
          </a:prstGeom>
          <a:ln w="28575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19"/>
          <p:cNvGrpSpPr/>
          <p:nvPr/>
        </p:nvGrpSpPr>
        <p:grpSpPr>
          <a:xfrm>
            <a:off x="445154" y="3009903"/>
            <a:ext cx="3542381" cy="400110"/>
            <a:chOff x="888995" y="1140869"/>
            <a:chExt cx="3542381" cy="400110"/>
          </a:xfrm>
        </p:grpSpPr>
        <p:sp>
          <p:nvSpPr>
            <p:cNvPr id="43" name="矩形 42"/>
            <p:cNvSpPr/>
            <p:nvPr/>
          </p:nvSpPr>
          <p:spPr>
            <a:xfrm>
              <a:off x="957677" y="1142924"/>
              <a:ext cx="3420000" cy="396000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rgbClr val="F4FEE6"/>
                </a:gs>
              </a:gsLst>
              <a:lin ang="16200000" scaled="1"/>
            </a:gradFill>
            <a:ln w="28575">
              <a:solidFill>
                <a:srgbClr val="0050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TextBox 1"/>
            <p:cNvSpPr>
              <a:spLocks noChangeArrowheads="1"/>
            </p:cNvSpPr>
            <p:nvPr/>
          </p:nvSpPr>
          <p:spPr bwMode="auto">
            <a:xfrm>
              <a:off x="888995" y="1140869"/>
              <a:ext cx="3542381" cy="400110"/>
            </a:xfrm>
            <a:prstGeom prst="rect">
              <a:avLst/>
            </a:prstGeom>
            <a:noFill/>
            <a:ln w="9525">
              <a:noFill/>
              <a:bevel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 b="1" spc="-3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Times" pitchFamily="2" charset="0"/>
                </a:rPr>
                <a:t>setup trapframe &amp; context</a:t>
              </a:r>
              <a:endParaRPr lang="zh-CN" altLang="en-US" sz="2000" b="1" spc="-3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Times" pitchFamily="2" charset="0"/>
              </a:endParaRPr>
            </a:p>
          </p:txBody>
        </p:sp>
      </p:grpSp>
      <p:cxnSp>
        <p:nvCxnSpPr>
          <p:cNvPr id="45" name="直接箭头连接符 44"/>
          <p:cNvCxnSpPr/>
          <p:nvPr/>
        </p:nvCxnSpPr>
        <p:spPr>
          <a:xfrm rot="5400000">
            <a:off x="2075640" y="2857832"/>
            <a:ext cx="288000" cy="1588"/>
          </a:xfrm>
          <a:prstGeom prst="straightConnector1">
            <a:avLst/>
          </a:prstGeom>
          <a:ln w="28575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513836" y="3716813"/>
            <a:ext cx="3420000" cy="396000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rgbClr val="F4FEE6"/>
              </a:gs>
            </a:gsLst>
            <a:lin ang="16200000" scaled="1"/>
          </a:gradFill>
          <a:ln w="28575">
            <a:solidFill>
              <a:srgbClr val="0050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TextBox 1"/>
          <p:cNvSpPr>
            <a:spLocks noChangeArrowheads="1"/>
          </p:cNvSpPr>
          <p:nvPr/>
        </p:nvSpPr>
        <p:spPr bwMode="auto">
          <a:xfrm>
            <a:off x="423834" y="3714758"/>
            <a:ext cx="3600153" cy="400110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20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Times" pitchFamily="2" charset="0"/>
              </a:rPr>
              <a:t>other house-keeping work</a:t>
            </a:r>
            <a:endParaRPr lang="zh-CN" altLang="en-US" sz="20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Times" pitchFamily="2" charset="0"/>
            </a:endParaRPr>
          </a:p>
        </p:txBody>
      </p:sp>
      <p:cxnSp>
        <p:nvCxnSpPr>
          <p:cNvPr id="49" name="直接箭头连接符 48"/>
          <p:cNvCxnSpPr/>
          <p:nvPr/>
        </p:nvCxnSpPr>
        <p:spPr>
          <a:xfrm rot="5400000">
            <a:off x="2075640" y="3562687"/>
            <a:ext cx="288000" cy="1588"/>
          </a:xfrm>
          <a:prstGeom prst="straightConnector1">
            <a:avLst/>
          </a:prstGeom>
          <a:ln w="28575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组合 19"/>
          <p:cNvGrpSpPr/>
          <p:nvPr/>
        </p:nvGrpSpPr>
        <p:grpSpPr>
          <a:xfrm>
            <a:off x="393354" y="4429138"/>
            <a:ext cx="3624967" cy="400110"/>
            <a:chOff x="837195" y="1140869"/>
            <a:chExt cx="3624967" cy="400110"/>
          </a:xfrm>
        </p:grpSpPr>
        <p:sp>
          <p:nvSpPr>
            <p:cNvPr id="28" name="矩形 27"/>
            <p:cNvSpPr/>
            <p:nvPr/>
          </p:nvSpPr>
          <p:spPr>
            <a:xfrm>
              <a:off x="957677" y="1142924"/>
              <a:ext cx="3420000" cy="396000"/>
            </a:xfrm>
            <a:prstGeom prst="rect">
              <a:avLst/>
            </a:prstGeom>
            <a:gradFill>
              <a:gsLst>
                <a:gs pos="100000">
                  <a:srgbClr val="FF9900"/>
                </a:gs>
                <a:gs pos="0">
                  <a:srgbClr val="FFCC66"/>
                </a:gs>
                <a:gs pos="100000">
                  <a:srgbClr val="F4FEE6"/>
                </a:gs>
              </a:gsLst>
              <a:lin ang="16200000" scaled="1"/>
            </a:gradFill>
            <a:ln w="28575">
              <a:solidFill>
                <a:srgbClr val="0050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TextBox 1"/>
            <p:cNvSpPr>
              <a:spLocks noChangeArrowheads="1"/>
            </p:cNvSpPr>
            <p:nvPr/>
          </p:nvSpPr>
          <p:spPr bwMode="auto">
            <a:xfrm>
              <a:off x="837195" y="1140869"/>
              <a:ext cx="3624967" cy="400110"/>
            </a:xfrm>
            <a:prstGeom prst="rect">
              <a:avLst/>
            </a:prstGeom>
            <a:noFill/>
            <a:ln w="9525">
              <a:noFill/>
              <a:bevel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 b="1" spc="-10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" pitchFamily="2" charset="0"/>
                </a:rPr>
                <a:t>return pid of the new process</a:t>
              </a:r>
              <a:endParaRPr lang="zh-CN" altLang="en-US" sz="2000" b="1" spc="-10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" pitchFamily="2" charset="0"/>
              </a:endParaRPr>
            </a:p>
          </p:txBody>
        </p:sp>
      </p:grpSp>
      <p:cxnSp>
        <p:nvCxnSpPr>
          <p:cNvPr id="30" name="直接箭头连接符 29"/>
          <p:cNvCxnSpPr/>
          <p:nvPr/>
        </p:nvCxnSpPr>
        <p:spPr>
          <a:xfrm rot="5400000">
            <a:off x="2075640" y="4277067"/>
            <a:ext cx="288000" cy="1588"/>
          </a:xfrm>
          <a:prstGeom prst="straightConnector1">
            <a:avLst/>
          </a:prstGeom>
          <a:ln w="28575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组合 35"/>
          <p:cNvGrpSpPr/>
          <p:nvPr/>
        </p:nvGrpSpPr>
        <p:grpSpPr>
          <a:xfrm>
            <a:off x="4584629" y="3209958"/>
            <a:ext cx="1685988" cy="792000"/>
            <a:chOff x="4616450" y="2637006"/>
            <a:chExt cx="1685988" cy="792000"/>
          </a:xfrm>
        </p:grpSpPr>
        <p:sp>
          <p:nvSpPr>
            <p:cNvPr id="34" name="圆角矩形标注 33"/>
            <p:cNvSpPr>
              <a:spLocks noChangeAspect="1"/>
            </p:cNvSpPr>
            <p:nvPr/>
          </p:nvSpPr>
          <p:spPr>
            <a:xfrm>
              <a:off x="4619438" y="2637006"/>
              <a:ext cx="1683000" cy="792000"/>
            </a:xfrm>
            <a:prstGeom prst="wedgeRoundRectCallout">
              <a:avLst>
                <a:gd name="adj1" fmla="val -86715"/>
                <a:gd name="adj2" fmla="val 111833"/>
                <a:gd name="adj3" fmla="val 16667"/>
              </a:avLst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rgbClr val="F4FEE6"/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616450" y="2695744"/>
              <a:ext cx="15696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b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父进程的系统</a:t>
              </a:r>
            </a:p>
            <a:p>
              <a:pPr algn="ctr"/>
              <a:r>
                <a:rPr lang="zh-CN" altLang="en-US" b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调用返回值</a:t>
              </a:r>
              <a:endParaRPr lang="zh-CN" altLang="en-US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43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 txBox="1">
            <a:spLocks/>
          </p:cNvSpPr>
          <p:nvPr/>
        </p:nvSpPr>
        <p:spPr>
          <a:xfrm>
            <a:off x="1142976" y="1000114"/>
            <a:ext cx="4929222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r>
              <a:rPr lang="zh-CN" altLang="en-US" smtClean="0"/>
              <a:t>了解如何实现</a:t>
            </a:r>
            <a:r>
              <a:rPr lang="en-US" altLang="zh-CN" smtClean="0"/>
              <a:t>COW</a:t>
            </a:r>
            <a:r>
              <a:rPr lang="zh-CN" altLang="en-US" smtClean="0"/>
              <a:t>机制来节省内存使用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44893" y="100011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内容占位符 2"/>
          <p:cNvSpPr txBox="1">
            <a:spLocks/>
          </p:cNvSpPr>
          <p:nvPr/>
        </p:nvSpPr>
        <p:spPr>
          <a:xfrm>
            <a:off x="1142976" y="2057397"/>
            <a:ext cx="5715040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lang="zh-CN" altLang="en-US" sz="2800" smtClean="0">
                <a:solidFill>
                  <a:srgbClr val="C00000"/>
                </a:solidFill>
              </a:rPr>
              <a:t>内存管理的</a:t>
            </a:r>
            <a:r>
              <a:rPr lang="zh-CN" altLang="zh-CN" sz="2800" smtClean="0">
                <a:solidFill>
                  <a:srgbClr val="C00000"/>
                </a:solidFill>
              </a:rPr>
              <a:t>copy-on-write</a:t>
            </a:r>
            <a:r>
              <a:rPr lang="zh-CN" altLang="en-US" sz="2800" smtClean="0">
                <a:solidFill>
                  <a:srgbClr val="C00000"/>
                </a:solidFill>
              </a:rPr>
              <a:t>机制</a:t>
            </a: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44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357158" y="214296"/>
            <a:ext cx="85011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内存管理的</a:t>
            </a:r>
            <a:r>
              <a:rPr lang="zh-CN" altLang="zh-CN" sz="3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copy-on-write</a:t>
            </a:r>
            <a:r>
              <a:rPr lang="zh-CN" altLang="en-US" sz="3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机制 </a:t>
            </a:r>
            <a:r>
              <a:rPr lang="zh-CN" altLang="zh-CN" sz="3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– </a:t>
            </a:r>
            <a:r>
              <a:rPr lang="zh-CN" altLang="en-US" sz="3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概述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3" name="Straight Arrow Connector 10"/>
          <p:cNvCxnSpPr>
            <a:cxnSpLocks noChangeShapeType="1"/>
          </p:cNvCxnSpPr>
          <p:nvPr/>
        </p:nvCxnSpPr>
        <p:spPr bwMode="auto">
          <a:xfrm flipH="1">
            <a:off x="2546336" y="1730805"/>
            <a:ext cx="15875" cy="2246631"/>
          </a:xfrm>
          <a:prstGeom prst="straightConnector1">
            <a:avLst/>
          </a:prstGeom>
          <a:noFill/>
          <a:ln w="28575">
            <a:solidFill>
              <a:srgbClr val="11576A"/>
            </a:solidFill>
            <a:bevel/>
            <a:headEnd/>
            <a:tailEnd type="triangle" w="med" len="med"/>
          </a:ln>
        </p:spPr>
      </p:cxnSp>
      <p:sp>
        <p:nvSpPr>
          <p:cNvPr id="36" name="TextBox 11"/>
          <p:cNvSpPr>
            <a:spLocks noChangeArrowheads="1"/>
          </p:cNvSpPr>
          <p:nvPr/>
        </p:nvSpPr>
        <p:spPr bwMode="auto">
          <a:xfrm>
            <a:off x="1109469" y="2023315"/>
            <a:ext cx="147700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altLang="zh-CN" sz="18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vma</a:t>
            </a:r>
            <a:r>
              <a:rPr lang="en-US" altLang="zh-CN" sz="18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: R/W</a:t>
            </a:r>
            <a:endParaRPr lang="zh-CN" altLang="en-US" sz="18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Comic Sans MS" pitchFamily="66" charset="0"/>
            </a:endParaRPr>
          </a:p>
          <a:p>
            <a:pPr algn="r"/>
            <a:r>
              <a:rPr lang="en-US" altLang="zh-CN" sz="18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pgdir</a:t>
            </a:r>
            <a:r>
              <a:rPr lang="en-US" altLang="zh-CN" sz="18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: R/W</a:t>
            </a:r>
            <a:endParaRPr lang="zh-CN" altLang="en-US" sz="18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Comic Sans MS" pitchFamily="66" charset="0"/>
            </a:endParaRPr>
          </a:p>
        </p:txBody>
      </p:sp>
      <p:cxnSp>
        <p:nvCxnSpPr>
          <p:cNvPr id="39" name="Straight Arrow Connector 17"/>
          <p:cNvCxnSpPr>
            <a:cxnSpLocks noChangeShapeType="1"/>
          </p:cNvCxnSpPr>
          <p:nvPr/>
        </p:nvCxnSpPr>
        <p:spPr bwMode="auto">
          <a:xfrm flipH="1">
            <a:off x="2562211" y="1824036"/>
            <a:ext cx="3133725" cy="2141537"/>
          </a:xfrm>
          <a:prstGeom prst="straightConnector1">
            <a:avLst/>
          </a:prstGeom>
          <a:noFill/>
          <a:ln w="28575">
            <a:solidFill>
              <a:srgbClr val="11576A"/>
            </a:solidFill>
            <a:bevel/>
            <a:headEnd/>
            <a:tailEnd type="triangle" w="med" len="med"/>
          </a:ln>
        </p:spPr>
      </p:cxnSp>
      <p:sp>
        <p:nvSpPr>
          <p:cNvPr id="42" name="TextBox 19"/>
          <p:cNvSpPr>
            <a:spLocks noChangeArrowheads="1"/>
          </p:cNvSpPr>
          <p:nvPr/>
        </p:nvSpPr>
        <p:spPr bwMode="auto">
          <a:xfrm>
            <a:off x="1255663" y="2675777"/>
            <a:ext cx="133081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altLang="zh-CN" sz="18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vma</a:t>
            </a:r>
            <a:r>
              <a:rPr lang="en-US" altLang="zh-CN" sz="18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: R/W</a:t>
            </a:r>
            <a:endParaRPr lang="zh-CN" altLang="en-US" sz="18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Comic Sans MS" pitchFamily="66" charset="0"/>
            </a:endParaRPr>
          </a:p>
          <a:p>
            <a:pPr algn="r"/>
            <a:r>
              <a:rPr lang="en-US" altLang="zh-CN" sz="18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pgdir</a:t>
            </a:r>
            <a:r>
              <a:rPr lang="en-US" altLang="zh-CN" sz="18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: R</a:t>
            </a:r>
            <a:endParaRPr lang="zh-CN" altLang="en-US" sz="18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Comic Sans MS" pitchFamily="66" charset="0"/>
            </a:endParaRPr>
          </a:p>
        </p:txBody>
      </p:sp>
      <p:sp>
        <p:nvSpPr>
          <p:cNvPr id="46" name="TextBox 20"/>
          <p:cNvSpPr>
            <a:spLocks noChangeArrowheads="1"/>
          </p:cNvSpPr>
          <p:nvPr/>
        </p:nvSpPr>
        <p:spPr bwMode="auto">
          <a:xfrm>
            <a:off x="3665057" y="2398053"/>
            <a:ext cx="133081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altLang="zh-CN" sz="18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vma</a:t>
            </a:r>
            <a:r>
              <a:rPr lang="en-US" altLang="zh-CN" sz="18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: R/W</a:t>
            </a:r>
            <a:endParaRPr lang="zh-CN" altLang="en-US" sz="18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Comic Sans MS" pitchFamily="66" charset="0"/>
            </a:endParaRPr>
          </a:p>
          <a:p>
            <a:pPr algn="r"/>
            <a:r>
              <a:rPr lang="en-US" altLang="zh-CN" sz="18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pgdir</a:t>
            </a:r>
            <a:r>
              <a:rPr lang="en-US" altLang="zh-CN" sz="18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: R</a:t>
            </a:r>
            <a:endParaRPr lang="zh-CN" altLang="en-US" sz="18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Comic Sans MS" pitchFamily="66" charset="0"/>
            </a:endParaRPr>
          </a:p>
        </p:txBody>
      </p:sp>
      <p:sp>
        <p:nvSpPr>
          <p:cNvPr id="51" name="Flowchart: Document 5"/>
          <p:cNvSpPr>
            <a:spLocks/>
          </p:cNvSpPr>
          <p:nvPr/>
        </p:nvSpPr>
        <p:spPr bwMode="auto">
          <a:xfrm>
            <a:off x="992169" y="1000114"/>
            <a:ext cx="1727200" cy="863600"/>
          </a:xfrm>
          <a:prstGeom prst="flowChartDocument">
            <a:avLst/>
          </a:prstGeom>
          <a:gradFill rotWithShape="1">
            <a:gsLst>
              <a:gs pos="100000">
                <a:srgbClr val="11576A"/>
              </a:gs>
              <a:gs pos="0">
                <a:srgbClr val="0EB1C8"/>
              </a:gs>
              <a:gs pos="100000">
                <a:srgbClr val="E5EEFF"/>
              </a:gs>
            </a:gsLst>
            <a:lin ang="16200000" scaled="1"/>
          </a:gradFill>
          <a:ln w="28575">
            <a:solidFill>
              <a:schemeClr val="tx1"/>
            </a:solidFill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en-US" sz="2000" b="1">
              <a:latin typeface="微软雅黑" pitchFamily="34" charset="-122"/>
              <a:ea typeface="微软雅黑" pitchFamily="34" charset="-122"/>
              <a:sym typeface="Times" pitchFamily="2" charset="0"/>
            </a:endParaRPr>
          </a:p>
        </p:txBody>
      </p:sp>
      <p:sp>
        <p:nvSpPr>
          <p:cNvPr id="52" name="Striped Right Arrow 7"/>
          <p:cNvSpPr>
            <a:spLocks/>
          </p:cNvSpPr>
          <p:nvPr/>
        </p:nvSpPr>
        <p:spPr bwMode="auto">
          <a:xfrm>
            <a:off x="2909869" y="1070405"/>
            <a:ext cx="1816100" cy="660400"/>
          </a:xfrm>
          <a:custGeom>
            <a:avLst/>
            <a:gdLst>
              <a:gd name="T0" fmla="*/ 1485923 w 21600"/>
              <a:gd name="T1" fmla="*/ 0 h 21600"/>
              <a:gd name="T2" fmla="*/ 0 w 21600"/>
              <a:gd name="T3" fmla="*/ 330200 h 21600"/>
              <a:gd name="T4" fmla="*/ 1485923 w 21600"/>
              <a:gd name="T5" fmla="*/ 660400 h 21600"/>
              <a:gd name="T6" fmla="*/ 1816100 w 21600"/>
              <a:gd name="T7" fmla="*/ 3302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9637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7673" y="0"/>
                </a:moveTo>
                <a:lnTo>
                  <a:pt x="17673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7673" y="16200"/>
                </a:lnTo>
                <a:lnTo>
                  <a:pt x="17673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gradFill rotWithShape="1">
            <a:gsLst>
              <a:gs pos="100000">
                <a:srgbClr val="005072"/>
              </a:gs>
              <a:gs pos="0">
                <a:srgbClr val="0093DD"/>
              </a:gs>
              <a:gs pos="100000">
                <a:srgbClr val="E6EAF8"/>
              </a:gs>
            </a:gsLst>
            <a:lin ang="16200000" scaled="1"/>
          </a:gradFill>
          <a:ln w="28575">
            <a:solidFill>
              <a:schemeClr val="tx1"/>
            </a:solidFill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en-US" sz="1800" b="1">
              <a:latin typeface="微软雅黑" pitchFamily="34" charset="-122"/>
              <a:ea typeface="微软雅黑" pitchFamily="34" charset="-122"/>
              <a:sym typeface="Times" pitchFamily="2" charset="0"/>
            </a:endParaRPr>
          </a:p>
        </p:txBody>
      </p:sp>
      <p:sp>
        <p:nvSpPr>
          <p:cNvPr id="54" name="TextBox 9"/>
          <p:cNvSpPr>
            <a:spLocks noChangeArrowheads="1"/>
          </p:cNvSpPr>
          <p:nvPr/>
        </p:nvSpPr>
        <p:spPr bwMode="auto">
          <a:xfrm>
            <a:off x="3294044" y="1204799"/>
            <a:ext cx="1075936" cy="369332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b="1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Times" pitchFamily="2" charset="0"/>
              </a:rPr>
              <a:t>do_fork</a:t>
            </a:r>
            <a:endParaRPr lang="zh-CN" altLang="en-US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Times" pitchFamily="2" charset="0"/>
            </a:endParaRPr>
          </a:p>
        </p:txBody>
      </p:sp>
      <p:sp>
        <p:nvSpPr>
          <p:cNvPr id="55" name="TextBox 6"/>
          <p:cNvSpPr>
            <a:spLocks noChangeArrowheads="1"/>
          </p:cNvSpPr>
          <p:nvPr/>
        </p:nvSpPr>
        <p:spPr bwMode="auto">
          <a:xfrm>
            <a:off x="1130288" y="1176543"/>
            <a:ext cx="1308820" cy="369332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Times" pitchFamily="2" charset="0"/>
              </a:rPr>
              <a:t>Process A</a:t>
            </a:r>
            <a:endParaRPr lang="zh-CN" altLang="en-US" b="1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Times" pitchFamily="2" charset="0"/>
            </a:endParaRPr>
          </a:p>
        </p:txBody>
      </p:sp>
      <p:sp>
        <p:nvSpPr>
          <p:cNvPr id="59" name="Flowchart: Document 5"/>
          <p:cNvSpPr>
            <a:spLocks/>
          </p:cNvSpPr>
          <p:nvPr/>
        </p:nvSpPr>
        <p:spPr bwMode="auto">
          <a:xfrm>
            <a:off x="4857752" y="1000114"/>
            <a:ext cx="1727200" cy="863600"/>
          </a:xfrm>
          <a:prstGeom prst="flowChartDocument">
            <a:avLst/>
          </a:prstGeom>
          <a:gradFill rotWithShape="1">
            <a:gsLst>
              <a:gs pos="100000">
                <a:srgbClr val="11576A"/>
              </a:gs>
              <a:gs pos="0">
                <a:srgbClr val="0EB1C8"/>
              </a:gs>
              <a:gs pos="100000">
                <a:srgbClr val="E5EEFF"/>
              </a:gs>
            </a:gsLst>
            <a:lin ang="16200000" scaled="1"/>
          </a:gradFill>
          <a:ln w="28575">
            <a:solidFill>
              <a:schemeClr val="tx1"/>
            </a:solidFill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en-US" sz="2000" b="1">
              <a:latin typeface="微软雅黑" pitchFamily="34" charset="-122"/>
              <a:ea typeface="微软雅黑" pitchFamily="34" charset="-122"/>
              <a:sym typeface="Times" pitchFamily="2" charset="0"/>
            </a:endParaRPr>
          </a:p>
        </p:txBody>
      </p:sp>
      <p:sp>
        <p:nvSpPr>
          <p:cNvPr id="60" name="TextBox 6"/>
          <p:cNvSpPr>
            <a:spLocks noChangeArrowheads="1"/>
          </p:cNvSpPr>
          <p:nvPr/>
        </p:nvSpPr>
        <p:spPr bwMode="auto">
          <a:xfrm>
            <a:off x="4995871" y="1176543"/>
            <a:ext cx="1308820" cy="369332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Times" pitchFamily="2" charset="0"/>
              </a:rPr>
              <a:t>Process B</a:t>
            </a:r>
            <a:endParaRPr lang="zh-CN" altLang="en-US" b="1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Times" pitchFamily="2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45</a:t>
            </a:fld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1673195" y="3965573"/>
            <a:ext cx="1620849" cy="5503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VMA</a:t>
            </a:r>
            <a:r>
              <a:rPr lang="en-US" altLang="zh-CN" dirty="0" smtClean="0">
                <a:sym typeface="Wingdings" panose="05000000000000000000" pitchFamily="2" charset="2"/>
              </a:rPr>
              <a:t>MEM</a:t>
            </a:r>
            <a:endParaRPr lang="zh-CN" altLang="en-US" dirty="0"/>
          </a:p>
        </p:txBody>
      </p:sp>
      <p:sp>
        <p:nvSpPr>
          <p:cNvPr id="18" name="弧形 17"/>
          <p:cNvSpPr/>
          <p:nvPr/>
        </p:nvSpPr>
        <p:spPr>
          <a:xfrm rot="5700000">
            <a:off x="-344454" y="-1865339"/>
            <a:ext cx="5260876" cy="6854243"/>
          </a:xfrm>
          <a:prstGeom prst="arc">
            <a:avLst>
              <a:gd name="adj1" fmla="val 16200000"/>
              <a:gd name="adj2" fmla="val 19990682"/>
            </a:avLst>
          </a:prstGeom>
          <a:ln w="28575">
            <a:solidFill>
              <a:srgbClr val="11576A"/>
            </a:solidFill>
            <a:prstDash val="sys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20"/>
          <p:cNvSpPr>
            <a:spLocks noChangeArrowheads="1"/>
          </p:cNvSpPr>
          <p:nvPr/>
        </p:nvSpPr>
        <p:spPr bwMode="auto">
          <a:xfrm>
            <a:off x="6162962" y="1869367"/>
            <a:ext cx="7618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altLang="zh-CN" sz="18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Read</a:t>
            </a:r>
            <a:endParaRPr lang="zh-CN" altLang="en-US" sz="18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sym typeface="Comic Sans MS" pitchFamily="66" charset="0"/>
            </a:endParaRPr>
          </a:p>
        </p:txBody>
      </p:sp>
      <p:sp>
        <p:nvSpPr>
          <p:cNvPr id="21" name="TextBox 20"/>
          <p:cNvSpPr>
            <a:spLocks noChangeArrowheads="1"/>
          </p:cNvSpPr>
          <p:nvPr/>
        </p:nvSpPr>
        <p:spPr bwMode="auto">
          <a:xfrm>
            <a:off x="6061106" y="1863714"/>
            <a:ext cx="9105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altLang="zh-CN" sz="18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Write!</a:t>
            </a:r>
            <a:endParaRPr lang="zh-CN" altLang="en-US" sz="18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sym typeface="Comic Sans MS" pitchFamily="66" charset="0"/>
            </a:endParaRPr>
          </a:p>
        </p:txBody>
      </p:sp>
      <p:sp>
        <p:nvSpPr>
          <p:cNvPr id="22" name="弧形 21"/>
          <p:cNvSpPr/>
          <p:nvPr/>
        </p:nvSpPr>
        <p:spPr>
          <a:xfrm rot="5700000">
            <a:off x="-192054" y="-1712939"/>
            <a:ext cx="5260876" cy="6854243"/>
          </a:xfrm>
          <a:prstGeom prst="arc">
            <a:avLst>
              <a:gd name="adj1" fmla="val 16200000"/>
              <a:gd name="adj2" fmla="val 19990682"/>
            </a:avLst>
          </a:prstGeom>
          <a:ln w="28575">
            <a:solidFill>
              <a:srgbClr val="11576A"/>
            </a:solidFill>
            <a:prstDash val="sys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1"/>
      <p:bldP spid="42" grpId="0"/>
      <p:bldP spid="46" grpId="0"/>
      <p:bldP spid="52" grpId="0" animBg="1"/>
      <p:bldP spid="54" grpId="0"/>
      <p:bldP spid="59" grpId="0" animBg="1"/>
      <p:bldP spid="60" grpId="0"/>
      <p:bldP spid="4" grpId="0" animBg="1"/>
      <p:bldP spid="18" grpId="0" animBg="1"/>
      <p:bldP spid="18" grpId="1" animBg="1"/>
      <p:bldP spid="20" grpId="0"/>
      <p:bldP spid="20" grpId="1"/>
      <p:bldP spid="21" grpId="0"/>
      <p:bldP spid="22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357158" y="214296"/>
            <a:ext cx="85011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内存管理的</a:t>
            </a:r>
            <a:r>
              <a:rPr lang="zh-CN" altLang="zh-CN" sz="3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copy-on-write</a:t>
            </a:r>
            <a:r>
              <a:rPr lang="zh-CN" altLang="en-US" sz="3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机制 </a:t>
            </a:r>
            <a:r>
              <a:rPr lang="zh-CN" altLang="zh-CN" sz="3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– </a:t>
            </a:r>
            <a:r>
              <a:rPr lang="zh-CN" altLang="en-US" sz="3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概述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3" name="Straight Arrow Connector 10"/>
          <p:cNvCxnSpPr>
            <a:cxnSpLocks noChangeShapeType="1"/>
          </p:cNvCxnSpPr>
          <p:nvPr/>
        </p:nvCxnSpPr>
        <p:spPr bwMode="auto">
          <a:xfrm flipH="1">
            <a:off x="1629692" y="1885036"/>
            <a:ext cx="26509" cy="2181759"/>
          </a:xfrm>
          <a:prstGeom prst="straightConnector1">
            <a:avLst/>
          </a:prstGeom>
          <a:noFill/>
          <a:ln w="28575">
            <a:solidFill>
              <a:srgbClr val="11576A"/>
            </a:solidFill>
            <a:bevel/>
            <a:headEnd/>
            <a:tailEnd type="triangle" w="med" len="med"/>
          </a:ln>
        </p:spPr>
      </p:cxnSp>
      <p:sp>
        <p:nvSpPr>
          <p:cNvPr id="36" name="TextBox 11"/>
          <p:cNvSpPr>
            <a:spLocks noChangeArrowheads="1"/>
          </p:cNvSpPr>
          <p:nvPr/>
        </p:nvSpPr>
        <p:spPr bwMode="auto">
          <a:xfrm>
            <a:off x="298879" y="2308000"/>
            <a:ext cx="133081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altLang="zh-CN" sz="18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vma</a:t>
            </a:r>
            <a:r>
              <a:rPr lang="en-US" altLang="zh-CN" sz="18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: R/W</a:t>
            </a:r>
            <a:endParaRPr lang="zh-CN" altLang="en-US" sz="18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Comic Sans MS" pitchFamily="66" charset="0"/>
            </a:endParaRPr>
          </a:p>
          <a:p>
            <a:pPr algn="r"/>
            <a:r>
              <a:rPr lang="en-US" altLang="zh-CN" sz="18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pgdir</a:t>
            </a:r>
            <a:r>
              <a:rPr lang="en-US" altLang="zh-CN" sz="18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: R</a:t>
            </a:r>
            <a:endParaRPr lang="zh-CN" altLang="en-US" sz="18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Comic Sans MS" pitchFamily="66" charset="0"/>
            </a:endParaRPr>
          </a:p>
        </p:txBody>
      </p:sp>
      <p:sp>
        <p:nvSpPr>
          <p:cNvPr id="46" name="TextBox 20"/>
          <p:cNvSpPr>
            <a:spLocks noChangeArrowheads="1"/>
          </p:cNvSpPr>
          <p:nvPr/>
        </p:nvSpPr>
        <p:spPr bwMode="auto">
          <a:xfrm>
            <a:off x="2513457" y="1988224"/>
            <a:ext cx="133081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altLang="zh-CN" sz="18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vma</a:t>
            </a:r>
            <a:r>
              <a:rPr lang="en-US" altLang="zh-CN" sz="18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: R/W</a:t>
            </a:r>
            <a:endParaRPr lang="zh-CN" altLang="en-US" sz="18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Comic Sans MS" pitchFamily="66" charset="0"/>
            </a:endParaRPr>
          </a:p>
          <a:p>
            <a:pPr algn="r"/>
            <a:r>
              <a:rPr lang="en-US" altLang="zh-CN" sz="18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pgdir</a:t>
            </a:r>
            <a:r>
              <a:rPr lang="en-US" altLang="zh-CN" sz="18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: R</a:t>
            </a:r>
            <a:endParaRPr lang="zh-CN" altLang="en-US" sz="18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Comic Sans MS" pitchFamily="66" charset="0"/>
            </a:endParaRPr>
          </a:p>
        </p:txBody>
      </p:sp>
      <p:sp>
        <p:nvSpPr>
          <p:cNvPr id="51" name="Flowchart: Document 5"/>
          <p:cNvSpPr>
            <a:spLocks/>
          </p:cNvSpPr>
          <p:nvPr/>
        </p:nvSpPr>
        <p:spPr bwMode="auto">
          <a:xfrm>
            <a:off x="933890" y="1059530"/>
            <a:ext cx="1727200" cy="863600"/>
          </a:xfrm>
          <a:prstGeom prst="flowChartDocument">
            <a:avLst/>
          </a:prstGeom>
          <a:gradFill rotWithShape="1">
            <a:gsLst>
              <a:gs pos="100000">
                <a:srgbClr val="11576A"/>
              </a:gs>
              <a:gs pos="0">
                <a:srgbClr val="0EB1C8"/>
              </a:gs>
              <a:gs pos="100000">
                <a:srgbClr val="E5EEFF"/>
              </a:gs>
            </a:gsLst>
            <a:lin ang="16200000" scaled="1"/>
          </a:gradFill>
          <a:ln w="28575">
            <a:solidFill>
              <a:schemeClr val="tx1"/>
            </a:solidFill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en-US" sz="2000" b="1">
              <a:latin typeface="微软雅黑" pitchFamily="34" charset="-122"/>
              <a:ea typeface="微软雅黑" pitchFamily="34" charset="-122"/>
              <a:sym typeface="Times" pitchFamily="2" charset="0"/>
            </a:endParaRPr>
          </a:p>
        </p:txBody>
      </p:sp>
      <p:sp>
        <p:nvSpPr>
          <p:cNvPr id="55" name="TextBox 6"/>
          <p:cNvSpPr>
            <a:spLocks noChangeArrowheads="1"/>
          </p:cNvSpPr>
          <p:nvPr/>
        </p:nvSpPr>
        <p:spPr bwMode="auto">
          <a:xfrm>
            <a:off x="1072009" y="1235959"/>
            <a:ext cx="1308820" cy="369332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Times" pitchFamily="2" charset="0"/>
              </a:rPr>
              <a:t>Process A</a:t>
            </a:r>
            <a:endParaRPr lang="zh-CN" altLang="en-US" b="1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Times" pitchFamily="2" charset="0"/>
            </a:endParaRPr>
          </a:p>
        </p:txBody>
      </p:sp>
      <p:sp>
        <p:nvSpPr>
          <p:cNvPr id="59" name="Flowchart: Document 5"/>
          <p:cNvSpPr>
            <a:spLocks/>
          </p:cNvSpPr>
          <p:nvPr/>
        </p:nvSpPr>
        <p:spPr bwMode="auto">
          <a:xfrm>
            <a:off x="4295187" y="1046452"/>
            <a:ext cx="1727200" cy="863600"/>
          </a:xfrm>
          <a:prstGeom prst="flowChartDocument">
            <a:avLst/>
          </a:prstGeom>
          <a:gradFill rotWithShape="1">
            <a:gsLst>
              <a:gs pos="100000">
                <a:srgbClr val="11576A"/>
              </a:gs>
              <a:gs pos="0">
                <a:srgbClr val="0EB1C8"/>
              </a:gs>
              <a:gs pos="100000">
                <a:srgbClr val="E5EEFF"/>
              </a:gs>
            </a:gsLst>
            <a:lin ang="16200000" scaled="1"/>
          </a:gradFill>
          <a:ln w="28575">
            <a:solidFill>
              <a:schemeClr val="tx1"/>
            </a:solidFill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en-US" sz="2000" b="1">
              <a:latin typeface="微软雅黑" pitchFamily="34" charset="-122"/>
              <a:ea typeface="微软雅黑" pitchFamily="34" charset="-122"/>
              <a:sym typeface="Times" pitchFamily="2" charset="0"/>
            </a:endParaRPr>
          </a:p>
        </p:txBody>
      </p:sp>
      <p:sp>
        <p:nvSpPr>
          <p:cNvPr id="60" name="TextBox 6"/>
          <p:cNvSpPr>
            <a:spLocks noChangeArrowheads="1"/>
          </p:cNvSpPr>
          <p:nvPr/>
        </p:nvSpPr>
        <p:spPr bwMode="auto">
          <a:xfrm>
            <a:off x="4433306" y="1222881"/>
            <a:ext cx="1308820" cy="369332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Times" pitchFamily="2" charset="0"/>
              </a:rPr>
              <a:t>Process B</a:t>
            </a:r>
            <a:endParaRPr lang="zh-CN" altLang="en-US" b="1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Times" pitchFamily="2" charset="0"/>
            </a:endParaRPr>
          </a:p>
        </p:txBody>
      </p:sp>
      <p:sp>
        <p:nvSpPr>
          <p:cNvPr id="14" name="弧形 13"/>
          <p:cNvSpPr/>
          <p:nvPr/>
        </p:nvSpPr>
        <p:spPr>
          <a:xfrm rot="6120000">
            <a:off x="-125130" y="-1089804"/>
            <a:ext cx="5260876" cy="5331899"/>
          </a:xfrm>
          <a:prstGeom prst="arc">
            <a:avLst>
              <a:gd name="adj1" fmla="val 16200000"/>
              <a:gd name="adj2" fmla="val 20563551"/>
            </a:avLst>
          </a:prstGeom>
          <a:ln w="28575">
            <a:solidFill>
              <a:srgbClr val="11576A"/>
            </a:solidFill>
            <a:prstDash val="sys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20"/>
          <p:cNvSpPr>
            <a:spLocks noChangeArrowheads="1"/>
          </p:cNvSpPr>
          <p:nvPr/>
        </p:nvSpPr>
        <p:spPr bwMode="auto">
          <a:xfrm>
            <a:off x="5170567" y="1903708"/>
            <a:ext cx="9105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altLang="zh-CN" sz="18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Write!</a:t>
            </a:r>
            <a:endParaRPr lang="zh-CN" altLang="en-US" sz="18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sym typeface="Comic Sans MS" pitchFamily="66" charset="0"/>
            </a:endParaRPr>
          </a:p>
        </p:txBody>
      </p:sp>
      <p:sp>
        <p:nvSpPr>
          <p:cNvPr id="16" name="TextBox 20"/>
          <p:cNvSpPr>
            <a:spLocks noChangeArrowheads="1"/>
          </p:cNvSpPr>
          <p:nvPr/>
        </p:nvSpPr>
        <p:spPr bwMode="auto">
          <a:xfrm>
            <a:off x="2352003" y="2733974"/>
            <a:ext cx="249299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考虑这些就够了吗？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Comic Sans MS" pitchFamily="66" charset="0"/>
            </a:endParaRPr>
          </a:p>
        </p:txBody>
      </p:sp>
      <p:sp>
        <p:nvSpPr>
          <p:cNvPr id="19" name="TextBox 20"/>
          <p:cNvSpPr>
            <a:spLocks noChangeArrowheads="1"/>
          </p:cNvSpPr>
          <p:nvPr/>
        </p:nvSpPr>
        <p:spPr bwMode="auto">
          <a:xfrm>
            <a:off x="195386" y="3046079"/>
            <a:ext cx="147700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altLang="zh-CN" sz="18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vma</a:t>
            </a:r>
            <a:r>
              <a:rPr lang="en-US" altLang="zh-CN" sz="18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: R/W</a:t>
            </a:r>
            <a:endParaRPr lang="zh-CN" altLang="en-US" sz="18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Comic Sans MS" pitchFamily="66" charset="0"/>
            </a:endParaRPr>
          </a:p>
          <a:p>
            <a:pPr algn="r"/>
            <a:r>
              <a:rPr lang="en-US" altLang="zh-CN" sz="18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pgdir</a:t>
            </a:r>
            <a:r>
              <a:rPr lang="en-US" altLang="zh-CN" sz="18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: </a:t>
            </a:r>
            <a:r>
              <a:rPr lang="en-US" altLang="zh-CN" sz="18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R/W</a:t>
            </a:r>
            <a:endParaRPr lang="zh-CN" altLang="en-US" sz="18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Comic Sans MS" pitchFamily="66" charset="0"/>
            </a:endParaRPr>
          </a:p>
        </p:txBody>
      </p:sp>
      <p:cxnSp>
        <p:nvCxnSpPr>
          <p:cNvPr id="20" name="Straight Arrow Connector 10"/>
          <p:cNvCxnSpPr>
            <a:cxnSpLocks noChangeShapeType="1"/>
          </p:cNvCxnSpPr>
          <p:nvPr/>
        </p:nvCxnSpPr>
        <p:spPr bwMode="auto">
          <a:xfrm>
            <a:off x="5152443" y="1851320"/>
            <a:ext cx="27659" cy="2215475"/>
          </a:xfrm>
          <a:prstGeom prst="straightConnector1">
            <a:avLst/>
          </a:prstGeom>
          <a:noFill/>
          <a:ln w="28575">
            <a:solidFill>
              <a:srgbClr val="11576A"/>
            </a:solidFill>
            <a:bevel/>
            <a:headEnd/>
            <a:tailEnd type="triangle" w="med" len="med"/>
          </a:ln>
        </p:spPr>
      </p:cxnSp>
      <p:cxnSp>
        <p:nvCxnSpPr>
          <p:cNvPr id="39" name="Straight Arrow Connector 17"/>
          <p:cNvCxnSpPr>
            <a:cxnSpLocks noChangeShapeType="1"/>
            <a:endCxn id="24" idx="0"/>
          </p:cNvCxnSpPr>
          <p:nvPr/>
        </p:nvCxnSpPr>
        <p:spPr bwMode="auto">
          <a:xfrm flipH="1">
            <a:off x="1734162" y="1870374"/>
            <a:ext cx="3399216" cy="2141537"/>
          </a:xfrm>
          <a:prstGeom prst="straightConnector1">
            <a:avLst/>
          </a:prstGeom>
          <a:noFill/>
          <a:ln w="28575">
            <a:solidFill>
              <a:srgbClr val="11576A"/>
            </a:solidFill>
            <a:bevel/>
            <a:headEnd/>
            <a:tailEnd type="triangle" w="med" len="med"/>
          </a:ln>
        </p:spPr>
      </p:cxnSp>
      <p:sp>
        <p:nvSpPr>
          <p:cNvPr id="21" name="Lightning Bolt 23"/>
          <p:cNvSpPr>
            <a:spLocks/>
          </p:cNvSpPr>
          <p:nvPr/>
        </p:nvSpPr>
        <p:spPr bwMode="auto">
          <a:xfrm rot="10800000" flipH="1">
            <a:off x="2858492" y="3870687"/>
            <a:ext cx="365125" cy="731838"/>
          </a:xfrm>
          <a:prstGeom prst="lightningBolt">
            <a:avLst/>
          </a:prstGeom>
          <a:solidFill>
            <a:srgbClr val="FFFF00"/>
          </a:solidFill>
          <a:ln w="28575">
            <a:solidFill>
              <a:srgbClr val="F79646"/>
            </a:solidFill>
            <a:bevel/>
            <a:headEnd/>
            <a:tailEnd/>
          </a:ln>
          <a:scene3d>
            <a:camera prst="orthographicFront">
              <a:rot lat="0" lon="10800000" rev="0"/>
            </a:camera>
            <a:lightRig rig="threePt" dir="t"/>
          </a:scene3d>
        </p:spPr>
        <p:txBody>
          <a:bodyPr/>
          <a:lstStyle/>
          <a:p>
            <a:endParaRPr lang="zh-CN" altLang="zh-CN" b="1">
              <a:latin typeface="微软雅黑" pitchFamily="34" charset="-122"/>
              <a:ea typeface="微软雅黑" pitchFamily="34" charset="-122"/>
              <a:sym typeface="Times" pitchFamily="2" charset="0"/>
            </a:endParaRPr>
          </a:p>
        </p:txBody>
      </p:sp>
      <p:sp>
        <p:nvSpPr>
          <p:cNvPr id="22" name="TextBox 20"/>
          <p:cNvSpPr>
            <a:spLocks noChangeArrowheads="1"/>
          </p:cNvSpPr>
          <p:nvPr/>
        </p:nvSpPr>
        <p:spPr bwMode="auto">
          <a:xfrm>
            <a:off x="1847178" y="4582219"/>
            <a:ext cx="146899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altLang="zh-CN" sz="18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Page Fault!</a:t>
            </a:r>
            <a:endParaRPr lang="zh-CN" altLang="en-US" sz="18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sym typeface="Comic Sans MS" pitchFamily="66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46</a:t>
            </a:fld>
            <a:endParaRPr lang="zh-CN" altLang="en-US"/>
          </a:p>
        </p:txBody>
      </p:sp>
      <p:sp>
        <p:nvSpPr>
          <p:cNvPr id="24" name="圆角矩形 23"/>
          <p:cNvSpPr/>
          <p:nvPr/>
        </p:nvSpPr>
        <p:spPr>
          <a:xfrm>
            <a:off x="736844" y="4011911"/>
            <a:ext cx="1994635" cy="5503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VMA</a:t>
            </a:r>
            <a:r>
              <a:rPr lang="en-US" altLang="zh-CN" dirty="0" smtClean="0">
                <a:sym typeface="Wingdings" panose="05000000000000000000" pitchFamily="2" charset="2"/>
              </a:rPr>
              <a:t>MEM</a:t>
            </a:r>
            <a:endParaRPr lang="zh-CN" altLang="en-US" dirty="0"/>
          </a:p>
        </p:txBody>
      </p:sp>
      <p:sp>
        <p:nvSpPr>
          <p:cNvPr id="25" name="圆角矩形 24"/>
          <p:cNvSpPr/>
          <p:nvPr/>
        </p:nvSpPr>
        <p:spPr>
          <a:xfrm>
            <a:off x="683568" y="4011910"/>
            <a:ext cx="2039420" cy="5503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VMA</a:t>
            </a:r>
            <a:r>
              <a:rPr lang="en-US" altLang="zh-CN" dirty="0" smtClean="0">
                <a:sym typeface="Wingdings" panose="05000000000000000000" pitchFamily="2" charset="2"/>
              </a:rPr>
              <a:t>MEM</a:t>
            </a:r>
            <a:endParaRPr lang="zh-CN" altLang="en-US" dirty="0"/>
          </a:p>
        </p:txBody>
      </p:sp>
      <p:sp>
        <p:nvSpPr>
          <p:cNvPr id="26" name="TextBox 20"/>
          <p:cNvSpPr>
            <a:spLocks noChangeArrowheads="1"/>
          </p:cNvSpPr>
          <p:nvPr/>
        </p:nvSpPr>
        <p:spPr bwMode="auto">
          <a:xfrm>
            <a:off x="5036438" y="2835561"/>
            <a:ext cx="147700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altLang="zh-CN" sz="18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vma</a:t>
            </a:r>
            <a:r>
              <a:rPr lang="en-US" altLang="zh-CN" sz="18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: R/W</a:t>
            </a:r>
            <a:endParaRPr lang="zh-CN" altLang="en-US" sz="18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Comic Sans MS" pitchFamily="66" charset="0"/>
            </a:endParaRPr>
          </a:p>
          <a:p>
            <a:pPr algn="r"/>
            <a:r>
              <a:rPr lang="en-US" altLang="zh-CN" sz="18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pgdir</a:t>
            </a:r>
            <a:r>
              <a:rPr lang="en-US" altLang="zh-CN" sz="18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: </a:t>
            </a:r>
            <a:r>
              <a:rPr lang="en-US" altLang="zh-CN" sz="18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R/W</a:t>
            </a:r>
            <a:endParaRPr lang="zh-CN" altLang="en-US" sz="18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Comic Sans MS" pitchFamily="66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3.33333E-6 L 0.43264 0.0009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632" y="3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46" grpId="0"/>
      <p:bldP spid="14" grpId="0" animBg="1"/>
      <p:bldP spid="16" grpId="0"/>
      <p:bldP spid="19" grpId="0"/>
      <p:bldP spid="21" grpId="0" animBg="1"/>
      <p:bldP spid="22" grpId="0"/>
      <p:bldP spid="25" grpId="0" animBg="1"/>
      <p:bldP spid="26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357158" y="214296"/>
            <a:ext cx="85011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内存管理的</a:t>
            </a:r>
            <a:r>
              <a:rPr lang="zh-CN" altLang="zh-CN" sz="3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copy-on-write</a:t>
            </a:r>
            <a:r>
              <a:rPr lang="zh-CN" altLang="en-US" sz="3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机制 </a:t>
            </a:r>
            <a:r>
              <a:rPr lang="zh-CN" altLang="zh-CN" sz="3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– </a:t>
            </a:r>
            <a:r>
              <a:rPr lang="zh-CN" altLang="en-US" sz="3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需要更多注意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3" name="Straight Arrow Connector 10"/>
          <p:cNvCxnSpPr>
            <a:cxnSpLocks noChangeShapeType="1"/>
          </p:cNvCxnSpPr>
          <p:nvPr/>
        </p:nvCxnSpPr>
        <p:spPr bwMode="auto">
          <a:xfrm>
            <a:off x="1714480" y="1825620"/>
            <a:ext cx="0" cy="1692000"/>
          </a:xfrm>
          <a:prstGeom prst="straightConnector1">
            <a:avLst/>
          </a:prstGeom>
          <a:noFill/>
          <a:ln w="28575">
            <a:solidFill>
              <a:srgbClr val="11576A"/>
            </a:solidFill>
            <a:bevel/>
            <a:headEnd/>
            <a:tailEnd type="triangle" w="med" len="med"/>
          </a:ln>
        </p:spPr>
      </p:cxnSp>
      <p:sp>
        <p:nvSpPr>
          <p:cNvPr id="36" name="TextBox 11"/>
          <p:cNvSpPr>
            <a:spLocks noChangeArrowheads="1"/>
          </p:cNvSpPr>
          <p:nvPr/>
        </p:nvSpPr>
        <p:spPr bwMode="auto">
          <a:xfrm>
            <a:off x="357158" y="2248584"/>
            <a:ext cx="133081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altLang="zh-CN"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vma: R/W</a:t>
            </a:r>
            <a:endParaRPr lang="zh-CN" altLang="en-US" sz="1800" b="1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Comic Sans MS" pitchFamily="66" charset="0"/>
            </a:endParaRPr>
          </a:p>
          <a:p>
            <a:pPr algn="r"/>
            <a:r>
              <a:rPr lang="en-US" altLang="zh-CN"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pgdir</a:t>
            </a:r>
            <a:r>
              <a:rPr lang="en-US" altLang="zh-CN" sz="18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: R</a:t>
            </a:r>
            <a:endParaRPr lang="zh-CN" altLang="en-US" sz="1800" b="1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Comic Sans MS" pitchFamily="66" charset="0"/>
            </a:endParaRPr>
          </a:p>
        </p:txBody>
      </p:sp>
      <p:sp>
        <p:nvSpPr>
          <p:cNvPr id="51" name="Flowchart: Document 5"/>
          <p:cNvSpPr>
            <a:spLocks/>
          </p:cNvSpPr>
          <p:nvPr/>
        </p:nvSpPr>
        <p:spPr bwMode="auto">
          <a:xfrm>
            <a:off x="992169" y="1000114"/>
            <a:ext cx="1727200" cy="863600"/>
          </a:xfrm>
          <a:prstGeom prst="flowChartDocument">
            <a:avLst/>
          </a:prstGeom>
          <a:gradFill rotWithShape="1">
            <a:gsLst>
              <a:gs pos="100000">
                <a:srgbClr val="11576A"/>
              </a:gs>
              <a:gs pos="0">
                <a:srgbClr val="0EB1C8"/>
              </a:gs>
              <a:gs pos="100000">
                <a:srgbClr val="E5EEFF"/>
              </a:gs>
            </a:gsLst>
            <a:lin ang="16200000" scaled="1"/>
          </a:gradFill>
          <a:ln w="28575">
            <a:solidFill>
              <a:schemeClr val="tx1"/>
            </a:solidFill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en-US" sz="2000" b="1">
              <a:latin typeface="微软雅黑" pitchFamily="34" charset="-122"/>
              <a:ea typeface="微软雅黑" pitchFamily="34" charset="-122"/>
              <a:sym typeface="Times" pitchFamily="2" charset="0"/>
            </a:endParaRPr>
          </a:p>
        </p:txBody>
      </p:sp>
      <p:sp>
        <p:nvSpPr>
          <p:cNvPr id="55" name="TextBox 6"/>
          <p:cNvSpPr>
            <a:spLocks noChangeArrowheads="1"/>
          </p:cNvSpPr>
          <p:nvPr/>
        </p:nvSpPr>
        <p:spPr bwMode="auto">
          <a:xfrm>
            <a:off x="1130288" y="1176543"/>
            <a:ext cx="1308820" cy="369332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Times" pitchFamily="2" charset="0"/>
              </a:rPr>
              <a:t>Process A</a:t>
            </a:r>
            <a:endParaRPr lang="zh-CN" altLang="en-US" b="1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Times" pitchFamily="2" charset="0"/>
            </a:endParaRPr>
          </a:p>
        </p:txBody>
      </p:sp>
      <p:sp>
        <p:nvSpPr>
          <p:cNvPr id="59" name="Flowchart: Document 5"/>
          <p:cNvSpPr>
            <a:spLocks/>
          </p:cNvSpPr>
          <p:nvPr/>
        </p:nvSpPr>
        <p:spPr bwMode="auto">
          <a:xfrm>
            <a:off x="4857752" y="1000114"/>
            <a:ext cx="1727200" cy="863600"/>
          </a:xfrm>
          <a:prstGeom prst="flowChartDocument">
            <a:avLst/>
          </a:prstGeom>
          <a:gradFill rotWithShape="1">
            <a:gsLst>
              <a:gs pos="100000">
                <a:srgbClr val="11576A"/>
              </a:gs>
              <a:gs pos="0">
                <a:srgbClr val="0EB1C8"/>
              </a:gs>
              <a:gs pos="100000">
                <a:srgbClr val="E5EEFF"/>
              </a:gs>
            </a:gsLst>
            <a:lin ang="16200000" scaled="1"/>
          </a:gradFill>
          <a:ln w="28575">
            <a:solidFill>
              <a:schemeClr val="tx1"/>
            </a:solidFill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en-US" sz="2000" b="1">
              <a:latin typeface="微软雅黑" pitchFamily="34" charset="-122"/>
              <a:ea typeface="微软雅黑" pitchFamily="34" charset="-122"/>
              <a:sym typeface="Times" pitchFamily="2" charset="0"/>
            </a:endParaRPr>
          </a:p>
        </p:txBody>
      </p:sp>
      <p:sp>
        <p:nvSpPr>
          <p:cNvPr id="60" name="TextBox 6"/>
          <p:cNvSpPr>
            <a:spLocks noChangeArrowheads="1"/>
          </p:cNvSpPr>
          <p:nvPr/>
        </p:nvSpPr>
        <p:spPr bwMode="auto">
          <a:xfrm>
            <a:off x="4995871" y="1176543"/>
            <a:ext cx="1308820" cy="369332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Times" pitchFamily="2" charset="0"/>
              </a:rPr>
              <a:t>Process B</a:t>
            </a:r>
            <a:endParaRPr lang="zh-CN" altLang="en-US" b="1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Times" pitchFamily="2" charset="0"/>
            </a:endParaRPr>
          </a:p>
        </p:txBody>
      </p:sp>
      <p:sp>
        <p:nvSpPr>
          <p:cNvPr id="15" name="TextBox 20"/>
          <p:cNvSpPr>
            <a:spLocks noChangeArrowheads="1"/>
          </p:cNvSpPr>
          <p:nvPr/>
        </p:nvSpPr>
        <p:spPr bwMode="auto">
          <a:xfrm>
            <a:off x="1804042" y="1845228"/>
            <a:ext cx="9105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altLang="zh-CN" sz="18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Write!</a:t>
            </a:r>
            <a:endParaRPr lang="zh-CN" altLang="en-US" sz="1800" b="1">
              <a:solidFill>
                <a:srgbClr val="C00000"/>
              </a:solidFill>
              <a:latin typeface="微软雅黑" pitchFamily="34" charset="-122"/>
              <a:ea typeface="微软雅黑" pitchFamily="34" charset="-122"/>
              <a:sym typeface="Comic Sans MS" pitchFamily="66" charset="0"/>
            </a:endParaRPr>
          </a:p>
        </p:txBody>
      </p:sp>
      <p:sp>
        <p:nvSpPr>
          <p:cNvPr id="16" name="TextBox 20"/>
          <p:cNvSpPr>
            <a:spLocks noChangeArrowheads="1"/>
          </p:cNvSpPr>
          <p:nvPr/>
        </p:nvSpPr>
        <p:spPr bwMode="auto">
          <a:xfrm>
            <a:off x="500034" y="4214824"/>
            <a:ext cx="502663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6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需要引用计数（</a:t>
            </a:r>
            <a:r>
              <a:rPr lang="en-US" altLang="zh-CN" sz="16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reference counting</a:t>
            </a:r>
            <a:r>
              <a:rPr lang="zh-CN" altLang="en-US" sz="16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)</a:t>
            </a:r>
            <a:r>
              <a:rPr lang="en-US" altLang="zh-CN" sz="16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…  page_ref()</a:t>
            </a:r>
            <a:endParaRPr lang="zh-CN" altLang="en-US" sz="1600" b="1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Comic Sans MS" pitchFamily="66" charset="0"/>
            </a:endParaRPr>
          </a:p>
        </p:txBody>
      </p:sp>
      <p:sp>
        <p:nvSpPr>
          <p:cNvPr id="19" name="TextBox 20"/>
          <p:cNvSpPr>
            <a:spLocks noChangeArrowheads="1"/>
          </p:cNvSpPr>
          <p:nvPr/>
        </p:nvSpPr>
        <p:spPr bwMode="auto">
          <a:xfrm>
            <a:off x="4179263" y="2260598"/>
            <a:ext cx="147700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altLang="zh-CN"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vma: R/W</a:t>
            </a:r>
            <a:endParaRPr lang="zh-CN" altLang="en-US" sz="1800" b="1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Comic Sans MS" pitchFamily="66" charset="0"/>
            </a:endParaRPr>
          </a:p>
          <a:p>
            <a:pPr algn="r"/>
            <a:r>
              <a:rPr lang="en-US" altLang="zh-CN"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pgdir: </a:t>
            </a:r>
            <a:r>
              <a:rPr lang="en-US" altLang="zh-CN" sz="18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R/W</a:t>
            </a:r>
            <a:endParaRPr lang="zh-CN" altLang="en-US" sz="1800" b="1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Comic Sans MS" pitchFamily="66" charset="0"/>
            </a:endParaRPr>
          </a:p>
        </p:txBody>
      </p:sp>
      <p:cxnSp>
        <p:nvCxnSpPr>
          <p:cNvPr id="20" name="Straight Arrow Connector 10"/>
          <p:cNvCxnSpPr>
            <a:cxnSpLocks noChangeShapeType="1"/>
          </p:cNvCxnSpPr>
          <p:nvPr/>
        </p:nvCxnSpPr>
        <p:spPr bwMode="auto">
          <a:xfrm>
            <a:off x="5715008" y="1804982"/>
            <a:ext cx="0" cy="1692000"/>
          </a:xfrm>
          <a:prstGeom prst="straightConnector1">
            <a:avLst/>
          </a:prstGeom>
          <a:noFill/>
          <a:ln w="28575">
            <a:solidFill>
              <a:srgbClr val="11576A"/>
            </a:solidFill>
            <a:bevel/>
            <a:headEnd/>
            <a:tailEnd type="triangle" w="med" len="med"/>
          </a:ln>
        </p:spPr>
      </p:cxnSp>
      <p:sp>
        <p:nvSpPr>
          <p:cNvPr id="23" name="任意多边形 22"/>
          <p:cNvSpPr/>
          <p:nvPr/>
        </p:nvSpPr>
        <p:spPr>
          <a:xfrm>
            <a:off x="1714480" y="1928808"/>
            <a:ext cx="1245809" cy="1944914"/>
          </a:xfrm>
          <a:custGeom>
            <a:avLst/>
            <a:gdLst>
              <a:gd name="connsiteX0" fmla="*/ 0 w 1245809"/>
              <a:gd name="connsiteY0" fmla="*/ 0 h 1944914"/>
              <a:gd name="connsiteX1" fmla="*/ 275771 w 1245809"/>
              <a:gd name="connsiteY1" fmla="*/ 609600 h 1944914"/>
              <a:gd name="connsiteX2" fmla="*/ 769257 w 1245809"/>
              <a:gd name="connsiteY2" fmla="*/ 653143 h 1944914"/>
              <a:gd name="connsiteX3" fmla="*/ 1045028 w 1245809"/>
              <a:gd name="connsiteY3" fmla="*/ 798286 h 1944914"/>
              <a:gd name="connsiteX4" fmla="*/ 1233714 w 1245809"/>
              <a:gd name="connsiteY4" fmla="*/ 1233714 h 1944914"/>
              <a:gd name="connsiteX5" fmla="*/ 1117600 w 1245809"/>
              <a:gd name="connsiteY5" fmla="*/ 1741714 h 1944914"/>
              <a:gd name="connsiteX6" fmla="*/ 783771 w 1245809"/>
              <a:gd name="connsiteY6" fmla="*/ 1944914 h 1944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45809" h="1944914">
                <a:moveTo>
                  <a:pt x="0" y="0"/>
                </a:moveTo>
                <a:cubicBezTo>
                  <a:pt x="73781" y="250371"/>
                  <a:pt x="147562" y="500743"/>
                  <a:pt x="275771" y="609600"/>
                </a:cubicBezTo>
                <a:cubicBezTo>
                  <a:pt x="403981" y="718457"/>
                  <a:pt x="641048" y="621695"/>
                  <a:pt x="769257" y="653143"/>
                </a:cubicBezTo>
                <a:cubicBezTo>
                  <a:pt x="897466" y="684591"/>
                  <a:pt x="967619" y="701524"/>
                  <a:pt x="1045028" y="798286"/>
                </a:cubicBezTo>
                <a:cubicBezTo>
                  <a:pt x="1122437" y="895048"/>
                  <a:pt x="1221619" y="1076476"/>
                  <a:pt x="1233714" y="1233714"/>
                </a:cubicBezTo>
                <a:cubicBezTo>
                  <a:pt x="1245809" y="1390952"/>
                  <a:pt x="1192590" y="1623181"/>
                  <a:pt x="1117600" y="1741714"/>
                </a:cubicBezTo>
                <a:cubicBezTo>
                  <a:pt x="1042610" y="1860247"/>
                  <a:pt x="783771" y="1944914"/>
                  <a:pt x="783771" y="1944914"/>
                </a:cubicBezTo>
              </a:path>
            </a:pathLst>
          </a:custGeom>
          <a:ln w="28575">
            <a:solidFill>
              <a:srgbClr val="11576A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47</a:t>
            </a:fld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818259" y="3621788"/>
            <a:ext cx="1620849" cy="5503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VMA</a:t>
            </a:r>
            <a:r>
              <a:rPr lang="en-US" altLang="zh-CN" dirty="0" smtClean="0">
                <a:sym typeface="Wingdings" panose="05000000000000000000" pitchFamily="2" charset="2"/>
              </a:rPr>
              <a:t>MEM</a:t>
            </a:r>
            <a:endParaRPr lang="zh-CN" altLang="en-US" dirty="0"/>
          </a:p>
        </p:txBody>
      </p:sp>
      <p:sp>
        <p:nvSpPr>
          <p:cNvPr id="18" name="圆角矩形 17"/>
          <p:cNvSpPr/>
          <p:nvPr/>
        </p:nvSpPr>
        <p:spPr>
          <a:xfrm>
            <a:off x="4857752" y="3562887"/>
            <a:ext cx="1620849" cy="5503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VMA</a:t>
            </a:r>
            <a:r>
              <a:rPr lang="en-US" altLang="zh-CN" dirty="0" smtClean="0">
                <a:sym typeface="Wingdings" panose="05000000000000000000" pitchFamily="2" charset="2"/>
              </a:rPr>
              <a:t>MEM</a:t>
            </a:r>
            <a:endParaRPr lang="zh-CN" alt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357158" y="214296"/>
            <a:ext cx="85011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内存管理的</a:t>
            </a:r>
            <a:r>
              <a:rPr lang="zh-CN" altLang="zh-CN" sz="3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copy-on-write</a:t>
            </a:r>
            <a:r>
              <a:rPr lang="zh-CN" altLang="en-US" sz="3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机制 </a:t>
            </a:r>
            <a:r>
              <a:rPr lang="zh-CN" altLang="zh-CN" sz="3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– </a:t>
            </a:r>
            <a:r>
              <a:rPr lang="zh-CN" altLang="en-US" sz="3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概述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3" name="Straight Arrow Connector 10"/>
          <p:cNvCxnSpPr>
            <a:cxnSpLocks noChangeShapeType="1"/>
          </p:cNvCxnSpPr>
          <p:nvPr/>
        </p:nvCxnSpPr>
        <p:spPr bwMode="auto">
          <a:xfrm>
            <a:off x="1714480" y="2176748"/>
            <a:ext cx="0" cy="1692000"/>
          </a:xfrm>
          <a:prstGeom prst="straightConnector1">
            <a:avLst/>
          </a:prstGeom>
          <a:noFill/>
          <a:ln w="28575">
            <a:solidFill>
              <a:srgbClr val="11576A"/>
            </a:solidFill>
            <a:bevel/>
            <a:headEnd/>
            <a:tailEnd type="triangle" w="med" len="med"/>
          </a:ln>
        </p:spPr>
      </p:cxnSp>
      <p:sp>
        <p:nvSpPr>
          <p:cNvPr id="36" name="TextBox 11"/>
          <p:cNvSpPr>
            <a:spLocks noChangeArrowheads="1"/>
          </p:cNvSpPr>
          <p:nvPr/>
        </p:nvSpPr>
        <p:spPr bwMode="auto">
          <a:xfrm>
            <a:off x="610433" y="2248584"/>
            <a:ext cx="107753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altLang="zh-CN" sz="14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vma: R/W</a:t>
            </a:r>
            <a:endParaRPr lang="zh-CN" altLang="en-US" sz="1400" b="1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Comic Sans MS" pitchFamily="66" charset="0"/>
            </a:endParaRPr>
          </a:p>
          <a:p>
            <a:pPr algn="r"/>
            <a:r>
              <a:rPr lang="en-US" altLang="zh-CN" sz="14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pgdir</a:t>
            </a:r>
            <a:r>
              <a:rPr lang="en-US" altLang="zh-CN" sz="14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: R</a:t>
            </a:r>
            <a:endParaRPr lang="zh-CN" altLang="en-US" sz="1400" b="1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Comic Sans MS" pitchFamily="66" charset="0"/>
            </a:endParaRPr>
          </a:p>
        </p:txBody>
      </p:sp>
      <p:sp>
        <p:nvSpPr>
          <p:cNvPr id="46" name="TextBox 20"/>
          <p:cNvSpPr>
            <a:spLocks noChangeArrowheads="1"/>
          </p:cNvSpPr>
          <p:nvPr/>
        </p:nvSpPr>
        <p:spPr bwMode="auto">
          <a:xfrm>
            <a:off x="1857356" y="1928808"/>
            <a:ext cx="107753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altLang="zh-CN" sz="14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vma: R/W</a:t>
            </a:r>
            <a:endParaRPr lang="zh-CN" altLang="en-US" sz="1400" b="1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Comic Sans MS" pitchFamily="66" charset="0"/>
            </a:endParaRPr>
          </a:p>
          <a:p>
            <a:pPr algn="r"/>
            <a:r>
              <a:rPr lang="en-US" altLang="zh-CN" sz="14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pgdir: </a:t>
            </a:r>
            <a:r>
              <a:rPr lang="en-US" altLang="zh-CN" sz="14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-</a:t>
            </a:r>
            <a:endParaRPr lang="zh-CN" altLang="en-US" sz="1400" b="1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Comic Sans MS" pitchFamily="66" charset="0"/>
            </a:endParaRPr>
          </a:p>
        </p:txBody>
      </p:sp>
      <p:sp>
        <p:nvSpPr>
          <p:cNvPr id="51" name="Flowchart: Document 5"/>
          <p:cNvSpPr>
            <a:spLocks/>
          </p:cNvSpPr>
          <p:nvPr/>
        </p:nvSpPr>
        <p:spPr bwMode="auto">
          <a:xfrm>
            <a:off x="992169" y="1000114"/>
            <a:ext cx="1727200" cy="863600"/>
          </a:xfrm>
          <a:prstGeom prst="flowChartDocument">
            <a:avLst/>
          </a:prstGeom>
          <a:gradFill rotWithShape="1">
            <a:gsLst>
              <a:gs pos="100000">
                <a:srgbClr val="11576A"/>
              </a:gs>
              <a:gs pos="0">
                <a:srgbClr val="0EB1C8"/>
              </a:gs>
              <a:gs pos="100000">
                <a:srgbClr val="E5EEFF"/>
              </a:gs>
            </a:gsLst>
            <a:lin ang="16200000" scaled="1"/>
          </a:gradFill>
          <a:ln w="28575">
            <a:solidFill>
              <a:schemeClr val="tx1"/>
            </a:solidFill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en-US" sz="2000" b="1">
              <a:latin typeface="微软雅黑" pitchFamily="34" charset="-122"/>
              <a:ea typeface="微软雅黑" pitchFamily="34" charset="-122"/>
              <a:sym typeface="Times" pitchFamily="2" charset="0"/>
            </a:endParaRPr>
          </a:p>
        </p:txBody>
      </p:sp>
      <p:sp>
        <p:nvSpPr>
          <p:cNvPr id="55" name="TextBox 6"/>
          <p:cNvSpPr>
            <a:spLocks noChangeArrowheads="1"/>
          </p:cNvSpPr>
          <p:nvPr/>
        </p:nvSpPr>
        <p:spPr bwMode="auto">
          <a:xfrm>
            <a:off x="1130288" y="1176543"/>
            <a:ext cx="1308820" cy="369332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Times" pitchFamily="2" charset="0"/>
              </a:rPr>
              <a:t>Process A</a:t>
            </a:r>
            <a:endParaRPr lang="zh-CN" altLang="en-US" b="1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Times" pitchFamily="2" charset="0"/>
            </a:endParaRPr>
          </a:p>
        </p:txBody>
      </p:sp>
      <p:sp>
        <p:nvSpPr>
          <p:cNvPr id="59" name="Flowchart: Document 5"/>
          <p:cNvSpPr>
            <a:spLocks/>
          </p:cNvSpPr>
          <p:nvPr/>
        </p:nvSpPr>
        <p:spPr bwMode="auto">
          <a:xfrm>
            <a:off x="4857752" y="1000114"/>
            <a:ext cx="1727200" cy="863600"/>
          </a:xfrm>
          <a:prstGeom prst="flowChartDocument">
            <a:avLst/>
          </a:prstGeom>
          <a:gradFill rotWithShape="1">
            <a:gsLst>
              <a:gs pos="100000">
                <a:srgbClr val="11576A"/>
              </a:gs>
              <a:gs pos="0">
                <a:srgbClr val="0EB1C8"/>
              </a:gs>
              <a:gs pos="100000">
                <a:srgbClr val="E5EEFF"/>
              </a:gs>
            </a:gsLst>
            <a:lin ang="16200000" scaled="1"/>
          </a:gradFill>
          <a:ln w="28575">
            <a:solidFill>
              <a:schemeClr val="tx1"/>
            </a:solidFill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en-US" sz="2000" b="1">
              <a:latin typeface="微软雅黑" pitchFamily="34" charset="-122"/>
              <a:ea typeface="微软雅黑" pitchFamily="34" charset="-122"/>
              <a:sym typeface="Times" pitchFamily="2" charset="0"/>
            </a:endParaRPr>
          </a:p>
        </p:txBody>
      </p:sp>
      <p:sp>
        <p:nvSpPr>
          <p:cNvPr id="60" name="TextBox 6"/>
          <p:cNvSpPr>
            <a:spLocks noChangeArrowheads="1"/>
          </p:cNvSpPr>
          <p:nvPr/>
        </p:nvSpPr>
        <p:spPr bwMode="auto">
          <a:xfrm>
            <a:off x="4995871" y="1176543"/>
            <a:ext cx="1308820" cy="369332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Times" pitchFamily="2" charset="0"/>
              </a:rPr>
              <a:t>Process B</a:t>
            </a:r>
            <a:endParaRPr lang="zh-CN" altLang="en-US" b="1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Times" pitchFamily="2" charset="0"/>
            </a:endParaRPr>
          </a:p>
        </p:txBody>
      </p:sp>
      <p:sp>
        <p:nvSpPr>
          <p:cNvPr id="14" name="弧形 13"/>
          <p:cNvSpPr>
            <a:spLocks/>
          </p:cNvSpPr>
          <p:nvPr/>
        </p:nvSpPr>
        <p:spPr>
          <a:xfrm rot="5016500">
            <a:off x="2021566" y="656759"/>
            <a:ext cx="3977904" cy="3380366"/>
          </a:xfrm>
          <a:prstGeom prst="arc">
            <a:avLst/>
          </a:prstGeom>
          <a:ln w="28575">
            <a:solidFill>
              <a:srgbClr val="11576A"/>
            </a:solidFill>
            <a:prstDash val="sys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20"/>
          <p:cNvSpPr>
            <a:spLocks noChangeArrowheads="1"/>
          </p:cNvSpPr>
          <p:nvPr/>
        </p:nvSpPr>
        <p:spPr bwMode="auto">
          <a:xfrm>
            <a:off x="4916859" y="1857370"/>
            <a:ext cx="151252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altLang="zh-CN" sz="16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Read!/Write!</a:t>
            </a:r>
            <a:endParaRPr lang="zh-CN" altLang="en-US" sz="1600" b="1">
              <a:solidFill>
                <a:srgbClr val="C00000"/>
              </a:solidFill>
              <a:latin typeface="微软雅黑" pitchFamily="34" charset="-122"/>
              <a:ea typeface="微软雅黑" pitchFamily="34" charset="-122"/>
              <a:sym typeface="Comic Sans MS" pitchFamily="66" charset="0"/>
            </a:endParaRPr>
          </a:p>
        </p:txBody>
      </p:sp>
      <p:sp>
        <p:nvSpPr>
          <p:cNvPr id="16" name="TextBox 20"/>
          <p:cNvSpPr>
            <a:spLocks noChangeArrowheads="1"/>
          </p:cNvSpPr>
          <p:nvPr/>
        </p:nvSpPr>
        <p:spPr bwMode="auto">
          <a:xfrm>
            <a:off x="3587937" y="2973652"/>
            <a:ext cx="2304542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indent="-342900"/>
            <a:r>
              <a:rPr lang="zh-CN" altLang="en-US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需要保持的属性</a:t>
            </a:r>
            <a:r>
              <a:rPr lang="en-US" altLang="zh-CN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:</a:t>
            </a:r>
            <a:endParaRPr lang="zh-CN" altLang="en-US" sz="14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Comic Sans MS" pitchFamily="66" charset="0"/>
            </a:endParaRPr>
          </a:p>
          <a:p>
            <a:pPr indent="-342900"/>
            <a:r>
              <a:rPr lang="en-US" altLang="zh-CN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   Data is always correct</a:t>
            </a:r>
            <a:endParaRPr lang="zh-CN" altLang="en-US" sz="14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Comic Sans MS" pitchFamily="66" charset="0"/>
            </a:endParaRPr>
          </a:p>
          <a:p>
            <a:pPr indent="-342900"/>
            <a:r>
              <a:rPr lang="en-US" altLang="zh-CN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   No memory leaks</a:t>
            </a:r>
            <a:endParaRPr lang="zh-CN" altLang="en-US" sz="14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Comic Sans MS" pitchFamily="66" charset="0"/>
            </a:endParaRPr>
          </a:p>
        </p:txBody>
      </p:sp>
      <p:sp>
        <p:nvSpPr>
          <p:cNvPr id="19" name="TextBox 20"/>
          <p:cNvSpPr>
            <a:spLocks noChangeArrowheads="1"/>
          </p:cNvSpPr>
          <p:nvPr/>
        </p:nvSpPr>
        <p:spPr bwMode="auto">
          <a:xfrm>
            <a:off x="2712676" y="2441574"/>
            <a:ext cx="107753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altLang="zh-CN" sz="14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vma: R/W</a:t>
            </a:r>
            <a:endParaRPr lang="zh-CN" altLang="en-US" sz="1400" b="1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Comic Sans MS" pitchFamily="66" charset="0"/>
            </a:endParaRPr>
          </a:p>
          <a:p>
            <a:pPr algn="r"/>
            <a:r>
              <a:rPr lang="en-US" altLang="zh-CN" sz="14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pgdir: </a:t>
            </a:r>
            <a:r>
              <a:rPr lang="en-US" altLang="zh-CN" sz="14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R</a:t>
            </a:r>
            <a:endParaRPr lang="zh-CN" altLang="en-US" sz="1400" b="1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Comic Sans MS" pitchFamily="66" charset="0"/>
            </a:endParaRPr>
          </a:p>
        </p:txBody>
      </p:sp>
      <p:cxnSp>
        <p:nvCxnSpPr>
          <p:cNvPr id="39" name="Straight Arrow Connector 17"/>
          <p:cNvCxnSpPr>
            <a:cxnSpLocks noChangeShapeType="1"/>
          </p:cNvCxnSpPr>
          <p:nvPr/>
        </p:nvCxnSpPr>
        <p:spPr bwMode="auto">
          <a:xfrm rot="10800000" flipV="1">
            <a:off x="1714481" y="2175164"/>
            <a:ext cx="3981459" cy="1676408"/>
          </a:xfrm>
          <a:prstGeom prst="straightConnector1">
            <a:avLst/>
          </a:prstGeom>
          <a:noFill/>
          <a:ln w="28575">
            <a:solidFill>
              <a:srgbClr val="11576A"/>
            </a:solidFill>
            <a:bevel/>
            <a:headEnd/>
            <a:tailEnd type="triangle" w="med" len="med"/>
          </a:ln>
        </p:spPr>
      </p:cxnSp>
      <p:grpSp>
        <p:nvGrpSpPr>
          <p:cNvPr id="26" name="组合 25"/>
          <p:cNvGrpSpPr/>
          <p:nvPr/>
        </p:nvGrpSpPr>
        <p:grpSpPr>
          <a:xfrm>
            <a:off x="3131840" y="3868748"/>
            <a:ext cx="1021045" cy="738186"/>
            <a:chOff x="3422623" y="3535368"/>
            <a:chExt cx="1724025" cy="952500"/>
          </a:xfrm>
        </p:grpSpPr>
        <p:sp>
          <p:nvSpPr>
            <p:cNvPr id="27" name="Flowchart: Magnetic Disk 12"/>
            <p:cNvSpPr>
              <a:spLocks/>
            </p:cNvSpPr>
            <p:nvPr/>
          </p:nvSpPr>
          <p:spPr bwMode="auto">
            <a:xfrm>
              <a:off x="3422623" y="3535368"/>
              <a:ext cx="1724025" cy="952500"/>
            </a:xfrm>
            <a:prstGeom prst="flowChartMagneticDisk">
              <a:avLst/>
            </a:prstGeom>
            <a:gradFill rotWithShape="1"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rgbClr val="E6EAF8"/>
                </a:gs>
              </a:gsLst>
              <a:lin ang="16200000" scaled="1"/>
            </a:gradFill>
            <a:ln w="28575">
              <a:solidFill>
                <a:schemeClr val="tx1"/>
              </a:solidFill>
              <a:bevel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 sz="2000" b="1">
                <a:latin typeface="微软雅黑" pitchFamily="34" charset="-122"/>
                <a:ea typeface="微软雅黑" pitchFamily="34" charset="-122"/>
                <a:sym typeface="Times" pitchFamily="2" charset="0"/>
              </a:endParaRPr>
            </a:p>
          </p:txBody>
        </p:sp>
        <p:sp>
          <p:nvSpPr>
            <p:cNvPr id="28" name="TextBox 9"/>
            <p:cNvSpPr>
              <a:spLocks noChangeArrowheads="1"/>
            </p:cNvSpPr>
            <p:nvPr/>
          </p:nvSpPr>
          <p:spPr bwMode="auto">
            <a:xfrm>
              <a:off x="3721072" y="3929072"/>
              <a:ext cx="1139479" cy="369332"/>
            </a:xfrm>
            <a:prstGeom prst="rect">
              <a:avLst/>
            </a:prstGeom>
            <a:noFill/>
            <a:ln w="9525">
              <a:noFill/>
              <a:bevel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Times" pitchFamily="2" charset="0"/>
                </a:rPr>
                <a:t>Swap FS</a:t>
              </a:r>
              <a:endParaRPr lang="zh-CN" altLang="en-US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Times" pitchFamily="2" charset="0"/>
              </a:endParaRPr>
            </a:p>
          </p:txBody>
        </p:sp>
      </p:grpSp>
      <p:sp>
        <p:nvSpPr>
          <p:cNvPr id="30" name="TextBox 11"/>
          <p:cNvSpPr>
            <a:spLocks noChangeArrowheads="1"/>
          </p:cNvSpPr>
          <p:nvPr/>
        </p:nvSpPr>
        <p:spPr bwMode="auto">
          <a:xfrm>
            <a:off x="610433" y="2932113"/>
            <a:ext cx="107753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altLang="zh-CN" sz="14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vma: R/W</a:t>
            </a:r>
            <a:endParaRPr lang="zh-CN" altLang="en-US" sz="1400" b="1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Comic Sans MS" pitchFamily="66" charset="0"/>
            </a:endParaRPr>
          </a:p>
          <a:p>
            <a:pPr algn="r"/>
            <a:r>
              <a:rPr lang="en-US" altLang="zh-CN" sz="14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pgdir</a:t>
            </a:r>
            <a:r>
              <a:rPr lang="en-US" altLang="zh-CN" sz="14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: -</a:t>
            </a:r>
            <a:endParaRPr lang="zh-CN" altLang="en-US" sz="1400" b="1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Comic Sans MS" pitchFamily="66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48</a:t>
            </a:fld>
            <a:endParaRPr lang="zh-CN" altLang="en-US"/>
          </a:p>
        </p:txBody>
      </p:sp>
      <p:sp>
        <p:nvSpPr>
          <p:cNvPr id="21" name="圆角矩形 20"/>
          <p:cNvSpPr/>
          <p:nvPr/>
        </p:nvSpPr>
        <p:spPr>
          <a:xfrm>
            <a:off x="904055" y="3881604"/>
            <a:ext cx="1620849" cy="5503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VMA</a:t>
            </a:r>
            <a:r>
              <a:rPr lang="en-US" altLang="zh-CN" dirty="0" smtClean="0">
                <a:sym typeface="Wingdings" panose="05000000000000000000" pitchFamily="2" charset="2"/>
              </a:rPr>
              <a:t>MEM</a:t>
            </a:r>
            <a:endParaRPr lang="zh-CN" alt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285720" y="214296"/>
            <a:ext cx="8643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内存管理的</a:t>
            </a:r>
            <a:r>
              <a:rPr lang="zh-CN" altLang="zh-CN" sz="3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copy-on-write</a:t>
            </a:r>
            <a:r>
              <a:rPr lang="zh-CN" altLang="en-US" sz="3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机制 </a:t>
            </a:r>
            <a:r>
              <a:rPr lang="zh-CN" altLang="zh-CN" sz="3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– </a:t>
            </a:r>
            <a:r>
              <a:rPr lang="zh-CN" altLang="en-US" sz="3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步骤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1142976" y="1000114"/>
            <a:ext cx="3214710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r>
              <a:rPr lang="zh-CN" altLang="en-US" smtClean="0"/>
              <a:t>copy_range() in pmm.c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44893" y="100011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1142976" y="1714494"/>
            <a:ext cx="307183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r>
              <a:rPr lang="zh-CN" altLang="en-US" smtClean="0"/>
              <a:t>do_pgfault() in vmm.c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44893" y="171449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142976" y="3043920"/>
            <a:ext cx="342902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r>
              <a:rPr lang="zh-CN" altLang="en-US" smtClean="0"/>
              <a:t>dup_mmap() in vmm.c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44893" y="3043920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8" name="图片 17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62422" y="1513562"/>
            <a:ext cx="151066" cy="148997"/>
          </a:xfrm>
          <a:prstGeom prst="rect">
            <a:avLst/>
          </a:prstGeom>
          <a:effectLst/>
        </p:spPr>
      </p:pic>
      <p:sp>
        <p:nvSpPr>
          <p:cNvPr id="19" name="内容占位符 2"/>
          <p:cNvSpPr txBox="1">
            <a:spLocks/>
          </p:cNvSpPr>
          <p:nvPr/>
        </p:nvSpPr>
        <p:spPr>
          <a:xfrm>
            <a:off x="1394986" y="1370686"/>
            <a:ext cx="4761339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lvl="1" indent="0"/>
            <a:r>
              <a:rPr lang="zh-CN" altLang="en-US" smtClean="0"/>
              <a:t>不能 copy pages 当 “share=true”</a:t>
            </a:r>
          </a:p>
        </p:txBody>
      </p:sp>
      <p:pic>
        <p:nvPicPr>
          <p:cNvPr id="20" name="图片 19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62422" y="2214560"/>
            <a:ext cx="151066" cy="148997"/>
          </a:xfrm>
          <a:prstGeom prst="rect">
            <a:avLst/>
          </a:prstGeom>
          <a:effectLst/>
        </p:spPr>
      </p:pic>
      <p:sp>
        <p:nvSpPr>
          <p:cNvPr id="21" name="内容占位符 2"/>
          <p:cNvSpPr txBox="1">
            <a:spLocks/>
          </p:cNvSpPr>
          <p:nvPr/>
        </p:nvSpPr>
        <p:spPr>
          <a:xfrm>
            <a:off x="1394986" y="2071684"/>
            <a:ext cx="5105840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lvl="1" indent="0"/>
            <a:r>
              <a:rPr lang="zh-CN" altLang="en-US" smtClean="0"/>
              <a:t>在page fault handler中检测 COW case </a:t>
            </a:r>
          </a:p>
        </p:txBody>
      </p:sp>
      <p:pic>
        <p:nvPicPr>
          <p:cNvPr id="22" name="图片 21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62422" y="2571750"/>
            <a:ext cx="151066" cy="148997"/>
          </a:xfrm>
          <a:prstGeom prst="rect">
            <a:avLst/>
          </a:prstGeom>
          <a:effectLst/>
        </p:spPr>
      </p:pic>
      <p:sp>
        <p:nvSpPr>
          <p:cNvPr id="23" name="内容占位符 2"/>
          <p:cNvSpPr txBox="1">
            <a:spLocks/>
          </p:cNvSpPr>
          <p:nvPr/>
        </p:nvSpPr>
        <p:spPr>
          <a:xfrm>
            <a:off x="1394986" y="2428874"/>
            <a:ext cx="5105840" cy="714380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lvl="1" indent="0"/>
            <a:r>
              <a:rPr lang="zh-CN" altLang="en-US" smtClean="0"/>
              <a:t>适时处理page duplications 和改变 page table entry</a:t>
            </a:r>
          </a:p>
        </p:txBody>
      </p:sp>
      <p:pic>
        <p:nvPicPr>
          <p:cNvPr id="24" name="图片 23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62422" y="3509507"/>
            <a:ext cx="151066" cy="148997"/>
          </a:xfrm>
          <a:prstGeom prst="rect">
            <a:avLst/>
          </a:prstGeom>
          <a:effectLst/>
        </p:spPr>
      </p:pic>
      <p:sp>
        <p:nvSpPr>
          <p:cNvPr id="25" name="内容占位符 2"/>
          <p:cNvSpPr txBox="1">
            <a:spLocks/>
          </p:cNvSpPr>
          <p:nvPr/>
        </p:nvSpPr>
        <p:spPr>
          <a:xfrm>
            <a:off x="1394986" y="3366631"/>
            <a:ext cx="553446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lvl="1" indent="0"/>
            <a:r>
              <a:rPr lang="zh-CN" altLang="en-US" smtClean="0"/>
              <a:t>改变 “bool share=0” 为 “bool share=1”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49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3242574" y="214296"/>
            <a:ext cx="26432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总体介绍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1142976" y="1000114"/>
            <a:ext cx="857256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269875" marR="0" lvl="0" indent="-2698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00507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目标</a:t>
            </a: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005072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44893" y="100011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1534608" y="1389558"/>
            <a:ext cx="400508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lang="zh-CN" altLang="en-US" dirty="0"/>
              <a:t>了解第一个用户进程创建过程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36525" y="1389558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553393" y="2093387"/>
            <a:ext cx="3717056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lang="zh-CN" altLang="en-US" dirty="0" smtClean="0"/>
              <a:t>了解系统调用框架的实现机制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36525" y="1732461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</a:t>
            </a:fld>
            <a:endParaRPr lang="zh-CN" altLang="en-US"/>
          </a:p>
        </p:txBody>
      </p:sp>
      <p:sp>
        <p:nvSpPr>
          <p:cNvPr id="13" name="内容占位符 2"/>
          <p:cNvSpPr txBox="1">
            <a:spLocks/>
          </p:cNvSpPr>
          <p:nvPr/>
        </p:nvSpPr>
        <p:spPr>
          <a:xfrm>
            <a:off x="1553393" y="1751232"/>
            <a:ext cx="3717056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lang="zh-CN" altLang="en-US" dirty="0" smtClean="0"/>
              <a:t>了解进程管理的实现机制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4" name="TextBox 10"/>
          <p:cNvSpPr txBox="1"/>
          <p:nvPr/>
        </p:nvSpPr>
        <p:spPr>
          <a:xfrm>
            <a:off x="1227299" y="2103146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629207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285720" y="214296"/>
            <a:ext cx="8643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内存管理的</a:t>
            </a:r>
            <a:r>
              <a:rPr lang="zh-CN" altLang="zh-CN" sz="3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copy-on-write</a:t>
            </a:r>
            <a:r>
              <a:rPr lang="zh-CN" altLang="en-US" sz="3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机制 </a:t>
            </a:r>
            <a:r>
              <a:rPr lang="zh-CN" altLang="zh-CN" sz="3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– </a:t>
            </a:r>
            <a:r>
              <a:rPr lang="zh-CN" altLang="en-US" sz="3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步骤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704334" y="948667"/>
            <a:ext cx="3214710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r>
              <a:rPr lang="zh-CN" altLang="en-US" smtClean="0"/>
              <a:t>需要适当考虑边角情况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6251" y="948667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8" name="图片 17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3780" y="1462115"/>
            <a:ext cx="151066" cy="148997"/>
          </a:xfrm>
          <a:prstGeom prst="rect">
            <a:avLst/>
          </a:prstGeom>
          <a:effectLst/>
        </p:spPr>
      </p:pic>
      <p:sp>
        <p:nvSpPr>
          <p:cNvPr id="19" name="内容占位符 2"/>
          <p:cNvSpPr txBox="1">
            <a:spLocks/>
          </p:cNvSpPr>
          <p:nvPr/>
        </p:nvSpPr>
        <p:spPr>
          <a:xfrm>
            <a:off x="956344" y="1319239"/>
            <a:ext cx="4761339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lvl="1" indent="0"/>
            <a:r>
              <a:rPr lang="zh-CN" altLang="en-US" smtClean="0"/>
              <a:t>需要根据情况写出比较充分的</a:t>
            </a:r>
            <a:r>
              <a:rPr lang="zh-CN" altLang="zh-CN" smtClean="0"/>
              <a:t>testcase</a:t>
            </a:r>
            <a:endParaRPr lang="zh-CN" altLang="en-US" smtClean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50</a:t>
            </a:fld>
            <a:endParaRPr lang="zh-CN" altLang="en-US"/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693619" y="1808895"/>
            <a:ext cx="3214710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r>
              <a:rPr lang="zh-CN" altLang="zh-CN" smtClean="0"/>
              <a:t>page</a:t>
            </a:r>
            <a:r>
              <a:rPr lang="zh-CN" altLang="en-US" smtClean="0"/>
              <a:t>的</a:t>
            </a:r>
            <a:r>
              <a:rPr lang="zh-CN" altLang="zh-CN" smtClean="0"/>
              <a:t>MM states?</a:t>
            </a:r>
          </a:p>
        </p:txBody>
      </p:sp>
      <p:sp>
        <p:nvSpPr>
          <p:cNvPr id="10" name="TextBox 5"/>
          <p:cNvSpPr txBox="1"/>
          <p:nvPr/>
        </p:nvSpPr>
        <p:spPr>
          <a:xfrm>
            <a:off x="395536" y="1808895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内容占位符 2"/>
          <p:cNvSpPr txBox="1">
            <a:spLocks/>
          </p:cNvSpPr>
          <p:nvPr/>
        </p:nvSpPr>
        <p:spPr>
          <a:xfrm>
            <a:off x="693619" y="3881729"/>
            <a:ext cx="5572164" cy="813714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indent="0"/>
            <a:r>
              <a:rPr lang="zh-CN" altLang="zh-CN" smtClean="0"/>
              <a:t>Q: </a:t>
            </a:r>
            <a:r>
              <a:rPr lang="zh-CN" altLang="en-US" smtClean="0"/>
              <a:t>这些状态的转换关系图是？能否证明这个转换关系模型的正确性？</a:t>
            </a:r>
          </a:p>
        </p:txBody>
      </p:sp>
      <p:sp>
        <p:nvSpPr>
          <p:cNvPr id="12" name="TextBox 10"/>
          <p:cNvSpPr txBox="1"/>
          <p:nvPr/>
        </p:nvSpPr>
        <p:spPr>
          <a:xfrm>
            <a:off x="395536" y="3881729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3" name="图片 12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3065" y="2322343"/>
            <a:ext cx="151066" cy="148997"/>
          </a:xfrm>
          <a:prstGeom prst="rect">
            <a:avLst/>
          </a:prstGeom>
          <a:effectLst/>
        </p:spPr>
      </p:pic>
      <p:sp>
        <p:nvSpPr>
          <p:cNvPr id="14" name="内容占位符 2"/>
          <p:cNvSpPr txBox="1">
            <a:spLocks/>
          </p:cNvSpPr>
          <p:nvPr/>
        </p:nvSpPr>
        <p:spPr>
          <a:xfrm>
            <a:off x="945629" y="2179467"/>
            <a:ext cx="517727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lvl="1" indent="0"/>
            <a:r>
              <a:rPr lang="zh-CN" altLang="zh-CN" smtClean="0"/>
              <a:t>Present? (invalid, valid, swapped-out</a:t>
            </a:r>
            <a:r>
              <a:rPr lang="en-US" altLang="zh-CN" smtClean="0"/>
              <a:t>)</a:t>
            </a:r>
            <a:endParaRPr lang="zh-CN" altLang="en-US" smtClean="0"/>
          </a:p>
        </p:txBody>
      </p:sp>
      <p:pic>
        <p:nvPicPr>
          <p:cNvPr id="15" name="图片 14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3065" y="3023341"/>
            <a:ext cx="151066" cy="148997"/>
          </a:xfrm>
          <a:prstGeom prst="rect">
            <a:avLst/>
          </a:prstGeom>
          <a:effectLst/>
        </p:spPr>
      </p:pic>
      <p:sp>
        <p:nvSpPr>
          <p:cNvPr id="16" name="内容占位符 2"/>
          <p:cNvSpPr txBox="1">
            <a:spLocks/>
          </p:cNvSpPr>
          <p:nvPr/>
        </p:nvSpPr>
        <p:spPr>
          <a:xfrm>
            <a:off x="945629" y="2880465"/>
            <a:ext cx="267694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lvl="1" indent="0"/>
            <a:r>
              <a:rPr lang="zh-CN" altLang="zh-CN" smtClean="0"/>
              <a:t>Writable? (COW)</a:t>
            </a:r>
          </a:p>
        </p:txBody>
      </p:sp>
      <p:pic>
        <p:nvPicPr>
          <p:cNvPr id="17" name="图片 16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3065" y="3380531"/>
            <a:ext cx="151066" cy="148997"/>
          </a:xfrm>
          <a:prstGeom prst="rect">
            <a:avLst/>
          </a:prstGeom>
          <a:effectLst/>
        </p:spPr>
      </p:pic>
      <p:sp>
        <p:nvSpPr>
          <p:cNvPr id="20" name="内容占位符 2"/>
          <p:cNvSpPr txBox="1">
            <a:spLocks/>
          </p:cNvSpPr>
          <p:nvPr/>
        </p:nvSpPr>
        <p:spPr>
          <a:xfrm>
            <a:off x="945629" y="3237655"/>
            <a:ext cx="160537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lvl="1" indent="0"/>
            <a:r>
              <a:rPr lang="zh-CN" altLang="zh-CN" smtClean="0"/>
              <a:t>Accessed?</a:t>
            </a:r>
          </a:p>
        </p:txBody>
      </p:sp>
      <p:pic>
        <p:nvPicPr>
          <p:cNvPr id="21" name="图片 20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3065" y="3708693"/>
            <a:ext cx="151066" cy="148997"/>
          </a:xfrm>
          <a:prstGeom prst="rect">
            <a:avLst/>
          </a:prstGeom>
          <a:effectLst/>
        </p:spPr>
      </p:pic>
      <p:sp>
        <p:nvSpPr>
          <p:cNvPr id="22" name="内容占位符 2"/>
          <p:cNvSpPr txBox="1">
            <a:spLocks/>
          </p:cNvSpPr>
          <p:nvPr/>
        </p:nvSpPr>
        <p:spPr>
          <a:xfrm>
            <a:off x="945629" y="3565817"/>
            <a:ext cx="1176750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lvl="1" indent="0"/>
            <a:r>
              <a:rPr lang="zh-CN" altLang="zh-CN" smtClean="0"/>
              <a:t>Dirty?</a:t>
            </a:r>
          </a:p>
        </p:txBody>
      </p:sp>
      <p:pic>
        <p:nvPicPr>
          <p:cNvPr id="23" name="图片 22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3065" y="2666151"/>
            <a:ext cx="151066" cy="148997"/>
          </a:xfrm>
          <a:prstGeom prst="rect">
            <a:avLst/>
          </a:prstGeom>
          <a:effectLst/>
        </p:spPr>
      </p:pic>
      <p:sp>
        <p:nvSpPr>
          <p:cNvPr id="24" name="内容占位符 2"/>
          <p:cNvSpPr txBox="1">
            <a:spLocks/>
          </p:cNvSpPr>
          <p:nvPr/>
        </p:nvSpPr>
        <p:spPr>
          <a:xfrm>
            <a:off x="945629" y="2523275"/>
            <a:ext cx="2605510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lvl="1" indent="0"/>
            <a:r>
              <a:rPr lang="zh-CN" altLang="zh-CN" smtClean="0"/>
              <a:t>User accessible?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2"/>
          <p:cNvSpPr txBox="1">
            <a:spLocks/>
          </p:cNvSpPr>
          <p:nvPr/>
        </p:nvSpPr>
        <p:spPr>
          <a:xfrm>
            <a:off x="1142976" y="2057397"/>
            <a:ext cx="1571636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谢谢！</a:t>
            </a: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51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3242574" y="214296"/>
            <a:ext cx="26432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总体介绍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1142976" y="1000114"/>
            <a:ext cx="857256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>
              <a:spcBef>
                <a:spcPct val="20000"/>
              </a:spcBef>
              <a:defRPr/>
            </a:pPr>
            <a:r>
              <a:rPr lang="zh-CN" altLang="en-US" dirty="0"/>
              <a:t>练习</a:t>
            </a:r>
          </a:p>
          <a:p>
            <a:pPr marL="269875" marR="0" lvl="0" indent="-2698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5072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44893" y="100011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1520652" y="1436166"/>
            <a:ext cx="306898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>
              <a:spcBef>
                <a:spcPct val="20000"/>
              </a:spcBef>
            </a:pPr>
            <a:r>
              <a:rPr lang="zh-CN" altLang="en-US" dirty="0"/>
              <a:t>加载应用程序并执行</a:t>
            </a:r>
          </a:p>
          <a:p>
            <a:pPr lvl="0">
              <a:spcBef>
                <a:spcPct val="20000"/>
              </a:spcBef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22569" y="1436166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520652" y="1779069"/>
            <a:ext cx="436512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>
              <a:spcBef>
                <a:spcPct val="20000"/>
              </a:spcBef>
            </a:pPr>
            <a:r>
              <a:rPr lang="zh-CN" altLang="en-US" dirty="0"/>
              <a:t>父进程复制自己的内存空间给子进程</a:t>
            </a:r>
          </a:p>
          <a:p>
            <a:pPr lvl="0">
              <a:spcBef>
                <a:spcPct val="20000"/>
              </a:spcBef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22569" y="1779069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</a:t>
            </a:fld>
            <a:endParaRPr lang="zh-CN" altLang="en-US"/>
          </a:p>
        </p:txBody>
      </p:sp>
      <p:sp>
        <p:nvSpPr>
          <p:cNvPr id="13" name="内容占位符 2"/>
          <p:cNvSpPr txBox="1">
            <a:spLocks/>
          </p:cNvSpPr>
          <p:nvPr/>
        </p:nvSpPr>
        <p:spPr>
          <a:xfrm>
            <a:off x="1520652" y="2133161"/>
            <a:ext cx="436512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>
              <a:spcBef>
                <a:spcPct val="20000"/>
              </a:spcBef>
            </a:pPr>
            <a:r>
              <a:rPr lang="zh-CN" altLang="en-US" dirty="0" smtClean="0"/>
              <a:t>分析系统调用和进程管理的实现</a:t>
            </a:r>
            <a:endParaRPr lang="zh-CN" altLang="en-US" dirty="0"/>
          </a:p>
          <a:p>
            <a:pPr lvl="0">
              <a:spcBef>
                <a:spcPct val="20000"/>
              </a:spcBef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4" name="TextBox 10"/>
          <p:cNvSpPr txBox="1"/>
          <p:nvPr/>
        </p:nvSpPr>
        <p:spPr>
          <a:xfrm>
            <a:off x="1222569" y="2133161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197913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3242574" y="214296"/>
            <a:ext cx="26432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总体介绍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481507" y="869198"/>
            <a:ext cx="1340792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lang="zh-CN" altLang="en-US" dirty="0"/>
              <a:t>流程概述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3424" y="869198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956574" y="1635646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6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#include &lt;stdio.h&gt;</a:t>
            </a:r>
          </a:p>
          <a:p>
            <a:r>
              <a:rPr lang="zh-CN" altLang="en-US" sz="16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#include &lt;ulib.h&gt;</a:t>
            </a:r>
          </a:p>
          <a:p>
            <a:endParaRPr lang="zh-CN" altLang="en-US" sz="16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6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int main(void) {</a:t>
            </a:r>
          </a:p>
          <a:p>
            <a:r>
              <a:rPr lang="zh-CN" altLang="en-US" sz="16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   cprintf("Hello world!!.\n");</a:t>
            </a:r>
          </a:p>
          <a:p>
            <a:r>
              <a:rPr lang="zh-CN" altLang="en-US" sz="16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   cprintf("I am process %d.\n", getpid());</a:t>
            </a:r>
          </a:p>
          <a:p>
            <a:r>
              <a:rPr lang="zh-CN" altLang="en-US" sz="16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   cprintf("hello pass.\n");</a:t>
            </a:r>
          </a:p>
          <a:p>
            <a:r>
              <a:rPr lang="zh-CN" altLang="en-US" sz="16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   return 0;</a:t>
            </a:r>
          </a:p>
          <a:p>
            <a:r>
              <a:rPr lang="zh-CN" altLang="en-US" sz="16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}</a:t>
            </a:r>
          </a:p>
        </p:txBody>
      </p:sp>
      <p:sp>
        <p:nvSpPr>
          <p:cNvPr id="8" name="矩形 7"/>
          <p:cNvSpPr/>
          <p:nvPr/>
        </p:nvSpPr>
        <p:spPr>
          <a:xfrm>
            <a:off x="1822299" y="1207018"/>
            <a:ext cx="18437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hello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应用程序</a:t>
            </a:r>
          </a:p>
        </p:txBody>
      </p:sp>
    </p:spTree>
    <p:extLst>
      <p:ext uri="{BB962C8B-B14F-4D97-AF65-F5344CB8AC3E}">
        <p14:creationId xmlns:p14="http://schemas.microsoft.com/office/powerpoint/2010/main" val="405298520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3242574" y="214296"/>
            <a:ext cx="26432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总体介绍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481507" y="869198"/>
            <a:ext cx="1340792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lang="zh-CN" altLang="en-US" dirty="0"/>
              <a:t>流程概述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3424" y="869198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8</a:t>
            </a:fld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125346" y="1326586"/>
            <a:ext cx="555638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给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应用程序需要一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个用户态运行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环境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Box 7"/>
          <p:cNvSpPr txBox="1"/>
          <p:nvPr/>
        </p:nvSpPr>
        <p:spPr>
          <a:xfrm>
            <a:off x="718513" y="1334010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4" name="直接箭头连接符 13"/>
          <p:cNvCxnSpPr>
            <a:endCxn id="17" idx="0"/>
          </p:cNvCxnSpPr>
          <p:nvPr/>
        </p:nvCxnSpPr>
        <p:spPr>
          <a:xfrm flipH="1">
            <a:off x="2267744" y="1734120"/>
            <a:ext cx="470774" cy="405582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4139952" y="1702266"/>
            <a:ext cx="449881" cy="480448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1662450" y="2139702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进程管理</a:t>
            </a:r>
          </a:p>
        </p:txBody>
      </p:sp>
      <p:sp>
        <p:nvSpPr>
          <p:cNvPr id="18" name="矩形 17"/>
          <p:cNvSpPr/>
          <p:nvPr/>
        </p:nvSpPr>
        <p:spPr>
          <a:xfrm>
            <a:off x="3969125" y="2136844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内存管理</a:t>
            </a:r>
          </a:p>
        </p:txBody>
      </p:sp>
      <p:cxnSp>
        <p:nvCxnSpPr>
          <p:cNvPr id="20" name="直接箭头连接符 19"/>
          <p:cNvCxnSpPr>
            <a:stCxn id="18" idx="2"/>
          </p:cNvCxnSpPr>
          <p:nvPr/>
        </p:nvCxnSpPr>
        <p:spPr>
          <a:xfrm flipH="1">
            <a:off x="4572001" y="2536954"/>
            <a:ext cx="2418" cy="387506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3914537" y="2925662"/>
            <a:ext cx="16209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用户态虚拟内存</a:t>
            </a:r>
          </a:p>
        </p:txBody>
      </p:sp>
      <p:cxnSp>
        <p:nvCxnSpPr>
          <p:cNvPr id="26" name="直接箭头连接符 25"/>
          <p:cNvCxnSpPr>
            <a:stCxn id="17" idx="2"/>
          </p:cNvCxnSpPr>
          <p:nvPr/>
        </p:nvCxnSpPr>
        <p:spPr>
          <a:xfrm>
            <a:off x="2267744" y="2539812"/>
            <a:ext cx="0" cy="413006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481507" y="2908482"/>
            <a:ext cx="331480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加载，复制，生命周期，系统调用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18423315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21" grpId="0"/>
      <p:bldP spid="2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3242574" y="214296"/>
            <a:ext cx="26432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总体介绍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481507" y="869198"/>
            <a:ext cx="1340792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lang="zh-CN" altLang="en-US" dirty="0"/>
              <a:t>流程概述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3424" y="869198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9</a:t>
            </a:fld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125346" y="1326586"/>
            <a:ext cx="36626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“硬”构造出第一个用户进程</a:t>
            </a:r>
            <a:endParaRPr lang="en-US" altLang="zh-CN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Box 7"/>
          <p:cNvSpPr txBox="1"/>
          <p:nvPr/>
        </p:nvSpPr>
        <p:spPr>
          <a:xfrm>
            <a:off x="718513" y="1334010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09176" y="1794900"/>
            <a:ext cx="18854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建立用户代码</a:t>
            </a:r>
            <a:r>
              <a:rPr lang="en-US" altLang="zh-CN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数据段</a:t>
            </a:r>
            <a:endParaRPr lang="zh-CN" altLang="en-US" sz="14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094629" y="1766140"/>
            <a:ext cx="1760316" cy="338554"/>
            <a:chOff x="2094629" y="1766140"/>
            <a:chExt cx="1760316" cy="338554"/>
          </a:xfrm>
        </p:grpSpPr>
        <p:cxnSp>
          <p:nvCxnSpPr>
            <p:cNvPr id="20" name="直接箭头连接符 19"/>
            <p:cNvCxnSpPr/>
            <p:nvPr/>
          </p:nvCxnSpPr>
          <p:spPr>
            <a:xfrm>
              <a:off x="2094629" y="1948788"/>
              <a:ext cx="341541" cy="0"/>
            </a:xfrm>
            <a:prstGeom prst="straightConnector1">
              <a:avLst/>
            </a:prstGeom>
            <a:ln w="25400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矩形 26"/>
            <p:cNvSpPr/>
            <p:nvPr/>
          </p:nvSpPr>
          <p:spPr>
            <a:xfrm>
              <a:off x="2428748" y="1766140"/>
              <a:ext cx="1426197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创建内核线程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3854945" y="1764123"/>
            <a:ext cx="2229223" cy="338554"/>
            <a:chOff x="3854945" y="1764123"/>
            <a:chExt cx="2229223" cy="338554"/>
          </a:xfrm>
        </p:grpSpPr>
        <p:cxnSp>
          <p:nvCxnSpPr>
            <p:cNvPr id="40" name="直接箭头连接符 39"/>
            <p:cNvCxnSpPr/>
            <p:nvPr/>
          </p:nvCxnSpPr>
          <p:spPr>
            <a:xfrm>
              <a:off x="3854945" y="1935417"/>
              <a:ext cx="341541" cy="0"/>
            </a:xfrm>
            <a:prstGeom prst="straightConnector1">
              <a:avLst/>
            </a:prstGeom>
            <a:ln w="25400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矩形 40"/>
            <p:cNvSpPr/>
            <p:nvPr/>
          </p:nvSpPr>
          <p:spPr>
            <a:xfrm>
              <a:off x="4189064" y="1764123"/>
              <a:ext cx="189510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创建用户进程“壳”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3563888" y="2105168"/>
            <a:ext cx="2232248" cy="568307"/>
            <a:chOff x="3563888" y="2105168"/>
            <a:chExt cx="2232248" cy="568307"/>
          </a:xfrm>
        </p:grpSpPr>
        <p:cxnSp>
          <p:nvCxnSpPr>
            <p:cNvPr id="26" name="直接箭头连接符 25"/>
            <p:cNvCxnSpPr/>
            <p:nvPr/>
          </p:nvCxnSpPr>
          <p:spPr>
            <a:xfrm>
              <a:off x="5796136" y="2105168"/>
              <a:ext cx="0" cy="413006"/>
            </a:xfrm>
            <a:prstGeom prst="straightConnector1">
              <a:avLst/>
            </a:prstGeom>
            <a:ln w="25400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/>
            <p:nvPr/>
          </p:nvCxnSpPr>
          <p:spPr>
            <a:xfrm flipH="1">
              <a:off x="5364088" y="2518174"/>
              <a:ext cx="432048" cy="0"/>
            </a:xfrm>
            <a:prstGeom prst="straightConnector1">
              <a:avLst/>
            </a:prstGeom>
            <a:ln w="25400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矩形 43"/>
            <p:cNvSpPr/>
            <p:nvPr/>
          </p:nvSpPr>
          <p:spPr>
            <a:xfrm>
              <a:off x="3563888" y="2334921"/>
              <a:ext cx="1865983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填写用户进程“肉”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696767" y="2348897"/>
            <a:ext cx="1858245" cy="338554"/>
            <a:chOff x="1696767" y="2348897"/>
            <a:chExt cx="1858245" cy="338554"/>
          </a:xfrm>
        </p:grpSpPr>
        <p:sp>
          <p:nvSpPr>
            <p:cNvPr id="45" name="矩形 44"/>
            <p:cNvSpPr/>
            <p:nvPr/>
          </p:nvSpPr>
          <p:spPr>
            <a:xfrm>
              <a:off x="1696767" y="2348897"/>
              <a:ext cx="1426197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执行用户进程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46" name="直接箭头连接符 45"/>
            <p:cNvCxnSpPr/>
            <p:nvPr/>
          </p:nvCxnSpPr>
          <p:spPr>
            <a:xfrm flipH="1">
              <a:off x="3122964" y="2518174"/>
              <a:ext cx="432048" cy="0"/>
            </a:xfrm>
            <a:prstGeom prst="straightConnector1">
              <a:avLst/>
            </a:prstGeom>
            <a:ln w="25400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组合 9"/>
          <p:cNvGrpSpPr/>
          <p:nvPr/>
        </p:nvGrpSpPr>
        <p:grpSpPr>
          <a:xfrm>
            <a:off x="1857356" y="2673475"/>
            <a:ext cx="1706532" cy="568781"/>
            <a:chOff x="1857356" y="2673475"/>
            <a:chExt cx="1706532" cy="568781"/>
          </a:xfrm>
        </p:grpSpPr>
        <p:cxnSp>
          <p:nvCxnSpPr>
            <p:cNvPr id="47" name="直接箭头连接符 46"/>
            <p:cNvCxnSpPr/>
            <p:nvPr/>
          </p:nvCxnSpPr>
          <p:spPr>
            <a:xfrm>
              <a:off x="1857392" y="2673475"/>
              <a:ext cx="0" cy="413006"/>
            </a:xfrm>
            <a:prstGeom prst="straightConnector1">
              <a:avLst/>
            </a:prstGeom>
            <a:ln w="25400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50"/>
            <p:cNvCxnSpPr/>
            <p:nvPr/>
          </p:nvCxnSpPr>
          <p:spPr>
            <a:xfrm>
              <a:off x="1857356" y="3086481"/>
              <a:ext cx="341541" cy="0"/>
            </a:xfrm>
            <a:prstGeom prst="straightConnector1">
              <a:avLst/>
            </a:prstGeom>
            <a:ln w="25400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矩形 51"/>
            <p:cNvSpPr/>
            <p:nvPr/>
          </p:nvSpPr>
          <p:spPr>
            <a:xfrm>
              <a:off x="2137691" y="2903702"/>
              <a:ext cx="1426197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完成系统调用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3513404" y="2879978"/>
            <a:ext cx="1745163" cy="338554"/>
            <a:chOff x="3513404" y="2879978"/>
            <a:chExt cx="1745163" cy="338554"/>
          </a:xfrm>
        </p:grpSpPr>
        <p:cxnSp>
          <p:nvCxnSpPr>
            <p:cNvPr id="53" name="直接箭头连接符 52"/>
            <p:cNvCxnSpPr/>
            <p:nvPr/>
          </p:nvCxnSpPr>
          <p:spPr>
            <a:xfrm>
              <a:off x="3513404" y="3072979"/>
              <a:ext cx="341541" cy="0"/>
            </a:xfrm>
            <a:prstGeom prst="straightConnector1">
              <a:avLst/>
            </a:prstGeom>
            <a:ln w="25400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矩形 54"/>
            <p:cNvSpPr/>
            <p:nvPr/>
          </p:nvSpPr>
          <p:spPr>
            <a:xfrm>
              <a:off x="3832370" y="2879978"/>
              <a:ext cx="1426197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结束用户进程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5753924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2148</TotalTime>
  <Words>2176</Words>
  <Application>Microsoft Office PowerPoint</Application>
  <PresentationFormat>全屏显示(16:9)</PresentationFormat>
  <Paragraphs>598</Paragraphs>
  <Slides>51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51</vt:i4>
      </vt:variant>
    </vt:vector>
  </HeadingPairs>
  <TitlesOfParts>
    <vt:vector size="61" baseType="lpstr">
      <vt:lpstr>DejaVu Sans Mono</vt:lpstr>
      <vt:lpstr>宋体</vt:lpstr>
      <vt:lpstr>微软雅黑</vt:lpstr>
      <vt:lpstr>张海山锐谐体2.0-授权联系：Samtype@QQ.com</vt:lpstr>
      <vt:lpstr>Arial</vt:lpstr>
      <vt:lpstr>Calibri</vt:lpstr>
      <vt:lpstr>Comic Sans MS</vt:lpstr>
      <vt:lpstr>Times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chy</cp:lastModifiedBy>
  <cp:revision>313</cp:revision>
  <dcterms:created xsi:type="dcterms:W3CDTF">2015-01-11T06:38:50Z</dcterms:created>
  <dcterms:modified xsi:type="dcterms:W3CDTF">2015-03-28T01:43:33Z</dcterms:modified>
</cp:coreProperties>
</file>