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38" r:id="rId2"/>
    <p:sldId id="438" r:id="rId3"/>
    <p:sldId id="480" r:id="rId4"/>
    <p:sldId id="305" r:id="rId5"/>
    <p:sldId id="30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81" r:id="rId16"/>
    <p:sldId id="450" r:id="rId17"/>
    <p:sldId id="458" r:id="rId18"/>
    <p:sldId id="452" r:id="rId19"/>
    <p:sldId id="501" r:id="rId20"/>
    <p:sldId id="504" r:id="rId21"/>
    <p:sldId id="482" r:id="rId22"/>
    <p:sldId id="455" r:id="rId23"/>
    <p:sldId id="457" r:id="rId24"/>
    <p:sldId id="456" r:id="rId25"/>
    <p:sldId id="505" r:id="rId26"/>
    <p:sldId id="506" r:id="rId27"/>
    <p:sldId id="507" r:id="rId28"/>
    <p:sldId id="462" r:id="rId29"/>
    <p:sldId id="463" r:id="rId30"/>
    <p:sldId id="485" r:id="rId31"/>
    <p:sldId id="486" r:id="rId32"/>
    <p:sldId id="487" r:id="rId33"/>
    <p:sldId id="488" r:id="rId34"/>
    <p:sldId id="502" r:id="rId35"/>
    <p:sldId id="483" r:id="rId36"/>
    <p:sldId id="489" r:id="rId37"/>
    <p:sldId id="466" r:id="rId38"/>
    <p:sldId id="467" r:id="rId39"/>
    <p:sldId id="469" r:id="rId40"/>
    <p:sldId id="468" r:id="rId41"/>
    <p:sldId id="470" r:id="rId42"/>
    <p:sldId id="471" r:id="rId43"/>
    <p:sldId id="484" r:id="rId44"/>
    <p:sldId id="472" r:id="rId45"/>
    <p:sldId id="473" r:id="rId46"/>
    <p:sldId id="474" r:id="rId47"/>
    <p:sldId id="493" r:id="rId48"/>
    <p:sldId id="490" r:id="rId49"/>
    <p:sldId id="491" r:id="rId50"/>
    <p:sldId id="494" r:id="rId51"/>
    <p:sldId id="497" r:id="rId52"/>
    <p:sldId id="503" r:id="rId53"/>
    <p:sldId id="475" r:id="rId54"/>
    <p:sldId id="499" r:id="rId55"/>
    <p:sldId id="476" r:id="rId56"/>
    <p:sldId id="500" r:id="rId57"/>
    <p:sldId id="479" r:id="rId5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FF99"/>
    <a:srgbClr val="CCFFFF"/>
    <a:srgbClr val="339900"/>
    <a:srgbClr val="FFF9B1"/>
    <a:srgbClr val="FDD000"/>
    <a:srgbClr val="0EB1C8"/>
    <a:srgbClr val="0093DD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94310" autoAdjust="0"/>
  </p:normalViewPr>
  <p:slideViewPr>
    <p:cSldViewPr>
      <p:cViewPr varScale="1">
        <p:scale>
          <a:sx n="100" d="100"/>
          <a:sy n="100" d="100"/>
        </p:scale>
        <p:origin x="72" y="250"/>
      </p:cViewPr>
      <p:guideLst>
        <p:guide orient="horz" pos="1620"/>
        <p:guide pos="2880"/>
        <p:guide orient="horz" pos="1393"/>
        <p:guide pos="25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Lab6: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处理器调度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一般进程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000628" y="1935955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从头执行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5000628" y="2228848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直到结束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611439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5000628" y="2509838"/>
            <a:ext cx="228601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结束后进行进程切换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5000628" y="1935955"/>
            <a:ext cx="19288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不断的遍历进程池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18" name="图片 1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5000628" y="2228848"/>
            <a:ext cx="2214578" cy="5572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直到找到第一个</a:t>
            </a:r>
            <a:r>
              <a:rPr lang="zh-CN" altLang="zh-CN" sz="1600" dirty="0" smtClean="0">
                <a:sym typeface="微软雅黑" pitchFamily="34" charset="-122"/>
              </a:rPr>
              <a:t>runnable</a:t>
            </a:r>
            <a:r>
              <a:rPr lang="zh-CN" altLang="en-US" sz="1600" dirty="0" smtClean="0">
                <a:sym typeface="微软雅黑" pitchFamily="34" charset="-122"/>
              </a:rPr>
              <a:t>状态的进程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851152"/>
            <a:ext cx="151066" cy="148997"/>
          </a:xfrm>
          <a:prstGeom prst="rect">
            <a:avLst/>
          </a:prstGeom>
          <a:effectLst/>
        </p:spPr>
      </p:pic>
      <p:sp>
        <p:nvSpPr>
          <p:cNvPr id="25" name="内容占位符 2"/>
          <p:cNvSpPr txBox="1">
            <a:spLocks/>
          </p:cNvSpPr>
          <p:nvPr/>
        </p:nvSpPr>
        <p:spPr>
          <a:xfrm>
            <a:off x="5000628" y="2749550"/>
            <a:ext cx="2357454" cy="53657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调用并通过进程切换来执行新进程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en-US" altLang="zh-CN" dirty="0" smtClean="0">
                <a:solidFill>
                  <a:schemeClr val="bg1"/>
                </a:solidFill>
              </a:rPr>
              <a:t>idle</a:t>
            </a:r>
            <a:r>
              <a:rPr lang="zh-CN" altLang="en-US" dirty="0" smtClean="0">
                <a:solidFill>
                  <a:schemeClr val="bg1"/>
                </a:solidFill>
              </a:rPr>
              <a:t>进程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928794" y="400051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评价？？</a:t>
            </a:r>
            <a:endParaRPr lang="zh-CN" altLang="en-US" dirty="0"/>
          </a:p>
        </p:txBody>
      </p:sp>
      <p:pic>
        <p:nvPicPr>
          <p:cNvPr id="27" name="图片 2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047081"/>
            <a:ext cx="151066" cy="148997"/>
          </a:xfrm>
          <a:prstGeom prst="rect">
            <a:avLst/>
          </a:prstGeom>
          <a:effectLst/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5000628" y="1935955"/>
            <a:ext cx="192882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sz="1600" dirty="0" smtClean="0">
                <a:sym typeface="微软雅黑" pitchFamily="34" charset="-122"/>
              </a:rPr>
              <a:t>不断的遍历进程池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29" name="图片 2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330449"/>
            <a:ext cx="151066" cy="148997"/>
          </a:xfrm>
          <a:prstGeom prst="rect">
            <a:avLst/>
          </a:prstGeom>
          <a:effectLst/>
        </p:spPr>
      </p:pic>
      <p:sp>
        <p:nvSpPr>
          <p:cNvPr id="30" name="内容占位符 2"/>
          <p:cNvSpPr txBox="1">
            <a:spLocks/>
          </p:cNvSpPr>
          <p:nvPr/>
        </p:nvSpPr>
        <p:spPr>
          <a:xfrm>
            <a:off x="5000628" y="2228848"/>
            <a:ext cx="2214578" cy="55721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直到找到第一个</a:t>
            </a:r>
            <a:r>
              <a:rPr lang="zh-CN" altLang="zh-CN" sz="1600" dirty="0" smtClean="0">
                <a:sym typeface="微软雅黑" pitchFamily="34" charset="-122"/>
              </a:rPr>
              <a:t>runnable</a:t>
            </a:r>
            <a:r>
              <a:rPr lang="zh-CN" altLang="en-US" sz="1600" dirty="0" smtClean="0">
                <a:sym typeface="微软雅黑" pitchFamily="34" charset="-122"/>
              </a:rPr>
              <a:t>状态的进程</a:t>
            </a:r>
            <a:endParaRPr lang="en-US" altLang="zh-CN" sz="1600" dirty="0">
              <a:sym typeface="微软雅黑" pitchFamily="34" charset="-122"/>
            </a:endParaRPr>
          </a:p>
        </p:txBody>
      </p:sp>
      <p:pic>
        <p:nvPicPr>
          <p:cNvPr id="31" name="图片 3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8064" y="2851152"/>
            <a:ext cx="151066" cy="148997"/>
          </a:xfrm>
          <a:prstGeom prst="rect">
            <a:avLst/>
          </a:prstGeom>
          <a:effectLst/>
        </p:spPr>
      </p:pic>
      <p:sp>
        <p:nvSpPr>
          <p:cNvPr id="32" name="内容占位符 2"/>
          <p:cNvSpPr txBox="1">
            <a:spLocks/>
          </p:cNvSpPr>
          <p:nvPr/>
        </p:nvSpPr>
        <p:spPr>
          <a:xfrm>
            <a:off x="5000628" y="2749550"/>
            <a:ext cx="2357454" cy="536579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sz="1600" dirty="0" smtClean="0">
                <a:sym typeface="微软雅黑" pitchFamily="34" charset="-122"/>
              </a:rPr>
              <a:t>调用并通过进程切换来执行新进程</a:t>
            </a:r>
            <a:endParaRPr lang="en-US" altLang="zh-CN" sz="1600" dirty="0"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lab6</a:t>
            </a:r>
            <a:r>
              <a:rPr lang="zh-CN" altLang="en-US" dirty="0" smtClean="0">
                <a:sym typeface="微软雅黑" pitchFamily="34" charset="-122"/>
              </a:rPr>
              <a:t>重新设计调度框架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1979594" y="2302399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589638" y="1961240"/>
            <a:ext cx="14260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实现调度算法的调度类</a:t>
            </a: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2503844" y="2118809"/>
            <a:ext cx="1425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绑定调度类</a:t>
            </a: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515073" y="2124599"/>
            <a:ext cx="1333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设定调度点</a:t>
            </a:r>
          </a:p>
        </p:txBody>
      </p:sp>
      <p:sp>
        <p:nvSpPr>
          <p:cNvPr id="18" name="矩形 43"/>
          <p:cNvSpPr>
            <a:spLocks noChangeArrowheads="1"/>
          </p:cNvSpPr>
          <p:nvPr/>
        </p:nvSpPr>
        <p:spPr bwMode="auto">
          <a:xfrm>
            <a:off x="1990707" y="3058115"/>
            <a:ext cx="16605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调整调度参数</a:t>
            </a:r>
          </a:p>
        </p:txBody>
      </p:sp>
      <p:sp>
        <p:nvSpPr>
          <p:cNvPr id="25" name="矩形 44"/>
          <p:cNvSpPr>
            <a:spLocks noChangeArrowheads="1"/>
          </p:cNvSpPr>
          <p:nvPr/>
        </p:nvSpPr>
        <p:spPr bwMode="auto">
          <a:xfrm>
            <a:off x="371468" y="3126161"/>
            <a:ext cx="1025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触发调度事件</a:t>
            </a:r>
          </a:p>
        </p:txBody>
      </p:sp>
      <p:sp>
        <p:nvSpPr>
          <p:cNvPr id="26" name="矩形 51"/>
          <p:cNvSpPr>
            <a:spLocks noChangeArrowheads="1"/>
          </p:cNvSpPr>
          <p:nvPr/>
        </p:nvSpPr>
        <p:spPr bwMode="auto">
          <a:xfrm>
            <a:off x="1979594" y="3474040"/>
            <a:ext cx="1671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调用调度算法</a:t>
            </a:r>
            <a:endParaRPr lang="zh-CN" sz="2000" dirty="0"/>
          </a:p>
        </p:txBody>
      </p:sp>
      <p:cxnSp>
        <p:nvCxnSpPr>
          <p:cNvPr id="27" name="直接箭头连接符 52"/>
          <p:cNvCxnSpPr>
            <a:cxnSpLocks noChangeShapeType="1"/>
          </p:cNvCxnSpPr>
          <p:nvPr/>
        </p:nvCxnSpPr>
        <p:spPr bwMode="auto">
          <a:xfrm>
            <a:off x="4986321" y="3894740"/>
            <a:ext cx="325438" cy="182562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3851920" y="3674067"/>
            <a:ext cx="1212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进程切换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653559" y="168941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初始化</a:t>
            </a: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2607031" y="262821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调度过程</a:t>
            </a:r>
          </a:p>
        </p:txBody>
      </p:sp>
      <p:cxnSp>
        <p:nvCxnSpPr>
          <p:cNvPr id="31" name="直接箭头连接符 19"/>
          <p:cNvCxnSpPr>
            <a:cxnSpLocks noChangeShapeType="1"/>
          </p:cNvCxnSpPr>
          <p:nvPr/>
        </p:nvCxnSpPr>
        <p:spPr bwMode="auto">
          <a:xfrm>
            <a:off x="1166760" y="3459756"/>
            <a:ext cx="341312" cy="158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V="1">
            <a:off x="1603357" y="3226390"/>
            <a:ext cx="377825" cy="20320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3" name="直接箭头连接符 25"/>
          <p:cNvCxnSpPr>
            <a:cxnSpLocks noChangeShapeType="1"/>
          </p:cNvCxnSpPr>
          <p:nvPr/>
        </p:nvCxnSpPr>
        <p:spPr bwMode="auto">
          <a:xfrm>
            <a:off x="1554144" y="3474040"/>
            <a:ext cx="419100" cy="13017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3779912" y="3116855"/>
            <a:ext cx="1327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选择新进程</a:t>
            </a:r>
          </a:p>
        </p:txBody>
      </p:sp>
      <p:cxnSp>
        <p:nvCxnSpPr>
          <p:cNvPr id="35" name="直接箭头连接符 25"/>
          <p:cNvCxnSpPr>
            <a:cxnSpLocks noChangeShapeType="1"/>
          </p:cNvCxnSpPr>
          <p:nvPr/>
        </p:nvCxnSpPr>
        <p:spPr bwMode="auto">
          <a:xfrm>
            <a:off x="3494071" y="3658192"/>
            <a:ext cx="409575" cy="22860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6" name="矩形 54"/>
          <p:cNvSpPr>
            <a:spLocks noChangeArrowheads="1"/>
          </p:cNvSpPr>
          <p:nvPr/>
        </p:nvSpPr>
        <p:spPr bwMode="auto">
          <a:xfrm>
            <a:off x="5220072" y="3345465"/>
            <a:ext cx="14271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新进程运行</a:t>
            </a:r>
          </a:p>
        </p:txBody>
      </p:sp>
      <p:cxnSp>
        <p:nvCxnSpPr>
          <p:cNvPr id="37" name="直接箭头连接符 45"/>
          <p:cNvCxnSpPr>
            <a:cxnSpLocks noChangeShapeType="1"/>
          </p:cNvCxnSpPr>
          <p:nvPr/>
        </p:nvCxnSpPr>
        <p:spPr bwMode="auto">
          <a:xfrm flipV="1">
            <a:off x="4968859" y="3575652"/>
            <a:ext cx="334962" cy="27463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38" name="直接箭头连接符 45"/>
          <p:cNvCxnSpPr>
            <a:cxnSpLocks noChangeShapeType="1"/>
          </p:cNvCxnSpPr>
          <p:nvPr/>
        </p:nvCxnSpPr>
        <p:spPr bwMode="auto">
          <a:xfrm flipV="1">
            <a:off x="3528996" y="3337517"/>
            <a:ext cx="333375" cy="27463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9" name="矩形 54"/>
          <p:cNvSpPr>
            <a:spLocks noChangeArrowheads="1"/>
          </p:cNvSpPr>
          <p:nvPr/>
        </p:nvSpPr>
        <p:spPr bwMode="auto">
          <a:xfrm>
            <a:off x="5247059" y="3915377"/>
            <a:ext cx="1584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idle线程运行</a:t>
            </a: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3988246" y="2319865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5" grpId="0"/>
      <p:bldP spid="26" grpId="0"/>
      <p:bldP spid="28" grpId="0"/>
      <p:bldP spid="30" grpId="0"/>
      <p:bldP spid="34" grpId="0"/>
      <p:bldP spid="36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011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1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strVal val="FF000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bldLvl="0" autoUpdateAnimBg="0"/>
      <p:bldP spid="16" grpId="1" uiExpand="1" build="allAtOnce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4137032" y="1180609"/>
            <a:ext cx="3140836" cy="1260000"/>
            <a:chOff x="3640386" y="2211388"/>
            <a:chExt cx="3140836" cy="1260000"/>
          </a:xfrm>
        </p:grpSpPr>
        <p:sp>
          <p:nvSpPr>
            <p:cNvPr id="21" name="Oval 5"/>
            <p:cNvSpPr>
              <a:spLocks noChangeAspect="1"/>
            </p:cNvSpPr>
            <p:nvPr/>
          </p:nvSpPr>
          <p:spPr bwMode="auto">
            <a:xfrm>
              <a:off x="3643306" y="2211388"/>
              <a:ext cx="3137916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 anchor="ctr"/>
            <a:lstStyle/>
            <a:p>
              <a:pPr algn="r"/>
              <a:endParaRPr lang="zh-CN" altLang="en-US" sz="1800" b="1" i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18" name="TextBox 4"/>
            <p:cNvSpPr>
              <a:spLocks noChangeArrowheads="1"/>
            </p:cNvSpPr>
            <p:nvPr/>
          </p:nvSpPr>
          <p:spPr bwMode="auto">
            <a:xfrm>
              <a:off x="5040950" y="2644775"/>
              <a:ext cx="15808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就绪：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Runnable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5" name="Rectangle 10"/>
            <p:cNvSpPr>
              <a:spLocks/>
            </p:cNvSpPr>
            <p:nvPr/>
          </p:nvSpPr>
          <p:spPr bwMode="auto">
            <a:xfrm>
              <a:off x="4354876" y="2783254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F4FEE6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5</a:t>
              </a:r>
              <a:endParaRPr lang="zh-CN" altLang="en-US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6" name="Rectangle 11"/>
            <p:cNvSpPr>
              <a:spLocks/>
            </p:cNvSpPr>
            <p:nvPr/>
          </p:nvSpPr>
          <p:spPr bwMode="auto">
            <a:xfrm>
              <a:off x="5140694" y="3000378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5EEFF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1</a:t>
              </a:r>
              <a:endParaRPr lang="zh-CN" altLang="en-US" sz="1200" b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0" name="Down Arrow 15"/>
            <p:cNvSpPr>
              <a:spLocks/>
            </p:cNvSpPr>
            <p:nvPr/>
          </p:nvSpPr>
          <p:spPr bwMode="auto">
            <a:xfrm rot="14263589">
              <a:off x="3746348" y="2909576"/>
              <a:ext cx="192087" cy="404012"/>
            </a:xfrm>
            <a:prstGeom prst="downArrow">
              <a:avLst>
                <a:gd name="adj1" fmla="val 50000"/>
                <a:gd name="adj2" fmla="val 50298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F4FEE6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b="1" i="1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7" name="TextBox 1"/>
          <p:cNvSpPr>
            <a:spLocks noChangeArrowheads="1"/>
          </p:cNvSpPr>
          <p:nvPr/>
        </p:nvSpPr>
        <p:spPr bwMode="auto">
          <a:xfrm>
            <a:off x="3347864" y="2522675"/>
            <a:ext cx="35400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list_entry_t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run_list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unsigned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proc_num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max_time_slice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1" name="Oval 5"/>
          <p:cNvSpPr>
            <a:spLocks noChangeAspect="1"/>
          </p:cNvSpPr>
          <p:nvPr/>
        </p:nvSpPr>
        <p:spPr bwMode="auto">
          <a:xfrm>
            <a:off x="4139952" y="1180609"/>
            <a:ext cx="3137916" cy="1260000"/>
          </a:xfrm>
          <a:prstGeom prst="ellipse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rgbClr val="F4FEE6"/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r"/>
            <a:endParaRPr lang="zh-CN" altLang="en-US" sz="1800" b="1" i="1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18" name="TextBox 4"/>
          <p:cNvSpPr>
            <a:spLocks noChangeArrowheads="1"/>
          </p:cNvSpPr>
          <p:nvPr/>
        </p:nvSpPr>
        <p:spPr bwMode="auto">
          <a:xfrm>
            <a:off x="5537596" y="1613996"/>
            <a:ext cx="15808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bg1"/>
                </a:solidFill>
                <a:latin typeface="+mn-ea"/>
                <a:sym typeface="Times" pitchFamily="2" charset="0"/>
              </a:rPr>
              <a:t>就绪：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+mn-ea"/>
                <a:sym typeface="Times" pitchFamily="2" charset="0"/>
              </a:rPr>
              <a:t>Runnable</a:t>
            </a:r>
            <a:endParaRPr lang="zh-CN" altLang="en-US" sz="140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4851522" y="1752475"/>
            <a:ext cx="360000" cy="360000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200" b="1" dirty="0">
                <a:solidFill>
                  <a:srgbClr val="11576A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rPr>
              <a:t>5</a:t>
            </a:r>
            <a:endParaRPr lang="zh-CN" altLang="en-US" sz="1200" b="1" baseline="-25000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637340" y="1969599"/>
            <a:ext cx="360000" cy="360000"/>
          </a:xfrm>
          <a:prstGeom prst="rect">
            <a:avLst/>
          </a:prstGeom>
          <a:gradFill rotWithShape="1">
            <a:gsLst>
              <a:gs pos="100000">
                <a:srgbClr val="33FFFF"/>
              </a:gs>
              <a:gs pos="0">
                <a:srgbClr val="CCFFFF"/>
              </a:gs>
              <a:gs pos="100000">
                <a:srgbClr val="E5EEFF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b="1" dirty="0">
                <a:solidFill>
                  <a:srgbClr val="11576A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11576A"/>
                </a:solidFill>
                <a:latin typeface="+mn-ea"/>
                <a:sym typeface="Times" pitchFamily="2" charset="0"/>
              </a:rPr>
              <a:t>1</a:t>
            </a:r>
            <a:endParaRPr lang="zh-CN" altLang="en-US" sz="1200" b="1" dirty="0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sp>
        <p:nvSpPr>
          <p:cNvPr id="30" name="Down Arrow 15"/>
          <p:cNvSpPr>
            <a:spLocks/>
          </p:cNvSpPr>
          <p:nvPr/>
        </p:nvSpPr>
        <p:spPr bwMode="auto">
          <a:xfrm rot="14263589">
            <a:off x="4242994" y="1878797"/>
            <a:ext cx="192087" cy="404012"/>
          </a:xfrm>
          <a:prstGeom prst="downArrow">
            <a:avLst>
              <a:gd name="adj1" fmla="val 50000"/>
              <a:gd name="adj2" fmla="val 50298"/>
            </a:avLst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b="1" i="1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  <p:grpSp>
        <p:nvGrpSpPr>
          <p:cNvPr id="3" name="组合 37"/>
          <p:cNvGrpSpPr/>
          <p:nvPr/>
        </p:nvGrpSpPr>
        <p:grpSpPr>
          <a:xfrm>
            <a:off x="1449373" y="2857502"/>
            <a:ext cx="979487" cy="1797050"/>
            <a:chOff x="1092183" y="2857502"/>
            <a:chExt cx="979487" cy="1797050"/>
          </a:xfrm>
        </p:grpSpPr>
        <p:sp>
          <p:nvSpPr>
            <p:cNvPr id="23" name="Rounded Rectangle 8"/>
            <p:cNvSpPr>
              <a:spLocks/>
            </p:cNvSpPr>
            <p:nvPr/>
          </p:nvSpPr>
          <p:spPr bwMode="auto">
            <a:xfrm>
              <a:off x="1092183" y="2857502"/>
              <a:ext cx="979487" cy="179705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rgbClr val="FFF2ED"/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 anchor="b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CPU</a:t>
              </a:r>
              <a:endParaRPr lang="zh-CN" altLang="en-US" sz="18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2" name="Rectangle 6"/>
            <p:cNvSpPr>
              <a:spLocks/>
            </p:cNvSpPr>
            <p:nvPr/>
          </p:nvSpPr>
          <p:spPr bwMode="auto">
            <a:xfrm>
              <a:off x="1373170" y="3049590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FF9900"/>
                </a:gs>
                <a:gs pos="34999">
                  <a:srgbClr val="FFCC66"/>
                </a:gs>
                <a:gs pos="100000">
                  <a:srgbClr val="FFE5E5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4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31" name="Rectangle 17"/>
            <p:cNvSpPr>
              <a:spLocks/>
            </p:cNvSpPr>
            <p:nvPr/>
          </p:nvSpPr>
          <p:spPr bwMode="auto">
            <a:xfrm>
              <a:off x="1369995" y="3756027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rgbClr val="E6EAF8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2060"/>
                  </a:solidFill>
                  <a:latin typeface="+mn-ea"/>
                  <a:sym typeface="Times" pitchFamily="2" charset="0"/>
                </a:rPr>
                <a:t>K</a:t>
              </a:r>
              <a:endParaRPr lang="zh-CN" altLang="en-US" sz="2000" b="1" dirty="0">
                <a:solidFill>
                  <a:srgbClr val="002060"/>
                </a:solidFill>
                <a:latin typeface="+mn-ea"/>
                <a:sym typeface="Times" pitchFamily="2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19" name="组合 35"/>
          <p:cNvGrpSpPr/>
          <p:nvPr/>
        </p:nvGrpSpPr>
        <p:grpSpPr>
          <a:xfrm>
            <a:off x="3186782" y="2538649"/>
            <a:ext cx="3136765" cy="1260000"/>
            <a:chOff x="3487455" y="3643320"/>
            <a:chExt cx="3136765" cy="1260000"/>
          </a:xfrm>
        </p:grpSpPr>
        <p:sp>
          <p:nvSpPr>
            <p:cNvPr id="20" name="Oval 9"/>
            <p:cNvSpPr>
              <a:spLocks noChangeAspect="1"/>
            </p:cNvSpPr>
            <p:nvPr/>
          </p:nvSpPr>
          <p:spPr bwMode="auto">
            <a:xfrm>
              <a:off x="3487455" y="3643320"/>
              <a:ext cx="3136765" cy="1260000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F4FEE6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 anchor="ctr"/>
            <a:lstStyle/>
            <a:p>
              <a:pPr algn="r"/>
              <a:r>
                <a:rPr lang="zh-CN" altLang="en-US" b="1" i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　　　</a:t>
              </a:r>
            </a:p>
          </p:txBody>
        </p:sp>
        <p:sp>
          <p:nvSpPr>
            <p:cNvPr id="24" name="Rectangle 12"/>
            <p:cNvSpPr>
              <a:spLocks/>
            </p:cNvSpPr>
            <p:nvPr/>
          </p:nvSpPr>
          <p:spPr bwMode="auto">
            <a:xfrm>
              <a:off x="4024310" y="4143386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rgbClr val="EFE8FA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3</a:t>
              </a:r>
              <a:endParaRPr lang="zh-CN" altLang="en-US" sz="12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7" name="Rectangle 13"/>
            <p:cNvSpPr>
              <a:spLocks/>
            </p:cNvSpPr>
            <p:nvPr/>
          </p:nvSpPr>
          <p:spPr bwMode="auto">
            <a:xfrm>
              <a:off x="4667252" y="3857634"/>
              <a:ext cx="360000" cy="360000"/>
            </a:xfrm>
            <a:prstGeom prst="rect">
              <a:avLst/>
            </a:prstGeom>
            <a:gradFill rotWithShape="1"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rgbClr val="FFF2ED"/>
                </a:gs>
              </a:gsLst>
              <a:lin ang="5400000" scaled="1"/>
            </a:gradFill>
            <a:ln w="19050">
              <a:solidFill>
                <a:srgbClr val="00206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P</a:t>
              </a:r>
              <a:r>
                <a:rPr lang="en-US" altLang="zh-CN" sz="1200" b="1" baseline="-25000" dirty="0">
                  <a:solidFill>
                    <a:srgbClr val="11576A"/>
                  </a:solidFill>
                  <a:latin typeface="+mn-ea"/>
                  <a:sym typeface="Times" pitchFamily="2" charset="0"/>
                </a:rPr>
                <a:t>2</a:t>
              </a:r>
              <a:endParaRPr lang="zh-CN" altLang="en-US" sz="1200" b="1" dirty="0">
                <a:solidFill>
                  <a:srgbClr val="11576A"/>
                </a:solidFill>
                <a:latin typeface="+mn-ea"/>
                <a:sym typeface="Times" pitchFamily="2" charset="0"/>
              </a:endParaRPr>
            </a:p>
          </p:txBody>
        </p:sp>
        <p:sp>
          <p:nvSpPr>
            <p:cNvPr id="28" name="TextBox 4"/>
            <p:cNvSpPr>
              <a:spLocks noChangeArrowheads="1"/>
            </p:cNvSpPr>
            <p:nvPr/>
          </p:nvSpPr>
          <p:spPr bwMode="auto">
            <a:xfrm>
              <a:off x="5072066" y="4117986"/>
              <a:ext cx="11929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睡眠：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sym typeface="Times" pitchFamily="2" charset="0"/>
                </a:rPr>
                <a:t>sleep</a:t>
              </a:r>
              <a:endParaRPr lang="zh-CN" altLang="en-US" sz="1400" b="1" dirty="0">
                <a:solidFill>
                  <a:schemeClr val="bg1"/>
                </a:solidFill>
                <a:latin typeface="+mn-ea"/>
                <a:sym typeface="Times" pitchFamily="2" charset="0"/>
              </a:endParaRPr>
            </a:p>
          </p:txBody>
        </p:sp>
      </p:grpSp>
      <p:sp>
        <p:nvSpPr>
          <p:cNvPr id="29" name="Down Arrow 15"/>
          <p:cNvSpPr>
            <a:spLocks/>
          </p:cNvSpPr>
          <p:nvPr/>
        </p:nvSpPr>
        <p:spPr bwMode="auto">
          <a:xfrm rot="19663589">
            <a:off x="3968674" y="2336643"/>
            <a:ext cx="192087" cy="404012"/>
          </a:xfrm>
          <a:prstGeom prst="downArrow">
            <a:avLst>
              <a:gd name="adj1" fmla="val 50000"/>
              <a:gd name="adj2" fmla="val 60357"/>
            </a:avLst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b="1" i="1">
              <a:solidFill>
                <a:srgbClr val="11576A"/>
              </a:solidFill>
              <a:latin typeface="+mn-ea"/>
              <a:sym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8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调度过程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7727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866916" y="2370818"/>
            <a:ext cx="2319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正在运行：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Running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923928" y="1151062"/>
            <a:ext cx="3359150" cy="3178175"/>
            <a:chOff x="0" y="0"/>
            <a:chExt cx="5290" cy="5005"/>
          </a:xfrm>
        </p:grpSpPr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37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Running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9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Ready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730" y="384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Waiting</a:t>
              </a:r>
            </a:p>
          </p:txBody>
        </p:sp>
        <p:sp>
          <p:nvSpPr>
            <p:cNvPr id="38" name="Arc 7"/>
            <p:cNvSpPr>
              <a:spLocks/>
            </p:cNvSpPr>
            <p:nvPr/>
          </p:nvSpPr>
          <p:spPr bwMode="auto">
            <a:xfrm>
              <a:off x="3640" y="3105"/>
              <a:ext cx="710" cy="132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 rot="5400000" flipH="1">
              <a:off x="570" y="1585"/>
              <a:ext cx="7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rc 9"/>
            <p:cNvSpPr>
              <a:spLocks/>
            </p:cNvSpPr>
            <p:nvPr/>
          </p:nvSpPr>
          <p:spPr bwMode="auto">
            <a:xfrm rot="5400000">
              <a:off x="750" y="3455"/>
              <a:ext cx="1310" cy="70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11576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rot="-5400000" flipH="1" flipV="1">
              <a:off x="3950" y="1625"/>
              <a:ext cx="7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2" name="AutoShape 11"/>
            <p:cNvCxnSpPr>
              <a:cxnSpLocks noChangeShapeType="1"/>
              <a:stCxn id="36" idx="7"/>
              <a:endCxn id="34" idx="1"/>
            </p:cNvCxnSpPr>
            <p:nvPr/>
          </p:nvCxnSpPr>
          <p:spPr bwMode="auto">
            <a:xfrm rot="5400000" flipV="1">
              <a:off x="2681" y="1171"/>
              <a:ext cx="3" cy="1920"/>
            </a:xfrm>
            <a:prstGeom prst="curvedConnector3">
              <a:avLst>
                <a:gd name="adj1" fmla="val -21200009"/>
              </a:avLst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cxnSp>
          <p:nvCxnSpPr>
            <p:cNvPr id="43" name="AutoShape 12"/>
            <p:cNvCxnSpPr>
              <a:cxnSpLocks noChangeShapeType="1"/>
              <a:stCxn id="34" idx="3"/>
              <a:endCxn id="36" idx="5"/>
            </p:cNvCxnSpPr>
            <p:nvPr/>
          </p:nvCxnSpPr>
          <p:spPr bwMode="auto">
            <a:xfrm rot="5400000">
              <a:off x="2681" y="1991"/>
              <a:ext cx="3" cy="1920"/>
            </a:xfrm>
            <a:prstGeom prst="curvedConnector3">
              <a:avLst>
                <a:gd name="adj1" fmla="val 21200009"/>
              </a:avLst>
            </a:prstGeom>
            <a:noFill/>
            <a:ln w="28575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0" y="12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Start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3340" y="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5E767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Done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707904" y="2283718"/>
            <a:ext cx="3816424" cy="1008112"/>
          </a:xfrm>
          <a:prstGeom prst="roundRect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4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8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3942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695574"/>
            <a:ext cx="2236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需要知道何时做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调度相关的工作？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695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419622"/>
            <a:ext cx="2918921" cy="279433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8.64198E-7 L -0.30121 0.0083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9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 - 调度点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142976" y="1013496"/>
            <a:ext cx="3775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调度点：触发做调度相关的工作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328" y="101349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954062" y="1428742"/>
            <a:ext cx="5761078" cy="317598"/>
            <a:chOff x="954062" y="1428742"/>
            <a:chExt cx="5761078" cy="317598"/>
          </a:xfrm>
        </p:grpSpPr>
        <p:sp>
          <p:nvSpPr>
            <p:cNvPr id="7" name="矩形 6"/>
            <p:cNvSpPr/>
            <p:nvPr/>
          </p:nvSpPr>
          <p:spPr>
            <a:xfrm>
              <a:off x="1000100" y="1435973"/>
              <a:ext cx="5715040" cy="288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500166" y="1441250"/>
              <a:ext cx="0" cy="28272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071803" y="1441250"/>
              <a:ext cx="0" cy="30509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84926" y="1428742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位     置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4062" y="142874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编号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12906" y="1428742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n-ea"/>
                </a:rPr>
                <a:t>原                  因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54062" y="1707025"/>
            <a:ext cx="5761078" cy="315246"/>
            <a:chOff x="954062" y="1707025"/>
            <a:chExt cx="5761078" cy="315246"/>
          </a:xfrm>
        </p:grpSpPr>
        <p:sp>
          <p:nvSpPr>
            <p:cNvPr id="28" name="矩形 27"/>
            <p:cNvSpPr/>
            <p:nvPr/>
          </p:nvSpPr>
          <p:spPr>
            <a:xfrm>
              <a:off x="1000100" y="1727415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6090" y="1707025"/>
              <a:ext cx="3357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用户线程执行结束，主动放弃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0166" y="1707025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proc.c:do_exit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062" y="1714494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3070444" y="1736519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500166" y="1736519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54062" y="1956951"/>
            <a:ext cx="5761078" cy="317027"/>
            <a:chOff x="954062" y="1956951"/>
            <a:chExt cx="5761078" cy="317027"/>
          </a:xfrm>
        </p:grpSpPr>
        <p:sp>
          <p:nvSpPr>
            <p:cNvPr id="29" name="矩形 28"/>
            <p:cNvSpPr/>
            <p:nvPr/>
          </p:nvSpPr>
          <p:spPr>
            <a:xfrm>
              <a:off x="1000100" y="1983665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86090" y="1960804"/>
              <a:ext cx="357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用户线程等待子进程结束，主动放弃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0166" y="1966201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proc.c:do_wait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062" y="1956951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2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500166" y="1979415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069470" y="1988734"/>
              <a:ext cx="0" cy="24289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954062" y="2216103"/>
            <a:ext cx="5761078" cy="538747"/>
            <a:chOff x="954062" y="2216103"/>
            <a:chExt cx="5761078" cy="538747"/>
          </a:xfrm>
        </p:grpSpPr>
        <p:sp>
          <p:nvSpPr>
            <p:cNvPr id="30" name="矩形 29"/>
            <p:cNvSpPr/>
            <p:nvPr/>
          </p:nvSpPr>
          <p:spPr>
            <a:xfrm>
              <a:off x="1000100" y="2236079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6090" y="2231630"/>
              <a:ext cx="357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1.Initproc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内核线程等待所有用户进程结束</a:t>
              </a:r>
              <a:endParaRPr lang="en-US" altLang="zh-CN" sz="1400" b="1" dirty="0" smtClean="0">
                <a:solidFill>
                  <a:srgbClr val="005072"/>
                </a:solidFill>
                <a:latin typeface="+mn-ea"/>
              </a:endParaRPr>
            </a:p>
            <a:p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2.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所有用户进程结束后，回收系统资源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0166" y="2340852"/>
              <a:ext cx="1643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proc.c:init_main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062" y="2342196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3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069470" y="2231630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500166" y="2216103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54062" y="2739323"/>
            <a:ext cx="5761078" cy="523507"/>
            <a:chOff x="954062" y="2739323"/>
            <a:chExt cx="5761078" cy="523507"/>
          </a:xfrm>
        </p:grpSpPr>
        <p:sp>
          <p:nvSpPr>
            <p:cNvPr id="31" name="矩形 30"/>
            <p:cNvSpPr/>
            <p:nvPr/>
          </p:nvSpPr>
          <p:spPr>
            <a:xfrm>
              <a:off x="1000100" y="2744083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6090" y="2739323"/>
              <a:ext cx="357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idleproc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内核线程等待处于就绪态的进程或线程，如果有选取一个并切换进程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0166" y="2845885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proc.c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</a:t>
              </a:r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cpu_idle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4062" y="285750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4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500166" y="2739323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069470" y="2739610"/>
              <a:ext cx="0" cy="5232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954062" y="3212601"/>
            <a:ext cx="5761078" cy="317488"/>
            <a:chOff x="954062" y="3212601"/>
            <a:chExt cx="5761078" cy="317488"/>
          </a:xfrm>
        </p:grpSpPr>
        <p:sp>
          <p:nvSpPr>
            <p:cNvPr id="32" name="矩形 31"/>
            <p:cNvSpPr/>
            <p:nvPr/>
          </p:nvSpPr>
          <p:spPr>
            <a:xfrm>
              <a:off x="1000100" y="3248911"/>
              <a:ext cx="5715040" cy="252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86090" y="3220330"/>
              <a:ext cx="357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进程如果无法得到锁，则主动放弃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00166" y="3212601"/>
              <a:ext cx="150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sync.h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::lock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062" y="322231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5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3069470" y="3258768"/>
              <a:ext cx="0" cy="24214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500166" y="3248083"/>
              <a:ext cx="0" cy="24214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954062" y="3491800"/>
            <a:ext cx="5846804" cy="523220"/>
            <a:chOff x="954062" y="3491800"/>
            <a:chExt cx="5846804" cy="523220"/>
          </a:xfrm>
        </p:grpSpPr>
        <p:sp>
          <p:nvSpPr>
            <p:cNvPr id="34" name="矩形 33"/>
            <p:cNvSpPr/>
            <p:nvPr/>
          </p:nvSpPr>
          <p:spPr>
            <a:xfrm>
              <a:off x="1000100" y="3496563"/>
              <a:ext cx="5715040" cy="504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rgbClr val="E6EAF8"/>
                </a:gs>
              </a:gsLst>
              <a:lin ang="5400000" scaled="1"/>
            </a:gradFill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70444" y="3491800"/>
              <a:ext cx="3730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修改当前进程时间片，若时间片用完，则设置</a:t>
              </a:r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为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1</a:t>
              </a:r>
              <a:r>
                <a:rPr lang="zh-CN" altLang="en-US" sz="1400" b="1" dirty="0" smtClean="0">
                  <a:solidFill>
                    <a:srgbClr val="005072"/>
                  </a:solidFill>
                  <a:latin typeface="+mn-ea"/>
                </a:rPr>
                <a:t>，让当前进程放弃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CPU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00166" y="3603125"/>
              <a:ext cx="1500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005072"/>
                  </a:solidFill>
                  <a:latin typeface="+mn-ea"/>
                </a:rPr>
                <a:t>Trap.c</a:t>
              </a:r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::trap</a:t>
              </a:r>
              <a:endParaRPr lang="zh-CN" altLang="en-US" sz="1400" b="1" dirty="0">
                <a:solidFill>
                  <a:srgbClr val="005072"/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4062" y="3587122"/>
              <a:ext cx="571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005072"/>
                  </a:solidFill>
                  <a:latin typeface="+mn-ea"/>
                </a:rPr>
                <a:t>6</a:t>
              </a:r>
              <a:endParaRPr lang="zh-CN" altLang="en-US" sz="1400" b="1" dirty="0" smtClean="0">
                <a:solidFill>
                  <a:srgbClr val="005072"/>
                </a:solidFill>
                <a:latin typeface="+mn-ea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500166" y="3500911"/>
              <a:ext cx="0" cy="51410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069470" y="3500911"/>
              <a:ext cx="0" cy="51410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429256" y="4017591"/>
            <a:ext cx="1285884" cy="832963"/>
            <a:chOff x="5062540" y="4103677"/>
            <a:chExt cx="1285884" cy="832963"/>
          </a:xfrm>
        </p:grpSpPr>
        <p:sp>
          <p:nvSpPr>
            <p:cNvPr id="45" name="AutoShape 78"/>
            <p:cNvSpPr>
              <a:spLocks noChangeArrowheads="1"/>
            </p:cNvSpPr>
            <p:nvPr/>
          </p:nvSpPr>
          <p:spPr bwMode="auto">
            <a:xfrm rot="6240000">
              <a:off x="5270498" y="3909175"/>
              <a:ext cx="832963" cy="1221967"/>
            </a:xfrm>
            <a:prstGeom prst="wedgeEllipseCallout">
              <a:avLst>
                <a:gd name="adj1" fmla="val -43750"/>
                <a:gd name="adj2" fmla="val 70000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rgbClr val="E6EAF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endParaRPr lang="zh-CN" altLang="zh-CN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62540" y="4399787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与调度算法相关</a:t>
              </a:r>
              <a:endParaRPr lang="zh-CN" alt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up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705044"/>
            <a:ext cx="531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问题：调度算法如何知道进程的事件使用情况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1242310" y="3047946"/>
            <a:ext cx="531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答案：让调度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算法能够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感知到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时钟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中断的产生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30479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1242310" y="2705044"/>
            <a:ext cx="3425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进入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离开就绪队列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机制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65220" y="1584960"/>
            <a:ext cx="1888334" cy="729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192920"/>
            <a:ext cx="151066" cy="148997"/>
          </a:xfrm>
          <a:prstGeom prst="rect">
            <a:avLst/>
          </a:prstGeom>
          <a:effectLst/>
        </p:spPr>
      </p:pic>
      <p:sp>
        <p:nvSpPr>
          <p:cNvPr id="21" name="内容占位符 2"/>
          <p:cNvSpPr txBox="1">
            <a:spLocks/>
          </p:cNvSpPr>
          <p:nvPr/>
        </p:nvSpPr>
        <p:spPr>
          <a:xfrm>
            <a:off x="1394986" y="305004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抽象数据结构，可以不是队列</a:t>
            </a:r>
            <a:endParaRPr lang="zh-CN" altLang="en-US" dirty="0"/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529472"/>
            <a:ext cx="151066" cy="148997"/>
          </a:xfrm>
          <a:prstGeom prst="rect">
            <a:avLst/>
          </a:prstGeom>
          <a:effectLst/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1394986" y="3386596"/>
            <a:ext cx="560590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可根据调度算法的需求采用各种具体数据结构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785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/>
          <p:nvPr/>
        </p:nvSpPr>
        <p:spPr>
          <a:xfrm>
            <a:off x="5469631" y="1660464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>
            <a:spLocks noChangeArrowheads="1"/>
          </p:cNvSpPr>
          <p:nvPr/>
        </p:nvSpPr>
        <p:spPr bwMode="auto">
          <a:xfrm>
            <a:off x="1242310" y="2705044"/>
            <a:ext cx="3047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调度算法的核心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策略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4440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/>
          <p:nvPr/>
        </p:nvSpPr>
        <p:spPr>
          <a:xfrm>
            <a:off x="5555549" y="1670355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>
            <a:spLocks noChangeArrowheads="1"/>
          </p:cNvSpPr>
          <p:nvPr/>
        </p:nvSpPr>
        <p:spPr bwMode="auto">
          <a:xfrm>
            <a:off x="1242310" y="2705044"/>
            <a:ext cx="2278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进程切换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——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机制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928662" y="270504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3192920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3050044"/>
            <a:ext cx="339303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与调度算法无关</a:t>
            </a:r>
            <a:r>
              <a:rPr lang="en-US" altLang="zh-CN" dirty="0" smtClean="0">
                <a:sym typeface="微软雅黑" pitchFamily="34" charset="-122"/>
              </a:rPr>
              <a:t>,</a:t>
            </a:r>
            <a:r>
              <a:rPr lang="zh-CN" altLang="en-US" dirty="0" smtClean="0">
                <a:sym typeface="微软雅黑" pitchFamily="34" charset="-122"/>
              </a:rPr>
              <a:t>与硬件相关</a:t>
            </a:r>
            <a:endParaRPr lang="zh-CN" altLang="en-US" dirty="0"/>
          </a:p>
        </p:txBody>
      </p:sp>
      <p:sp>
        <p:nvSpPr>
          <p:cNvPr id="23" name="TextBox 17"/>
          <p:cNvSpPr txBox="1"/>
          <p:nvPr/>
        </p:nvSpPr>
        <p:spPr>
          <a:xfrm>
            <a:off x="5548352" y="2280003"/>
            <a:ext cx="13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switch_to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117825" y="2466109"/>
            <a:ext cx="1396284" cy="4325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06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662" y="2643188"/>
            <a:ext cx="5083498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{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const char *name;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init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enqueue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dequeue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pick_next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proc_tick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23" name="TextBox 14"/>
          <p:cNvSpPr>
            <a:spLocks noChangeArrowheads="1"/>
          </p:cNvSpPr>
          <p:nvPr/>
        </p:nvSpPr>
        <p:spPr bwMode="auto">
          <a:xfrm>
            <a:off x="895351" y="1048897"/>
            <a:ext cx="3819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触发：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trigger scheduling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入队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enqueue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选取：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pick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up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出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队：</a:t>
            </a:r>
            <a:r>
              <a: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‘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dequeue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’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  <a:p>
            <a:pPr marL="457200" indent="-457200">
              <a:buFont typeface="Lucida Calligraphy" pitchFamily="66" charset="0"/>
              <a:buAutoNum type="arabicPeriod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切换：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process switch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38689" y="1276284"/>
            <a:ext cx="792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5537208" y="1028634"/>
            <a:ext cx="134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proc_tick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672840" y="1577340"/>
            <a:ext cx="1880714" cy="14916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588932" y="1365186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enqueue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5537208" y="2011333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dequeue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719507" y="2209800"/>
            <a:ext cx="1800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"/>
          <p:cNvSpPr txBox="1"/>
          <p:nvPr/>
        </p:nvSpPr>
        <p:spPr>
          <a:xfrm>
            <a:off x="5555549" y="1670355"/>
            <a:ext cx="144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proc_next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89977" y="1893828"/>
            <a:ext cx="219600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7"/>
          <p:cNvSpPr txBox="1"/>
          <p:nvPr/>
        </p:nvSpPr>
        <p:spPr>
          <a:xfrm>
            <a:off x="5548352" y="2280003"/>
            <a:ext cx="13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+mn-ea"/>
              </a:rPr>
              <a:t>switch_to</a:t>
            </a:r>
            <a:endParaRPr lang="zh-CN" altLang="en-US" sz="2000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4117825" y="2466109"/>
            <a:ext cx="1396284" cy="4325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475656" y="2067694"/>
            <a:ext cx="2952328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040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71599" y="2406707"/>
            <a:ext cx="2828393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563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511660" y="2589407"/>
            <a:ext cx="2628292" cy="22207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106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8530" y="3122053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29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57224" y="785800"/>
            <a:ext cx="6215106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schedule(void)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bool intr_flag;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struct proc_struct *next;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local_intr_save(intr_flag);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current-&gt;need_resched = 0;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(current-&gt;state == PROC_RUNNABLE)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sched_class_enqueue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(current);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((next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sched_class_pick_next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()) !=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sched_class_dequeue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(next);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== NULL)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next = idleproc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next-&gt;runs ++;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if (next != current) {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  proc_run(next)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local_intr_restore(intr_flag);</a:t>
            </a:r>
          </a:p>
          <a:p>
            <a:pPr>
              <a:lnSpc>
                <a:spcPts val="1400"/>
              </a:lnSpc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386" y="3836428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435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调度算法支撑框架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386" y="3836428"/>
            <a:ext cx="1531302" cy="21602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7" y="843558"/>
            <a:ext cx="3797131" cy="3635057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923928" y="2011076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450080" y="1811021"/>
            <a:ext cx="1888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FCFS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13916" y="2483471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17680" y="2283718"/>
            <a:ext cx="1860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Round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Robin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935500" y="2955866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38992" y="2756415"/>
            <a:ext cx="941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Stride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46588" y="3424425"/>
            <a:ext cx="446744" cy="604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50080" y="3224974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indent="-269875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66696" y="134306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88586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2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olidFill>
                  <a:srgbClr val="C00000"/>
                </a:solidFill>
                <a:sym typeface="Times New Roman" pitchFamily="18" charset="0"/>
              </a:rPr>
              <a:t>Round Robin</a:t>
            </a:r>
            <a:r>
              <a:rPr lang="zh-CN" altLang="en-US" dirty="0" smtClean="0">
                <a:solidFill>
                  <a:srgbClr val="C00000"/>
                </a:solidFill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Stride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753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–初始化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987574"/>
            <a:ext cx="5083498" cy="2326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{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const char *name;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init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enqueue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dequeue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pick_next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(*</a:t>
            </a:r>
            <a:r>
              <a:rPr lang="zh-CN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proc_tick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)(struct run_queue *rq,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…</a:t>
            </a: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);</a:t>
            </a:r>
          </a:p>
          <a:p>
            <a:pPr defTabSz="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16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–初始化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4678363" cy="17637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static void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RR_init(struct run_queue *rq)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list_init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(&amp;(rq-&gt;run_list));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    rq-&gt;proc_num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DejaVu Sans Mono" pitchFamily="1" charset="0"/>
              </a:rPr>
              <a:t>}</a:t>
            </a:r>
          </a:p>
        </p:txBody>
      </p:sp>
      <p:sp>
        <p:nvSpPr>
          <p:cNvPr id="23" name="TextBox 1"/>
          <p:cNvSpPr>
            <a:spLocks noChangeArrowheads="1"/>
          </p:cNvSpPr>
          <p:nvPr/>
        </p:nvSpPr>
        <p:spPr bwMode="auto">
          <a:xfrm>
            <a:off x="880388" y="3083148"/>
            <a:ext cx="3540072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list_entry_t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run_list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unsigned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proc_num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max_time_slice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1779662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proc_tick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7035817" cy="3469607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RR_proc_tick(struct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&gt; 0)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--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== 0)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proc-&gt;need_resched = 1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6" name="TextBox 1"/>
          <p:cNvSpPr>
            <a:spLocks noChangeArrowheads="1"/>
          </p:cNvSpPr>
          <p:nvPr/>
        </p:nvSpPr>
        <p:spPr bwMode="auto">
          <a:xfrm>
            <a:off x="4733676" y="2340916"/>
            <a:ext cx="25766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current process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flipH="1" flipV="1">
            <a:off x="5580112" y="1923679"/>
            <a:ext cx="216024" cy="504055"/>
          </a:xfrm>
          <a:prstGeom prst="straightConnector1">
            <a:avLst/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556220" y="3211514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</a:t>
            </a:r>
            <a:r>
              <a:rPr lang="en-US" altLang="zh-CN" sz="2400" dirty="0" err="1" smtClean="0"/>
              <a:t>enqueue</a:t>
            </a:r>
            <a:r>
              <a:rPr lang="zh-CN" altLang="en-US" sz="2400" dirty="0" smtClean="0"/>
              <a:t>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6464313" cy="3826797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RR_enqueue(struct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list_add_before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(&amp;(rq-&gt;run_list),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&amp;(proc-&gt;run_link));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(proc-&gt;time_slice == 0 ||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&gt; rq-&gt;max_time_slice)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proc-&gt;time_slice = rq-&gt;max_time_slice;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proc-&gt;rq = rq;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rq-&gt;proc_num ++;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59632" y="1995686"/>
            <a:ext cx="4248472" cy="57606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>
            <a:off x="1892313" y="2952737"/>
            <a:ext cx="4608513" cy="11113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824051" y="3038462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TextBox 13"/>
          <p:cNvSpPr>
            <a:spLocks noChangeArrowheads="1"/>
          </p:cNvSpPr>
          <p:nvPr/>
        </p:nvSpPr>
        <p:spPr bwMode="auto">
          <a:xfrm>
            <a:off x="1795695" y="2283674"/>
            <a:ext cx="6921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user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8" name="组合 15"/>
          <p:cNvGrpSpPr>
            <a:grpSpLocks/>
          </p:cNvGrpSpPr>
          <p:nvPr/>
        </p:nvGrpSpPr>
        <p:grpSpPr bwMode="auto">
          <a:xfrm>
            <a:off x="5083188" y="785800"/>
            <a:ext cx="862013" cy="1668462"/>
            <a:chOff x="0" y="0"/>
            <a:chExt cx="1137306" cy="1590862"/>
          </a:xfrm>
        </p:grpSpPr>
        <p:sp>
          <p:nvSpPr>
            <p:cNvPr id="29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0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82918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hello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2" name="组合 19"/>
          <p:cNvGrpSpPr>
            <a:grpSpLocks/>
          </p:cNvGrpSpPr>
          <p:nvPr/>
        </p:nvGrpSpPr>
        <p:grpSpPr bwMode="auto">
          <a:xfrm>
            <a:off x="5040326" y="3267062"/>
            <a:ext cx="1019175" cy="1622425"/>
            <a:chOff x="0" y="0"/>
            <a:chExt cx="134504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219687" y="781322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0" y="447264"/>
              <a:ext cx="1345040" cy="352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user_main</a:t>
              </a:r>
              <a:r>
                <a:rPr lang="en-US" altLang="zh-CN" sz="1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6" name="组合 23"/>
          <p:cNvGrpSpPr>
            <a:grpSpLocks/>
          </p:cNvGrpSpPr>
          <p:nvPr/>
        </p:nvGrpSpPr>
        <p:grpSpPr bwMode="auto">
          <a:xfrm>
            <a:off x="3838588" y="3262300"/>
            <a:ext cx="941388" cy="1627187"/>
            <a:chOff x="0" y="0"/>
            <a:chExt cx="1241444" cy="1552586"/>
          </a:xfrm>
        </p:grpSpPr>
        <p:grpSp>
          <p:nvGrpSpPr>
            <p:cNvPr id="37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73852" y="781322"/>
                <a:ext cx="1" cy="576000"/>
              </a:xfrm>
              <a:prstGeom prst="straightConnector1">
                <a:avLst/>
              </a:prstGeom>
              <a:noFill/>
              <a:ln w="28575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0" y="481017"/>
              <a:ext cx="1241444" cy="33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init_main()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2" name="组合 29"/>
          <p:cNvGrpSpPr>
            <a:grpSpLocks/>
          </p:cNvGrpSpPr>
          <p:nvPr/>
        </p:nvGrpSpPr>
        <p:grpSpPr bwMode="auto">
          <a:xfrm>
            <a:off x="2587638" y="3262300"/>
            <a:ext cx="919163" cy="1622425"/>
            <a:chOff x="0" y="0"/>
            <a:chExt cx="1213356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73851" y="781322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145275" y="375769"/>
              <a:ext cx="1068081" cy="851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0" name="组合 15"/>
          <p:cNvGrpSpPr>
            <a:grpSpLocks/>
          </p:cNvGrpSpPr>
          <p:nvPr/>
        </p:nvGrpSpPr>
        <p:grpSpPr bwMode="auto">
          <a:xfrm>
            <a:off x="5245127" y="964462"/>
            <a:ext cx="862013" cy="1668462"/>
            <a:chOff x="0" y="0"/>
            <a:chExt cx="1137306" cy="1590862"/>
          </a:xfrm>
        </p:grpSpPr>
        <p:sp>
          <p:nvSpPr>
            <p:cNvPr id="51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2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840986" cy="29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work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4" name="组合 15"/>
          <p:cNvGrpSpPr>
            <a:grpSpLocks/>
          </p:cNvGrpSpPr>
          <p:nvPr/>
        </p:nvGrpSpPr>
        <p:grpSpPr bwMode="auto">
          <a:xfrm>
            <a:off x="5452967" y="1153720"/>
            <a:ext cx="862013" cy="1668462"/>
            <a:chOff x="0" y="0"/>
            <a:chExt cx="1137306" cy="1590862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42862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56" name="Straight Arrow Connector 23"/>
            <p:cNvCxnSpPr>
              <a:cxnSpLocks noChangeShapeType="1"/>
            </p:cNvCxnSpPr>
            <p:nvPr/>
          </p:nvCxnSpPr>
          <p:spPr bwMode="auto">
            <a:xfrm>
              <a:off x="189562" y="786084"/>
              <a:ext cx="1" cy="576000"/>
            </a:xfrm>
            <a:prstGeom prst="straightConnector1">
              <a:avLst/>
            </a:prstGeom>
            <a:noFill/>
            <a:ln w="28575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81267" y="0"/>
              <a:ext cx="903502" cy="29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study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47" name="组合 34"/>
          <p:cNvGrpSpPr>
            <a:grpSpLocks/>
          </p:cNvGrpSpPr>
          <p:nvPr/>
        </p:nvGrpSpPr>
        <p:grpSpPr bwMode="auto">
          <a:xfrm>
            <a:off x="4708538" y="2547925"/>
            <a:ext cx="1654175" cy="573087"/>
            <a:chOff x="0" y="0"/>
            <a:chExt cx="2182253" cy="546938"/>
          </a:xfrm>
        </p:grpSpPr>
        <p:sp>
          <p:nvSpPr>
            <p:cNvPr id="48" name="Up Arrow Callout 21"/>
            <p:cNvSpPr>
              <a:spLocks noChangeAspect="1" noChangeArrowheads="1"/>
            </p:cNvSpPr>
            <p:nvPr/>
          </p:nvSpPr>
          <p:spPr bwMode="auto">
            <a:xfrm>
              <a:off x="41385" y="0"/>
              <a:ext cx="1974556" cy="504000"/>
            </a:xfrm>
            <a:prstGeom prst="upArrowCallout">
              <a:avLst>
                <a:gd name="adj1" fmla="val 30907"/>
                <a:gd name="adj2" fmla="val 30907"/>
                <a:gd name="adj3" fmla="val 25000"/>
                <a:gd name="adj4" fmla="val 54782"/>
              </a:avLst>
            </a:prstGeom>
            <a:gradFill rotWithShape="1">
              <a:gsLst>
                <a:gs pos="0">
                  <a:srgbClr val="FFCC66"/>
                </a:gs>
                <a:gs pos="100000">
                  <a:srgbClr val="FF9900"/>
                </a:gs>
                <a:gs pos="100000">
                  <a:srgbClr val="E5EEFF"/>
                </a:gs>
              </a:gsLst>
              <a:lin ang="5400000" scaled="1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9" name="TextBox 38"/>
            <p:cNvSpPr>
              <a:spLocks noChangeArrowheads="1"/>
            </p:cNvSpPr>
            <p:nvPr/>
          </p:nvSpPr>
          <p:spPr bwMode="auto">
            <a:xfrm>
              <a:off x="0" y="214315"/>
              <a:ext cx="2182253" cy="332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do_execve</a:t>
              </a:r>
              <a:r>
                <a:rPr lang="en-US" altLang="zh-CN" sz="11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(“hello”)</a:t>
              </a:r>
              <a:endParaRPr lang="zh-CN" altLang="en-US" sz="11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2933923" y="908839"/>
            <a:ext cx="1823591" cy="1767852"/>
            <a:chOff x="0" y="0"/>
            <a:chExt cx="5290" cy="5005"/>
          </a:xfrm>
        </p:grpSpPr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337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Running</a:t>
              </a:r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auto">
            <a:xfrm>
              <a:off x="90" y="196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chemeClr val="accent1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Ready</a:t>
              </a:r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1730" y="3845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Waiting</a:t>
              </a:r>
            </a:p>
          </p:txBody>
        </p:sp>
        <p:sp>
          <p:nvSpPr>
            <p:cNvPr id="62" name="Arc 7"/>
            <p:cNvSpPr>
              <a:spLocks/>
            </p:cNvSpPr>
            <p:nvPr/>
          </p:nvSpPr>
          <p:spPr bwMode="auto">
            <a:xfrm>
              <a:off x="3640" y="3105"/>
              <a:ext cx="710" cy="132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 rot="5400000" flipH="1">
              <a:off x="570" y="1585"/>
              <a:ext cx="700" cy="0"/>
            </a:xfrm>
            <a:prstGeom prst="line">
              <a:avLst/>
            </a:prstGeom>
            <a:noFill/>
            <a:ln w="12700" cap="flat" cmpd="sng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4" name="Arc 9"/>
            <p:cNvSpPr>
              <a:spLocks/>
            </p:cNvSpPr>
            <p:nvPr/>
          </p:nvSpPr>
          <p:spPr bwMode="auto">
            <a:xfrm rot="5400000">
              <a:off x="750" y="3455"/>
              <a:ext cx="1310" cy="700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  <a:gd name="T4" fmla="*/ 21600 w 21600"/>
                <a:gd name="T5" fmla="*/ 0 h 21600"/>
                <a:gd name="T6" fmla="*/ 0 w 21600"/>
                <a:gd name="T7" fmla="*/ 21600 h 21600"/>
                <a:gd name="T8" fmla="*/ 0 w 21600"/>
                <a:gd name="T9" fmla="*/ 0 h 21600"/>
                <a:gd name="T10" fmla="*/ 21600 w 21600"/>
                <a:gd name="T11" fmla="*/ 0 h 21600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 rot="16200000" flipH="1" flipV="1">
              <a:off x="3950" y="1625"/>
              <a:ext cx="700" cy="0"/>
            </a:xfrm>
            <a:prstGeom prst="line">
              <a:avLst/>
            </a:prstGeom>
            <a:noFill/>
            <a:ln w="12700" cap="flat" cmpd="sng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 sz="1100"/>
            </a:p>
          </p:txBody>
        </p:sp>
        <p:cxnSp>
          <p:nvCxnSpPr>
            <p:cNvPr id="66" name="AutoShape 11"/>
            <p:cNvCxnSpPr>
              <a:cxnSpLocks noChangeShapeType="1"/>
              <a:stCxn id="60" idx="7"/>
              <a:endCxn id="59" idx="1"/>
            </p:cNvCxnSpPr>
            <p:nvPr/>
          </p:nvCxnSpPr>
          <p:spPr bwMode="auto">
            <a:xfrm rot="5400000" flipV="1">
              <a:off x="2686" y="1175"/>
              <a:ext cx="3" cy="1920"/>
            </a:xfrm>
            <a:prstGeom prst="curvedConnector3">
              <a:avLst>
                <a:gd name="adj1" fmla="val -21200009"/>
              </a:avLst>
            </a:prstGeom>
            <a:noFill/>
            <a:ln w="12700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2"/>
            <p:cNvCxnSpPr>
              <a:cxnSpLocks noChangeShapeType="1"/>
              <a:stCxn id="59" idx="3"/>
              <a:endCxn id="60" idx="5"/>
            </p:cNvCxnSpPr>
            <p:nvPr/>
          </p:nvCxnSpPr>
          <p:spPr bwMode="auto">
            <a:xfrm rot="5400000">
              <a:off x="2686" y="1995"/>
              <a:ext cx="3" cy="1920"/>
            </a:xfrm>
            <a:prstGeom prst="curvedConnector3">
              <a:avLst>
                <a:gd name="adj1" fmla="val 21200009"/>
              </a:avLst>
            </a:prstGeom>
            <a:noFill/>
            <a:ln w="12700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0" y="3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Start</a:t>
              </a:r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340" y="0"/>
              <a:ext cx="1920" cy="1160"/>
            </a:xfrm>
            <a:prstGeom prst="ellipse">
              <a:avLst/>
            </a:prstGeom>
            <a:gradFill rotWithShape="0">
              <a:gsLst>
                <a:gs pos="0">
                  <a:srgbClr val="5E7676"/>
                </a:gs>
                <a:gs pos="50000">
                  <a:srgbClr val="CCFFFF"/>
                </a:gs>
                <a:gs pos="100000">
                  <a:srgbClr val="5E7676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2B2B2"/>
              </a:outerShdw>
            </a:effectLst>
          </p:spPr>
          <p:txBody>
            <a:bodyPr wrap="none" lIns="90487" tIns="44450" rIns="90487" bIns="4445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1200"/>
                <a:t>Done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p</a:t>
            </a:r>
            <a:r>
              <a:rPr lang="en-US" altLang="zh-CN" sz="2400" dirty="0" err="1" smtClean="0"/>
              <a:t>ick</a:t>
            </a:r>
            <a:r>
              <a:rPr lang="zh-CN" altLang="en-US" sz="2400" dirty="0" smtClean="0"/>
              <a:t>_</a:t>
            </a:r>
            <a:r>
              <a:rPr lang="en-US" altLang="zh-CN" sz="2400" dirty="0" smtClean="0"/>
              <a:t>next</a:t>
            </a:r>
            <a:r>
              <a:rPr lang="zh-CN" altLang="en-US" sz="2400" dirty="0" smtClean="0"/>
              <a:t> 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6107123" cy="25409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struct proc_struct *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RR_pick_next(struct run_queue *rq)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list_entry_t *le =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list_next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(&amp;(rq-&gt;run_list));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if (le != &amp;(rq-&gt;run_list)) {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return le2proc(le, run_link);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}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return NULL;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9" name="TextBox 4"/>
          <p:cNvSpPr>
            <a:spLocks noChangeArrowheads="1"/>
          </p:cNvSpPr>
          <p:nvPr/>
        </p:nvSpPr>
        <p:spPr bwMode="auto">
          <a:xfrm>
            <a:off x="1147060" y="3633738"/>
            <a:ext cx="17634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问题：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NULL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?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412" y="36337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4"/>
          <p:cNvSpPr>
            <a:spLocks noChangeArrowheads="1"/>
          </p:cNvSpPr>
          <p:nvPr/>
        </p:nvSpPr>
        <p:spPr bwMode="auto">
          <a:xfrm>
            <a:off x="1147060" y="3976640"/>
            <a:ext cx="3738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答案：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NULL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将被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idle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pitchFamily="66" charset="0"/>
              </a:rPr>
              <a:t>进程取代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12" y="3976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9872" y="1658029"/>
            <a:ext cx="3312368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z="2400" dirty="0" smtClean="0"/>
              <a:t>Round Robin 调度算法 – </a:t>
            </a:r>
            <a:r>
              <a:rPr lang="en-US" altLang="zh-CN" sz="2400" dirty="0" err="1" smtClean="0"/>
              <a:t>dequeue</a:t>
            </a:r>
            <a:r>
              <a:rPr lang="zh-CN" altLang="en-US" sz="2400" dirty="0" smtClean="0"/>
              <a:t>(default_sched.c)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93769" y="1030969"/>
            <a:ext cx="5607057" cy="2112285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static void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RR_dequeue(struct run_queue *rq,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　　　　　　　struct proc_struct *proc) {</a:t>
            </a: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list_del_init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(&amp;(proc-&gt;run_link));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rq-&gt;proc_num --;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72096" y="1977656"/>
            <a:ext cx="4019984" cy="323948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Round Robin 调度算法 – 绑定／公布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8"/>
            <a:ext cx="7321569" cy="4112531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===== default_sched.c =====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 sched_class default_sched_class = {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.name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"RR_scheduler",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</a:t>
            </a:r>
            <a:r>
              <a:rPr lang="zh-CN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.init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    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RR_init,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.enqueue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RR_enqueue,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.dequeue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RR_dequeue,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.pick_next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RR_pick_next,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.proc_tick </a:t>
            </a:r>
            <a:r>
              <a:rPr lang="en-US" altLang="zh-CN" sz="2000" b="1" dirty="0" smtClean="0">
                <a:solidFill>
                  <a:schemeClr val="accent4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	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 RR_proc_tick,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===== sched.c =====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void sched_init(void) {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sched_class = &amp;default_sched_class;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>
              <a:lnSpc>
                <a:spcPts val="2000"/>
              </a:lnSpc>
            </a:pP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1419622"/>
            <a:ext cx="1512168" cy="158417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7918" y="3905043"/>
            <a:ext cx="4610225" cy="36004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调度算法支撑框架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292895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ym typeface="Times New Roman" pitchFamily="18" charset="0"/>
              </a:rPr>
              <a:t>Round Robin</a:t>
            </a:r>
            <a:r>
              <a:rPr lang="zh-CN" altLang="en-US" dirty="0" smtClean="0"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zh-CN" dirty="0" smtClean="0">
                <a:solidFill>
                  <a:srgbClr val="C00000"/>
                </a:solidFill>
                <a:sym typeface="Times New Roman" pitchFamily="18" charset="0"/>
              </a:rPr>
              <a:t>Stride</a:t>
            </a:r>
            <a:r>
              <a:rPr lang="zh-CN" altLang="en-US" dirty="0" smtClean="0">
                <a:solidFill>
                  <a:srgbClr val="C00000"/>
                </a:solidFill>
                <a:sym typeface="Times New Roman" pitchFamily="18" charset="0"/>
              </a:rPr>
              <a:t>调度算法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9308" y="2786574"/>
            <a:ext cx="585791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C. A. Waldspurger and E. Weihl. W. Stride Scheduling: Deterministic Proportional- Share Resource Management, 1995 URL: http://dl.acm.org/citation.cfm?id=889650</a:t>
            </a:r>
          </a:p>
          <a:p>
            <a:pPr indent="-342900">
              <a:spcBef>
                <a:spcPct val="20000"/>
              </a:spcBef>
              <a:buClr>
                <a:schemeClr val="folHlink"/>
              </a:buClr>
              <a:buSzPct val="75000"/>
              <a:buBlip>
                <a:blip r:embed="rId2"/>
              </a:buBlip>
            </a:pPr>
            <a:endParaRPr lang="zh-CN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6961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147747" y="1071552"/>
            <a:ext cx="1281113" cy="874713"/>
          </a:xfrm>
          <a:prstGeom prst="rect">
            <a:avLst/>
          </a:prstGeom>
          <a:gradFill>
            <a:gsLst>
              <a:gs pos="100000">
                <a:srgbClr val="11576A"/>
              </a:gs>
              <a:gs pos="34999">
                <a:srgbClr val="0EB1C8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latin typeface="+mn-ea"/>
                <a:sym typeface="Times" pitchFamily="2" charset="0"/>
              </a:rPr>
              <a:t>1</a:t>
            </a:r>
            <a:endParaRPr lang="en-US" altLang="zh-CN" sz="1050" b="1" baseline="-25000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stride = 100</a:t>
            </a:r>
            <a:endParaRPr lang="en-US" altLang="zh-CN" sz="105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pass = 16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3036862" y="1530983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106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5075212" y="1116002"/>
            <a:ext cx="1279525" cy="873125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102</a:t>
            </a:r>
            <a:endParaRPr lang="en-US" altLang="zh-CN" sz="100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5075212" y="2491154"/>
            <a:ext cx="1279525" cy="874712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112</a:t>
            </a:r>
            <a:endParaRPr lang="en-US" altLang="zh-CN" sz="100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3036862" y="2634729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113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5075212" y="3867894"/>
            <a:ext cx="1279525" cy="873125"/>
          </a:xfrm>
          <a:prstGeom prst="rect">
            <a:avLst/>
          </a:prstGeom>
          <a:gradFill rotWithShape="1">
            <a:gsLst>
              <a:gs pos="100000">
                <a:srgbClr val="339900"/>
              </a:gs>
              <a:gs pos="0">
                <a:srgbClr val="CCFF99"/>
              </a:gs>
              <a:gs pos="100000">
                <a:srgbClr val="FFF2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200" b="1" baseline="-25000">
                <a:solidFill>
                  <a:srgbClr val="002060"/>
                </a:solidFill>
                <a:latin typeface="+mn-ea"/>
                <a:sym typeface="Times" pitchFamily="2" charset="0"/>
              </a:rPr>
              <a:t>3</a:t>
            </a:r>
            <a:endParaRPr lang="en-US" altLang="zh-CN" sz="1000" b="1" baseline="-2500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stride = 122</a:t>
            </a:r>
            <a:endParaRPr lang="en-US" altLang="zh-CN" sz="1000" b="1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200" b="1">
                <a:solidFill>
                  <a:srgbClr val="002060"/>
                </a:solidFill>
                <a:latin typeface="+mn-ea"/>
                <a:sym typeface="Times" pitchFamily="2" charset="0"/>
              </a:rPr>
              <a:t>pass = 10</a:t>
            </a:r>
          </a:p>
        </p:txBody>
      </p:sp>
      <p:cxnSp>
        <p:nvCxnSpPr>
          <p:cNvPr id="13" name="Straight Arrow Connector 11"/>
          <p:cNvCxnSpPr>
            <a:cxnSpLocks noChangeShapeType="1"/>
          </p:cNvCxnSpPr>
          <p:nvPr/>
        </p:nvCxnSpPr>
        <p:spPr bwMode="auto">
          <a:xfrm>
            <a:off x="771764" y="1071552"/>
            <a:ext cx="0" cy="3420000"/>
          </a:xfrm>
          <a:prstGeom prst="straightConnector1">
            <a:avLst/>
          </a:prstGeom>
          <a:noFill/>
          <a:ln w="38100">
            <a:solidFill>
              <a:srgbClr val="11576A"/>
            </a:solidFill>
            <a:round/>
            <a:headEnd/>
            <a:tailEnd type="triangle" w="med" len="med"/>
          </a:ln>
        </p:spPr>
      </p:cxnSp>
      <p:sp>
        <p:nvSpPr>
          <p:cNvPr id="14" name="TextBox 12"/>
          <p:cNvSpPr>
            <a:spLocks noChangeArrowheads="1"/>
          </p:cNvSpPr>
          <p:nvPr/>
        </p:nvSpPr>
        <p:spPr bwMode="auto">
          <a:xfrm>
            <a:off x="389146" y="4500576"/>
            <a:ext cx="775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11576A"/>
                </a:solidFill>
                <a:latin typeface="+mn-ea"/>
                <a:sym typeface="Comic Sans MS" pitchFamily="66" charset="0"/>
              </a:rPr>
              <a:t>stride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1147747" y="3357568"/>
            <a:ext cx="1281113" cy="873125"/>
          </a:xfrm>
          <a:prstGeom prst="rect">
            <a:avLst/>
          </a:prstGeom>
          <a:gradFill>
            <a:gsLst>
              <a:gs pos="100000">
                <a:srgbClr val="11576A"/>
              </a:gs>
              <a:gs pos="34999">
                <a:srgbClr val="0EB1C8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chemeClr val="bg1"/>
                </a:solidFill>
                <a:latin typeface="+mn-ea"/>
                <a:sym typeface="Times" pitchFamily="2" charset="0"/>
              </a:rPr>
              <a:t>1</a:t>
            </a:r>
            <a:endParaRPr lang="en-US" altLang="zh-CN" sz="1050" b="1" baseline="-25000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stride = 116</a:t>
            </a:r>
            <a:endParaRPr lang="en-US" altLang="zh-CN" sz="1050" b="1" dirty="0">
              <a:solidFill>
                <a:schemeClr val="bg1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+mn-ea"/>
                <a:sym typeface="Times" pitchFamily="2" charset="0"/>
              </a:rPr>
              <a:t>pass = 16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3036862" y="3714758"/>
            <a:ext cx="1281113" cy="873125"/>
          </a:xfrm>
          <a:prstGeom prst="rect">
            <a:avLst/>
          </a:prstGeom>
          <a:gradFill rotWithShape="1">
            <a:gsLst>
              <a:gs pos="100000">
                <a:srgbClr val="FDD000"/>
              </a:gs>
              <a:gs pos="0">
                <a:srgbClr val="FFF9B1"/>
              </a:gs>
              <a:gs pos="100000">
                <a:srgbClr val="F4FEE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</a:t>
            </a:r>
            <a:r>
              <a:rPr lang="en-US" altLang="zh-CN" sz="1400" b="1" baseline="-25000" dirty="0">
                <a:solidFill>
                  <a:srgbClr val="002060"/>
                </a:solidFill>
                <a:latin typeface="+mn-ea"/>
                <a:sym typeface="Times" pitchFamily="2" charset="0"/>
              </a:rPr>
              <a:t>2</a:t>
            </a:r>
            <a:endParaRPr lang="en-US" altLang="zh-CN" sz="1050" b="1" baseline="-25000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stride = 113</a:t>
            </a:r>
            <a:endParaRPr lang="en-US" altLang="zh-CN" sz="1050" b="1" dirty="0">
              <a:solidFill>
                <a:srgbClr val="002060"/>
              </a:solidFill>
              <a:latin typeface="+mn-ea"/>
              <a:sym typeface="Times" pitchFamily="2" charset="0"/>
            </a:endParaRPr>
          </a:p>
          <a:p>
            <a:pPr algn="ctr"/>
            <a:r>
              <a:rPr lang="en-US" altLang="zh-CN" sz="1400" b="1" dirty="0">
                <a:solidFill>
                  <a:srgbClr val="002060"/>
                </a:solidFill>
                <a:latin typeface="+mn-ea"/>
                <a:sym typeface="Times" pitchFamily="2" charset="0"/>
              </a:rPr>
              <a:t>pass = 7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7 L 3.88889E-6 0.4447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85185E-6 L 1.11022E-16 0.2672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214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9753E-6 L 1.11022E-16 0.2675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209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9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特征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385765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基于优先级--Priority-b</a:t>
            </a:r>
            <a:r>
              <a:rPr lang="en-US" altLang="zh-CN" dirty="0" err="1" smtClean="0"/>
              <a:t>ased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357304"/>
            <a:ext cx="421484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调度选择是确定的--Deterministic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4533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4533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63987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49700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初始化数据结构:  in init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98187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851694"/>
            <a:ext cx="553446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更新数据结构:  涉及 enqueue() 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 dequeue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3021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74139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57050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6350"/>
            <a:ext cx="433390" cy="53254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090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52536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0222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理解操作系统的调度管理机制</a:t>
            </a:r>
            <a:endParaRPr lang="zh-CN" altLang="en-US" dirty="0"/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24762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2081886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理解Round-Robin 调度算法</a:t>
            </a:r>
            <a:endParaRPr lang="zh-CN" altLang="en-US" dirty="0"/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51244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721068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熟悉 ucore 调度器框架</a:t>
            </a:r>
            <a:endParaRPr lang="zh-CN" altLang="en-US" dirty="0"/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544984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94986" y="2431136"/>
            <a:ext cx="353420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理解并实现Stride调度算法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159768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/>
              <a:t>.) 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endParaRPr lang="zh-CN" altLang="en-US" dirty="0"/>
          </a:p>
          <a:p>
            <a:pPr marL="0" lvl="0" indent="0">
              <a:spcBef>
                <a:spcPct val="20000"/>
              </a:spcBef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90148"/>
            <a:ext cx="151066" cy="148997"/>
          </a:xfrm>
          <a:prstGeom prst="rect">
            <a:avLst/>
          </a:prstGeom>
          <a:effectLst/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1394986" y="2159972"/>
            <a:ext cx="5534468" cy="65519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</a:rPr>
              <a:t>如果认为当前进程用完了时间片，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则proc</a:t>
            </a:r>
            <a:r>
              <a:rPr lang="zh-CN" altLang="en-US" dirty="0" smtClean="0">
                <a:solidFill>
                  <a:srgbClr val="C00000"/>
                </a:solidFill>
              </a:rPr>
              <a:t>-&gt;need_resched为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endParaRPr lang="zh-CN" altLang="en-US" i="1" dirty="0">
              <a:solidFill>
                <a:srgbClr val="C00000"/>
              </a:solidFill>
              <a:sym typeface="宋体" pitchFamily="2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5520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5" y="1159768"/>
            <a:ext cx="634067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 smtClean="0"/>
              <a:t>.)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25667" y="2211710"/>
            <a:ext cx="6357982" cy="75815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实现入队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出队：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()</a:t>
            </a:r>
          </a:p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替换 default_sched_class :in sched_init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827584" y="22117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041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–实现 (YOUR WORK!)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5" y="1159768"/>
            <a:ext cx="634067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选择合适的数据结构 (list, priority queue, etc</a:t>
            </a:r>
            <a:r>
              <a:rPr lang="en-US" altLang="zh-CN" dirty="0" smtClean="0"/>
              <a:t>.)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1597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42976" y="1491630"/>
            <a:ext cx="63579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实现Stride调度算法选取下一个进程: in pick_next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893" y="14916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142976" y="1823420"/>
            <a:ext cx="392909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处理时钟 ticks:  in proc_tick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4893" y="182342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72004" y="786932"/>
            <a:ext cx="150019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ym typeface="宋体" pitchFamily="2" charset="-122"/>
              </a:rPr>
              <a:t>实现步骤</a:t>
            </a:r>
            <a:endParaRPr lang="zh-CN" altLang="en-US" sz="2400" dirty="0">
              <a:sym typeface="宋体" pitchFamily="2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125667" y="2211710"/>
            <a:ext cx="6357982" cy="75815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实现入队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出队：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()</a:t>
            </a:r>
          </a:p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替换 default_sched_class :in sched_init</a:t>
            </a:r>
            <a:r>
              <a:rPr lang="en-US" altLang="zh-CN" dirty="0" smtClean="0"/>
              <a:t>()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827584" y="221171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25667" y="2909594"/>
            <a:ext cx="6000792" cy="74227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执行 ‘make run-priority’ 来测试你实现的Stride调度算法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26"/>
          <p:cNvSpPr txBox="1"/>
          <p:nvPr/>
        </p:nvSpPr>
        <p:spPr>
          <a:xfrm>
            <a:off x="827584" y="290959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231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</a:t>
            </a:r>
            <a:r>
              <a:rPr lang="en-US" altLang="zh-CN" dirty="0"/>
              <a:t> (</a:t>
            </a:r>
            <a:r>
              <a:rPr lang="zh-CN" altLang="en-US" dirty="0"/>
              <a:t>斜堆</a:t>
            </a:r>
            <a:r>
              <a:rPr lang="en-US" altLang="zh-CN" dirty="0"/>
              <a:t>)</a:t>
            </a:r>
            <a:r>
              <a:rPr lang="zh-CN" altLang="en-US" dirty="0" smtClean="0"/>
              <a:t>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1419622"/>
            <a:ext cx="7321569" cy="355014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*parent, *left, *right;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typedef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int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(*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compare_f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)(void *a, void *b);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847009"/>
            <a:ext cx="2394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priority queue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1419622"/>
            <a:ext cx="7783477" cy="355014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*parent, *left, *right;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(*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compare_f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)(void *a, void *b);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skew_heap_init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*a);</a:t>
            </a: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skew_heap_insert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*a, …);</a:t>
            </a:r>
          </a:p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skew_heap_remove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(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*a, …);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847009"/>
            <a:ext cx="2394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5656451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9"/>
            <a:ext cx="4625975" cy="264320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lab6_stride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     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lab6_priority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run_queue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*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Stride 调度算法 – Skew heap数据结构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 noChangeArrowheads="1"/>
          </p:cNvSpPr>
          <p:nvPr/>
        </p:nvSpPr>
        <p:spPr>
          <a:xfrm>
            <a:off x="874719" y="857239"/>
            <a:ext cx="4625975" cy="164250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proc_struct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{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……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</a:t>
            </a: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skew_heap_entry_t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lab6_run_pool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lab6_stride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      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    uint32_t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lab6_priority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;</a:t>
            </a:r>
          </a:p>
          <a:p>
            <a:pPr marL="342900" indent="-342900">
              <a:lnSpc>
                <a:spcPts val="16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DejaVu Sans Mono" pitchFamily="1" charset="0"/>
              </a:rPr>
              <a:t>};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DejaVu Sans Mono" pitchFamily="1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505940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步进值pass与优先级priority的关系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　　pass=BIG_VALUE/lab6_priority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如何避免stride溢出？</a:t>
            </a: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　　STRIDE_MAX – STRIDE_MIN &lt;=PASS_MAX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   stride, pass 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是无符号整数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   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用有符号整数表示（</a:t>
            </a:r>
            <a:r>
              <a:rPr lang="en-US" altLang="zh-CN" b="1" dirty="0" err="1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Proc.A.stride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–</a:t>
            </a:r>
            <a:r>
              <a:rPr lang="en-US" altLang="zh-CN" b="1" dirty="0" err="1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Proc.B.stride</a:t>
            </a:r>
            <a:r>
              <a:rPr lang="zh-CN" altLang="en-US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）</a:t>
            </a:r>
            <a:endParaRPr lang="en-US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en-US" altLang="zh-CN" b="1" dirty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  </a:t>
            </a:r>
            <a:endParaRPr lang="zh-CN" altLang="zh-CN" b="1" dirty="0" smtClean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  <a:p>
            <a:r>
              <a:rPr lang="zh-CN" altLang="zh-CN" b="1" dirty="0" smtClean="0">
                <a:solidFill>
                  <a:srgbClr val="11576A"/>
                </a:solidFill>
                <a:latin typeface="+mj-ea"/>
                <a:ea typeface="+mj-ea"/>
                <a:sym typeface="DejaVu Sans Mono" pitchFamily="1" charset="0"/>
              </a:rPr>
              <a:t> </a:t>
            </a:r>
            <a:endParaRPr lang="zh-CN" altLang="zh-CN" b="1" dirty="0">
              <a:solidFill>
                <a:srgbClr val="11576A"/>
              </a:solidFill>
              <a:latin typeface="+mj-ea"/>
              <a:ea typeface="+mj-ea"/>
              <a:sym typeface="DejaVu Sans Mono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407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5092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94986" y="1366374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 ucore 调度器框架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2224762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94986" y="2096400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分析并实现Stride调度算法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422" y="1851244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94986" y="1721068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分析Round-Robin 调度算法</a:t>
            </a:r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142976" y="1366374"/>
            <a:ext cx="210544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 smtClean="0">
                <a:sym typeface="微软雅黑" pitchFamily="34" charset="-122"/>
              </a:rPr>
              <a:t>hello</a:t>
            </a:r>
            <a:r>
              <a:rPr lang="zh-CN" altLang="en-US" dirty="0" smtClean="0">
                <a:sym typeface="微软雅黑" pitchFamily="34" charset="-122"/>
              </a:rPr>
              <a:t>应用程序</a:t>
            </a:r>
            <a:endParaRPr lang="zh-CN" altLang="en-US" dirty="0"/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175504" y="1785932"/>
            <a:ext cx="5052680" cy="25853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#include &lt;stdio.h&gt;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#include &lt;ulib.h&gt;</a:t>
            </a:r>
          </a:p>
          <a:p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 main(void) {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cprintf("Hello world!!.\n");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cprintf("I am process %d.\n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", getpid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cprintf("hello pass.\n");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return 0;</a:t>
            </a:r>
          </a:p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回顾lab5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814086" y="2458584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进程管理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4380000" flipH="1">
            <a:off x="3382463" y="1588684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98412" y="2178050"/>
            <a:ext cx="139106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一般进程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3011</Words>
  <Application>Microsoft Office PowerPoint</Application>
  <PresentationFormat>全屏显示(16:9)</PresentationFormat>
  <Paragraphs>689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DejaVu Sans Mono</vt:lpstr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Lucida Calligraphy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896</cp:revision>
  <dcterms:created xsi:type="dcterms:W3CDTF">2015-01-11T06:38:50Z</dcterms:created>
  <dcterms:modified xsi:type="dcterms:W3CDTF">2015-04-04T04:47:41Z</dcterms:modified>
</cp:coreProperties>
</file>