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55"/>
  </p:handoutMasterIdLst>
  <p:sldIdLst>
    <p:sldId id="305" r:id="rId3"/>
    <p:sldId id="306" r:id="rId4"/>
    <p:sldId id="398" r:id="rId5"/>
    <p:sldId id="400" r:id="rId6"/>
    <p:sldId id="401" r:id="rId8"/>
    <p:sldId id="399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419" r:id="rId25"/>
    <p:sldId id="420" r:id="rId26"/>
    <p:sldId id="421" r:id="rId27"/>
    <p:sldId id="422" r:id="rId28"/>
    <p:sldId id="423" r:id="rId29"/>
    <p:sldId id="424" r:id="rId30"/>
    <p:sldId id="425" r:id="rId31"/>
    <p:sldId id="426" r:id="rId32"/>
    <p:sldId id="427" r:id="rId33"/>
    <p:sldId id="428" r:id="rId34"/>
    <p:sldId id="429" r:id="rId35"/>
    <p:sldId id="430" r:id="rId36"/>
    <p:sldId id="431" r:id="rId37"/>
    <p:sldId id="432" r:id="rId38"/>
    <p:sldId id="433" r:id="rId39"/>
    <p:sldId id="434" r:id="rId40"/>
    <p:sldId id="435" r:id="rId41"/>
    <p:sldId id="436" r:id="rId42"/>
    <p:sldId id="437" r:id="rId43"/>
    <p:sldId id="438" r:id="rId44"/>
    <p:sldId id="439" r:id="rId45"/>
    <p:sldId id="440" r:id="rId46"/>
    <p:sldId id="441" r:id="rId47"/>
    <p:sldId id="442" r:id="rId48"/>
    <p:sldId id="443" r:id="rId49"/>
    <p:sldId id="444" r:id="rId50"/>
    <p:sldId id="445" r:id="rId51"/>
    <p:sldId id="446" r:id="rId52"/>
    <p:sldId id="447" r:id="rId53"/>
    <p:sldId id="403" r:id="rId5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B1"/>
    <a:srgbClr val="11576A"/>
    <a:srgbClr val="0EB1C8"/>
    <a:srgbClr val="FDD000"/>
    <a:srgbClr val="FFCC66"/>
    <a:srgbClr val="FF9900"/>
    <a:srgbClr val="005072"/>
    <a:srgbClr val="0093DD"/>
    <a:srgbClr val="CCFF99"/>
    <a:srgbClr val="33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1" autoAdjust="0"/>
    <p:restoredTop sz="94353" autoAdjust="0"/>
  </p:normalViewPr>
  <p:slideViewPr>
    <p:cSldViewPr>
      <p:cViewPr varScale="1">
        <p:scale>
          <a:sx n="109" d="100"/>
          <a:sy n="109" d="100"/>
        </p:scale>
        <p:origin x="110" y="115"/>
      </p:cViewPr>
      <p:guideLst>
        <p:guide orient="horz" pos="1620"/>
        <p:guide pos="2880"/>
        <p:guide orient="horz" pos="1348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handoutMaster" Target="handoutMasters/handoutMaster1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Times New Roman" charset="0"/>
                <a:ea typeface="MS PGothic" charset="0"/>
              </a:rPr>
              <a:t>忙则等待：已有进程处于其临界区；</a:t>
            </a:r>
            <a:endParaRPr lang="zh-CN" altLang="en-US">
              <a:latin typeface="Times New Roman" charset="0"/>
              <a:ea typeface="MS PGothic" charset="0"/>
            </a:endParaRPr>
          </a:p>
          <a:p>
            <a:r>
              <a:rPr lang="zh-CN" altLang="en-US">
                <a:latin typeface="Times New Roman" charset="0"/>
                <a:ea typeface="MS PGothic" charset="0"/>
              </a:rPr>
              <a:t>空闲则入：其他进程均不处于临界区；</a:t>
            </a:r>
            <a:endParaRPr lang="zh-CN" altLang="en-US">
              <a:latin typeface="Times New Roman" charset="0"/>
              <a:ea typeface="MS PGothic" charset="0"/>
            </a:endParaRPr>
          </a:p>
          <a:p>
            <a:r>
              <a:rPr lang="zh-CN" altLang="en-US">
                <a:latin typeface="Times New Roman" charset="0"/>
                <a:ea typeface="MS PGothic" charset="0"/>
              </a:rPr>
              <a:t>有限等待：等待进入临界区的进程不能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死等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；</a:t>
            </a:r>
            <a:endParaRPr lang="zh-CN" altLang="en-US">
              <a:latin typeface="Times New Roman" charset="0"/>
              <a:ea typeface="MS PGothic" charset="0"/>
            </a:endParaRPr>
          </a:p>
          <a:p>
            <a:r>
              <a:rPr lang="zh-CN" altLang="en-US">
                <a:latin typeface="Times New Roman" charset="0"/>
                <a:ea typeface="MS PGothic" charset="0"/>
              </a:rPr>
              <a:t>让权等待：不能进入临界区的进程，应释放</a:t>
            </a:r>
            <a:r>
              <a:rPr lang="en-US" altLang="zh-CN">
                <a:latin typeface="Times New Roman" charset="0"/>
                <a:ea typeface="MS PGothic" charset="0"/>
              </a:rPr>
              <a:t>CPU</a:t>
            </a:r>
            <a:r>
              <a:rPr lang="zh-CN" altLang="en-US">
                <a:latin typeface="Times New Roman" charset="0"/>
                <a:ea typeface="MS PGothic" charset="0"/>
              </a:rPr>
              <a:t>（如转换到阻塞状态）</a:t>
            </a:r>
            <a:endParaRPr lang="zh-CN" altLang="en-US">
              <a:latin typeface="Times New Roman" charset="0"/>
              <a:ea typeface="MS PGothic" charset="0"/>
            </a:endParaRPr>
          </a:p>
          <a:p>
            <a:endParaRPr lang="zh-CN" altLang="en-US">
              <a:latin typeface="Times New Roman" charset="0"/>
              <a:ea typeface="MS PGothic" charset="0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互斥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假定进程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Pi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在其临界区内执行，其他任何进程将被排斥在自己的临界区之外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  <a:endParaRPr lang="en-US" altLang="zh-CN" b="1">
              <a:latin typeface="华文仿宋" charset="0"/>
              <a:ea typeface="华文仿宋" charset="0"/>
              <a:cs typeface="华文仿宋" charset="0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有空让进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临界区虽没有进程执行，但有些进程需要进入临界区，不能无限期地延长下一个要进入临界区进程的等待时间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  <a:endParaRPr lang="en-US" altLang="zh-CN" b="1">
              <a:latin typeface="华文仿宋" charset="0"/>
              <a:ea typeface="华文仿宋" charset="0"/>
              <a:cs typeface="华文仿宋" charset="0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有限等待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在一个进程提出进入临界区的请求和该请求得到答复的时间内，其他进程进入临界区前的等待时间必须是有限的</a:t>
            </a:r>
            <a:endParaRPr lang="zh-CN" altLang="en-US" b="1">
              <a:latin typeface="华文仿宋" charset="0"/>
              <a:ea typeface="华文仿宋" charset="0"/>
              <a:cs typeface="华文仿宋" charset="0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让权等待</a:t>
            </a:r>
            <a:r>
              <a:rPr lang="en-US" altLang="zh-CN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(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可选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)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：不能进入临界区的进程，应释放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CPU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（如转换到阻塞状态）</a:t>
            </a:r>
            <a:endParaRPr lang="zh-CN" altLang="en-US" b="1">
              <a:latin typeface="华文仿宋" charset="0"/>
              <a:ea typeface="华文仿宋" charset="0"/>
              <a:cs typeface="华文仿宋" charset="0"/>
            </a:endParaRPr>
          </a:p>
          <a:p>
            <a:endParaRPr lang="zh-CN" altLang="en-US">
              <a:latin typeface="Times New Roman" charset="0"/>
              <a:ea typeface="MS PGothic" charset="0"/>
            </a:endParaRPr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78461" y="8699500"/>
            <a:ext cx="2992934" cy="455084"/>
          </a:xfrm>
          <a:prstGeom prst="rect">
            <a:avLst/>
          </a:prstGeom>
          <a:noFill/>
          <a:ln>
            <a:noFill/>
          </a:ln>
        </p:spPr>
        <p:txBody>
          <a:bodyPr lIns="18737" tIns="0" rIns="18737" bIns="0" anchor="b"/>
          <a:lstStyle>
            <a:lvl1pPr defTabSz="947420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defTabSz="947420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defTabSz="947420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defTabSz="947420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defTabSz="947420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9474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9474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9474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9474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/>
            <a:fld id="{FE277008-7650-C446-8624-0C522A40D063}" type="slidenum">
              <a:rPr lang="zh-CN" altLang="en-US" sz="1000" i="1">
                <a:ea typeface="宋体" charset="0"/>
                <a:cs typeface="宋体" charset="0"/>
              </a:rPr>
            </a:fld>
            <a:endParaRPr lang="en-US" altLang="zh-CN" sz="1000" i="1">
              <a:ea typeface="宋体" charset="0"/>
              <a:cs typeface="宋体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Times New Roman" charset="0"/>
                <a:ea typeface="MS PGothic" charset="0"/>
              </a:rPr>
              <a:t>忙则等待：已有进程处于其临界区；</a:t>
            </a:r>
            <a:endParaRPr lang="zh-CN" altLang="en-US">
              <a:latin typeface="Times New Roman" charset="0"/>
              <a:ea typeface="MS PGothic" charset="0"/>
            </a:endParaRPr>
          </a:p>
          <a:p>
            <a:r>
              <a:rPr lang="zh-CN" altLang="en-US">
                <a:latin typeface="Times New Roman" charset="0"/>
                <a:ea typeface="MS PGothic" charset="0"/>
              </a:rPr>
              <a:t>空闲则入：其他进程均不处于临界区；</a:t>
            </a:r>
            <a:endParaRPr lang="zh-CN" altLang="en-US">
              <a:latin typeface="Times New Roman" charset="0"/>
              <a:ea typeface="MS PGothic" charset="0"/>
            </a:endParaRPr>
          </a:p>
          <a:p>
            <a:r>
              <a:rPr lang="zh-CN" altLang="en-US">
                <a:latin typeface="Times New Roman" charset="0"/>
                <a:ea typeface="MS PGothic" charset="0"/>
              </a:rPr>
              <a:t>有限等待：等待进入临界区的进程不能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死等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；</a:t>
            </a:r>
            <a:endParaRPr lang="zh-CN" altLang="en-US">
              <a:latin typeface="Times New Roman" charset="0"/>
              <a:ea typeface="MS PGothic" charset="0"/>
            </a:endParaRPr>
          </a:p>
          <a:p>
            <a:r>
              <a:rPr lang="zh-CN" altLang="en-US">
                <a:latin typeface="Times New Roman" charset="0"/>
                <a:ea typeface="MS PGothic" charset="0"/>
              </a:rPr>
              <a:t>让权等待：不能进入临界区的进程，应释放</a:t>
            </a:r>
            <a:r>
              <a:rPr lang="en-US" altLang="zh-CN">
                <a:latin typeface="Times New Roman" charset="0"/>
                <a:ea typeface="MS PGothic" charset="0"/>
              </a:rPr>
              <a:t>CPU</a:t>
            </a:r>
            <a:r>
              <a:rPr lang="zh-CN" altLang="en-US">
                <a:latin typeface="Times New Roman" charset="0"/>
                <a:ea typeface="MS PGothic" charset="0"/>
              </a:rPr>
              <a:t>（如转换到阻塞状态）</a:t>
            </a:r>
            <a:endParaRPr lang="zh-CN" altLang="en-US">
              <a:latin typeface="Times New Roman" charset="0"/>
              <a:ea typeface="MS PGothic" charset="0"/>
            </a:endParaRPr>
          </a:p>
          <a:p>
            <a:endParaRPr lang="zh-CN" altLang="en-US">
              <a:latin typeface="Times New Roman" charset="0"/>
              <a:ea typeface="MS PGothic" charset="0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互斥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假定进程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Pi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在其临界区内执行，其他任何进程将被排斥在自己的临界区之外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  <a:endParaRPr lang="en-US" altLang="zh-CN" b="1">
              <a:latin typeface="华文仿宋" charset="0"/>
              <a:ea typeface="华文仿宋" charset="0"/>
              <a:cs typeface="华文仿宋" charset="0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有空让进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临界区虽没有进程执行，但有些进程需要进入临界区，不能无限期地延长下一个要进入临界区进程的等待时间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  <a:endParaRPr lang="en-US" altLang="zh-CN" b="1">
              <a:latin typeface="华文仿宋" charset="0"/>
              <a:ea typeface="华文仿宋" charset="0"/>
              <a:cs typeface="华文仿宋" charset="0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有限等待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在一个进程提出进入临界区的请求和该请求得到答复的时间内，其他进程进入临界区前的等待时间必须是有限的</a:t>
            </a:r>
            <a:endParaRPr lang="zh-CN" altLang="en-US" b="1">
              <a:latin typeface="华文仿宋" charset="0"/>
              <a:ea typeface="华文仿宋" charset="0"/>
              <a:cs typeface="华文仿宋" charset="0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让权等待</a:t>
            </a:r>
            <a:r>
              <a:rPr lang="en-US" altLang="zh-CN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(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可选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)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：不能进入临界区的进程，应释放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CPU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（如转换到阻塞状态）</a:t>
            </a:r>
            <a:endParaRPr lang="zh-CN" altLang="en-US" b="1">
              <a:latin typeface="华文仿宋" charset="0"/>
              <a:ea typeface="华文仿宋" charset="0"/>
              <a:cs typeface="华文仿宋" charset="0"/>
            </a:endParaRPr>
          </a:p>
          <a:p>
            <a:endParaRPr lang="zh-CN" altLang="en-US">
              <a:latin typeface="Times New Roman" charset="0"/>
              <a:ea typeface="MS PGothic" charset="0"/>
            </a:endParaRPr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78461" y="8699500"/>
            <a:ext cx="2992934" cy="455084"/>
          </a:xfrm>
          <a:prstGeom prst="rect">
            <a:avLst/>
          </a:prstGeom>
          <a:noFill/>
          <a:ln>
            <a:noFill/>
          </a:ln>
        </p:spPr>
        <p:txBody>
          <a:bodyPr lIns="18737" tIns="0" rIns="18737" bIns="0" anchor="b"/>
          <a:lstStyle>
            <a:lvl1pPr defTabSz="947420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defTabSz="947420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defTabSz="947420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defTabSz="947420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defTabSz="947420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9474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9474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9474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9474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/>
            <a:fld id="{FE277008-7650-C446-8624-0C522A40D063}" type="slidenum">
              <a:rPr lang="zh-CN" altLang="en-US" sz="1000" i="1">
                <a:ea typeface="宋体" charset="0"/>
                <a:cs typeface="宋体" charset="0"/>
              </a:rPr>
            </a:fld>
            <a:endParaRPr lang="en-US" altLang="zh-CN" sz="1000" i="1">
              <a:ea typeface="宋体" charset="0"/>
              <a:cs typeface="宋体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Times New Roman" charset="0"/>
                <a:ea typeface="MS PGothic" charset="0"/>
              </a:rPr>
              <a:t>忙则等待：已有进程处于其临界区；</a:t>
            </a:r>
            <a:endParaRPr lang="zh-CN" altLang="en-US">
              <a:latin typeface="Times New Roman" charset="0"/>
              <a:ea typeface="MS PGothic" charset="0"/>
            </a:endParaRPr>
          </a:p>
          <a:p>
            <a:r>
              <a:rPr lang="zh-CN" altLang="en-US">
                <a:latin typeface="Times New Roman" charset="0"/>
                <a:ea typeface="MS PGothic" charset="0"/>
              </a:rPr>
              <a:t>空闲则入：其他进程均不处于临界区；</a:t>
            </a:r>
            <a:endParaRPr lang="zh-CN" altLang="en-US">
              <a:latin typeface="Times New Roman" charset="0"/>
              <a:ea typeface="MS PGothic" charset="0"/>
            </a:endParaRPr>
          </a:p>
          <a:p>
            <a:r>
              <a:rPr lang="zh-CN" altLang="en-US">
                <a:latin typeface="Times New Roman" charset="0"/>
                <a:ea typeface="MS PGothic" charset="0"/>
              </a:rPr>
              <a:t>有限等待：等待进入临界区的进程不能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死等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；</a:t>
            </a:r>
            <a:endParaRPr lang="zh-CN" altLang="en-US">
              <a:latin typeface="Times New Roman" charset="0"/>
              <a:ea typeface="MS PGothic" charset="0"/>
            </a:endParaRPr>
          </a:p>
          <a:p>
            <a:r>
              <a:rPr lang="zh-CN" altLang="en-US">
                <a:latin typeface="Times New Roman" charset="0"/>
                <a:ea typeface="MS PGothic" charset="0"/>
              </a:rPr>
              <a:t>让权等待：不能进入临界区的进程，应释放</a:t>
            </a:r>
            <a:r>
              <a:rPr lang="en-US" altLang="zh-CN">
                <a:latin typeface="Times New Roman" charset="0"/>
                <a:ea typeface="MS PGothic" charset="0"/>
              </a:rPr>
              <a:t>CPU</a:t>
            </a:r>
            <a:r>
              <a:rPr lang="zh-CN" altLang="en-US">
                <a:latin typeface="Times New Roman" charset="0"/>
                <a:ea typeface="MS PGothic" charset="0"/>
              </a:rPr>
              <a:t>（如转换到阻塞状态）</a:t>
            </a:r>
            <a:endParaRPr lang="zh-CN" altLang="en-US">
              <a:latin typeface="Times New Roman" charset="0"/>
              <a:ea typeface="MS PGothic" charset="0"/>
            </a:endParaRPr>
          </a:p>
          <a:p>
            <a:endParaRPr lang="zh-CN" altLang="en-US">
              <a:latin typeface="Times New Roman" charset="0"/>
              <a:ea typeface="MS PGothic" charset="0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互斥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假定进程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Pi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在其临界区内执行，其他任何进程将被排斥在自己的临界区之外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  <a:endParaRPr lang="en-US" altLang="zh-CN" b="1">
              <a:latin typeface="华文仿宋" charset="0"/>
              <a:ea typeface="华文仿宋" charset="0"/>
              <a:cs typeface="华文仿宋" charset="0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有空让进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临界区虽没有进程执行，但有些进程需要进入临界区，不能无限期地延长下一个要进入临界区进程的等待时间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  <a:endParaRPr lang="en-US" altLang="zh-CN" b="1">
              <a:latin typeface="华文仿宋" charset="0"/>
              <a:ea typeface="华文仿宋" charset="0"/>
              <a:cs typeface="华文仿宋" charset="0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有限等待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在一个进程提出进入临界区的请求和该请求得到答复的时间内，其他进程进入临界区前的等待时间必须是有限的</a:t>
            </a:r>
            <a:endParaRPr lang="zh-CN" altLang="en-US" b="1">
              <a:latin typeface="华文仿宋" charset="0"/>
              <a:ea typeface="华文仿宋" charset="0"/>
              <a:cs typeface="华文仿宋" charset="0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让权等待</a:t>
            </a:r>
            <a:r>
              <a:rPr lang="en-US" altLang="zh-CN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(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可选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)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：不能进入临界区的进程，应释放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CPU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（如转换到阻塞状态）</a:t>
            </a:r>
            <a:endParaRPr lang="zh-CN" altLang="en-US" b="1">
              <a:latin typeface="华文仿宋" charset="0"/>
              <a:ea typeface="华文仿宋" charset="0"/>
              <a:cs typeface="华文仿宋" charset="0"/>
            </a:endParaRPr>
          </a:p>
          <a:p>
            <a:endParaRPr lang="zh-CN" altLang="en-US">
              <a:latin typeface="Times New Roman" charset="0"/>
              <a:ea typeface="MS PGothic" charset="0"/>
            </a:endParaRPr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78461" y="8699500"/>
            <a:ext cx="2992934" cy="455084"/>
          </a:xfrm>
          <a:prstGeom prst="rect">
            <a:avLst/>
          </a:prstGeom>
          <a:noFill/>
          <a:ln>
            <a:noFill/>
          </a:ln>
        </p:spPr>
        <p:txBody>
          <a:bodyPr lIns="18737" tIns="0" rIns="18737" bIns="0" anchor="b"/>
          <a:lstStyle>
            <a:lvl1pPr defTabSz="947420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defTabSz="947420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defTabSz="947420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defTabSz="947420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defTabSz="947420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9474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9474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9474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9474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/>
            <a:fld id="{FE277008-7650-C446-8624-0C522A40D063}" type="slidenum">
              <a:rPr lang="zh-CN" altLang="en-US" sz="1000" i="1">
                <a:ea typeface="宋体" charset="0"/>
                <a:cs typeface="宋体" charset="0"/>
              </a:rPr>
            </a:fld>
            <a:endParaRPr lang="en-US" altLang="zh-CN" sz="1000" i="1">
              <a:ea typeface="宋体" charset="0"/>
              <a:cs typeface="宋体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Times New Roman" charset="0"/>
                <a:ea typeface="MS PGothic" charset="0"/>
              </a:rPr>
              <a:t>忙则等待：已有进程处于其临界区；</a:t>
            </a:r>
            <a:endParaRPr lang="zh-CN" altLang="en-US">
              <a:latin typeface="Times New Roman" charset="0"/>
              <a:ea typeface="MS PGothic" charset="0"/>
            </a:endParaRPr>
          </a:p>
          <a:p>
            <a:r>
              <a:rPr lang="zh-CN" altLang="en-US">
                <a:latin typeface="Times New Roman" charset="0"/>
                <a:ea typeface="MS PGothic" charset="0"/>
              </a:rPr>
              <a:t>空闲则入：其他进程均不处于临界区；</a:t>
            </a:r>
            <a:endParaRPr lang="zh-CN" altLang="en-US">
              <a:latin typeface="Times New Roman" charset="0"/>
              <a:ea typeface="MS PGothic" charset="0"/>
            </a:endParaRPr>
          </a:p>
          <a:p>
            <a:r>
              <a:rPr lang="zh-CN" altLang="en-US">
                <a:latin typeface="Times New Roman" charset="0"/>
                <a:ea typeface="MS PGothic" charset="0"/>
              </a:rPr>
              <a:t>有限等待：等待进入临界区的进程不能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死等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；</a:t>
            </a:r>
            <a:endParaRPr lang="zh-CN" altLang="en-US">
              <a:latin typeface="Times New Roman" charset="0"/>
              <a:ea typeface="MS PGothic" charset="0"/>
            </a:endParaRPr>
          </a:p>
          <a:p>
            <a:r>
              <a:rPr lang="zh-CN" altLang="en-US">
                <a:latin typeface="Times New Roman" charset="0"/>
                <a:ea typeface="MS PGothic" charset="0"/>
              </a:rPr>
              <a:t>让权等待：不能进入临界区的进程，应释放</a:t>
            </a:r>
            <a:r>
              <a:rPr lang="en-US" altLang="zh-CN">
                <a:latin typeface="Times New Roman" charset="0"/>
                <a:ea typeface="MS PGothic" charset="0"/>
              </a:rPr>
              <a:t>CPU</a:t>
            </a:r>
            <a:r>
              <a:rPr lang="zh-CN" altLang="en-US">
                <a:latin typeface="Times New Roman" charset="0"/>
                <a:ea typeface="MS PGothic" charset="0"/>
              </a:rPr>
              <a:t>（如转换到阻塞状态）</a:t>
            </a:r>
            <a:endParaRPr lang="zh-CN" altLang="en-US">
              <a:latin typeface="Times New Roman" charset="0"/>
              <a:ea typeface="MS PGothic" charset="0"/>
            </a:endParaRPr>
          </a:p>
          <a:p>
            <a:endParaRPr lang="zh-CN" altLang="en-US">
              <a:latin typeface="Times New Roman" charset="0"/>
              <a:ea typeface="MS PGothic" charset="0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互斥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假定进程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Pi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在其临界区内执行，其他任何进程将被排斥在自己的临界区之外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  <a:endParaRPr lang="en-US" altLang="zh-CN" b="1">
              <a:latin typeface="华文仿宋" charset="0"/>
              <a:ea typeface="华文仿宋" charset="0"/>
              <a:cs typeface="华文仿宋" charset="0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有空让进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临界区虽没有进程执行，但有些进程需要进入临界区，不能无限期地延长下一个要进入临界区进程的等待时间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  <a:endParaRPr lang="en-US" altLang="zh-CN" b="1">
              <a:latin typeface="华文仿宋" charset="0"/>
              <a:ea typeface="华文仿宋" charset="0"/>
              <a:cs typeface="华文仿宋" charset="0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有限等待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在一个进程提出进入临界区的请求和该请求得到答复的时间内，其他进程进入临界区前的等待时间必须是有限的</a:t>
            </a:r>
            <a:endParaRPr lang="zh-CN" altLang="en-US" b="1">
              <a:latin typeface="华文仿宋" charset="0"/>
              <a:ea typeface="华文仿宋" charset="0"/>
              <a:cs typeface="华文仿宋" charset="0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让权等待</a:t>
            </a:r>
            <a:r>
              <a:rPr lang="en-US" altLang="zh-CN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(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可选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)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：不能进入临界区的进程，应释放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CPU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（如转换到阻塞状态）</a:t>
            </a:r>
            <a:endParaRPr lang="zh-CN" altLang="en-US" b="1">
              <a:latin typeface="华文仿宋" charset="0"/>
              <a:ea typeface="华文仿宋" charset="0"/>
              <a:cs typeface="华文仿宋" charset="0"/>
            </a:endParaRPr>
          </a:p>
          <a:p>
            <a:endParaRPr lang="zh-CN" altLang="en-US">
              <a:latin typeface="Times New Roman" charset="0"/>
              <a:ea typeface="MS PGothic" charset="0"/>
            </a:endParaRPr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78461" y="8699500"/>
            <a:ext cx="2992934" cy="455084"/>
          </a:xfrm>
          <a:prstGeom prst="rect">
            <a:avLst/>
          </a:prstGeom>
          <a:noFill/>
          <a:ln>
            <a:noFill/>
          </a:ln>
        </p:spPr>
        <p:txBody>
          <a:bodyPr lIns="18737" tIns="0" rIns="18737" bIns="0" anchor="b"/>
          <a:lstStyle>
            <a:lvl1pPr defTabSz="947420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defTabSz="947420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defTabSz="947420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defTabSz="947420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defTabSz="947420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9474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9474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9474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9474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/>
            <a:fld id="{FE277008-7650-C446-8624-0C522A40D063}" type="slidenum">
              <a:rPr lang="zh-CN" altLang="en-US" sz="1000" i="1">
                <a:ea typeface="宋体" charset="0"/>
                <a:cs typeface="宋体" charset="0"/>
              </a:rPr>
            </a:fld>
            <a:endParaRPr lang="en-US" altLang="zh-CN" sz="1000" i="1">
              <a:ea typeface="宋体" charset="0"/>
              <a:cs typeface="宋体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Times New Roman" charset="0"/>
                <a:ea typeface="MS PGothic" charset="0"/>
              </a:rPr>
              <a:t>忙则等待：已有进程处于其临界区；</a:t>
            </a:r>
            <a:endParaRPr lang="zh-CN" altLang="en-US">
              <a:latin typeface="Times New Roman" charset="0"/>
              <a:ea typeface="MS PGothic" charset="0"/>
            </a:endParaRPr>
          </a:p>
          <a:p>
            <a:r>
              <a:rPr lang="zh-CN" altLang="en-US">
                <a:latin typeface="Times New Roman" charset="0"/>
                <a:ea typeface="MS PGothic" charset="0"/>
              </a:rPr>
              <a:t>空闲则入：其他进程均不处于临界区；</a:t>
            </a:r>
            <a:endParaRPr lang="zh-CN" altLang="en-US">
              <a:latin typeface="Times New Roman" charset="0"/>
              <a:ea typeface="MS PGothic" charset="0"/>
            </a:endParaRPr>
          </a:p>
          <a:p>
            <a:r>
              <a:rPr lang="zh-CN" altLang="en-US">
                <a:latin typeface="Times New Roman" charset="0"/>
                <a:ea typeface="MS PGothic" charset="0"/>
              </a:rPr>
              <a:t>有限等待：等待进入临界区的进程不能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死等</a:t>
            </a:r>
            <a:r>
              <a:rPr lang="en-US" altLang="zh-CN">
                <a:latin typeface="Times New Roman" charset="0"/>
                <a:ea typeface="MS PGothic" charset="0"/>
              </a:rPr>
              <a:t>"</a:t>
            </a:r>
            <a:r>
              <a:rPr lang="zh-CN" altLang="en-US">
                <a:latin typeface="Times New Roman" charset="0"/>
                <a:ea typeface="MS PGothic" charset="0"/>
              </a:rPr>
              <a:t>；</a:t>
            </a:r>
            <a:endParaRPr lang="zh-CN" altLang="en-US">
              <a:latin typeface="Times New Roman" charset="0"/>
              <a:ea typeface="MS PGothic" charset="0"/>
            </a:endParaRPr>
          </a:p>
          <a:p>
            <a:r>
              <a:rPr lang="zh-CN" altLang="en-US">
                <a:latin typeface="Times New Roman" charset="0"/>
                <a:ea typeface="MS PGothic" charset="0"/>
              </a:rPr>
              <a:t>让权等待：不能进入临界区的进程，应释放</a:t>
            </a:r>
            <a:r>
              <a:rPr lang="en-US" altLang="zh-CN">
                <a:latin typeface="Times New Roman" charset="0"/>
                <a:ea typeface="MS PGothic" charset="0"/>
              </a:rPr>
              <a:t>CPU</a:t>
            </a:r>
            <a:r>
              <a:rPr lang="zh-CN" altLang="en-US">
                <a:latin typeface="Times New Roman" charset="0"/>
                <a:ea typeface="MS PGothic" charset="0"/>
              </a:rPr>
              <a:t>（如转换到阻塞状态）</a:t>
            </a:r>
            <a:endParaRPr lang="zh-CN" altLang="en-US">
              <a:latin typeface="Times New Roman" charset="0"/>
              <a:ea typeface="MS PGothic" charset="0"/>
            </a:endParaRPr>
          </a:p>
          <a:p>
            <a:endParaRPr lang="zh-CN" altLang="en-US">
              <a:latin typeface="Times New Roman" charset="0"/>
              <a:ea typeface="MS PGothic" charset="0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互斥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假定进程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Pi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在其临界区内执行，其他任何进程将被排斥在自己的临界区之外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  <a:endParaRPr lang="en-US" altLang="zh-CN" b="1">
              <a:latin typeface="华文仿宋" charset="0"/>
              <a:ea typeface="华文仿宋" charset="0"/>
              <a:cs typeface="华文仿宋" charset="0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有空让进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临界区虽没有进程执行，但有些进程需要进入临界区，不能无限期地延长下一个要进入临界区进程的等待时间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.</a:t>
            </a:r>
            <a:endParaRPr lang="en-US" altLang="zh-CN" b="1">
              <a:latin typeface="华文仿宋" charset="0"/>
              <a:ea typeface="华文仿宋" charset="0"/>
              <a:cs typeface="华文仿宋" charset="0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  <a:latin typeface="华文仿宋" charset="0"/>
                <a:ea typeface="华文仿宋" charset="0"/>
                <a:cs typeface="华文仿宋" charset="0"/>
              </a:rPr>
              <a:t>有限等待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: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在一个进程提出进入临界区的请求和该请求得到答复的时间内，其他进程进入临界区前的等待时间必须是有限的</a:t>
            </a:r>
            <a:endParaRPr lang="zh-CN" altLang="en-US" b="1">
              <a:latin typeface="华文仿宋" charset="0"/>
              <a:ea typeface="华文仿宋" charset="0"/>
              <a:cs typeface="华文仿宋" charset="0"/>
            </a:endParaRPr>
          </a:p>
          <a:p>
            <a:pPr>
              <a:buFontTx/>
              <a:buChar char="•"/>
            </a:pPr>
            <a:r>
              <a:rPr lang="zh-CN" altLang="en-US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让权等待</a:t>
            </a:r>
            <a:r>
              <a:rPr lang="en-US" altLang="zh-CN" b="1">
                <a:solidFill>
                  <a:srgbClr val="FF00FF"/>
                </a:solidFill>
                <a:latin typeface="华文仿宋" charset="0"/>
                <a:ea typeface="华文仿宋" charset="0"/>
                <a:cs typeface="华文仿宋" charset="0"/>
              </a:rPr>
              <a:t>(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可选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)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：不能进入临界区的进程，应释放</a:t>
            </a:r>
            <a:r>
              <a:rPr lang="en-US" altLang="zh-CN" b="1">
                <a:latin typeface="华文仿宋" charset="0"/>
                <a:ea typeface="华文仿宋" charset="0"/>
                <a:cs typeface="华文仿宋" charset="0"/>
              </a:rPr>
              <a:t>CPU</a:t>
            </a:r>
            <a:r>
              <a:rPr lang="zh-CN" altLang="en-US" b="1">
                <a:latin typeface="华文仿宋" charset="0"/>
                <a:ea typeface="华文仿宋" charset="0"/>
                <a:cs typeface="华文仿宋" charset="0"/>
              </a:rPr>
              <a:t>（如转换到阻塞状态）</a:t>
            </a:r>
            <a:endParaRPr lang="zh-CN" altLang="en-US" b="1">
              <a:latin typeface="华文仿宋" charset="0"/>
              <a:ea typeface="华文仿宋" charset="0"/>
              <a:cs typeface="华文仿宋" charset="0"/>
            </a:endParaRPr>
          </a:p>
          <a:p>
            <a:endParaRPr lang="zh-CN" altLang="en-US">
              <a:latin typeface="Times New Roman" charset="0"/>
              <a:ea typeface="MS PGothic" charset="0"/>
            </a:endParaRPr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78461" y="8699500"/>
            <a:ext cx="2992934" cy="455084"/>
          </a:xfrm>
          <a:prstGeom prst="rect">
            <a:avLst/>
          </a:prstGeom>
          <a:noFill/>
          <a:ln>
            <a:noFill/>
          </a:ln>
        </p:spPr>
        <p:txBody>
          <a:bodyPr lIns="18737" tIns="0" rIns="18737" bIns="0" anchor="b"/>
          <a:lstStyle>
            <a:lvl1pPr defTabSz="947420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defTabSz="947420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defTabSz="947420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defTabSz="947420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defTabSz="947420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9474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9474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9474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9474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/>
            <a:fld id="{FE277008-7650-C446-8624-0C522A40D063}" type="slidenum">
              <a:rPr lang="zh-CN" altLang="en-US" sz="1000" i="1">
                <a:ea typeface="宋体" charset="0"/>
                <a:cs typeface="宋体" charset="0"/>
              </a:rPr>
            </a:fld>
            <a:endParaRPr lang="en-US" altLang="zh-CN" sz="1000" i="1">
              <a:ea typeface="宋体" charset="0"/>
              <a:cs typeface="宋体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475" y="85726"/>
            <a:ext cx="7956550" cy="45005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009650"/>
            <a:ext cx="7772400" cy="3086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lang="zh-CN" altLang="en-US" smtClean="0">
                <a:solidFill>
                  <a:srgbClr val="C00000"/>
                </a:solidFill>
              </a:rPr>
              <a:t>背景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42790"/>
            <a:ext cx="42931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现实生活中的同步问题</a:t>
            </a:r>
            <a:endParaRPr lang="en-US" altLang="zh-CN" dirty="0"/>
          </a:p>
          <a:p>
            <a:pPr lvl="0">
              <a:spcBef>
                <a:spcPct val="20000"/>
              </a:spcBef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685693"/>
            <a:ext cx="34290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临界区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42883"/>
            <a:ext cx="292895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方法</a:t>
            </a:r>
            <a:r>
              <a:rPr lang="en-US" altLang="zh-CN" smtClean="0"/>
              <a:t>1</a:t>
            </a:r>
            <a:r>
              <a:rPr lang="zh-CN" altLang="en-US" smtClean="0"/>
              <a:t>：禁用硬件中断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142976" y="2386464"/>
            <a:ext cx="364333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方法</a:t>
            </a:r>
            <a:r>
              <a:rPr lang="en-US" altLang="zh-CN" smtClean="0"/>
              <a:t>2</a:t>
            </a:r>
            <a:r>
              <a:rPr lang="zh-CN" altLang="en-US" smtClean="0"/>
              <a:t>：基于软件的解决方法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1142976" y="2743654"/>
            <a:ext cx="3285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方法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：更高级的抽象方法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51385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方案一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4012859" cy="428628"/>
            <a:chOff x="844893" y="1000114"/>
            <a:chExt cx="4012859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37147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使用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便签</a:t>
              </a:r>
              <a:r>
                <a:rPr lang="zh-CN" altLang="en-US" dirty="0" smtClean="0"/>
                <a:t>来避免购买太多面包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4008448"/>
            <a:ext cx="1298215" cy="428628"/>
            <a:chOff x="844893" y="4008448"/>
            <a:chExt cx="1298215" cy="428628"/>
          </a:xfrm>
        </p:grpSpPr>
        <p:sp>
          <p:nvSpPr>
            <p:cNvPr id="17" name="内容占位符 2"/>
            <p:cNvSpPr txBox="1"/>
            <p:nvPr/>
          </p:nvSpPr>
          <p:spPr>
            <a:xfrm>
              <a:off x="1142976" y="4008448"/>
              <a:ext cx="10001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有效吗？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400844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52514" y="1306504"/>
            <a:ext cx="3176610" cy="407990"/>
            <a:chOff x="1252514" y="1306504"/>
            <a:chExt cx="3176610" cy="407990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2514" y="14394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/>
            <p:nvPr/>
          </p:nvSpPr>
          <p:spPr>
            <a:xfrm>
              <a:off x="1385078" y="1306504"/>
              <a:ext cx="3044046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购买之前留下一张便签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52514" y="1617656"/>
            <a:ext cx="2747982" cy="428628"/>
            <a:chOff x="1252514" y="1617656"/>
            <a:chExt cx="2747982" cy="428628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2514" y="173424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/>
            <p:nvPr/>
          </p:nvSpPr>
          <p:spPr>
            <a:xfrm>
              <a:off x="1385078" y="1617656"/>
              <a:ext cx="261541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买完后移除该便签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52514" y="1920870"/>
            <a:ext cx="4462494" cy="428628"/>
            <a:chOff x="1252514" y="1920870"/>
            <a:chExt cx="4462494" cy="428628"/>
          </a:xfrm>
        </p:grpSpPr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2514" y="20374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/>
            <p:nvPr/>
          </p:nvSpPr>
          <p:spPr>
            <a:xfrm>
              <a:off x="1385078" y="1920870"/>
              <a:ext cx="432993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别人看到便签时，就不去购买面包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1550064" y="2344465"/>
            <a:ext cx="2714074" cy="1643527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if (</a:t>
            </a:r>
            <a:r>
              <a:rPr lang="en-US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nobread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{</a:t>
            </a:r>
            <a:b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if (</a:t>
            </a:r>
            <a:r>
              <a:rPr lang="en-US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noNote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{</a:t>
            </a:r>
            <a:b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leave Note;</a:t>
            </a:r>
            <a:b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buy bread;</a:t>
            </a:r>
            <a:b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</a:t>
            </a: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remove Note;</a:t>
            </a:r>
            <a:b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}</a:t>
            </a:r>
            <a:b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  <a:endParaRPr lang="en-US" altLang="zh-CN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方案一分析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843558"/>
            <a:ext cx="3369917" cy="428628"/>
            <a:chOff x="844893" y="1000114"/>
            <a:chExt cx="3369917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307183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偶尔会购买太多面包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52514" y="1149948"/>
            <a:ext cx="5462626" cy="693742"/>
            <a:chOff x="1252514" y="1306504"/>
            <a:chExt cx="5462626" cy="693742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2514" y="14253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/>
            <p:nvPr/>
          </p:nvSpPr>
          <p:spPr>
            <a:xfrm>
              <a:off x="1385078" y="1306504"/>
              <a:ext cx="5330062" cy="6937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检查面包和便签后帖便签前，有其他人检查面包和便签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17" name="内容占位符 2"/>
          <p:cNvSpPr txBox="1"/>
          <p:nvPr/>
        </p:nvSpPr>
        <p:spPr>
          <a:xfrm>
            <a:off x="683568" y="2164051"/>
            <a:ext cx="2287978" cy="620583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lnSpc>
                <a:spcPts val="15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nob1read) {</a:t>
            </a:r>
            <a:r>
              <a:rPr lang="zh-CN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noNote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zh-CN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内容占位符 2"/>
          <p:cNvSpPr txBox="1"/>
          <p:nvPr/>
        </p:nvSpPr>
        <p:spPr>
          <a:xfrm>
            <a:off x="1294997" y="3076099"/>
            <a:ext cx="1617844" cy="897025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Note;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buy bread;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Note;</a:t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901126" y="2211298"/>
            <a:ext cx="0" cy="441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900333" y="2652676"/>
            <a:ext cx="93451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834056" y="2652676"/>
            <a:ext cx="0" cy="422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2901126" y="3075394"/>
            <a:ext cx="93372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2900333" y="3080589"/>
            <a:ext cx="792" cy="864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内容占位符 2"/>
          <p:cNvSpPr txBox="1"/>
          <p:nvPr/>
        </p:nvSpPr>
        <p:spPr>
          <a:xfrm>
            <a:off x="3867081" y="2647326"/>
            <a:ext cx="2287978" cy="620583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lnSpc>
                <a:spcPts val="15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nob1read) {</a:t>
            </a:r>
            <a:r>
              <a:rPr lang="zh-CN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noNote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zh-CN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2900333" y="3945374"/>
            <a:ext cx="93451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834056" y="3945374"/>
            <a:ext cx="0" cy="8635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内容占位符 2"/>
          <p:cNvSpPr txBox="1"/>
          <p:nvPr/>
        </p:nvSpPr>
        <p:spPr>
          <a:xfrm>
            <a:off x="3946350" y="3973124"/>
            <a:ext cx="1617844" cy="835765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Note;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buy bread;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Note;</a:t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42019" y="1851670"/>
            <a:ext cx="3869983" cy="1000132"/>
            <a:chOff x="844893" y="3875874"/>
            <a:chExt cx="3869983" cy="1000132"/>
          </a:xfrm>
        </p:grpSpPr>
        <p:sp>
          <p:nvSpPr>
            <p:cNvPr id="40" name="内容占位符 2"/>
            <p:cNvSpPr txBox="1"/>
            <p:nvPr/>
          </p:nvSpPr>
          <p:spPr>
            <a:xfrm>
              <a:off x="1142976" y="3875874"/>
              <a:ext cx="335758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解决方案只是间歇性地失败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1" name="TextBox 21"/>
            <p:cNvSpPr txBox="1"/>
            <p:nvPr/>
          </p:nvSpPr>
          <p:spPr>
            <a:xfrm>
              <a:off x="844893" y="387587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2514" y="43011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3" name="内容占位符 2"/>
            <p:cNvSpPr txBox="1"/>
            <p:nvPr/>
          </p:nvSpPr>
          <p:spPr>
            <a:xfrm>
              <a:off x="1385078" y="4182264"/>
              <a:ext cx="1758162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问题难以调试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44" name="图片 4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2514" y="458686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5" name="内容占位符 2"/>
            <p:cNvSpPr txBox="1"/>
            <p:nvPr/>
          </p:nvSpPr>
          <p:spPr>
            <a:xfrm>
              <a:off x="1385078" y="4468016"/>
              <a:ext cx="3329798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mtClean="0"/>
                <a:t>必须考虑调度器所做的事情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245666" y="1852968"/>
            <a:ext cx="4128542" cy="428628"/>
            <a:chOff x="705646" y="1851670"/>
            <a:chExt cx="4128542" cy="428628"/>
          </a:xfrm>
        </p:grpSpPr>
        <p:sp>
          <p:nvSpPr>
            <p:cNvPr id="46" name="内容占位符 2"/>
            <p:cNvSpPr txBox="1"/>
            <p:nvPr/>
          </p:nvSpPr>
          <p:spPr>
            <a:xfrm>
              <a:off x="705646" y="1851670"/>
              <a:ext cx="9286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进程</a:t>
              </a:r>
              <a:r>
                <a:rPr lang="en-US" altLang="zh-CN" sz="1800" dirty="0" smtClean="0"/>
                <a:t>A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7" name="内容占位符 2"/>
            <p:cNvSpPr txBox="1"/>
            <p:nvPr/>
          </p:nvSpPr>
          <p:spPr>
            <a:xfrm>
              <a:off x="3834056" y="1851670"/>
              <a:ext cx="10001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进程</a:t>
              </a: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B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49" name="内容占位符 2"/>
          <p:cNvSpPr txBox="1"/>
          <p:nvPr/>
        </p:nvSpPr>
        <p:spPr>
          <a:xfrm>
            <a:off x="1294997" y="3077829"/>
            <a:ext cx="1617844" cy="36004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Note;</a:t>
            </a:r>
            <a:r>
              <a:rPr lang="zh-CN" alt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buy bread;</a:t>
            </a: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内容占位符 2"/>
          <p:cNvSpPr txBox="1"/>
          <p:nvPr/>
        </p:nvSpPr>
        <p:spPr>
          <a:xfrm>
            <a:off x="3946350" y="3974067"/>
            <a:ext cx="1617844" cy="36004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Note;</a:t>
            </a:r>
            <a:r>
              <a:rPr lang="zh-CN" alt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buy bread;</a:t>
            </a: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/>
      <p:bldP spid="18" grpId="1"/>
      <p:bldP spid="35" grpId="0"/>
      <p:bldP spid="35" grpId="1"/>
      <p:bldP spid="38" grpId="0"/>
      <p:bldP spid="38" grpId="1"/>
      <p:bldP spid="49" grpId="0"/>
      <p:bldP spid="49" grpId="1"/>
      <p:bldP spid="50" grpId="0"/>
      <p:bldP spid="5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方案二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27584" y="843558"/>
            <a:ext cx="4084297" cy="428628"/>
            <a:chOff x="844893" y="1000114"/>
            <a:chExt cx="4084297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37862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mtClean="0">
                  <a:solidFill>
                    <a:srgbClr val="C00000"/>
                  </a:solidFill>
                </a:rPr>
                <a:t>先留便签，后检查面包和便签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内容占位符 2"/>
          <p:cNvSpPr txBox="1"/>
          <p:nvPr/>
        </p:nvSpPr>
        <p:spPr>
          <a:xfrm>
            <a:off x="660656" y="1660748"/>
            <a:ext cx="1800200" cy="297743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lnSpc>
                <a:spcPts val="15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Note;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内容占位符 2"/>
          <p:cNvSpPr txBox="1"/>
          <p:nvPr/>
        </p:nvSpPr>
        <p:spPr>
          <a:xfrm>
            <a:off x="610419" y="2315117"/>
            <a:ext cx="2199188" cy="137198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nobread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noNote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buy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bread;</a:t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2626991" y="1660749"/>
            <a:ext cx="793" cy="2977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626991" y="1958492"/>
            <a:ext cx="93451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560714" y="1958492"/>
            <a:ext cx="0" cy="3571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2627784" y="2324290"/>
            <a:ext cx="93372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635805" y="2324290"/>
            <a:ext cx="0" cy="999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内容占位符 2"/>
          <p:cNvSpPr txBox="1"/>
          <p:nvPr/>
        </p:nvSpPr>
        <p:spPr>
          <a:xfrm>
            <a:off x="3590260" y="2002216"/>
            <a:ext cx="1641023" cy="32207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lnSpc>
                <a:spcPts val="15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Note;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626198" y="3323768"/>
            <a:ext cx="93451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555268" y="3323768"/>
            <a:ext cx="0" cy="9041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内容占位符 2"/>
          <p:cNvSpPr txBox="1"/>
          <p:nvPr/>
        </p:nvSpPr>
        <p:spPr>
          <a:xfrm>
            <a:off x="3560714" y="3315133"/>
            <a:ext cx="2569866" cy="10842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nobread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noNote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buy bread;</a:t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note;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245666" y="1275606"/>
            <a:ext cx="3538810" cy="428628"/>
            <a:chOff x="705646" y="1851670"/>
            <a:chExt cx="3538810" cy="428628"/>
          </a:xfrm>
        </p:grpSpPr>
        <p:sp>
          <p:nvSpPr>
            <p:cNvPr id="31" name="内容占位符 2"/>
            <p:cNvSpPr txBox="1"/>
            <p:nvPr/>
          </p:nvSpPr>
          <p:spPr>
            <a:xfrm>
              <a:off x="705646" y="1851670"/>
              <a:ext cx="9286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进程</a:t>
              </a:r>
              <a:r>
                <a:rPr lang="en-US" altLang="zh-CN" sz="1800" dirty="0" smtClean="0"/>
                <a:t>A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2" name="内容占位符 2"/>
            <p:cNvSpPr txBox="1"/>
            <p:nvPr/>
          </p:nvSpPr>
          <p:spPr>
            <a:xfrm>
              <a:off x="3244324" y="1851670"/>
              <a:ext cx="10001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进程</a:t>
              </a: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B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64905" y="4443958"/>
            <a:ext cx="2012595" cy="428628"/>
            <a:chOff x="853732" y="4013613"/>
            <a:chExt cx="2012595" cy="428628"/>
          </a:xfrm>
        </p:grpSpPr>
        <p:sp>
          <p:nvSpPr>
            <p:cNvPr id="33" name="内容占位符 2"/>
            <p:cNvSpPr txBox="1"/>
            <p:nvPr/>
          </p:nvSpPr>
          <p:spPr>
            <a:xfrm>
              <a:off x="1151815" y="4013613"/>
              <a:ext cx="171451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会发生什么？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4" name="TextBox 21"/>
            <p:cNvSpPr txBox="1"/>
            <p:nvPr/>
          </p:nvSpPr>
          <p:spPr>
            <a:xfrm>
              <a:off x="853732" y="401361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172526" y="4750348"/>
            <a:ext cx="2319354" cy="407990"/>
            <a:chOff x="1261353" y="4320003"/>
            <a:chExt cx="2319354" cy="407990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1353" y="444949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3917" y="4320003"/>
              <a:ext cx="2186790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不会有人买面包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40" name="内容占位符 2"/>
          <p:cNvSpPr txBox="1"/>
          <p:nvPr/>
        </p:nvSpPr>
        <p:spPr>
          <a:xfrm>
            <a:off x="1201032" y="2605163"/>
            <a:ext cx="1437003" cy="253219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buy </a:t>
            </a: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bread;</a:t>
            </a:r>
            <a:b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内容占位符 2"/>
          <p:cNvSpPr txBox="1"/>
          <p:nvPr/>
        </p:nvSpPr>
        <p:spPr>
          <a:xfrm>
            <a:off x="4150143" y="3606503"/>
            <a:ext cx="1437003" cy="253219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buy </a:t>
            </a: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bread;</a:t>
            </a:r>
            <a:b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内容占位符 2"/>
          <p:cNvSpPr txBox="1"/>
          <p:nvPr/>
        </p:nvSpPr>
        <p:spPr>
          <a:xfrm>
            <a:off x="1307309" y="1341372"/>
            <a:ext cx="2160240" cy="1932973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nobread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noNote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buy bread;</a:t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note;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20000"/>
              </a:spcBef>
            </a:pP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H="1">
            <a:off x="2626594" y="4227934"/>
            <a:ext cx="93372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2635805" y="4229902"/>
            <a:ext cx="793" cy="2977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内容占位符 2"/>
          <p:cNvSpPr txBox="1"/>
          <p:nvPr/>
        </p:nvSpPr>
        <p:spPr>
          <a:xfrm>
            <a:off x="610419" y="4227934"/>
            <a:ext cx="1984592" cy="22796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3" grpId="0"/>
      <p:bldP spid="26" grpId="0"/>
      <p:bldP spid="40" grpId="0"/>
      <p:bldP spid="40" grpId="1"/>
      <p:bldP spid="41" grpId="0"/>
      <p:bldP spid="41" grpId="1"/>
      <p:bldP spid="42" grpId="0" bldLvl="0" animBg="1"/>
      <p:bldP spid="42" grpId="1" bldLvl="0" animBg="1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方案三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738862"/>
            <a:ext cx="5084429" cy="428628"/>
            <a:chOff x="844893" y="738862"/>
            <a:chExt cx="5084429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738862"/>
              <a:ext cx="478634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C00000"/>
                  </a:solidFill>
                </a:rPr>
                <a:t>为便签增加标记，以区别不同人的便签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3886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51182" y="1178748"/>
            <a:ext cx="3748114" cy="407990"/>
            <a:chOff x="1252514" y="1024614"/>
            <a:chExt cx="3748114" cy="407990"/>
          </a:xfrm>
        </p:grpSpPr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2514" y="11293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" name="内容占位符 2"/>
            <p:cNvSpPr txBox="1"/>
            <p:nvPr/>
          </p:nvSpPr>
          <p:spPr>
            <a:xfrm>
              <a:off x="1385078" y="1024614"/>
              <a:ext cx="3615550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现在可在检查之前留便签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0" name="内容占位符 2"/>
          <p:cNvSpPr txBox="1"/>
          <p:nvPr/>
        </p:nvSpPr>
        <p:spPr>
          <a:xfrm>
            <a:off x="437245" y="1904244"/>
            <a:ext cx="1800200" cy="297743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lnSpc>
                <a:spcPts val="15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内容占位符 2"/>
          <p:cNvSpPr txBox="1"/>
          <p:nvPr/>
        </p:nvSpPr>
        <p:spPr>
          <a:xfrm>
            <a:off x="395536" y="2421533"/>
            <a:ext cx="2481332" cy="137198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_2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buy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bread; 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2707272" y="1904245"/>
            <a:ext cx="793" cy="2977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707272" y="2201988"/>
            <a:ext cx="93451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640995" y="2201988"/>
            <a:ext cx="0" cy="3571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2708065" y="2567786"/>
            <a:ext cx="93372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716086" y="2567786"/>
            <a:ext cx="0" cy="999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内容占位符 2"/>
          <p:cNvSpPr txBox="1"/>
          <p:nvPr/>
        </p:nvSpPr>
        <p:spPr>
          <a:xfrm>
            <a:off x="3670541" y="2245712"/>
            <a:ext cx="1892248" cy="32207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lnSpc>
                <a:spcPts val="15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</a:t>
            </a:r>
            <a:r>
              <a:rPr lang="zh-CN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2714500" y="3567264"/>
            <a:ext cx="93451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635549" y="3567264"/>
            <a:ext cx="0" cy="1008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内容占位符 2"/>
          <p:cNvSpPr txBox="1"/>
          <p:nvPr/>
        </p:nvSpPr>
        <p:spPr>
          <a:xfrm>
            <a:off x="3670541" y="3480709"/>
            <a:ext cx="2641874" cy="10842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ote</a:t>
            </a:r>
            <a:r>
              <a:rPr lang="zh-CN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 {</a:t>
            </a:r>
            <a:endParaRPr lang="en-US" altLang="zh-CN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bread) { 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buy bread; 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note</a:t>
            </a:r>
            <a:r>
              <a:rPr lang="zh-CN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983823" y="1635646"/>
            <a:ext cx="3880934" cy="428628"/>
            <a:chOff x="363522" y="1851670"/>
            <a:chExt cx="3880934" cy="428628"/>
          </a:xfrm>
        </p:grpSpPr>
        <p:sp>
          <p:nvSpPr>
            <p:cNvPr id="36" name="内容占位符 2"/>
            <p:cNvSpPr txBox="1"/>
            <p:nvPr/>
          </p:nvSpPr>
          <p:spPr>
            <a:xfrm>
              <a:off x="363522" y="1851670"/>
              <a:ext cx="9286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进程</a:t>
              </a:r>
              <a:r>
                <a:rPr lang="en-US" altLang="zh-CN" sz="1800" dirty="0" smtClean="0"/>
                <a:t>A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7" name="内容占位符 2"/>
            <p:cNvSpPr txBox="1"/>
            <p:nvPr/>
          </p:nvSpPr>
          <p:spPr>
            <a:xfrm>
              <a:off x="3244324" y="1851670"/>
              <a:ext cx="10001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进程</a:t>
              </a: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B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516333" y="1309216"/>
            <a:ext cx="3600400" cy="407990"/>
            <a:chOff x="1626448" y="4680620"/>
            <a:chExt cx="3600400" cy="407990"/>
          </a:xfrm>
        </p:grpSpPr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626448" y="48135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3" name="内容占位符 2"/>
            <p:cNvSpPr txBox="1"/>
            <p:nvPr/>
          </p:nvSpPr>
          <p:spPr>
            <a:xfrm>
              <a:off x="1755378" y="4680620"/>
              <a:ext cx="3471470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每个人都认为另外一个去买</a:t>
              </a: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</a:rPr>
                <a:t>面包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732178"/>
            <a:ext cx="2012595" cy="428628"/>
            <a:chOff x="844893" y="4011910"/>
            <a:chExt cx="2012595" cy="428628"/>
          </a:xfrm>
        </p:grpSpPr>
        <p:sp>
          <p:nvSpPr>
            <p:cNvPr id="44" name="内容占位符 2"/>
            <p:cNvSpPr txBox="1"/>
            <p:nvPr/>
          </p:nvSpPr>
          <p:spPr>
            <a:xfrm>
              <a:off x="1142976" y="4011910"/>
              <a:ext cx="171451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会发生什么？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5" name="TextBox 21"/>
            <p:cNvSpPr txBox="1"/>
            <p:nvPr/>
          </p:nvSpPr>
          <p:spPr>
            <a:xfrm>
              <a:off x="844893" y="40119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6" name="内容占位符 2"/>
          <p:cNvSpPr txBox="1"/>
          <p:nvPr/>
        </p:nvSpPr>
        <p:spPr>
          <a:xfrm>
            <a:off x="470961" y="1974462"/>
            <a:ext cx="2160240" cy="235974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_2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bread) { 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buy bread; 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note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20000"/>
              </a:spcBef>
            </a:pP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内容占位符 2"/>
          <p:cNvSpPr txBox="1"/>
          <p:nvPr/>
        </p:nvSpPr>
        <p:spPr>
          <a:xfrm>
            <a:off x="3243491" y="1974462"/>
            <a:ext cx="2160240" cy="235974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</a:t>
            </a:r>
            <a:r>
              <a:rPr lang="zh-CN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ote</a:t>
            </a:r>
            <a:r>
              <a:rPr lang="zh-CN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bread) { 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buy bread; 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note</a:t>
            </a:r>
            <a:r>
              <a:rPr lang="zh-CN" alt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20000"/>
              </a:spcBef>
            </a:pP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内容占位符 2"/>
          <p:cNvSpPr txBox="1"/>
          <p:nvPr/>
        </p:nvSpPr>
        <p:spPr>
          <a:xfrm>
            <a:off x="437245" y="4647478"/>
            <a:ext cx="2481332" cy="22646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 </a:t>
            </a:r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2701826" y="4559359"/>
            <a:ext cx="93372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2714500" y="4559359"/>
            <a:ext cx="0" cy="451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内容占位符 2"/>
          <p:cNvSpPr txBox="1"/>
          <p:nvPr/>
        </p:nvSpPr>
        <p:spPr>
          <a:xfrm>
            <a:off x="760701" y="2622763"/>
            <a:ext cx="2116167" cy="60154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</a:t>
            </a:r>
            <a:r>
              <a:rPr lang="zh-CN" alt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</a:t>
            </a:r>
            <a:r>
              <a:rPr lang="en-US" altLang="zh-CN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buy </a:t>
            </a: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bread; </a:t>
            </a: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</p:txBody>
      </p:sp>
      <p:sp>
        <p:nvSpPr>
          <p:cNvPr id="53" name="内容占位符 2"/>
          <p:cNvSpPr txBox="1"/>
          <p:nvPr/>
        </p:nvSpPr>
        <p:spPr>
          <a:xfrm>
            <a:off x="4037164" y="3672952"/>
            <a:ext cx="2116167" cy="60154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</a:t>
            </a:r>
            <a:r>
              <a:rPr lang="zh-CN" alt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</a:t>
            </a:r>
            <a:r>
              <a:rPr lang="en-US" altLang="zh-CN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buy </a:t>
            </a: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bread; </a:t>
            </a: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1247719" y="1059679"/>
            <a:ext cx="3341715" cy="428628"/>
            <a:chOff x="5748023" y="1410870"/>
            <a:chExt cx="3341715" cy="428628"/>
          </a:xfrm>
        </p:grpSpPr>
        <p:sp>
          <p:nvSpPr>
            <p:cNvPr id="40" name="内容占位符 2"/>
            <p:cNvSpPr txBox="1"/>
            <p:nvPr/>
          </p:nvSpPr>
          <p:spPr>
            <a:xfrm>
              <a:off x="5885533" y="1410870"/>
              <a:ext cx="3204205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可能导致没有人去买面包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54" name="图片 5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748023" y="1534273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1" grpId="0"/>
      <p:bldP spid="34" grpId="0"/>
      <p:bldP spid="46" grpId="0" bldLvl="0" animBg="1"/>
      <p:bldP spid="46" grpId="1" bldLvl="0" animBg="1"/>
      <p:bldP spid="47" grpId="0" bldLvl="0" animBg="1"/>
      <p:bldP spid="47" grpId="1" bldLvl="0" animBg="1"/>
      <p:bldP spid="48" grpId="0"/>
      <p:bldP spid="52" grpId="0"/>
      <p:bldP spid="52" grpId="1"/>
      <p:bldP spid="53" grpId="0"/>
      <p:bldP spid="5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844894" y="1131590"/>
            <a:ext cx="5370180" cy="2411342"/>
            <a:chOff x="844894" y="1240528"/>
            <a:chExt cx="5370180" cy="2411342"/>
          </a:xfrm>
        </p:grpSpPr>
        <p:sp>
          <p:nvSpPr>
            <p:cNvPr id="29" name="矩形 28"/>
            <p:cNvSpPr/>
            <p:nvPr/>
          </p:nvSpPr>
          <p:spPr>
            <a:xfrm>
              <a:off x="844894" y="1589767"/>
              <a:ext cx="2062016" cy="2062103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>
                <a:buFont typeface="Monotype Sorts" charset="0"/>
                <a:buNone/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leave note</a:t>
              </a:r>
              <a:r>
                <a:rPr lang="zh-CN" altLang="en-US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_1</a:t>
              </a: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;</a:t>
              </a:r>
              <a:endPara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while(</a:t>
              </a:r>
              <a:r>
                <a:rPr lang="zh-CN" altLang="en-US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n</a:t>
              </a:r>
              <a:r>
                <a:rPr lang="en-US" altLang="zh-CN" sz="1600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ote</a:t>
              </a:r>
              <a:r>
                <a:rPr lang="zh-CN" altLang="en-US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_2</a:t>
              </a: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) {</a:t>
              </a:r>
              <a:endPara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do nothing;</a:t>
              </a:r>
              <a:endPara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 </a:t>
              </a:r>
              <a:endPara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if(no bread){</a:t>
              </a:r>
              <a:endPara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buy bread;</a:t>
              </a:r>
              <a:endPara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</a:t>
              </a:r>
              <a:endPara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remove note</a:t>
              </a:r>
              <a:r>
                <a:rPr lang="zh-CN" altLang="en-US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_1</a:t>
              </a: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;	</a:t>
              </a: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063341" y="1589767"/>
              <a:ext cx="2151733" cy="1815882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>
                <a:buFont typeface="Monotype Sorts" charset="0"/>
                <a:buNone/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leave note</a:t>
              </a:r>
              <a:r>
                <a:rPr lang="zh-CN" altLang="en-US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_</a:t>
              </a: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2;</a:t>
              </a:r>
              <a:endPara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if(no </a:t>
              </a:r>
              <a:r>
                <a:rPr lang="zh-CN" altLang="en-US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n</a:t>
              </a:r>
              <a:r>
                <a:rPr lang="en-US" altLang="zh-CN" sz="1600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ote</a:t>
              </a:r>
              <a:r>
                <a:rPr lang="zh-CN" altLang="en-US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_</a:t>
              </a: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1) {</a:t>
              </a:r>
              <a:endPara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if(no bread){</a:t>
              </a:r>
              <a:endPara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  buy bread; </a:t>
              </a:r>
              <a:endPara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} </a:t>
              </a:r>
              <a:endPara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</a:t>
              </a:r>
              <a:endPara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 marL="0" lvl="1">
                <a:buFont typeface="Monotype Sorts" charset="0"/>
                <a:buNone/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remove note</a:t>
              </a:r>
              <a:r>
                <a:rPr lang="zh-CN" altLang="en-US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_</a:t>
              </a: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2;	</a:t>
              </a: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373206" y="1240528"/>
              <a:ext cx="4243741" cy="428628"/>
              <a:chOff x="363522" y="1929044"/>
              <a:chExt cx="4243741" cy="428628"/>
            </a:xfrm>
          </p:grpSpPr>
          <p:sp>
            <p:nvSpPr>
              <p:cNvPr id="26" name="内容占位符 2"/>
              <p:cNvSpPr txBox="1"/>
              <p:nvPr/>
            </p:nvSpPr>
            <p:spPr>
              <a:xfrm>
                <a:off x="363522" y="1929044"/>
                <a:ext cx="928694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lang="zh-CN" altLang="en-US" sz="1800" dirty="0" smtClean="0"/>
                  <a:t>进程</a:t>
                </a:r>
                <a:r>
                  <a:rPr lang="en-US" altLang="zh-CN" sz="1800" dirty="0" smtClean="0"/>
                  <a:t>A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30" name="内容占位符 2"/>
              <p:cNvSpPr txBox="1"/>
              <p:nvPr/>
            </p:nvSpPr>
            <p:spPr>
              <a:xfrm>
                <a:off x="3607131" y="1929044"/>
                <a:ext cx="1000132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kumimoji="0" lang="zh-CN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进程</a:t>
                </a:r>
                <a:r>
                  <a:rPr kumimoji="0" lang="en-US" altLang="zh-CN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B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方案四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44893" y="785800"/>
            <a:ext cx="3798545" cy="428628"/>
            <a:chOff x="844893" y="785800"/>
            <a:chExt cx="3798545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785800"/>
              <a:ext cx="350046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两个人采用不同的处理流程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858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3670698"/>
            <a:ext cx="3298479" cy="428628"/>
            <a:chOff x="844893" y="3856502"/>
            <a:chExt cx="3298479" cy="428628"/>
          </a:xfrm>
        </p:grpSpPr>
        <p:sp>
          <p:nvSpPr>
            <p:cNvPr id="19" name="内容占位符 2"/>
            <p:cNvSpPr txBox="1"/>
            <p:nvPr/>
          </p:nvSpPr>
          <p:spPr>
            <a:xfrm>
              <a:off x="1142976" y="3856502"/>
              <a:ext cx="30003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现在有效吗？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4893" y="385650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52514" y="3977088"/>
            <a:ext cx="4962560" cy="407990"/>
            <a:chOff x="1252514" y="4162892"/>
            <a:chExt cx="4962560" cy="407990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2514" y="42676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85078" y="4162892"/>
              <a:ext cx="4829996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枚举所有可能后，可以确认它是有效的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4375370"/>
            <a:ext cx="3298479" cy="428628"/>
            <a:chOff x="844893" y="4500558"/>
            <a:chExt cx="3298479" cy="428628"/>
          </a:xfrm>
        </p:grpSpPr>
        <p:sp>
          <p:nvSpPr>
            <p:cNvPr id="18" name="内容占位符 2"/>
            <p:cNvSpPr txBox="1"/>
            <p:nvPr/>
          </p:nvSpPr>
          <p:spPr>
            <a:xfrm>
              <a:off x="1142976" y="4500558"/>
              <a:ext cx="30003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这种解决方案你满足吗？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4500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64082" y="1697173"/>
            <a:ext cx="3198712" cy="1169551"/>
            <a:chOff x="879245" y="1644570"/>
            <a:chExt cx="3198712" cy="1169551"/>
          </a:xfrm>
        </p:grpSpPr>
        <p:sp>
          <p:nvSpPr>
            <p:cNvPr id="21" name="矩形 20"/>
            <p:cNvSpPr/>
            <p:nvPr/>
          </p:nvSpPr>
          <p:spPr>
            <a:xfrm>
              <a:off x="879245" y="1720281"/>
              <a:ext cx="2027664" cy="728039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63511" y="1644570"/>
              <a:ext cx="1214446" cy="11695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C00000"/>
                  </a:solidFill>
                  <a:latin typeface="+mn-ea"/>
                </a:rPr>
                <a:t>如果没有便签</a:t>
              </a:r>
              <a:r>
                <a:rPr lang="en-US" altLang="zh-CN" sz="1400" b="1" dirty="0" smtClean="0">
                  <a:solidFill>
                    <a:srgbClr val="C00000"/>
                  </a:solidFill>
                  <a:latin typeface="+mn-ea"/>
                </a:rPr>
                <a:t>2,</a:t>
              </a:r>
              <a:r>
                <a:rPr lang="zh-CN" altLang="en-US" sz="1400" b="1" dirty="0" smtClean="0">
                  <a:solidFill>
                    <a:srgbClr val="C00000"/>
                  </a:solidFill>
                  <a:latin typeface="+mn-ea"/>
                </a:rPr>
                <a:t>那么</a:t>
              </a:r>
              <a:r>
                <a:rPr lang="en-US" altLang="zh-CN" sz="1400" b="1" dirty="0" smtClean="0">
                  <a:solidFill>
                    <a:srgbClr val="C00000"/>
                  </a:solidFill>
                  <a:latin typeface="+mn-ea"/>
                </a:rPr>
                <a:t>A</a:t>
              </a:r>
              <a:r>
                <a:rPr lang="zh-CN" altLang="en-US" sz="1400" b="1" dirty="0" smtClean="0">
                  <a:solidFill>
                    <a:srgbClr val="C00000"/>
                  </a:solidFill>
                  <a:latin typeface="+mn-ea"/>
                </a:rPr>
                <a:t>可以去买面包，否则等待</a:t>
              </a:r>
              <a:r>
                <a:rPr lang="en-US" altLang="zh-CN" sz="1400" b="1" dirty="0" smtClean="0">
                  <a:solidFill>
                    <a:srgbClr val="C00000"/>
                  </a:solidFill>
                  <a:latin typeface="+mn-ea"/>
                </a:rPr>
                <a:t>B</a:t>
              </a:r>
              <a:r>
                <a:rPr lang="zh-CN" altLang="en-US" sz="1400" b="1" dirty="0" smtClean="0">
                  <a:solidFill>
                    <a:srgbClr val="C00000"/>
                  </a:solidFill>
                  <a:latin typeface="+mn-ea"/>
                </a:rPr>
                <a:t>离开</a:t>
              </a:r>
              <a:endParaRPr lang="zh-CN" altLang="en-US" sz="1400" b="1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114378" y="1687441"/>
            <a:ext cx="3244976" cy="1169551"/>
            <a:chOff x="4092571" y="1633247"/>
            <a:chExt cx="3244976" cy="1169551"/>
          </a:xfrm>
        </p:grpSpPr>
        <p:sp>
          <p:nvSpPr>
            <p:cNvPr id="24" name="矩形 23"/>
            <p:cNvSpPr/>
            <p:nvPr/>
          </p:nvSpPr>
          <p:spPr>
            <a:xfrm>
              <a:off x="4092571" y="1714494"/>
              <a:ext cx="1969651" cy="252000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3101" y="1633247"/>
              <a:ext cx="121444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C00000"/>
                  </a:solidFill>
                  <a:latin typeface="+mn-ea"/>
                </a:rPr>
                <a:t>如果没有便签</a:t>
              </a:r>
              <a:r>
                <a:rPr lang="en-US" altLang="zh-CN" sz="1400" b="1" dirty="0" smtClean="0">
                  <a:solidFill>
                    <a:srgbClr val="C00000"/>
                  </a:solidFill>
                  <a:latin typeface="+mn-ea"/>
                </a:rPr>
                <a:t>1,</a:t>
              </a:r>
              <a:r>
                <a:rPr lang="zh-CN" altLang="en-US" sz="1400" b="1" dirty="0" smtClean="0">
                  <a:solidFill>
                    <a:srgbClr val="C00000"/>
                  </a:solidFill>
                  <a:latin typeface="+mn-ea"/>
                </a:rPr>
                <a:t>那么</a:t>
              </a:r>
              <a:r>
                <a:rPr lang="en-US" altLang="zh-CN" sz="1400" b="1" dirty="0" smtClean="0">
                  <a:solidFill>
                    <a:srgbClr val="C00000"/>
                  </a:solidFill>
                  <a:latin typeface="+mn-ea"/>
                </a:rPr>
                <a:t>B</a:t>
              </a:r>
              <a:r>
                <a:rPr lang="zh-CN" altLang="en-US" sz="1400" b="1" dirty="0" smtClean="0">
                  <a:solidFill>
                    <a:srgbClr val="C00000"/>
                  </a:solidFill>
                  <a:latin typeface="+mn-ea"/>
                </a:rPr>
                <a:t>可以去买面包，否则</a:t>
              </a:r>
              <a:r>
                <a:rPr lang="en-US" altLang="zh-CN" sz="1400" b="1" dirty="0" smtClean="0">
                  <a:solidFill>
                    <a:srgbClr val="C00000"/>
                  </a:solidFill>
                  <a:latin typeface="+mn-ea"/>
                </a:rPr>
                <a:t>B</a:t>
              </a:r>
              <a:r>
                <a:rPr lang="zh-CN" altLang="en-US" sz="1400" b="1" dirty="0" smtClean="0">
                  <a:solidFill>
                    <a:srgbClr val="C00000"/>
                  </a:solidFill>
                  <a:latin typeface="+mn-ea"/>
                </a:rPr>
                <a:t>离开并且再试一次</a:t>
              </a:r>
              <a:endParaRPr lang="zh-CN" altLang="en-US" sz="1400" b="1" dirty="0">
                <a:solidFill>
                  <a:srgbClr val="C00000"/>
                </a:solidFill>
                <a:latin typeface="+mn-ea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方案四分析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6155999" cy="785818"/>
            <a:chOff x="844893" y="1000114"/>
            <a:chExt cx="6155999" cy="78581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250033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它有效，但太复杂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2514" y="14112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/>
            <p:nvPr/>
          </p:nvSpPr>
          <p:spPr>
            <a:xfrm>
              <a:off x="1385078" y="1306504"/>
              <a:ext cx="5615814" cy="4794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很难验证它的有效性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723614"/>
            <a:ext cx="4155735" cy="1000132"/>
            <a:chOff x="844893" y="1643056"/>
            <a:chExt cx="4155735" cy="1000132"/>
          </a:xfrm>
        </p:grpSpPr>
        <p:sp>
          <p:nvSpPr>
            <p:cNvPr id="19" name="内容占位符 2"/>
            <p:cNvSpPr txBox="1"/>
            <p:nvPr/>
          </p:nvSpPr>
          <p:spPr>
            <a:xfrm>
              <a:off x="1142976" y="1643056"/>
              <a:ext cx="228601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en-US" altLang="zh-CN" smtClean="0"/>
                <a:t>A</a:t>
              </a:r>
              <a:r>
                <a:rPr lang="zh-CN" altLang="en-US" smtClean="0"/>
                <a:t>和</a:t>
              </a:r>
              <a:r>
                <a:rPr lang="en-US" altLang="zh-CN" smtClean="0"/>
                <a:t>B</a:t>
              </a:r>
              <a:r>
                <a:rPr lang="zh-CN" altLang="en-US" smtClean="0"/>
                <a:t>的代码不同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4893" y="16430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2514" y="20542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85078" y="1949446"/>
              <a:ext cx="3615550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每个进程的代码也会略有不同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2514" y="23399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3" name="内容占位符 2"/>
            <p:cNvSpPr txBox="1"/>
            <p:nvPr/>
          </p:nvSpPr>
          <p:spPr>
            <a:xfrm>
              <a:off x="1385078" y="2235198"/>
              <a:ext cx="3114914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如果进程更多，怎么办？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715766"/>
            <a:ext cx="4084297" cy="785818"/>
            <a:chOff x="844893" y="2551112"/>
            <a:chExt cx="4084297" cy="785818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2551112"/>
              <a:ext cx="37862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mtClean="0">
                  <a:solidFill>
                    <a:srgbClr val="C00000"/>
                  </a:solidFill>
                </a:rPr>
                <a:t>当</a:t>
              </a:r>
              <a:r>
                <a:rPr lang="en-US" altLang="zh-CN" smtClean="0">
                  <a:solidFill>
                    <a:srgbClr val="C00000"/>
                  </a:solidFill>
                </a:rPr>
                <a:t>A</a:t>
              </a:r>
              <a:r>
                <a:rPr lang="zh-CN" altLang="en-US" smtClean="0">
                  <a:solidFill>
                    <a:srgbClr val="C00000"/>
                  </a:solidFill>
                </a:rPr>
                <a:t>在等待时，它不能做其他事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5511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2514" y="29622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/>
            <p:nvPr/>
          </p:nvSpPr>
          <p:spPr>
            <a:xfrm>
              <a:off x="1385078" y="2857502"/>
              <a:ext cx="3115484" cy="4794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mtClean="0"/>
                <a:t>忙等待（</a:t>
              </a:r>
              <a:r>
                <a:rPr lang="en-US" altLang="zh-CN" smtClean="0"/>
                <a:t>busy-waiting</a:t>
              </a:r>
              <a:r>
                <a:rPr lang="zh-CN" altLang="en-US" smtClean="0"/>
                <a:t>）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3439266"/>
            <a:ext cx="2441223" cy="428628"/>
            <a:chOff x="844893" y="3214692"/>
            <a:chExt cx="2441223" cy="428628"/>
          </a:xfrm>
        </p:grpSpPr>
        <p:sp>
          <p:nvSpPr>
            <p:cNvPr id="20" name="内容占位符 2"/>
            <p:cNvSpPr txBox="1"/>
            <p:nvPr/>
          </p:nvSpPr>
          <p:spPr>
            <a:xfrm>
              <a:off x="1142976" y="3214692"/>
              <a:ext cx="21431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有更好的方法吗？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321469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方案五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4655801" cy="428628"/>
            <a:chOff x="844893" y="1000114"/>
            <a:chExt cx="4655801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435771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利用两个原子操作实现一个锁</a:t>
              </a:r>
              <a:r>
                <a:rPr lang="en-US" altLang="zh-CN" sz="1800" dirty="0" smtClean="0"/>
                <a:t>(lock)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52514" y="1291990"/>
            <a:ext cx="2390792" cy="479428"/>
            <a:chOff x="1252514" y="1291990"/>
            <a:chExt cx="2390792" cy="479428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2514" y="13967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/>
            <p:nvPr/>
          </p:nvSpPr>
          <p:spPr>
            <a:xfrm>
              <a:off x="1385078" y="1291990"/>
              <a:ext cx="2258228" cy="4794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en-US" altLang="zh-CN" sz="1800" dirty="0" err="1" smtClean="0"/>
                <a:t>Lock.</a:t>
              </a:r>
              <a:r>
                <a:rPr lang="en-US" altLang="zh-CN" sz="1800" dirty="0" err="1" smtClean="0">
                  <a:solidFill>
                    <a:srgbClr val="C00000"/>
                  </a:solidFill>
                </a:rPr>
                <a:t>Acquire</a:t>
              </a:r>
              <a:r>
                <a:rPr lang="en-US" altLang="zh-CN" sz="1800" dirty="0" smtClean="0"/>
                <a:t>()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2475325"/>
            <a:ext cx="3298479" cy="428628"/>
            <a:chOff x="844893" y="3026010"/>
            <a:chExt cx="3298479" cy="428628"/>
          </a:xfrm>
        </p:grpSpPr>
        <p:sp>
          <p:nvSpPr>
            <p:cNvPr id="20" name="内容占位符 2"/>
            <p:cNvSpPr txBox="1"/>
            <p:nvPr/>
          </p:nvSpPr>
          <p:spPr>
            <a:xfrm>
              <a:off x="1142976" y="3026010"/>
              <a:ext cx="30003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基于原子锁的解决方案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3026010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48450" y="1604729"/>
            <a:ext cx="3248048" cy="479428"/>
            <a:chOff x="1252514" y="2455638"/>
            <a:chExt cx="3248048" cy="479428"/>
          </a:xfrm>
        </p:grpSpPr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2514" y="256041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/>
            <p:nvPr/>
          </p:nvSpPr>
          <p:spPr>
            <a:xfrm>
              <a:off x="1385078" y="2455638"/>
              <a:ext cx="3115484" cy="4794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en-US" altLang="zh-CN" sz="1800" dirty="0" err="1" smtClean="0"/>
                <a:t>Lock.</a:t>
              </a:r>
              <a:r>
                <a:rPr lang="en-US" altLang="zh-CN" sz="1800" dirty="0" err="1" smtClean="0">
                  <a:solidFill>
                    <a:srgbClr val="C00000"/>
                  </a:solidFill>
                </a:rPr>
                <a:t>Release</a:t>
              </a:r>
              <a:r>
                <a:rPr lang="en-US" altLang="zh-CN" sz="1800" dirty="0" smtClean="0"/>
                <a:t>()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879424" y="2846856"/>
            <a:ext cx="4196632" cy="147732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buFont typeface="Monotype Sorts" charset="0"/>
              <a:buNone/>
            </a:pPr>
            <a:r>
              <a:rPr lang="en-US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breadlock.Acquire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();</a:t>
            </a:r>
            <a:endParaRPr lang="en-US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0" lvl="1">
              <a:buFont typeface="Monotype Sorts" charset="0"/>
              <a:buNone/>
            </a:pP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if (</a:t>
            </a:r>
            <a:r>
              <a:rPr lang="en-US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nobread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{</a:t>
            </a:r>
            <a:endParaRPr lang="en-US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0" lvl="1">
              <a:buFont typeface="Monotype Sorts" charset="0"/>
              <a:buNone/>
            </a:pP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buy bread;</a:t>
            </a:r>
            <a:endParaRPr lang="en-US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0" lvl="1">
              <a:buFont typeface="Monotype Sorts" charset="0"/>
              <a:buNone/>
            </a:pP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}</a:t>
            </a:r>
            <a:endParaRPr lang="en-US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0" lvl="1">
              <a:buFont typeface="Monotype Sorts" charset="0"/>
              <a:buNone/>
            </a:pPr>
            <a:r>
              <a:rPr lang="en-US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breadlock.Release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();</a:t>
            </a:r>
            <a:endParaRPr lang="en-US" altLang="zh-CN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28662" y="2892389"/>
            <a:ext cx="4075386" cy="288000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933618" y="2879007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C00000"/>
                </a:solidFill>
                <a:latin typeface="+mn-ea"/>
              </a:rPr>
              <a:t>进入临界区</a:t>
            </a:r>
            <a:endParaRPr lang="zh-CN" altLang="en-US" sz="14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28662" y="3978473"/>
            <a:ext cx="4075386" cy="288000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933618" y="3963959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C00000"/>
                </a:solidFill>
                <a:latin typeface="+mn-ea"/>
              </a:rPr>
              <a:t>退出临界区</a:t>
            </a:r>
            <a:endParaRPr lang="zh-CN" altLang="en-US" sz="14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6" name="TextBox 31"/>
          <p:cNvSpPr txBox="1"/>
          <p:nvPr/>
        </p:nvSpPr>
        <p:spPr>
          <a:xfrm>
            <a:off x="4143372" y="3373351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C00000"/>
                </a:solidFill>
                <a:latin typeface="+mn-ea"/>
              </a:rPr>
              <a:t>临界区</a:t>
            </a:r>
            <a:endParaRPr lang="zh-CN" altLang="en-US" sz="1400" b="1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492087" y="1596885"/>
            <a:ext cx="5219284" cy="1014646"/>
            <a:chOff x="3715065" y="1581320"/>
            <a:chExt cx="5219284" cy="1014646"/>
          </a:xfrm>
        </p:grpSpPr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715065" y="16860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/>
            <p:nvPr/>
          </p:nvSpPr>
          <p:spPr>
            <a:xfrm>
              <a:off x="3847629" y="1581320"/>
              <a:ext cx="4401368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在锁被释放前一直等待，然后获得锁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715065" y="198636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4" name="内容占位符 2"/>
            <p:cNvSpPr txBox="1"/>
            <p:nvPr/>
          </p:nvSpPr>
          <p:spPr>
            <a:xfrm>
              <a:off x="3847629" y="1881586"/>
              <a:ext cx="5086720" cy="7143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如果两个线程都在等待同一个锁，并且同时发现锁被释放了，那么只有一个能够获得锁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492087" y="1920441"/>
            <a:ext cx="3719086" cy="407990"/>
            <a:chOff x="1495856" y="2741390"/>
            <a:chExt cx="3719086" cy="407990"/>
          </a:xfrm>
        </p:grpSpPr>
        <p:pic>
          <p:nvPicPr>
            <p:cNvPr id="48" name="图片 4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95856" y="28461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9" name="内容占位符 2"/>
            <p:cNvSpPr txBox="1"/>
            <p:nvPr/>
          </p:nvSpPr>
          <p:spPr>
            <a:xfrm>
              <a:off x="1628420" y="2741390"/>
              <a:ext cx="3586522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解锁并唤醒任何等待中的进程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48450" y="2480978"/>
            <a:ext cx="3248048" cy="479428"/>
            <a:chOff x="4813466" y="2832584"/>
            <a:chExt cx="3248048" cy="479428"/>
          </a:xfrm>
        </p:grpSpPr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813466" y="293736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/>
            <p:nvPr/>
          </p:nvSpPr>
          <p:spPr>
            <a:xfrm>
              <a:off x="4946030" y="2832584"/>
              <a:ext cx="3115484" cy="4794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en-US" altLang="zh-CN" sz="1800" dirty="0" err="1" smtClean="0"/>
                <a:t>Lock.</a:t>
              </a:r>
              <a:r>
                <a:rPr lang="en-US" altLang="zh-CN" sz="1800" dirty="0" err="1" smtClean="0">
                  <a:solidFill>
                    <a:srgbClr val="C00000"/>
                  </a:solidFill>
                </a:rPr>
                <a:t>Release</a:t>
              </a:r>
              <a:r>
                <a:rPr lang="en-US" altLang="zh-CN" sz="1800" dirty="0" smtClean="0"/>
                <a:t>()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1" grpId="0" bldLvl="0" animBg="1"/>
      <p:bldP spid="32" grpId="0"/>
      <p:bldP spid="34" grpId="0" bldLvl="0" animBg="1"/>
      <p:bldP spid="35" grpId="0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Text Box 2"/>
          <p:cNvSpPr txBox="1">
            <a:spLocks noChangeArrowheads="1"/>
          </p:cNvSpPr>
          <p:nvPr/>
        </p:nvSpPr>
        <p:spPr bwMode="auto">
          <a:xfrm>
            <a:off x="1475656" y="199197"/>
            <a:ext cx="5570756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进程的交互关系：相互感知程度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75013" y="1131590"/>
            <a:ext cx="1890853" cy="2247728"/>
            <a:chOff x="672844" y="1203598"/>
            <a:chExt cx="1890853" cy="2247728"/>
          </a:xfrm>
        </p:grpSpPr>
        <p:sp>
          <p:nvSpPr>
            <p:cNvPr id="5" name="矩形 4"/>
            <p:cNvSpPr/>
            <p:nvPr/>
          </p:nvSpPr>
          <p:spPr>
            <a:xfrm>
              <a:off x="672844" y="1203598"/>
              <a:ext cx="1882932" cy="224772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106"/>
            <p:cNvSpPr txBox="1"/>
            <p:nvPr/>
          </p:nvSpPr>
          <p:spPr>
            <a:xfrm>
              <a:off x="681300" y="1242453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400" b="1" dirty="0">
                  <a:solidFill>
                    <a:schemeClr val="bg1"/>
                  </a:solidFill>
                </a:rPr>
                <a:t>相互感知的程度</a:t>
              </a:r>
              <a:endParaRPr lang="zh-CN" altLang="en-US" sz="1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" name="TextBox 106"/>
            <p:cNvSpPr txBox="1"/>
            <p:nvPr/>
          </p:nvSpPr>
          <p:spPr>
            <a:xfrm>
              <a:off x="681438" y="1584679"/>
              <a:ext cx="1882259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相互不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感知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（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完全不了解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其它进程的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存在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）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endParaRPr lang="zh-CN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rgbClr val="FFFF00"/>
                  </a:solidFill>
                </a:rPr>
                <a:t>间接感知</a:t>
              </a:r>
              <a:r>
                <a:rPr lang="zh-CN" altLang="en-US" sz="1400" b="1" dirty="0" smtClean="0">
                  <a:solidFill>
                    <a:srgbClr val="FFFF00"/>
                  </a:solidFill>
                </a:rPr>
                <a:t>（</a:t>
              </a:r>
              <a:r>
                <a:rPr lang="zh-CN" altLang="zh-CN" sz="1400" b="1" dirty="0" smtClean="0">
                  <a:solidFill>
                    <a:srgbClr val="FFFF00"/>
                  </a:solidFill>
                </a:rPr>
                <a:t>双方都与第三方交互，如共享资源</a:t>
              </a:r>
              <a:r>
                <a:rPr lang="zh-CN" altLang="en-US" sz="1400" b="1" dirty="0" smtClean="0">
                  <a:solidFill>
                    <a:srgbClr val="FFFF00"/>
                  </a:solidFill>
                </a:rPr>
                <a:t>）</a:t>
              </a:r>
              <a:endParaRPr lang="zh-CN" altLang="zh-CN" sz="1400" b="1" dirty="0">
                <a:solidFill>
                  <a:srgbClr val="FFFF00"/>
                </a:solidFill>
              </a:endParaRPr>
            </a:p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直接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感知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（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双方直接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</a:rPr>
                <a:t>交互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，如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通信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）</a:t>
              </a:r>
              <a:endParaRPr lang="zh-CN" altLang="zh-CN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681438" y="1563638"/>
              <a:ext cx="18743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3257945" y="1131589"/>
            <a:ext cx="1794660" cy="2247729"/>
            <a:chOff x="672844" y="1203597"/>
            <a:chExt cx="1794660" cy="2247729"/>
          </a:xfrm>
        </p:grpSpPr>
        <p:sp>
          <p:nvSpPr>
            <p:cNvPr id="13" name="矩形 12"/>
            <p:cNvSpPr/>
            <p:nvPr/>
          </p:nvSpPr>
          <p:spPr>
            <a:xfrm>
              <a:off x="672844" y="1203597"/>
              <a:ext cx="1794660" cy="2247729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06"/>
            <p:cNvSpPr txBox="1"/>
            <p:nvPr/>
          </p:nvSpPr>
          <p:spPr>
            <a:xfrm>
              <a:off x="681300" y="124245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400" b="1" dirty="0">
                  <a:solidFill>
                    <a:schemeClr val="bg1"/>
                  </a:solidFill>
                  <a:latin typeface="+mn-ea"/>
                </a:rPr>
                <a:t>交互关系</a:t>
              </a:r>
              <a:endParaRPr lang="zh-CN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TextBox 106"/>
            <p:cNvSpPr txBox="1"/>
            <p:nvPr/>
          </p:nvSpPr>
          <p:spPr>
            <a:xfrm>
              <a:off x="681438" y="1584679"/>
              <a:ext cx="1620957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t"/>
              <a:r>
                <a:rPr lang="zh-CN" altLang="en-US" sz="1400" b="1" dirty="0">
                  <a:solidFill>
                    <a:schemeClr val="bg1"/>
                  </a:solidFill>
                  <a:latin typeface="+mn-ea"/>
                </a:rPr>
                <a:t>独立</a:t>
              </a:r>
              <a:endParaRPr lang="en-US" altLang="zh-CN" sz="1400" b="1" dirty="0">
                <a:solidFill>
                  <a:schemeClr val="bg1"/>
                </a:solidFill>
                <a:latin typeface="+mn-ea"/>
              </a:endParaRPr>
            </a:p>
            <a:p>
              <a:pPr fontAlgn="t"/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 fontAlgn="t"/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 fontAlgn="t"/>
              <a:r>
                <a:rPr lang="zh-CN" altLang="zh-CN" sz="1400" b="1" dirty="0" smtClean="0">
                  <a:solidFill>
                    <a:srgbClr val="FFFF00"/>
                  </a:solidFill>
                  <a:latin typeface="+mn-ea"/>
                </a:rPr>
                <a:t>通过</a:t>
              </a:r>
              <a:r>
                <a:rPr lang="zh-CN" altLang="zh-CN" sz="1400" b="1" dirty="0">
                  <a:solidFill>
                    <a:srgbClr val="FFFF00"/>
                  </a:solidFill>
                  <a:latin typeface="+mn-ea"/>
                </a:rPr>
                <a:t>共享进行协作</a:t>
              </a:r>
              <a:endParaRPr lang="zh-CN" altLang="zh-CN" sz="1400" b="1" dirty="0">
                <a:solidFill>
                  <a:srgbClr val="FFFF00"/>
                </a:solidFill>
                <a:latin typeface="+mn-ea"/>
              </a:endParaRPr>
            </a:p>
            <a:p>
              <a:pPr fontAlgn="t"/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 fontAlgn="t"/>
              <a:endParaRPr lang="en-US" altLang="zh-CN" sz="1400" b="1" dirty="0">
                <a:solidFill>
                  <a:schemeClr val="bg1"/>
                </a:solidFill>
                <a:latin typeface="+mn-ea"/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  <a:latin typeface="+mn-ea"/>
                </a:rPr>
                <a:t>通过</a:t>
              </a:r>
              <a:r>
                <a:rPr lang="zh-CN" altLang="zh-CN" sz="1400" b="1" dirty="0">
                  <a:solidFill>
                    <a:schemeClr val="bg1"/>
                  </a:solidFill>
                  <a:latin typeface="+mn-ea"/>
                </a:rPr>
                <a:t>通信进行协作</a:t>
              </a: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681438" y="1563638"/>
              <a:ext cx="17860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5051111" y="1131590"/>
            <a:ext cx="1988623" cy="2247728"/>
            <a:chOff x="672844" y="1203598"/>
            <a:chExt cx="1988623" cy="2247728"/>
          </a:xfrm>
        </p:grpSpPr>
        <p:sp>
          <p:nvSpPr>
            <p:cNvPr id="20" name="矩形 19"/>
            <p:cNvSpPr/>
            <p:nvPr/>
          </p:nvSpPr>
          <p:spPr>
            <a:xfrm>
              <a:off x="672844" y="1203598"/>
              <a:ext cx="1988623" cy="224772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106"/>
            <p:cNvSpPr txBox="1"/>
            <p:nvPr/>
          </p:nvSpPr>
          <p:spPr>
            <a:xfrm>
              <a:off x="681300" y="1242453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400" b="1" dirty="0">
                  <a:solidFill>
                    <a:schemeClr val="bg1"/>
                  </a:solidFill>
                </a:rPr>
                <a:t>进程间的影响</a:t>
              </a:r>
              <a:endParaRPr lang="zh-CN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TextBox 106"/>
            <p:cNvSpPr txBox="1"/>
            <p:nvPr/>
          </p:nvSpPr>
          <p:spPr>
            <a:xfrm>
              <a:off x="681438" y="1584679"/>
              <a:ext cx="1980029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一个进程的操作对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其他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</a:rPr>
                <a:t>进程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的结果无影响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fontAlgn="t"/>
              <a:endParaRPr lang="en-US" altLang="zh-CN" sz="1400" b="1" dirty="0" smtClean="0">
                <a:solidFill>
                  <a:srgbClr val="FFFF00"/>
                </a:solidFill>
              </a:endParaRPr>
            </a:p>
            <a:p>
              <a:pPr fontAlgn="t"/>
              <a:r>
                <a:rPr lang="zh-CN" altLang="zh-CN" sz="1400" b="1" dirty="0">
                  <a:solidFill>
                    <a:srgbClr val="FFFF00"/>
                  </a:solidFill>
                </a:rPr>
                <a:t>一个进程的结果依赖于</a:t>
              </a:r>
              <a:endParaRPr lang="en-US" altLang="zh-CN" sz="1400" b="1" dirty="0">
                <a:solidFill>
                  <a:srgbClr val="FFFF00"/>
                </a:solidFill>
              </a:endParaRPr>
            </a:p>
            <a:p>
              <a:pPr fontAlgn="t"/>
              <a:r>
                <a:rPr lang="zh-CN" altLang="en-US" sz="1400" b="1" dirty="0">
                  <a:solidFill>
                    <a:srgbClr val="FFFF00"/>
                  </a:solidFill>
                </a:rPr>
                <a:t>共享资源的状态</a:t>
              </a:r>
              <a:endParaRPr lang="en-US" altLang="zh-CN" sz="1400" b="1" dirty="0">
                <a:solidFill>
                  <a:srgbClr val="FFFF00"/>
                </a:solidFill>
              </a:endParaRPr>
            </a:p>
            <a:p>
              <a:pPr fontAlgn="t"/>
              <a:endParaRPr lang="en-US" altLang="zh-CN" sz="1400" b="1" dirty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</a:rPr>
                <a:t>一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个进程的结果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依赖于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</a:rPr>
                <a:t>从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其他进程获得的信息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81438" y="1563638"/>
              <a:ext cx="198002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1619672" y="3498868"/>
            <a:ext cx="3240360" cy="1159933"/>
            <a:chOff x="1619672" y="3498868"/>
            <a:chExt cx="3240360" cy="1159933"/>
          </a:xfrm>
        </p:grpSpPr>
        <p:grpSp>
          <p:nvGrpSpPr>
            <p:cNvPr id="26" name="组合 25"/>
            <p:cNvGrpSpPr/>
            <p:nvPr/>
          </p:nvGrpSpPr>
          <p:grpSpPr>
            <a:xfrm>
              <a:off x="1619672" y="3498868"/>
              <a:ext cx="3240360" cy="461665"/>
              <a:chOff x="1619672" y="3498868"/>
              <a:chExt cx="3240360" cy="461665"/>
            </a:xfrm>
          </p:grpSpPr>
          <p:sp>
            <p:nvSpPr>
              <p:cNvPr id="326660" name="Text Box 4"/>
              <p:cNvSpPr txBox="1">
                <a:spLocks noChangeArrowheads="1"/>
              </p:cNvSpPr>
              <p:nvPr/>
            </p:nvSpPr>
            <p:spPr bwMode="auto">
              <a:xfrm>
                <a:off x="1907704" y="3498868"/>
                <a:ext cx="2952328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b="1" dirty="0" smtClean="0">
                    <a:solidFill>
                      <a:srgbClr val="11576A"/>
                    </a:solidFill>
                    <a:latin typeface="+mn-ea"/>
                  </a:rPr>
                  <a:t>互斥 </a:t>
                </a:r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( mutual exclusion ) </a:t>
                </a:r>
              </a:p>
            </p:txBody>
          </p:sp>
          <p:sp>
            <p:nvSpPr>
              <p:cNvPr id="46" name="TextBox 11"/>
              <p:cNvSpPr txBox="1"/>
              <p:nvPr/>
            </p:nvSpPr>
            <p:spPr>
              <a:xfrm>
                <a:off x="1619672" y="3573047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1619672" y="3845250"/>
              <a:ext cx="2624700" cy="461665"/>
              <a:chOff x="1619672" y="3845250"/>
              <a:chExt cx="2624700" cy="461665"/>
            </a:xfrm>
          </p:grpSpPr>
          <p:sp>
            <p:nvSpPr>
              <p:cNvPr id="40" name="Text Box 4"/>
              <p:cNvSpPr txBox="1">
                <a:spLocks noChangeArrowheads="1"/>
              </p:cNvSpPr>
              <p:nvPr/>
            </p:nvSpPr>
            <p:spPr bwMode="auto">
              <a:xfrm>
                <a:off x="1907704" y="3845250"/>
                <a:ext cx="2336668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b="1" dirty="0" smtClean="0">
                    <a:solidFill>
                      <a:srgbClr val="11576A"/>
                    </a:solidFill>
                    <a:latin typeface="+mn-ea"/>
                  </a:rPr>
                  <a:t>死锁（</a:t>
                </a:r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deadlock</a:t>
                </a:r>
                <a:r>
                  <a:rPr lang="zh-CN" altLang="en-US" sz="1600" b="1" dirty="0" smtClean="0">
                    <a:solidFill>
                      <a:srgbClr val="11576A"/>
                    </a:solidFill>
                    <a:latin typeface="+mn-ea"/>
                  </a:rPr>
                  <a:t>）</a:t>
                </a:r>
              </a:p>
            </p:txBody>
          </p:sp>
          <p:sp>
            <p:nvSpPr>
              <p:cNvPr id="47" name="TextBox 11"/>
              <p:cNvSpPr txBox="1"/>
              <p:nvPr/>
            </p:nvSpPr>
            <p:spPr>
              <a:xfrm>
                <a:off x="1619672" y="3914366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1619672" y="4197136"/>
              <a:ext cx="2304256" cy="461665"/>
              <a:chOff x="1619672" y="4197136"/>
              <a:chExt cx="2304256" cy="461665"/>
            </a:xfrm>
          </p:grpSpPr>
          <p:sp>
            <p:nvSpPr>
              <p:cNvPr id="41" name="Text Box 4"/>
              <p:cNvSpPr txBox="1">
                <a:spLocks noChangeArrowheads="1"/>
              </p:cNvSpPr>
              <p:nvPr/>
            </p:nvSpPr>
            <p:spPr bwMode="auto">
              <a:xfrm>
                <a:off x="1907704" y="4197136"/>
                <a:ext cx="2016224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b="1" dirty="0" smtClean="0">
                    <a:solidFill>
                      <a:srgbClr val="11576A"/>
                    </a:solidFill>
                    <a:latin typeface="+mn-ea"/>
                  </a:rPr>
                  <a:t>饥饿（</a:t>
                </a:r>
                <a:r>
                  <a:rPr lang="en-US" altLang="zh-CN" sz="1600" b="1" dirty="0">
                    <a:solidFill>
                      <a:srgbClr val="11576A"/>
                    </a:solidFill>
                    <a:latin typeface="+mn-ea"/>
                  </a:rPr>
                  <a:t>starvation</a:t>
                </a:r>
                <a:r>
                  <a:rPr lang="zh-CN" altLang="en-US" sz="1600" b="1" dirty="0" smtClean="0">
                    <a:solidFill>
                      <a:srgbClr val="11576A"/>
                    </a:solidFill>
                    <a:latin typeface="+mn-ea"/>
                  </a:rPr>
                  <a:t>）</a:t>
                </a:r>
                <a:endParaRPr lang="en-US" altLang="zh-CN" sz="1600" b="1" dirty="0" smtClean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8" name="TextBox 11"/>
              <p:cNvSpPr txBox="1"/>
              <p:nvPr/>
            </p:nvSpPr>
            <p:spPr>
              <a:xfrm>
                <a:off x="1619672" y="4267379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Text Box 2"/>
          <p:cNvSpPr txBox="1">
            <a:spLocks noChangeArrowheads="1"/>
          </p:cNvSpPr>
          <p:nvPr/>
        </p:nvSpPr>
        <p:spPr bwMode="auto">
          <a:xfrm>
            <a:off x="1475656" y="199197"/>
            <a:ext cx="5570756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进程的交互关系：相互感知程度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75013" y="1131590"/>
            <a:ext cx="1890853" cy="2247728"/>
            <a:chOff x="672844" y="1203598"/>
            <a:chExt cx="1890853" cy="2247728"/>
          </a:xfrm>
        </p:grpSpPr>
        <p:sp>
          <p:nvSpPr>
            <p:cNvPr id="5" name="矩形 4"/>
            <p:cNvSpPr/>
            <p:nvPr/>
          </p:nvSpPr>
          <p:spPr>
            <a:xfrm>
              <a:off x="672844" y="1203598"/>
              <a:ext cx="1882932" cy="224772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106"/>
            <p:cNvSpPr txBox="1"/>
            <p:nvPr/>
          </p:nvSpPr>
          <p:spPr>
            <a:xfrm>
              <a:off x="681300" y="1242453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400" b="1" dirty="0">
                  <a:solidFill>
                    <a:schemeClr val="bg1"/>
                  </a:solidFill>
                </a:rPr>
                <a:t>相互感知的程度</a:t>
              </a:r>
              <a:endParaRPr lang="zh-CN" altLang="en-US" sz="1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" name="TextBox 106"/>
            <p:cNvSpPr txBox="1"/>
            <p:nvPr/>
          </p:nvSpPr>
          <p:spPr>
            <a:xfrm>
              <a:off x="681438" y="1584679"/>
              <a:ext cx="1882259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相互不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感知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（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完全不了解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其它进程的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存在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）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endParaRPr lang="zh-CN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rgbClr val="FFFF00"/>
                  </a:solidFill>
                </a:rPr>
                <a:t>间接感知</a:t>
              </a:r>
              <a:r>
                <a:rPr lang="zh-CN" altLang="en-US" sz="1400" b="1" dirty="0" smtClean="0">
                  <a:solidFill>
                    <a:srgbClr val="FFFF00"/>
                  </a:solidFill>
                </a:rPr>
                <a:t>（</a:t>
              </a:r>
              <a:r>
                <a:rPr lang="zh-CN" altLang="zh-CN" sz="1400" b="1" dirty="0" smtClean="0">
                  <a:solidFill>
                    <a:srgbClr val="FFFF00"/>
                  </a:solidFill>
                </a:rPr>
                <a:t>双方都与第三方交互，如共享资源</a:t>
              </a:r>
              <a:r>
                <a:rPr lang="zh-CN" altLang="en-US" sz="1400" b="1" dirty="0" smtClean="0">
                  <a:solidFill>
                    <a:srgbClr val="FFFF00"/>
                  </a:solidFill>
                </a:rPr>
                <a:t>）</a:t>
              </a:r>
              <a:endParaRPr lang="zh-CN" altLang="zh-CN" sz="1400" b="1" dirty="0">
                <a:solidFill>
                  <a:srgbClr val="FFFF00"/>
                </a:solidFill>
              </a:endParaRPr>
            </a:p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直接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感知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（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双方直接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</a:rPr>
                <a:t>交互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，如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通信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）</a:t>
              </a:r>
              <a:endParaRPr lang="zh-CN" altLang="zh-CN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681438" y="1563638"/>
              <a:ext cx="18743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3257945" y="1131589"/>
            <a:ext cx="1794660" cy="2247729"/>
            <a:chOff x="672844" y="1203597"/>
            <a:chExt cx="1794660" cy="2247729"/>
          </a:xfrm>
        </p:grpSpPr>
        <p:sp>
          <p:nvSpPr>
            <p:cNvPr id="13" name="矩形 12"/>
            <p:cNvSpPr/>
            <p:nvPr/>
          </p:nvSpPr>
          <p:spPr>
            <a:xfrm>
              <a:off x="672844" y="1203597"/>
              <a:ext cx="1794660" cy="2247729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06"/>
            <p:cNvSpPr txBox="1"/>
            <p:nvPr/>
          </p:nvSpPr>
          <p:spPr>
            <a:xfrm>
              <a:off x="681300" y="124245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400" b="1" dirty="0">
                  <a:solidFill>
                    <a:schemeClr val="bg1"/>
                  </a:solidFill>
                  <a:latin typeface="+mn-ea"/>
                </a:rPr>
                <a:t>交互关系</a:t>
              </a:r>
              <a:endParaRPr lang="zh-CN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TextBox 106"/>
            <p:cNvSpPr txBox="1"/>
            <p:nvPr/>
          </p:nvSpPr>
          <p:spPr>
            <a:xfrm>
              <a:off x="681438" y="1584679"/>
              <a:ext cx="1620957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t"/>
              <a:r>
                <a:rPr lang="zh-CN" altLang="en-US" sz="1400" b="1" dirty="0">
                  <a:solidFill>
                    <a:schemeClr val="bg1"/>
                  </a:solidFill>
                  <a:latin typeface="+mn-ea"/>
                </a:rPr>
                <a:t>独立</a:t>
              </a:r>
              <a:endParaRPr lang="en-US" altLang="zh-CN" sz="1400" b="1" dirty="0">
                <a:solidFill>
                  <a:schemeClr val="bg1"/>
                </a:solidFill>
                <a:latin typeface="+mn-ea"/>
              </a:endParaRPr>
            </a:p>
            <a:p>
              <a:pPr fontAlgn="t"/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 fontAlgn="t"/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 fontAlgn="t"/>
              <a:r>
                <a:rPr lang="zh-CN" altLang="zh-CN" sz="1400" b="1" dirty="0" smtClean="0">
                  <a:solidFill>
                    <a:srgbClr val="FFFF00"/>
                  </a:solidFill>
                  <a:latin typeface="+mn-ea"/>
                </a:rPr>
                <a:t>通过</a:t>
              </a:r>
              <a:r>
                <a:rPr lang="zh-CN" altLang="zh-CN" sz="1400" b="1" dirty="0">
                  <a:solidFill>
                    <a:srgbClr val="FFFF00"/>
                  </a:solidFill>
                  <a:latin typeface="+mn-ea"/>
                </a:rPr>
                <a:t>共享进行协作</a:t>
              </a:r>
              <a:endParaRPr lang="zh-CN" altLang="zh-CN" sz="1400" b="1" dirty="0">
                <a:solidFill>
                  <a:srgbClr val="FFFF00"/>
                </a:solidFill>
                <a:latin typeface="+mn-ea"/>
              </a:endParaRPr>
            </a:p>
            <a:p>
              <a:pPr fontAlgn="t"/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 fontAlgn="t"/>
              <a:endParaRPr lang="en-US" altLang="zh-CN" sz="1400" b="1" dirty="0">
                <a:solidFill>
                  <a:schemeClr val="bg1"/>
                </a:solidFill>
                <a:latin typeface="+mn-ea"/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  <a:latin typeface="+mn-ea"/>
                </a:rPr>
                <a:t>通过</a:t>
              </a:r>
              <a:r>
                <a:rPr lang="zh-CN" altLang="zh-CN" sz="1400" b="1" dirty="0">
                  <a:solidFill>
                    <a:schemeClr val="bg1"/>
                  </a:solidFill>
                  <a:latin typeface="+mn-ea"/>
                </a:rPr>
                <a:t>通信进行协作</a:t>
              </a: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681438" y="1563638"/>
              <a:ext cx="17860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5051111" y="1131590"/>
            <a:ext cx="1988623" cy="2247728"/>
            <a:chOff x="672844" y="1203598"/>
            <a:chExt cx="1988623" cy="2247728"/>
          </a:xfrm>
        </p:grpSpPr>
        <p:sp>
          <p:nvSpPr>
            <p:cNvPr id="20" name="矩形 19"/>
            <p:cNvSpPr/>
            <p:nvPr/>
          </p:nvSpPr>
          <p:spPr>
            <a:xfrm>
              <a:off x="672844" y="1203598"/>
              <a:ext cx="1988623" cy="224772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106"/>
            <p:cNvSpPr txBox="1"/>
            <p:nvPr/>
          </p:nvSpPr>
          <p:spPr>
            <a:xfrm>
              <a:off x="681300" y="1242453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400" b="1" dirty="0">
                  <a:solidFill>
                    <a:schemeClr val="bg1"/>
                  </a:solidFill>
                </a:rPr>
                <a:t>进程间的影响</a:t>
              </a:r>
              <a:endParaRPr lang="zh-CN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TextBox 106"/>
            <p:cNvSpPr txBox="1"/>
            <p:nvPr/>
          </p:nvSpPr>
          <p:spPr>
            <a:xfrm>
              <a:off x="681438" y="1584679"/>
              <a:ext cx="1980029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一个进程的操作对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其他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</a:rPr>
                <a:t>进程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的结果无影响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fontAlgn="t"/>
              <a:endParaRPr lang="en-US" altLang="zh-CN" sz="1400" b="1" dirty="0" smtClean="0">
                <a:solidFill>
                  <a:srgbClr val="FFFF00"/>
                </a:solidFill>
              </a:endParaRPr>
            </a:p>
            <a:p>
              <a:pPr fontAlgn="t"/>
              <a:r>
                <a:rPr lang="zh-CN" altLang="zh-CN" sz="1400" b="1" dirty="0">
                  <a:solidFill>
                    <a:srgbClr val="FFFF00"/>
                  </a:solidFill>
                </a:rPr>
                <a:t>一个进程的结果依赖于</a:t>
              </a:r>
              <a:endParaRPr lang="en-US" altLang="zh-CN" sz="1400" b="1" dirty="0">
                <a:solidFill>
                  <a:srgbClr val="FFFF00"/>
                </a:solidFill>
              </a:endParaRPr>
            </a:p>
            <a:p>
              <a:pPr fontAlgn="t"/>
              <a:r>
                <a:rPr lang="zh-CN" altLang="en-US" sz="1400" b="1" dirty="0">
                  <a:solidFill>
                    <a:srgbClr val="FFFF00"/>
                  </a:solidFill>
                </a:rPr>
                <a:t>共享资源的状态</a:t>
              </a:r>
              <a:endParaRPr lang="en-US" altLang="zh-CN" sz="1400" b="1" dirty="0">
                <a:solidFill>
                  <a:srgbClr val="FFFF00"/>
                </a:solidFill>
              </a:endParaRPr>
            </a:p>
            <a:p>
              <a:pPr fontAlgn="t"/>
              <a:endParaRPr lang="en-US" altLang="zh-CN" sz="1400" b="1" dirty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</a:rPr>
                <a:t>一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个进程的结果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依赖于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</a:rPr>
                <a:t>从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其他进程获得的信息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81438" y="1563638"/>
              <a:ext cx="198002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1619672" y="3498868"/>
            <a:ext cx="3240360" cy="461665"/>
            <a:chOff x="1619672" y="3498868"/>
            <a:chExt cx="3240360" cy="461665"/>
          </a:xfrm>
        </p:grpSpPr>
        <p:sp>
          <p:nvSpPr>
            <p:cNvPr id="326660" name="Text Box 4"/>
            <p:cNvSpPr txBox="1">
              <a:spLocks noChangeArrowheads="1"/>
            </p:cNvSpPr>
            <p:nvPr/>
          </p:nvSpPr>
          <p:spPr bwMode="auto">
            <a:xfrm>
              <a:off x="1907704" y="3498868"/>
              <a:ext cx="2952328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互斥 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( mutual exclusion ) </a:t>
              </a:r>
            </a:p>
          </p:txBody>
        </p:sp>
        <p:sp>
          <p:nvSpPr>
            <p:cNvPr id="46" name="TextBox 11"/>
            <p:cNvSpPr txBox="1"/>
            <p:nvPr/>
          </p:nvSpPr>
          <p:spPr>
            <a:xfrm>
              <a:off x="1619672" y="3573047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619672" y="4098842"/>
            <a:ext cx="2624700" cy="461665"/>
            <a:chOff x="1619672" y="3845250"/>
            <a:chExt cx="2624700" cy="461665"/>
          </a:xfrm>
        </p:grpSpPr>
        <p:sp>
          <p:nvSpPr>
            <p:cNvPr id="40" name="Text Box 4"/>
            <p:cNvSpPr txBox="1">
              <a:spLocks noChangeArrowheads="1"/>
            </p:cNvSpPr>
            <p:nvPr/>
          </p:nvSpPr>
          <p:spPr bwMode="auto">
            <a:xfrm>
              <a:off x="1907704" y="3845250"/>
              <a:ext cx="2336668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死锁（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deadlock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）</a:t>
              </a:r>
            </a:p>
          </p:txBody>
        </p:sp>
        <p:sp>
          <p:nvSpPr>
            <p:cNvPr id="47" name="TextBox 11"/>
            <p:cNvSpPr txBox="1"/>
            <p:nvPr/>
          </p:nvSpPr>
          <p:spPr>
            <a:xfrm>
              <a:off x="1619672" y="3914366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619672" y="4450728"/>
            <a:ext cx="2304256" cy="461665"/>
            <a:chOff x="1619672" y="4197136"/>
            <a:chExt cx="2304256" cy="461665"/>
          </a:xfrm>
        </p:grpSpPr>
        <p:sp>
          <p:nvSpPr>
            <p:cNvPr id="41" name="Text Box 4"/>
            <p:cNvSpPr txBox="1">
              <a:spLocks noChangeArrowheads="1"/>
            </p:cNvSpPr>
            <p:nvPr/>
          </p:nvSpPr>
          <p:spPr bwMode="auto">
            <a:xfrm>
              <a:off x="1907704" y="4197136"/>
              <a:ext cx="2016224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饥饿（</a:t>
              </a:r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starvation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）</a:t>
              </a:r>
              <a:endParaRPr lang="en-US" altLang="zh-CN" sz="1600" b="1" dirty="0" smtClean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8" name="TextBox 11"/>
            <p:cNvSpPr txBox="1"/>
            <p:nvPr/>
          </p:nvSpPr>
          <p:spPr>
            <a:xfrm>
              <a:off x="1619672" y="4267379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053062" y="3787810"/>
            <a:ext cx="7532579" cy="461665"/>
            <a:chOff x="4763925" y="3499025"/>
            <a:chExt cx="7532579" cy="461665"/>
          </a:xfrm>
        </p:grpSpPr>
        <p:sp>
          <p:nvSpPr>
            <p:cNvPr id="44" name="Text Box 4"/>
            <p:cNvSpPr txBox="1">
              <a:spLocks noChangeArrowheads="1"/>
            </p:cNvSpPr>
            <p:nvPr/>
          </p:nvSpPr>
          <p:spPr bwMode="auto">
            <a:xfrm>
              <a:off x="4879680" y="3499025"/>
              <a:ext cx="7416824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一个进程占用资源，其它进程不能使用</a:t>
              </a:r>
              <a:endParaRPr lang="en-US" altLang="zh-CN" sz="1600" b="1" dirty="0">
                <a:solidFill>
                  <a:srgbClr val="11576A"/>
                </a:solidFill>
                <a:latin typeface="+mn-ea"/>
              </a:endParaRPr>
            </a:p>
          </p:txBody>
        </p:sp>
        <p:pic>
          <p:nvPicPr>
            <p:cNvPr id="52" name="图片 5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763925" y="3687603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Text Box 2"/>
          <p:cNvSpPr txBox="1">
            <a:spLocks noChangeArrowheads="1"/>
          </p:cNvSpPr>
          <p:nvPr/>
        </p:nvSpPr>
        <p:spPr bwMode="auto">
          <a:xfrm>
            <a:off x="1475656" y="199197"/>
            <a:ext cx="5570756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进程的交互关系：相互感知程度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75013" y="1131590"/>
            <a:ext cx="1890853" cy="2247728"/>
            <a:chOff x="672844" y="1203598"/>
            <a:chExt cx="1890853" cy="2247728"/>
          </a:xfrm>
        </p:grpSpPr>
        <p:sp>
          <p:nvSpPr>
            <p:cNvPr id="5" name="矩形 4"/>
            <p:cNvSpPr/>
            <p:nvPr/>
          </p:nvSpPr>
          <p:spPr>
            <a:xfrm>
              <a:off x="672844" y="1203598"/>
              <a:ext cx="1882932" cy="224772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106"/>
            <p:cNvSpPr txBox="1"/>
            <p:nvPr/>
          </p:nvSpPr>
          <p:spPr>
            <a:xfrm>
              <a:off x="681300" y="1242453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400" b="1" dirty="0">
                  <a:solidFill>
                    <a:schemeClr val="bg1"/>
                  </a:solidFill>
                </a:rPr>
                <a:t>相互感知的程度</a:t>
              </a:r>
              <a:endParaRPr lang="zh-CN" altLang="en-US" sz="1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" name="TextBox 106"/>
            <p:cNvSpPr txBox="1"/>
            <p:nvPr/>
          </p:nvSpPr>
          <p:spPr>
            <a:xfrm>
              <a:off x="681438" y="1584679"/>
              <a:ext cx="1882259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相互不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感知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（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完全不了解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其它进程的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存在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）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endParaRPr lang="zh-CN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rgbClr val="FFFF00"/>
                  </a:solidFill>
                </a:rPr>
                <a:t>间接感知</a:t>
              </a:r>
              <a:r>
                <a:rPr lang="zh-CN" altLang="en-US" sz="1400" b="1" dirty="0" smtClean="0">
                  <a:solidFill>
                    <a:srgbClr val="FFFF00"/>
                  </a:solidFill>
                </a:rPr>
                <a:t>（</a:t>
              </a:r>
              <a:r>
                <a:rPr lang="zh-CN" altLang="zh-CN" sz="1400" b="1" dirty="0" smtClean="0">
                  <a:solidFill>
                    <a:srgbClr val="FFFF00"/>
                  </a:solidFill>
                </a:rPr>
                <a:t>双方都与第三方交互，如共享资源</a:t>
              </a:r>
              <a:r>
                <a:rPr lang="zh-CN" altLang="en-US" sz="1400" b="1" dirty="0" smtClean="0">
                  <a:solidFill>
                    <a:srgbClr val="FFFF00"/>
                  </a:solidFill>
                </a:rPr>
                <a:t>）</a:t>
              </a:r>
              <a:endParaRPr lang="zh-CN" altLang="zh-CN" sz="1400" b="1" dirty="0">
                <a:solidFill>
                  <a:srgbClr val="FFFF00"/>
                </a:solidFill>
              </a:endParaRPr>
            </a:p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直接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感知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（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双方直接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</a:rPr>
                <a:t>交互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，如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通信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）</a:t>
              </a:r>
              <a:endParaRPr lang="zh-CN" altLang="zh-CN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681438" y="1563638"/>
              <a:ext cx="18743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3257945" y="1131589"/>
            <a:ext cx="1794660" cy="2247729"/>
            <a:chOff x="672844" y="1203597"/>
            <a:chExt cx="1794660" cy="2247729"/>
          </a:xfrm>
        </p:grpSpPr>
        <p:sp>
          <p:nvSpPr>
            <p:cNvPr id="13" name="矩形 12"/>
            <p:cNvSpPr/>
            <p:nvPr/>
          </p:nvSpPr>
          <p:spPr>
            <a:xfrm>
              <a:off x="672844" y="1203597"/>
              <a:ext cx="1794660" cy="2247729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06"/>
            <p:cNvSpPr txBox="1"/>
            <p:nvPr/>
          </p:nvSpPr>
          <p:spPr>
            <a:xfrm>
              <a:off x="681300" y="124245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400" b="1" dirty="0">
                  <a:solidFill>
                    <a:schemeClr val="bg1"/>
                  </a:solidFill>
                  <a:latin typeface="+mn-ea"/>
                </a:rPr>
                <a:t>交互关系</a:t>
              </a:r>
              <a:endParaRPr lang="zh-CN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TextBox 106"/>
            <p:cNvSpPr txBox="1"/>
            <p:nvPr/>
          </p:nvSpPr>
          <p:spPr>
            <a:xfrm>
              <a:off x="681438" y="1584679"/>
              <a:ext cx="1620957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t"/>
              <a:r>
                <a:rPr lang="zh-CN" altLang="en-US" sz="1400" b="1" dirty="0">
                  <a:solidFill>
                    <a:schemeClr val="bg1"/>
                  </a:solidFill>
                  <a:latin typeface="+mn-ea"/>
                </a:rPr>
                <a:t>独立</a:t>
              </a:r>
              <a:endParaRPr lang="en-US" altLang="zh-CN" sz="1400" b="1" dirty="0">
                <a:solidFill>
                  <a:schemeClr val="bg1"/>
                </a:solidFill>
                <a:latin typeface="+mn-ea"/>
              </a:endParaRPr>
            </a:p>
            <a:p>
              <a:pPr fontAlgn="t"/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 fontAlgn="t"/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 fontAlgn="t"/>
              <a:r>
                <a:rPr lang="zh-CN" altLang="zh-CN" sz="1400" b="1" dirty="0" smtClean="0">
                  <a:solidFill>
                    <a:srgbClr val="FFFF00"/>
                  </a:solidFill>
                  <a:latin typeface="+mn-ea"/>
                </a:rPr>
                <a:t>通过</a:t>
              </a:r>
              <a:r>
                <a:rPr lang="zh-CN" altLang="zh-CN" sz="1400" b="1" dirty="0">
                  <a:solidFill>
                    <a:srgbClr val="FFFF00"/>
                  </a:solidFill>
                  <a:latin typeface="+mn-ea"/>
                </a:rPr>
                <a:t>共享进行协作</a:t>
              </a:r>
              <a:endParaRPr lang="zh-CN" altLang="zh-CN" sz="1400" b="1" dirty="0">
                <a:solidFill>
                  <a:srgbClr val="FFFF00"/>
                </a:solidFill>
                <a:latin typeface="+mn-ea"/>
              </a:endParaRPr>
            </a:p>
            <a:p>
              <a:pPr fontAlgn="t"/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 fontAlgn="t"/>
              <a:endParaRPr lang="en-US" altLang="zh-CN" sz="1400" b="1" dirty="0">
                <a:solidFill>
                  <a:schemeClr val="bg1"/>
                </a:solidFill>
                <a:latin typeface="+mn-ea"/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  <a:latin typeface="+mn-ea"/>
                </a:rPr>
                <a:t>通过</a:t>
              </a:r>
              <a:r>
                <a:rPr lang="zh-CN" altLang="zh-CN" sz="1400" b="1" dirty="0">
                  <a:solidFill>
                    <a:schemeClr val="bg1"/>
                  </a:solidFill>
                  <a:latin typeface="+mn-ea"/>
                </a:rPr>
                <a:t>通信进行协作</a:t>
              </a: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681438" y="1563638"/>
              <a:ext cx="17860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5051111" y="1131590"/>
            <a:ext cx="1988623" cy="2247728"/>
            <a:chOff x="672844" y="1203598"/>
            <a:chExt cx="1988623" cy="2247728"/>
          </a:xfrm>
        </p:grpSpPr>
        <p:sp>
          <p:nvSpPr>
            <p:cNvPr id="20" name="矩形 19"/>
            <p:cNvSpPr/>
            <p:nvPr/>
          </p:nvSpPr>
          <p:spPr>
            <a:xfrm>
              <a:off x="672844" y="1203598"/>
              <a:ext cx="1988623" cy="224772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106"/>
            <p:cNvSpPr txBox="1"/>
            <p:nvPr/>
          </p:nvSpPr>
          <p:spPr>
            <a:xfrm>
              <a:off x="681300" y="1242453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400" b="1" dirty="0">
                  <a:solidFill>
                    <a:schemeClr val="bg1"/>
                  </a:solidFill>
                </a:rPr>
                <a:t>进程间的影响</a:t>
              </a:r>
              <a:endParaRPr lang="zh-CN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TextBox 106"/>
            <p:cNvSpPr txBox="1"/>
            <p:nvPr/>
          </p:nvSpPr>
          <p:spPr>
            <a:xfrm>
              <a:off x="681438" y="1584679"/>
              <a:ext cx="1980029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一个进程的操作对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其他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</a:rPr>
                <a:t>进程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的结果无影响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fontAlgn="t"/>
              <a:endParaRPr lang="en-US" altLang="zh-CN" sz="1400" b="1" dirty="0" smtClean="0">
                <a:solidFill>
                  <a:srgbClr val="FFFF00"/>
                </a:solidFill>
              </a:endParaRPr>
            </a:p>
            <a:p>
              <a:pPr fontAlgn="t"/>
              <a:r>
                <a:rPr lang="zh-CN" altLang="zh-CN" sz="1400" b="1" dirty="0">
                  <a:solidFill>
                    <a:srgbClr val="FFFF00"/>
                  </a:solidFill>
                </a:rPr>
                <a:t>一个进程的结果依赖于</a:t>
              </a:r>
              <a:endParaRPr lang="en-US" altLang="zh-CN" sz="1400" b="1" dirty="0">
                <a:solidFill>
                  <a:srgbClr val="FFFF00"/>
                </a:solidFill>
              </a:endParaRPr>
            </a:p>
            <a:p>
              <a:pPr fontAlgn="t"/>
              <a:r>
                <a:rPr lang="zh-CN" altLang="en-US" sz="1400" b="1" dirty="0">
                  <a:solidFill>
                    <a:srgbClr val="FFFF00"/>
                  </a:solidFill>
                </a:rPr>
                <a:t>共享资源的状态</a:t>
              </a:r>
              <a:endParaRPr lang="en-US" altLang="zh-CN" sz="1400" b="1" dirty="0">
                <a:solidFill>
                  <a:srgbClr val="FFFF00"/>
                </a:solidFill>
              </a:endParaRPr>
            </a:p>
            <a:p>
              <a:pPr fontAlgn="t"/>
              <a:endParaRPr lang="en-US" altLang="zh-CN" sz="1400" b="1" dirty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</a:rPr>
                <a:t>一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个进程的结果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依赖于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</a:rPr>
                <a:t>从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其他进程获得的信息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81438" y="1563638"/>
              <a:ext cx="198002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1619672" y="3498868"/>
            <a:ext cx="3240360" cy="461665"/>
            <a:chOff x="1619672" y="3498868"/>
            <a:chExt cx="3240360" cy="461665"/>
          </a:xfrm>
        </p:grpSpPr>
        <p:sp>
          <p:nvSpPr>
            <p:cNvPr id="326660" name="Text Box 4"/>
            <p:cNvSpPr txBox="1">
              <a:spLocks noChangeArrowheads="1"/>
            </p:cNvSpPr>
            <p:nvPr/>
          </p:nvSpPr>
          <p:spPr bwMode="auto">
            <a:xfrm>
              <a:off x="1907704" y="3498868"/>
              <a:ext cx="2952328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互斥 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( mutual exclusion ) </a:t>
              </a:r>
            </a:p>
          </p:txBody>
        </p:sp>
        <p:sp>
          <p:nvSpPr>
            <p:cNvPr id="46" name="TextBox 11"/>
            <p:cNvSpPr txBox="1"/>
            <p:nvPr/>
          </p:nvSpPr>
          <p:spPr>
            <a:xfrm>
              <a:off x="1619672" y="3573047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619672" y="3845250"/>
            <a:ext cx="2624700" cy="461665"/>
            <a:chOff x="1619672" y="3845250"/>
            <a:chExt cx="2624700" cy="461665"/>
          </a:xfrm>
        </p:grpSpPr>
        <p:sp>
          <p:nvSpPr>
            <p:cNvPr id="40" name="Text Box 4"/>
            <p:cNvSpPr txBox="1">
              <a:spLocks noChangeArrowheads="1"/>
            </p:cNvSpPr>
            <p:nvPr/>
          </p:nvSpPr>
          <p:spPr bwMode="auto">
            <a:xfrm>
              <a:off x="1907704" y="3845250"/>
              <a:ext cx="2336668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死锁（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+mn-ea"/>
                </a:rPr>
                <a:t>deadlock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）</a:t>
              </a:r>
            </a:p>
          </p:txBody>
        </p:sp>
        <p:sp>
          <p:nvSpPr>
            <p:cNvPr id="47" name="TextBox 11"/>
            <p:cNvSpPr txBox="1"/>
            <p:nvPr/>
          </p:nvSpPr>
          <p:spPr>
            <a:xfrm>
              <a:off x="1619672" y="3914366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619672" y="4435541"/>
            <a:ext cx="2304256" cy="461665"/>
            <a:chOff x="1619672" y="4197136"/>
            <a:chExt cx="2304256" cy="461665"/>
          </a:xfrm>
        </p:grpSpPr>
        <p:sp>
          <p:nvSpPr>
            <p:cNvPr id="41" name="Text Box 4"/>
            <p:cNvSpPr txBox="1">
              <a:spLocks noChangeArrowheads="1"/>
            </p:cNvSpPr>
            <p:nvPr/>
          </p:nvSpPr>
          <p:spPr bwMode="auto">
            <a:xfrm>
              <a:off x="1907704" y="4197136"/>
              <a:ext cx="2016224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饥饿（</a:t>
              </a:r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starvation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）</a:t>
              </a:r>
              <a:endParaRPr lang="en-US" altLang="zh-CN" sz="1600" b="1" dirty="0" smtClean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8" name="TextBox 11"/>
            <p:cNvSpPr txBox="1"/>
            <p:nvPr/>
          </p:nvSpPr>
          <p:spPr>
            <a:xfrm>
              <a:off x="1619672" y="4267379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053062" y="4137309"/>
            <a:ext cx="7528428" cy="461665"/>
            <a:chOff x="4244372" y="3903542"/>
            <a:chExt cx="7528428" cy="461665"/>
          </a:xfrm>
        </p:grpSpPr>
        <p:sp>
          <p:nvSpPr>
            <p:cNvPr id="43" name="Text Box 4"/>
            <p:cNvSpPr txBox="1">
              <a:spLocks noChangeArrowheads="1"/>
            </p:cNvSpPr>
            <p:nvPr/>
          </p:nvSpPr>
          <p:spPr bwMode="auto">
            <a:xfrm>
              <a:off x="4355976" y="3903542"/>
              <a:ext cx="7416824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多个进程各占用部分资源，形成循环等待</a:t>
              </a:r>
              <a:endParaRPr lang="en-US" altLang="zh-CN" sz="1600" b="1" dirty="0">
                <a:solidFill>
                  <a:srgbClr val="11576A"/>
                </a:solidFill>
                <a:latin typeface="+mn-ea"/>
              </a:endParaRPr>
            </a:p>
          </p:txBody>
        </p:sp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244372" y="4084207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并发进程的正确性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44893" y="2525718"/>
            <a:ext cx="3441355" cy="654050"/>
            <a:chOff x="844893" y="2525718"/>
            <a:chExt cx="3441355" cy="654050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2525718"/>
              <a:ext cx="157163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并发进程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52571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92894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6" y="2824170"/>
              <a:ext cx="2891262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>
                  <a:sym typeface="Symbol" charset="0"/>
                </a:rPr>
                <a:t>在多个进程间有资源共享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3" y="3641734"/>
            <a:ext cx="4584363" cy="1017594"/>
            <a:chOff x="844893" y="3641734"/>
            <a:chExt cx="4584363" cy="1017594"/>
          </a:xfrm>
        </p:grpSpPr>
        <p:sp>
          <p:nvSpPr>
            <p:cNvPr id="17" name="内容占位符 2"/>
            <p:cNvSpPr txBox="1"/>
            <p:nvPr/>
          </p:nvSpPr>
          <p:spPr>
            <a:xfrm>
              <a:off x="1142976" y="3641734"/>
              <a:ext cx="24288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smtClean="0">
                  <a:sym typeface="Symbol" charset="0"/>
                </a:rPr>
                <a:t>并发进程的正确性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364173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40751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4986" y="3932248"/>
              <a:ext cx="403427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smtClean="0">
                  <a:sym typeface="Symbol" charset="0"/>
                </a:rPr>
                <a:t>执行过程是不确定性和不可重现的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43735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/>
            <p:nvPr/>
          </p:nvSpPr>
          <p:spPr>
            <a:xfrm>
              <a:off x="1394986" y="4230700"/>
              <a:ext cx="367708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smtClean="0">
                  <a:sym typeface="Symbol" charset="0"/>
                </a:rPr>
                <a:t>程序错误可能是间歇性发生的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1000114"/>
            <a:ext cx="4298611" cy="701680"/>
            <a:chOff x="844893" y="1000114"/>
            <a:chExt cx="4298611" cy="701680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157163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独立进程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4366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/>
            <p:nvPr/>
          </p:nvSpPr>
          <p:spPr>
            <a:xfrm>
              <a:off x="1394986" y="1293804"/>
              <a:ext cx="3748518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不和其他进程共享资源或状态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604956"/>
            <a:ext cx="4822466" cy="731390"/>
            <a:chOff x="1262422" y="1604956"/>
            <a:chExt cx="4822466" cy="731390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0505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/>
            <p:nvPr/>
          </p:nvSpPr>
          <p:spPr>
            <a:xfrm>
              <a:off x="1394986" y="1907718"/>
              <a:ext cx="46899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>
                  <a:solidFill>
                    <a:srgbClr val="C00000"/>
                  </a:solidFill>
                  <a:sym typeface="Symbol" charset="0"/>
                </a:rPr>
                <a:t>可重现</a:t>
              </a:r>
              <a:r>
                <a:rPr lang="en-US" altLang="zh-CN" sz="1800" dirty="0" smtClean="0">
                  <a:sym typeface="Symbol" charset="0"/>
                </a:rPr>
                <a:t> </a:t>
              </a:r>
              <a:r>
                <a:rPr lang="zh-CN" altLang="en-US" sz="1800" dirty="0" smtClean="0">
                  <a:sym typeface="Symbol" charset="0"/>
                </a:rPr>
                <a:t>能够重现起始条件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7351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/>
            <p:nvPr/>
          </p:nvSpPr>
          <p:spPr>
            <a:xfrm>
              <a:off x="1394986" y="1604956"/>
              <a:ext cx="3748518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smtClean="0">
                  <a:solidFill>
                    <a:srgbClr val="C00000"/>
                  </a:solidFill>
                  <a:sym typeface="Symbol" charset="0"/>
                </a:rPr>
                <a:t>确定性</a:t>
              </a:r>
              <a:r>
                <a:rPr lang="en-US" altLang="zh-CN" sz="1800" smtClean="0">
                  <a:sym typeface="Symbol" charset="0"/>
                </a:rPr>
                <a:t> </a:t>
              </a:r>
              <a:r>
                <a:rPr lang="zh-CN" altLang="en-US" sz="1800" smtClean="0">
                  <a:sym typeface="Symbol" charset="0"/>
                </a:rPr>
                <a:t>输入状态决定结果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213426"/>
            <a:ext cx="2309446" cy="428628"/>
            <a:chOff x="1262422" y="2213426"/>
            <a:chExt cx="2309446" cy="428628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3272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/>
            <p:nvPr/>
          </p:nvSpPr>
          <p:spPr>
            <a:xfrm>
              <a:off x="1394986" y="2213426"/>
              <a:ext cx="217688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smtClean="0">
                  <a:sym typeface="Symbol" charset="0"/>
                </a:rPr>
                <a:t>调度顺序不重要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3095630"/>
            <a:ext cx="1523628" cy="628650"/>
            <a:chOff x="1262422" y="3095630"/>
            <a:chExt cx="1523628" cy="628650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20040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4986" y="3095630"/>
              <a:ext cx="1319626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不确定性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47345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394986" y="3368682"/>
              <a:ext cx="1391064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不可重现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Text Box 2"/>
          <p:cNvSpPr txBox="1">
            <a:spLocks noChangeArrowheads="1"/>
          </p:cNvSpPr>
          <p:nvPr/>
        </p:nvSpPr>
        <p:spPr bwMode="auto">
          <a:xfrm>
            <a:off x="1475656" y="199197"/>
            <a:ext cx="5570756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进程的交互关系：相互感知程度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75013" y="1131590"/>
            <a:ext cx="1890853" cy="2247728"/>
            <a:chOff x="672844" y="1203598"/>
            <a:chExt cx="1890853" cy="2247728"/>
          </a:xfrm>
        </p:grpSpPr>
        <p:sp>
          <p:nvSpPr>
            <p:cNvPr id="5" name="矩形 4"/>
            <p:cNvSpPr/>
            <p:nvPr/>
          </p:nvSpPr>
          <p:spPr>
            <a:xfrm>
              <a:off x="672844" y="1203598"/>
              <a:ext cx="1882932" cy="224772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106"/>
            <p:cNvSpPr txBox="1"/>
            <p:nvPr/>
          </p:nvSpPr>
          <p:spPr>
            <a:xfrm>
              <a:off x="681300" y="1242453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400" b="1" dirty="0">
                  <a:solidFill>
                    <a:schemeClr val="bg1"/>
                  </a:solidFill>
                </a:rPr>
                <a:t>相互感知的程度</a:t>
              </a:r>
              <a:endParaRPr lang="zh-CN" altLang="en-US" sz="1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" name="TextBox 106"/>
            <p:cNvSpPr txBox="1"/>
            <p:nvPr/>
          </p:nvSpPr>
          <p:spPr>
            <a:xfrm>
              <a:off x="681438" y="1584679"/>
              <a:ext cx="1882259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相互不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感知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（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完全不了解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其它进程的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存在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）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endParaRPr lang="zh-CN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rgbClr val="FFFF00"/>
                  </a:solidFill>
                </a:rPr>
                <a:t>间接感知</a:t>
              </a:r>
              <a:r>
                <a:rPr lang="zh-CN" altLang="en-US" sz="1400" b="1" dirty="0" smtClean="0">
                  <a:solidFill>
                    <a:srgbClr val="FFFF00"/>
                  </a:solidFill>
                </a:rPr>
                <a:t>（</a:t>
              </a:r>
              <a:r>
                <a:rPr lang="zh-CN" altLang="zh-CN" sz="1400" b="1" dirty="0" smtClean="0">
                  <a:solidFill>
                    <a:srgbClr val="FFFF00"/>
                  </a:solidFill>
                </a:rPr>
                <a:t>双方都与第三方交互，如共享资源</a:t>
              </a:r>
              <a:r>
                <a:rPr lang="zh-CN" altLang="en-US" sz="1400" b="1" dirty="0" smtClean="0">
                  <a:solidFill>
                    <a:srgbClr val="FFFF00"/>
                  </a:solidFill>
                </a:rPr>
                <a:t>）</a:t>
              </a:r>
              <a:endParaRPr lang="zh-CN" altLang="zh-CN" sz="1400" b="1" dirty="0">
                <a:solidFill>
                  <a:srgbClr val="FFFF00"/>
                </a:solidFill>
              </a:endParaRPr>
            </a:p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直接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感知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（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双方直接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</a:rPr>
                <a:t>交互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，如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通信</a:t>
              </a:r>
              <a:r>
                <a:rPr lang="zh-CN" altLang="en-US" sz="1400" b="1" dirty="0" smtClean="0">
                  <a:solidFill>
                    <a:schemeClr val="bg1"/>
                  </a:solidFill>
                </a:rPr>
                <a:t>）</a:t>
              </a:r>
              <a:endParaRPr lang="zh-CN" altLang="zh-CN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681438" y="1563638"/>
              <a:ext cx="18743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3257945" y="1131589"/>
            <a:ext cx="1794660" cy="2247729"/>
            <a:chOff x="672844" y="1203597"/>
            <a:chExt cx="1794660" cy="2247729"/>
          </a:xfrm>
        </p:grpSpPr>
        <p:sp>
          <p:nvSpPr>
            <p:cNvPr id="13" name="矩形 12"/>
            <p:cNvSpPr/>
            <p:nvPr/>
          </p:nvSpPr>
          <p:spPr>
            <a:xfrm>
              <a:off x="672844" y="1203597"/>
              <a:ext cx="1794660" cy="2247729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06"/>
            <p:cNvSpPr txBox="1"/>
            <p:nvPr/>
          </p:nvSpPr>
          <p:spPr>
            <a:xfrm>
              <a:off x="681300" y="124245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400" b="1" dirty="0">
                  <a:solidFill>
                    <a:schemeClr val="bg1"/>
                  </a:solidFill>
                  <a:latin typeface="+mn-ea"/>
                </a:rPr>
                <a:t>交互关系</a:t>
              </a:r>
              <a:endParaRPr lang="zh-CN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TextBox 106"/>
            <p:cNvSpPr txBox="1"/>
            <p:nvPr/>
          </p:nvSpPr>
          <p:spPr>
            <a:xfrm>
              <a:off x="681438" y="1584679"/>
              <a:ext cx="1620957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t"/>
              <a:r>
                <a:rPr lang="zh-CN" altLang="en-US" sz="1400" b="1" dirty="0" smtClean="0">
                  <a:solidFill>
                    <a:schemeClr val="bg1"/>
                  </a:solidFill>
                  <a:latin typeface="+mn-ea"/>
                </a:rPr>
                <a:t>独立</a:t>
              </a:r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 fontAlgn="t"/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 fontAlgn="t"/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 fontAlgn="t"/>
              <a:r>
                <a:rPr lang="zh-CN" altLang="zh-CN" sz="1400" b="1" dirty="0" smtClean="0">
                  <a:solidFill>
                    <a:srgbClr val="FFFF00"/>
                  </a:solidFill>
                  <a:latin typeface="+mn-ea"/>
                </a:rPr>
                <a:t>通过</a:t>
              </a:r>
              <a:r>
                <a:rPr lang="zh-CN" altLang="zh-CN" sz="1400" b="1" dirty="0">
                  <a:solidFill>
                    <a:srgbClr val="FFFF00"/>
                  </a:solidFill>
                  <a:latin typeface="+mn-ea"/>
                </a:rPr>
                <a:t>共享进行协作</a:t>
              </a:r>
              <a:endParaRPr lang="zh-CN" altLang="zh-CN" sz="1400" b="1" dirty="0">
                <a:solidFill>
                  <a:srgbClr val="FFFF00"/>
                </a:solidFill>
                <a:latin typeface="+mn-ea"/>
              </a:endParaRPr>
            </a:p>
            <a:p>
              <a:pPr fontAlgn="t"/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 fontAlgn="t"/>
              <a:endParaRPr lang="en-US" altLang="zh-CN" sz="1400" b="1" dirty="0">
                <a:solidFill>
                  <a:schemeClr val="bg1"/>
                </a:solidFill>
                <a:latin typeface="+mn-ea"/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  <a:latin typeface="+mn-ea"/>
                </a:rPr>
                <a:t>通过</a:t>
              </a:r>
              <a:r>
                <a:rPr lang="zh-CN" altLang="zh-CN" sz="1400" b="1" dirty="0">
                  <a:solidFill>
                    <a:schemeClr val="bg1"/>
                  </a:solidFill>
                  <a:latin typeface="+mn-ea"/>
                </a:rPr>
                <a:t>通信进行协作</a:t>
              </a: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681438" y="1563638"/>
              <a:ext cx="17860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5051111" y="1131590"/>
            <a:ext cx="1988623" cy="2247728"/>
            <a:chOff x="672844" y="1203598"/>
            <a:chExt cx="1988623" cy="2247728"/>
          </a:xfrm>
        </p:grpSpPr>
        <p:sp>
          <p:nvSpPr>
            <p:cNvPr id="20" name="矩形 19"/>
            <p:cNvSpPr/>
            <p:nvPr/>
          </p:nvSpPr>
          <p:spPr>
            <a:xfrm>
              <a:off x="672844" y="1203598"/>
              <a:ext cx="1988623" cy="224772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106"/>
            <p:cNvSpPr txBox="1"/>
            <p:nvPr/>
          </p:nvSpPr>
          <p:spPr>
            <a:xfrm>
              <a:off x="681300" y="1242453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400" b="1" dirty="0">
                  <a:solidFill>
                    <a:schemeClr val="bg1"/>
                  </a:solidFill>
                </a:rPr>
                <a:t>进程间的影响</a:t>
              </a:r>
              <a:endParaRPr lang="zh-CN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TextBox 106"/>
            <p:cNvSpPr txBox="1"/>
            <p:nvPr/>
          </p:nvSpPr>
          <p:spPr>
            <a:xfrm>
              <a:off x="681438" y="1584679"/>
              <a:ext cx="1980029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t"/>
              <a:r>
                <a:rPr lang="zh-CN" altLang="zh-CN" sz="1400" b="1" dirty="0">
                  <a:solidFill>
                    <a:schemeClr val="bg1"/>
                  </a:solidFill>
                </a:rPr>
                <a:t>一个进程的操作对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其他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</a:rPr>
                <a:t>进程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的结果无影响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fontAlgn="t"/>
              <a:endParaRPr lang="en-US" altLang="zh-CN" sz="1400" b="1" dirty="0" smtClean="0">
                <a:solidFill>
                  <a:srgbClr val="FFFF00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rgbClr val="FFFF00"/>
                  </a:solidFill>
                </a:rPr>
                <a:t>一</a:t>
              </a:r>
              <a:r>
                <a:rPr lang="zh-CN" altLang="zh-CN" sz="1400" b="1" dirty="0">
                  <a:solidFill>
                    <a:srgbClr val="FFFF00"/>
                  </a:solidFill>
                </a:rPr>
                <a:t>个进程的结果</a:t>
              </a:r>
              <a:r>
                <a:rPr lang="zh-CN" altLang="zh-CN" sz="1400" b="1" dirty="0" smtClean="0">
                  <a:solidFill>
                    <a:srgbClr val="FFFF00"/>
                  </a:solidFill>
                </a:rPr>
                <a:t>依赖于</a:t>
              </a:r>
              <a:endParaRPr lang="en-US" altLang="zh-CN" sz="1400" b="1" dirty="0" smtClean="0">
                <a:solidFill>
                  <a:srgbClr val="FFFF00"/>
                </a:solidFill>
              </a:endParaRPr>
            </a:p>
            <a:p>
              <a:pPr fontAlgn="t"/>
              <a:r>
                <a:rPr lang="zh-CN" altLang="en-US" sz="1400" b="1" dirty="0" smtClean="0">
                  <a:solidFill>
                    <a:srgbClr val="FFFF00"/>
                  </a:solidFill>
                </a:rPr>
                <a:t>共享资源的状态</a:t>
              </a:r>
              <a:endParaRPr lang="en-US" altLang="zh-CN" sz="1400" b="1" dirty="0" smtClean="0">
                <a:solidFill>
                  <a:srgbClr val="FFFF00"/>
                </a:solidFill>
              </a:endParaRPr>
            </a:p>
            <a:p>
              <a:pPr fontAlgn="t"/>
              <a:endParaRPr lang="en-US" altLang="zh-CN" sz="1400" b="1" dirty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</a:rPr>
                <a:t>一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个进程的结果</a:t>
              </a:r>
              <a:r>
                <a:rPr lang="zh-CN" altLang="zh-CN" sz="1400" b="1" dirty="0" smtClean="0">
                  <a:solidFill>
                    <a:schemeClr val="bg1"/>
                  </a:solidFill>
                </a:rPr>
                <a:t>依赖于</a:t>
              </a:r>
              <a:endParaRPr lang="en-US" altLang="zh-CN" sz="1400" b="1" dirty="0" smtClean="0">
                <a:solidFill>
                  <a:schemeClr val="bg1"/>
                </a:solidFill>
              </a:endParaRPr>
            </a:p>
            <a:p>
              <a:pPr fontAlgn="t"/>
              <a:r>
                <a:rPr lang="zh-CN" altLang="zh-CN" sz="1400" b="1" dirty="0" smtClean="0">
                  <a:solidFill>
                    <a:schemeClr val="bg1"/>
                  </a:solidFill>
                </a:rPr>
                <a:t>从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其他进程获得的信息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81438" y="1563638"/>
              <a:ext cx="198002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1619672" y="3498868"/>
            <a:ext cx="3240360" cy="1159933"/>
            <a:chOff x="1619672" y="3498868"/>
            <a:chExt cx="3240360" cy="1159933"/>
          </a:xfrm>
        </p:grpSpPr>
        <p:grpSp>
          <p:nvGrpSpPr>
            <p:cNvPr id="26" name="组合 25"/>
            <p:cNvGrpSpPr/>
            <p:nvPr/>
          </p:nvGrpSpPr>
          <p:grpSpPr>
            <a:xfrm>
              <a:off x="1619672" y="3498868"/>
              <a:ext cx="3240360" cy="461665"/>
              <a:chOff x="1619672" y="3498868"/>
              <a:chExt cx="3240360" cy="461665"/>
            </a:xfrm>
          </p:grpSpPr>
          <p:sp>
            <p:nvSpPr>
              <p:cNvPr id="326660" name="Text Box 4"/>
              <p:cNvSpPr txBox="1">
                <a:spLocks noChangeArrowheads="1"/>
              </p:cNvSpPr>
              <p:nvPr/>
            </p:nvSpPr>
            <p:spPr bwMode="auto">
              <a:xfrm>
                <a:off x="1907704" y="3498868"/>
                <a:ext cx="2952328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b="1" dirty="0" smtClean="0">
                    <a:solidFill>
                      <a:srgbClr val="11576A"/>
                    </a:solidFill>
                    <a:latin typeface="+mn-ea"/>
                  </a:rPr>
                  <a:t>互斥 </a:t>
                </a:r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( mutual exclusion ) </a:t>
                </a:r>
              </a:p>
            </p:txBody>
          </p:sp>
          <p:sp>
            <p:nvSpPr>
              <p:cNvPr id="46" name="TextBox 11"/>
              <p:cNvSpPr txBox="1"/>
              <p:nvPr/>
            </p:nvSpPr>
            <p:spPr>
              <a:xfrm>
                <a:off x="1619672" y="3573047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1619672" y="3845250"/>
              <a:ext cx="2624700" cy="461665"/>
              <a:chOff x="1619672" y="3845250"/>
              <a:chExt cx="2624700" cy="461665"/>
            </a:xfrm>
          </p:grpSpPr>
          <p:sp>
            <p:nvSpPr>
              <p:cNvPr id="40" name="Text Box 4"/>
              <p:cNvSpPr txBox="1">
                <a:spLocks noChangeArrowheads="1"/>
              </p:cNvSpPr>
              <p:nvPr/>
            </p:nvSpPr>
            <p:spPr bwMode="auto">
              <a:xfrm>
                <a:off x="1907704" y="3845250"/>
                <a:ext cx="2336668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b="1" dirty="0" smtClean="0">
                    <a:solidFill>
                      <a:srgbClr val="11576A"/>
                    </a:solidFill>
                    <a:latin typeface="+mn-ea"/>
                  </a:rPr>
                  <a:t>死锁（</a:t>
                </a:r>
                <a:r>
                  <a:rPr lang="en-US" altLang="zh-CN" sz="1600" b="1" dirty="0" smtClean="0">
                    <a:solidFill>
                      <a:srgbClr val="11576A"/>
                    </a:solidFill>
                    <a:latin typeface="+mn-ea"/>
                  </a:rPr>
                  <a:t>deadlock</a:t>
                </a:r>
                <a:r>
                  <a:rPr lang="zh-CN" altLang="en-US" sz="1600" b="1" dirty="0" smtClean="0">
                    <a:solidFill>
                      <a:srgbClr val="11576A"/>
                    </a:solidFill>
                    <a:latin typeface="+mn-ea"/>
                  </a:rPr>
                  <a:t>）</a:t>
                </a:r>
              </a:p>
            </p:txBody>
          </p:sp>
          <p:sp>
            <p:nvSpPr>
              <p:cNvPr id="47" name="TextBox 11"/>
              <p:cNvSpPr txBox="1"/>
              <p:nvPr/>
            </p:nvSpPr>
            <p:spPr>
              <a:xfrm>
                <a:off x="1619672" y="3914366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1619672" y="4197136"/>
              <a:ext cx="2304256" cy="461665"/>
              <a:chOff x="1619672" y="4197136"/>
              <a:chExt cx="2304256" cy="461665"/>
            </a:xfrm>
          </p:grpSpPr>
          <p:sp>
            <p:nvSpPr>
              <p:cNvPr id="41" name="Text Box 4"/>
              <p:cNvSpPr txBox="1">
                <a:spLocks noChangeArrowheads="1"/>
              </p:cNvSpPr>
              <p:nvPr/>
            </p:nvSpPr>
            <p:spPr bwMode="auto">
              <a:xfrm>
                <a:off x="1907704" y="4197136"/>
                <a:ext cx="2016224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b="1" dirty="0" smtClean="0">
                    <a:solidFill>
                      <a:srgbClr val="11576A"/>
                    </a:solidFill>
                    <a:latin typeface="+mn-ea"/>
                  </a:rPr>
                  <a:t>饥饿（</a:t>
                </a:r>
                <a:r>
                  <a:rPr lang="en-US" altLang="zh-CN" sz="1600" b="1" dirty="0">
                    <a:solidFill>
                      <a:srgbClr val="11576A"/>
                    </a:solidFill>
                    <a:latin typeface="+mn-ea"/>
                  </a:rPr>
                  <a:t>starvation</a:t>
                </a:r>
                <a:r>
                  <a:rPr lang="zh-CN" altLang="en-US" sz="1600" b="1" dirty="0" smtClean="0">
                    <a:solidFill>
                      <a:srgbClr val="11576A"/>
                    </a:solidFill>
                    <a:latin typeface="+mn-ea"/>
                  </a:rPr>
                  <a:t>）</a:t>
                </a:r>
                <a:endParaRPr lang="en-US" altLang="zh-CN" sz="1600" b="1" dirty="0" smtClean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48" name="TextBox 11"/>
              <p:cNvSpPr txBox="1"/>
              <p:nvPr/>
            </p:nvSpPr>
            <p:spPr>
              <a:xfrm>
                <a:off x="1619672" y="4267379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51" name="组合 50"/>
          <p:cNvGrpSpPr/>
          <p:nvPr/>
        </p:nvGrpSpPr>
        <p:grpSpPr>
          <a:xfrm>
            <a:off x="2053062" y="4475747"/>
            <a:ext cx="7536621" cy="418191"/>
            <a:chOff x="3892660" y="4266675"/>
            <a:chExt cx="7536621" cy="418191"/>
          </a:xfrm>
        </p:grpSpPr>
        <p:sp>
          <p:nvSpPr>
            <p:cNvPr id="45" name="Text Box 4"/>
            <p:cNvSpPr txBox="1">
              <a:spLocks noChangeArrowheads="1"/>
            </p:cNvSpPr>
            <p:nvPr/>
          </p:nvSpPr>
          <p:spPr bwMode="auto">
            <a:xfrm>
              <a:off x="4012457" y="4266675"/>
              <a:ext cx="7416824" cy="4181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rgbClr val="11576A"/>
                  </a:solidFill>
                  <a:latin typeface="+mn-ea"/>
                </a:rPr>
                <a:t>其他进程可能轮流占用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资源，一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</a:rPr>
                <a:t>个进程一直得不到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资源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pic>
          <p:nvPicPr>
            <p:cNvPr id="54" name="图片 5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892660" y="4439975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lang="zh-CN" altLang="en-US" smtClean="0"/>
              <a:t>背景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42790"/>
            <a:ext cx="314099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现实生活中的同步问题</a:t>
            </a:r>
            <a:endParaRPr lang="en-US" altLang="zh-CN" dirty="0"/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685693"/>
            <a:ext cx="34290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>
                <a:solidFill>
                  <a:srgbClr val="C00000"/>
                </a:solidFill>
              </a:rPr>
              <a:t>临界区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42883"/>
            <a:ext cx="292895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：禁用硬件中断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142976" y="2386464"/>
            <a:ext cx="364333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方法</a:t>
            </a:r>
            <a:r>
              <a:rPr lang="en-US" altLang="zh-CN" smtClean="0"/>
              <a:t>2</a:t>
            </a:r>
            <a:r>
              <a:rPr lang="zh-CN" altLang="en-US" smtClean="0"/>
              <a:t>：基于软件的解决方法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1142976" y="2743654"/>
            <a:ext cx="321300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方法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：更高级的抽象方法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51385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95486"/>
            <a:ext cx="7772400" cy="628650"/>
          </a:xfrm>
        </p:spPr>
        <p:txBody>
          <a:bodyPr/>
          <a:lstStyle/>
          <a:p>
            <a:pPr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(Critical Section)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59632" y="2112397"/>
            <a:ext cx="6336704" cy="360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487" tIns="44450" rIns="90487" bIns="4445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Blip>
                <a:blip r:embed="rId1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Ø"/>
              <a:defRPr sz="2000" kern="1200">
                <a:solidFill>
                  <a:schemeClr val="folHlink"/>
                </a:solidFill>
                <a:latin typeface="+mn-lt"/>
                <a:ea typeface="+mn-ea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"/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临界区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(critical section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)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02950" y="921963"/>
            <a:ext cx="4104456" cy="1092607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entry section</a:t>
            </a:r>
            <a:endParaRPr lang="en-US" altLang="zh-CN" sz="20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critical section</a:t>
            </a:r>
            <a:endParaRPr lang="en-US" altLang="zh-CN" sz="20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exit section</a:t>
            </a:r>
            <a:endParaRPr lang="en-US" altLang="zh-CN" sz="20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remainder section</a:t>
            </a:r>
            <a:endParaRPr lang="en-US" altLang="zh-CN" sz="20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60807" y="2467174"/>
            <a:ext cx="6336704" cy="360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487" tIns="44450" rIns="90487" bIns="4445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Blip>
                <a:blip r:embed="rId1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Ø"/>
              <a:defRPr sz="2000" kern="1200">
                <a:solidFill>
                  <a:schemeClr val="folHlink"/>
                </a:solidFill>
                <a:latin typeface="+mn-lt"/>
                <a:ea typeface="+mn-ea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"/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进入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区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(entry section)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59632" y="2830853"/>
            <a:ext cx="6336704" cy="360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487" tIns="44450" rIns="90487" bIns="4445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Blip>
                <a:blip r:embed="rId1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Ø"/>
              <a:defRPr sz="2000" kern="1200">
                <a:solidFill>
                  <a:schemeClr val="folHlink"/>
                </a:solidFill>
                <a:latin typeface="+mn-lt"/>
                <a:ea typeface="+mn-ea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"/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退出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区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(exit section)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58535" y="3201135"/>
            <a:ext cx="6336704" cy="360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487" tIns="44450" rIns="90487" bIns="4445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Blip>
                <a:blip r:embed="rId1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Ø"/>
              <a:defRPr sz="2000" kern="1200">
                <a:solidFill>
                  <a:schemeClr val="folHlink"/>
                </a:solidFill>
                <a:latin typeface="+mn-lt"/>
                <a:ea typeface="+mn-ea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"/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剩余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区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(remainder section)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788142" y="2471735"/>
            <a:ext cx="6456266" cy="360040"/>
            <a:chOff x="1788142" y="2471735"/>
            <a:chExt cx="6456266" cy="360040"/>
          </a:xfrm>
        </p:grpSpPr>
        <p:sp>
          <p:nvSpPr>
            <p:cNvPr id="11" name="Rectangle 3"/>
            <p:cNvSpPr txBox="1">
              <a:spLocks noChangeArrowheads="1"/>
            </p:cNvSpPr>
            <p:nvPr/>
          </p:nvSpPr>
          <p:spPr bwMode="auto">
            <a:xfrm>
              <a:off x="1907704" y="2471735"/>
              <a:ext cx="63367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0487" tIns="44450" rIns="90487" bIns="44450" numCol="1" anchor="t" anchorCtr="0" compatLnSpc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Blip>
                  <a:blip r:embed="rId1"/>
                </a:buBlip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Ø"/>
                <a:defRPr sz="2000" kern="1200">
                  <a:solidFill>
                    <a:schemeClr val="folHlink"/>
                  </a:solidFill>
                  <a:latin typeface="+mn-lt"/>
                  <a:ea typeface="+mn-ea"/>
                  <a:cs typeface="MS PGothic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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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进程中访问临界资源的一段需要互斥执行的代码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8142" y="258909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1789317" y="2813827"/>
            <a:ext cx="6456266" cy="761954"/>
            <a:chOff x="1788142" y="3180919"/>
            <a:chExt cx="6456266" cy="761954"/>
          </a:xfrm>
        </p:grpSpPr>
        <p:sp>
          <p:nvSpPr>
            <p:cNvPr id="12" name="Rectangle 3"/>
            <p:cNvSpPr txBox="1">
              <a:spLocks noChangeArrowheads="1"/>
            </p:cNvSpPr>
            <p:nvPr/>
          </p:nvSpPr>
          <p:spPr bwMode="auto">
            <a:xfrm>
              <a:off x="1907704" y="3180919"/>
              <a:ext cx="6336704" cy="7619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0487" tIns="44450" rIns="90487" bIns="44450" numCol="1" anchor="t" anchorCtr="0" compatLnSpc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Blip>
                  <a:blip r:embed="rId1"/>
                </a:buBlip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Ø"/>
                <a:defRPr sz="2000" kern="1200">
                  <a:solidFill>
                    <a:schemeClr val="folHlink"/>
                  </a:solidFill>
                  <a:latin typeface="+mn-lt"/>
                  <a:ea typeface="+mn-ea"/>
                  <a:cs typeface="MS PGothic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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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检查可否进入临界区的一段代码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indent="0" eaLnBrk="1" hangingPunct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如可进入，设置相应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"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正在访问临界区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"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标志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8142" y="3297335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8142" y="366726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788142" y="3157217"/>
            <a:ext cx="6435641" cy="360040"/>
            <a:chOff x="1788142" y="4135227"/>
            <a:chExt cx="6435641" cy="360040"/>
          </a:xfrm>
        </p:grpSpPr>
        <p:sp>
          <p:nvSpPr>
            <p:cNvPr id="13" name="Rectangle 3"/>
            <p:cNvSpPr txBox="1">
              <a:spLocks noChangeArrowheads="1"/>
            </p:cNvSpPr>
            <p:nvPr/>
          </p:nvSpPr>
          <p:spPr bwMode="auto">
            <a:xfrm>
              <a:off x="1887079" y="4135227"/>
              <a:ext cx="63367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0487" tIns="44450" rIns="90487" bIns="44450" numCol="1" anchor="t" anchorCtr="0" compatLnSpc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Blip>
                  <a:blip r:embed="rId1"/>
                </a:buBlip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Ø"/>
                <a:defRPr sz="2000" kern="1200">
                  <a:solidFill>
                    <a:schemeClr val="folHlink"/>
                  </a:solidFill>
                  <a:latin typeface="+mn-lt"/>
                  <a:ea typeface="+mn-ea"/>
                  <a:cs typeface="MS PGothic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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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清除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正在访问临界区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标志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8142" y="425758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0" name="组合 19"/>
          <p:cNvGrpSpPr/>
          <p:nvPr/>
        </p:nvGrpSpPr>
        <p:grpSpPr>
          <a:xfrm>
            <a:off x="1788142" y="3583860"/>
            <a:ext cx="6456266" cy="360040"/>
            <a:chOff x="1788142" y="4878343"/>
            <a:chExt cx="6456266" cy="360040"/>
          </a:xfrm>
        </p:grpSpPr>
        <p:sp>
          <p:nvSpPr>
            <p:cNvPr id="14" name="Rectangle 3"/>
            <p:cNvSpPr txBox="1">
              <a:spLocks noChangeArrowheads="1"/>
            </p:cNvSpPr>
            <p:nvPr/>
          </p:nvSpPr>
          <p:spPr bwMode="auto">
            <a:xfrm>
              <a:off x="1907704" y="4878343"/>
              <a:ext cx="63367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0487" tIns="44450" rIns="90487" bIns="44450" numCol="1" anchor="t" anchorCtr="0" compatLnSpc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Blip>
                  <a:blip r:embed="rId1"/>
                </a:buBlip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Ø"/>
                <a:defRPr sz="2000" kern="1200">
                  <a:solidFill>
                    <a:schemeClr val="folHlink"/>
                  </a:solidFill>
                  <a:latin typeface="+mn-lt"/>
                  <a:ea typeface="+mn-ea"/>
                  <a:cs typeface="MS PGothic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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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代码中的其余部分</a:t>
              </a: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8142" y="4999244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23" name="矩形 22"/>
          <p:cNvSpPr/>
          <p:nvPr/>
        </p:nvSpPr>
        <p:spPr>
          <a:xfrm>
            <a:off x="2160566" y="1171151"/>
            <a:ext cx="3000004" cy="33855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critical section</a:t>
            </a:r>
            <a:endParaRPr lang="en-US" altLang="zh-CN" sz="20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02950" y="924541"/>
            <a:ext cx="3000004" cy="35394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entry section</a:t>
            </a:r>
          </a:p>
        </p:txBody>
      </p:sp>
      <p:sp>
        <p:nvSpPr>
          <p:cNvPr id="25" name="矩形 24"/>
          <p:cNvSpPr/>
          <p:nvPr/>
        </p:nvSpPr>
        <p:spPr>
          <a:xfrm>
            <a:off x="1703233" y="1420080"/>
            <a:ext cx="3000004" cy="35394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exit section</a:t>
            </a:r>
          </a:p>
        </p:txBody>
      </p:sp>
      <p:sp>
        <p:nvSpPr>
          <p:cNvPr id="26" name="矩形 25"/>
          <p:cNvSpPr/>
          <p:nvPr/>
        </p:nvSpPr>
        <p:spPr>
          <a:xfrm>
            <a:off x="2161415" y="1654526"/>
            <a:ext cx="3000004" cy="35394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buFont typeface="Monotype Sorts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remainder section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  <p:bldP spid="8" grpId="0"/>
      <p:bldP spid="9" grpId="0"/>
      <p:bldP spid="10" grpId="0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17538" y="195486"/>
            <a:ext cx="7956550" cy="45005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临界区的访问规则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403648" y="1131590"/>
            <a:ext cx="2088232" cy="432048"/>
          </a:xfrm>
          <a:prstGeom prst="rect">
            <a:avLst/>
          </a:prstGeom>
        </p:spPr>
        <p:txBody>
          <a:bodyPr/>
          <a:lstStyle/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空闲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入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403648" y="156363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忙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则等待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1403648" y="1995686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有限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403648" y="2427734"/>
            <a:ext cx="309634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让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权等待（可选）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  <p:bldP spid="4" grpId="0"/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17538" y="195486"/>
            <a:ext cx="7956550" cy="45005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临界区的访问规则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403648" y="1131590"/>
            <a:ext cx="2088232" cy="432048"/>
          </a:xfrm>
          <a:prstGeom prst="rect">
            <a:avLst/>
          </a:prstGeom>
        </p:spPr>
        <p:txBody>
          <a:bodyPr/>
          <a:lstStyle/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空闲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入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403648" y="1851670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忙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则等待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1403648" y="228371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有限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403648" y="2715766"/>
            <a:ext cx="309634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让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权等待（可选）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61587" y="1482338"/>
            <a:ext cx="5317386" cy="369332"/>
            <a:chOff x="1861587" y="1482338"/>
            <a:chExt cx="5317386" cy="369332"/>
          </a:xfrm>
        </p:grpSpPr>
        <p:sp>
          <p:nvSpPr>
            <p:cNvPr id="7" name="矩形 6"/>
            <p:cNvSpPr/>
            <p:nvPr/>
          </p:nvSpPr>
          <p:spPr>
            <a:xfrm>
              <a:off x="2012653" y="1482338"/>
              <a:ext cx="51663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ct val="0"/>
                </a:spcAft>
                <a:buClr>
                  <a:schemeClr val="folHlink"/>
                </a:buClr>
                <a:buSzPct val="75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没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有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进程在临界区时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，任何进程可进入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8" name="图片 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61587" y="1592505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17538" y="195486"/>
            <a:ext cx="7956550" cy="45005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临界区的访问规则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403648" y="1131590"/>
            <a:ext cx="2088232" cy="432048"/>
          </a:xfrm>
          <a:prstGeom prst="rect">
            <a:avLst/>
          </a:prstGeom>
        </p:spPr>
        <p:txBody>
          <a:bodyPr/>
          <a:lstStyle/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空闲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入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403648" y="156363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忙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则等待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1403648" y="228371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有限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403648" y="2715766"/>
            <a:ext cx="309634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让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权等待（可选）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61587" y="1937495"/>
            <a:ext cx="5317386" cy="369332"/>
            <a:chOff x="1861587" y="1482338"/>
            <a:chExt cx="5317386" cy="369332"/>
          </a:xfrm>
        </p:grpSpPr>
        <p:sp>
          <p:nvSpPr>
            <p:cNvPr id="8" name="矩形 7"/>
            <p:cNvSpPr/>
            <p:nvPr/>
          </p:nvSpPr>
          <p:spPr>
            <a:xfrm>
              <a:off x="2012653" y="1482338"/>
              <a:ext cx="51663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ct val="0"/>
                </a:spcAft>
                <a:buClr>
                  <a:schemeClr val="folHlink"/>
                </a:buClr>
                <a:buSzPct val="75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有进程在临界区时，其他进程均不能进入临界区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61587" y="1592505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17538" y="195486"/>
            <a:ext cx="7956550" cy="45005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临界区的访问规则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403648" y="1131590"/>
            <a:ext cx="2088232" cy="432048"/>
          </a:xfrm>
          <a:prstGeom prst="rect">
            <a:avLst/>
          </a:prstGeom>
        </p:spPr>
        <p:txBody>
          <a:bodyPr/>
          <a:lstStyle/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空闲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入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403648" y="156363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忙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则等待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1403648" y="1995686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有限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403648" y="2715766"/>
            <a:ext cx="309634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让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权等待（可选）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61587" y="2346434"/>
            <a:ext cx="5317386" cy="369332"/>
            <a:chOff x="1861587" y="1482338"/>
            <a:chExt cx="5317386" cy="369332"/>
          </a:xfrm>
        </p:grpSpPr>
        <p:sp>
          <p:nvSpPr>
            <p:cNvPr id="8" name="矩形 7"/>
            <p:cNvSpPr/>
            <p:nvPr/>
          </p:nvSpPr>
          <p:spPr>
            <a:xfrm>
              <a:off x="2012653" y="1482338"/>
              <a:ext cx="51663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ct val="0"/>
                </a:spcAft>
                <a:buClr>
                  <a:schemeClr val="folHlink"/>
                </a:buClr>
                <a:buSzPct val="75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等待进入临界区的进程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不能无限期等待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61587" y="1592505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17538" y="195486"/>
            <a:ext cx="7956550" cy="45005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临界区的访问规则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403648" y="1131590"/>
            <a:ext cx="2088232" cy="432048"/>
          </a:xfrm>
          <a:prstGeom prst="rect">
            <a:avLst/>
          </a:prstGeom>
        </p:spPr>
        <p:txBody>
          <a:bodyPr/>
          <a:lstStyle/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空闲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入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403648" y="156363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忙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则等待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1403648" y="1995686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有限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403648" y="2427734"/>
            <a:ext cx="309634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>
                <a:schemeClr val="folHlink"/>
              </a:buClr>
              <a:buSzPct val="75000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让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权等待（可选）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61587" y="2787774"/>
            <a:ext cx="4654629" cy="646331"/>
            <a:chOff x="1861587" y="1482338"/>
            <a:chExt cx="4654629" cy="646331"/>
          </a:xfrm>
        </p:grpSpPr>
        <p:sp>
          <p:nvSpPr>
            <p:cNvPr id="8" name="矩形 7"/>
            <p:cNvSpPr/>
            <p:nvPr/>
          </p:nvSpPr>
          <p:spPr>
            <a:xfrm>
              <a:off x="2012653" y="1482338"/>
              <a:ext cx="450356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ct val="0"/>
                </a:spcAft>
                <a:buClr>
                  <a:schemeClr val="folHlink"/>
                </a:buClr>
                <a:buSzPct val="75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不能进入临界区的进程，应释放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（如转换到阻塞状态）</a:t>
              </a: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61587" y="1592505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临界区的实现方法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75962" y="2745246"/>
            <a:ext cx="4320479" cy="855328"/>
            <a:chOff x="1373472" y="2777601"/>
            <a:chExt cx="4320479" cy="855328"/>
          </a:xfrm>
        </p:grpSpPr>
        <p:sp>
          <p:nvSpPr>
            <p:cNvPr id="19" name="内容占位符 2"/>
            <p:cNvSpPr txBox="1"/>
            <p:nvPr/>
          </p:nvSpPr>
          <p:spPr>
            <a:xfrm>
              <a:off x="1671554" y="2784189"/>
              <a:ext cx="4022397" cy="4431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不同的临界区实现机制的比较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73472" y="277760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81093" y="326009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929411" y="3132863"/>
              <a:ext cx="2385350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mtClean="0"/>
                <a:t>性能：并发级别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350193" y="1131590"/>
            <a:ext cx="4343758" cy="1307946"/>
            <a:chOff x="1350193" y="1131590"/>
            <a:chExt cx="4343758" cy="1307946"/>
          </a:xfrm>
        </p:grpSpPr>
        <p:sp>
          <p:nvSpPr>
            <p:cNvPr id="20" name="内容占位符 2"/>
            <p:cNvSpPr txBox="1"/>
            <p:nvPr/>
          </p:nvSpPr>
          <p:spPr>
            <a:xfrm>
              <a:off x="1413699" y="1131590"/>
              <a:ext cx="3143272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665526" y="1225090"/>
              <a:ext cx="4028425" cy="1214446"/>
              <a:chOff x="1671554" y="1488780"/>
              <a:chExt cx="4028425" cy="1214446"/>
            </a:xfrm>
          </p:grpSpPr>
          <p:sp>
            <p:nvSpPr>
              <p:cNvPr id="26" name="内容占位符 2"/>
              <p:cNvSpPr txBox="1"/>
              <p:nvPr/>
            </p:nvSpPr>
            <p:spPr>
              <a:xfrm>
                <a:off x="1671555" y="1488780"/>
                <a:ext cx="1456656" cy="500066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</a:pPr>
                <a:r>
                  <a:rPr lang="zh-CN" altLang="en-US" dirty="0"/>
                  <a:t>禁用中断</a:t>
                </a:r>
              </a:p>
            </p:txBody>
          </p:sp>
          <p:sp>
            <p:nvSpPr>
              <p:cNvPr id="28" name="内容占位符 2"/>
              <p:cNvSpPr txBox="1"/>
              <p:nvPr/>
            </p:nvSpPr>
            <p:spPr>
              <a:xfrm>
                <a:off x="1671555" y="1845970"/>
                <a:ext cx="4028424" cy="500066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lang="zh-CN" altLang="en-US" dirty="0" smtClean="0"/>
                  <a:t>软件方法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30" name="内容占位符 2"/>
              <p:cNvSpPr txBox="1"/>
              <p:nvPr/>
            </p:nvSpPr>
            <p:spPr>
              <a:xfrm>
                <a:off x="1671554" y="2203160"/>
                <a:ext cx="3116469" cy="500066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lang="zh-CN" altLang="en-US" dirty="0" smtClean="0"/>
                  <a:t>更高级的抽象方法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sp>
          <p:nvSpPr>
            <p:cNvPr id="17" name="TextBox 21"/>
            <p:cNvSpPr txBox="1"/>
            <p:nvPr/>
          </p:nvSpPr>
          <p:spPr>
            <a:xfrm>
              <a:off x="1350193" y="124792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21"/>
            <p:cNvSpPr txBox="1"/>
            <p:nvPr/>
          </p:nvSpPr>
          <p:spPr>
            <a:xfrm>
              <a:off x="1350193" y="159090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1350193" y="195664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lang="zh-CN" altLang="en-US" smtClean="0"/>
              <a:t>背景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42790"/>
            <a:ext cx="335701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现实生活中的同步问题</a:t>
            </a:r>
            <a:endParaRPr lang="en-US" altLang="zh-CN" dirty="0"/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685693"/>
            <a:ext cx="34290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临界区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42883"/>
            <a:ext cx="292895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>
                <a:solidFill>
                  <a:srgbClr val="C00000"/>
                </a:solidFill>
              </a:rPr>
              <a:t>方法</a:t>
            </a:r>
            <a:r>
              <a:rPr lang="en-US" altLang="zh-CN" smtClean="0">
                <a:solidFill>
                  <a:srgbClr val="C00000"/>
                </a:solidFill>
              </a:rPr>
              <a:t>1</a:t>
            </a:r>
            <a:r>
              <a:rPr lang="zh-CN" altLang="en-US" smtClean="0">
                <a:solidFill>
                  <a:srgbClr val="C00000"/>
                </a:solidFill>
              </a:rPr>
              <a:t>：禁用硬件中断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142976" y="2386464"/>
            <a:ext cx="364333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方法</a:t>
            </a:r>
            <a:r>
              <a:rPr lang="en-US" altLang="zh-CN" smtClean="0"/>
              <a:t>2</a:t>
            </a:r>
            <a:r>
              <a:rPr lang="zh-CN" altLang="en-US" smtClean="0"/>
              <a:t>：基于软件的解决方法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1142976" y="2743654"/>
            <a:ext cx="34290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方法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：更高级的抽象方法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进程并发执行的好处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5671323" cy="428628"/>
            <a:chOff x="844893" y="1000114"/>
            <a:chExt cx="5671323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53732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进程需要与计算机中的其他进程和设备进行协作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4893" y="1614705"/>
            <a:ext cx="1869719" cy="428628"/>
            <a:chOff x="844893" y="2525718"/>
            <a:chExt cx="1869719" cy="428628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2525718"/>
              <a:ext cx="157163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>
                  <a:solidFill>
                    <a:srgbClr val="C00000"/>
                  </a:solidFill>
                </a:rPr>
                <a:t>好处</a:t>
              </a: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2</a:t>
              </a: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：加速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52571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62422" y="1913157"/>
            <a:ext cx="5901866" cy="627058"/>
            <a:chOff x="1262422" y="2824170"/>
            <a:chExt cx="5901866" cy="627058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92894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6" y="2824170"/>
              <a:ext cx="4329142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sz="1800" dirty="0" smtClean="0"/>
                <a:t>I/O</a:t>
              </a:r>
              <a:r>
                <a:rPr lang="zh-CN" altLang="en-US" sz="1800" dirty="0" smtClean="0"/>
                <a:t>操作和</a:t>
              </a:r>
              <a:r>
                <a:rPr lang="en-US" altLang="zh-CN" sz="1800" dirty="0" smtClean="0"/>
                <a:t>CPU</a:t>
              </a:r>
              <a:r>
                <a:rPr lang="zh-CN" altLang="en-US" sz="1800" dirty="0" smtClean="0"/>
                <a:t>计算可以重叠（并行）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20040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4986" y="3095630"/>
              <a:ext cx="5769302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程序可划分成多个模块放在多个处理器上并行执行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52514" y="1604956"/>
            <a:ext cx="5095528" cy="1024398"/>
            <a:chOff x="1252514" y="1604956"/>
            <a:chExt cx="5095528" cy="1024398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2514" y="19870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/>
            <p:nvPr/>
          </p:nvSpPr>
          <p:spPr>
            <a:xfrm>
              <a:off x="1385078" y="1895018"/>
              <a:ext cx="46899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银行账号存款余额在多台</a:t>
              </a:r>
              <a:r>
                <a:rPr lang="en-US" altLang="zh-CN" sz="1800" dirty="0" smtClean="0"/>
                <a:t>ATM</a:t>
              </a:r>
              <a:r>
                <a:rPr lang="zh-CN" altLang="en-US" sz="1800" dirty="0" smtClean="0"/>
                <a:t>机操作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2514" y="16970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/>
            <p:nvPr/>
          </p:nvSpPr>
          <p:spPr>
            <a:xfrm>
              <a:off x="1385078" y="1604956"/>
              <a:ext cx="3177014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smtClean="0"/>
                <a:t>多个用户使用同一台计算机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2514" y="22764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/>
            <p:nvPr/>
          </p:nvSpPr>
          <p:spPr>
            <a:xfrm>
              <a:off x="1385078" y="2200726"/>
              <a:ext cx="496296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机器人上的嵌入式系统协调手臂和手的动作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1285866"/>
            <a:ext cx="2260651" cy="415928"/>
            <a:chOff x="844893" y="1285866"/>
            <a:chExt cx="2260651" cy="415928"/>
          </a:xfrm>
        </p:grpSpPr>
        <p:sp>
          <p:nvSpPr>
            <p:cNvPr id="20" name="内容占位符 2"/>
            <p:cNvSpPr txBox="1"/>
            <p:nvPr/>
          </p:nvSpPr>
          <p:spPr>
            <a:xfrm>
              <a:off x="1142976" y="1293804"/>
              <a:ext cx="1962568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>
                  <a:solidFill>
                    <a:srgbClr val="C00000"/>
                  </a:solidFill>
                </a:rPr>
                <a:t>好处</a:t>
              </a:r>
              <a:r>
                <a:rPr lang="en-US" altLang="zh-CN" sz="1800" dirty="0" smtClean="0">
                  <a:solidFill>
                    <a:srgbClr val="C00000"/>
                  </a:solidFill>
                </a:rPr>
                <a:t>1</a:t>
              </a:r>
              <a:r>
                <a:rPr lang="zh-CN" altLang="en-US" sz="1800" dirty="0" smtClean="0">
                  <a:solidFill>
                    <a:srgbClr val="C00000"/>
                  </a:solidFill>
                </a:rPr>
                <a:t>：共享资源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4893" y="1285866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44893" y="1928356"/>
            <a:ext cx="2726975" cy="428628"/>
            <a:chOff x="844893" y="3365506"/>
            <a:chExt cx="2726975" cy="428628"/>
          </a:xfrm>
        </p:grpSpPr>
        <p:sp>
          <p:nvSpPr>
            <p:cNvPr id="17" name="内容占位符 2"/>
            <p:cNvSpPr txBox="1"/>
            <p:nvPr/>
          </p:nvSpPr>
          <p:spPr>
            <a:xfrm>
              <a:off x="1142976" y="3365506"/>
              <a:ext cx="24288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>
                  <a:solidFill>
                    <a:srgbClr val="C00000"/>
                  </a:solidFill>
                  <a:sym typeface="Symbol" charset="0"/>
                </a:rPr>
                <a:t>好处</a:t>
              </a:r>
              <a:r>
                <a:rPr lang="en-US" altLang="zh-CN" sz="1800" dirty="0" smtClean="0">
                  <a:solidFill>
                    <a:srgbClr val="C00000"/>
                  </a:solidFill>
                  <a:sym typeface="Symbol" charset="0"/>
                </a:rPr>
                <a:t>3</a:t>
              </a:r>
              <a:r>
                <a:rPr lang="zh-CN" altLang="en-US" sz="1800" dirty="0" smtClean="0">
                  <a:solidFill>
                    <a:srgbClr val="C00000"/>
                  </a:solidFill>
                  <a:sym typeface="Symbol" charset="0"/>
                </a:rPr>
                <a:t>：模块化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3365506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62422" y="2239497"/>
            <a:ext cx="5692432" cy="1033481"/>
            <a:chOff x="1262422" y="3676647"/>
            <a:chExt cx="5692432" cy="1033481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7607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8566" y="3676647"/>
              <a:ext cx="260551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将大程序分解成小程序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44116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/>
            <p:nvPr/>
          </p:nvSpPr>
          <p:spPr>
            <a:xfrm>
              <a:off x="1394986" y="4281500"/>
              <a:ext cx="32490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使系统易于复用和扩展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4" name="内容占位符 2"/>
            <p:cNvSpPr txBox="1"/>
            <p:nvPr/>
          </p:nvSpPr>
          <p:spPr>
            <a:xfrm>
              <a:off x="1597004" y="3962410"/>
              <a:ext cx="53578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600" dirty="0" smtClean="0"/>
                <a:t>以编译为例，</a:t>
              </a:r>
              <a:r>
                <a:rPr lang="en-US" altLang="zh-CN" sz="1600" dirty="0" err="1" smtClean="0"/>
                <a:t>gcc</a:t>
              </a:r>
              <a:r>
                <a:rPr lang="zh-CN" altLang="en-US" sz="1600" dirty="0" smtClean="0"/>
                <a:t>会调用</a:t>
              </a:r>
              <a:r>
                <a:rPr lang="en-US" altLang="zh-CN" sz="1600" dirty="0" err="1" smtClean="0"/>
                <a:t>cpp</a:t>
              </a:r>
              <a:r>
                <a:rPr lang="zh-CN" altLang="en-US" sz="1600" dirty="0" smtClean="0"/>
                <a:t>，</a:t>
              </a:r>
              <a:r>
                <a:rPr lang="en-US" altLang="zh-CN" sz="1600" dirty="0" smtClean="0"/>
                <a:t>cc1</a:t>
              </a:r>
              <a:r>
                <a:rPr lang="zh-CN" altLang="en-US" sz="1600" dirty="0" smtClean="0"/>
                <a:t>，</a:t>
              </a:r>
              <a:r>
                <a:rPr lang="en-US" altLang="zh-CN" sz="1600" dirty="0" smtClean="0"/>
                <a:t>cc2</a:t>
              </a:r>
              <a:r>
                <a:rPr lang="zh-CN" altLang="en-US" sz="1600" dirty="0" smtClean="0"/>
                <a:t>，</a:t>
              </a:r>
              <a:r>
                <a:rPr lang="en-US" altLang="zh-CN" sz="1600" dirty="0" smtClean="0"/>
                <a:t>as</a:t>
              </a:r>
              <a:r>
                <a:rPr lang="zh-CN" altLang="en-US" sz="1600" dirty="0" smtClean="0"/>
                <a:t>，</a:t>
              </a:r>
              <a:r>
                <a:rPr lang="en-US" altLang="zh-CN" sz="1600" dirty="0" smtClean="0"/>
                <a:t>ld</a:t>
              </a:r>
              <a:endParaRPr lang="zh-CN" altLang="en-US" sz="1600" dirty="0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smtClean="0"/>
              <a:t>方法</a:t>
            </a:r>
            <a:r>
              <a:rPr lang="en-US" altLang="zh-CN" smtClean="0"/>
              <a:t>1</a:t>
            </a:r>
            <a:r>
              <a:rPr lang="zh-CN" altLang="en-US" smtClean="0"/>
              <a:t>：禁用硬件中断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000114"/>
            <a:ext cx="5798809" cy="500066"/>
            <a:chOff x="844893" y="1000114"/>
            <a:chExt cx="5798809" cy="500066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5500726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没有中断，没有上下文切换，因此没有并发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52514" y="1357304"/>
            <a:ext cx="4891122" cy="500066"/>
            <a:chOff x="1252514" y="1357304"/>
            <a:chExt cx="4891122" cy="500066"/>
          </a:xfrm>
        </p:grpSpPr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2514" y="148453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" name="内容占位符 2"/>
            <p:cNvSpPr txBox="1"/>
            <p:nvPr/>
          </p:nvSpPr>
          <p:spPr>
            <a:xfrm>
              <a:off x="1400832" y="1357304"/>
              <a:ext cx="4742804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硬件将中断处理延迟到中断被启用之后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52514" y="1714494"/>
            <a:ext cx="6055790" cy="500066"/>
            <a:chOff x="1252514" y="1714494"/>
            <a:chExt cx="6055790" cy="500066"/>
          </a:xfrm>
        </p:grpSpPr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2514" y="18417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/>
            <p:nvPr/>
          </p:nvSpPr>
          <p:spPr>
            <a:xfrm>
              <a:off x="1400832" y="1714494"/>
              <a:ext cx="5907472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现代计算机体系结构都提供指令来实现禁用中断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3184516"/>
            <a:ext cx="4591203" cy="857256"/>
            <a:chOff x="844893" y="3184516"/>
            <a:chExt cx="4591203" cy="857256"/>
          </a:xfrm>
        </p:grpSpPr>
        <p:sp>
          <p:nvSpPr>
            <p:cNvPr id="20" name="内容占位符 2"/>
            <p:cNvSpPr txBox="1"/>
            <p:nvPr/>
          </p:nvSpPr>
          <p:spPr>
            <a:xfrm>
              <a:off x="1142976" y="3184516"/>
              <a:ext cx="3143272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进入临界区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31845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2514" y="36689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/>
            <p:nvPr/>
          </p:nvSpPr>
          <p:spPr>
            <a:xfrm>
              <a:off x="1400832" y="3541706"/>
              <a:ext cx="4035264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1" lang="zh-CN" altLang="en-US" dirty="0" smtClean="0"/>
                <a:t>禁止</a:t>
              </a:r>
              <a:r>
                <a:rPr kumimoji="1" lang="zh-CN" altLang="en-US" dirty="0"/>
                <a:t>所有中断，并保存标志 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3" y="3883250"/>
            <a:ext cx="4231163" cy="848740"/>
            <a:chOff x="844893" y="3883250"/>
            <a:chExt cx="4231163" cy="848740"/>
          </a:xfrm>
        </p:grpSpPr>
        <p:sp>
          <p:nvSpPr>
            <p:cNvPr id="19" name="内容占位符 2"/>
            <p:cNvSpPr txBox="1"/>
            <p:nvPr/>
          </p:nvSpPr>
          <p:spPr>
            <a:xfrm>
              <a:off x="1142976" y="3883250"/>
              <a:ext cx="1714512" cy="4431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离开临界区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4893" y="38977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2514" y="43591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400832" y="4231924"/>
              <a:ext cx="3675224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1" lang="zh-CN" altLang="en-US" dirty="0" smtClean="0"/>
                <a:t>使</a:t>
              </a:r>
              <a:r>
                <a:rPr kumimoji="1" lang="zh-CN" altLang="en-US" dirty="0"/>
                <a:t>能所有中断，并恢复标志 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52514" y="2147023"/>
            <a:ext cx="5547771" cy="92333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local_irq_save(unsigned long flags); </a:t>
            </a:r>
            <a:endParaRPr lang="zh-CN" altLang="en-US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0" lvl="1"/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critical 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section</a:t>
            </a:r>
            <a:endParaRPr lang="en-US" altLang="zh-CN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0" lvl="1"/>
            <a:r>
              <a:rPr lang="en-US" altLang="zh-CN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local_irq_restore</a:t>
            </a: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(unsigned long flags); </a:t>
            </a:r>
            <a:endParaRPr lang="zh-CN" altLang="en-US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54583" y="2148848"/>
            <a:ext cx="547401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local_irq_save(unsigned long flags); </a:t>
            </a:r>
            <a:endParaRPr lang="zh-CN" altLang="en-US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254939" y="2695862"/>
            <a:ext cx="547401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b="1" dirty="0" err="1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local_irq_restore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(unsigned long flags); </a:t>
            </a:r>
            <a:endParaRPr lang="zh-CN" altLang="en-US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3" grpId="0"/>
      <p:bldP spid="23" grpId="1"/>
      <p:bldP spid="23" grpId="2"/>
      <p:bldP spid="24" grpId="0"/>
      <p:bldP spid="24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缺点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5798809" cy="500066"/>
            <a:chOff x="844893" y="1000114"/>
            <a:chExt cx="5798809" cy="500066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5500726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禁用中断后，进程无法被停止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3036790"/>
            <a:ext cx="2012595" cy="443142"/>
            <a:chOff x="844893" y="3036790"/>
            <a:chExt cx="2012595" cy="443142"/>
          </a:xfrm>
        </p:grpSpPr>
        <p:sp>
          <p:nvSpPr>
            <p:cNvPr id="19" name="内容占位符 2"/>
            <p:cNvSpPr txBox="1"/>
            <p:nvPr/>
          </p:nvSpPr>
          <p:spPr>
            <a:xfrm>
              <a:off x="1142976" y="3036790"/>
              <a:ext cx="1714512" cy="4431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要小心使用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4893" y="30513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52514" y="1357304"/>
            <a:ext cx="3390924" cy="500066"/>
            <a:chOff x="1252514" y="1357304"/>
            <a:chExt cx="3390924" cy="500066"/>
          </a:xfrm>
        </p:grpSpPr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2514" y="148453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" name="内容占位符 2"/>
            <p:cNvSpPr txBox="1"/>
            <p:nvPr/>
          </p:nvSpPr>
          <p:spPr>
            <a:xfrm>
              <a:off x="1400832" y="1357304"/>
              <a:ext cx="3242606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整个系统都会为此停下来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52514" y="1714494"/>
            <a:ext cx="4248180" cy="500066"/>
            <a:chOff x="1252514" y="1714494"/>
            <a:chExt cx="4248180" cy="500066"/>
          </a:xfrm>
        </p:grpSpPr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2514" y="18417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/>
            <p:nvPr/>
          </p:nvSpPr>
          <p:spPr>
            <a:xfrm>
              <a:off x="1400832" y="1714494"/>
              <a:ext cx="4099862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可能导致其他进程处于饥饿状态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2029274"/>
            <a:ext cx="5798809" cy="1042542"/>
            <a:chOff x="844893" y="2029274"/>
            <a:chExt cx="5798809" cy="1042542"/>
          </a:xfrm>
        </p:grpSpPr>
        <p:sp>
          <p:nvSpPr>
            <p:cNvPr id="20" name="内容占位符 2"/>
            <p:cNvSpPr txBox="1"/>
            <p:nvPr/>
          </p:nvSpPr>
          <p:spPr>
            <a:xfrm>
              <a:off x="1142976" y="2029274"/>
              <a:ext cx="4214842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临界区可能很长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202927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2514" y="25136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/>
            <p:nvPr/>
          </p:nvSpPr>
          <p:spPr>
            <a:xfrm>
              <a:off x="1400832" y="2386464"/>
              <a:ext cx="5242870" cy="6853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mtClean="0"/>
                <a:t>无法确定响应中断所需的时间（可能存在硬件影响）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lang="zh-CN" altLang="en-US" smtClean="0"/>
              <a:t>背景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42790"/>
            <a:ext cx="393308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现实生活中的同步问题</a:t>
            </a:r>
            <a:endParaRPr lang="en-US" altLang="zh-CN" dirty="0"/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685693"/>
            <a:ext cx="34290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临界区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42883"/>
            <a:ext cx="292895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方法</a:t>
            </a:r>
            <a:r>
              <a:rPr lang="en-US" altLang="zh-CN" smtClean="0"/>
              <a:t>1</a:t>
            </a:r>
            <a:r>
              <a:rPr lang="zh-CN" altLang="en-US" smtClean="0"/>
              <a:t>：禁用硬件中断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142976" y="2386464"/>
            <a:ext cx="364333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>
                <a:solidFill>
                  <a:srgbClr val="C00000"/>
                </a:solidFill>
              </a:rPr>
              <a:t>方法</a:t>
            </a:r>
            <a:r>
              <a:rPr lang="en-US" altLang="zh-CN" dirty="0" smtClean="0">
                <a:solidFill>
                  <a:srgbClr val="C00000"/>
                </a:solidFill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</a:rPr>
              <a:t>：基于软件的解决方法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1142976" y="2743654"/>
            <a:ext cx="357304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方法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：更高级的抽象方法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036" y="72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41" y="1950545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/>
              <a:t> </a:t>
            </a:r>
            <a:r>
              <a:rPr lang="zh-CN" altLang="en-US" dirty="0" smtClean="0"/>
              <a:t>基于软件的同步解决方法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2428892" cy="50006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1630" indent="-341630" defTabSz="448945"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zh-CN" altLang="en-US" dirty="0" smtClean="0"/>
              <a:t>两个线程，</a:t>
            </a:r>
            <a:r>
              <a:rPr lang="en-US" altLang="zh-CN" dirty="0" smtClean="0"/>
              <a:t>T0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T1</a:t>
            </a:r>
            <a:endParaRPr lang="en-GB" altLang="en-US" dirty="0" smtClean="0"/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57304"/>
            <a:ext cx="2276896" cy="50006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1630" indent="-341630" defTabSz="448945"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zh-CN" altLang="en-US" dirty="0" smtClean="0"/>
              <a:t>线程</a:t>
            </a:r>
            <a:r>
              <a:rPr lang="en-GB" altLang="en-US" dirty="0" smtClean="0"/>
              <a:t>Ti</a:t>
            </a:r>
            <a:r>
              <a:rPr lang="zh-CN" altLang="en-US" dirty="0" smtClean="0"/>
              <a:t>的代码</a:t>
            </a:r>
            <a:endParaRPr lang="en-GB" altLang="en-US" dirty="0" smtClean="0"/>
          </a:p>
        </p:txBody>
      </p:sp>
      <p:sp>
        <p:nvSpPr>
          <p:cNvPr id="16" name="矩形 15"/>
          <p:cNvSpPr/>
          <p:nvPr/>
        </p:nvSpPr>
        <p:spPr>
          <a:xfrm>
            <a:off x="1259632" y="1799307"/>
            <a:ext cx="3646172" cy="2086725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1630" indent="-341630" defTabSz="448945">
              <a:lnSpc>
                <a:spcPct val="120000"/>
              </a:lnSpc>
              <a:buFont typeface="Monotype Sorts" charset="0"/>
              <a:buNone/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do {</a:t>
            </a:r>
            <a:endParaRPr lang="en-GB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341630" indent="-341630" defTabSz="448945">
              <a:lnSpc>
                <a:spcPct val="120000"/>
              </a:lnSpc>
              <a:buFont typeface="Monotype Sorts" charset="0"/>
              <a:buNone/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enter section</a:t>
            </a:r>
            <a:endParaRPr lang="en-GB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341630" indent="-341630" defTabSz="448945">
              <a:lnSpc>
                <a:spcPct val="120000"/>
              </a:lnSpc>
              <a:buFont typeface="Monotype Sorts" charset="0"/>
              <a:buNone/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critical section</a:t>
            </a:r>
            <a:endParaRPr lang="en-GB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341630" indent="-341630" defTabSz="448945">
              <a:lnSpc>
                <a:spcPct val="120000"/>
              </a:lnSpc>
              <a:buFont typeface="Monotype Sorts" charset="0"/>
              <a:buNone/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exit section</a:t>
            </a:r>
            <a:endParaRPr lang="en-GB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defTabSz="448945">
              <a:lnSpc>
                <a:spcPct val="120000"/>
              </a:lnSpc>
              <a:buFont typeface="Monotype Sorts" charset="0"/>
              <a:buNone/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reminder section</a:t>
            </a:r>
            <a:endParaRPr lang="en-GB" altLang="zh-CN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defTabSz="448945">
              <a:lnSpc>
                <a:spcPct val="120000"/>
              </a:lnSpc>
              <a:buFont typeface="Monotype Sorts" charset="0"/>
              <a:buNone/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 while (1);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内容占位符 2"/>
          <p:cNvSpPr txBox="1"/>
          <p:nvPr/>
        </p:nvSpPr>
        <p:spPr>
          <a:xfrm>
            <a:off x="1176284" y="4025587"/>
            <a:ext cx="5572164" cy="50006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1630" indent="-341630" defTabSz="448945"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zh-CN" altLang="en-US" dirty="0" smtClean="0"/>
              <a:t>线程可通过共享一些共有变量来同步它们的行为</a:t>
            </a:r>
            <a:endParaRPr lang="en-GB" altLang="en-US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1619672" y="2176786"/>
            <a:ext cx="2796224" cy="1020074"/>
            <a:chOff x="1619672" y="2176786"/>
            <a:chExt cx="2796224" cy="1020074"/>
          </a:xfrm>
        </p:grpSpPr>
        <p:sp>
          <p:nvSpPr>
            <p:cNvPr id="24" name="矩形 23"/>
            <p:cNvSpPr/>
            <p:nvPr/>
          </p:nvSpPr>
          <p:spPr>
            <a:xfrm>
              <a:off x="1619672" y="2204401"/>
              <a:ext cx="2772000" cy="324000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619672" y="2856498"/>
              <a:ext cx="2772000" cy="324000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3538733" y="2176786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进入区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538733" y="2827528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退出区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 bldLvl="0" animBg="1"/>
      <p:bldP spid="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第一次尝试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915566"/>
            <a:ext cx="4592943" cy="966369"/>
            <a:chOff x="844893" y="915566"/>
            <a:chExt cx="4592943" cy="966369"/>
          </a:xfrm>
        </p:grpSpPr>
        <p:sp>
          <p:nvSpPr>
            <p:cNvPr id="10" name="内容占位符 2"/>
            <p:cNvSpPr txBox="1"/>
            <p:nvPr/>
          </p:nvSpPr>
          <p:spPr>
            <a:xfrm>
              <a:off x="1142976" y="915566"/>
              <a:ext cx="2571768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共享变量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893" y="915566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167540" y="1306781"/>
              <a:ext cx="4270296" cy="575154"/>
              <a:chOff x="1175542" y="1420825"/>
              <a:chExt cx="4270296" cy="575154"/>
            </a:xfrm>
          </p:grpSpPr>
          <p:sp>
            <p:nvSpPr>
              <p:cNvPr id="17" name="内容占位符 2"/>
              <p:cNvSpPr txBox="1"/>
              <p:nvPr/>
            </p:nvSpPr>
            <p:spPr>
              <a:xfrm>
                <a:off x="1175542" y="1420825"/>
                <a:ext cx="3828506" cy="51622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lnSpc>
                    <a:spcPct val="70000"/>
                  </a:lnSpc>
                  <a:spcBef>
                    <a:spcPct val="20000"/>
                  </a:spcBef>
                </a:pPr>
                <a:r>
                  <a:rPr lang="en-GB" altLang="en-US" sz="18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 turn = 0;</a:t>
                </a:r>
                <a:endParaRPr lang="en-GB" altLang="en-US" sz="18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lvl="0" indent="0">
                  <a:lnSpc>
                    <a:spcPct val="70000"/>
                  </a:lnSpc>
                  <a:spcBef>
                    <a:spcPct val="20000"/>
                  </a:spcBef>
                </a:pPr>
                <a:r>
                  <a:rPr lang="en-GB" altLang="en-US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turn == </a:t>
                </a:r>
                <a:r>
                  <a:rPr lang="en-GB" altLang="en-US" sz="18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内容占位符 2"/>
              <p:cNvSpPr txBox="1"/>
              <p:nvPr/>
            </p:nvSpPr>
            <p:spPr>
              <a:xfrm>
                <a:off x="2493935" y="1609761"/>
                <a:ext cx="2951903" cy="38621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lang="zh-CN" altLang="en-US" sz="1400" dirty="0" smtClean="0">
                    <a:solidFill>
                      <a:schemeClr val="tx1"/>
                    </a:solidFill>
                  </a:rPr>
                  <a:t>//</a:t>
                </a:r>
                <a:r>
                  <a:rPr lang="zh-CN" altLang="en-US" sz="1400" dirty="0" smtClean="0"/>
                  <a:t> </a:t>
                </a:r>
                <a:r>
                  <a:rPr lang="zh-CN" altLang="en-US" sz="1400" dirty="0" smtClean="0">
                    <a:solidFill>
                      <a:srgbClr val="C00000"/>
                    </a:solidFill>
                  </a:rPr>
                  <a:t>表示允许进入临界区的线程</a:t>
                </a: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844893" y="1837983"/>
            <a:ext cx="4151153" cy="2128536"/>
            <a:chOff x="844893" y="1837983"/>
            <a:chExt cx="4151153" cy="2128536"/>
          </a:xfrm>
        </p:grpSpPr>
        <p:sp>
          <p:nvSpPr>
            <p:cNvPr id="12" name="内容占位符 2"/>
            <p:cNvSpPr txBox="1"/>
            <p:nvPr/>
          </p:nvSpPr>
          <p:spPr>
            <a:xfrm>
              <a:off x="1142976" y="1837983"/>
              <a:ext cx="171451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线程</a:t>
              </a:r>
              <a:r>
                <a:rPr lang="en-GB" altLang="en-US" sz="1800" dirty="0"/>
                <a:t>Ti</a:t>
              </a:r>
              <a:r>
                <a:rPr lang="zh-CN" altLang="en-US" sz="1800" dirty="0"/>
                <a:t>的代码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852497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167540" y="2212193"/>
              <a:ext cx="3828506" cy="1754326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 defTabSz="448945">
                <a:buFont typeface="Monotype Sorts" charset="0"/>
                <a:buNone/>
                <a:tabLst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do {</a:t>
              </a:r>
              <a:endParaRPr lang="en-GB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 marL="0" lvl="1" defTabSz="448945">
                <a:buFont typeface="Monotype Sorts" charset="0"/>
                <a:buNone/>
                <a:tabLst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while (turn != </a:t>
              </a:r>
              <a:r>
                <a:rPr lang="en-GB" altLang="en-US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</a:t>
              </a: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) ;</a:t>
              </a:r>
              <a:endParaRPr lang="en-GB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 marL="0" lvl="1" defTabSz="448945">
                <a:buFont typeface="Monotype Sorts" charset="0"/>
                <a:buNone/>
                <a:tabLst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critical section</a:t>
              </a:r>
              <a:endParaRPr lang="en-GB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 marL="0" lvl="1" defTabSz="448945">
                <a:buFont typeface="Monotype Sorts" charset="0"/>
                <a:buNone/>
                <a:tabLst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turn = j;</a:t>
              </a:r>
              <a:endParaRPr lang="en-GB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 marL="0" lvl="1" defTabSz="448945">
                <a:buFont typeface="Monotype Sorts" charset="0"/>
                <a:buNone/>
                <a:tabLst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reminder section</a:t>
              </a:r>
              <a:endParaRPr lang="en-GB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 marL="0" lvl="1" defTabSz="448945">
                <a:buFont typeface="Monotype Sorts" charset="0"/>
                <a:buNone/>
                <a:tabLst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 while (1);</a:t>
              </a:r>
              <a:endParaRPr lang="en-GB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54950" y="3995653"/>
            <a:ext cx="5555460" cy="461564"/>
            <a:chOff x="854950" y="3995653"/>
            <a:chExt cx="5555460" cy="461564"/>
          </a:xfrm>
        </p:grpSpPr>
        <p:sp>
          <p:nvSpPr>
            <p:cNvPr id="25" name="内容占位符 2"/>
            <p:cNvSpPr txBox="1"/>
            <p:nvPr/>
          </p:nvSpPr>
          <p:spPr>
            <a:xfrm>
              <a:off x="1167540" y="3998868"/>
              <a:ext cx="5242870" cy="45834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满足“忙则等待”，但是有时不满足“空闲则入”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5" name="TextBox 12"/>
            <p:cNvSpPr txBox="1"/>
            <p:nvPr/>
          </p:nvSpPr>
          <p:spPr>
            <a:xfrm>
              <a:off x="854950" y="3995653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59299" y="4308056"/>
            <a:ext cx="5363670" cy="701691"/>
            <a:chOff x="1259299" y="4308056"/>
            <a:chExt cx="5363670" cy="701691"/>
          </a:xfrm>
        </p:grpSpPr>
        <p:sp>
          <p:nvSpPr>
            <p:cNvPr id="29" name="内容占位符 2"/>
            <p:cNvSpPr txBox="1"/>
            <p:nvPr/>
          </p:nvSpPr>
          <p:spPr>
            <a:xfrm>
              <a:off x="1380099" y="4308056"/>
              <a:ext cx="5242870" cy="70169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en-US" altLang="zh-CN" sz="1800" dirty="0" smtClean="0"/>
                <a:t>Ti</a:t>
              </a:r>
              <a:r>
                <a:rPr lang="zh-CN" altLang="en-US" sz="1800" dirty="0" smtClean="0"/>
                <a:t>不在临界区，</a:t>
              </a:r>
              <a:r>
                <a:rPr lang="en-US" altLang="zh-CN" sz="1800" dirty="0" err="1" smtClean="0"/>
                <a:t>Tj</a:t>
              </a:r>
              <a:r>
                <a:rPr lang="zh-CN" altLang="en-US" sz="1800" dirty="0" smtClean="0"/>
                <a:t>想要继续运行，但是必须等待</a:t>
              </a:r>
              <a:r>
                <a:rPr lang="en-US" altLang="zh-CN" sz="1800" dirty="0" smtClean="0"/>
                <a:t>Ti</a:t>
              </a:r>
              <a:r>
                <a:rPr lang="zh-CN" altLang="en-US" sz="1800" dirty="0" smtClean="0"/>
                <a:t>进入过临界区后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9299" y="4416087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第二次尝试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978282"/>
            <a:ext cx="4551719" cy="1189556"/>
            <a:chOff x="844893" y="978282"/>
            <a:chExt cx="4551719" cy="1189556"/>
          </a:xfrm>
        </p:grpSpPr>
        <p:sp>
          <p:nvSpPr>
            <p:cNvPr id="10" name="内容占位符 2"/>
            <p:cNvSpPr txBox="1"/>
            <p:nvPr/>
          </p:nvSpPr>
          <p:spPr>
            <a:xfrm>
              <a:off x="1142976" y="978282"/>
              <a:ext cx="257176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共享变量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893" y="97828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167103" y="1342818"/>
              <a:ext cx="4229509" cy="825020"/>
              <a:chOff x="1167103" y="1342818"/>
              <a:chExt cx="4229509" cy="825020"/>
            </a:xfrm>
          </p:grpSpPr>
          <p:sp>
            <p:nvSpPr>
              <p:cNvPr id="17" name="内容占位符 2"/>
              <p:cNvSpPr txBox="1"/>
              <p:nvPr/>
            </p:nvSpPr>
            <p:spPr>
              <a:xfrm>
                <a:off x="1167103" y="1342818"/>
                <a:ext cx="4229509" cy="737018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lnSpc>
                    <a:spcPct val="70000"/>
                  </a:lnSpc>
                  <a:spcBef>
                    <a:spcPct val="20000"/>
                  </a:spcBef>
                </a:pPr>
                <a:r>
                  <a:rPr lang="en-GB" altLang="en-US" sz="18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 flag[2]; </a:t>
                </a:r>
                <a:endParaRPr lang="en-GB" altLang="en-US" sz="18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lvl="0" indent="0">
                  <a:lnSpc>
                    <a:spcPct val="70000"/>
                  </a:lnSpc>
                  <a:spcBef>
                    <a:spcPct val="20000"/>
                  </a:spcBef>
                </a:pPr>
                <a:r>
                  <a:rPr lang="en-GB" altLang="en-US" sz="18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flag[0] = flag[1] = 0;</a:t>
                </a:r>
                <a:endParaRPr lang="en-GB" altLang="en-US" sz="18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lvl="0" indent="0">
                  <a:lnSpc>
                    <a:spcPct val="70000"/>
                  </a:lnSpc>
                  <a:spcBef>
                    <a:spcPct val="20000"/>
                  </a:spcBef>
                </a:pPr>
                <a:r>
                  <a:rPr lang="en-GB" altLang="en-US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flag[</a:t>
                </a:r>
                <a:r>
                  <a:rPr lang="en-GB" altLang="en-US" sz="18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GB" altLang="en-US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== 1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内容占位符 2"/>
              <p:cNvSpPr txBox="1"/>
              <p:nvPr/>
            </p:nvSpPr>
            <p:spPr>
              <a:xfrm>
                <a:off x="2945335" y="1781620"/>
                <a:ext cx="2451277" cy="38621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lang="zh-CN" altLang="en-US" sz="1400" dirty="0" smtClean="0">
                    <a:solidFill>
                      <a:schemeClr val="tx1"/>
                    </a:solidFill>
                  </a:rPr>
                  <a:t>//</a:t>
                </a:r>
                <a:r>
                  <a:rPr lang="zh-CN" altLang="en-US" sz="1400" dirty="0" smtClean="0">
                    <a:solidFill>
                      <a:srgbClr val="C00000"/>
                    </a:solidFill>
                  </a:rPr>
                  <a:t>表示线程</a:t>
                </a:r>
                <a:r>
                  <a:rPr lang="en-US" altLang="zh-CN" sz="1400" dirty="0" smtClean="0">
                    <a:solidFill>
                      <a:srgbClr val="C00000"/>
                    </a:solidFill>
                  </a:rPr>
                  <a:t>Ti</a:t>
                </a:r>
                <a:r>
                  <a:rPr lang="zh-CN" altLang="en-US" sz="1400" dirty="0" smtClean="0">
                    <a:solidFill>
                      <a:srgbClr val="C00000"/>
                    </a:solidFill>
                  </a:rPr>
                  <a:t>是否在临界区</a:t>
                </a: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844893" y="2067694"/>
            <a:ext cx="4551719" cy="2415796"/>
            <a:chOff x="844893" y="1939348"/>
            <a:chExt cx="4551719" cy="2415796"/>
          </a:xfrm>
        </p:grpSpPr>
        <p:sp>
          <p:nvSpPr>
            <p:cNvPr id="12" name="内容占位符 2"/>
            <p:cNvSpPr txBox="1"/>
            <p:nvPr/>
          </p:nvSpPr>
          <p:spPr>
            <a:xfrm>
              <a:off x="1142976" y="1939348"/>
              <a:ext cx="171451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线程</a:t>
              </a:r>
              <a:r>
                <a:rPr lang="en-GB" altLang="en-US" sz="1800" dirty="0" smtClean="0"/>
                <a:t>Ti</a:t>
              </a:r>
              <a:r>
                <a:rPr lang="zh-CN" altLang="en-US" sz="1800" dirty="0" smtClean="0"/>
                <a:t>的代码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95386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167103" y="2323819"/>
              <a:ext cx="4229509" cy="2031325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 defTabSz="448945">
                <a:buFont typeface="Monotype Sorts" charset="0"/>
                <a:buNone/>
                <a:tabLst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do {</a:t>
              </a:r>
              <a:endParaRPr lang="en-GB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 marL="0" lvl="1" defTabSz="448945">
                <a:buFont typeface="Monotype Sorts" charset="0"/>
                <a:buNone/>
                <a:tabLst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while (flag[j] == 1) ;</a:t>
              </a:r>
              <a:endParaRPr lang="en-GB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 marL="339725" indent="-339725" defTabSz="448945">
                <a:buFont typeface="Monotype Sorts" charset="0"/>
                <a:buNone/>
                <a:tabLst>
                  <a:tab pos="445770" algn="l"/>
                  <a:tab pos="895350" algn="l"/>
                  <a:tab pos="1344295" algn="l"/>
                  <a:tab pos="1793875" algn="l"/>
                  <a:tab pos="2242820" algn="l"/>
                  <a:tab pos="2692400" algn="l"/>
                  <a:tab pos="3141345" algn="l"/>
                  <a:tab pos="3590925" algn="l"/>
                  <a:tab pos="4039870" algn="l"/>
                  <a:tab pos="4489450" algn="l"/>
                  <a:tab pos="4938395" algn="l"/>
                  <a:tab pos="5387975" algn="l"/>
                  <a:tab pos="5836920" algn="l"/>
                  <a:tab pos="6286500" algn="l"/>
                  <a:tab pos="6735445" algn="l"/>
                  <a:tab pos="7185025" algn="l"/>
                  <a:tab pos="7633970" algn="l"/>
                  <a:tab pos="8083550" algn="l"/>
                  <a:tab pos="8532495" algn="l"/>
                  <a:tab pos="898207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flag[</a:t>
              </a:r>
              <a:r>
                <a:rPr lang="en-GB" altLang="en-US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</a:t>
              </a: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] = 1;</a:t>
              </a:r>
              <a:endParaRPr lang="en-GB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 marL="339725" indent="-339725" defTabSz="448945">
                <a:buFont typeface="Monotype Sorts" charset="0"/>
                <a:buNone/>
                <a:tabLst>
                  <a:tab pos="445770" algn="l"/>
                  <a:tab pos="895350" algn="l"/>
                  <a:tab pos="1344295" algn="l"/>
                  <a:tab pos="1793875" algn="l"/>
                  <a:tab pos="2242820" algn="l"/>
                  <a:tab pos="2692400" algn="l"/>
                  <a:tab pos="3141345" algn="l"/>
                  <a:tab pos="3590925" algn="l"/>
                  <a:tab pos="4039870" algn="l"/>
                  <a:tab pos="4489450" algn="l"/>
                  <a:tab pos="4938395" algn="l"/>
                  <a:tab pos="5387975" algn="l"/>
                  <a:tab pos="5836920" algn="l"/>
                  <a:tab pos="6286500" algn="l"/>
                  <a:tab pos="6735445" algn="l"/>
                  <a:tab pos="7185025" algn="l"/>
                  <a:tab pos="7633970" algn="l"/>
                  <a:tab pos="8083550" algn="l"/>
                  <a:tab pos="8532495" algn="l"/>
                  <a:tab pos="898207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critical section</a:t>
              </a:r>
              <a:endParaRPr lang="en-GB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 marL="339725" indent="-339725" defTabSz="448945">
                <a:buFont typeface="Monotype Sorts" charset="0"/>
                <a:buNone/>
                <a:tabLst>
                  <a:tab pos="445770" algn="l"/>
                  <a:tab pos="895350" algn="l"/>
                  <a:tab pos="1344295" algn="l"/>
                  <a:tab pos="1793875" algn="l"/>
                  <a:tab pos="2242820" algn="l"/>
                  <a:tab pos="2692400" algn="l"/>
                  <a:tab pos="3141345" algn="l"/>
                  <a:tab pos="3590925" algn="l"/>
                  <a:tab pos="4039870" algn="l"/>
                  <a:tab pos="4489450" algn="l"/>
                  <a:tab pos="4938395" algn="l"/>
                  <a:tab pos="5387975" algn="l"/>
                  <a:tab pos="5836920" algn="l"/>
                  <a:tab pos="6286500" algn="l"/>
                  <a:tab pos="6735445" algn="l"/>
                  <a:tab pos="7185025" algn="l"/>
                  <a:tab pos="7633970" algn="l"/>
                  <a:tab pos="8083550" algn="l"/>
                  <a:tab pos="8532495" algn="l"/>
                  <a:tab pos="898207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flag[</a:t>
              </a:r>
              <a:r>
                <a:rPr lang="en-GB" altLang="en-US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</a:t>
              </a: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] = 0;	</a:t>
              </a:r>
              <a:endParaRPr lang="en-GB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 marL="339725" indent="-339725" defTabSz="448945">
                <a:buFont typeface="Monotype Sorts" charset="0"/>
                <a:buNone/>
                <a:tabLst>
                  <a:tab pos="445770" algn="l"/>
                  <a:tab pos="895350" algn="l"/>
                  <a:tab pos="1344295" algn="l"/>
                  <a:tab pos="1793875" algn="l"/>
                  <a:tab pos="2242820" algn="l"/>
                  <a:tab pos="2692400" algn="l"/>
                  <a:tab pos="3141345" algn="l"/>
                  <a:tab pos="3590925" algn="l"/>
                  <a:tab pos="4039870" algn="l"/>
                  <a:tab pos="4489450" algn="l"/>
                  <a:tab pos="4938395" algn="l"/>
                  <a:tab pos="5387975" algn="l"/>
                  <a:tab pos="5836920" algn="l"/>
                  <a:tab pos="6286500" algn="l"/>
                  <a:tab pos="6735445" algn="l"/>
                  <a:tab pos="7185025" algn="l"/>
                  <a:tab pos="7633970" algn="l"/>
                  <a:tab pos="8083550" algn="l"/>
                  <a:tab pos="8532495" algn="l"/>
                  <a:tab pos="898207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remainder section</a:t>
              </a:r>
              <a:endParaRPr lang="en-GB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 marL="0" lvl="1" defTabSz="448945">
                <a:buFont typeface="Monotype Sorts" charset="0"/>
                <a:buNone/>
                <a:tabLst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 while (1);</a:t>
              </a:r>
              <a:endParaRPr lang="en-GB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34318" y="4500296"/>
            <a:ext cx="3523368" cy="458349"/>
            <a:chOff x="834318" y="4371950"/>
            <a:chExt cx="3523368" cy="458349"/>
          </a:xfrm>
        </p:grpSpPr>
        <p:sp>
          <p:nvSpPr>
            <p:cNvPr id="25" name="内容占位符 2"/>
            <p:cNvSpPr txBox="1"/>
            <p:nvPr/>
          </p:nvSpPr>
          <p:spPr>
            <a:xfrm>
              <a:off x="1142976" y="4371950"/>
              <a:ext cx="3214710" cy="45834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不满足“忙则等待”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5" name="TextBox 12"/>
            <p:cNvSpPr txBox="1"/>
            <p:nvPr/>
          </p:nvSpPr>
          <p:spPr>
            <a:xfrm>
              <a:off x="834318" y="4371950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第三次尝试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978282"/>
            <a:ext cx="4706864" cy="1189556"/>
            <a:chOff x="844893" y="978282"/>
            <a:chExt cx="4706864" cy="1189556"/>
          </a:xfrm>
        </p:grpSpPr>
        <p:sp>
          <p:nvSpPr>
            <p:cNvPr id="10" name="内容占位符 2"/>
            <p:cNvSpPr txBox="1"/>
            <p:nvPr/>
          </p:nvSpPr>
          <p:spPr>
            <a:xfrm>
              <a:off x="1142976" y="978282"/>
              <a:ext cx="257176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共享变量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893" y="97828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内容占位符 2"/>
            <p:cNvSpPr txBox="1"/>
            <p:nvPr/>
          </p:nvSpPr>
          <p:spPr>
            <a:xfrm>
              <a:off x="1184808" y="1336049"/>
              <a:ext cx="4181087" cy="760323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lnSpc>
                  <a:spcPct val="70000"/>
                </a:lnSpc>
                <a:spcBef>
                  <a:spcPct val="20000"/>
                </a:spcBef>
              </a:pPr>
              <a:r>
                <a:rPr lang="en-GB" altLang="en-US" sz="18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flag[2]; </a:t>
              </a:r>
              <a:endParaRPr lang="en-GB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>
                <a:lnSpc>
                  <a:spcPct val="70000"/>
                </a:lnSpc>
                <a:spcBef>
                  <a:spcPct val="20000"/>
                </a:spcBef>
              </a:pPr>
              <a:r>
                <a:rPr lang="en-GB" altLang="en-US" sz="18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flag[0] = flag[1] = 0;</a:t>
              </a:r>
              <a:endParaRPr lang="en-GB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>
                <a:lnSpc>
                  <a:spcPct val="70000"/>
                </a:lnSpc>
                <a:spcBef>
                  <a:spcPct val="20000"/>
                </a:spcBef>
              </a:pPr>
              <a:r>
                <a:rPr lang="en-GB" altLang="en-US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flag[</a:t>
              </a:r>
              <a:r>
                <a:rPr lang="en-GB" altLang="en-US" sz="18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altLang="en-US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== 1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内容占位符 2"/>
            <p:cNvSpPr txBox="1"/>
            <p:nvPr/>
          </p:nvSpPr>
          <p:spPr>
            <a:xfrm>
              <a:off x="2882869" y="1781620"/>
              <a:ext cx="2668888" cy="38621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400" dirty="0" smtClean="0">
                  <a:solidFill>
                    <a:schemeClr val="tx1"/>
                  </a:solidFill>
                </a:rPr>
                <a:t>//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 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表示线程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Ti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想要进入临界区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114391"/>
            <a:ext cx="4521002" cy="2397152"/>
            <a:chOff x="844893" y="1939348"/>
            <a:chExt cx="4521002" cy="2397152"/>
          </a:xfrm>
        </p:grpSpPr>
        <p:sp>
          <p:nvSpPr>
            <p:cNvPr id="12" name="内容占位符 2"/>
            <p:cNvSpPr txBox="1"/>
            <p:nvPr/>
          </p:nvSpPr>
          <p:spPr>
            <a:xfrm>
              <a:off x="1142976" y="1939348"/>
              <a:ext cx="171451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/>
                <a:t>线程</a:t>
              </a:r>
              <a:r>
                <a:rPr lang="en-GB" altLang="en-US" sz="1800" dirty="0"/>
                <a:t>Ti</a:t>
              </a:r>
              <a:r>
                <a:rPr lang="zh-CN" altLang="en-US" sz="1800" dirty="0"/>
                <a:t>的代码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95386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184808" y="2305175"/>
              <a:ext cx="4181087" cy="2031325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 defTabSz="448945">
                <a:buFont typeface="Monotype Sorts" charset="0"/>
                <a:buNone/>
                <a:tabLst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do {</a:t>
              </a:r>
              <a:endParaRPr lang="en-GB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 marL="0" lvl="1" defTabSz="448945">
                <a:buFont typeface="Monotype Sorts" charset="0"/>
                <a:buNone/>
                <a:tabLst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flag[</a:t>
              </a:r>
              <a:r>
                <a:rPr lang="en-GB" altLang="en-US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</a:t>
              </a: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] = 1;</a:t>
              </a:r>
              <a:endParaRPr lang="en-GB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 marL="0" lvl="1" defTabSz="448945">
                <a:buFont typeface="Monotype Sorts" charset="0"/>
                <a:buNone/>
                <a:tabLst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while (flag[j] == 1) ;</a:t>
              </a:r>
              <a:endParaRPr lang="en-GB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 marL="339725" indent="-339725" defTabSz="448945">
                <a:buFont typeface="Monotype Sorts" charset="0"/>
                <a:buNone/>
                <a:tabLst>
                  <a:tab pos="445770" algn="l"/>
                  <a:tab pos="895350" algn="l"/>
                  <a:tab pos="1344295" algn="l"/>
                  <a:tab pos="1793875" algn="l"/>
                  <a:tab pos="2242820" algn="l"/>
                  <a:tab pos="2692400" algn="l"/>
                  <a:tab pos="3141345" algn="l"/>
                  <a:tab pos="3590925" algn="l"/>
                  <a:tab pos="4039870" algn="l"/>
                  <a:tab pos="4489450" algn="l"/>
                  <a:tab pos="4938395" algn="l"/>
                  <a:tab pos="5387975" algn="l"/>
                  <a:tab pos="5836920" algn="l"/>
                  <a:tab pos="6286500" algn="l"/>
                  <a:tab pos="6735445" algn="l"/>
                  <a:tab pos="7185025" algn="l"/>
                  <a:tab pos="7633970" algn="l"/>
                  <a:tab pos="8083550" algn="l"/>
                  <a:tab pos="8532495" algn="l"/>
                  <a:tab pos="898207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</a:t>
              </a:r>
              <a:r>
                <a:rPr lang="en-GB" alt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critical section</a:t>
              </a:r>
              <a:endParaRPr lang="en-GB" altLang="en-US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 marL="339725" indent="-339725" defTabSz="448945">
                <a:buFont typeface="Monotype Sorts" charset="0"/>
                <a:buNone/>
                <a:tabLst>
                  <a:tab pos="445770" algn="l"/>
                  <a:tab pos="895350" algn="l"/>
                  <a:tab pos="1344295" algn="l"/>
                  <a:tab pos="1793875" algn="l"/>
                  <a:tab pos="2242820" algn="l"/>
                  <a:tab pos="2692400" algn="l"/>
                  <a:tab pos="3141345" algn="l"/>
                  <a:tab pos="3590925" algn="l"/>
                  <a:tab pos="4039870" algn="l"/>
                  <a:tab pos="4489450" algn="l"/>
                  <a:tab pos="4938395" algn="l"/>
                  <a:tab pos="5387975" algn="l"/>
                  <a:tab pos="5836920" algn="l"/>
                  <a:tab pos="6286500" algn="l"/>
                  <a:tab pos="6735445" algn="l"/>
                  <a:tab pos="7185025" algn="l"/>
                  <a:tab pos="7633970" algn="l"/>
                  <a:tab pos="8083550" algn="l"/>
                  <a:tab pos="8532495" algn="l"/>
                  <a:tab pos="898207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flag[</a:t>
              </a:r>
              <a:r>
                <a:rPr lang="en-GB" altLang="en-US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</a:t>
              </a: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] = 0;	</a:t>
              </a:r>
              <a:endParaRPr lang="en-GB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 marL="339725" indent="-339725" defTabSz="448945">
                <a:buFont typeface="Monotype Sorts" charset="0"/>
                <a:buNone/>
                <a:tabLst>
                  <a:tab pos="445770" algn="l"/>
                  <a:tab pos="895350" algn="l"/>
                  <a:tab pos="1344295" algn="l"/>
                  <a:tab pos="1793875" algn="l"/>
                  <a:tab pos="2242820" algn="l"/>
                  <a:tab pos="2692400" algn="l"/>
                  <a:tab pos="3141345" algn="l"/>
                  <a:tab pos="3590925" algn="l"/>
                  <a:tab pos="4039870" algn="l"/>
                  <a:tab pos="4489450" algn="l"/>
                  <a:tab pos="4938395" algn="l"/>
                  <a:tab pos="5387975" algn="l"/>
                  <a:tab pos="5836920" algn="l"/>
                  <a:tab pos="6286500" algn="l"/>
                  <a:tab pos="6735445" algn="l"/>
                  <a:tab pos="7185025" algn="l"/>
                  <a:tab pos="7633970" algn="l"/>
                  <a:tab pos="8083550" algn="l"/>
                  <a:tab pos="8532495" algn="l"/>
                  <a:tab pos="898207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remainder section</a:t>
              </a:r>
              <a:endParaRPr lang="en-GB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 marL="0" lvl="1" defTabSz="448945">
                <a:buFont typeface="Monotype Sorts" charset="0"/>
                <a:buNone/>
                <a:tabLst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</a:pPr>
              <a:r>
                <a:rPr lang="en-GB" altLang="en-US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 while (1);</a:t>
              </a:r>
              <a:endParaRPr lang="en-GB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4633681"/>
            <a:ext cx="5315071" cy="458349"/>
            <a:chOff x="834318" y="4458638"/>
            <a:chExt cx="5315071" cy="458349"/>
          </a:xfrm>
        </p:grpSpPr>
        <p:sp>
          <p:nvSpPr>
            <p:cNvPr id="25" name="内容占位符 2"/>
            <p:cNvSpPr txBox="1"/>
            <p:nvPr/>
          </p:nvSpPr>
          <p:spPr>
            <a:xfrm>
              <a:off x="1134479" y="4458638"/>
              <a:ext cx="5014910" cy="45834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满足“忙则等待”，但是</a:t>
              </a:r>
              <a:r>
                <a:rPr lang="zh-CN" altLang="en-US" dirty="0" smtClean="0"/>
                <a:t>不满足“空闲则入”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TextBox 12"/>
            <p:cNvSpPr txBox="1"/>
            <p:nvPr/>
          </p:nvSpPr>
          <p:spPr>
            <a:xfrm>
              <a:off x="834318" y="448178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 smtClean="0"/>
              <a:t>Peterson</a:t>
            </a:r>
            <a:r>
              <a:rPr lang="zh-CN" altLang="en-US" dirty="0" smtClean="0"/>
              <a:t>算法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7183491" cy="571504"/>
            <a:chOff x="844893" y="1000114"/>
            <a:chExt cx="7183491" cy="571504"/>
          </a:xfrm>
        </p:grpSpPr>
        <p:sp>
          <p:nvSpPr>
            <p:cNvPr id="10" name="内容占位符 2"/>
            <p:cNvSpPr txBox="1"/>
            <p:nvPr/>
          </p:nvSpPr>
          <p:spPr>
            <a:xfrm>
              <a:off x="1142976" y="1000114"/>
              <a:ext cx="6885408" cy="5715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满足线程</a:t>
              </a:r>
              <a:r>
                <a:rPr lang="en-US" altLang="zh-CN" sz="1800" dirty="0" smtClean="0"/>
                <a:t>Ti</a:t>
              </a:r>
              <a:r>
                <a:rPr lang="zh-CN" altLang="en-US" sz="1800" dirty="0" smtClean="0"/>
                <a:t>和</a:t>
              </a:r>
              <a:r>
                <a:rPr lang="en-US" altLang="zh-CN" sz="1800" dirty="0" err="1" smtClean="0"/>
                <a:t>Tj</a:t>
              </a:r>
              <a:r>
                <a:rPr lang="zh-CN" altLang="en-US" sz="1800" dirty="0" smtClean="0"/>
                <a:t>之间互斥的经典的基于软件的解决方法（</a:t>
              </a:r>
              <a:r>
                <a:rPr lang="en-US" altLang="zh-CN" sz="1800" dirty="0" smtClean="0"/>
                <a:t>1981</a:t>
              </a:r>
              <a:r>
                <a:rPr lang="zh-CN" altLang="en-US" sz="1800" dirty="0" smtClean="0"/>
                <a:t>年）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893" y="100011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1564963"/>
            <a:ext cx="5265497" cy="1118161"/>
            <a:chOff x="844893" y="1564963"/>
            <a:chExt cx="5265497" cy="1118161"/>
          </a:xfrm>
        </p:grpSpPr>
        <p:sp>
          <p:nvSpPr>
            <p:cNvPr id="12" name="内容占位符 2"/>
            <p:cNvSpPr txBox="1"/>
            <p:nvPr/>
          </p:nvSpPr>
          <p:spPr>
            <a:xfrm>
              <a:off x="1146869" y="1564963"/>
              <a:ext cx="2500330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共享变量</a:t>
              </a:r>
              <a:endParaRPr lang="zh-CN" altLang="en-US" sz="1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57815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142428" y="1950685"/>
              <a:ext cx="4967962" cy="732439"/>
              <a:chOff x="1142428" y="1929583"/>
              <a:chExt cx="4967962" cy="732439"/>
            </a:xfrm>
          </p:grpSpPr>
          <p:sp>
            <p:nvSpPr>
              <p:cNvPr id="17" name="内容占位符 2"/>
              <p:cNvSpPr txBox="1"/>
              <p:nvPr/>
            </p:nvSpPr>
            <p:spPr>
              <a:xfrm>
                <a:off x="1142428" y="1929583"/>
                <a:ext cx="4941739" cy="63285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en-US" altLang="zh-CN" sz="18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zh-CN" sz="18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turn;</a:t>
                </a:r>
                <a:endParaRPr lang="en-US" altLang="zh-CN" sz="18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altLang="zh-CN" sz="18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boolean</a:t>
                </a:r>
                <a:r>
                  <a:rPr lang="en-US" altLang="zh-CN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flag[]; </a:t>
                </a:r>
                <a:endParaRPr lang="zh-CN" altLang="en-US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内容占位符 2"/>
              <p:cNvSpPr txBox="1"/>
              <p:nvPr/>
            </p:nvSpPr>
            <p:spPr>
              <a:xfrm>
                <a:off x="2471492" y="1976615"/>
                <a:ext cx="2071904" cy="41637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en-US" altLang="zh-CN" sz="1400" dirty="0" smtClean="0">
                    <a:solidFill>
                      <a:schemeClr val="tx1"/>
                    </a:solidFill>
                  </a:rPr>
                  <a:t>//</a:t>
                </a:r>
                <a:r>
                  <a:rPr lang="zh-CN" altLang="en-US" sz="1400" dirty="0" smtClean="0">
                    <a:solidFill>
                      <a:srgbClr val="C00000"/>
                    </a:solidFill>
                  </a:rPr>
                  <a:t>表示该谁进入临界区</a:t>
                </a:r>
                <a:endParaRPr lang="zh-CN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内容占位符 2"/>
              <p:cNvSpPr txBox="1"/>
              <p:nvPr/>
            </p:nvSpPr>
            <p:spPr>
              <a:xfrm>
                <a:off x="3230070" y="2245644"/>
                <a:ext cx="2880320" cy="41637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en-US" altLang="zh-CN" sz="1400" dirty="0" smtClean="0">
                    <a:solidFill>
                      <a:schemeClr val="tx1"/>
                    </a:solidFill>
                  </a:rPr>
                  <a:t>//</a:t>
                </a:r>
                <a:r>
                  <a:rPr lang="zh-CN" altLang="en-US" sz="1400" dirty="0" smtClean="0">
                    <a:solidFill>
                      <a:srgbClr val="C00000"/>
                    </a:solidFill>
                  </a:rPr>
                  <a:t>表示进程是否准备好进入临界区</a:t>
                </a:r>
                <a:endParaRPr lang="zh-CN" altLang="en-US" sz="140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860492" y="2725145"/>
            <a:ext cx="4884597" cy="1305919"/>
            <a:chOff x="860492" y="2725145"/>
            <a:chExt cx="4884597" cy="1305919"/>
          </a:xfrm>
        </p:grpSpPr>
        <p:sp>
          <p:nvSpPr>
            <p:cNvPr id="26" name="矩形 25"/>
            <p:cNvSpPr/>
            <p:nvPr/>
          </p:nvSpPr>
          <p:spPr>
            <a:xfrm>
              <a:off x="1173089" y="2725145"/>
              <a:ext cx="4572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进入区代码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60492" y="274764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42428" y="3107734"/>
              <a:ext cx="3861620" cy="92333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>
                <a:buFont typeface="Monotype Sorts" charset="0"/>
                <a:buNone/>
              </a:pPr>
              <a:r>
                <a:rPr lang="en-US" altLang="zh-CN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flag[</a:t>
              </a:r>
              <a:r>
                <a:rPr lang="en-US" altLang="zh-CN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</a:t>
              </a:r>
              <a:r>
                <a:rPr lang="en-US" altLang="zh-CN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] = true;</a:t>
              </a:r>
              <a:endPara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 marL="0" lvl="1">
                <a:buFont typeface="Monotype Sorts" charset="0"/>
                <a:buNone/>
              </a:pPr>
              <a:r>
                <a:rPr lang="en-US" altLang="zh-CN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turn = j;</a:t>
              </a:r>
              <a:endPara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 marL="0" lvl="1">
                <a:buFont typeface="Monotype Sorts" charset="0"/>
                <a:buNone/>
              </a:pPr>
              <a:r>
                <a:rPr lang="en-US" altLang="zh-CN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while (flag[j] &amp;&amp; turn ==j)</a:t>
              </a:r>
              <a:endParaRPr lang="en-GB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60492" y="4067990"/>
            <a:ext cx="4527439" cy="738664"/>
            <a:chOff x="860492" y="4067990"/>
            <a:chExt cx="4527439" cy="738664"/>
          </a:xfrm>
        </p:grpSpPr>
        <p:sp>
          <p:nvSpPr>
            <p:cNvPr id="18" name="矩形 17"/>
            <p:cNvSpPr/>
            <p:nvPr/>
          </p:nvSpPr>
          <p:spPr>
            <a:xfrm>
              <a:off x="1173089" y="4067990"/>
              <a:ext cx="4214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退出区代码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60492" y="407008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142428" y="4437322"/>
              <a:ext cx="2592288" cy="369332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>
                <a:buFont typeface="Monotype Sorts" charset="0"/>
                <a:buNone/>
              </a:pPr>
              <a:r>
                <a:rPr lang="en-US" altLang="zh-CN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flag[</a:t>
              </a:r>
              <a:r>
                <a:rPr lang="en-US" altLang="zh-CN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</a:t>
              </a:r>
              <a:r>
                <a:rPr lang="en-US" altLang="zh-CN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] = false;</a:t>
              </a:r>
              <a:endPara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 smtClean="0"/>
              <a:t>Peterson</a:t>
            </a:r>
            <a:r>
              <a:rPr lang="zh-CN" altLang="en-US" dirty="0" smtClean="0"/>
              <a:t>算法实现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1142976" y="1000114"/>
            <a:ext cx="192882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defTabSz="44894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zh-CN" altLang="en-US" dirty="0" smtClean="0"/>
              <a:t>线程</a:t>
            </a:r>
            <a:r>
              <a:rPr lang="en-US" altLang="zh-CN" dirty="0" smtClean="0"/>
              <a:t>T</a:t>
            </a:r>
            <a:r>
              <a:rPr lang="en-GB" altLang="en-US" dirty="0" err="1" smtClean="0"/>
              <a:t>i</a:t>
            </a:r>
            <a:r>
              <a:rPr lang="en-GB" altLang="en-US" dirty="0" smtClean="0"/>
              <a:t> </a:t>
            </a:r>
            <a:r>
              <a:rPr lang="zh-CN" altLang="en-US" dirty="0" smtClean="0"/>
              <a:t>的代码</a:t>
            </a:r>
            <a:endParaRPr lang="en-GB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259632" y="1491630"/>
            <a:ext cx="5112568" cy="27515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defTabSz="-635">
              <a:lnSpc>
                <a:spcPct val="80000"/>
              </a:lnSpc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do {</a:t>
            </a: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defTabSz="-635">
              <a:lnSpc>
                <a:spcPct val="80000"/>
              </a:lnSpc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flag[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 = true;</a:t>
            </a: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defTabSz="-635">
              <a:lnSpc>
                <a:spcPct val="80000"/>
              </a:lnSpc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turn = j;</a:t>
            </a: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defTabSz="-635">
              <a:lnSpc>
                <a:spcPct val="80000"/>
              </a:lnSpc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while ( flag[j] &amp;&amp; turn == j);</a:t>
            </a: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defTabSz="-635">
              <a:lnSpc>
                <a:spcPct val="80000"/>
              </a:lnSpc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defTabSz="-635">
              <a:lnSpc>
                <a:spcPct val="80000"/>
              </a:lnSpc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</a:t>
            </a:r>
            <a:r>
              <a:rPr lang="en-GB" altLang="zh-CN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CRITICAL SECTION</a:t>
            </a:r>
            <a:endParaRPr lang="en-GB" altLang="zh-CN" b="1" dirty="0" smtClean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defTabSz="-635">
              <a:lnSpc>
                <a:spcPct val="80000"/>
              </a:lnSpc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defTabSz="-635">
              <a:lnSpc>
                <a:spcPct val="80000"/>
              </a:lnSpc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flag[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 = false;</a:t>
            </a: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defTabSz="-635">
              <a:lnSpc>
                <a:spcPct val="80000"/>
              </a:lnSpc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defTabSz="-635">
              <a:lnSpc>
                <a:spcPct val="80000"/>
              </a:lnSpc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</a:t>
            </a: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REMAINDER SECTION</a:t>
            </a:r>
            <a:endParaRPr lang="en-GB" altLang="zh-CN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defTabSz="-635">
              <a:lnSpc>
                <a:spcPct val="80000"/>
              </a:lnSpc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defTabSz="-635">
              <a:lnSpc>
                <a:spcPct val="80000"/>
              </a:lnSpc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} while (true);</a:t>
            </a: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Dekkers算法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611561" y="789149"/>
            <a:ext cx="192882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defTabSz="44894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zh-CN" altLang="en-US" dirty="0"/>
              <a:t>线程</a:t>
            </a:r>
            <a:r>
              <a:rPr lang="en-US" altLang="zh-CN" dirty="0"/>
              <a:t>T</a:t>
            </a:r>
            <a:r>
              <a:rPr lang="en-GB" altLang="en-US" dirty="0" err="1"/>
              <a:t>i</a:t>
            </a:r>
            <a:r>
              <a:rPr lang="en-GB" altLang="en-US" dirty="0"/>
              <a:t> </a:t>
            </a:r>
            <a:r>
              <a:rPr lang="zh-CN" altLang="en-US" dirty="0"/>
              <a:t>的代码</a:t>
            </a:r>
            <a:endParaRPr lang="en-GB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89609" y="1208482"/>
            <a:ext cx="6862711" cy="363791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39725" indent="-339725" defTabSz="448945">
              <a:lnSpc>
                <a:spcPct val="80000"/>
              </a:lnSpc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flag[0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]:= false; flag[1]:= </a:t>
            </a: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false; 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turn:= </a:t>
            </a: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0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;//or1 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9725" indent="-339725" defTabSz="448945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339725" indent="-339725" defTabSz="448945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do {</a:t>
            </a: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339725" indent="-339725" defTabSz="448945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flag[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 = 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true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339725" indent="-339725" defTabSz="448945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</a:t>
            </a: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while flag[j] == true { </a:t>
            </a:r>
            <a:endParaRPr lang="zh-CN" altLang="en-US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339725" indent="-339725" defTabSz="448945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if turn ≠ i { </a:t>
            </a:r>
            <a:endParaRPr lang="zh-CN" altLang="en-US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339725" indent="-339725" defTabSz="448945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flag[i] := false </a:t>
            </a:r>
            <a:endParaRPr lang="zh-CN" altLang="en-US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339725" indent="-339725" defTabSz="448945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while turn ≠ i { } </a:t>
            </a:r>
            <a:endParaRPr lang="zh-CN" altLang="en-US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339725" indent="-339725" defTabSz="448945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flag[i] := 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true</a:t>
            </a: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endParaRPr lang="zh-CN" altLang="en-US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339725" indent="-339725" defTabSz="448945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}  </a:t>
            </a:r>
            <a:endParaRPr lang="zh-CN" altLang="en-US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339725" indent="-339725" defTabSz="448945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} </a:t>
            </a: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339725" indent="-339725" defTabSz="448945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GB" altLang="zh-CN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CRITICAL SECTION</a:t>
            </a:r>
            <a:endParaRPr lang="en-GB" altLang="zh-CN" b="1" dirty="0" smtClean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339725" indent="-339725" defTabSz="448945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zh-CN" altLang="en-US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turn := j</a:t>
            </a: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339725" indent="-339725" defTabSz="448945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flag[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 = false;</a:t>
            </a: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339725" indent="-339725" defTabSz="448945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EMAINDER SECTION</a:t>
            </a:r>
            <a:endParaRPr lang="en-GB" altLang="zh-CN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339725" indent="-339725" defTabSz="448945">
              <a:lnSpc>
                <a:spcPct val="80000"/>
              </a:lnSpc>
              <a:buFont typeface="Monotype Sorts" charset="0"/>
              <a:buNone/>
              <a:tabLst>
                <a:tab pos="339725" algn="l"/>
                <a:tab pos="445770" algn="l"/>
                <a:tab pos="895350" algn="l"/>
                <a:tab pos="1344295" algn="l"/>
                <a:tab pos="1793875" algn="l"/>
                <a:tab pos="2242820" algn="l"/>
                <a:tab pos="2692400" algn="l"/>
                <a:tab pos="3141345" algn="l"/>
                <a:tab pos="3590925" algn="l"/>
                <a:tab pos="4039870" algn="l"/>
                <a:tab pos="4489450" algn="l"/>
                <a:tab pos="4938395" algn="l"/>
                <a:tab pos="5387975" algn="l"/>
                <a:tab pos="5836920" algn="l"/>
                <a:tab pos="6286500" algn="l"/>
                <a:tab pos="6735445" algn="l"/>
                <a:tab pos="7185025" algn="l"/>
                <a:tab pos="7633970" algn="l"/>
                <a:tab pos="8083550" algn="l"/>
                <a:tab pos="8532495" algn="l"/>
                <a:tab pos="898207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} while (true);	</a:t>
            </a:r>
            <a:endParaRPr lang="en-GB" altLang="zh-CN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并发创建新进程时的</a:t>
            </a:r>
            <a:r>
              <a:rPr lang="zh-CN" altLang="en-US" dirty="0"/>
              <a:t>标识分配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44893" y="1000114"/>
            <a:ext cx="5513057" cy="714380"/>
            <a:chOff x="844893" y="1000114"/>
            <a:chExt cx="5513057" cy="714380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494191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程序可以调用函数</a:t>
              </a:r>
              <a:r>
                <a:rPr lang="en-US" altLang="zh-CN" sz="1800" dirty="0" smtClean="0"/>
                <a:t>fork()</a:t>
              </a:r>
              <a:r>
                <a:rPr lang="zh-CN" altLang="en-US" sz="1800" dirty="0" smtClean="0"/>
                <a:t>来创建一个新的进程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2514" y="13985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/>
            <p:nvPr/>
          </p:nvSpPr>
          <p:spPr>
            <a:xfrm>
              <a:off x="1385078" y="1306504"/>
              <a:ext cx="4972872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smtClean="0"/>
                <a:t>操作系统需要分配一个新的并且唯一的进程</a:t>
              </a:r>
              <a:r>
                <a:rPr lang="en-US" altLang="zh-CN" sz="1800" smtClean="0"/>
                <a:t>ID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52514" y="1596566"/>
            <a:ext cx="4822466" cy="755740"/>
            <a:chOff x="1252514" y="1596566"/>
            <a:chExt cx="4822466" cy="755740"/>
          </a:xfrm>
        </p:grpSpPr>
        <p:sp>
          <p:nvSpPr>
            <p:cNvPr id="3" name="矩形 2"/>
            <p:cNvSpPr/>
            <p:nvPr/>
          </p:nvSpPr>
          <p:spPr>
            <a:xfrm>
              <a:off x="1610533" y="1947859"/>
              <a:ext cx="2889459" cy="355444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2514" y="16886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/>
            <p:nvPr/>
          </p:nvSpPr>
          <p:spPr>
            <a:xfrm>
              <a:off x="1385078" y="1596566"/>
              <a:ext cx="46899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在内核中，这个系统调用会运行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1" name="内容占位符 2"/>
            <p:cNvSpPr txBox="1"/>
            <p:nvPr/>
          </p:nvSpPr>
          <p:spPr>
            <a:xfrm>
              <a:off x="1589431" y="1923678"/>
              <a:ext cx="2972608" cy="428628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sz="18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new_pid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18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altLang="zh-CN" sz="18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next_pid</a:t>
              </a:r>
              <a:r>
                <a:rPr lang="en-US" altLang="zh-CN" sz="18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52514" y="2268157"/>
            <a:ext cx="3239878" cy="1426020"/>
            <a:chOff x="1252514" y="2268157"/>
            <a:chExt cx="3239878" cy="1426020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2514" y="238610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/>
            <p:nvPr/>
          </p:nvSpPr>
          <p:spPr>
            <a:xfrm>
              <a:off x="1385078" y="2268157"/>
              <a:ext cx="19724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翻译成机器指令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568766" y="2623015"/>
              <a:ext cx="2923626" cy="1071162"/>
              <a:chOff x="1576366" y="2623015"/>
              <a:chExt cx="2923626" cy="1071162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610533" y="2623015"/>
                <a:ext cx="2889459" cy="998883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1576366" y="2624199"/>
                <a:ext cx="2691726" cy="1069978"/>
                <a:chOff x="1592242" y="2516643"/>
                <a:chExt cx="2462634" cy="1069978"/>
              </a:xfrm>
            </p:grpSpPr>
            <p:sp>
              <p:nvSpPr>
                <p:cNvPr id="30" name="内容占位符 2"/>
                <p:cNvSpPr txBox="1"/>
                <p:nvPr/>
              </p:nvSpPr>
              <p:spPr>
                <a:xfrm>
                  <a:off x="1592242" y="2516643"/>
                  <a:ext cx="2391196" cy="355598"/>
                </a:xfrm>
                <a:prstGeom prst="rect">
                  <a:avLst/>
                </a:prstGeom>
              </p:spPr>
              <p:txBody>
                <a:bodyPr/>
                <a:lstStyle>
                  <a:lvl1pPr marL="269875" indent="-269875">
                    <a:buNone/>
                    <a:defRPr sz="2000" b="1" baseline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  <a:lvl2pPr marL="269875" indent="-93980">
                    <a:buNone/>
                    <a:defRPr sz="20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2pPr>
                  <a:lvl3pPr>
                    <a:buNone/>
                    <a:defRPr sz="18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3pPr>
                </a:lstStyle>
                <a:p>
                  <a:pPr marL="0" lvl="1" indent="0">
                    <a:lnSpc>
                      <a:spcPct val="90000"/>
                    </a:lnSpc>
                  </a:pP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LOAD </a:t>
                  </a: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next_pid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Reg1</a:t>
                  </a:r>
                  <a:endPara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9" name="内容占位符 2"/>
                <p:cNvSpPr txBox="1"/>
                <p:nvPr/>
              </p:nvSpPr>
              <p:spPr>
                <a:xfrm>
                  <a:off x="1592242" y="2750007"/>
                  <a:ext cx="2462634" cy="355598"/>
                </a:xfrm>
                <a:prstGeom prst="rect">
                  <a:avLst/>
                </a:prstGeom>
              </p:spPr>
              <p:txBody>
                <a:bodyPr/>
                <a:lstStyle>
                  <a:lvl1pPr marL="269875" indent="-269875">
                    <a:buNone/>
                    <a:defRPr sz="2000" b="1" baseline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  <a:lvl2pPr marL="269875" indent="-93980">
                    <a:buNone/>
                    <a:defRPr sz="20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2pPr>
                  <a:lvl3pPr>
                    <a:buNone/>
                    <a:defRPr sz="18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3pPr>
                </a:lstStyle>
                <a:p>
                  <a:pPr marL="0" lvl="1" indent="0">
                    <a:lnSpc>
                      <a:spcPct val="90000"/>
                    </a:lnSpc>
                  </a:pP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STORE Reg1 </a:t>
                  </a:r>
                  <a:r>
                    <a:rPr lang="en-US" altLang="zh-CN" sz="1600" dirty="0" err="1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new_pid</a:t>
                  </a:r>
                  <a:endPara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" name="内容占位符 2"/>
                <p:cNvSpPr txBox="1"/>
                <p:nvPr/>
              </p:nvSpPr>
              <p:spPr>
                <a:xfrm>
                  <a:off x="1592242" y="2997659"/>
                  <a:ext cx="1391064" cy="355598"/>
                </a:xfrm>
                <a:prstGeom prst="rect">
                  <a:avLst/>
                </a:prstGeom>
              </p:spPr>
              <p:txBody>
                <a:bodyPr/>
                <a:lstStyle>
                  <a:lvl1pPr marL="269875" indent="-269875">
                    <a:buNone/>
                    <a:defRPr sz="2000" b="1" baseline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  <a:lvl2pPr marL="269875" indent="-93980">
                    <a:buNone/>
                    <a:defRPr sz="20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2pPr>
                  <a:lvl3pPr>
                    <a:buNone/>
                    <a:defRPr sz="18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3pPr>
                </a:lstStyle>
                <a:p>
                  <a:pPr marL="0" lvl="1" indent="0">
                    <a:lnSpc>
                      <a:spcPct val="90000"/>
                    </a:lnSpc>
                  </a:pPr>
                  <a:r>
                    <a:rPr lang="en-US" altLang="zh-CN" sz="160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INC Reg1</a:t>
                  </a: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" name="内容占位符 2"/>
                <p:cNvSpPr txBox="1"/>
                <p:nvPr/>
              </p:nvSpPr>
              <p:spPr>
                <a:xfrm>
                  <a:off x="1592242" y="3231023"/>
                  <a:ext cx="2462634" cy="355598"/>
                </a:xfrm>
                <a:prstGeom prst="rect">
                  <a:avLst/>
                </a:prstGeom>
              </p:spPr>
              <p:txBody>
                <a:bodyPr/>
                <a:lstStyle>
                  <a:lvl1pPr marL="269875" indent="-269875">
                    <a:buNone/>
                    <a:defRPr sz="2000" b="1" baseline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  <a:lvl2pPr marL="269875" indent="-93980">
                    <a:buNone/>
                    <a:defRPr sz="20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2pPr>
                  <a:lvl3pPr>
                    <a:buNone/>
                    <a:defRPr sz="18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3pPr>
                </a:lstStyle>
                <a:p>
                  <a:pPr marL="0" lvl="1" indent="0">
                    <a:lnSpc>
                      <a:spcPct val="90000"/>
                    </a:lnSpc>
                  </a:pPr>
                  <a:r>
                    <a:rPr lang="en-US" altLang="zh-CN" sz="160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STORE Reg1 next_pid</a:t>
                  </a:r>
                  <a:endPara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0" name="组合 9"/>
          <p:cNvGrpSpPr/>
          <p:nvPr/>
        </p:nvGrpSpPr>
        <p:grpSpPr>
          <a:xfrm>
            <a:off x="844893" y="3670902"/>
            <a:ext cx="5941685" cy="1273183"/>
            <a:chOff x="844893" y="3670902"/>
            <a:chExt cx="5941685" cy="1273183"/>
          </a:xfrm>
        </p:grpSpPr>
        <p:sp>
          <p:nvSpPr>
            <p:cNvPr id="17" name="内容占位符 2"/>
            <p:cNvSpPr txBox="1"/>
            <p:nvPr/>
          </p:nvSpPr>
          <p:spPr>
            <a:xfrm>
              <a:off x="1142976" y="3670902"/>
              <a:ext cx="551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两个进程并发执行时的预期结果</a:t>
              </a:r>
              <a:r>
                <a:rPr lang="en-US" altLang="zh-CN" sz="1800" dirty="0" smtClean="0"/>
                <a:t>(</a:t>
              </a:r>
              <a:r>
                <a:rPr lang="zh-CN" altLang="en-US" sz="1800" dirty="0" smtClean="0"/>
                <a:t>假定</a:t>
              </a:r>
              <a:r>
                <a:rPr lang="en-US" altLang="zh-CN" sz="1800" dirty="0" err="1" smtClean="0"/>
                <a:t>next_pid</a:t>
              </a:r>
              <a:r>
                <a:rPr lang="en-US" altLang="zh-CN" sz="1800" dirty="0" smtClean="0"/>
                <a:t>=100</a:t>
              </a:r>
              <a:r>
                <a:rPr lang="en-US" altLang="zh-CN" sz="1800" dirty="0"/>
                <a:t>)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367090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406619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8566" y="3982042"/>
              <a:ext cx="5388012" cy="9620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一个进程得到的</a:t>
              </a:r>
              <a:r>
                <a:rPr lang="en-US" altLang="zh-CN" sz="1800" dirty="0" smtClean="0"/>
                <a:t>ID</a:t>
              </a:r>
              <a:r>
                <a:rPr lang="zh-CN" altLang="en-US" sz="1800" dirty="0" smtClean="0"/>
                <a:t>应该是</a:t>
              </a:r>
              <a:r>
                <a:rPr lang="en-US" altLang="zh-CN" sz="1800" dirty="0" smtClean="0"/>
                <a:t>100</a:t>
              </a:r>
              <a:endParaRPr lang="en-US" altLang="zh-CN" sz="1800" dirty="0" smtClean="0"/>
            </a:p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另一个进程的</a:t>
              </a:r>
              <a:r>
                <a:rPr lang="en-US" altLang="zh-CN" sz="1800" dirty="0" smtClean="0"/>
                <a:t>ID</a:t>
              </a:r>
              <a:r>
                <a:rPr lang="zh-CN" altLang="en-US" sz="1800" dirty="0" smtClean="0"/>
                <a:t>应该是</a:t>
              </a:r>
              <a:r>
                <a:rPr lang="en-US" altLang="zh-CN" sz="1800" dirty="0" smtClean="0"/>
                <a:t>101</a:t>
              </a:r>
              <a:endParaRPr lang="en-US" altLang="zh-CN" sz="1800" dirty="0" smtClean="0"/>
            </a:p>
            <a:p>
              <a:pPr marL="0" lvl="0" indent="0">
                <a:spcBef>
                  <a:spcPct val="20000"/>
                </a:spcBef>
              </a:pPr>
              <a:r>
                <a:rPr lang="en-US" altLang="zh-CN" sz="1800" dirty="0" err="1" smtClean="0"/>
                <a:t>next_pid</a:t>
              </a:r>
              <a:r>
                <a:rPr lang="zh-CN" altLang="en-US" sz="1800" dirty="0" smtClean="0"/>
                <a:t>应该增加到</a:t>
              </a:r>
              <a:r>
                <a:rPr lang="en-US" altLang="zh-CN" sz="1800" dirty="0" smtClean="0"/>
                <a:t>102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2514" y="4417015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2514" y="4762063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>
                <a:latin typeface="+mn-ea"/>
                <a:ea typeface="+mn-ea"/>
              </a:rPr>
              <a:t>N线程的软件方法（</a:t>
            </a:r>
            <a:r>
              <a:rPr lang="en-US" altLang="zh-CN" sz="3200" spc="-100" dirty="0" smtClean="0">
                <a:latin typeface="+mn-ea"/>
              </a:rPr>
              <a:t>Eisenberg</a:t>
            </a:r>
            <a:r>
              <a:rPr lang="zh-CN" altLang="en-US" sz="3200" spc="-100" dirty="0" smtClean="0">
                <a:latin typeface="+mn-ea"/>
              </a:rPr>
              <a:t>和</a:t>
            </a:r>
            <a:r>
              <a:rPr lang="en-US" altLang="zh-CN" sz="3200" spc="-100" dirty="0" smtClean="0">
                <a:latin typeface="+mn-ea"/>
              </a:rPr>
              <a:t>McGuire</a:t>
            </a:r>
            <a:r>
              <a:rPr lang="zh-CN" altLang="en-US" dirty="0" smtClean="0">
                <a:latin typeface="+mn-ea"/>
                <a:ea typeface="+mn-ea"/>
              </a:rPr>
              <a:t>）</a:t>
            </a:r>
            <a:endParaRPr kumimoji="0" lang="zh-CN" altLang="en-US" sz="3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2805298" y="1722580"/>
            <a:ext cx="2864448" cy="2841439"/>
            <a:chOff x="3411502" y="1142990"/>
            <a:chExt cx="2177491" cy="2160000"/>
          </a:xfrm>
        </p:grpSpPr>
        <p:sp>
          <p:nvSpPr>
            <p:cNvPr id="45" name="椭圆 44"/>
            <p:cNvSpPr>
              <a:spLocks noChangeAspect="1"/>
            </p:cNvSpPr>
            <p:nvPr/>
          </p:nvSpPr>
          <p:spPr>
            <a:xfrm>
              <a:off x="3428993" y="1142990"/>
              <a:ext cx="2160000" cy="2160000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902070" y="1571618"/>
              <a:ext cx="1214446" cy="1296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shade val="30000"/>
                    <a:satMod val="115000"/>
                  </a:schemeClr>
                </a:gs>
                <a:gs pos="50000">
                  <a:schemeClr val="bg2">
                    <a:shade val="67500"/>
                    <a:satMod val="115000"/>
                  </a:schemeClr>
                </a:gs>
                <a:gs pos="100000">
                  <a:schemeClr val="bg2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连接符 47"/>
            <p:cNvCxnSpPr/>
            <p:nvPr/>
          </p:nvCxnSpPr>
          <p:spPr>
            <a:xfrm rot="17700000" flipH="1">
              <a:off x="4662709" y="1434294"/>
              <a:ext cx="428628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19200000" flipH="1">
              <a:off x="4968683" y="1704579"/>
              <a:ext cx="428628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-600000" flipH="1">
              <a:off x="5101875" y="2034041"/>
              <a:ext cx="468000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14700000" flipH="1">
              <a:off x="4688428" y="2980211"/>
              <a:ext cx="428628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22200000" flipH="1">
              <a:off x="5109496" y="2398068"/>
              <a:ext cx="468000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16200000" flipH="1">
              <a:off x="4294831" y="1357154"/>
              <a:ext cx="428628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rot="16200000" flipH="1">
              <a:off x="4294831" y="3071666"/>
              <a:ext cx="428628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rot="17700000" flipH="1">
              <a:off x="3907372" y="2980211"/>
              <a:ext cx="428628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22200000" flipH="1">
              <a:off x="3443561" y="2124698"/>
              <a:ext cx="468000" cy="30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3461803" y="2380131"/>
              <a:ext cx="475220" cy="136952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4485323" y="1252528"/>
              <a:ext cx="378000" cy="280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+mn-ea"/>
                </a:rPr>
                <a:t>i-1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29190" y="1428742"/>
              <a:ext cx="192778" cy="280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 smtClean="0">
                  <a:solidFill>
                    <a:schemeClr val="bg1"/>
                  </a:solidFill>
                  <a:latin typeface="+mn-ea"/>
                </a:rPr>
                <a:t>i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57696" y="1727648"/>
              <a:ext cx="435273" cy="280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+mn-ea"/>
                </a:rPr>
                <a:t>i+1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43380" y="2084749"/>
              <a:ext cx="435273" cy="280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+mn-ea"/>
                </a:rPr>
                <a:t>i+2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485323" y="2928940"/>
              <a:ext cx="438928" cy="280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+mn-ea"/>
                </a:rPr>
                <a:t>n-1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164328" y="2918462"/>
              <a:ext cx="248832" cy="280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+mn-ea"/>
                </a:rPr>
                <a:t>0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411502" y="2124227"/>
              <a:ext cx="514918" cy="2807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+mn-ea"/>
                </a:rPr>
                <a:t>turn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944140" y="2049261"/>
              <a:ext cx="11625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11576A"/>
                  </a:solidFill>
                  <a:latin typeface="+mn-ea"/>
                </a:rPr>
                <a:t>处理循环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674283" y="1509848"/>
            <a:ext cx="2123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线程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Ti</a:t>
            </a:r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要等待从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turn</a:t>
            </a:r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到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i-1</a:t>
            </a:r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的线程都退出临界区后访问临界区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034883" y="2445520"/>
            <a:ext cx="1571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线程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Ti</a:t>
            </a:r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退出时，把</a:t>
            </a:r>
            <a:r>
              <a:rPr lang="en-US" altLang="zh-CN" sz="1600" b="1" dirty="0" smtClean="0">
                <a:solidFill>
                  <a:srgbClr val="11576A"/>
                </a:solidFill>
                <a:latin typeface="+mn-ea"/>
              </a:rPr>
              <a:t>turn</a:t>
            </a:r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改成下一个请求线程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2596819" y="1509848"/>
            <a:ext cx="3307185" cy="3307185"/>
          </a:xfrm>
          <a:prstGeom prst="arc">
            <a:avLst>
              <a:gd name="adj1" fmla="val 11525144"/>
              <a:gd name="adj2" fmla="val 15946791"/>
            </a:avLst>
          </a:prstGeom>
          <a:ln w="38100">
            <a:solidFill>
              <a:srgbClr val="11576A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弧形 34"/>
          <p:cNvSpPr/>
          <p:nvPr/>
        </p:nvSpPr>
        <p:spPr>
          <a:xfrm>
            <a:off x="2585852" y="1509848"/>
            <a:ext cx="3307185" cy="3307185"/>
          </a:xfrm>
          <a:prstGeom prst="arc">
            <a:avLst>
              <a:gd name="adj1" fmla="val 19364234"/>
              <a:gd name="adj2" fmla="val 658813"/>
            </a:avLst>
          </a:prstGeom>
          <a:ln w="38100">
            <a:solidFill>
              <a:srgbClr val="11576A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6" grpId="0"/>
      <p:bldP spid="7" grpId="0" bldLvl="0" animBg="1"/>
      <p:bldP spid="35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基于软件的解决方法的分析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63199" y="1275606"/>
            <a:ext cx="4227173" cy="769321"/>
            <a:chOff x="1363199" y="1650991"/>
            <a:chExt cx="4227173" cy="769321"/>
          </a:xfrm>
        </p:grpSpPr>
        <p:sp>
          <p:nvSpPr>
            <p:cNvPr id="17" name="矩形 16"/>
            <p:cNvSpPr/>
            <p:nvPr/>
          </p:nvSpPr>
          <p:spPr>
            <a:xfrm>
              <a:off x="1675796" y="1650991"/>
              <a:ext cx="8427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复杂</a:t>
              </a:r>
              <a:endParaRPr lang="en-GB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63199" y="167348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90776" y="21322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/>
            <p:nvPr/>
          </p:nvSpPr>
          <p:spPr>
            <a:xfrm>
              <a:off x="1947034" y="2003934"/>
              <a:ext cx="3643338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需要两个进程间的共享数据项</a:t>
              </a:r>
              <a:endParaRPr lang="zh-CN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63199" y="2050113"/>
            <a:ext cx="2298347" cy="776172"/>
            <a:chOff x="1363199" y="2287082"/>
            <a:chExt cx="2298347" cy="776172"/>
          </a:xfrm>
        </p:grpSpPr>
        <p:sp>
          <p:nvSpPr>
            <p:cNvPr id="18" name="矩形 17"/>
            <p:cNvSpPr/>
            <p:nvPr/>
          </p:nvSpPr>
          <p:spPr>
            <a:xfrm>
              <a:off x="1675796" y="2287082"/>
              <a:ext cx="16285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需要忙等待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63199" y="228917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90776" y="277523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/>
            <p:nvPr/>
          </p:nvSpPr>
          <p:spPr>
            <a:xfrm>
              <a:off x="1947034" y="2646876"/>
              <a:ext cx="171451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浪费</a:t>
              </a:r>
              <a:r>
                <a:rPr lang="en-US" altLang="zh-CN" sz="1800" dirty="0" smtClean="0"/>
                <a:t>CPU</a:t>
              </a:r>
              <a:r>
                <a:rPr lang="zh-CN" altLang="en-US" sz="1800" dirty="0" smtClean="0"/>
                <a:t>时间</a:t>
              </a:r>
              <a:endParaRPr lang="zh-CN" altLang="en-US" sz="1800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lang="zh-CN" altLang="en-US" smtClean="0"/>
              <a:t>背景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42790"/>
            <a:ext cx="37170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现实生活中的同步问题</a:t>
            </a:r>
            <a:endParaRPr lang="en-US" altLang="zh-CN" dirty="0"/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685693"/>
            <a:ext cx="34290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临界区 </a:t>
            </a:r>
            <a:r>
              <a:rPr lang="en-US" altLang="zh-CN" smtClean="0"/>
              <a:t>(</a:t>
            </a:r>
            <a:r>
              <a:rPr lang="zh-CN" altLang="en-US" smtClean="0"/>
              <a:t>Critical section</a:t>
            </a:r>
            <a:r>
              <a:rPr lang="en-US" altLang="zh-CN" smtClean="0"/>
              <a:t>)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42883"/>
            <a:ext cx="292895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方法</a:t>
            </a:r>
            <a:r>
              <a:rPr lang="en-US" altLang="zh-CN" smtClean="0"/>
              <a:t>1</a:t>
            </a:r>
            <a:r>
              <a:rPr lang="zh-CN" altLang="en-US" smtClean="0"/>
              <a:t>：禁用硬件中断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142976" y="2386464"/>
            <a:ext cx="364333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方法</a:t>
            </a:r>
            <a:r>
              <a:rPr lang="en-US" altLang="zh-CN" smtClean="0"/>
              <a:t>2</a:t>
            </a:r>
            <a:r>
              <a:rPr lang="zh-CN" altLang="en-US" smtClean="0"/>
              <a:t>：基于软件的解决方法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1142976" y="2743654"/>
            <a:ext cx="34290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>
                <a:solidFill>
                  <a:srgbClr val="C00000"/>
                </a:solidFill>
              </a:rPr>
              <a:t>方法</a:t>
            </a:r>
            <a:r>
              <a:rPr lang="en-US" altLang="zh-CN" dirty="0" smtClean="0">
                <a:solidFill>
                  <a:srgbClr val="C00000"/>
                </a:solidFill>
              </a:rPr>
              <a:t>3</a:t>
            </a:r>
            <a:r>
              <a:rPr lang="zh-CN" altLang="en-US" dirty="0" smtClean="0">
                <a:solidFill>
                  <a:srgbClr val="C00000"/>
                </a:solidFill>
              </a:rPr>
              <a:t>：更高级的抽象方法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51385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方法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：更高级的抽象方法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181368"/>
            <a:ext cx="4519195" cy="759280"/>
            <a:chOff x="844893" y="1014402"/>
            <a:chExt cx="4519195" cy="759280"/>
          </a:xfrm>
        </p:grpSpPr>
        <p:sp>
          <p:nvSpPr>
            <p:cNvPr id="12" name="内容占位符 2"/>
            <p:cNvSpPr txBox="1"/>
            <p:nvPr/>
          </p:nvSpPr>
          <p:spPr>
            <a:xfrm>
              <a:off x="1142976" y="1014402"/>
              <a:ext cx="4221112" cy="4143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硬件提供了一些同步原语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0289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2470" y="14856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/>
            <p:nvPr/>
          </p:nvSpPr>
          <p:spPr>
            <a:xfrm>
              <a:off x="1428728" y="1357304"/>
              <a:ext cx="3786214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中断禁用，原子操作指令等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057170"/>
            <a:ext cx="5870247" cy="1145272"/>
            <a:chOff x="844893" y="2057170"/>
            <a:chExt cx="5870247" cy="1145272"/>
          </a:xfrm>
        </p:grpSpPr>
        <p:sp>
          <p:nvSpPr>
            <p:cNvPr id="26" name="矩形 25"/>
            <p:cNvSpPr/>
            <p:nvPr/>
          </p:nvSpPr>
          <p:spPr>
            <a:xfrm>
              <a:off x="1157490" y="2057170"/>
              <a:ext cx="555765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操作系统提供更高级的编程抽象来简化进程同步</a:t>
              </a:r>
              <a:endParaRPr lang="en-GB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207966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2470" y="25572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/>
            <p:nvPr/>
          </p:nvSpPr>
          <p:spPr>
            <a:xfrm>
              <a:off x="1428728" y="2428874"/>
              <a:ext cx="2571768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例如：锁、信号量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pic>
          <p:nvPicPr>
            <p:cNvPr id="32" name="图片 3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2470" y="29144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3" name="内容占位符 2"/>
            <p:cNvSpPr txBox="1"/>
            <p:nvPr/>
          </p:nvSpPr>
          <p:spPr>
            <a:xfrm>
              <a:off x="1428728" y="2786064"/>
              <a:ext cx="2500330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用硬件原语来构建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锁</a:t>
            </a:r>
            <a:r>
              <a:rPr lang="en-US" altLang="zh-CN" dirty="0" smtClean="0"/>
              <a:t>(lock)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771550"/>
            <a:ext cx="5870247" cy="786108"/>
            <a:chOff x="844893" y="771550"/>
            <a:chExt cx="5870247" cy="786108"/>
          </a:xfrm>
        </p:grpSpPr>
        <p:sp>
          <p:nvSpPr>
            <p:cNvPr id="12" name="内容占位符 2"/>
            <p:cNvSpPr txBox="1"/>
            <p:nvPr/>
          </p:nvSpPr>
          <p:spPr>
            <a:xfrm>
              <a:off x="1142976" y="798378"/>
              <a:ext cx="3357586" cy="4143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锁是一个抽象的数据结构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77155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2470" y="122830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/>
            <p:nvPr/>
          </p:nvSpPr>
          <p:spPr>
            <a:xfrm>
              <a:off x="1428728" y="1141280"/>
              <a:ext cx="528641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一个二进制变量（锁定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解锁）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72470" y="1457128"/>
            <a:ext cx="3731578" cy="414114"/>
            <a:chOff x="1272470" y="1457128"/>
            <a:chExt cx="3731578" cy="414114"/>
          </a:xfrm>
        </p:grpSpPr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2470" y="15854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/>
            <p:nvPr/>
          </p:nvSpPr>
          <p:spPr>
            <a:xfrm>
              <a:off x="1428728" y="1457128"/>
              <a:ext cx="3575320" cy="4141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en-US" altLang="zh-CN" dirty="0" smtClean="0"/>
                <a:t>Lock::Acquire()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72470" y="2079435"/>
            <a:ext cx="5939322" cy="323400"/>
            <a:chOff x="1272470" y="2102268"/>
            <a:chExt cx="5939322" cy="323400"/>
          </a:xfrm>
        </p:grpSpPr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2470" y="22284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/>
            <p:nvPr/>
          </p:nvSpPr>
          <p:spPr>
            <a:xfrm>
              <a:off x="1425314" y="2102268"/>
              <a:ext cx="5786478" cy="32340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en-US" altLang="zh-CN" dirty="0" smtClean="0"/>
                <a:t>Lock::Release()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2205850"/>
            <a:ext cx="4231163" cy="1380249"/>
            <a:chOff x="844893" y="2714626"/>
            <a:chExt cx="4231163" cy="1380249"/>
          </a:xfrm>
        </p:grpSpPr>
        <p:grpSp>
          <p:nvGrpSpPr>
            <p:cNvPr id="5" name="组合 4"/>
            <p:cNvGrpSpPr/>
            <p:nvPr/>
          </p:nvGrpSpPr>
          <p:grpSpPr>
            <a:xfrm>
              <a:off x="844893" y="2714626"/>
              <a:ext cx="3439075" cy="422607"/>
              <a:chOff x="844893" y="2714626"/>
              <a:chExt cx="3439075" cy="422607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157490" y="2714626"/>
                <a:ext cx="312647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使用锁来控制临界区访问</a:t>
                </a:r>
                <a:endParaRPr lang="en-GB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4893" y="2737123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1423536" y="3171545"/>
              <a:ext cx="3652520" cy="92333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2">
                <a:buFont typeface="Monotype Sorts" charset="0"/>
                <a:buNone/>
              </a:pPr>
              <a:r>
                <a:rPr lang="en-US" altLang="zh-CN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lock_next_pid</a:t>
              </a:r>
              <a:r>
                <a:rPr lang="en-US" altLang="zh-CN" b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-&gt;Acquire();</a:t>
              </a:r>
              <a:endParaRPr lang="en-US" altLang="zh-CN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 marL="0" lvl="2">
                <a:buFont typeface="Monotype Sorts" charset="0"/>
                <a:buNone/>
              </a:pPr>
              <a:r>
                <a:rPr lang="en-US" altLang="zh-CN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new_pid</a:t>
              </a:r>
              <a:r>
                <a:rPr lang="en-US" altLang="zh-CN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= </a:t>
              </a:r>
              <a:r>
                <a:rPr lang="en-US" altLang="zh-CN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next_pid</a:t>
              </a:r>
              <a:r>
                <a:rPr lang="en-US" altLang="zh-CN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++ ;</a:t>
              </a:r>
              <a:endPara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 marL="0" lvl="2">
                <a:buFont typeface="Monotype Sorts" charset="0"/>
                <a:buNone/>
              </a:pPr>
              <a:r>
                <a:rPr lang="en-US" altLang="zh-CN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lock_next_pid</a:t>
              </a:r>
              <a:r>
                <a:rPr lang="en-US" altLang="zh-CN" b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-&gt;Release();</a:t>
              </a:r>
              <a:endPara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</p:grpSp>
      <p:sp>
        <p:nvSpPr>
          <p:cNvPr id="21" name="内容占位符 2"/>
          <p:cNvSpPr txBox="1"/>
          <p:nvPr/>
        </p:nvSpPr>
        <p:spPr>
          <a:xfrm>
            <a:off x="1423536" y="1771723"/>
            <a:ext cx="4156576" cy="415367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/>
            <a:r>
              <a:rPr lang="zh-CN" altLang="en-US" dirty="0" smtClean="0"/>
              <a:t>锁被释放前一直等待，然后得到锁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423536" y="2100790"/>
            <a:ext cx="3960440" cy="412495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/>
            <a:r>
              <a:rPr lang="zh-CN" altLang="en-US" dirty="0" smtClean="0"/>
              <a:t>释放锁，唤醒任何等待的进程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272470" y="1761926"/>
            <a:ext cx="5939322" cy="323400"/>
            <a:chOff x="1272470" y="2102268"/>
            <a:chExt cx="5939322" cy="323400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2470" y="22284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7" name="内容占位符 2"/>
            <p:cNvSpPr txBox="1"/>
            <p:nvPr/>
          </p:nvSpPr>
          <p:spPr>
            <a:xfrm>
              <a:off x="1425314" y="2102268"/>
              <a:ext cx="5786478" cy="32340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en-US" altLang="zh-CN" dirty="0" smtClean="0"/>
                <a:t>Lock::Release()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2" grpId="0"/>
      <p:bldP spid="22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原子操作指令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99592" y="1014402"/>
            <a:ext cx="6192687" cy="414624"/>
            <a:chOff x="844893" y="1014402"/>
            <a:chExt cx="6192687" cy="414624"/>
          </a:xfrm>
        </p:grpSpPr>
        <p:sp>
          <p:nvSpPr>
            <p:cNvPr id="12" name="内容占位符 2"/>
            <p:cNvSpPr txBox="1"/>
            <p:nvPr/>
          </p:nvSpPr>
          <p:spPr>
            <a:xfrm>
              <a:off x="1142975" y="1014402"/>
              <a:ext cx="5894605" cy="4143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现代</a:t>
              </a:r>
              <a:r>
                <a:rPr lang="en-US" altLang="zh-CN" dirty="0" smtClean="0"/>
                <a:t>CPU</a:t>
              </a:r>
              <a:r>
                <a:rPr lang="zh-CN" altLang="en-US" dirty="0" smtClean="0"/>
                <a:t>体系结构都提供一些特殊的原子操作指令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0289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99592" y="1408875"/>
            <a:ext cx="5311283" cy="408539"/>
            <a:chOff x="844893" y="1491630"/>
            <a:chExt cx="5311283" cy="408539"/>
          </a:xfrm>
        </p:grpSpPr>
        <p:sp>
          <p:nvSpPr>
            <p:cNvPr id="26" name="矩形 25"/>
            <p:cNvSpPr/>
            <p:nvPr/>
          </p:nvSpPr>
          <p:spPr>
            <a:xfrm>
              <a:off x="1157490" y="1491630"/>
              <a:ext cx="499868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测试和置位（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Test-and-Set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）指令</a:t>
              </a:r>
              <a:endParaRPr lang="en-GB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150005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72470" y="1808701"/>
            <a:ext cx="4728290" cy="1124794"/>
            <a:chOff x="1272470" y="1863334"/>
            <a:chExt cx="4728290" cy="1124794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2470" y="19916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/>
            <p:nvPr/>
          </p:nvSpPr>
          <p:spPr>
            <a:xfrm>
              <a:off x="1428728" y="1863334"/>
              <a:ext cx="2639216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从内存单元中读取值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2470" y="236340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/>
            <p:nvPr/>
          </p:nvSpPr>
          <p:spPr>
            <a:xfrm>
              <a:off x="1428728" y="2235038"/>
              <a:ext cx="457203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测试该值是否为</a:t>
              </a:r>
              <a:r>
                <a:rPr lang="en-US" altLang="zh-CN" dirty="0" smtClean="0"/>
                <a:t>1</a:t>
              </a:r>
              <a:r>
                <a:rPr lang="zh-CN" altLang="en-US" dirty="0" smtClean="0"/>
                <a:t>（然后返回真或假）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2470" y="26926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7" name="内容占位符 2"/>
            <p:cNvSpPr txBox="1"/>
            <p:nvPr/>
          </p:nvSpPr>
          <p:spPr>
            <a:xfrm>
              <a:off x="1428728" y="2571750"/>
              <a:ext cx="2639216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内存单元值设置为</a:t>
              </a:r>
              <a:r>
                <a:rPr lang="en-US" altLang="zh-CN" dirty="0" smtClean="0"/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1316173" y="2982839"/>
            <a:ext cx="5128035" cy="159505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-341630" defTabSz="-635">
              <a:lnSpc>
                <a:spcPct val="90000"/>
              </a:lnSpc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boolean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TestAndSet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(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boolean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*target)</a:t>
            </a:r>
            <a:r>
              <a:rPr lang="x-none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‏</a:t>
            </a: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indent="-341630" defTabSz="-635">
              <a:lnSpc>
                <a:spcPct val="90000"/>
              </a:lnSpc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{</a:t>
            </a: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indent="-341630" defTabSz="-635">
              <a:lnSpc>
                <a:spcPct val="90000"/>
              </a:lnSpc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boolean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rv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= *target;</a:t>
            </a: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indent="-341630" defTabSz="-635">
              <a:lnSpc>
                <a:spcPct val="90000"/>
              </a:lnSpc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*target = </a:t>
            </a:r>
            <a:r>
              <a:rPr lang="en-US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true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indent="-341630" defTabSz="-635">
              <a:lnSpc>
                <a:spcPct val="90000"/>
              </a:lnSpc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return 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rv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:</a:t>
            </a: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indent="-341630" defTabSz="-635">
              <a:lnSpc>
                <a:spcPct val="90000"/>
              </a:lnSpc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原子操作指令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99592" y="1805079"/>
            <a:ext cx="3583091" cy="788082"/>
            <a:chOff x="899592" y="1896653"/>
            <a:chExt cx="3583091" cy="788082"/>
          </a:xfrm>
        </p:grpSpPr>
        <p:sp>
          <p:nvSpPr>
            <p:cNvPr id="28" name="矩形 27"/>
            <p:cNvSpPr/>
            <p:nvPr/>
          </p:nvSpPr>
          <p:spPr>
            <a:xfrm>
              <a:off x="1212189" y="1896653"/>
              <a:ext cx="327049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交换指令（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exchange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en-GB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99592" y="191915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27169" y="23967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483427" y="2268357"/>
              <a:ext cx="278608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交换内存中的两个值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327169" y="2614964"/>
            <a:ext cx="5556784" cy="1499513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-341630" defTabSz="-635">
              <a:lnSpc>
                <a:spcPct val="84000"/>
              </a:lnSpc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void Exchange (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boolean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*a, 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boolean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*b)</a:t>
            </a:r>
            <a:r>
              <a:rPr lang="x-none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‏</a:t>
            </a: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indent="-341630" defTabSz="-635">
              <a:lnSpc>
                <a:spcPct val="84000"/>
              </a:lnSpc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{</a:t>
            </a: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indent="-341630" defTabSz="-635">
              <a:lnSpc>
                <a:spcPct val="84000"/>
              </a:lnSpc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</a:t>
            </a:r>
            <a:r>
              <a:rPr lang="en-GB" altLang="zh-CN" b="1" dirty="0" err="1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boolean</a:t>
            </a: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temp = *a;</a:t>
            </a: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indent="-341630" defTabSz="-635">
              <a:lnSpc>
                <a:spcPct val="84000"/>
              </a:lnSpc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*a = *b;</a:t>
            </a: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indent="-341630" defTabSz="-635">
              <a:lnSpc>
                <a:spcPct val="84000"/>
              </a:lnSpc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*b = temp:</a:t>
            </a:r>
            <a:endParaRPr lang="en-GB" altLang="zh-CN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indent="-341630" defTabSz="-635">
              <a:lnSpc>
                <a:spcPct val="84000"/>
              </a:lnSpc>
              <a:tabLst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GB" altLang="zh-CN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}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899592" y="1408875"/>
            <a:ext cx="5311283" cy="408539"/>
            <a:chOff x="844893" y="1491630"/>
            <a:chExt cx="5311283" cy="408539"/>
          </a:xfrm>
        </p:grpSpPr>
        <p:sp>
          <p:nvSpPr>
            <p:cNvPr id="11" name="矩形 10"/>
            <p:cNvSpPr/>
            <p:nvPr/>
          </p:nvSpPr>
          <p:spPr>
            <a:xfrm>
              <a:off x="1157490" y="1491630"/>
              <a:ext cx="499868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测试和置位（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Test-and-Set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）指令</a:t>
              </a:r>
              <a:endParaRPr lang="en-GB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8"/>
            <p:cNvSpPr txBox="1"/>
            <p:nvPr/>
          </p:nvSpPr>
          <p:spPr>
            <a:xfrm>
              <a:off x="844893" y="150005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99592" y="1014402"/>
            <a:ext cx="6192687" cy="414624"/>
            <a:chOff x="844893" y="1014402"/>
            <a:chExt cx="6192687" cy="414624"/>
          </a:xfrm>
        </p:grpSpPr>
        <p:sp>
          <p:nvSpPr>
            <p:cNvPr id="16" name="内容占位符 2"/>
            <p:cNvSpPr txBox="1"/>
            <p:nvPr/>
          </p:nvSpPr>
          <p:spPr>
            <a:xfrm>
              <a:off x="1142975" y="1014402"/>
              <a:ext cx="5894605" cy="4143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现代</a:t>
              </a:r>
              <a:r>
                <a:rPr lang="en-US" altLang="zh-CN" dirty="0" smtClean="0"/>
                <a:t>CPU</a:t>
              </a:r>
              <a:r>
                <a:rPr lang="zh-CN" altLang="en-US" dirty="0" smtClean="0"/>
                <a:t>体系结构都提供一些特殊的原子操作指令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8" name="TextBox 12"/>
            <p:cNvSpPr txBox="1"/>
            <p:nvPr/>
          </p:nvSpPr>
          <p:spPr>
            <a:xfrm>
              <a:off x="844893" y="10289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285720" y="21429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使用</a:t>
            </a:r>
            <a:r>
              <a:rPr lang="en-US" altLang="zh-CN" dirty="0" smtClean="0"/>
              <a:t>TS</a:t>
            </a:r>
            <a:r>
              <a:rPr lang="zh-CN" altLang="en-US" dirty="0" smtClean="0"/>
              <a:t>指令实现自旋锁</a:t>
            </a:r>
            <a:r>
              <a:rPr lang="en-US" altLang="zh-CN" dirty="0" smtClean="0"/>
              <a:t>(spinlock)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323528" y="1157126"/>
            <a:ext cx="3905378" cy="92333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class Lock {</a:t>
            </a:r>
            <a:endParaRPr lang="en-US" altLang="zh-CN" sz="18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value = 0;</a:t>
            </a:r>
            <a:endParaRPr lang="en-US" altLang="zh-CN" sz="18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323528" y="2185900"/>
            <a:ext cx="3905378" cy="12003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800" b="1" spc="-80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Lock::Acquire() </a:t>
            </a:r>
            <a:r>
              <a:rPr lang="en-US" altLang="zh-CN" sz="1800" b="1" spc="-8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  <a:endParaRPr lang="en-US" altLang="zh-CN" sz="1800" b="1" spc="-80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spc="-8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while (</a:t>
            </a:r>
            <a:r>
              <a:rPr lang="en-US" altLang="zh-CN" sz="1800" b="1" spc="-80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test-and-set(value))</a:t>
            </a:r>
            <a:endParaRPr lang="en-US" altLang="zh-CN" sz="1800" b="1" spc="-80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spc="-8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; //spin</a:t>
            </a:r>
            <a:endParaRPr lang="en-US" altLang="zh-CN" sz="1800" b="1" spc="-80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spc="-8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323528" y="3510442"/>
            <a:ext cx="3905378" cy="92333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Lock::Release() </a:t>
            </a: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  <a:endParaRPr lang="en-US" altLang="zh-CN" sz="18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value = 0;</a:t>
            </a:r>
            <a:endParaRPr lang="en-US" altLang="zh-CN" sz="18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234605" y="1506048"/>
            <a:ext cx="3236370" cy="2736916"/>
            <a:chOff x="4234605" y="1506048"/>
            <a:chExt cx="3236370" cy="2736916"/>
          </a:xfrm>
        </p:grpSpPr>
        <p:sp>
          <p:nvSpPr>
            <p:cNvPr id="20" name="矩形 19"/>
            <p:cNvSpPr/>
            <p:nvPr/>
          </p:nvSpPr>
          <p:spPr>
            <a:xfrm>
              <a:off x="4734671" y="1506048"/>
              <a:ext cx="2736304" cy="273691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/>
            <p:nvPr/>
          </p:nvCxnSpPr>
          <p:spPr>
            <a:xfrm flipV="1">
              <a:off x="4234605" y="1775988"/>
              <a:ext cx="500066" cy="425108"/>
            </a:xfrm>
            <a:prstGeom prst="line">
              <a:avLst/>
            </a:prstGeom>
            <a:ln w="38100">
              <a:solidFill>
                <a:srgbClr val="11576A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4234605" y="3386229"/>
              <a:ext cx="474200" cy="409912"/>
            </a:xfrm>
            <a:prstGeom prst="line">
              <a:avLst/>
            </a:prstGeom>
            <a:ln w="38100">
              <a:solidFill>
                <a:srgbClr val="11576A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1403648" y="4532460"/>
            <a:ext cx="5085480" cy="416378"/>
            <a:chOff x="1272470" y="4731990"/>
            <a:chExt cx="5085480" cy="416378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2470" y="486035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/>
            <p:nvPr/>
          </p:nvSpPr>
          <p:spPr>
            <a:xfrm>
              <a:off x="1428728" y="4731990"/>
              <a:ext cx="492922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线程在等待的时候消耗</a:t>
              </a:r>
              <a:r>
                <a:rPr lang="en-US" altLang="zh-CN" dirty="0" smtClean="0"/>
                <a:t>CPU</a:t>
              </a:r>
              <a:r>
                <a:rPr lang="zh-CN" altLang="en-US" dirty="0" smtClean="0"/>
                <a:t>时间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795775" y="1619095"/>
            <a:ext cx="2867516" cy="1245415"/>
            <a:chOff x="4849128" y="1460049"/>
            <a:chExt cx="2867516" cy="1245415"/>
          </a:xfrm>
        </p:grpSpPr>
        <p:sp>
          <p:nvSpPr>
            <p:cNvPr id="34" name="Rectangle 3"/>
            <p:cNvSpPr txBox="1">
              <a:spLocks noChangeArrowheads="1"/>
            </p:cNvSpPr>
            <p:nvPr/>
          </p:nvSpPr>
          <p:spPr>
            <a:xfrm>
              <a:off x="4849128" y="1460049"/>
              <a:ext cx="2867516" cy="1245415"/>
            </a:xfrm>
            <a:prstGeom prst="rect">
              <a:avLst/>
            </a:prstGeom>
            <a:noFill/>
            <a:effectLst/>
          </p:spPr>
          <p:txBody>
            <a:bodyPr/>
            <a:lstStyle/>
            <a:p>
              <a:pPr marR="0" lvl="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panose="05000000000000000000" charset="2"/>
                </a:rPr>
                <a:t>如果锁被释放，那么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panose="05000000000000000000" charset="2"/>
                </a:rPr>
                <a:t>TS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panose="05000000000000000000" charset="2"/>
                </a:rPr>
                <a:t>指令读取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panose="05000000000000000000" charset="2"/>
                </a:rPr>
                <a:t>0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panose="05000000000000000000" charset="2"/>
                </a:rPr>
                <a:t>并将值设置为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panose="05000000000000000000" charset="2"/>
                </a:rPr>
                <a:t>1 </a:t>
              </a:r>
              <a:endPara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anose="05000000000000000000" charset="2"/>
              </a:endParaRPr>
            </a:p>
            <a:p>
              <a:pPr marR="0" lvl="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panose="05000000000000000000" charset="2"/>
                </a:rPr>
                <a:t>    锁被设置为忙并且需要等</a:t>
              </a:r>
              <a:endPara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anose="05000000000000000000" charset="2"/>
              </a:endParaRPr>
            </a:p>
            <a:p>
              <a:pPr marR="0" lvl="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panose="05000000000000000000" charset="2"/>
                </a:rPr>
                <a:t>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panose="05000000000000000000" charset="2"/>
                </a:rPr>
                <a:t>   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panose="05000000000000000000" charset="2"/>
                </a:rPr>
                <a:t>待完成</a:t>
              </a: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61964" y="203690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4795775" y="2842631"/>
            <a:ext cx="2867516" cy="1184310"/>
            <a:chOff x="4849128" y="2833973"/>
            <a:chExt cx="2867516" cy="1184310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>
            <a:xfrm>
              <a:off x="4849128" y="2833973"/>
              <a:ext cx="2867516" cy="1184310"/>
            </a:xfrm>
            <a:prstGeom prst="rect">
              <a:avLst/>
            </a:prstGeom>
            <a:noFill/>
            <a:effectLst/>
          </p:spPr>
          <p:txBody>
            <a:bodyPr/>
            <a:lstStyle/>
            <a:p>
              <a:pPr marR="0" lvl="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panose="05000000000000000000" charset="2"/>
                </a:rPr>
                <a:t>如果锁处于忙状态，那么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panose="05000000000000000000" charset="2"/>
                </a:rPr>
                <a:t>TS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panose="05000000000000000000" charset="2"/>
                </a:rPr>
                <a:t>指令读取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panose="05000000000000000000" charset="2"/>
                </a:rPr>
                <a:t>1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panose="05000000000000000000" charset="2"/>
                </a:rPr>
                <a:t>并将值设置为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panose="05000000000000000000" charset="2"/>
                </a:rPr>
                <a:t>1 </a:t>
              </a:r>
              <a:endPara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anose="05000000000000000000" charset="2"/>
              </a:endParaRPr>
            </a:p>
            <a:p>
              <a:pPr marR="0" lvl="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panose="05000000000000000000" charset="2"/>
                </a:rPr>
                <a:t>    不改变锁的状态并且需要</a:t>
              </a:r>
              <a:endPara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anose="05000000000000000000" charset="2"/>
              </a:endParaRPr>
            </a:p>
            <a:p>
              <a:pPr marR="0" lvl="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panose="05000000000000000000" charset="2"/>
                </a:rPr>
                <a:t>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panose="05000000000000000000" charset="2"/>
                </a:rPr>
                <a:t>   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panose="05000000000000000000" charset="2"/>
                </a:rPr>
                <a:t>循环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61964" y="3435943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37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285720" y="21429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无忙等待锁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85583" y="772278"/>
            <a:ext cx="3250314" cy="2265591"/>
            <a:chOff x="385583" y="772278"/>
            <a:chExt cx="3250314" cy="2265591"/>
          </a:xfrm>
        </p:grpSpPr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385583" y="1221987"/>
              <a:ext cx="3250314" cy="1815882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spc="-150" dirty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Lock::Acquire() </a:t>
              </a:r>
              <a:r>
                <a:rPr lang="en-US" altLang="zh-CN" sz="1600" b="1" spc="-150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{</a:t>
              </a:r>
              <a:endParaRPr lang="en-US" altLang="zh-CN" sz="1600" b="1" spc="-15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spc="-150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while (</a:t>
              </a:r>
              <a:r>
                <a:rPr lang="en-US" altLang="zh-CN" sz="1600" b="1" spc="-150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test-and-set(value))</a:t>
              </a:r>
              <a:endParaRPr lang="en-US" altLang="zh-CN" sz="1600" b="1" spc="-15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spc="-150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  ; //spin</a:t>
              </a:r>
              <a:endParaRPr lang="en-US" altLang="zh-CN" sz="1600" b="1" spc="-15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spc="-150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</a:t>
              </a:r>
              <a:endParaRPr lang="en-US" altLang="zh-CN" sz="1600" b="1" spc="-150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r>
                <a:rPr lang="en-US" altLang="zh-CN" sz="1600" b="1" spc="-150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Lock::Release() </a:t>
              </a:r>
              <a:r>
                <a:rPr lang="en-US" altLang="zh-CN" sz="1600" b="1" spc="-150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{</a:t>
              </a:r>
              <a:endParaRPr lang="en-US" altLang="zh-CN" sz="1600" b="1" spc="-150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r>
                <a:rPr lang="en-US" altLang="zh-CN" sz="1600" b="1" spc="-150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value = 0;</a:t>
              </a:r>
              <a:endParaRPr lang="en-US" altLang="zh-CN" sz="1600" b="1" spc="-150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r>
                <a:rPr lang="en-US" altLang="zh-CN" sz="1600" b="1" spc="-150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</a:t>
              </a:r>
              <a:endParaRPr lang="en-US" altLang="zh-CN" sz="1600" b="1" spc="-15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33686" y="77227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</a:rPr>
                <a:t>忙等待</a:t>
              </a:r>
              <a:endParaRPr lang="zh-CN" altLang="en-US" sz="2000" b="1" dirty="0">
                <a:solidFill>
                  <a:srgbClr val="11576A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067944" y="779275"/>
            <a:ext cx="4447376" cy="3465078"/>
            <a:chOff x="4067944" y="779275"/>
            <a:chExt cx="4447376" cy="3465078"/>
          </a:xfrm>
        </p:grpSpPr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4067944" y="1221987"/>
              <a:ext cx="4447376" cy="3022366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70000"/>
                </a:lnSpc>
              </a:pPr>
              <a:r>
                <a:rPr lang="en-US" altLang="zh-CN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class Lock </a:t>
              </a: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{</a:t>
              </a:r>
              <a:endPara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</a:t>
              </a:r>
              <a:r>
                <a:rPr lang="en-US" altLang="zh-CN" sz="1600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int</a:t>
              </a: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value = 0;</a:t>
              </a:r>
              <a:endPara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</a:t>
              </a:r>
              <a:r>
                <a:rPr lang="en-US" altLang="zh-CN" sz="1600" b="1" dirty="0" err="1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WaitQueue</a:t>
              </a: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q;</a:t>
              </a:r>
              <a:endPara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r>
                <a:rPr lang="en-US" altLang="zh-CN" sz="1600" b="1" dirty="0" smtClean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</a:t>
              </a:r>
              <a:endPara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36096" y="779275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</a:rPr>
                <a:t>无忙等待</a:t>
              </a:r>
              <a:endParaRPr lang="zh-CN" altLang="en-US" sz="2000" b="1" dirty="0">
                <a:solidFill>
                  <a:srgbClr val="11576A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83568" y="3795886"/>
            <a:ext cx="3101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</a:rPr>
              <a:t>如何使用交换指令来实现？</a:t>
            </a:r>
            <a:endParaRPr lang="zh-CN" altLang="en-US" sz="2000" b="1" dirty="0">
              <a:solidFill>
                <a:srgbClr val="11576A"/>
              </a:solidFill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067944" y="2068844"/>
            <a:ext cx="4392488" cy="112646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Lock::Acquire()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  <a:endParaRPr lang="en-US" altLang="zh-CN" sz="16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while (test-and-set(value)) {</a:t>
            </a:r>
            <a:endParaRPr lang="en-US" altLang="zh-CN" sz="16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600" b="1" dirty="0" smtClean="0">
                <a:solidFill>
                  <a:srgbClr val="11576A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add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this TCB to wait queue q;</a:t>
            </a:r>
            <a:endParaRPr lang="en-US" altLang="zh-CN" sz="16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600" b="1" dirty="0" smtClean="0">
                <a:solidFill>
                  <a:srgbClr val="11576A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schedule();</a:t>
            </a:r>
            <a:endParaRPr lang="en-US" altLang="zh-CN" sz="1600" b="1" dirty="0" smtClean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}</a:t>
            </a:r>
            <a:endParaRPr lang="en-US" altLang="zh-CN" sz="16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067944" y="3318832"/>
            <a:ext cx="3843888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Lock::Release()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  <a:endParaRPr lang="en-US" altLang="zh-CN" sz="16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value = 0;</a:t>
            </a:r>
            <a:endParaRPr lang="en-US" altLang="zh-CN" sz="16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600" b="1" dirty="0" smtClean="0">
                <a:solidFill>
                  <a:srgbClr val="11576A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remove</a:t>
            </a:r>
            <a:r>
              <a:rPr lang="en-US" altLang="zh-CN" sz="1600" b="1" dirty="0" smtClean="0">
                <a:solidFill>
                  <a:srgbClr val="11576A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one thread t from q;</a:t>
            </a:r>
            <a:endParaRPr lang="en-US" altLang="zh-CN" sz="1600" b="1" dirty="0" smtClean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600" b="1" dirty="0" smtClean="0">
                <a:solidFill>
                  <a:srgbClr val="11576A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wakeup(t)</a:t>
            </a:r>
            <a:r>
              <a:rPr lang="en-US" altLang="zh-CN" sz="1600" b="1" dirty="0" smtClean="0">
                <a:solidFill>
                  <a:srgbClr val="11576A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  <a:endParaRPr lang="en-US" altLang="zh-CN" sz="1600" b="1" dirty="0" smtClean="0">
              <a:solidFill>
                <a:srgbClr val="11576A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600" b="1" dirty="0" smtClean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 bldLvl="0" animBg="1"/>
      <p:bldP spid="12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原子操作指令锁的特征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11145" y="1258468"/>
            <a:ext cx="7493303" cy="349779"/>
            <a:chOff x="1111145" y="1258468"/>
            <a:chExt cx="7493303" cy="349779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1145" y="138683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/>
            <p:nvPr/>
          </p:nvSpPr>
          <p:spPr>
            <a:xfrm>
              <a:off x="1267402" y="1258468"/>
              <a:ext cx="7337046" cy="34977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适用于单处理器或者共享主存的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多处理器</a:t>
              </a:r>
              <a:r>
                <a:rPr lang="zh-CN" altLang="en-US" dirty="0" smtClean="0"/>
                <a:t>中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任意数量的进程同步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11145" y="1578807"/>
            <a:ext cx="2656588" cy="428628"/>
            <a:chOff x="1111145" y="1578807"/>
            <a:chExt cx="2656588" cy="428628"/>
          </a:xfrm>
        </p:grpSpPr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1145" y="170716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/>
            <p:nvPr/>
          </p:nvSpPr>
          <p:spPr>
            <a:xfrm>
              <a:off x="1267403" y="1578807"/>
              <a:ext cx="250033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简单并且容易证明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11145" y="1951149"/>
            <a:ext cx="3156654" cy="416378"/>
            <a:chOff x="1111145" y="1951149"/>
            <a:chExt cx="3156654" cy="416378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1145" y="207951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/>
            <p:nvPr/>
          </p:nvSpPr>
          <p:spPr>
            <a:xfrm>
              <a:off x="1267403" y="1951149"/>
              <a:ext cx="3000396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支持多临界区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83568" y="915566"/>
            <a:ext cx="1226777" cy="414624"/>
            <a:chOff x="683568" y="915566"/>
            <a:chExt cx="1226777" cy="414624"/>
          </a:xfrm>
        </p:grpSpPr>
        <p:sp>
          <p:nvSpPr>
            <p:cNvPr id="11" name="内容占位符 2"/>
            <p:cNvSpPr txBox="1"/>
            <p:nvPr/>
          </p:nvSpPr>
          <p:spPr>
            <a:xfrm>
              <a:off x="981651" y="915566"/>
              <a:ext cx="928694" cy="4143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优点</a:t>
              </a:r>
              <a:endParaRPr lang="zh-CN" altLang="en-US" dirty="0"/>
            </a:p>
          </p:txBody>
        </p:sp>
        <p:sp>
          <p:nvSpPr>
            <p:cNvPr id="16" name="TextBox 12"/>
            <p:cNvSpPr txBox="1"/>
            <p:nvPr/>
          </p:nvSpPr>
          <p:spPr>
            <a:xfrm>
              <a:off x="683568" y="93008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3568" y="2309164"/>
            <a:ext cx="1226777" cy="414624"/>
            <a:chOff x="683568" y="2309164"/>
            <a:chExt cx="1226777" cy="414624"/>
          </a:xfrm>
        </p:grpSpPr>
        <p:sp>
          <p:nvSpPr>
            <p:cNvPr id="12" name="内容占位符 2"/>
            <p:cNvSpPr txBox="1"/>
            <p:nvPr/>
          </p:nvSpPr>
          <p:spPr>
            <a:xfrm>
              <a:off x="981651" y="2309164"/>
              <a:ext cx="928694" cy="4143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缺点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3568" y="232367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11145" y="2652066"/>
            <a:ext cx="3085216" cy="428628"/>
            <a:chOff x="1111145" y="2652066"/>
            <a:chExt cx="3085216" cy="428628"/>
          </a:xfrm>
        </p:grpSpPr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1145" y="278042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/>
            <p:nvPr/>
          </p:nvSpPr>
          <p:spPr>
            <a:xfrm>
              <a:off x="1267403" y="2652066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忙等待消耗处理器时间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11145" y="2994742"/>
            <a:ext cx="5514108" cy="700305"/>
            <a:chOff x="1111145" y="2994742"/>
            <a:chExt cx="5514108" cy="700305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1145" y="312310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/>
            <p:nvPr/>
          </p:nvSpPr>
          <p:spPr>
            <a:xfrm>
              <a:off x="1267403" y="2994742"/>
              <a:ext cx="5357850" cy="700305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可能导致饥饿</a:t>
              </a:r>
              <a:endParaRPr lang="en-US" altLang="zh-CN" dirty="0" smtClean="0"/>
            </a:p>
            <a:p>
              <a:pPr marL="0" indent="0"/>
              <a:r>
                <a:rPr lang="zh-CN" altLang="en-US" sz="1800" dirty="0" smtClean="0"/>
                <a:t>  进程离开临界区时有多个等待进程的情况</a:t>
              </a:r>
              <a:endParaRPr lang="zh-CN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11145" y="3635860"/>
            <a:ext cx="7240441" cy="1028110"/>
            <a:chOff x="1111145" y="3635860"/>
            <a:chExt cx="7240441" cy="1028110"/>
          </a:xfrm>
        </p:grpSpPr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1145" y="376422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/>
            <p:nvPr/>
          </p:nvSpPr>
          <p:spPr>
            <a:xfrm>
              <a:off x="1267403" y="3635860"/>
              <a:ext cx="857256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>
                  <a:solidFill>
                    <a:srgbClr val="C00000"/>
                  </a:solidFill>
                </a:rPr>
                <a:t>死锁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6" name="内容占位符 2"/>
            <p:cNvSpPr txBox="1"/>
            <p:nvPr/>
          </p:nvSpPr>
          <p:spPr>
            <a:xfrm>
              <a:off x="1366810" y="3963665"/>
              <a:ext cx="6984776" cy="700305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sz="1800" dirty="0"/>
                <a:t>拥有临界</a:t>
              </a:r>
              <a:r>
                <a:rPr lang="zh-CN" altLang="en-US" sz="1800" dirty="0" smtClean="0"/>
                <a:t>区的低优先级进程</a:t>
              </a:r>
              <a:endParaRPr lang="en-US" altLang="zh-CN" sz="1800" dirty="0" smtClean="0"/>
            </a:p>
            <a:p>
              <a:pPr marL="0" indent="0"/>
              <a:r>
                <a:rPr lang="zh-CN" altLang="en-US" sz="1800" dirty="0" smtClean="0"/>
                <a:t>请求访问临界区的高优先级进程获得处理器并等待临界区</a:t>
              </a:r>
              <a:endParaRPr lang="zh-CN" altLang="en-US" sz="1800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新进程分配标识中的可能错误</a:t>
            </a:r>
            <a:endParaRPr lang="en-US" altLang="zh-CN" dirty="0"/>
          </a:p>
        </p:txBody>
      </p:sp>
      <p:sp>
        <p:nvSpPr>
          <p:cNvPr id="9" name="内容占位符 2"/>
          <p:cNvSpPr txBox="1"/>
          <p:nvPr/>
        </p:nvSpPr>
        <p:spPr>
          <a:xfrm>
            <a:off x="580998" y="1428742"/>
            <a:ext cx="2478834" cy="71438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kumimoji="0" lang="en-US" altLang="zh-CN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CN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next_pid</a:t>
            </a:r>
            <a:r>
              <a:rPr kumimoji="0" lang="en-US" altLang="zh-CN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Reg1</a:t>
            </a:r>
            <a:endParaRPr kumimoji="0" lang="en-US" altLang="zh-CN" sz="16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20000"/>
              </a:spcBef>
            </a:pPr>
            <a:r>
              <a:rPr kumimoji="0" lang="en-US" altLang="zh-CN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STORE Reg1 </a:t>
            </a:r>
            <a:r>
              <a:rPr kumimoji="0" lang="en-US" altLang="zh-CN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new_pid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内容占位符 2"/>
          <p:cNvSpPr txBox="1"/>
          <p:nvPr/>
        </p:nvSpPr>
        <p:spPr>
          <a:xfrm>
            <a:off x="577892" y="3226662"/>
            <a:ext cx="3202020" cy="85725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INC Reg1 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20000"/>
              </a:spcBef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kumimoji="0" lang="en-US" altLang="zh-CN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Reg1 </a:t>
            </a:r>
            <a:r>
              <a:rPr kumimoji="0" lang="en-US" altLang="zh-CN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next_pid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内容占位符 2"/>
          <p:cNvSpPr txBox="1"/>
          <p:nvPr/>
        </p:nvSpPr>
        <p:spPr>
          <a:xfrm>
            <a:off x="4729164" y="1995686"/>
            <a:ext cx="3214710" cy="648072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kumimoji="0" lang="en-US" altLang="zh-CN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next_pid</a:t>
            </a:r>
            <a:r>
              <a:rPr kumimoji="0" lang="en-US" altLang="zh-CN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Reg1</a:t>
            </a:r>
            <a:endParaRPr kumimoji="0" lang="en-US" altLang="zh-CN" sz="16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20000"/>
              </a:spcBef>
            </a:pPr>
            <a:r>
              <a:rPr kumimoji="0" lang="en-US" altLang="zh-CN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STORE Reg1 </a:t>
            </a:r>
            <a:r>
              <a:rPr kumimoji="0" lang="en-US" altLang="zh-CN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new_pid</a:t>
            </a:r>
            <a:endParaRPr kumimoji="0" lang="en-US" altLang="zh-CN" sz="16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内容占位符 2"/>
          <p:cNvSpPr txBox="1"/>
          <p:nvPr/>
        </p:nvSpPr>
        <p:spPr>
          <a:xfrm>
            <a:off x="571472" y="3908432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en-US" altLang="zh-CN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new_pid</a:t>
            </a:r>
            <a:r>
              <a:rPr lang="en-US" altLang="zh-CN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内容占位符 2"/>
          <p:cNvSpPr txBox="1"/>
          <p:nvPr/>
        </p:nvSpPr>
        <p:spPr>
          <a:xfrm>
            <a:off x="2837639" y="3908432"/>
            <a:ext cx="2182837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en-US" altLang="zh-CN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next_pid</a:t>
            </a:r>
            <a:r>
              <a:rPr lang="en-US" altLang="zh-CN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4729164" y="3908432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en-US" altLang="zh-CN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new_pid</a:t>
            </a:r>
            <a:r>
              <a:rPr lang="en-US" altLang="zh-CN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endParaRPr lang="zh-CN" altLang="en-US" sz="1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内容占位符 2"/>
          <p:cNvSpPr txBox="1"/>
          <p:nvPr/>
        </p:nvSpPr>
        <p:spPr>
          <a:xfrm>
            <a:off x="571472" y="1047740"/>
            <a:ext cx="92869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sz="1800" dirty="0" smtClean="0"/>
              <a:t>进程</a:t>
            </a:r>
            <a:r>
              <a:rPr lang="en-US" altLang="zh-CN" sz="1800" dirty="0" smtClean="0"/>
              <a:t>A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内容占位符 2"/>
          <p:cNvSpPr txBox="1"/>
          <p:nvPr/>
        </p:nvSpPr>
        <p:spPr>
          <a:xfrm>
            <a:off x="4700588" y="1014402"/>
            <a:ext cx="100013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进程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B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rot="5400000">
            <a:off x="2964645" y="1678775"/>
            <a:ext cx="642942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286116" y="2000246"/>
            <a:ext cx="1285884" cy="158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5400000">
            <a:off x="3929058" y="2643188"/>
            <a:ext cx="1285884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10800000">
            <a:off x="3286116" y="3286130"/>
            <a:ext cx="1357322" cy="158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5400000">
            <a:off x="3000364" y="3571882"/>
            <a:ext cx="571504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/>
          <p:cNvSpPr txBox="1"/>
          <p:nvPr/>
        </p:nvSpPr>
        <p:spPr>
          <a:xfrm>
            <a:off x="570678" y="3905428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en-US" altLang="zh-CN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new_pid</a:t>
            </a:r>
            <a:r>
              <a:rPr lang="en-US" altLang="zh-CN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内容占位符 2"/>
          <p:cNvSpPr txBox="1"/>
          <p:nvPr/>
        </p:nvSpPr>
        <p:spPr>
          <a:xfrm>
            <a:off x="2836572" y="3909554"/>
            <a:ext cx="2182837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en-US" altLang="zh-CN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next_pid</a:t>
            </a:r>
            <a:r>
              <a:rPr lang="en-US" altLang="zh-CN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=100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4728097" y="3908361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en-US" altLang="zh-CN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new_pid</a:t>
            </a:r>
            <a:r>
              <a:rPr lang="en-US" altLang="zh-CN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zh-CN" altLang="en-US" sz="1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内容占位符 2"/>
          <p:cNvSpPr txBox="1"/>
          <p:nvPr/>
        </p:nvSpPr>
        <p:spPr>
          <a:xfrm>
            <a:off x="4729164" y="2572078"/>
            <a:ext cx="3214710" cy="65458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kumimoji="0" lang="en-US" altLang="zh-CN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INC Reg1 </a:t>
            </a:r>
            <a:endParaRPr kumimoji="0" lang="en-US" altLang="zh-CN" sz="16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ct val="20000"/>
              </a:spcBef>
            </a:pPr>
            <a:r>
              <a:rPr kumimoji="0" lang="en-US" altLang="zh-CN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STORE Reg1 </a:t>
            </a:r>
            <a:r>
              <a:rPr kumimoji="0" lang="en-US" altLang="zh-CN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next_kpid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571206" y="1995686"/>
            <a:ext cx="0" cy="6144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内容占位符 2"/>
          <p:cNvSpPr txBox="1"/>
          <p:nvPr/>
        </p:nvSpPr>
        <p:spPr>
          <a:xfrm>
            <a:off x="3942058" y="3908432"/>
            <a:ext cx="616792" cy="30354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en-US" altLang="zh-C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6" grpId="0"/>
      <p:bldP spid="18" grpId="0"/>
      <p:bldP spid="19" grpId="0"/>
      <p:bldP spid="17" grpId="0"/>
      <p:bldP spid="21" grpId="0"/>
      <p:bldP spid="22" grpId="0"/>
      <p:bldP spid="23" grpId="0"/>
      <p:bldP spid="25" grpId="0"/>
      <p:bldP spid="25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同步方法总结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4402"/>
            <a:ext cx="4735219" cy="1128721"/>
            <a:chOff x="844893" y="1014402"/>
            <a:chExt cx="4735219" cy="1128721"/>
          </a:xfrm>
        </p:grpSpPr>
        <p:sp>
          <p:nvSpPr>
            <p:cNvPr id="12" name="内容占位符 2"/>
            <p:cNvSpPr txBox="1"/>
            <p:nvPr/>
          </p:nvSpPr>
          <p:spPr>
            <a:xfrm>
              <a:off x="1142976" y="1014402"/>
              <a:ext cx="4437136" cy="4143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锁是一种高级的同步抽象方法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0289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2470" y="14856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/>
            <p:nvPr/>
          </p:nvSpPr>
          <p:spPr>
            <a:xfrm>
              <a:off x="1428728" y="1357304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互斥可以使用锁来实现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2470" y="182834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/>
            <p:nvPr/>
          </p:nvSpPr>
          <p:spPr>
            <a:xfrm>
              <a:off x="1428728" y="1699981"/>
              <a:ext cx="3643338" cy="4431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需要硬件支持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029047"/>
            <a:ext cx="5655933" cy="1485911"/>
            <a:chOff x="844893" y="2029047"/>
            <a:chExt cx="5655933" cy="1485911"/>
          </a:xfrm>
        </p:grpSpPr>
        <p:sp>
          <p:nvSpPr>
            <p:cNvPr id="16" name="内容占位符 2"/>
            <p:cNvSpPr txBox="1"/>
            <p:nvPr/>
          </p:nvSpPr>
          <p:spPr>
            <a:xfrm>
              <a:off x="1142976" y="2029047"/>
              <a:ext cx="3143272" cy="4143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常用的三种同步实现方法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44893" y="204356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2470" y="250031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/>
            <p:nvPr/>
          </p:nvSpPr>
          <p:spPr>
            <a:xfrm>
              <a:off x="1428728" y="2371949"/>
              <a:ext cx="37147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禁用中断（仅限于单处理器）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2470" y="284298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/>
            <p:nvPr/>
          </p:nvSpPr>
          <p:spPr>
            <a:xfrm>
              <a:off x="1428728" y="2714626"/>
              <a:ext cx="2357454" cy="4431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软件方法（复杂）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pic>
          <p:nvPicPr>
            <p:cNvPr id="32" name="图片 3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2470" y="32001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3" name="内容占位符 2"/>
            <p:cNvSpPr txBox="1"/>
            <p:nvPr/>
          </p:nvSpPr>
          <p:spPr>
            <a:xfrm>
              <a:off x="1428728" y="3071816"/>
              <a:ext cx="5072098" cy="4431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原子操作指令（单处理器或多处理器均可）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142976" y="1000114"/>
            <a:ext cx="5572164" cy="4286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1394986" y="1357304"/>
            <a:ext cx="5320154" cy="4286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1676380" y="1714494"/>
            <a:ext cx="5038760" cy="4286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51385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mtClean="0"/>
              <a:t>原子操作（</a:t>
            </a:r>
            <a:r>
              <a:rPr lang="en-US" altLang="zh-CN" smtClean="0"/>
              <a:t>Atomic Operation</a:t>
            </a:r>
            <a:r>
              <a:rPr lang="zh-CN" altLang="en-US" smtClean="0"/>
              <a:t>）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6084561" cy="428628"/>
            <a:chOff x="844893" y="1000114"/>
            <a:chExt cx="6084561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578647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原子操作是指一次不存在任何中断或失败的操作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52514" y="1344604"/>
            <a:ext cx="3390924" cy="1122370"/>
            <a:chOff x="1252514" y="1344604"/>
            <a:chExt cx="3390924" cy="1122370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2514" y="183473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/>
            <p:nvPr/>
          </p:nvSpPr>
          <p:spPr>
            <a:xfrm>
              <a:off x="1385078" y="1694538"/>
              <a:ext cx="225822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或者操作没有执行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2514" y="148480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/>
            <p:nvPr/>
          </p:nvSpPr>
          <p:spPr>
            <a:xfrm>
              <a:off x="1385078" y="1344604"/>
              <a:ext cx="2394834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要么操作成功完成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2514" y="21622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/>
            <p:nvPr/>
          </p:nvSpPr>
          <p:spPr>
            <a:xfrm>
              <a:off x="1385078" y="2038346"/>
              <a:ext cx="32583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不会出现部分执行的状态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27584" y="2431143"/>
            <a:ext cx="6084561" cy="428628"/>
            <a:chOff x="844893" y="1000114"/>
            <a:chExt cx="6084561" cy="428628"/>
          </a:xfrm>
        </p:grpSpPr>
        <p:sp>
          <p:nvSpPr>
            <p:cNvPr id="14" name="内容占位符 2"/>
            <p:cNvSpPr txBox="1"/>
            <p:nvPr/>
          </p:nvSpPr>
          <p:spPr>
            <a:xfrm>
              <a:off x="1142976" y="1000114"/>
              <a:ext cx="578647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操作系统需要利用同步机制在并发执行的同时，</a:t>
              </a:r>
              <a:endPara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保证一些操作是原子操作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5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lang="zh-CN" altLang="en-US" smtClean="0"/>
              <a:t>背景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566912" y="1347614"/>
            <a:ext cx="386107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algn="ctr"/>
            <a:r>
              <a:rPr lang="zh-CN" altLang="en-US" dirty="0">
                <a:solidFill>
                  <a:srgbClr val="C00000"/>
                </a:solidFill>
              </a:rPr>
              <a:t>现实生活中的同步问题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685693"/>
            <a:ext cx="34290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临界区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42883"/>
            <a:ext cx="292895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方法</a:t>
            </a:r>
            <a:r>
              <a:rPr lang="en-US" altLang="zh-CN" smtClean="0"/>
              <a:t>1</a:t>
            </a:r>
            <a:r>
              <a:rPr lang="zh-CN" altLang="en-US" smtClean="0"/>
              <a:t>：禁用硬件中断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142976" y="2386464"/>
            <a:ext cx="364333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方法</a:t>
            </a:r>
            <a:r>
              <a:rPr lang="en-US" altLang="zh-CN" smtClean="0"/>
              <a:t>2</a:t>
            </a:r>
            <a:r>
              <a:rPr lang="zh-CN" altLang="en-US" smtClean="0"/>
              <a:t>：基于软件的解决方法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1142976" y="2743654"/>
            <a:ext cx="350103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方法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：更高级的抽象方法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51385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现实生活中的同步问题</a:t>
            </a:r>
            <a:endParaRPr lang="en-US" altLang="zh-CN" dirty="0"/>
          </a:p>
        </p:txBody>
      </p:sp>
      <p:grpSp>
        <p:nvGrpSpPr>
          <p:cNvPr id="73" name="组合 72"/>
          <p:cNvGrpSpPr/>
          <p:nvPr/>
        </p:nvGrpSpPr>
        <p:grpSpPr>
          <a:xfrm>
            <a:off x="844893" y="1000114"/>
            <a:ext cx="4512925" cy="428628"/>
            <a:chOff x="844893" y="1000114"/>
            <a:chExt cx="4512925" cy="428628"/>
          </a:xfrm>
        </p:grpSpPr>
        <p:sp>
          <p:nvSpPr>
            <p:cNvPr id="17" name="内容占位符 2"/>
            <p:cNvSpPr txBox="1"/>
            <p:nvPr/>
          </p:nvSpPr>
          <p:spPr>
            <a:xfrm>
              <a:off x="1142976" y="1000114"/>
              <a:ext cx="421484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操作系统和现实生活的问题类比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252514" y="1694538"/>
            <a:ext cx="3823542" cy="428628"/>
            <a:chOff x="1252514" y="1694538"/>
            <a:chExt cx="3823542" cy="428628"/>
          </a:xfrm>
        </p:grpSpPr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2514" y="184467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/>
            <p:nvPr/>
          </p:nvSpPr>
          <p:spPr>
            <a:xfrm>
              <a:off x="1385078" y="1694538"/>
              <a:ext cx="369097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同时注意，计算机与人的差异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1252514" y="1344604"/>
            <a:ext cx="5462626" cy="407990"/>
            <a:chOff x="1252514" y="1344604"/>
            <a:chExt cx="5462626" cy="407990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2514" y="14947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/>
            <p:nvPr/>
          </p:nvSpPr>
          <p:spPr>
            <a:xfrm>
              <a:off x="1385078" y="1344604"/>
              <a:ext cx="5330062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利用现实生活问题帮助理解操作系统同步问题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844893" y="2029274"/>
            <a:ext cx="2798413" cy="428628"/>
            <a:chOff x="844893" y="2029274"/>
            <a:chExt cx="2798413" cy="428628"/>
          </a:xfrm>
        </p:grpSpPr>
        <p:sp>
          <p:nvSpPr>
            <p:cNvPr id="30" name="内容占位符 2"/>
            <p:cNvSpPr txBox="1"/>
            <p:nvPr/>
          </p:nvSpPr>
          <p:spPr>
            <a:xfrm>
              <a:off x="1142976" y="2029274"/>
              <a:ext cx="250033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例如</a:t>
              </a:r>
              <a:r>
                <a:rPr lang="en-US" altLang="zh-CN" dirty="0" smtClean="0"/>
                <a:t>: </a:t>
              </a:r>
              <a:r>
                <a:rPr lang="zh-CN" altLang="en-US" dirty="0" smtClean="0"/>
                <a:t>家庭采购协调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4893" y="202927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684211" y="2543854"/>
            <a:ext cx="3516085" cy="2366714"/>
            <a:chOff x="684211" y="2543854"/>
            <a:chExt cx="3516085" cy="2366714"/>
          </a:xfrm>
        </p:grpSpPr>
        <p:sp>
          <p:nvSpPr>
            <p:cNvPr id="85" name="矩形 84"/>
            <p:cNvSpPr/>
            <p:nvPr/>
          </p:nvSpPr>
          <p:spPr>
            <a:xfrm>
              <a:off x="684211" y="2571750"/>
              <a:ext cx="3516085" cy="2304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9" name="直接连接符 88"/>
            <p:cNvCxnSpPr>
              <a:stCxn id="85" idx="1"/>
              <a:endCxn id="85" idx="3"/>
            </p:cNvCxnSpPr>
            <p:nvPr/>
          </p:nvCxnSpPr>
          <p:spPr>
            <a:xfrm>
              <a:off x="684211" y="3723750"/>
              <a:ext cx="351608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rot="16200000" flipH="1">
              <a:off x="535378" y="3722956"/>
              <a:ext cx="2304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684212" y="2859090"/>
              <a:ext cx="351608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684212" y="3144842"/>
              <a:ext cx="35160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684212" y="3430594"/>
              <a:ext cx="35160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684212" y="4573602"/>
              <a:ext cx="35160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684212" y="3993106"/>
              <a:ext cx="35160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684213" y="4287850"/>
              <a:ext cx="35160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841578" y="2543854"/>
              <a:ext cx="7168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时  间</a:t>
              </a:r>
              <a:endParaRPr lang="zh-CN" altLang="en-US" sz="1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514812" y="2543854"/>
              <a:ext cx="3385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A</a:t>
              </a:r>
              <a:endParaRPr lang="zh-CN" altLang="en-US" sz="1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41578" y="2847110"/>
              <a:ext cx="6238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chemeClr val="bg1"/>
                  </a:solidFill>
                  <a:latin typeface="+mj-ea"/>
                  <a:ea typeface="+mj-ea"/>
                </a:rPr>
                <a:t>3:00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41578" y="3129872"/>
              <a:ext cx="6238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chemeClr val="bg1"/>
                  </a:solidFill>
                  <a:latin typeface="+mj-ea"/>
                  <a:ea typeface="+mj-ea"/>
                </a:rPr>
                <a:t>3:05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41578" y="3418614"/>
              <a:ext cx="6238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chemeClr val="bg1"/>
                  </a:solidFill>
                  <a:latin typeface="+mj-ea"/>
                  <a:ea typeface="+mj-ea"/>
                </a:rPr>
                <a:t>3:10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41578" y="3701376"/>
              <a:ext cx="6238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chemeClr val="bg1"/>
                  </a:solidFill>
                  <a:latin typeface="+mj-ea"/>
                  <a:ea typeface="+mj-ea"/>
                </a:rPr>
                <a:t>3:15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41578" y="3988293"/>
              <a:ext cx="6238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chemeClr val="bg1"/>
                  </a:solidFill>
                  <a:latin typeface="+mj-ea"/>
                  <a:ea typeface="+mj-ea"/>
                </a:rPr>
                <a:t>3:20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41578" y="4271055"/>
              <a:ext cx="6238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chemeClr val="bg1"/>
                  </a:solidFill>
                  <a:latin typeface="+mj-ea"/>
                  <a:ea typeface="+mj-ea"/>
                </a:rPr>
                <a:t>3:25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41578" y="4572014"/>
              <a:ext cx="6238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mtClean="0">
                  <a:solidFill>
                    <a:schemeClr val="bg1"/>
                  </a:solidFill>
                  <a:latin typeface="+mj-ea"/>
                  <a:ea typeface="+mj-ea"/>
                </a:rPr>
                <a:t>3:30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685452" y="2844120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查看冰箱，没有面包了</a:t>
              </a:r>
              <a:endParaRPr lang="zh-CN" altLang="en-US" sz="1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685452" y="3114226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mtClean="0">
                  <a:solidFill>
                    <a:schemeClr val="bg1"/>
                  </a:solidFill>
                  <a:latin typeface="+mj-ea"/>
                  <a:ea typeface="+mj-ea"/>
                </a:rPr>
                <a:t>离开家去商店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685452" y="3429006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mtClean="0">
                  <a:solidFill>
                    <a:schemeClr val="bg1"/>
                  </a:solidFill>
                  <a:latin typeface="+mj-ea"/>
                  <a:ea typeface="+mj-ea"/>
                </a:rPr>
                <a:t>到达商店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685452" y="370024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mtClean="0">
                  <a:solidFill>
                    <a:schemeClr val="bg1"/>
                  </a:solidFill>
                  <a:latin typeface="+mj-ea"/>
                  <a:ea typeface="+mj-ea"/>
                </a:rPr>
                <a:t>购买面包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685452" y="3976043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mtClean="0">
                  <a:solidFill>
                    <a:schemeClr val="bg1"/>
                  </a:solidFill>
                  <a:latin typeface="+mj-ea"/>
                  <a:ea typeface="+mj-ea"/>
                </a:rPr>
                <a:t>到家，把面包放进冰箱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200295" y="2543854"/>
            <a:ext cx="2236511" cy="2356431"/>
            <a:chOff x="4200295" y="2543854"/>
            <a:chExt cx="2236511" cy="2356431"/>
          </a:xfrm>
        </p:grpSpPr>
        <p:sp>
          <p:nvSpPr>
            <p:cNvPr id="47" name="矩形 46"/>
            <p:cNvSpPr/>
            <p:nvPr/>
          </p:nvSpPr>
          <p:spPr>
            <a:xfrm>
              <a:off x="4200296" y="2571750"/>
              <a:ext cx="2233789" cy="2304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7" name="直接连接符 86"/>
            <p:cNvCxnSpPr/>
            <p:nvPr/>
          </p:nvCxnSpPr>
          <p:spPr>
            <a:xfrm rot="16200000" flipH="1">
              <a:off x="3049090" y="3722956"/>
              <a:ext cx="2304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5072066" y="2543854"/>
              <a:ext cx="325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B</a:t>
              </a:r>
              <a:endParaRPr lang="zh-CN" altLang="en-US" sz="1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200296" y="3429808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mtClean="0">
                  <a:solidFill>
                    <a:schemeClr val="bg1"/>
                  </a:solidFill>
                  <a:latin typeface="+mj-ea"/>
                  <a:ea typeface="+mj-ea"/>
                </a:rPr>
                <a:t>查看冰箱，没有面包了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200296" y="3699914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mtClean="0">
                  <a:solidFill>
                    <a:schemeClr val="bg1"/>
                  </a:solidFill>
                  <a:latin typeface="+mj-ea"/>
                  <a:ea typeface="+mj-ea"/>
                </a:rPr>
                <a:t>离开家去商店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200296" y="401469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mtClean="0">
                  <a:solidFill>
                    <a:schemeClr val="bg1"/>
                  </a:solidFill>
                  <a:latin typeface="+mj-ea"/>
                  <a:ea typeface="+mj-ea"/>
                </a:rPr>
                <a:t>到达商店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200296" y="4285932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mtClean="0">
                  <a:solidFill>
                    <a:schemeClr val="bg1"/>
                  </a:solidFill>
                  <a:latin typeface="+mj-ea"/>
                  <a:ea typeface="+mj-ea"/>
                </a:rPr>
                <a:t>购买面包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200296" y="4561731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mtClean="0">
                  <a:solidFill>
                    <a:schemeClr val="bg1"/>
                  </a:solidFill>
                  <a:latin typeface="+mj-ea"/>
                  <a:ea typeface="+mj-ea"/>
                </a:rPr>
                <a:t>到家，把面包放进冰箱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84" name="直接连接符 83"/>
            <p:cNvCxnSpPr/>
            <p:nvPr/>
          </p:nvCxnSpPr>
          <p:spPr>
            <a:xfrm>
              <a:off x="4200295" y="3722162"/>
              <a:ext cx="22337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4200296" y="2857502"/>
              <a:ext cx="223378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4200296" y="3143254"/>
              <a:ext cx="2233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4200296" y="3429006"/>
              <a:ext cx="2233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4200296" y="4572014"/>
              <a:ext cx="2233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4200296" y="3991518"/>
              <a:ext cx="2233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4200297" y="4286262"/>
              <a:ext cx="22337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smtClean="0"/>
              <a:t>家庭采购协调问题分析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4798677" cy="428628"/>
            <a:chOff x="844893" y="1000114"/>
            <a:chExt cx="4798677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45005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如何保证家庭采购协调的成功和高效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52514" y="1306504"/>
            <a:ext cx="4221792" cy="748493"/>
            <a:chOff x="1252514" y="1306504"/>
            <a:chExt cx="4221792" cy="748493"/>
          </a:xfrm>
        </p:grpSpPr>
        <p:sp>
          <p:nvSpPr>
            <p:cNvPr id="22" name="内容占位符 2"/>
            <p:cNvSpPr txBox="1"/>
            <p:nvPr/>
          </p:nvSpPr>
          <p:spPr>
            <a:xfrm>
              <a:off x="1645682" y="1626369"/>
              <a:ext cx="38286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需要采购时，有人去买面包</a:t>
              </a:r>
              <a:endParaRPr lang="zh-CN" altLang="en-US" sz="1800" dirty="0"/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2514" y="14112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/>
            <p:nvPr/>
          </p:nvSpPr>
          <p:spPr>
            <a:xfrm>
              <a:off x="1385078" y="1306504"/>
              <a:ext cx="1258096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有人去买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52514" y="1898648"/>
            <a:ext cx="3390924" cy="428628"/>
            <a:chOff x="1252514" y="1898648"/>
            <a:chExt cx="3390924" cy="428628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2514" y="20081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/>
            <p:nvPr/>
          </p:nvSpPr>
          <p:spPr>
            <a:xfrm>
              <a:off x="1385078" y="1898648"/>
              <a:ext cx="32583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最多只有一个人去买面包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2201860"/>
            <a:ext cx="5941685" cy="1071571"/>
            <a:chOff x="844893" y="2201860"/>
            <a:chExt cx="5941685" cy="1071571"/>
          </a:xfrm>
        </p:grpSpPr>
        <p:sp>
          <p:nvSpPr>
            <p:cNvPr id="17" name="内容占位符 2"/>
            <p:cNvSpPr txBox="1"/>
            <p:nvPr/>
          </p:nvSpPr>
          <p:spPr>
            <a:xfrm>
              <a:off x="1142976" y="2201860"/>
              <a:ext cx="27146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mtClean="0">
                  <a:sym typeface="Arial" panose="02080604020202020204" charset="0"/>
                </a:rPr>
                <a:t>可能的解决方法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220186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62255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8566" y="2513000"/>
              <a:ext cx="5388012" cy="46672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mtClean="0">
                  <a:sym typeface="Arial" panose="02080604020202020204" charset="0"/>
                </a:rPr>
                <a:t>在冰箱上设置一个</a:t>
              </a:r>
              <a:r>
                <a:rPr lang="zh-CN" altLang="en-US" smtClean="0">
                  <a:solidFill>
                    <a:srgbClr val="C00000"/>
                  </a:solidFill>
                  <a:sym typeface="Arial" panose="02080604020202020204" charset="0"/>
                </a:rPr>
                <a:t>锁和钥匙（</a:t>
              </a:r>
              <a:r>
                <a:rPr lang="zh-CN" altLang="en-US" smtClean="0">
                  <a:solidFill>
                    <a:srgbClr val="C00000"/>
                  </a:solidFill>
                </a:rPr>
                <a:t> lock&amp;</a:t>
              </a:r>
              <a:r>
                <a:rPr lang="en-US" altLang="zh-CN" smtClean="0">
                  <a:solidFill>
                    <a:srgbClr val="C00000"/>
                  </a:solidFill>
                </a:rPr>
                <a:t>key</a:t>
              </a:r>
              <a:r>
                <a:rPr lang="zh-CN" altLang="en-US" smtClean="0">
                  <a:solidFill>
                    <a:srgbClr val="C00000"/>
                  </a:solidFill>
                </a:rPr>
                <a:t>）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91625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8566" y="2806702"/>
              <a:ext cx="4887946" cy="46672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mtClean="0"/>
                <a:t>去买面包之前锁住冰箱并且拿走钥匙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3117866"/>
            <a:ext cx="5455299" cy="777869"/>
            <a:chOff x="844893" y="3117866"/>
            <a:chExt cx="5455299" cy="777869"/>
          </a:xfrm>
        </p:grpSpPr>
        <p:sp>
          <p:nvSpPr>
            <p:cNvPr id="33" name="内容占位符 2"/>
            <p:cNvSpPr txBox="1"/>
            <p:nvPr/>
          </p:nvSpPr>
          <p:spPr>
            <a:xfrm>
              <a:off x="1142976" y="3117866"/>
              <a:ext cx="250033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mtClean="0"/>
                <a:t>加锁导致的新问题</a:t>
              </a:r>
              <a:endPara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4893" y="31178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5385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/>
            <p:nvPr/>
          </p:nvSpPr>
          <p:spPr>
            <a:xfrm>
              <a:off x="1398566" y="3429006"/>
              <a:ext cx="4901626" cy="46672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冰箱中还有其他食品时，别人无法取到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8448</Words>
  <Application>Kingsoft Office WPP</Application>
  <PresentationFormat>全屏显示(16:9)</PresentationFormat>
  <Paragraphs>1404</Paragraphs>
  <Slides>51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临界区(Critical Section)</vt:lpstr>
      <vt:lpstr>临界区的访问规则</vt:lpstr>
      <vt:lpstr>临界区的访问规则</vt:lpstr>
      <vt:lpstr>临界区的访问规则</vt:lpstr>
      <vt:lpstr>临界区的访问规则</vt:lpstr>
      <vt:lpstr>临界区的访问规则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zyjie</cp:lastModifiedBy>
  <cp:revision>810</cp:revision>
  <dcterms:created xsi:type="dcterms:W3CDTF">2017-03-02T02:59:18Z</dcterms:created>
  <dcterms:modified xsi:type="dcterms:W3CDTF">2017-03-02T02:59:18Z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