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305" r:id="rId3"/>
    <p:sldId id="306" r:id="rId4"/>
    <p:sldId id="551" r:id="rId5"/>
    <p:sldId id="499" r:id="rId6"/>
    <p:sldId id="497" r:id="rId7"/>
    <p:sldId id="501" r:id="rId8"/>
    <p:sldId id="502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85" r:id="rId38"/>
    <p:sldId id="630" r:id="rId39"/>
    <p:sldId id="631" r:id="rId40"/>
    <p:sldId id="586" r:id="rId41"/>
    <p:sldId id="628" r:id="rId42"/>
    <p:sldId id="629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5" r:id="rId52"/>
    <p:sldId id="596" r:id="rId53"/>
    <p:sldId id="597" r:id="rId54"/>
    <p:sldId id="598" r:id="rId55"/>
    <p:sldId id="599" r:id="rId56"/>
    <p:sldId id="600" r:id="rId57"/>
    <p:sldId id="601" r:id="rId58"/>
    <p:sldId id="602" r:id="rId59"/>
    <p:sldId id="603" r:id="rId60"/>
    <p:sldId id="604" r:id="rId61"/>
    <p:sldId id="605" r:id="rId62"/>
    <p:sldId id="606" r:id="rId63"/>
    <p:sldId id="607" r:id="rId64"/>
    <p:sldId id="608" r:id="rId65"/>
    <p:sldId id="609" r:id="rId66"/>
    <p:sldId id="610" r:id="rId67"/>
    <p:sldId id="611" r:id="rId68"/>
    <p:sldId id="612" r:id="rId69"/>
    <p:sldId id="613" r:id="rId70"/>
    <p:sldId id="614" r:id="rId71"/>
    <p:sldId id="615" r:id="rId72"/>
    <p:sldId id="616" r:id="rId73"/>
    <p:sldId id="617" r:id="rId74"/>
    <p:sldId id="618" r:id="rId75"/>
    <p:sldId id="619" r:id="rId76"/>
    <p:sldId id="620" r:id="rId77"/>
    <p:sldId id="621" r:id="rId78"/>
    <p:sldId id="622" r:id="rId79"/>
    <p:sldId id="623" r:id="rId80"/>
    <p:sldId id="624" r:id="rId81"/>
    <p:sldId id="625" r:id="rId82"/>
    <p:sldId id="626" r:id="rId83"/>
    <p:sldId id="552" r:id="rId8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80541" autoAdjust="0"/>
  </p:normalViewPr>
  <p:slideViewPr>
    <p:cSldViewPr>
      <p:cViewPr>
        <p:scale>
          <a:sx n="100" d="100"/>
          <a:sy n="100" d="100"/>
        </p:scale>
        <p:origin x="-1776" y="-1184"/>
      </p:cViewPr>
      <p:guideLst>
        <p:guide orient="horz" pos="1620"/>
        <p:guide orient="horz" pos="1681"/>
        <p:guide pos="2880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notesMaster" Target="notesMasters/notesMaster1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信号量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P()</a:t>
              </a:r>
              <a:r>
                <a:rPr lang="zh-CN" altLang="en-US" dirty="0" smtClean="0"/>
                <a:t>操作保证互斥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PV</a:t>
              </a:r>
              <a:r>
                <a:rPr lang="zh-CN" altLang="en-US" dirty="0" smtClean="0"/>
                <a:t>操作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必须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操作和</a:t>
              </a:r>
              <a:r>
                <a:rPr lang="en-US" altLang="zh-CN" dirty="0" smtClean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V()</a:t>
              </a:r>
              <a:r>
                <a:rPr lang="zh-CN" altLang="en-US" dirty="0" smtClean="0"/>
                <a:t>操作</a:t>
              </a:r>
              <a:r>
                <a:rPr lang="zh-CN" altLang="en-US" dirty="0"/>
                <a:t>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2"/>
              </a:rPr>
              <a:t>-&gt;P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2"/>
              </a:rPr>
              <a:t>();</a:t>
            </a:r>
            <a:endParaRPr lang="en-US" altLang="zh-CN" sz="18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2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每个临界区设置一个信号量，其初值为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3" grpId="0" bldLvl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每个条件同步设置一个信号量，其初值为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2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2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ldLvl="0" animBg="1"/>
      <p:bldP spid="20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一个或多个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 smtClean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 smtClean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有界缓冲区的生产者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单个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 smtClean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tailEnd type="triangle" w="med" len="med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tailEnd type="triangle" w="med" len="med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1" grpId="2" bldLvl="0" animBg="1"/>
      <p:bldP spid="22" grpId="0" bldLvl="0" animBg="1"/>
      <p:bldP spid="22" grpId="1" bldLvl="0" animBg="1"/>
      <p:bldP spid="22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二进制信号量</a:t>
              </a:r>
              <a:r>
                <a:rPr lang="en-US" altLang="zh-CN" dirty="0" err="1" smtClean="0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/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/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/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/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-&gt;P(); 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  <a:sym typeface="Wingdings" charset="2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-&gt;P(); 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  <a:sym typeface="Wingdings" charset="2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-&gt;P();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  <a:sym typeface="Wingdings" charset="2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-&gt;P();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  <a:sym typeface="Wingdings" charset="2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V</a:t>
              </a:r>
              <a:r>
                <a:rPr lang="zh-CN" altLang="en-US" dirty="0" smtClean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animBg="1" uiExpand="1" build="allAtOnce"/>
      <p:bldP spid="35" grpId="0" animBg="1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/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9" name="内容占位符 2"/>
          <p:cNvSpPr txBox="1"/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2376000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sz="20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5" name="内容占位符 2"/>
          <p:cNvSpPr txBox="1"/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27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5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35" name="内容占位符 2"/>
          <p:cNvSpPr txBox="1"/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/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/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45" name="任意多边形 4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47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48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221015" y="250031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060925" y="250031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140896" y="250031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</a:ln>
          <a:effectLst/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35" name="内容占位符 2"/>
          <p:cNvSpPr txBox="1"/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/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/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2537883" y="288290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45754" y="2882900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 smtClean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</a:t>
              </a:r>
              <a:r>
                <a:rPr lang="zh-CN" altLang="en-US" dirty="0" smtClean="0"/>
                <a:t>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/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/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管程（</a:t>
            </a:r>
            <a:r>
              <a:rPr lang="en-US" altLang="zh-CN" dirty="0" err="1" smtClean="0"/>
              <a:t>Moniter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6370313" cy="745224"/>
            <a:chOff x="844893" y="1008052"/>
            <a:chExt cx="6370313" cy="74522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70686"/>
              <a:ext cx="5625286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采用面向对象方法，简化了线程间的同步控制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6072230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管程是一种用于多线程互斥访问共享资源的程序结构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9646"/>
            <a:ext cx="4798677" cy="771304"/>
            <a:chOff x="844893" y="2599646"/>
            <a:chExt cx="4798677" cy="7713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3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94232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在对象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模块中，收集相关共享数据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1142976" y="2599646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管程的使用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244175"/>
            <a:ext cx="3309578" cy="428628"/>
            <a:chOff x="1262422" y="3244175"/>
            <a:chExt cx="3309578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362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3244175"/>
              <a:ext cx="31770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定义访问共享数据的</a:t>
              </a:r>
              <a:r>
                <a:rPr lang="zh-CN" altLang="en-US" dirty="0"/>
                <a:t>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5667032" cy="382590"/>
            <a:chOff x="1262422" y="1685466"/>
            <a:chExt cx="5667032" cy="38259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6" y="1685466"/>
              <a:ext cx="553446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任一时刻最多只有一个线程执行管程代码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04328"/>
            <a:ext cx="5667032" cy="638859"/>
            <a:chOff x="1262422" y="2004328"/>
            <a:chExt cx="5667032" cy="638859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09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2004328"/>
              <a:ext cx="5534468" cy="63885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正在管程中的线程可临时放弃管程的互斥访问，等待事件出现时恢复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管程的组成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791414" y="215647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23944" y="224074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7" y="71051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/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一个锁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控制管程代码的互斥访问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1397011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/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或者多个条件变量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管理共享数据的</a:t>
                </a:r>
                <a:r>
                  <a:rPr lang="zh-CN" altLang="en-US" sz="1800" dirty="0"/>
                  <a:t>并发访问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467365" y="2521729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26224" y="2586385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24442" y="2527292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3643190" y="2244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464348" y="2517790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条件变量（</a:t>
            </a:r>
            <a:r>
              <a:rPr lang="en-US" altLang="zh-CN" dirty="0" smtClean="0"/>
              <a:t>Condition Variable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21456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Wait()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将自己阻塞在等待队列中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唤醒一个等待者或释放管程的互斥访问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317024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Signal()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50203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将等待队列中的一个线程唤醒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1159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如果等待队列为空，则等同空操作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99233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条件变量是管程内的等待机制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 进入管程的线程因资源被占用而进入等待状态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每个条件变量表示一种等待原因，对应一个等待队列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None/>
                <a:defRPr/>
              </a:pPr>
              <a:r>
                <a:rPr lang="zh-CN" altLang="en-US" dirty="0" smtClean="0"/>
                <a:t>并发编程</a:t>
              </a:r>
              <a:endParaRPr lang="zh-CN" altLang="en-US" dirty="0"/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 to the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solidFill>
                <a:srgbClr val="FF00FF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 to the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solidFill>
                <a:srgbClr val="FF00FF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solidFill>
                <a:srgbClr val="FF00FF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336587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0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  <a:endParaRPr lang="en-US" altLang="zh-CN" sz="1600" b="1" dirty="0">
              <a:solidFill>
                <a:srgbClr val="C64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solidFill>
                <a:srgbClr val="FF00FF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336383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x-none" altLang="zh-CN" dirty="0" smtClean="0"/>
                <a:t>Mesa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0004" y="134279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主要用于真实</a:t>
              </a:r>
              <a:r>
                <a:rPr lang="en-US" altLang="zh-CN" dirty="0" smtClean="0"/>
                <a:t>OS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Java</a:t>
              </a:r>
              <a:r>
                <a:rPr lang="zh-CN" altLang="en-US" dirty="0" smtClean="0"/>
                <a:t>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399333" y="1000114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 smtClean="0"/>
                <a:t>Hoare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16862" y="1342790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主要见于教材中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324350" y="90406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950" y="177916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2950" y="4071948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1640" y="2669762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9150" y="1779160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29150" y="3643320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zh-CN" altLang="en-US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2716" y="4337474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zh-CN" altLang="en-US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95302" y="2683783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l.acquire()</a:t>
              </a:r>
              <a:endParaRPr lang="en-US" altLang="zh-CN" sz="1600" b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x-none" altLang="zh-CN" dirty="0" smtClean="0"/>
                <a:t>Mesa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8244205" y="91549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699135"/>
            <a:ext cx="7297420" cy="4500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315" y="1779905"/>
            <a:ext cx="2023110" cy="1647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线程B signal资源R后，线程A从wait队列放入entry队列，线程B继续执行。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2923" y="9874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x-none" altLang="zh-CN" dirty="0" smtClean="0"/>
                <a:t>Hoare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8244205" y="91549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771525"/>
            <a:ext cx="6628130" cy="44056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315" y="1708150"/>
            <a:ext cx="2360930" cy="1099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Hoare的思想是，如果线程资源满足了，就应该马上执行。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x-none" altLang="en-US" dirty="0" smtClean="0"/>
              <a:t>Mesa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管程与</a:t>
            </a:r>
            <a:r>
              <a:rPr lang="en-US" altLang="zh-CN" dirty="0" smtClean="0"/>
              <a:t> Hoare </a:t>
            </a:r>
            <a:r>
              <a:rPr lang="zh-CN" altLang="en-US" dirty="0" smtClean="0"/>
              <a:t>管程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243" y="300379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x-none" altLang="en-US" sz="1800" dirty="0" smtClean="0"/>
                <a:t>Mesa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4772" y="330293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条件变量释放仅是一个提示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/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需要重新检查条件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597243" y="417968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/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/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高效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191000" y="3003798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 smtClean="0"/>
                <a:t>Hoare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08529" y="3302932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/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条件变量释放同时表示放弃管程访问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释放后条件变量的状态可用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4191000" y="4190348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/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/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低效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500063" y="298805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4190999" y="899051"/>
            <a:ext cx="4190775" cy="21113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Hoare-style: Deposit(){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if (count == n) {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thing;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598263" y="885669"/>
            <a:ext cx="3890820" cy="21113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Hansen-style :Deposit(){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while (count == n) {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 thing;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  <a:endParaRPr lang="zh-CN" altLang="en-US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844489" y="1274271"/>
            <a:ext cx="877742" cy="301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4438246" y="1288505"/>
            <a:ext cx="877742" cy="289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OS</a:t>
              </a:r>
              <a:r>
                <a:rPr lang="zh-CN" altLang="en-US" dirty="0" smtClean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由</a:t>
              </a:r>
              <a:r>
                <a:rPr lang="en-US" altLang="zh-CN" dirty="0" err="1" smtClean="0"/>
                <a:t>Dijkstra</a:t>
              </a:r>
              <a:r>
                <a:rPr lang="zh-CN" altLang="en-US" dirty="0" smtClean="0"/>
                <a:t>在</a:t>
              </a:r>
              <a:r>
                <a:rPr lang="en-US" altLang="zh-CN" dirty="0" smtClean="0"/>
                <a:t>20</a:t>
              </a:r>
              <a:r>
                <a:rPr lang="zh-CN" altLang="en-US" dirty="0" smtClean="0"/>
                <a:t>世纪</a:t>
              </a:r>
              <a:r>
                <a:rPr lang="en-US" altLang="zh-CN" dirty="0" smtClean="0"/>
                <a:t>60</a:t>
              </a:r>
              <a:r>
                <a:rPr lang="zh-CN" altLang="en-US" dirty="0" smtClean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x-none" altLang="zh-CN" dirty="0" smtClean="0"/>
                <a:t>Hansen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0004" y="134279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主要用于真实</a:t>
              </a:r>
              <a:r>
                <a:rPr lang="en-US" altLang="zh-CN" dirty="0" smtClean="0"/>
                <a:t>OS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Java</a:t>
              </a:r>
              <a:r>
                <a:rPr lang="zh-CN" altLang="en-US" dirty="0" smtClean="0"/>
                <a:t>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8244205" y="91549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950" y="177916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2950" y="4071948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  <a:endParaRPr lang="en-US" altLang="zh-CN" sz="1600" b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610485" y="2698750"/>
            <a:ext cx="4575175" cy="131064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l.acquire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x-none" altLang="en-US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ATOMIC OP[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x.signal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()</a:t>
            </a:r>
            <a:r>
              <a:rPr lang="x-none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;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l.release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lang="x-none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  <a:endParaRPr lang="x-none" alt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331595" y="2669540"/>
            <a:ext cx="1249045" cy="3384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rPr>
              <a:t>T2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rPr>
              <a:t>进入管程</a:t>
            </a:r>
            <a:endParaRPr lang="en-US" altLang="zh-CN" sz="1600" b="1" dirty="0">
              <a:solidFill>
                <a:srgbClr val="11576A"/>
              </a:solidFill>
              <a:latin typeface="+mn-ea"/>
              <a:ea typeface="+mn-ea"/>
              <a:cs typeface="宋体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378585" y="3673475"/>
            <a:ext cx="1249045" cy="3384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rPr>
              <a:t>T2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rPr>
              <a:t>退出管程</a:t>
            </a:r>
            <a:endParaRPr lang="en-US" altLang="zh-CN" sz="1600" b="1" dirty="0">
              <a:solidFill>
                <a:srgbClr val="11576A"/>
              </a:solidFill>
              <a:latin typeface="+mn-ea"/>
              <a:ea typeface="+mn-ea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x-none" altLang="zh-CN" dirty="0" smtClean="0"/>
                <a:t>Hansen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8244205" y="91549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843280"/>
            <a:ext cx="6423660" cy="4269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1460" y="1851660"/>
            <a:ext cx="2216150" cy="1647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线程B退出的同时，signal资源R。（应该就是说，过程中没有signal操作，退出的同时signal）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/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/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70347" y="1185221"/>
            <a:ext cx="3672408" cy="571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  <a:defRPr/>
            </a:pPr>
            <a:r>
              <a:rPr lang="zh-CN" altLang="en-US" sz="1600" dirty="0" smtClean="0"/>
              <a:t>问题描述：</a:t>
            </a:r>
            <a:endParaRPr lang="zh-CN" altLang="en-US" sz="1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44893" y="1523771"/>
            <a:ext cx="3727107" cy="351760"/>
            <a:chOff x="844893" y="1523771"/>
            <a:chExt cx="3727107" cy="35176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523771"/>
              <a:ext cx="3429024" cy="3517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个哲学家围绕一张圆桌而坐</a:t>
              </a:r>
              <a:endParaRPr lang="en-US" altLang="zh-CN" sz="1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23771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34455"/>
            <a:ext cx="3692160" cy="358679"/>
            <a:chOff x="844893" y="2334455"/>
            <a:chExt cx="3692160" cy="358679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08029" y="2334455"/>
              <a:ext cx="3429024" cy="3586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哲学家的动作包括思考和进餐</a:t>
              </a:r>
              <a:endParaRPr lang="en-US" altLang="zh-CN" sz="16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335100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57569"/>
            <a:ext cx="3727107" cy="571504"/>
            <a:chOff x="844893" y="3357569"/>
            <a:chExt cx="3727107" cy="571504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3357569"/>
              <a:ext cx="3429024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C00000"/>
                  </a:solidFill>
                </a:rPr>
                <a:t>如何保证哲学家们的动作有序进行？</a:t>
              </a:r>
              <a:r>
                <a:rPr lang="zh-CN" altLang="en-US" sz="1600" dirty="0" smtClean="0"/>
                <a:t>如：不出现有人永远拿不到叉子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357569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7889" y="888506"/>
            <a:ext cx="3235899" cy="3360834"/>
            <a:chOff x="4557889" y="888506"/>
            <a:chExt cx="3235899" cy="336083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49" y="1097968"/>
              <a:ext cx="3151372" cy="3151372"/>
            </a:xfrm>
            <a:prstGeom prst="rect">
              <a:avLst/>
            </a:prstGeom>
          </p:spPr>
        </p:pic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017225" y="88850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4557889" y="181928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105106" y="370635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030846" y="3690153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7419968" y="1804412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7892" y="1413865"/>
            <a:ext cx="2731051" cy="2755149"/>
            <a:chOff x="4787892" y="1413865"/>
            <a:chExt cx="2731051" cy="2755149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763724" y="144321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278062" y="1413865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87892" y="2803480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017225" y="3707349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145123" y="2823424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712" y="1797471"/>
              <a:ext cx="2067228" cy="197137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8698" y="1762664"/>
            <a:ext cx="2775183" cy="618499"/>
            <a:chOff x="1248698" y="1762664"/>
            <a:chExt cx="2775183" cy="618499"/>
          </a:xfrm>
        </p:grpSpPr>
        <p:sp>
          <p:nvSpPr>
            <p:cNvPr id="28" name="内容占位符 2"/>
            <p:cNvSpPr txBox="1"/>
            <p:nvPr/>
          </p:nvSpPr>
          <p:spPr>
            <a:xfrm>
              <a:off x="1369679" y="1762664"/>
              <a:ext cx="2654202" cy="61849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桌子上放着</a:t>
              </a: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支叉子</a:t>
              </a:r>
              <a:endParaRPr lang="en-US" altLang="zh-CN" sz="16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每两个哲学家之间放一支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698" y="18496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698" y="21483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48698" y="2620309"/>
            <a:ext cx="3529533" cy="341458"/>
            <a:chOff x="1248698" y="2620309"/>
            <a:chExt cx="3529533" cy="341458"/>
          </a:xfrm>
        </p:grpSpPr>
        <p:sp>
          <p:nvSpPr>
            <p:cNvPr id="31" name="内容占位符 2"/>
            <p:cNvSpPr txBox="1"/>
            <p:nvPr/>
          </p:nvSpPr>
          <p:spPr>
            <a:xfrm>
              <a:off x="1349207" y="2620309"/>
              <a:ext cx="3429024" cy="3414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进餐时需同时拿到左右两边的叉子</a:t>
              </a:r>
              <a:endParaRPr lang="en-US" altLang="zh-CN" sz="1600" dirty="0" smtClean="0"/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698" y="27009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48698" y="2900962"/>
            <a:ext cx="3529533" cy="364183"/>
            <a:chOff x="1248698" y="2900962"/>
            <a:chExt cx="3529533" cy="364183"/>
          </a:xfrm>
        </p:grpSpPr>
        <p:sp>
          <p:nvSpPr>
            <p:cNvPr id="32" name="内容占位符 2"/>
            <p:cNvSpPr txBox="1"/>
            <p:nvPr/>
          </p:nvSpPr>
          <p:spPr>
            <a:xfrm>
              <a:off x="1349207" y="2900962"/>
              <a:ext cx="3429024" cy="3641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思考时将两支叉子放回原处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698" y="299964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1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3568" y="1131590"/>
            <a:ext cx="6193753" cy="299620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define</a:t>
            </a: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b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</a:t>
            </a: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</a:t>
            </a: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];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7584" y="4233658"/>
            <a:ext cx="274947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panose="02080604020202020204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不正确，可能导致死锁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633" y="1570863"/>
            <a:ext cx="6193753" cy="2508379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+mn-ea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while(TRUE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think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400" b="1" dirty="0" smtClean="0">
                <a:latin typeface="+mn-ea"/>
                <a:ea typeface="+mn-ea"/>
                <a:cs typeface="Courier New" panose="02070309020205020404" pitchFamily="49" charset="0"/>
              </a:rPr>
              <a:t>	</a:t>
            </a:r>
            <a:b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eat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482" y="2448147"/>
            <a:ext cx="4870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去拿左边的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去拿右边的叉子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23482" y="3212180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放下左边的叉子</a:t>
            </a:r>
            <a:b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 ]);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放下右边的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6" grpId="0" bldLvl="0" animBg="1"/>
      <p:bldP spid="2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8318"/>
            <a:ext cx="6301264" cy="3672728"/>
            <a:chOff x="539552" y="778318"/>
            <a:chExt cx="6301264" cy="367272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39552" y="863910"/>
              <a:ext cx="6264696" cy="3587136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76120" y="778318"/>
              <a:ext cx="6264696" cy="952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哲学家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个数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</a:t>
              </a:r>
              <a:r>
                <a:rPr lang="en-US" altLang="zh-TW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emaphore fork[5];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信号量初值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  </a:t>
              </a:r>
              <a:r>
                <a:rPr lang="en-US" altLang="zh-CN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mutex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  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互斥信号量，初值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52421" y="4443958"/>
            <a:ext cx="172354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panose="02080604020202020204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互斥访问正确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61342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放下左边的叉子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放下右边的叉子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9752" y="4451046"/>
            <a:ext cx="300595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panose="0208060402020202020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但每次只允许一人进餐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</a:t>
              </a:r>
              <a:r>
                <a:rPr lang="zh-CN" altLang="en-US" dirty="0" smtClean="0"/>
                <a:t>量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是一种抽象数据类型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由一个整形</a:t>
              </a:r>
              <a:r>
                <a:rPr lang="en-US" altLang="zh-CN" sz="1800" dirty="0" smtClean="0"/>
                <a:t> (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 smtClean="0"/>
                <a:t>)</a:t>
              </a:r>
              <a:r>
                <a:rPr lang="zh-CN" altLang="en-US" sz="1800" dirty="0" smtClean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 smtClean="0">
                  <a:solidFill>
                    <a:srgbClr val="C00000"/>
                  </a:solidFill>
                </a:rPr>
                <a:t>P()</a:t>
              </a:r>
              <a:endParaRPr lang="zh-CN" altLang="en-US" sz="1600" dirty="0" smtClean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7"/>
          <p:cNvGrpSpPr/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 smtClean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2</a:t>
              </a:r>
              <a:r>
                <a:rPr lang="zh-CN" altLang="en-US" sz="1800" dirty="0" smtClean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/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减</a:t>
              </a:r>
              <a:r>
                <a:rPr lang="en-US" altLang="zh-CN" sz="1600" dirty="0" smtClean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/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 smtClean="0"/>
                <a:t>如</a:t>
              </a:r>
              <a:r>
                <a:rPr lang="en-US" altLang="zh-CN" sz="1600" dirty="0" err="1" smtClean="0"/>
                <a:t>sem</a:t>
              </a:r>
              <a:r>
                <a:rPr lang="en-US" altLang="zh-CN" sz="1600" dirty="0" smtClean="0"/>
                <a:t>&lt;0, </a:t>
              </a:r>
              <a:r>
                <a:rPr lang="zh-CN" altLang="en-US" sz="1600" dirty="0" smtClean="0"/>
                <a:t>进入等待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/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加</a:t>
              </a:r>
              <a:r>
                <a:rPr lang="en-US" altLang="zh-CN" sz="1600" dirty="0" smtClean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/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如</a:t>
              </a:r>
              <a:r>
                <a:rPr lang="en-US" altLang="zh-CN" sz="1600" dirty="0" smtClean="0"/>
                <a:t>sem≤0,</a:t>
              </a:r>
              <a:r>
                <a:rPr lang="zh-CN" altLang="en-US" sz="1600" dirty="0" smtClean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内容占位符 2"/>
          <p:cNvSpPr txBox="1"/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Prolaag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（荷兰语尝试减少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sp>
        <p:nvSpPr>
          <p:cNvPr id="60" name="内容占位符 2"/>
          <p:cNvSpPr txBox="1"/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Verhoog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（荷兰语增加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7861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panose="02080604020202020204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panose="02080604020202020204" charset="0"/>
                <a:buNone/>
              </a:pPr>
              <a:r>
                <a:rPr lang="en-US" altLang="zh-TW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fork[5]; 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信号量初值为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else {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panose="02080604020202020204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4633169"/>
            <a:ext cx="351891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panose="02080604020202020204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没有死锁，可有多人同时就餐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/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/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>
                <a:solidFill>
                  <a:srgbClr val="C00000"/>
                </a:solidFill>
              </a:rPr>
              <a:t>读者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写者问题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写者问题描述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591203" cy="1060004"/>
            <a:chOff x="844893" y="1008052"/>
            <a:chExt cx="4591203" cy="106000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70686"/>
              <a:ext cx="4041110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读者：只读取数据，不修改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2924968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共享数据的两类使用者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6" y="1685466"/>
              <a:ext cx="303413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写者：读取和修改数据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5855733" cy="1086539"/>
            <a:chOff x="844893" y="2000246"/>
            <a:chExt cx="5855733" cy="1086539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349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342922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“</a:t>
              </a:r>
              <a:r>
                <a:rPr lang="zh-CN" altLang="en-US" dirty="0" smtClean="0"/>
                <a:t>读－读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允许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1142976" y="2000246"/>
              <a:ext cx="5214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写者问题描述：对共享数据的读写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/>
            <p:nvPr/>
          </p:nvSpPr>
          <p:spPr>
            <a:xfrm>
              <a:off x="1666224" y="2658157"/>
              <a:ext cx="50344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同一时刻，允许有多个读者同时读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7664" y="27305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971350"/>
            <a:ext cx="4309710" cy="1057056"/>
            <a:chOff x="1262422" y="2971350"/>
            <a:chExt cx="4309710" cy="10570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63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2971350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“读－写”互斥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/>
            <p:nvPr/>
          </p:nvSpPr>
          <p:spPr>
            <a:xfrm>
              <a:off x="1666224" y="3286130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没有写者时读者才能读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内容占位符 2"/>
            <p:cNvSpPr txBox="1"/>
            <p:nvPr/>
          </p:nvSpPr>
          <p:spPr>
            <a:xfrm>
              <a:off x="1666224" y="3599778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没有读者时写者才能写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7664" y="335757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7664" y="366577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900044"/>
            <a:ext cx="4965762" cy="743408"/>
            <a:chOff x="1262422" y="3900044"/>
            <a:chExt cx="4965762" cy="743408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9921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6" y="3900044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“写－写”互斥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1666224" y="4214824"/>
              <a:ext cx="4561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没有其他写者时写者才能写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7664" y="430607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039838"/>
            <a:ext cx="2380884" cy="428628"/>
            <a:chOff x="1262422" y="1999517"/>
            <a:chExt cx="2380884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05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1999517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读者计数</a:t>
              </a:r>
              <a:r>
                <a:rPr lang="en-US" altLang="zh-CN" sz="1800" dirty="0" err="1" smtClean="0"/>
                <a:t>Rcount</a:t>
              </a:r>
              <a:r>
                <a:rPr lang="en-US" altLang="zh-CN" sz="1800" dirty="0" smtClean="0"/>
                <a:t>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43558"/>
            <a:ext cx="3511083" cy="814638"/>
            <a:chOff x="844893" y="843558"/>
            <a:chExt cx="3511083" cy="81463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843558"/>
              <a:ext cx="32130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用</a:t>
              </a:r>
              <a:r>
                <a:rPr lang="zh-CN" altLang="en-US" sz="1800" dirty="0" smtClean="0"/>
                <a:t>信号量描述每个约束</a:t>
              </a:r>
              <a:endParaRPr lang="zh-CN" altLang="en-US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336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1275606"/>
              <a:ext cx="267694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信号量</a:t>
              </a:r>
              <a:r>
                <a:rPr lang="en-US" altLang="zh-CN" sz="1600" dirty="0" err="1" smtClean="0"/>
                <a:t>WriteMutex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831926"/>
            <a:ext cx="2809512" cy="428628"/>
            <a:chOff x="1262422" y="2735203"/>
            <a:chExt cx="2809512" cy="42862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8272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/>
            <p:nvPr/>
          </p:nvSpPr>
          <p:spPr>
            <a:xfrm>
              <a:off x="1394986" y="2735203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信号量</a:t>
              </a:r>
              <a:r>
                <a:rPr lang="en-US" altLang="zh-CN" sz="1800" dirty="0" err="1" smtClean="0"/>
                <a:t>CountMutex</a:t>
              </a:r>
              <a:endParaRPr lang="en-US" altLang="zh-CN" sz="1800" dirty="0" smtClean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2880" y="1517361"/>
            <a:ext cx="2606950" cy="515712"/>
            <a:chOff x="1492880" y="1517361"/>
            <a:chExt cx="2606950" cy="515712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622682" y="1517361"/>
              <a:ext cx="2477148" cy="301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控制读写操作的互斥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/>
            <p:nvPr/>
          </p:nvSpPr>
          <p:spPr>
            <a:xfrm>
              <a:off x="1622682" y="1759571"/>
              <a:ext cx="1405578" cy="27350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880" y="159246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880" y="1826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492880" y="2325590"/>
            <a:ext cx="2892702" cy="462184"/>
            <a:chOff x="1492880" y="2285269"/>
            <a:chExt cx="2892702" cy="462184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622682" y="2285269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正在进行读操作的读者数目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/>
            <p:nvPr/>
          </p:nvSpPr>
          <p:spPr>
            <a:xfrm>
              <a:off x="1622682" y="2511833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0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880" y="23444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880" y="2585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492880" y="3117678"/>
            <a:ext cx="2892702" cy="462184"/>
            <a:chOff x="1492880" y="3020955"/>
            <a:chExt cx="2892702" cy="462184"/>
          </a:xfrm>
        </p:grpSpPr>
        <p:sp>
          <p:nvSpPr>
            <p:cNvPr id="38" name="内容占位符 2"/>
            <p:cNvSpPr txBox="1"/>
            <p:nvPr/>
          </p:nvSpPr>
          <p:spPr>
            <a:xfrm>
              <a:off x="1622682" y="3020955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控制对读者计数的互斥修改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622682" y="3247519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880" y="309852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880" y="33114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3143254"/>
            <a:ext cx="1000132" cy="348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read</a:t>
            </a:r>
            <a:r>
              <a:rPr lang="zh-CN" alt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087374"/>
            <a:ext cx="928694" cy="348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</a:t>
            </a:r>
            <a:r>
              <a:rPr lang="zh-CN" alt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C00000"/>
                  </a:solidFill>
                </a:rPr>
                <a:t>P()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线程不会被无限期阻塞在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/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自旋锁能否实现</a:t>
            </a:r>
            <a:r>
              <a:rPr lang="zh-CN" altLang="en-US" dirty="0"/>
              <a:t>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整数</a:t>
              </a:r>
              <a:r>
                <a:rPr lang="zh-CN" altLang="en-US" dirty="0" smtClean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初始化完成后，只能通过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由操作系统保证，</a:t>
              </a:r>
              <a:r>
                <a:rPr lang="en-US" altLang="zh-CN" dirty="0" smtClean="0"/>
                <a:t>PV</a:t>
              </a:r>
              <a:r>
                <a:rPr lang="zh-CN" altLang="en-US" dirty="0" smtClean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176460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== 0)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(CountMutex)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01242" y="43818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11576A"/>
                </a:solidFill>
              </a:rPr>
              <a:t>此实现中，读者优先</a:t>
            </a:r>
            <a:endParaRPr kumimoji="1" lang="zh-CN" altLang="en-US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写者</a:t>
            </a:r>
            <a:r>
              <a:rPr lang="zh-CN" altLang="en-US" smtClean="0"/>
              <a:t>问题：优先策略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99592" y="1059582"/>
            <a:ext cx="6120680" cy="401284"/>
            <a:chOff x="899592" y="1059582"/>
            <a:chExt cx="6120680" cy="401284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201788" y="1059582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读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899592" y="10607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383021"/>
            <a:ext cx="6254137" cy="400110"/>
            <a:chOff x="899592" y="2383021"/>
            <a:chExt cx="6254137" cy="400110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223060" y="238302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写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899592" y="23830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99592" y="3795886"/>
            <a:ext cx="246838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panose="02080604020202020204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如何实现？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42950" y="1453674"/>
            <a:ext cx="5979518" cy="400110"/>
            <a:chOff x="1342950" y="1453674"/>
            <a:chExt cx="5979518" cy="40011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503984" y="1453674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只要有读者正在读状态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，后来的读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者都能直接进入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42950" y="15527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1352918" y="2783131"/>
            <a:ext cx="6060247" cy="400110"/>
            <a:chOff x="1352918" y="2783131"/>
            <a:chExt cx="6060247" cy="40011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482496" y="278313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只要有写者就绪，写者应尽快执行写操作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2918" y="28926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342950" y="1907421"/>
            <a:ext cx="5979518" cy="400110"/>
            <a:chOff x="1342950" y="1907421"/>
            <a:chExt cx="5979518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42950" y="2042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503984" y="1907421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如读者持续不断进入，则写者就处于饥饿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2918" y="3270222"/>
            <a:ext cx="6081735" cy="400110"/>
            <a:chOff x="1352918" y="3270222"/>
            <a:chExt cx="6081735" cy="40011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2918" y="33821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03984" y="3270222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如写者持续不断就绪，则读者就处于饥饿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3713400"/>
            <a:ext cx="2369785" cy="428628"/>
            <a:chOff x="844893" y="3713400"/>
            <a:chExt cx="2369785" cy="42862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713400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管程的状态变量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713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21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713400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管程的状态变量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7134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uiExpand="1" build="allAtOnce"/>
      <p:bldP spid="20" grpId="0" animBg="1" uiExpand="1" build="allAtOnce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(AR ==0 &amp;&amp; WW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(WW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4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306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(WW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else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 (WR &gt; 0)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okToRead.broadcast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 smtClean="0"/>
                <a:t>：资源数目为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或</a:t>
              </a:r>
              <a:r>
                <a:rPr lang="en-US" altLang="zh-CN" dirty="0" smtClean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 smtClean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/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临界区的互斥访问控制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/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线程间的事件等待</a:t>
              </a:r>
              <a:endParaRPr lang="zh-CN" altLang="en-US" dirty="0"/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/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 smtClean="0"/>
                  <a:t>两者等价</a:t>
                </a:r>
                <a:endParaRPr lang="en-US" altLang="zh-CN" dirty="0" smtClean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21328</Words>
  <Application>Kingsoft Office WPP</Application>
  <PresentationFormat>全屏显示(16:9)</PresentationFormat>
  <Paragraphs>2311</Paragraphs>
  <Slides>82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chyyuu</cp:lastModifiedBy>
  <cp:revision>1021</cp:revision>
  <dcterms:created xsi:type="dcterms:W3CDTF">2017-05-06T13:32:36Z</dcterms:created>
  <dcterms:modified xsi:type="dcterms:W3CDTF">2017-05-06T13:32:36Z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