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338" r:id="rId2"/>
    <p:sldId id="438" r:id="rId3"/>
    <p:sldId id="508" r:id="rId4"/>
    <p:sldId id="305" r:id="rId5"/>
    <p:sldId id="550" r:id="rId6"/>
    <p:sldId id="549" r:id="rId7"/>
    <p:sldId id="306" r:id="rId8"/>
    <p:sldId id="439" r:id="rId9"/>
    <p:sldId id="442" r:id="rId10"/>
    <p:sldId id="555" r:id="rId11"/>
    <p:sldId id="554" r:id="rId12"/>
    <p:sldId id="553" r:id="rId13"/>
    <p:sldId id="552" r:id="rId14"/>
    <p:sldId id="514" r:id="rId15"/>
    <p:sldId id="458" r:id="rId16"/>
    <p:sldId id="452" r:id="rId17"/>
    <p:sldId id="567" r:id="rId18"/>
    <p:sldId id="515" r:id="rId19"/>
    <p:sldId id="556" r:id="rId20"/>
    <p:sldId id="578" r:id="rId21"/>
    <p:sldId id="579" r:id="rId22"/>
    <p:sldId id="518" r:id="rId23"/>
    <p:sldId id="504" r:id="rId24"/>
    <p:sldId id="519" r:id="rId25"/>
    <p:sldId id="564" r:id="rId26"/>
    <p:sldId id="521" r:id="rId27"/>
    <p:sldId id="455" r:id="rId28"/>
    <p:sldId id="522" r:id="rId29"/>
    <p:sldId id="523" r:id="rId30"/>
    <p:sldId id="524" r:id="rId31"/>
    <p:sldId id="580" r:id="rId32"/>
    <p:sldId id="526" r:id="rId33"/>
    <p:sldId id="527" r:id="rId34"/>
    <p:sldId id="528" r:id="rId35"/>
    <p:sldId id="525" r:id="rId36"/>
    <p:sldId id="529" r:id="rId37"/>
    <p:sldId id="565" r:id="rId38"/>
    <p:sldId id="566" r:id="rId39"/>
    <p:sldId id="532" r:id="rId40"/>
    <p:sldId id="505" r:id="rId41"/>
    <p:sldId id="570" r:id="rId42"/>
    <p:sldId id="569" r:id="rId43"/>
    <p:sldId id="568" r:id="rId44"/>
    <p:sldId id="535" r:id="rId45"/>
    <p:sldId id="557" r:id="rId46"/>
    <p:sldId id="571" r:id="rId47"/>
    <p:sldId id="572" r:id="rId48"/>
    <p:sldId id="506" r:id="rId49"/>
    <p:sldId id="536" r:id="rId50"/>
    <p:sldId id="537" r:id="rId51"/>
    <p:sldId id="538" r:id="rId52"/>
    <p:sldId id="573" r:id="rId53"/>
    <p:sldId id="575" r:id="rId54"/>
    <p:sldId id="574" r:id="rId55"/>
    <p:sldId id="581" r:id="rId56"/>
    <p:sldId id="533" r:id="rId57"/>
    <p:sldId id="582" r:id="rId58"/>
    <p:sldId id="558" r:id="rId59"/>
    <p:sldId id="583" r:id="rId60"/>
    <p:sldId id="559" r:id="rId61"/>
    <p:sldId id="560" r:id="rId62"/>
    <p:sldId id="562" r:id="rId63"/>
    <p:sldId id="563" r:id="rId64"/>
    <p:sldId id="584" r:id="rId65"/>
    <p:sldId id="585" r:id="rId66"/>
    <p:sldId id="548" r:id="rId67"/>
    <p:sldId id="507" r:id="rId68"/>
    <p:sldId id="577" r:id="rId69"/>
    <p:sldId id="576" r:id="rId70"/>
    <p:sldId id="479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93">
          <p15:clr>
            <a:srgbClr val="A4A3A4"/>
          </p15:clr>
        </p15:guide>
        <p15:guide id="4" pos="2562">
          <p15:clr>
            <a:srgbClr val="A4A3A4"/>
          </p15:clr>
        </p15:guide>
        <p15:guide id="5" orient="horz">
          <p15:clr>
            <a:srgbClr val="A4A3A4"/>
          </p15:clr>
        </p15:guide>
        <p15:guide id="6" pos="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76A"/>
    <a:srgbClr val="CCFFFF"/>
    <a:srgbClr val="CCCCCC"/>
    <a:srgbClr val="666666"/>
    <a:srgbClr val="FF00FF"/>
    <a:srgbClr val="0EB1C8"/>
    <a:srgbClr val="FFF9B1"/>
    <a:srgbClr val="FDD000"/>
    <a:srgbClr val="CCFF99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3952" autoAdjust="0"/>
  </p:normalViewPr>
  <p:slideViewPr>
    <p:cSldViewPr>
      <p:cViewPr varScale="1">
        <p:scale>
          <a:sx n="111" d="100"/>
          <a:sy n="111" d="100"/>
        </p:scale>
        <p:origin x="816" y="67"/>
      </p:cViewPr>
      <p:guideLst>
        <p:guide orient="horz" pos="1620"/>
        <p:guide pos="2880"/>
        <p:guide orient="horz" pos="1393"/>
        <p:guide pos="2562"/>
        <p:guide orient="horz"/>
        <p:guide pos="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10"/>
    </p:cViewPr>
  </p:sorterViewPr>
  <p:notesViewPr>
    <p:cSldViewPr showGuides="1">
      <p:cViewPr varScale="1">
        <p:scale>
          <a:sx n="52" d="100"/>
          <a:sy n="52" d="100"/>
        </p:scale>
        <p:origin x="-28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03832-870B-4643-8505-26E0ADE03C8D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D128-3B8A-468C-AB86-A1A478E945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901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DA51D-4080-4BB4-AD44-5F30D51FDB3C}" type="datetimeFigureOut">
              <a:rPr lang="zh-CN" altLang="en-US" smtClean="0"/>
              <a:pPr/>
              <a:t>2015/4/11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9FEAC-2858-416F-A4F6-E1735B7522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90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44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2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1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87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68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6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1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4" y="0"/>
            <a:ext cx="9143756" cy="5141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61" r:id="rId4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 txBox="1">
            <a:spLocks noChangeArrowheads="1"/>
          </p:cNvSpPr>
          <p:nvPr/>
        </p:nvSpPr>
        <p:spPr>
          <a:xfrm>
            <a:off x="642910" y="1571618"/>
            <a:ext cx="7696200" cy="536575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ctr" defTabSz="449263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操作系统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311252" y="2643195"/>
            <a:ext cx="6323012" cy="1071563"/>
          </a:xfrm>
          <a:prstGeom prst="rect">
            <a:avLst/>
          </a:prstGeom>
        </p:spPr>
        <p:txBody>
          <a:bodyPr lIns="0" tIns="0" rIns="0" bIns="0"/>
          <a:lstStyle/>
          <a:p>
            <a:pPr algn="ctr" defTabSz="449263">
              <a:lnSpc>
                <a:spcPct val="95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Lab7: </a:t>
            </a:r>
            <a:r>
              <a:rPr lang="zh-CN" altLang="en-US" sz="2400" b="1" dirty="0" smtClean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  <a:sym typeface="Times New Roman" charset="0"/>
              </a:rPr>
              <a:t>同步互斥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宋体" charset="0"/>
              <a:sym typeface="Times New Roman" charset="0"/>
            </a:endParaRPr>
          </a:p>
        </p:txBody>
      </p:sp>
      <p:pic>
        <p:nvPicPr>
          <p:cNvPr id="4" name="图片 3" descr="封面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384" y="1566"/>
            <a:ext cx="9140974" cy="51419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328" y="1853055"/>
            <a:ext cx="4591364" cy="11965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3066613" y="3122405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处理器调度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51" name="直接箭头连接符 25"/>
          <p:cNvCxnSpPr>
            <a:cxnSpLocks noChangeShapeType="1"/>
          </p:cNvCxnSpPr>
          <p:nvPr/>
        </p:nvCxnSpPr>
        <p:spPr bwMode="auto">
          <a:xfrm>
            <a:off x="2031404" y="2941748"/>
            <a:ext cx="1035209" cy="1845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2" name="直接箭头连接符 25"/>
          <p:cNvCxnSpPr>
            <a:cxnSpLocks noChangeShapeType="1"/>
            <a:stCxn id="17" idx="2"/>
          </p:cNvCxnSpPr>
          <p:nvPr/>
        </p:nvCxnSpPr>
        <p:spPr bwMode="auto">
          <a:xfrm flipH="1">
            <a:off x="4116288" y="2888181"/>
            <a:ext cx="1031302" cy="22191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3" name="直接箭头连接符 19"/>
          <p:cNvCxnSpPr>
            <a:cxnSpLocks noChangeShapeType="1"/>
          </p:cNvCxnSpPr>
          <p:nvPr/>
        </p:nvCxnSpPr>
        <p:spPr bwMode="auto">
          <a:xfrm flipH="1">
            <a:off x="3587000" y="2887053"/>
            <a:ext cx="3407" cy="27359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4" name="直接箭头连接符 19"/>
          <p:cNvCxnSpPr>
            <a:cxnSpLocks noChangeShapeType="1"/>
            <a:endCxn id="50" idx="1"/>
          </p:cNvCxnSpPr>
          <p:nvPr/>
        </p:nvCxnSpPr>
        <p:spPr bwMode="auto">
          <a:xfrm flipV="1">
            <a:off x="2494730" y="3276294"/>
            <a:ext cx="571883" cy="1538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5" name="直接箭头连接符 19"/>
          <p:cNvCxnSpPr>
            <a:cxnSpLocks noChangeShapeType="1"/>
          </p:cNvCxnSpPr>
          <p:nvPr/>
        </p:nvCxnSpPr>
        <p:spPr bwMode="auto">
          <a:xfrm flipH="1" flipV="1">
            <a:off x="4120067" y="3263416"/>
            <a:ext cx="597348" cy="120363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4279" y="1014589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6196" y="1014589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3725" y="1494697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6289" y="1351821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zh-CN" dirty="0" smtClean="0">
                <a:sym typeface="微软雅黑" pitchFamily="34" charset="-122"/>
              </a:rPr>
              <a:t>lab</a:t>
            </a:r>
            <a:r>
              <a:rPr lang="en-US" altLang="zh-CN" dirty="0" smtClean="0">
                <a:sym typeface="微软雅黑" pitchFamily="34" charset="-122"/>
              </a:rPr>
              <a:t>7 </a:t>
            </a:r>
            <a:r>
              <a:rPr lang="zh-CN" altLang="en-US" dirty="0" smtClean="0">
                <a:sym typeface="微软雅黑" pitchFamily="34" charset="-122"/>
              </a:rPr>
              <a:t>设计同步互斥机制</a:t>
            </a:r>
            <a:endParaRPr lang="zh-CN" altLang="en-US" dirty="0"/>
          </a:p>
        </p:txBody>
      </p:sp>
      <p:cxnSp>
        <p:nvCxnSpPr>
          <p:cNvPr id="13" name="直接箭头连接符 19"/>
          <p:cNvCxnSpPr>
            <a:cxnSpLocks noChangeShapeType="1"/>
          </p:cNvCxnSpPr>
          <p:nvPr/>
        </p:nvCxnSpPr>
        <p:spPr bwMode="auto">
          <a:xfrm>
            <a:off x="2439176" y="2781440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1431182" y="2595524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屏蔽中断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5" name="矩形 26"/>
          <p:cNvSpPr>
            <a:spLocks noChangeArrowheads="1"/>
          </p:cNvSpPr>
          <p:nvPr/>
        </p:nvSpPr>
        <p:spPr bwMode="auto">
          <a:xfrm>
            <a:off x="3066613" y="2597850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等待队列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4708847" y="2580404"/>
            <a:ext cx="877486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定时器</a:t>
            </a:r>
          </a:p>
        </p:txBody>
      </p:sp>
      <p:sp>
        <p:nvSpPr>
          <p:cNvPr id="29" name="矩形 44"/>
          <p:cNvSpPr>
            <a:spLocks noChangeArrowheads="1"/>
          </p:cNvSpPr>
          <p:nvPr/>
        </p:nvSpPr>
        <p:spPr bwMode="auto">
          <a:xfrm>
            <a:off x="2973904" y="2168457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底层支撑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0" name="矩形 44"/>
          <p:cNvSpPr>
            <a:spLocks noChangeArrowheads="1"/>
          </p:cNvSpPr>
          <p:nvPr/>
        </p:nvSpPr>
        <p:spPr bwMode="auto">
          <a:xfrm>
            <a:off x="1589516" y="3340936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信号量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32" name="直接箭头连接符 25"/>
          <p:cNvCxnSpPr>
            <a:cxnSpLocks noChangeShapeType="1"/>
          </p:cNvCxnSpPr>
          <p:nvPr/>
        </p:nvCxnSpPr>
        <p:spPr bwMode="auto">
          <a:xfrm flipH="1">
            <a:off x="1699394" y="3638604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40" name="直接箭头连接符 19"/>
          <p:cNvCxnSpPr>
            <a:cxnSpLocks noChangeShapeType="1"/>
          </p:cNvCxnSpPr>
          <p:nvPr/>
        </p:nvCxnSpPr>
        <p:spPr bwMode="auto">
          <a:xfrm>
            <a:off x="4198773" y="2753242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1" name="矩形 20"/>
          <p:cNvSpPr>
            <a:spLocks noChangeArrowheads="1"/>
          </p:cNvSpPr>
          <p:nvPr/>
        </p:nvSpPr>
        <p:spPr bwMode="auto">
          <a:xfrm>
            <a:off x="1113964" y="393650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P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2" name="矩形 20"/>
          <p:cNvSpPr>
            <a:spLocks noChangeArrowheads="1"/>
          </p:cNvSpPr>
          <p:nvPr/>
        </p:nvSpPr>
        <p:spPr bwMode="auto">
          <a:xfrm>
            <a:off x="2482700" y="3919509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V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3" name="直接箭头连接符 25"/>
          <p:cNvCxnSpPr>
            <a:cxnSpLocks noChangeShapeType="1"/>
          </p:cNvCxnSpPr>
          <p:nvPr/>
        </p:nvCxnSpPr>
        <p:spPr bwMode="auto">
          <a:xfrm>
            <a:off x="2281991" y="3648201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4" name="矩形 44"/>
          <p:cNvSpPr>
            <a:spLocks noChangeArrowheads="1"/>
          </p:cNvSpPr>
          <p:nvPr/>
        </p:nvSpPr>
        <p:spPr bwMode="auto">
          <a:xfrm>
            <a:off x="4183618" y="3325835"/>
            <a:ext cx="121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条件变量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cxnSp>
        <p:nvCxnSpPr>
          <p:cNvPr id="45" name="直接箭头连接符 25"/>
          <p:cNvCxnSpPr>
            <a:cxnSpLocks noChangeShapeType="1"/>
          </p:cNvCxnSpPr>
          <p:nvPr/>
        </p:nvCxnSpPr>
        <p:spPr bwMode="auto">
          <a:xfrm flipH="1">
            <a:off x="4293496" y="3623503"/>
            <a:ext cx="468483" cy="280905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3708066" y="3921406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wait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5076802" y="3904408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signal</a:t>
            </a:r>
            <a:r>
              <a:rPr lang="zh-CN" altLang="en-US" sz="1400" b="1" spc="-100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操作</a:t>
            </a:r>
            <a:endParaRPr lang="zh-CN" sz="1400" b="1" spc="-100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48" name="直接箭头连接符 25"/>
          <p:cNvCxnSpPr>
            <a:cxnSpLocks noChangeShapeType="1"/>
          </p:cNvCxnSpPr>
          <p:nvPr/>
        </p:nvCxnSpPr>
        <p:spPr bwMode="auto">
          <a:xfrm>
            <a:off x="4876093" y="3633100"/>
            <a:ext cx="548465" cy="2606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49" name="矩形 44"/>
          <p:cNvSpPr>
            <a:spLocks noChangeArrowheads="1"/>
          </p:cNvSpPr>
          <p:nvPr/>
        </p:nvSpPr>
        <p:spPr bwMode="auto">
          <a:xfrm>
            <a:off x="2472287" y="1688714"/>
            <a:ext cx="2205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哲学家就餐问题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3066613" y="3122405"/>
            <a:ext cx="1044182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处理器调度</a:t>
            </a:r>
            <a:endParaRPr lang="zh-CN" altLang="en-US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51" name="直接箭头连接符 25"/>
          <p:cNvCxnSpPr>
            <a:cxnSpLocks noChangeShapeType="1"/>
          </p:cNvCxnSpPr>
          <p:nvPr/>
        </p:nvCxnSpPr>
        <p:spPr bwMode="auto">
          <a:xfrm>
            <a:off x="2031404" y="2941748"/>
            <a:ext cx="1035209" cy="18454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2" name="直接箭头连接符 25"/>
          <p:cNvCxnSpPr>
            <a:cxnSpLocks noChangeShapeType="1"/>
            <a:stCxn id="17" idx="2"/>
          </p:cNvCxnSpPr>
          <p:nvPr/>
        </p:nvCxnSpPr>
        <p:spPr bwMode="auto">
          <a:xfrm flipH="1">
            <a:off x="4116288" y="2888181"/>
            <a:ext cx="1031302" cy="221917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3" name="直接箭头连接符 19"/>
          <p:cNvCxnSpPr>
            <a:cxnSpLocks noChangeShapeType="1"/>
          </p:cNvCxnSpPr>
          <p:nvPr/>
        </p:nvCxnSpPr>
        <p:spPr bwMode="auto">
          <a:xfrm flipH="1">
            <a:off x="3587000" y="2887053"/>
            <a:ext cx="3407" cy="27359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4" name="直接箭头连接符 19"/>
          <p:cNvCxnSpPr>
            <a:cxnSpLocks noChangeShapeType="1"/>
            <a:endCxn id="50" idx="1"/>
          </p:cNvCxnSpPr>
          <p:nvPr/>
        </p:nvCxnSpPr>
        <p:spPr bwMode="auto">
          <a:xfrm flipV="1">
            <a:off x="2494730" y="3276294"/>
            <a:ext cx="571883" cy="1538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cxnSp>
        <p:nvCxnSpPr>
          <p:cNvPr id="55" name="直接箭头连接符 19"/>
          <p:cNvCxnSpPr>
            <a:cxnSpLocks noChangeShapeType="1"/>
          </p:cNvCxnSpPr>
          <p:nvPr/>
        </p:nvCxnSpPr>
        <p:spPr bwMode="auto">
          <a:xfrm flipH="1" flipV="1">
            <a:off x="4120067" y="3263416"/>
            <a:ext cx="597348" cy="120363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2" name="矩形 1"/>
          <p:cNvSpPr/>
          <p:nvPr/>
        </p:nvSpPr>
        <p:spPr>
          <a:xfrm>
            <a:off x="958490" y="2057509"/>
            <a:ext cx="5256584" cy="2366055"/>
          </a:xfrm>
          <a:prstGeom prst="rect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392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35701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399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0092" y="91556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定时器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504" y="1471128"/>
            <a:ext cx="4942839" cy="369332"/>
            <a:chOff x="107504" y="1471128"/>
            <a:chExt cx="4942839" cy="369332"/>
          </a:xfrm>
        </p:grpSpPr>
        <p:sp>
          <p:nvSpPr>
            <p:cNvPr id="12" name="矩形 20"/>
            <p:cNvSpPr>
              <a:spLocks noChangeArrowheads="1"/>
            </p:cNvSpPr>
            <p:nvPr/>
          </p:nvSpPr>
          <p:spPr bwMode="auto">
            <a:xfrm>
              <a:off x="2386048" y="1491510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添加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timer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3" name="矩形 20"/>
            <p:cNvSpPr>
              <a:spLocks noChangeArrowheads="1"/>
            </p:cNvSpPr>
            <p:nvPr/>
          </p:nvSpPr>
          <p:spPr bwMode="auto">
            <a:xfrm>
              <a:off x="1017896" y="1491510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en-US" altLang="zh-CN" sz="1400" b="1" dirty="0" err="1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d</a:t>
              </a:r>
              <a:r>
                <a:rPr lang="en-US" altLang="zh-CN" sz="1400" b="1" dirty="0" err="1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o_sleep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4" name="矩形 44"/>
            <p:cNvSpPr>
              <a:spLocks noChangeArrowheads="1"/>
            </p:cNvSpPr>
            <p:nvPr/>
          </p:nvSpPr>
          <p:spPr bwMode="auto">
            <a:xfrm>
              <a:off x="107504" y="1471128"/>
              <a:ext cx="9103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进程</a:t>
              </a:r>
              <a:r>
                <a:rPr lang="en-US" altLang="zh-CN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15" name="直接箭头连接符 19"/>
            <p:cNvCxnSpPr>
              <a:cxnSpLocks noChangeShapeType="1"/>
            </p:cNvCxnSpPr>
            <p:nvPr/>
          </p:nvCxnSpPr>
          <p:spPr bwMode="auto">
            <a:xfrm>
              <a:off x="1917572" y="1649753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20" name="矩形 20"/>
            <p:cNvSpPr>
              <a:spLocks noChangeArrowheads="1"/>
            </p:cNvSpPr>
            <p:nvPr/>
          </p:nvSpPr>
          <p:spPr bwMode="auto">
            <a:xfrm>
              <a:off x="3804512" y="1493131"/>
              <a:ext cx="1245831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进入等待状态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1" name="直接箭头连接符 19"/>
            <p:cNvCxnSpPr>
              <a:cxnSpLocks noChangeShapeType="1"/>
            </p:cNvCxnSpPr>
            <p:nvPr/>
          </p:nvCxnSpPr>
          <p:spPr bwMode="auto">
            <a:xfrm>
              <a:off x="3336037" y="1651374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grpSp>
        <p:nvGrpSpPr>
          <p:cNvPr id="4" name="组合 3"/>
          <p:cNvGrpSpPr/>
          <p:nvPr/>
        </p:nvGrpSpPr>
        <p:grpSpPr>
          <a:xfrm>
            <a:off x="179512" y="2992718"/>
            <a:ext cx="6094968" cy="371120"/>
            <a:chOff x="179512" y="2992718"/>
            <a:chExt cx="6094968" cy="371120"/>
          </a:xfrm>
        </p:grpSpPr>
        <p:sp>
          <p:nvSpPr>
            <p:cNvPr id="10" name="矩形 20"/>
            <p:cNvSpPr>
              <a:spLocks noChangeArrowheads="1"/>
            </p:cNvSpPr>
            <p:nvPr/>
          </p:nvSpPr>
          <p:spPr bwMode="auto">
            <a:xfrm>
              <a:off x="1012948" y="2994506"/>
              <a:ext cx="917440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时钟中断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sp>
          <p:nvSpPr>
            <p:cNvPr id="17" name="矩形 44"/>
            <p:cNvSpPr>
              <a:spLocks noChangeArrowheads="1"/>
            </p:cNvSpPr>
            <p:nvPr/>
          </p:nvSpPr>
          <p:spPr bwMode="auto">
            <a:xfrm>
              <a:off x="179512" y="2994506"/>
              <a:ext cx="71613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时钟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18" name="矩形 20"/>
            <p:cNvSpPr>
              <a:spLocks noChangeArrowheads="1"/>
            </p:cNvSpPr>
            <p:nvPr/>
          </p:nvSpPr>
          <p:spPr bwMode="auto">
            <a:xfrm>
              <a:off x="2400792" y="2994506"/>
              <a:ext cx="1425415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遍历</a:t>
              </a:r>
              <a:r>
                <a:rPr lang="en-US" altLang="zh-CN" sz="1400" b="1" dirty="0" err="1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timer_list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19" name="直接箭头连接符 19"/>
            <p:cNvCxnSpPr>
              <a:cxnSpLocks noChangeShapeType="1"/>
            </p:cNvCxnSpPr>
            <p:nvPr/>
          </p:nvCxnSpPr>
          <p:spPr bwMode="auto">
            <a:xfrm>
              <a:off x="1932317" y="3152749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  <p:sp>
          <p:nvSpPr>
            <p:cNvPr id="24" name="矩形 20"/>
            <p:cNvSpPr>
              <a:spLocks noChangeArrowheads="1"/>
            </p:cNvSpPr>
            <p:nvPr/>
          </p:nvSpPr>
          <p:spPr bwMode="auto">
            <a:xfrm>
              <a:off x="4296611" y="2992718"/>
              <a:ext cx="1977869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发现进程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A</a:t>
              </a: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定时器到期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5" name="直接箭头连接符 19"/>
            <p:cNvCxnSpPr>
              <a:cxnSpLocks noChangeShapeType="1"/>
            </p:cNvCxnSpPr>
            <p:nvPr/>
          </p:nvCxnSpPr>
          <p:spPr bwMode="auto">
            <a:xfrm>
              <a:off x="3864195" y="3150961"/>
              <a:ext cx="468000" cy="1588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grpSp>
        <p:nvGrpSpPr>
          <p:cNvPr id="5" name="组合 4"/>
          <p:cNvGrpSpPr/>
          <p:nvPr/>
        </p:nvGrpSpPr>
        <p:grpSpPr>
          <a:xfrm>
            <a:off x="5309688" y="2242925"/>
            <a:ext cx="1062511" cy="699295"/>
            <a:chOff x="5309688" y="2242925"/>
            <a:chExt cx="1062511" cy="699295"/>
          </a:xfrm>
        </p:grpSpPr>
        <p:sp>
          <p:nvSpPr>
            <p:cNvPr id="26" name="矩形 20"/>
            <p:cNvSpPr>
              <a:spLocks noChangeArrowheads="1"/>
            </p:cNvSpPr>
            <p:nvPr/>
          </p:nvSpPr>
          <p:spPr bwMode="auto">
            <a:xfrm>
              <a:off x="5309688" y="2242925"/>
              <a:ext cx="1062511" cy="316487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Font typeface="Monotype Sorts" charset="0"/>
                <a:buNone/>
              </a:pPr>
              <a:r>
                <a:rPr lang="zh-CN" altLang="en-US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唤醒进程</a:t>
              </a:r>
              <a:r>
                <a:rPr lang="en-US" altLang="zh-CN" sz="1400" b="1" dirty="0" smtClean="0">
                  <a:solidFill>
                    <a:srgbClr val="11576A"/>
                  </a:solidFill>
                  <a:latin typeface="+mn-ea"/>
                  <a:cs typeface="宋体" charset="0"/>
                  <a:sym typeface="微软雅黑" pitchFamily="34" charset="-122"/>
                </a:rPr>
                <a:t>A</a:t>
              </a:r>
              <a:endParaRPr lang="zh-CN" sz="1400" b="1" dirty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endParaRPr>
            </a:p>
          </p:txBody>
        </p:sp>
        <p:cxnSp>
          <p:nvCxnSpPr>
            <p:cNvPr id="27" name="直接箭头连接符 19"/>
            <p:cNvCxnSpPr>
              <a:cxnSpLocks noChangeShapeType="1"/>
            </p:cNvCxnSpPr>
            <p:nvPr/>
          </p:nvCxnSpPr>
          <p:spPr bwMode="auto">
            <a:xfrm flipH="1" flipV="1">
              <a:off x="5768409" y="2571750"/>
              <a:ext cx="9" cy="370470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prstDash val="sysDash"/>
              <a:round/>
              <a:headEnd/>
              <a:tailEnd type="triangle" w="med" len="med"/>
            </a:ln>
          </p:spPr>
        </p:cxnSp>
      </p:grpSp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5526711" y="1505470"/>
            <a:ext cx="1245831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进入就绪状态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cxnSp>
        <p:nvCxnSpPr>
          <p:cNvPr id="29" name="直接箭头连接符 19"/>
          <p:cNvCxnSpPr>
            <a:cxnSpLocks noChangeShapeType="1"/>
          </p:cNvCxnSpPr>
          <p:nvPr/>
        </p:nvCxnSpPr>
        <p:spPr bwMode="auto">
          <a:xfrm>
            <a:off x="5058236" y="1663713"/>
            <a:ext cx="468000" cy="1588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30" name="直接箭头连接符 19"/>
          <p:cNvCxnSpPr>
            <a:cxnSpLocks noChangeShapeType="1"/>
          </p:cNvCxnSpPr>
          <p:nvPr/>
        </p:nvCxnSpPr>
        <p:spPr bwMode="auto">
          <a:xfrm flipH="1" flipV="1">
            <a:off x="5768409" y="1825816"/>
            <a:ext cx="9" cy="370470"/>
          </a:xfrm>
          <a:prstGeom prst="straightConnector1">
            <a:avLst/>
          </a:prstGeom>
          <a:noFill/>
          <a:ln w="38100">
            <a:solidFill>
              <a:srgbClr val="11576A"/>
            </a:solidFill>
            <a:prstDash val="sysDash"/>
            <a:round/>
            <a:headEnd/>
            <a:tailEnd type="triangle" w="med" len="med"/>
          </a:ln>
        </p:spPr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798" y="1426086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typedef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{</a:t>
            </a:r>
          </a:p>
          <a:p>
            <a:r>
              <a:rPr lang="en-US" altLang="zh-CN" sz="2000" b="1" dirty="0">
                <a:latin typeface="+mn-ea"/>
              </a:rPr>
              <a:t>    unsigned </a:t>
            </a:r>
            <a:r>
              <a:rPr lang="en-US" altLang="zh-CN" sz="2000" b="1" dirty="0" err="1">
                <a:latin typeface="+mn-ea"/>
              </a:rPr>
              <a:t>int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expires;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proc_struct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proc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list_entry_t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timer_link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} </a:t>
            </a:r>
            <a:r>
              <a:rPr lang="en-US" altLang="zh-CN" sz="2000" b="1" dirty="0" err="1">
                <a:latin typeface="+mn-ea"/>
              </a:rPr>
              <a:t>timer_t</a:t>
            </a:r>
            <a:r>
              <a:rPr lang="en-US" altLang="zh-CN" sz="2000" b="1" dirty="0">
                <a:latin typeface="+mn-ea"/>
              </a:rPr>
              <a:t>;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664532" y="1061869"/>
            <a:ext cx="2395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 数据结构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0798" y="137258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typedef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{</a:t>
            </a:r>
          </a:p>
          <a:p>
            <a:r>
              <a:rPr lang="en-US" altLang="zh-CN" sz="2000" b="1" dirty="0">
                <a:latin typeface="+mn-ea"/>
              </a:rPr>
              <a:t>    unsigned </a:t>
            </a:r>
            <a:r>
              <a:rPr lang="en-US" altLang="zh-CN" sz="2000" b="1" dirty="0" err="1">
                <a:latin typeface="+mn-ea"/>
              </a:rPr>
              <a:t>int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expires;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proc_struct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*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proc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    </a:t>
            </a:r>
            <a:r>
              <a:rPr lang="en-US" altLang="zh-CN" sz="2000" b="1" dirty="0" err="1">
                <a:latin typeface="+mn-ea"/>
              </a:rPr>
              <a:t>list_entry_t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+mn-ea"/>
              </a:rPr>
              <a:t>timer_link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</a:rPr>
              <a:t>;</a:t>
            </a:r>
          </a:p>
          <a:p>
            <a:r>
              <a:rPr lang="en-US" altLang="zh-CN" sz="2000" b="1" dirty="0">
                <a:latin typeface="+mn-ea"/>
              </a:rPr>
              <a:t>} </a:t>
            </a:r>
            <a:r>
              <a:rPr lang="en-US" altLang="zh-CN" sz="2000" b="1" dirty="0" err="1">
                <a:latin typeface="+mn-ea"/>
              </a:rPr>
              <a:t>timer_t</a:t>
            </a:r>
            <a:r>
              <a:rPr lang="en-US" altLang="zh-CN" sz="2000" b="1" dirty="0">
                <a:latin typeface="+mn-ea"/>
              </a:rPr>
              <a:t>;</a:t>
            </a: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664532" y="1061869"/>
            <a:ext cx="2323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 数据结构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38727" y="3539792"/>
            <a:ext cx="37046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000" b="1" dirty="0">
                <a:latin typeface="+mn-ea"/>
              </a:rPr>
              <a:t>static list_entry_t </a:t>
            </a:r>
            <a:r>
              <a:rPr lang="zh-CN" altLang="zh-CN" sz="2000" b="1" dirty="0">
                <a:solidFill>
                  <a:srgbClr val="C00000"/>
                </a:solidFill>
                <a:latin typeface="+mn-ea"/>
              </a:rPr>
              <a:t>timer_list;</a:t>
            </a:r>
          </a:p>
        </p:txBody>
      </p: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804505" y="3229604"/>
            <a:ext cx="16177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定时器列表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4596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400388" y="987574"/>
            <a:ext cx="133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00388" y="4045122"/>
            <a:ext cx="108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00388" y="3440280"/>
            <a:ext cx="108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5400388" y="2822738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400388" y="2209958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400388" y="1592416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660476" y="2494123"/>
            <a:ext cx="1152000" cy="43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1048" y="3284704"/>
            <a:ext cx="270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243230" y="2494123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323528" y="812651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3528" y="1713068"/>
            <a:ext cx="29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3528" y="1774567"/>
            <a:ext cx="2967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philosopher_using_semaphore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31914" y="25465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do_sleep</a:t>
            </a:r>
            <a:endParaRPr lang="zh-CN" altLang="en-US" sz="16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9951" y="1035074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3230" y="253698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sys_sleep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855" y="3327567"/>
            <a:ext cx="2670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philosopher_using_condvar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9951" y="1631630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timer_init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326" y="2257458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add_timer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48076" y="2858551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intr_restore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00388" y="34760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5626" y="4080747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926736" y="2150586"/>
            <a:ext cx="697230" cy="434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3"/>
            <a:endCxn id="21" idx="1"/>
          </p:cNvCxnSpPr>
          <p:nvPr/>
        </p:nvCxnSpPr>
        <p:spPr>
          <a:xfrm>
            <a:off x="2395230" y="2710123"/>
            <a:ext cx="1263026" cy="53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92446" y="2847816"/>
            <a:ext cx="731520" cy="4229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23" idx="1"/>
          </p:cNvCxnSpPr>
          <p:nvPr/>
        </p:nvCxnSpPr>
        <p:spPr>
          <a:xfrm flipV="1">
            <a:off x="4820306" y="2417286"/>
            <a:ext cx="579120" cy="1600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4" idx="1"/>
          </p:cNvCxnSpPr>
          <p:nvPr/>
        </p:nvCxnSpPr>
        <p:spPr>
          <a:xfrm>
            <a:off x="4827926" y="2828766"/>
            <a:ext cx="579120" cy="228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22" idx="1"/>
          </p:cNvCxnSpPr>
          <p:nvPr/>
        </p:nvCxnSpPr>
        <p:spPr>
          <a:xfrm rot="5400000" flipH="1" flipV="1">
            <a:off x="4770776" y="1857216"/>
            <a:ext cx="662940" cy="579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5" idx="1"/>
          </p:cNvCxnSpPr>
          <p:nvPr/>
        </p:nvCxnSpPr>
        <p:spPr>
          <a:xfrm rot="16200000" flipH="1">
            <a:off x="4759346" y="3004026"/>
            <a:ext cx="701040" cy="5486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任意多边形 56"/>
          <p:cNvSpPr/>
          <p:nvPr/>
        </p:nvSpPr>
        <p:spPr>
          <a:xfrm>
            <a:off x="4414541" y="1259046"/>
            <a:ext cx="962025" cy="1209675"/>
          </a:xfrm>
          <a:custGeom>
            <a:avLst/>
            <a:gdLst>
              <a:gd name="connsiteX0" fmla="*/ 0 w 962025"/>
              <a:gd name="connsiteY0" fmla="*/ 1209675 h 1209675"/>
              <a:gd name="connsiteX1" fmla="*/ 285750 w 962025"/>
              <a:gd name="connsiteY1" fmla="*/ 304800 h 1209675"/>
              <a:gd name="connsiteX2" fmla="*/ 962025 w 962025"/>
              <a:gd name="connsiteY2" fmla="*/ 0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209675">
                <a:moveTo>
                  <a:pt x="0" y="1209675"/>
                </a:moveTo>
                <a:cubicBezTo>
                  <a:pt x="62706" y="858043"/>
                  <a:pt x="125413" y="506412"/>
                  <a:pt x="285750" y="304800"/>
                </a:cubicBezTo>
                <a:cubicBezTo>
                  <a:pt x="446087" y="103188"/>
                  <a:pt x="892175" y="57150"/>
                  <a:pt x="962025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>
          <a:xfrm>
            <a:off x="4395491" y="2964021"/>
            <a:ext cx="962025" cy="1362075"/>
          </a:xfrm>
          <a:custGeom>
            <a:avLst/>
            <a:gdLst>
              <a:gd name="connsiteX0" fmla="*/ 0 w 962025"/>
              <a:gd name="connsiteY0" fmla="*/ 0 h 1362075"/>
              <a:gd name="connsiteX1" fmla="*/ 419100 w 962025"/>
              <a:gd name="connsiteY1" fmla="*/ 952500 h 1362075"/>
              <a:gd name="connsiteX2" fmla="*/ 962025 w 962025"/>
              <a:gd name="connsiteY2" fmla="*/ 1362075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2025" h="1362075">
                <a:moveTo>
                  <a:pt x="0" y="0"/>
                </a:moveTo>
                <a:cubicBezTo>
                  <a:pt x="129381" y="362744"/>
                  <a:pt x="258763" y="725488"/>
                  <a:pt x="419100" y="952500"/>
                </a:cubicBezTo>
                <a:cubicBezTo>
                  <a:pt x="579438" y="1179513"/>
                  <a:pt x="887413" y="1298575"/>
                  <a:pt x="962025" y="136207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20"/>
          <p:cNvSpPr>
            <a:spLocks noChangeArrowheads="1"/>
          </p:cNvSpPr>
          <p:nvPr/>
        </p:nvSpPr>
        <p:spPr bwMode="auto">
          <a:xfrm>
            <a:off x="851770" y="1210481"/>
            <a:ext cx="917575" cy="317500"/>
          </a:xfrm>
          <a:prstGeom prst="rect">
            <a:avLst/>
          </a:prstGeom>
          <a:gradFill rotWithShape="1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E1E7F5"/>
              </a:gs>
            </a:gsLst>
            <a:lin ang="5400000" scaled="1"/>
          </a:gradFill>
          <a:ln w="28575" cap="flat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进程</a:t>
            </a:r>
            <a:r>
              <a:rPr lang="zh-CN" altLang="zh-CN" sz="1400" b="1">
                <a:solidFill>
                  <a:srgbClr val="11576A"/>
                </a:solidFill>
                <a:latin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3459423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4552694" y="3068444"/>
            <a:ext cx="226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52694" y="2204202"/>
            <a:ext cx="11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52694" y="1357304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44378" y="2220911"/>
            <a:ext cx="1440000" cy="432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5536" y="2220911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--</a:t>
            </a:r>
            <a:r>
              <a:rPr lang="zh-CN" altLang="en-US" dirty="0" smtClean="0"/>
              <a:t>定时器 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44"/>
          <p:cNvSpPr>
            <a:spLocks noChangeArrowheads="1"/>
          </p:cNvSpPr>
          <p:nvPr/>
        </p:nvSpPr>
        <p:spPr bwMode="auto">
          <a:xfrm>
            <a:off x="323528" y="85915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执行流程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49141" y="2273299"/>
            <a:ext cx="1398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run_timer_list</a:t>
            </a:r>
            <a:endParaRPr lang="zh-CN" altLang="en-US" sz="1600" b="1" dirty="0">
              <a:solidFill>
                <a:srgbClr val="C0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263774"/>
            <a:ext cx="1406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trap_dispatch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4157" y="1396518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wakeup_proc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6632" y="2251702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del_timer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2282" y="3104257"/>
            <a:ext cx="22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sched_class_proc_tick</a:t>
            </a:r>
            <a:endParaRPr lang="zh-CN" altLang="en-US" sz="16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818534" y="2436911"/>
            <a:ext cx="612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任意多边形 34"/>
          <p:cNvSpPr/>
          <p:nvPr/>
        </p:nvSpPr>
        <p:spPr>
          <a:xfrm>
            <a:off x="3896951" y="2438400"/>
            <a:ext cx="638175" cy="139700"/>
          </a:xfrm>
          <a:custGeom>
            <a:avLst/>
            <a:gdLst>
              <a:gd name="connsiteX0" fmla="*/ 0 w 638175"/>
              <a:gd name="connsiteY0" fmla="*/ 0 h 139700"/>
              <a:gd name="connsiteX1" fmla="*/ 295275 w 638175"/>
              <a:gd name="connsiteY1" fmla="*/ 133350 h 139700"/>
              <a:gd name="connsiteX2" fmla="*/ 638175 w 638175"/>
              <a:gd name="connsiteY2" fmla="*/ 381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139700">
                <a:moveTo>
                  <a:pt x="0" y="0"/>
                </a:moveTo>
                <a:cubicBezTo>
                  <a:pt x="94456" y="63500"/>
                  <a:pt x="188913" y="127000"/>
                  <a:pt x="295275" y="133350"/>
                </a:cubicBezTo>
                <a:cubicBezTo>
                  <a:pt x="401637" y="139700"/>
                  <a:pt x="587375" y="53975"/>
                  <a:pt x="638175" y="381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3601676" y="1590675"/>
            <a:ext cx="942975" cy="609600"/>
          </a:xfrm>
          <a:custGeom>
            <a:avLst/>
            <a:gdLst>
              <a:gd name="connsiteX0" fmla="*/ 0 w 942975"/>
              <a:gd name="connsiteY0" fmla="*/ 609600 h 609600"/>
              <a:gd name="connsiteX1" fmla="*/ 361950 w 942975"/>
              <a:gd name="connsiteY1" fmla="*/ 238125 h 609600"/>
              <a:gd name="connsiteX2" fmla="*/ 942975 w 942975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2975" h="609600">
                <a:moveTo>
                  <a:pt x="0" y="609600"/>
                </a:moveTo>
                <a:cubicBezTo>
                  <a:pt x="102394" y="474662"/>
                  <a:pt x="204788" y="339725"/>
                  <a:pt x="361950" y="238125"/>
                </a:cubicBezTo>
                <a:cubicBezTo>
                  <a:pt x="519113" y="136525"/>
                  <a:pt x="731044" y="68262"/>
                  <a:pt x="942975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544526" y="2686050"/>
            <a:ext cx="1000125" cy="733425"/>
          </a:xfrm>
          <a:custGeom>
            <a:avLst/>
            <a:gdLst>
              <a:gd name="connsiteX0" fmla="*/ 0 w 1000125"/>
              <a:gd name="connsiteY0" fmla="*/ 0 h 733425"/>
              <a:gd name="connsiteX1" fmla="*/ 409575 w 1000125"/>
              <a:gd name="connsiteY1" fmla="*/ 542925 h 733425"/>
              <a:gd name="connsiteX2" fmla="*/ 1000125 w 1000125"/>
              <a:gd name="connsiteY2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733425">
                <a:moveTo>
                  <a:pt x="0" y="0"/>
                </a:moveTo>
                <a:cubicBezTo>
                  <a:pt x="121444" y="210344"/>
                  <a:pt x="242888" y="420688"/>
                  <a:pt x="409575" y="542925"/>
                </a:cubicBezTo>
                <a:cubicBezTo>
                  <a:pt x="576262" y="665162"/>
                  <a:pt x="904875" y="704850"/>
                  <a:pt x="1000125" y="733425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0"/>
          <p:cNvSpPr>
            <a:spLocks noChangeArrowheads="1"/>
          </p:cNvSpPr>
          <p:nvPr/>
        </p:nvSpPr>
        <p:spPr bwMode="auto">
          <a:xfrm>
            <a:off x="635879" y="1419225"/>
            <a:ext cx="917575" cy="317500"/>
          </a:xfrm>
          <a:prstGeom prst="rect">
            <a:avLst/>
          </a:prstGeom>
          <a:gradFill rotWithShape="1">
            <a:gsLst>
              <a:gs pos="0">
                <a:srgbClr val="FFF9B1"/>
              </a:gs>
              <a:gs pos="100000">
                <a:srgbClr val="FDD000"/>
              </a:gs>
              <a:gs pos="100000">
                <a:srgbClr val="E1E7F5"/>
              </a:gs>
            </a:gsLst>
            <a:lin ang="5400000" scaled="1"/>
          </a:gradFill>
          <a:ln w="28575" cap="flat" cmpd="sng">
            <a:solidFill>
              <a:srgbClr val="11576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时钟中断</a:t>
            </a:r>
          </a:p>
        </p:txBody>
      </p:sp>
      <p:sp>
        <p:nvSpPr>
          <p:cNvPr id="26" name="箭头 651"/>
          <p:cNvSpPr>
            <a:spLocks noChangeShapeType="1"/>
          </p:cNvSpPr>
          <p:nvPr/>
        </p:nvSpPr>
        <p:spPr bwMode="auto">
          <a:xfrm>
            <a:off x="1069266" y="1779588"/>
            <a:ext cx="0" cy="431800"/>
          </a:xfrm>
          <a:prstGeom prst="line">
            <a:avLst/>
          </a:prstGeom>
          <a:noFill/>
          <a:ln w="25400" cap="flat" cmpd="sng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23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总体介绍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5383166" y="71436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EFLAG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寄存器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4956" y="3714655"/>
            <a:ext cx="1980000" cy="18131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" name="组合 117"/>
          <p:cNvGrpSpPr/>
          <p:nvPr/>
        </p:nvGrpSpPr>
        <p:grpSpPr>
          <a:xfrm>
            <a:off x="1162504" y="1805934"/>
            <a:ext cx="2162772" cy="3214710"/>
            <a:chOff x="1162504" y="1805934"/>
            <a:chExt cx="2162772" cy="3214710"/>
          </a:xfrm>
        </p:grpSpPr>
        <p:sp>
          <p:nvSpPr>
            <p:cNvPr id="13" name="TextBox 12"/>
            <p:cNvSpPr txBox="1"/>
            <p:nvPr/>
          </p:nvSpPr>
          <p:spPr>
            <a:xfrm>
              <a:off x="2598795" y="1928984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ID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2504" y="2095673"/>
              <a:ext cx="2162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Pending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769" y="2262362"/>
              <a:ext cx="1850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32" y="2419526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Alignment Check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4765" y="2590206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8086 Mode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3804" y="2757280"/>
              <a:ext cx="1161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Resume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828" y="2924355"/>
              <a:ext cx="111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Nested Task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9518" y="3110094"/>
              <a:ext cx="1595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I/O Privilege Level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8711" y="3286308"/>
              <a:ext cx="1266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Overflow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956" y="3472047"/>
              <a:ext cx="126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Direction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677" y="3648261"/>
              <a:ext cx="1814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Interrupt Enable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955" y="3834000"/>
              <a:ext cx="893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Trap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2083" y="400068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Sign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6822" y="4195953"/>
              <a:ext cx="908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Zero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8975" y="4372167"/>
              <a:ext cx="1706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Auxiliary 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655" y="4567431"/>
              <a:ext cx="1001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Parity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3343" y="4743645"/>
              <a:ext cx="971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2136" y="1805934"/>
              <a:ext cx="2143140" cy="32147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83"/>
          <p:cNvGrpSpPr/>
          <p:nvPr/>
        </p:nvGrpSpPr>
        <p:grpSpPr>
          <a:xfrm>
            <a:off x="2320346" y="1020951"/>
            <a:ext cx="4537670" cy="984471"/>
            <a:chOff x="2320346" y="1020951"/>
            <a:chExt cx="4537670" cy="984471"/>
          </a:xfrm>
        </p:grpSpPr>
        <p:grpSp>
          <p:nvGrpSpPr>
            <p:cNvPr id="10" name="组合 182"/>
            <p:cNvGrpSpPr/>
            <p:nvPr/>
          </p:nvGrpSpPr>
          <p:grpSpPr>
            <a:xfrm>
              <a:off x="4357686" y="1448506"/>
              <a:ext cx="2469600" cy="123112"/>
              <a:chOff x="3676648" y="1347779"/>
              <a:chExt cx="2469600" cy="12311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rot="5400000" flipH="1" flipV="1">
                <a:off x="3633756" y="1416066"/>
                <a:ext cx="108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676648" y="1352542"/>
                <a:ext cx="246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6075730" y="1409335"/>
                <a:ext cx="123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2320346" y="1020951"/>
              <a:ext cx="4537670" cy="984471"/>
              <a:chOff x="1636969" y="906651"/>
              <a:chExt cx="4537670" cy="984471"/>
            </a:xfrm>
          </p:grpSpPr>
          <p:grpSp>
            <p:nvGrpSpPr>
              <p:cNvPr id="12" name="组合 98"/>
              <p:cNvGrpSpPr/>
              <p:nvPr/>
            </p:nvGrpSpPr>
            <p:grpSpPr>
              <a:xfrm>
                <a:off x="1636969" y="1142990"/>
                <a:ext cx="4537670" cy="748132"/>
                <a:chOff x="3643306" y="2305762"/>
                <a:chExt cx="3644454" cy="748132"/>
              </a:xfrm>
            </p:grpSpPr>
            <p:sp>
              <p:nvSpPr>
                <p:cNvPr id="31" name="立方体 30"/>
                <p:cNvSpPr/>
                <p:nvPr/>
              </p:nvSpPr>
              <p:spPr>
                <a:xfrm>
                  <a:off x="3643306" y="2643188"/>
                  <a:ext cx="882633" cy="357190"/>
                </a:xfrm>
                <a:prstGeom prst="cube">
                  <a:avLst>
                    <a:gd name="adj" fmla="val 29667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3660934" y="2489913"/>
                  <a:ext cx="991425" cy="563981"/>
                  <a:chOff x="5151649" y="1561219"/>
                  <a:chExt cx="991425" cy="563981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87708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ID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151649" y="1561219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31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42175" y="1786646"/>
                    <a:ext cx="534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Reserved</a:t>
                    </a:r>
                  </a:p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0000000000</a:t>
                    </a:r>
                    <a:endParaRPr lang="zh-CN" altLang="en-US" sz="8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500661" y="2643188"/>
                  <a:ext cx="278741" cy="357190"/>
                  <a:chOff x="5864333" y="1714494"/>
                  <a:chExt cx="278741" cy="357190"/>
                </a:xfrm>
              </p:grpSpPr>
              <p:sp>
                <p:nvSpPr>
                  <p:cNvPr id="39" name="立方体 3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4333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VIP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24727" y="2643188"/>
                  <a:ext cx="280088" cy="357190"/>
                  <a:chOff x="5862986" y="1714494"/>
                  <a:chExt cx="280088" cy="357190"/>
                </a:xfrm>
              </p:grpSpPr>
              <p:sp>
                <p:nvSpPr>
                  <p:cNvPr id="42" name="立方体 4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62986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769147" y="2643188"/>
                  <a:ext cx="262711" cy="357190"/>
                  <a:chOff x="5880363" y="1714494"/>
                  <a:chExt cx="262711" cy="357190"/>
                </a:xfrm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036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AC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4890277" y="2643188"/>
                  <a:ext cx="268540" cy="357190"/>
                  <a:chOff x="5874534" y="1714494"/>
                  <a:chExt cx="268540" cy="357190"/>
                </a:xfrm>
              </p:grpSpPr>
              <p:sp>
                <p:nvSpPr>
                  <p:cNvPr id="48" name="立方体 4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874534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VM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027064" y="2643188"/>
                  <a:ext cx="257166" cy="357190"/>
                  <a:chOff x="5885908" y="1714494"/>
                  <a:chExt cx="257166" cy="357190"/>
                </a:xfrm>
              </p:grpSpPr>
              <p:sp>
                <p:nvSpPr>
                  <p:cNvPr id="51" name="立方体 5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859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163740" y="2481187"/>
                  <a:ext cx="645745" cy="519191"/>
                  <a:chOff x="5895541" y="1552493"/>
                  <a:chExt cx="645745" cy="519191"/>
                </a:xfrm>
              </p:grpSpPr>
              <p:sp>
                <p:nvSpPr>
                  <p:cNvPr id="54" name="立方体 5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95541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967384" y="1556454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15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184499" y="1554866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13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26023" y="1552493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12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264218" y="2643188"/>
                  <a:ext cx="274014" cy="357190"/>
                  <a:chOff x="5869060" y="1714494"/>
                  <a:chExt cx="274014" cy="357190"/>
                </a:xfrm>
              </p:grpSpPr>
              <p:sp>
                <p:nvSpPr>
                  <p:cNvPr id="57" name="立方体 5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69060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NT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62" name="立方体 61"/>
                <p:cNvSpPr/>
                <p:nvPr/>
              </p:nvSpPr>
              <p:spPr>
                <a:xfrm>
                  <a:off x="5429256" y="2643188"/>
                  <a:ext cx="324000" cy="357190"/>
                </a:xfrm>
                <a:prstGeom prst="cube">
                  <a:avLst>
                    <a:gd name="adj" fmla="val 31273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9" name="组合 62"/>
                <p:cNvGrpSpPr/>
                <p:nvPr/>
              </p:nvGrpSpPr>
              <p:grpSpPr>
                <a:xfrm>
                  <a:off x="5406656" y="2643188"/>
                  <a:ext cx="469716" cy="357190"/>
                  <a:chOff x="5673358" y="1714494"/>
                  <a:chExt cx="469716" cy="357190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8218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OF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73358" y="1857370"/>
                    <a:ext cx="28221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IOPL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0" name="组合 65"/>
                <p:cNvGrpSpPr/>
                <p:nvPr/>
              </p:nvGrpSpPr>
              <p:grpSpPr>
                <a:xfrm>
                  <a:off x="5738524" y="2643188"/>
                  <a:ext cx="264849" cy="357190"/>
                  <a:chOff x="5878225" y="1714494"/>
                  <a:chExt cx="264849" cy="357190"/>
                </a:xfrm>
              </p:grpSpPr>
              <p:sp>
                <p:nvSpPr>
                  <p:cNvPr id="67" name="立方体 6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7822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DF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1" name="组合 68"/>
                <p:cNvGrpSpPr/>
                <p:nvPr/>
              </p:nvGrpSpPr>
              <p:grpSpPr>
                <a:xfrm>
                  <a:off x="5866027" y="2643188"/>
                  <a:ext cx="264347" cy="357190"/>
                  <a:chOff x="5878727" y="1714494"/>
                  <a:chExt cx="264347" cy="357190"/>
                </a:xfrm>
              </p:grpSpPr>
              <p:sp>
                <p:nvSpPr>
                  <p:cNvPr id="70" name="立方体 69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78727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3" name="组合 71"/>
                <p:cNvGrpSpPr/>
                <p:nvPr/>
              </p:nvGrpSpPr>
              <p:grpSpPr>
                <a:xfrm>
                  <a:off x="5985878" y="2643188"/>
                  <a:ext cx="271497" cy="357190"/>
                  <a:chOff x="5871577" y="1714494"/>
                  <a:chExt cx="271497" cy="357190"/>
                </a:xfrm>
              </p:grpSpPr>
              <p:sp>
                <p:nvSpPr>
                  <p:cNvPr id="73" name="立方体 72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871577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TF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6" name="组合 74"/>
                <p:cNvGrpSpPr/>
                <p:nvPr/>
              </p:nvGrpSpPr>
              <p:grpSpPr>
                <a:xfrm>
                  <a:off x="6057936" y="2305762"/>
                  <a:ext cx="418682" cy="694616"/>
                  <a:chOff x="5824572" y="1377068"/>
                  <a:chExt cx="418682" cy="694616"/>
                </a:xfrm>
              </p:grpSpPr>
              <p:sp>
                <p:nvSpPr>
                  <p:cNvPr id="76" name="立方体 75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874552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SF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24572" y="1377068"/>
                    <a:ext cx="41868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spc="-100" dirty="0" smtClean="0">
                        <a:latin typeface="Courier New" pitchFamily="49" charset="0"/>
                        <a:cs typeface="Courier New" pitchFamily="49" charset="0"/>
                      </a:rPr>
                      <a:t>FLAGS</a:t>
                    </a:r>
                    <a:endParaRPr lang="zh-CN" altLang="en-US" sz="1050" b="1" spc="-1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9" name="组合 77"/>
                <p:cNvGrpSpPr/>
                <p:nvPr/>
              </p:nvGrpSpPr>
              <p:grpSpPr>
                <a:xfrm>
                  <a:off x="6234507" y="2643188"/>
                  <a:ext cx="268932" cy="357190"/>
                  <a:chOff x="5874142" y="1714494"/>
                  <a:chExt cx="268932" cy="357190"/>
                </a:xfrm>
              </p:grpSpPr>
              <p:sp>
                <p:nvSpPr>
                  <p:cNvPr id="79" name="立方体 7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74142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ZF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2" name="组合 80"/>
                <p:cNvGrpSpPr/>
                <p:nvPr/>
              </p:nvGrpSpPr>
              <p:grpSpPr>
                <a:xfrm>
                  <a:off x="6385207" y="2643188"/>
                  <a:ext cx="245233" cy="357190"/>
                  <a:chOff x="5897841" y="1714494"/>
                  <a:chExt cx="245233" cy="357190"/>
                </a:xfrm>
              </p:grpSpPr>
              <p:sp>
                <p:nvSpPr>
                  <p:cNvPr id="82" name="立方体 8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9784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5" name="组合 83"/>
                <p:cNvGrpSpPr/>
                <p:nvPr/>
              </p:nvGrpSpPr>
              <p:grpSpPr>
                <a:xfrm>
                  <a:off x="6489510" y="2643188"/>
                  <a:ext cx="267931" cy="357190"/>
                  <a:chOff x="5875143" y="1714494"/>
                  <a:chExt cx="267931" cy="357190"/>
                </a:xfrm>
              </p:grpSpPr>
              <p:sp>
                <p:nvSpPr>
                  <p:cNvPr id="85" name="立方体 8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87514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8" name="组合 86"/>
                <p:cNvGrpSpPr/>
                <p:nvPr/>
              </p:nvGrpSpPr>
              <p:grpSpPr>
                <a:xfrm>
                  <a:off x="6632561" y="2643188"/>
                  <a:ext cx="243943" cy="357190"/>
                  <a:chOff x="5899131" y="1714494"/>
                  <a:chExt cx="243943" cy="357190"/>
                </a:xfrm>
              </p:grpSpPr>
              <p:sp>
                <p:nvSpPr>
                  <p:cNvPr id="88" name="立方体 8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89913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1" name="组合 89"/>
                <p:cNvGrpSpPr/>
                <p:nvPr/>
              </p:nvGrpSpPr>
              <p:grpSpPr>
                <a:xfrm>
                  <a:off x="6743239" y="2643188"/>
                  <a:ext cx="260266" cy="357190"/>
                  <a:chOff x="5882808" y="1714494"/>
                  <a:chExt cx="260266" cy="357190"/>
                </a:xfrm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828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PF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4" name="组合 92"/>
                <p:cNvGrpSpPr/>
                <p:nvPr/>
              </p:nvGrpSpPr>
              <p:grpSpPr>
                <a:xfrm>
                  <a:off x="6882464" y="2643188"/>
                  <a:ext cx="248042" cy="357190"/>
                  <a:chOff x="5895032" y="1714494"/>
                  <a:chExt cx="248042" cy="357190"/>
                </a:xfrm>
              </p:grpSpPr>
              <p:sp>
                <p:nvSpPr>
                  <p:cNvPr id="94" name="立方体 9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95032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7" name="组合 95"/>
                <p:cNvGrpSpPr/>
                <p:nvPr/>
              </p:nvGrpSpPr>
              <p:grpSpPr>
                <a:xfrm>
                  <a:off x="6995693" y="2478798"/>
                  <a:ext cx="292067" cy="521580"/>
                  <a:chOff x="5881260" y="1550104"/>
                  <a:chExt cx="292067" cy="521580"/>
                </a:xfrm>
              </p:grpSpPr>
              <p:sp>
                <p:nvSpPr>
                  <p:cNvPr id="97" name="立方体 9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881260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CF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91537" y="1550104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</p:grpSp>
          <p:cxnSp>
            <p:nvCxnSpPr>
              <p:cNvPr id="112" name="直接连接符 111"/>
              <p:cNvCxnSpPr/>
              <p:nvPr/>
            </p:nvCxnSpPr>
            <p:spPr>
              <a:xfrm rot="16200000" flipV="1">
                <a:off x="6073776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0800000">
                <a:off x="1714480" y="1162040"/>
                <a:ext cx="44291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16200000" flipV="1">
                <a:off x="1671619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643306" y="906651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Courier New" pitchFamily="49" charset="0"/>
                    <a:cs typeface="Courier New" pitchFamily="49" charset="0"/>
                  </a:rPr>
                  <a:t>EFLAGS</a:t>
                </a:r>
                <a:endParaRPr lang="zh-CN" alt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90" name="组合 122"/>
          <p:cNvGrpSpPr/>
          <p:nvPr/>
        </p:nvGrpSpPr>
        <p:grpSpPr>
          <a:xfrm>
            <a:off x="3254375" y="1976038"/>
            <a:ext cx="3387600" cy="2917590"/>
            <a:chOff x="3254375" y="1976038"/>
            <a:chExt cx="3387600" cy="2917590"/>
          </a:xfrm>
        </p:grpSpPr>
        <p:cxnSp>
          <p:nvCxnSpPr>
            <p:cNvPr id="120" name="直接箭头连接符 119"/>
            <p:cNvCxnSpPr>
              <a:stCxn id="98" idx="2"/>
            </p:cNvCxnSpPr>
            <p:nvPr/>
          </p:nvCxnSpPr>
          <p:spPr>
            <a:xfrm rot="16200000" flipH="1">
              <a:off x="5170379" y="3434038"/>
              <a:ext cx="29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254375" y="4892040"/>
              <a:ext cx="33876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126"/>
          <p:cNvGrpSpPr/>
          <p:nvPr/>
        </p:nvGrpSpPr>
        <p:grpSpPr>
          <a:xfrm>
            <a:off x="3254375" y="1971990"/>
            <a:ext cx="3060000" cy="2772000"/>
            <a:chOff x="3254375" y="1971990"/>
            <a:chExt cx="3211200" cy="2772000"/>
          </a:xfrm>
        </p:grpSpPr>
        <p:cxnSp>
          <p:nvCxnSpPr>
            <p:cNvPr id="125" name="直接箭头连接符 12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127"/>
          <p:cNvGrpSpPr/>
          <p:nvPr/>
        </p:nvGrpSpPr>
        <p:grpSpPr>
          <a:xfrm>
            <a:off x="3249920" y="1971074"/>
            <a:ext cx="2772000" cy="2574000"/>
            <a:chOff x="3254375" y="1971990"/>
            <a:chExt cx="3211200" cy="2772000"/>
          </a:xfrm>
        </p:grpSpPr>
        <p:cxnSp>
          <p:nvCxnSpPr>
            <p:cNvPr id="129" name="直接箭头连接符 128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30"/>
          <p:cNvGrpSpPr/>
          <p:nvPr/>
        </p:nvGrpSpPr>
        <p:grpSpPr>
          <a:xfrm>
            <a:off x="3242300" y="1976432"/>
            <a:ext cx="2466000" cy="2376000"/>
            <a:chOff x="3254375" y="1971990"/>
            <a:chExt cx="3211200" cy="2772000"/>
          </a:xfrm>
        </p:grpSpPr>
        <p:cxnSp>
          <p:nvCxnSpPr>
            <p:cNvPr id="132" name="直接箭头连接符 131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33"/>
          <p:cNvGrpSpPr/>
          <p:nvPr/>
        </p:nvGrpSpPr>
        <p:grpSpPr>
          <a:xfrm>
            <a:off x="3249008" y="1976432"/>
            <a:ext cx="2304000" cy="2196000"/>
            <a:chOff x="3254375" y="1971990"/>
            <a:chExt cx="3211200" cy="2772000"/>
          </a:xfrm>
        </p:grpSpPr>
        <p:cxnSp>
          <p:nvCxnSpPr>
            <p:cNvPr id="135" name="直接箭头连接符 13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36"/>
          <p:cNvGrpSpPr/>
          <p:nvPr/>
        </p:nvGrpSpPr>
        <p:grpSpPr>
          <a:xfrm>
            <a:off x="3243253" y="1976432"/>
            <a:ext cx="2160000" cy="2016000"/>
            <a:chOff x="3254375" y="1971990"/>
            <a:chExt cx="3211200" cy="2772000"/>
          </a:xfrm>
        </p:grpSpPr>
        <p:cxnSp>
          <p:nvCxnSpPr>
            <p:cNvPr id="138" name="直接箭头连接符 137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39"/>
          <p:cNvGrpSpPr/>
          <p:nvPr/>
        </p:nvGrpSpPr>
        <p:grpSpPr>
          <a:xfrm>
            <a:off x="3240681" y="1976432"/>
            <a:ext cx="1980000" cy="1836000"/>
            <a:chOff x="3254375" y="1971990"/>
            <a:chExt cx="3211200" cy="2772000"/>
          </a:xfrm>
        </p:grpSpPr>
        <p:cxnSp>
          <p:nvCxnSpPr>
            <p:cNvPr id="141" name="直接箭头连接符 140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81"/>
          <p:cNvGrpSpPr/>
          <p:nvPr/>
        </p:nvGrpSpPr>
        <p:grpSpPr>
          <a:xfrm>
            <a:off x="3234942" y="1976432"/>
            <a:ext cx="1843200" cy="1656000"/>
            <a:chOff x="3234942" y="1976432"/>
            <a:chExt cx="1843200" cy="1656000"/>
          </a:xfrm>
        </p:grpSpPr>
        <p:cxnSp>
          <p:nvCxnSpPr>
            <p:cNvPr id="144" name="直接箭头连接符 143"/>
            <p:cNvCxnSpPr/>
            <p:nvPr/>
          </p:nvCxnSpPr>
          <p:spPr>
            <a:xfrm rot="16200000" flipH="1">
              <a:off x="4237954" y="2804432"/>
              <a:ext cx="16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234942" y="3628382"/>
              <a:ext cx="1843200" cy="89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80"/>
          <p:cNvGrpSpPr/>
          <p:nvPr/>
        </p:nvGrpSpPr>
        <p:grpSpPr>
          <a:xfrm>
            <a:off x="3243253" y="1976432"/>
            <a:ext cx="1699200" cy="1476000"/>
            <a:chOff x="3243253" y="1976432"/>
            <a:chExt cx="1699200" cy="1476000"/>
          </a:xfrm>
        </p:grpSpPr>
        <p:cxnSp>
          <p:nvCxnSpPr>
            <p:cNvPr id="147" name="直接箭头连接符 146"/>
            <p:cNvCxnSpPr/>
            <p:nvPr/>
          </p:nvCxnSpPr>
          <p:spPr>
            <a:xfrm rot="16200000" flipH="1">
              <a:off x="4190462" y="2714432"/>
              <a:ext cx="14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243253" y="3448822"/>
              <a:ext cx="1699200" cy="7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79"/>
          <p:cNvGrpSpPr/>
          <p:nvPr/>
        </p:nvGrpSpPr>
        <p:grpSpPr>
          <a:xfrm>
            <a:off x="3243253" y="1976432"/>
            <a:ext cx="1447200" cy="1296000"/>
            <a:chOff x="3243253" y="1976432"/>
            <a:chExt cx="1447200" cy="1296000"/>
          </a:xfrm>
        </p:grpSpPr>
        <p:cxnSp>
          <p:nvCxnSpPr>
            <p:cNvPr id="150" name="直接箭头连接符 149"/>
            <p:cNvCxnSpPr/>
            <p:nvPr/>
          </p:nvCxnSpPr>
          <p:spPr>
            <a:xfrm rot="16200000" flipH="1">
              <a:off x="4029473" y="2624432"/>
              <a:ext cx="12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3243253" y="3269262"/>
              <a:ext cx="1447200" cy="6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78"/>
          <p:cNvGrpSpPr/>
          <p:nvPr/>
        </p:nvGrpSpPr>
        <p:grpSpPr>
          <a:xfrm>
            <a:off x="3246301" y="1976432"/>
            <a:ext cx="1231200" cy="1116000"/>
            <a:chOff x="3246301" y="1976432"/>
            <a:chExt cx="1231200" cy="1116000"/>
          </a:xfrm>
        </p:grpSpPr>
        <p:cxnSp>
          <p:nvCxnSpPr>
            <p:cNvPr id="153" name="直接箭头连接符 152"/>
            <p:cNvCxnSpPr/>
            <p:nvPr/>
          </p:nvCxnSpPr>
          <p:spPr>
            <a:xfrm rot="16200000" flipH="1">
              <a:off x="3907388" y="2534432"/>
              <a:ext cx="11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246301" y="3089702"/>
              <a:ext cx="1231200" cy="60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77"/>
          <p:cNvGrpSpPr/>
          <p:nvPr/>
        </p:nvGrpSpPr>
        <p:grpSpPr>
          <a:xfrm>
            <a:off x="3252749" y="1976432"/>
            <a:ext cx="943200" cy="936000"/>
            <a:chOff x="3252749" y="1976432"/>
            <a:chExt cx="943200" cy="936000"/>
          </a:xfrm>
        </p:grpSpPr>
        <p:cxnSp>
          <p:nvCxnSpPr>
            <p:cNvPr id="156" name="直接箭头连接符 155"/>
            <p:cNvCxnSpPr/>
            <p:nvPr/>
          </p:nvCxnSpPr>
          <p:spPr>
            <a:xfrm rot="16200000" flipH="1">
              <a:off x="3714611" y="2444432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252749" y="2910143"/>
              <a:ext cx="943200" cy="50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76"/>
          <p:cNvGrpSpPr/>
          <p:nvPr/>
        </p:nvGrpSpPr>
        <p:grpSpPr>
          <a:xfrm>
            <a:off x="3250235" y="1976432"/>
            <a:ext cx="774000" cy="756000"/>
            <a:chOff x="3250235" y="1976432"/>
            <a:chExt cx="774000" cy="756000"/>
          </a:xfrm>
        </p:grpSpPr>
        <p:cxnSp>
          <p:nvCxnSpPr>
            <p:cNvPr id="159" name="直接箭头连接符 158"/>
            <p:cNvCxnSpPr/>
            <p:nvPr/>
          </p:nvCxnSpPr>
          <p:spPr>
            <a:xfrm rot="16200000" flipH="1">
              <a:off x="3632344" y="2354432"/>
              <a:ext cx="7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250235" y="2730583"/>
              <a:ext cx="774000" cy="407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74"/>
          <p:cNvGrpSpPr/>
          <p:nvPr/>
        </p:nvGrpSpPr>
        <p:grpSpPr>
          <a:xfrm>
            <a:off x="3244496" y="1976432"/>
            <a:ext cx="630000" cy="576000"/>
            <a:chOff x="3244496" y="1976432"/>
            <a:chExt cx="630000" cy="576000"/>
          </a:xfrm>
        </p:grpSpPr>
        <p:cxnSp>
          <p:nvCxnSpPr>
            <p:cNvPr id="162" name="直接箭头连接符 161"/>
            <p:cNvCxnSpPr/>
            <p:nvPr/>
          </p:nvCxnSpPr>
          <p:spPr>
            <a:xfrm rot="16200000" flipH="1">
              <a:off x="3575564" y="2264432"/>
              <a:ext cx="5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4496" y="2551023"/>
              <a:ext cx="630000" cy="31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73"/>
          <p:cNvGrpSpPr/>
          <p:nvPr/>
        </p:nvGrpSpPr>
        <p:grpSpPr>
          <a:xfrm>
            <a:off x="3245620" y="1976432"/>
            <a:ext cx="486000" cy="432000"/>
            <a:chOff x="3245620" y="1976432"/>
            <a:chExt cx="486000" cy="432000"/>
          </a:xfrm>
        </p:grpSpPr>
        <p:cxnSp>
          <p:nvCxnSpPr>
            <p:cNvPr id="165" name="直接箭头连接符 164"/>
            <p:cNvCxnSpPr/>
            <p:nvPr/>
          </p:nvCxnSpPr>
          <p:spPr>
            <a:xfrm rot="16200000" flipH="1">
              <a:off x="3500504" y="2192432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245620" y="2407375"/>
              <a:ext cx="486000" cy="23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72"/>
          <p:cNvGrpSpPr/>
          <p:nvPr/>
        </p:nvGrpSpPr>
        <p:grpSpPr>
          <a:xfrm>
            <a:off x="3252778" y="1976432"/>
            <a:ext cx="306000" cy="288000"/>
            <a:chOff x="3252778" y="1976432"/>
            <a:chExt cx="306000" cy="288000"/>
          </a:xfrm>
        </p:grpSpPr>
        <p:cxnSp>
          <p:nvCxnSpPr>
            <p:cNvPr id="168" name="直接箭头连接符 167"/>
            <p:cNvCxnSpPr/>
            <p:nvPr/>
          </p:nvCxnSpPr>
          <p:spPr>
            <a:xfrm rot="16200000" flipH="1">
              <a:off x="3402765" y="2120432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252778" y="2263728"/>
              <a:ext cx="306000" cy="15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75"/>
          <p:cNvGrpSpPr/>
          <p:nvPr/>
        </p:nvGrpSpPr>
        <p:grpSpPr>
          <a:xfrm>
            <a:off x="3252778" y="1976432"/>
            <a:ext cx="162000" cy="108000"/>
            <a:chOff x="3252778" y="1976432"/>
            <a:chExt cx="162000" cy="108000"/>
          </a:xfrm>
        </p:grpSpPr>
        <p:cxnSp>
          <p:nvCxnSpPr>
            <p:cNvPr id="171" name="直接箭头连接符 170"/>
            <p:cNvCxnSpPr/>
            <p:nvPr/>
          </p:nvCxnSpPr>
          <p:spPr>
            <a:xfrm rot="16200000" flipH="1">
              <a:off x="3346962" y="2030432"/>
              <a:ext cx="10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252778" y="2084168"/>
              <a:ext cx="162000" cy="5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7103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4" name="矩形 44"/>
          <p:cNvSpPr>
            <a:spLocks noChangeArrowheads="1"/>
          </p:cNvSpPr>
          <p:nvPr/>
        </p:nvSpPr>
        <p:spPr bwMode="auto">
          <a:xfrm>
            <a:off x="5383166" y="714362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EFLAG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寄存器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24956" y="3714655"/>
            <a:ext cx="1980000" cy="181310"/>
          </a:xfrm>
          <a:prstGeom prst="rect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7274058" y="1491630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CLI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7274058" y="2405442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STI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78780" y="10607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屏蔽中断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46230" y="205345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使能中断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17"/>
          <p:cNvGrpSpPr/>
          <p:nvPr/>
        </p:nvGrpSpPr>
        <p:grpSpPr>
          <a:xfrm>
            <a:off x="1162504" y="1805934"/>
            <a:ext cx="2162772" cy="3214710"/>
            <a:chOff x="1162504" y="1805934"/>
            <a:chExt cx="2162772" cy="3214710"/>
          </a:xfrm>
        </p:grpSpPr>
        <p:sp>
          <p:nvSpPr>
            <p:cNvPr id="13" name="TextBox 12"/>
            <p:cNvSpPr txBox="1"/>
            <p:nvPr/>
          </p:nvSpPr>
          <p:spPr>
            <a:xfrm>
              <a:off x="2598795" y="1928984"/>
              <a:ext cx="7264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ID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2504" y="2095673"/>
              <a:ext cx="21627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Pending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74769" y="2262362"/>
              <a:ext cx="1850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</a:t>
              </a:r>
              <a:r>
                <a:rPr lang="en-US" altLang="zh-CN" sz="1200" b="1" dirty="0" err="1" smtClean="0">
                  <a:latin typeface="+mn-ea"/>
                  <a:cs typeface="Arial Unicode MS" pitchFamily="34" charset="-122"/>
                </a:rPr>
                <a:t>Ineerrupt</a:t>
              </a:r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8132" y="2419526"/>
              <a:ext cx="1507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Alignment Check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694765" y="2590206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Virtual 8086 Mode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63804" y="2757280"/>
              <a:ext cx="11614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Resume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06828" y="2924355"/>
              <a:ext cx="11184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Nested Task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29518" y="3110094"/>
              <a:ext cx="1595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I/O Privilege Level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8711" y="3286308"/>
              <a:ext cx="12665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Overflow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60956" y="3472047"/>
              <a:ext cx="1264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Direction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10677" y="3648261"/>
              <a:ext cx="18145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Interrupt Enable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1955" y="3834000"/>
              <a:ext cx="8933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Trap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432083" y="4000689"/>
              <a:ext cx="8931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Sign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6822" y="4195953"/>
              <a:ext cx="908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Zero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8975" y="4372167"/>
              <a:ext cx="17063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Auxiliary 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23655" y="4567431"/>
              <a:ext cx="10016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Parity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53343" y="4743645"/>
              <a:ext cx="9719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n-ea"/>
                  <a:cs typeface="Arial Unicode MS" pitchFamily="34" charset="-122"/>
                </a:rPr>
                <a:t>Carry Flag</a:t>
              </a:r>
              <a:endParaRPr lang="zh-CN" altLang="en-US" sz="1200" b="1" dirty="0">
                <a:latin typeface="+mn-ea"/>
                <a:cs typeface="Arial Unicode MS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82136" y="1805934"/>
              <a:ext cx="2143140" cy="321471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183"/>
          <p:cNvGrpSpPr/>
          <p:nvPr/>
        </p:nvGrpSpPr>
        <p:grpSpPr>
          <a:xfrm>
            <a:off x="2320346" y="1020951"/>
            <a:ext cx="4537670" cy="984471"/>
            <a:chOff x="2320346" y="1020951"/>
            <a:chExt cx="4537670" cy="984471"/>
          </a:xfrm>
        </p:grpSpPr>
        <p:grpSp>
          <p:nvGrpSpPr>
            <p:cNvPr id="10" name="组合 182"/>
            <p:cNvGrpSpPr/>
            <p:nvPr/>
          </p:nvGrpSpPr>
          <p:grpSpPr>
            <a:xfrm>
              <a:off x="4357686" y="1448506"/>
              <a:ext cx="2469600" cy="123112"/>
              <a:chOff x="3676648" y="1347779"/>
              <a:chExt cx="2469600" cy="12311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 rot="5400000" flipH="1" flipV="1">
                <a:off x="3633756" y="1416066"/>
                <a:ext cx="108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3676648" y="1352542"/>
                <a:ext cx="24696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 rot="5400000" flipH="1" flipV="1">
                <a:off x="6075730" y="1409335"/>
                <a:ext cx="123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16"/>
            <p:cNvGrpSpPr/>
            <p:nvPr/>
          </p:nvGrpSpPr>
          <p:grpSpPr>
            <a:xfrm>
              <a:off x="2320346" y="1020951"/>
              <a:ext cx="4537670" cy="984471"/>
              <a:chOff x="1636969" y="906651"/>
              <a:chExt cx="4537670" cy="984471"/>
            </a:xfrm>
          </p:grpSpPr>
          <p:grpSp>
            <p:nvGrpSpPr>
              <p:cNvPr id="12" name="组合 98"/>
              <p:cNvGrpSpPr/>
              <p:nvPr/>
            </p:nvGrpSpPr>
            <p:grpSpPr>
              <a:xfrm>
                <a:off x="1636969" y="1142990"/>
                <a:ext cx="4537670" cy="748132"/>
                <a:chOff x="3643306" y="2305762"/>
                <a:chExt cx="3644454" cy="748132"/>
              </a:xfrm>
            </p:grpSpPr>
            <p:sp>
              <p:nvSpPr>
                <p:cNvPr id="31" name="立方体 30"/>
                <p:cNvSpPr/>
                <p:nvPr/>
              </p:nvSpPr>
              <p:spPr>
                <a:xfrm>
                  <a:off x="3643306" y="2643188"/>
                  <a:ext cx="882633" cy="357190"/>
                </a:xfrm>
                <a:prstGeom prst="cube">
                  <a:avLst>
                    <a:gd name="adj" fmla="val 29667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37" name="组合 36"/>
                <p:cNvGrpSpPr/>
                <p:nvPr/>
              </p:nvGrpSpPr>
              <p:grpSpPr>
                <a:xfrm>
                  <a:off x="3660934" y="2489913"/>
                  <a:ext cx="991425" cy="563981"/>
                  <a:chOff x="5151649" y="1561219"/>
                  <a:chExt cx="991425" cy="563981"/>
                </a:xfrm>
              </p:grpSpPr>
              <p:sp>
                <p:nvSpPr>
                  <p:cNvPr id="35" name="立方体 3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587708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ID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5151649" y="1561219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31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5242175" y="1786646"/>
                    <a:ext cx="5345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Reserved</a:t>
                    </a:r>
                  </a:p>
                  <a:p>
                    <a:pPr algn="ctr"/>
                    <a:r>
                      <a:rPr lang="en-US" altLang="zh-CN" sz="8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0000000000</a:t>
                    </a:r>
                    <a:endParaRPr lang="zh-CN" altLang="en-US" sz="8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4500661" y="2643188"/>
                  <a:ext cx="278741" cy="357190"/>
                  <a:chOff x="5864333" y="1714494"/>
                  <a:chExt cx="278741" cy="357190"/>
                </a:xfrm>
              </p:grpSpPr>
              <p:sp>
                <p:nvSpPr>
                  <p:cNvPr id="39" name="立方体 3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864333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VIP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4624727" y="2643188"/>
                  <a:ext cx="280088" cy="357190"/>
                  <a:chOff x="5862986" y="1714494"/>
                  <a:chExt cx="280088" cy="357190"/>
                </a:xfrm>
              </p:grpSpPr>
              <p:sp>
                <p:nvSpPr>
                  <p:cNvPr id="42" name="立方体 4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5862986" y="1857370"/>
                    <a:ext cx="248737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4769147" y="2643188"/>
                  <a:ext cx="262711" cy="357190"/>
                  <a:chOff x="5880363" y="1714494"/>
                  <a:chExt cx="262711" cy="357190"/>
                </a:xfrm>
              </p:grpSpPr>
              <p:sp>
                <p:nvSpPr>
                  <p:cNvPr id="45" name="立方体 4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88036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AC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>
                  <a:off x="4890277" y="2643188"/>
                  <a:ext cx="268540" cy="357190"/>
                  <a:chOff x="5874534" y="1714494"/>
                  <a:chExt cx="268540" cy="357190"/>
                </a:xfrm>
              </p:grpSpPr>
              <p:sp>
                <p:nvSpPr>
                  <p:cNvPr id="48" name="立方体 4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5874534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VM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0" name="组合 49"/>
                <p:cNvGrpSpPr/>
                <p:nvPr/>
              </p:nvGrpSpPr>
              <p:grpSpPr>
                <a:xfrm>
                  <a:off x="5027064" y="2643188"/>
                  <a:ext cx="257166" cy="357190"/>
                  <a:chOff x="5885908" y="1714494"/>
                  <a:chExt cx="257166" cy="357190"/>
                </a:xfrm>
              </p:grpSpPr>
              <p:sp>
                <p:nvSpPr>
                  <p:cNvPr id="51" name="立方体 5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859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RF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163740" y="2481187"/>
                  <a:ext cx="645745" cy="519191"/>
                  <a:chOff x="5895541" y="1552493"/>
                  <a:chExt cx="645745" cy="519191"/>
                </a:xfrm>
              </p:grpSpPr>
              <p:sp>
                <p:nvSpPr>
                  <p:cNvPr id="54" name="立方体 5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5895541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5967384" y="1556454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15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184499" y="1554866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13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6326023" y="1552493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12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5264218" y="2643188"/>
                  <a:ext cx="274014" cy="357190"/>
                  <a:chOff x="5869060" y="1714494"/>
                  <a:chExt cx="274014" cy="357190"/>
                </a:xfrm>
              </p:grpSpPr>
              <p:sp>
                <p:nvSpPr>
                  <p:cNvPr id="57" name="立方体 5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869060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NT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62" name="立方体 61"/>
                <p:cNvSpPr/>
                <p:nvPr/>
              </p:nvSpPr>
              <p:spPr>
                <a:xfrm>
                  <a:off x="5429256" y="2643188"/>
                  <a:ext cx="324000" cy="357190"/>
                </a:xfrm>
                <a:prstGeom prst="cube">
                  <a:avLst>
                    <a:gd name="adj" fmla="val 31273"/>
                  </a:avLst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16200000" scaled="1"/>
                </a:gradFill>
                <a:ln w="19050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smtClean="0">
                      <a:latin typeface="Courier New" pitchFamily="49" charset="0"/>
                      <a:cs typeface="Courier New" pitchFamily="49" charset="0"/>
                    </a:rPr>
                    <a:t> </a:t>
                  </a:r>
                  <a:endParaRPr lang="zh-CN" altLang="en-US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59" name="组合 62"/>
                <p:cNvGrpSpPr/>
                <p:nvPr/>
              </p:nvGrpSpPr>
              <p:grpSpPr>
                <a:xfrm>
                  <a:off x="5406656" y="2643188"/>
                  <a:ext cx="469716" cy="357190"/>
                  <a:chOff x="5673358" y="1714494"/>
                  <a:chExt cx="469716" cy="357190"/>
                </a:xfrm>
              </p:grpSpPr>
              <p:sp>
                <p:nvSpPr>
                  <p:cNvPr id="64" name="立方体 6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88218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OF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673358" y="1857370"/>
                    <a:ext cx="282211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IOPL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0" name="组合 65"/>
                <p:cNvGrpSpPr/>
                <p:nvPr/>
              </p:nvGrpSpPr>
              <p:grpSpPr>
                <a:xfrm>
                  <a:off x="5738524" y="2643188"/>
                  <a:ext cx="264849" cy="357190"/>
                  <a:chOff x="5878225" y="1714494"/>
                  <a:chExt cx="264849" cy="357190"/>
                </a:xfrm>
              </p:grpSpPr>
              <p:sp>
                <p:nvSpPr>
                  <p:cNvPr id="67" name="立方体 6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78225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DF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1" name="组合 68"/>
                <p:cNvGrpSpPr/>
                <p:nvPr/>
              </p:nvGrpSpPr>
              <p:grpSpPr>
                <a:xfrm>
                  <a:off x="5866027" y="2643188"/>
                  <a:ext cx="264347" cy="357190"/>
                  <a:chOff x="5878727" y="1714494"/>
                  <a:chExt cx="264347" cy="357190"/>
                </a:xfrm>
              </p:grpSpPr>
              <p:sp>
                <p:nvSpPr>
                  <p:cNvPr id="70" name="立方体 69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5878727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IF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3" name="组合 71"/>
                <p:cNvGrpSpPr/>
                <p:nvPr/>
              </p:nvGrpSpPr>
              <p:grpSpPr>
                <a:xfrm>
                  <a:off x="5985878" y="2643188"/>
                  <a:ext cx="271497" cy="357190"/>
                  <a:chOff x="5871577" y="1714494"/>
                  <a:chExt cx="271497" cy="357190"/>
                </a:xfrm>
              </p:grpSpPr>
              <p:sp>
                <p:nvSpPr>
                  <p:cNvPr id="73" name="立方体 72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5871577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TF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6" name="组合 74"/>
                <p:cNvGrpSpPr/>
                <p:nvPr/>
              </p:nvGrpSpPr>
              <p:grpSpPr>
                <a:xfrm>
                  <a:off x="6057936" y="2305762"/>
                  <a:ext cx="418682" cy="694616"/>
                  <a:chOff x="5824572" y="1377068"/>
                  <a:chExt cx="418682" cy="694616"/>
                </a:xfrm>
              </p:grpSpPr>
              <p:sp>
                <p:nvSpPr>
                  <p:cNvPr id="76" name="立方体 75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5874552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SF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5824572" y="1377068"/>
                    <a:ext cx="418682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050" b="1" spc="-100" dirty="0" smtClean="0">
                        <a:latin typeface="Courier New" pitchFamily="49" charset="0"/>
                        <a:cs typeface="Courier New" pitchFamily="49" charset="0"/>
                      </a:rPr>
                      <a:t>FLAGS</a:t>
                    </a:r>
                    <a:endParaRPr lang="zh-CN" altLang="en-US" sz="1050" b="1" spc="-100" dirty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69" name="组合 77"/>
                <p:cNvGrpSpPr/>
                <p:nvPr/>
              </p:nvGrpSpPr>
              <p:grpSpPr>
                <a:xfrm>
                  <a:off x="6234507" y="2643188"/>
                  <a:ext cx="268932" cy="357190"/>
                  <a:chOff x="5874142" y="1714494"/>
                  <a:chExt cx="268932" cy="357190"/>
                </a:xfrm>
              </p:grpSpPr>
              <p:sp>
                <p:nvSpPr>
                  <p:cNvPr id="79" name="立方体 78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5874142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ZF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2" name="组合 80"/>
                <p:cNvGrpSpPr/>
                <p:nvPr/>
              </p:nvGrpSpPr>
              <p:grpSpPr>
                <a:xfrm>
                  <a:off x="6385207" y="2643188"/>
                  <a:ext cx="245233" cy="357190"/>
                  <a:chOff x="5897841" y="1714494"/>
                  <a:chExt cx="245233" cy="357190"/>
                </a:xfrm>
              </p:grpSpPr>
              <p:sp>
                <p:nvSpPr>
                  <p:cNvPr id="82" name="立方体 81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89784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5" name="组合 83"/>
                <p:cNvGrpSpPr/>
                <p:nvPr/>
              </p:nvGrpSpPr>
              <p:grpSpPr>
                <a:xfrm>
                  <a:off x="6489510" y="2643188"/>
                  <a:ext cx="267931" cy="357190"/>
                  <a:chOff x="5875143" y="1714494"/>
                  <a:chExt cx="267931" cy="357190"/>
                </a:xfrm>
              </p:grpSpPr>
              <p:sp>
                <p:nvSpPr>
                  <p:cNvPr id="85" name="立方体 84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875143" y="1857370"/>
                    <a:ext cx="21526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AF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78" name="组合 86"/>
                <p:cNvGrpSpPr/>
                <p:nvPr/>
              </p:nvGrpSpPr>
              <p:grpSpPr>
                <a:xfrm>
                  <a:off x="6632561" y="2643188"/>
                  <a:ext cx="243943" cy="357190"/>
                  <a:chOff x="5899131" y="1714494"/>
                  <a:chExt cx="243943" cy="357190"/>
                </a:xfrm>
              </p:grpSpPr>
              <p:sp>
                <p:nvSpPr>
                  <p:cNvPr id="88" name="立方体 87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899131" y="1857370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1" name="组合 89"/>
                <p:cNvGrpSpPr/>
                <p:nvPr/>
              </p:nvGrpSpPr>
              <p:grpSpPr>
                <a:xfrm>
                  <a:off x="6743239" y="2643188"/>
                  <a:ext cx="260266" cy="357190"/>
                  <a:chOff x="5882808" y="1714494"/>
                  <a:chExt cx="260266" cy="357190"/>
                </a:xfrm>
              </p:grpSpPr>
              <p:sp>
                <p:nvSpPr>
                  <p:cNvPr id="91" name="立方体 90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5882808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PF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4" name="组合 92"/>
                <p:cNvGrpSpPr/>
                <p:nvPr/>
              </p:nvGrpSpPr>
              <p:grpSpPr>
                <a:xfrm>
                  <a:off x="6882464" y="2643188"/>
                  <a:ext cx="248042" cy="357190"/>
                  <a:chOff x="5895032" y="1714494"/>
                  <a:chExt cx="248042" cy="357190"/>
                </a:xfrm>
              </p:grpSpPr>
              <p:sp>
                <p:nvSpPr>
                  <p:cNvPr id="94" name="立方体 93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5895032" y="1857370"/>
                    <a:ext cx="181789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1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  <p:grpSp>
              <p:nvGrpSpPr>
                <p:cNvPr id="87" name="组合 95"/>
                <p:cNvGrpSpPr/>
                <p:nvPr/>
              </p:nvGrpSpPr>
              <p:grpSpPr>
                <a:xfrm>
                  <a:off x="6995693" y="2478798"/>
                  <a:ext cx="292067" cy="521580"/>
                  <a:chOff x="5881260" y="1550104"/>
                  <a:chExt cx="292067" cy="521580"/>
                </a:xfrm>
              </p:grpSpPr>
              <p:sp>
                <p:nvSpPr>
                  <p:cNvPr id="97" name="立方体 96"/>
                  <p:cNvSpPr/>
                  <p:nvPr/>
                </p:nvSpPr>
                <p:spPr>
                  <a:xfrm>
                    <a:off x="5927074" y="1714494"/>
                    <a:ext cx="216000" cy="357190"/>
                  </a:xfrm>
                  <a:prstGeom prst="cube">
                    <a:avLst>
                      <a:gd name="adj" fmla="val 41169"/>
                    </a:avLst>
                  </a:prstGeom>
                  <a:gradFill>
                    <a:gsLst>
                      <a:gs pos="100000">
                        <a:srgbClr val="666666"/>
                      </a:gs>
                      <a:gs pos="0">
                        <a:srgbClr val="CCCCCC"/>
                      </a:gs>
                      <a:gs pos="100000">
                        <a:srgbClr val="FFFF00">
                          <a:tint val="23500"/>
                          <a:satMod val="160000"/>
                        </a:srgbClr>
                      </a:gs>
                    </a:gsLst>
                    <a:lin ang="16200000" scaled="1"/>
                  </a:gradFill>
                  <a:ln w="19050">
                    <a:solidFill>
                      <a:srgbClr val="11576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5881260" y="1857370"/>
                    <a:ext cx="215264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CF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5991537" y="1550104"/>
                    <a:ext cx="181790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700" b="1" spc="-100" dirty="0" smtClean="0">
                        <a:latin typeface="Courier New" pitchFamily="49" charset="0"/>
                        <a:ea typeface="MS Mincho" pitchFamily="49" charset="-128"/>
                        <a:cs typeface="Courier New" pitchFamily="49" charset="0"/>
                      </a:rPr>
                      <a:t>0</a:t>
                    </a:r>
                    <a:endParaRPr lang="zh-CN" altLang="en-US" sz="700" b="1" spc="-100" dirty="0">
                      <a:latin typeface="Courier New" pitchFamily="49" charset="0"/>
                      <a:ea typeface="MS Mincho" pitchFamily="49" charset="-128"/>
                      <a:cs typeface="Courier New" pitchFamily="49" charset="0"/>
                    </a:endParaRPr>
                  </a:p>
                </p:txBody>
              </p:sp>
            </p:grpSp>
          </p:grpSp>
          <p:cxnSp>
            <p:nvCxnSpPr>
              <p:cNvPr id="112" name="直接连接符 111"/>
              <p:cNvCxnSpPr/>
              <p:nvPr/>
            </p:nvCxnSpPr>
            <p:spPr>
              <a:xfrm rot="16200000" flipV="1">
                <a:off x="6073776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 rot="10800000">
                <a:off x="1714480" y="1162040"/>
                <a:ext cx="4429156" cy="15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 rot="16200000" flipV="1">
                <a:off x="1671619" y="1233487"/>
                <a:ext cx="1143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3643306" y="906651"/>
                <a:ext cx="829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Courier New" pitchFamily="49" charset="0"/>
                    <a:cs typeface="Courier New" pitchFamily="49" charset="0"/>
                  </a:rPr>
                  <a:t>EFLAGS</a:t>
                </a:r>
                <a:endParaRPr lang="zh-CN" alt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90" name="组合 122"/>
          <p:cNvGrpSpPr/>
          <p:nvPr/>
        </p:nvGrpSpPr>
        <p:grpSpPr>
          <a:xfrm>
            <a:off x="3254375" y="1976038"/>
            <a:ext cx="3387600" cy="2917590"/>
            <a:chOff x="3254375" y="1976038"/>
            <a:chExt cx="3387600" cy="2917590"/>
          </a:xfrm>
        </p:grpSpPr>
        <p:cxnSp>
          <p:nvCxnSpPr>
            <p:cNvPr id="120" name="直接箭头连接符 119"/>
            <p:cNvCxnSpPr>
              <a:stCxn id="98" idx="2"/>
            </p:cNvCxnSpPr>
            <p:nvPr/>
          </p:nvCxnSpPr>
          <p:spPr>
            <a:xfrm rot="16200000" flipH="1">
              <a:off x="5170379" y="3434038"/>
              <a:ext cx="29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3254375" y="4892040"/>
              <a:ext cx="3387600" cy="158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126"/>
          <p:cNvGrpSpPr/>
          <p:nvPr/>
        </p:nvGrpSpPr>
        <p:grpSpPr>
          <a:xfrm>
            <a:off x="3254375" y="1971990"/>
            <a:ext cx="3060000" cy="2772000"/>
            <a:chOff x="3254375" y="1971990"/>
            <a:chExt cx="3211200" cy="2772000"/>
          </a:xfrm>
        </p:grpSpPr>
        <p:cxnSp>
          <p:nvCxnSpPr>
            <p:cNvPr id="125" name="直接箭头连接符 12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127"/>
          <p:cNvGrpSpPr/>
          <p:nvPr/>
        </p:nvGrpSpPr>
        <p:grpSpPr>
          <a:xfrm>
            <a:off x="3249920" y="1971074"/>
            <a:ext cx="2772000" cy="2574000"/>
            <a:chOff x="3254375" y="1971990"/>
            <a:chExt cx="3211200" cy="2772000"/>
          </a:xfrm>
        </p:grpSpPr>
        <p:cxnSp>
          <p:nvCxnSpPr>
            <p:cNvPr id="129" name="直接箭头连接符 128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130"/>
          <p:cNvGrpSpPr/>
          <p:nvPr/>
        </p:nvGrpSpPr>
        <p:grpSpPr>
          <a:xfrm>
            <a:off x="3242300" y="1976432"/>
            <a:ext cx="2466000" cy="2376000"/>
            <a:chOff x="3254375" y="1971990"/>
            <a:chExt cx="3211200" cy="2772000"/>
          </a:xfrm>
        </p:grpSpPr>
        <p:cxnSp>
          <p:nvCxnSpPr>
            <p:cNvPr id="132" name="直接箭头连接符 131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组合 133"/>
          <p:cNvGrpSpPr/>
          <p:nvPr/>
        </p:nvGrpSpPr>
        <p:grpSpPr>
          <a:xfrm>
            <a:off x="3249008" y="1976432"/>
            <a:ext cx="2304000" cy="2196000"/>
            <a:chOff x="3254375" y="1971990"/>
            <a:chExt cx="3211200" cy="2772000"/>
          </a:xfrm>
        </p:grpSpPr>
        <p:cxnSp>
          <p:nvCxnSpPr>
            <p:cNvPr id="135" name="直接箭头连接符 134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36"/>
          <p:cNvGrpSpPr/>
          <p:nvPr/>
        </p:nvGrpSpPr>
        <p:grpSpPr>
          <a:xfrm>
            <a:off x="3243253" y="1976432"/>
            <a:ext cx="2160000" cy="2016000"/>
            <a:chOff x="3254375" y="1971990"/>
            <a:chExt cx="3211200" cy="2772000"/>
          </a:xfrm>
        </p:grpSpPr>
        <p:cxnSp>
          <p:nvCxnSpPr>
            <p:cNvPr id="138" name="直接箭头连接符 137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39"/>
          <p:cNvGrpSpPr/>
          <p:nvPr/>
        </p:nvGrpSpPr>
        <p:grpSpPr>
          <a:xfrm>
            <a:off x="3240681" y="1976432"/>
            <a:ext cx="1980000" cy="1836000"/>
            <a:chOff x="3254375" y="1971990"/>
            <a:chExt cx="3211200" cy="2772000"/>
          </a:xfrm>
        </p:grpSpPr>
        <p:cxnSp>
          <p:nvCxnSpPr>
            <p:cNvPr id="141" name="直接箭头连接符 140"/>
            <p:cNvCxnSpPr/>
            <p:nvPr/>
          </p:nvCxnSpPr>
          <p:spPr>
            <a:xfrm rot="16200000" flipH="1">
              <a:off x="5066686" y="3357990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3254375" y="4737210"/>
              <a:ext cx="3211200" cy="1492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81"/>
          <p:cNvGrpSpPr/>
          <p:nvPr/>
        </p:nvGrpSpPr>
        <p:grpSpPr>
          <a:xfrm>
            <a:off x="3234942" y="1976432"/>
            <a:ext cx="1843200" cy="1656000"/>
            <a:chOff x="3234942" y="1976432"/>
            <a:chExt cx="1843200" cy="1656000"/>
          </a:xfrm>
        </p:grpSpPr>
        <p:cxnSp>
          <p:nvCxnSpPr>
            <p:cNvPr id="144" name="直接箭头连接符 143"/>
            <p:cNvCxnSpPr/>
            <p:nvPr/>
          </p:nvCxnSpPr>
          <p:spPr>
            <a:xfrm rot="16200000" flipH="1">
              <a:off x="4237954" y="2804432"/>
              <a:ext cx="16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234942" y="3628382"/>
              <a:ext cx="1843200" cy="89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80"/>
          <p:cNvGrpSpPr/>
          <p:nvPr/>
        </p:nvGrpSpPr>
        <p:grpSpPr>
          <a:xfrm>
            <a:off x="3243253" y="1976432"/>
            <a:ext cx="1699200" cy="1476000"/>
            <a:chOff x="3243253" y="1976432"/>
            <a:chExt cx="1699200" cy="1476000"/>
          </a:xfrm>
        </p:grpSpPr>
        <p:cxnSp>
          <p:nvCxnSpPr>
            <p:cNvPr id="147" name="直接箭头连接符 146"/>
            <p:cNvCxnSpPr/>
            <p:nvPr/>
          </p:nvCxnSpPr>
          <p:spPr>
            <a:xfrm rot="16200000" flipH="1">
              <a:off x="4190462" y="2714432"/>
              <a:ext cx="14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243253" y="3448822"/>
              <a:ext cx="1699200" cy="79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79"/>
          <p:cNvGrpSpPr/>
          <p:nvPr/>
        </p:nvGrpSpPr>
        <p:grpSpPr>
          <a:xfrm>
            <a:off x="3243253" y="1976432"/>
            <a:ext cx="1447200" cy="1296000"/>
            <a:chOff x="3243253" y="1976432"/>
            <a:chExt cx="1447200" cy="1296000"/>
          </a:xfrm>
        </p:grpSpPr>
        <p:cxnSp>
          <p:nvCxnSpPr>
            <p:cNvPr id="150" name="直接箭头连接符 149"/>
            <p:cNvCxnSpPr/>
            <p:nvPr/>
          </p:nvCxnSpPr>
          <p:spPr>
            <a:xfrm rot="16200000" flipH="1">
              <a:off x="4029473" y="2624432"/>
              <a:ext cx="129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3243253" y="3269262"/>
              <a:ext cx="1447200" cy="69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78"/>
          <p:cNvGrpSpPr/>
          <p:nvPr/>
        </p:nvGrpSpPr>
        <p:grpSpPr>
          <a:xfrm>
            <a:off x="3246301" y="1976432"/>
            <a:ext cx="1231200" cy="1116000"/>
            <a:chOff x="3246301" y="1976432"/>
            <a:chExt cx="1231200" cy="1116000"/>
          </a:xfrm>
        </p:grpSpPr>
        <p:cxnSp>
          <p:nvCxnSpPr>
            <p:cNvPr id="153" name="直接箭头连接符 152"/>
            <p:cNvCxnSpPr/>
            <p:nvPr/>
          </p:nvCxnSpPr>
          <p:spPr>
            <a:xfrm rot="16200000" flipH="1">
              <a:off x="3907388" y="2534432"/>
              <a:ext cx="111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3246301" y="3089702"/>
              <a:ext cx="1231200" cy="601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77"/>
          <p:cNvGrpSpPr/>
          <p:nvPr/>
        </p:nvGrpSpPr>
        <p:grpSpPr>
          <a:xfrm>
            <a:off x="3252749" y="1976432"/>
            <a:ext cx="943200" cy="936000"/>
            <a:chOff x="3252749" y="1976432"/>
            <a:chExt cx="943200" cy="936000"/>
          </a:xfrm>
        </p:grpSpPr>
        <p:cxnSp>
          <p:nvCxnSpPr>
            <p:cNvPr id="156" name="直接箭头连接符 155"/>
            <p:cNvCxnSpPr/>
            <p:nvPr/>
          </p:nvCxnSpPr>
          <p:spPr>
            <a:xfrm rot="16200000" flipH="1">
              <a:off x="3714611" y="2444432"/>
              <a:ext cx="93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3252749" y="2910143"/>
              <a:ext cx="943200" cy="504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组合 176"/>
          <p:cNvGrpSpPr/>
          <p:nvPr/>
        </p:nvGrpSpPr>
        <p:grpSpPr>
          <a:xfrm>
            <a:off x="3250235" y="1976432"/>
            <a:ext cx="774000" cy="756000"/>
            <a:chOff x="3250235" y="1976432"/>
            <a:chExt cx="774000" cy="756000"/>
          </a:xfrm>
        </p:grpSpPr>
        <p:cxnSp>
          <p:nvCxnSpPr>
            <p:cNvPr id="159" name="直接箭头连接符 158"/>
            <p:cNvCxnSpPr/>
            <p:nvPr/>
          </p:nvCxnSpPr>
          <p:spPr>
            <a:xfrm rot="16200000" flipH="1">
              <a:off x="3632344" y="2354432"/>
              <a:ext cx="75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250235" y="2730583"/>
              <a:ext cx="774000" cy="407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组合 174"/>
          <p:cNvGrpSpPr/>
          <p:nvPr/>
        </p:nvGrpSpPr>
        <p:grpSpPr>
          <a:xfrm>
            <a:off x="3244496" y="1976432"/>
            <a:ext cx="630000" cy="576000"/>
            <a:chOff x="3244496" y="1976432"/>
            <a:chExt cx="630000" cy="576000"/>
          </a:xfrm>
        </p:grpSpPr>
        <p:cxnSp>
          <p:nvCxnSpPr>
            <p:cNvPr id="162" name="直接箭头连接符 161"/>
            <p:cNvCxnSpPr/>
            <p:nvPr/>
          </p:nvCxnSpPr>
          <p:spPr>
            <a:xfrm rot="16200000" flipH="1">
              <a:off x="3575564" y="2264432"/>
              <a:ext cx="576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/>
            <p:nvPr/>
          </p:nvCxnSpPr>
          <p:spPr>
            <a:xfrm>
              <a:off x="3244496" y="2551023"/>
              <a:ext cx="630000" cy="31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组合 173"/>
          <p:cNvGrpSpPr/>
          <p:nvPr/>
        </p:nvGrpSpPr>
        <p:grpSpPr>
          <a:xfrm>
            <a:off x="3245620" y="1976432"/>
            <a:ext cx="486000" cy="432000"/>
            <a:chOff x="3245620" y="1976432"/>
            <a:chExt cx="486000" cy="432000"/>
          </a:xfrm>
        </p:grpSpPr>
        <p:cxnSp>
          <p:nvCxnSpPr>
            <p:cNvPr id="165" name="直接箭头连接符 164"/>
            <p:cNvCxnSpPr/>
            <p:nvPr/>
          </p:nvCxnSpPr>
          <p:spPr>
            <a:xfrm rot="16200000" flipH="1">
              <a:off x="3500504" y="2192432"/>
              <a:ext cx="43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>
              <a:off x="3245620" y="2407375"/>
              <a:ext cx="486000" cy="23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组合 172"/>
          <p:cNvGrpSpPr/>
          <p:nvPr/>
        </p:nvGrpSpPr>
        <p:grpSpPr>
          <a:xfrm>
            <a:off x="3252778" y="1976432"/>
            <a:ext cx="306000" cy="288000"/>
            <a:chOff x="3252778" y="1976432"/>
            <a:chExt cx="306000" cy="288000"/>
          </a:xfrm>
        </p:grpSpPr>
        <p:cxnSp>
          <p:nvCxnSpPr>
            <p:cNvPr id="168" name="直接箭头连接符 167"/>
            <p:cNvCxnSpPr/>
            <p:nvPr/>
          </p:nvCxnSpPr>
          <p:spPr>
            <a:xfrm rot="16200000" flipH="1">
              <a:off x="3402765" y="2120432"/>
              <a:ext cx="2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>
              <a:off x="3252778" y="2263728"/>
              <a:ext cx="306000" cy="15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75"/>
          <p:cNvGrpSpPr/>
          <p:nvPr/>
        </p:nvGrpSpPr>
        <p:grpSpPr>
          <a:xfrm>
            <a:off x="3252778" y="1976432"/>
            <a:ext cx="162000" cy="108000"/>
            <a:chOff x="3252778" y="1976432"/>
            <a:chExt cx="162000" cy="108000"/>
          </a:xfrm>
        </p:grpSpPr>
        <p:cxnSp>
          <p:nvCxnSpPr>
            <p:cNvPr id="171" name="直接箭头连接符 170"/>
            <p:cNvCxnSpPr/>
            <p:nvPr/>
          </p:nvCxnSpPr>
          <p:spPr>
            <a:xfrm rot="16200000" flipH="1">
              <a:off x="3346962" y="2030432"/>
              <a:ext cx="10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252778" y="2084168"/>
              <a:ext cx="162000" cy="5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00592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屏蔽中断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969385" y="1486285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CLI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969385" y="2400097"/>
            <a:ext cx="917440" cy="31648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en-US" altLang="zh-CN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STI </a:t>
            </a: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指令</a:t>
            </a:r>
            <a:endParaRPr lang="zh-CN" sz="14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74107" y="105539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屏蔽中断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1557" y="204811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使能中断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30291" y="1459432"/>
            <a:ext cx="4032448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local_intr_save(intr_flag); </a:t>
            </a:r>
            <a:endParaRPr lang="en-US" altLang="zh-CN" sz="1600" b="1" dirty="0" err="1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zh-CN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临界区代码 } local_intr_restore(</a:t>
            </a:r>
            <a:r>
              <a:rPr lang="zh-CN" altLang="zh-CN" sz="1600" b="1" dirty="0" err="1" smtClean="0">
                <a:latin typeface="Courier New" pitchFamily="49" charset="0"/>
                <a:cs typeface="Courier New" pitchFamily="49" charset="0"/>
              </a:rPr>
              <a:t>intr_flag); </a:t>
            </a:r>
            <a:endParaRPr lang="en-US" altLang="zh-CN" sz="1600" b="1" dirty="0" err="1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err="1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12" name="矩形 44"/>
          <p:cNvSpPr>
            <a:spLocks noChangeArrowheads="1"/>
          </p:cNvSpPr>
          <p:nvPr/>
        </p:nvSpPr>
        <p:spPr bwMode="auto">
          <a:xfrm>
            <a:off x="3737652" y="984655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84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4700" y="1428742"/>
            <a:ext cx="3740176" cy="1569660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typedef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 smtClean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proc_struct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*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proc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uint32_t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wakeup_flags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*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list_entry_t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wait_link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}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5" name="矩形 4"/>
          <p:cNvSpPr/>
          <p:nvPr/>
        </p:nvSpPr>
        <p:spPr>
          <a:xfrm>
            <a:off x="877862" y="105941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等待项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4732" y="3549627"/>
            <a:ext cx="3740144" cy="861774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typedef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struct</a:t>
            </a:r>
            <a:r>
              <a:rPr lang="en-US" altLang="zh-CN" sz="1600" b="1" dirty="0">
                <a:solidFill>
                  <a:srgbClr val="0070C0"/>
                </a:solidFill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 </a:t>
            </a:r>
            <a:r>
              <a:rPr lang="en-US" altLang="zh-CN" sz="1600" b="1" dirty="0" err="1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list_entry_t</a:t>
            </a: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wait_head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ea typeface="Adobe 黑体 Std R" pitchFamily="34" charset="-122"/>
              <a:cs typeface="Courier New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 smtClean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} </a:t>
            </a:r>
            <a:r>
              <a:rPr lang="en-US" altLang="zh-CN" sz="1600" b="1" dirty="0" err="1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wait_queue_t</a:t>
            </a:r>
            <a:r>
              <a:rPr lang="en-US" altLang="zh-CN" sz="1600" b="1" dirty="0">
                <a:latin typeface="Courier New" pitchFamily="49" charset="0"/>
                <a:ea typeface="Adobe 黑体 Std R" pitchFamily="34" charset="-122"/>
                <a:cs typeface="Courier New" pitchFamily="49" charset="0"/>
              </a:rPr>
              <a:t>;</a:t>
            </a:r>
          </a:p>
        </p:txBody>
      </p:sp>
      <p:sp>
        <p:nvSpPr>
          <p:cNvPr id="25" name="矩形 24"/>
          <p:cNvSpPr/>
          <p:nvPr/>
        </p:nvSpPr>
        <p:spPr>
          <a:xfrm>
            <a:off x="882624" y="32146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b="1" dirty="0" smtClean="0">
                <a:solidFill>
                  <a:srgbClr val="C00000"/>
                </a:solidFill>
              </a:rPr>
              <a:t>等待队列</a:t>
            </a:r>
            <a:endParaRPr lang="zh-CN" altLang="en-US" sz="3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3349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441212" y="804866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等待操作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728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1115728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2306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312306" y="2763840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_down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15816" y="1652070"/>
            <a:ext cx="151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932671" y="170366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wait_current_set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2689" y="1203598"/>
            <a:ext cx="82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4952689" y="1246461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wait_init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27355" y="1246460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6527355" y="128932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list_init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94931" y="1827488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TextBox 19"/>
          <p:cNvSpPr txBox="1"/>
          <p:nvPr/>
        </p:nvSpPr>
        <p:spPr>
          <a:xfrm>
            <a:off x="6394931" y="1870351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list_empty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48333" y="2398992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6148333" y="244185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list_add_before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57311" y="1843168"/>
            <a:ext cx="147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4657311" y="1886031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wait_queue_add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38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6138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9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4209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512" y="3507854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79512" y="355071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472194" y="2720977"/>
            <a:ext cx="61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2472194" y="276384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  <a:endCxn id="39" idx="1"/>
          </p:cNvCxnSpPr>
          <p:nvPr/>
        </p:nvCxnSpPr>
        <p:spPr>
          <a:xfrm>
            <a:off x="2178090" y="2551212"/>
            <a:ext cx="294104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39" idx="1"/>
          </p:cNvCxnSpPr>
          <p:nvPr/>
        </p:nvCxnSpPr>
        <p:spPr>
          <a:xfrm flipV="1">
            <a:off x="2123728" y="2917729"/>
            <a:ext cx="348466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96215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244082" y="3143250"/>
            <a:ext cx="450058" cy="608137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39" idx="3"/>
            <a:endCxn id="11" idx="1"/>
          </p:cNvCxnSpPr>
          <p:nvPr/>
        </p:nvCxnSpPr>
        <p:spPr>
          <a:xfrm>
            <a:off x="3084862" y="2917729"/>
            <a:ext cx="234118" cy="83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" idx="0"/>
            <a:endCxn id="12" idx="2"/>
          </p:cNvCxnSpPr>
          <p:nvPr/>
        </p:nvCxnSpPr>
        <p:spPr>
          <a:xfrm flipH="1" flipV="1">
            <a:off x="3671816" y="2084070"/>
            <a:ext cx="490" cy="6369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3"/>
            <a:endCxn id="15" idx="1"/>
          </p:cNvCxnSpPr>
          <p:nvPr/>
        </p:nvCxnSpPr>
        <p:spPr>
          <a:xfrm flipV="1">
            <a:off x="4427816" y="1400350"/>
            <a:ext cx="524873" cy="4677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2" idx="3"/>
            <a:endCxn id="26" idx="1"/>
          </p:cNvCxnSpPr>
          <p:nvPr/>
        </p:nvCxnSpPr>
        <p:spPr>
          <a:xfrm>
            <a:off x="4427816" y="1868070"/>
            <a:ext cx="229495" cy="17185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15" idx="3"/>
            <a:endCxn id="17" idx="1"/>
          </p:cNvCxnSpPr>
          <p:nvPr/>
        </p:nvCxnSpPr>
        <p:spPr>
          <a:xfrm flipV="1">
            <a:off x="5775350" y="1394100"/>
            <a:ext cx="73491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6" idx="3"/>
            <a:endCxn id="20" idx="1"/>
          </p:cNvCxnSpPr>
          <p:nvPr/>
        </p:nvCxnSpPr>
        <p:spPr>
          <a:xfrm flipV="1">
            <a:off x="6135601" y="2024240"/>
            <a:ext cx="25933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22" idx="1"/>
          </p:cNvCxnSpPr>
          <p:nvPr/>
        </p:nvCxnSpPr>
        <p:spPr>
          <a:xfrm>
            <a:off x="5752091" y="2275168"/>
            <a:ext cx="396242" cy="3205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412614" y="801643"/>
            <a:ext cx="40495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b="1" dirty="0">
                <a:solidFill>
                  <a:schemeClr val="tx2">
                    <a:lumMod val="75000"/>
                  </a:schemeClr>
                </a:solidFill>
              </a:rPr>
              <a:t>让进程进入等待队列</a:t>
            </a:r>
            <a:r>
              <a:rPr lang="zh-CN" altLang="zh-CN" b="1" dirty="0">
                <a:solidFill>
                  <a:schemeClr val="tx2">
                    <a:lumMod val="75000"/>
                  </a:schemeClr>
                </a:solidFill>
              </a:rPr>
              <a:t>--wait_current_set</a:t>
            </a: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8" name="矩形 44"/>
          <p:cNvSpPr>
            <a:spLocks noChangeArrowheads="1"/>
          </p:cNvSpPr>
          <p:nvPr/>
        </p:nvSpPr>
        <p:spPr bwMode="auto">
          <a:xfrm>
            <a:off x="763524" y="813636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唤醒操作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986" y="1243004"/>
            <a:ext cx="18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95986" y="128586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6276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876276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66248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" name="TextBox 10"/>
          <p:cNvSpPr txBox="1"/>
          <p:nvPr/>
        </p:nvSpPr>
        <p:spPr>
          <a:xfrm>
            <a:off x="3692930" y="278606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_up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51920" y="1772870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870018" y="1823353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wakeup_wait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22432" y="1347614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422432" y="1390477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</a:t>
            </a:r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-del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64810" y="1987184"/>
            <a:ext cx="129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464810" y="2030047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wakeup_proc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138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76138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925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42925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2910" y="34734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6672" y="3579862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266672" y="3622725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26136" y="2720977"/>
            <a:ext cx="46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2741376" y="27638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  <a:endCxn id="39" idx="1"/>
          </p:cNvCxnSpPr>
          <p:nvPr/>
        </p:nvCxnSpPr>
        <p:spPr>
          <a:xfrm>
            <a:off x="2265250" y="2551212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  <a:endCxn id="39" idx="1"/>
          </p:cNvCxnSpPr>
          <p:nvPr/>
        </p:nvCxnSpPr>
        <p:spPr>
          <a:xfrm flipV="1">
            <a:off x="1884276" y="2917729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96215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276475" y="1485900"/>
            <a:ext cx="609600" cy="1238250"/>
          </a:xfrm>
          <a:custGeom>
            <a:avLst/>
            <a:gdLst>
              <a:gd name="connsiteX0" fmla="*/ 0 w 609600"/>
              <a:gd name="connsiteY0" fmla="*/ 0 h 1238250"/>
              <a:gd name="connsiteX1" fmla="*/ 466725 w 609600"/>
              <a:gd name="connsiteY1" fmla="*/ 723900 h 1238250"/>
              <a:gd name="connsiteX2" fmla="*/ 609600 w 609600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238250">
                <a:moveTo>
                  <a:pt x="0" y="0"/>
                </a:moveTo>
                <a:cubicBezTo>
                  <a:pt x="182562" y="258762"/>
                  <a:pt x="365125" y="517525"/>
                  <a:pt x="466725" y="723900"/>
                </a:cubicBezTo>
                <a:cubicBezTo>
                  <a:pt x="568325" y="930275"/>
                  <a:pt x="573087" y="1166812"/>
                  <a:pt x="609600" y="12382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318521" y="3143251"/>
            <a:ext cx="462779" cy="637986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3206199" y="2917729"/>
            <a:ext cx="3600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" idx="3"/>
            <a:endCxn id="12" idx="2"/>
          </p:cNvCxnSpPr>
          <p:nvPr/>
        </p:nvCxnSpPr>
        <p:spPr>
          <a:xfrm flipV="1">
            <a:off x="4286248" y="2204870"/>
            <a:ext cx="195672" cy="7321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2" idx="3"/>
          </p:cNvCxnSpPr>
          <p:nvPr/>
        </p:nvCxnSpPr>
        <p:spPr>
          <a:xfrm flipV="1">
            <a:off x="5111920" y="1704804"/>
            <a:ext cx="285752" cy="2840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2" idx="3"/>
          </p:cNvCxnSpPr>
          <p:nvPr/>
        </p:nvCxnSpPr>
        <p:spPr>
          <a:xfrm>
            <a:off x="5111920" y="1988870"/>
            <a:ext cx="357190" cy="3588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2706057" y="826301"/>
            <a:ext cx="2768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sz="2000" b="1" dirty="0">
                <a:solidFill>
                  <a:schemeClr val="tx2">
                    <a:lumMod val="75000"/>
                  </a:schemeClr>
                </a:solidFill>
              </a:rPr>
              <a:t>唤醒进程</a:t>
            </a:r>
            <a:r>
              <a:rPr lang="zh-CN" altLang="zh-CN" sz="2000" b="1" dirty="0">
                <a:solidFill>
                  <a:schemeClr val="tx2">
                    <a:lumMod val="75000"/>
                  </a:schemeClr>
                </a:solidFill>
              </a:rPr>
              <a:t>--wakeup_wait</a:t>
            </a: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903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69876" y="1063741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信号量原理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3092" y="1540570"/>
            <a:ext cx="2376264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Semaphore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1173971"/>
            <a:ext cx="421986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Add 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block(t);</a:t>
            </a:r>
          </a:p>
          <a:p>
            <a:pPr eaLnBrk="1" hangingPunct="1"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23528" y="3056766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695248" y="1226887"/>
            <a:ext cx="2397032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Semaphore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69876" y="760400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信号量原理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8142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2000" y="1195891"/>
            <a:ext cx="2200801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classSemaphore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5536" y="2499742"/>
            <a:ext cx="5904656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value;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zh-CN" altLang="zh-CN" sz="1600" b="1" dirty="0" smtClean="0">
                <a:solidFill>
                  <a:srgbClr val="11576A"/>
                </a:solidFill>
                <a:latin typeface="Courier New" pitchFamily="49" charset="0"/>
                <a:cs typeface="Courier New" pitchFamily="49" charset="0"/>
              </a:rPr>
              <a:t>//信号量的当前值 </a:t>
            </a:r>
            <a:endParaRPr lang="en-US" altLang="zh-CN" sz="1600" b="1" dirty="0" smtClean="0">
              <a:solidFill>
                <a:srgbClr val="11576A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wait_queue_t wait_queue; </a:t>
            </a:r>
            <a:r>
              <a:rPr lang="zh-CN" altLang="zh-CN" sz="1600" b="1" dirty="0" smtClean="0">
                <a:solidFill>
                  <a:srgbClr val="11576A"/>
                </a:solidFill>
                <a:latin typeface="Courier New" pitchFamily="49" charset="0"/>
                <a:cs typeface="Courier New" pitchFamily="49" charset="0"/>
              </a:rPr>
              <a:t>//信号量对应的等待队列 </a:t>
            </a:r>
            <a:endParaRPr lang="en-US" altLang="zh-CN" sz="1600" b="1" dirty="0" smtClean="0">
              <a:solidFill>
                <a:srgbClr val="11576A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semaphore_t; 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464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总体介绍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底层支撑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信号量设计实现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28500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9812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//wakeup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//else return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68180" y="3582764"/>
            <a:ext cx="4032448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临界区代码 } local_intr_restore(intr_flag);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11" name="矩形 44"/>
          <p:cNvSpPr>
            <a:spLocks noChangeArrowheads="1"/>
          </p:cNvSpPr>
          <p:nvPr/>
        </p:nvSpPr>
        <p:spPr bwMode="auto">
          <a:xfrm>
            <a:off x="600047" y="3222287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791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//wakeup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8824" y="3327406"/>
            <a:ext cx="3827490" cy="164968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local_intr_save(intr_flag);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(sem-&gt;value &gt; 0) {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sem-&gt;value --;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191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62189" y="3363838"/>
            <a:ext cx="4617923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wait_t __wait, *wait = &amp;__wait;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wait_current_set(&amp;(sem-&gt;wait_queue),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wait, wait_state);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schedule();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//wakeup</a:t>
            </a:r>
            <a:endParaRPr lang="en-US" altLang="zh-CN" sz="1600" b="1" dirty="0" smtClean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931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3363838"/>
            <a:ext cx="511256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local_intr_save(intr_flag);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wait_current_del(&amp;(sem-&gt;wait_queue), wait); 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local_intr_restore(intr_flag); 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(wait-&gt;wakeup_flags != wait_state) 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return wait-&gt;wakeup_flags; } </a:t>
            </a:r>
            <a:endParaRPr lang="en-US" altLang="zh-CN" sz="1600" b="1" spc="-8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8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0;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0460" y="1125287"/>
            <a:ext cx="3815854" cy="2092881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Semaphore::P()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zh-CN" altLang="en-US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if (</a:t>
            </a:r>
            <a:r>
              <a:rPr lang="en-US" altLang="zh-CN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&lt; 0) {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Add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thread </a:t>
            </a:r>
            <a:r>
              <a:rPr lang="en-US" altLang="zh-CN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q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block(t);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//wakeup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zh-CN" altLang="en-US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//else return</a:t>
            </a:r>
            <a:endParaRPr lang="en-US" altLang="zh-CN" sz="16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矩形 10"/>
          <p:cNvSpPr/>
          <p:nvPr/>
        </p:nvSpPr>
        <p:spPr>
          <a:xfrm>
            <a:off x="869876" y="73976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5973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62385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68179" y="3484006"/>
            <a:ext cx="4222949" cy="1077218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local_intr_save(intr_flag);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临界区代码 } local_intr_restore(intr_flag);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…… </a:t>
            </a:r>
          </a:p>
        </p:txBody>
      </p:sp>
      <p:sp>
        <p:nvSpPr>
          <p:cNvPr id="7" name="矩形 44"/>
          <p:cNvSpPr>
            <a:spLocks noChangeArrowheads="1"/>
          </p:cNvSpPr>
          <p:nvPr/>
        </p:nvSpPr>
        <p:spPr bwMode="auto">
          <a:xfrm>
            <a:off x="600047" y="3123529"/>
            <a:ext cx="16177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互斥操作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456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7622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r>
              <a:rPr lang="zh-CN" altLang="en-US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 else {}</a:t>
            </a:r>
            <a:endParaRPr lang="en-US" altLang="zh-CN" sz="1600" b="1" dirty="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3147814"/>
            <a:ext cx="6192688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wait_t *wait;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((wait = wait_queue_first(&amp;(sem-&gt;wait_queue)))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NULL)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sem-&gt;value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348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  <a:tint val="66000"/>
                <a:satMod val="160000"/>
              </a:schemeClr>
            </a:gs>
            <a:gs pos="50000">
              <a:schemeClr val="tx2">
                <a:lumMod val="40000"/>
                <a:lumOff val="60000"/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  <a:tint val="23500"/>
                <a:satMod val="1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57622" y="1212890"/>
            <a:ext cx="4228744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Semaphore::V()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if 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sem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&lt;=0)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wakeup(t);        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71600" y="3231435"/>
            <a:ext cx="4464496" cy="49244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wakeup_wait(&amp;(sem-&gt;wait_queue),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wait, wait_state, 1); </a:t>
            </a:r>
          </a:p>
        </p:txBody>
      </p:sp>
      <p:sp>
        <p:nvSpPr>
          <p:cNvPr id="7" name="矩形 6"/>
          <p:cNvSpPr/>
          <p:nvPr/>
        </p:nvSpPr>
        <p:spPr>
          <a:xfrm>
            <a:off x="872892" y="830858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</a:rPr>
              <a:t>信号量设计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033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3132" y="2641445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933132" y="2684308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92106" y="2473168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3126" y="2538255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down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22280" y="2466817"/>
            <a:ext cx="86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0378" y="2517300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__down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42932" y="3395511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242932" y="3438374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wait_in_queue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259910" y="4035081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5259910" y="407794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wait_queue_del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8240" y="1544475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818240" y="1587338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86106" y="2087403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486106" y="2130266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42212" y="3181197"/>
            <a:ext cx="9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937450" y="3225650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3528" y="3722326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323528" y="3765189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</p:cNvCxnSpPr>
          <p:nvPr/>
        </p:nvCxnSpPr>
        <p:spPr>
          <a:xfrm>
            <a:off x="2322106" y="2303403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1941132" y="2669920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3"/>
          </p:cNvCxnSpPr>
          <p:nvPr/>
        </p:nvCxnSpPr>
        <p:spPr>
          <a:xfrm flipV="1">
            <a:off x="1914212" y="2669920"/>
            <a:ext cx="884020" cy="72727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2019006" y="1761966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380956" y="2895441"/>
            <a:ext cx="457200" cy="1019175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238174" y="2202020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256272" y="2252503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wait_current_set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238174" y="2794479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256272" y="284496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schedule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506410" y="2681131"/>
            <a:ext cx="351021" cy="1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238174" y="987574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5256272" y="103805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238174" y="1580033"/>
            <a:ext cx="144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256272" y="1630516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intr_testore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0" name="直接箭头连接符 59"/>
          <p:cNvCxnSpPr>
            <a:stCxn id="12" idx="3"/>
          </p:cNvCxnSpPr>
          <p:nvPr/>
        </p:nvCxnSpPr>
        <p:spPr>
          <a:xfrm flipV="1">
            <a:off x="4686280" y="2395379"/>
            <a:ext cx="480456" cy="287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3"/>
            <a:endCxn id="66" idx="1"/>
          </p:cNvCxnSpPr>
          <p:nvPr/>
        </p:nvCxnSpPr>
        <p:spPr>
          <a:xfrm>
            <a:off x="4686280" y="2682817"/>
            <a:ext cx="551894" cy="327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5" idx="1"/>
          </p:cNvCxnSpPr>
          <p:nvPr/>
        </p:nvCxnSpPr>
        <p:spPr>
          <a:xfrm rot="16200000" flipH="1">
            <a:off x="4606392" y="2955723"/>
            <a:ext cx="696818" cy="576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5" idx="1"/>
          </p:cNvCxnSpPr>
          <p:nvPr/>
        </p:nvCxnSpPr>
        <p:spPr>
          <a:xfrm rot="5400000" flipH="1" flipV="1">
            <a:off x="4617030" y="1845673"/>
            <a:ext cx="670784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任意多边形 73"/>
          <p:cNvSpPr/>
          <p:nvPr/>
        </p:nvSpPr>
        <p:spPr>
          <a:xfrm>
            <a:off x="4474576" y="1187291"/>
            <a:ext cx="736600" cy="1257300"/>
          </a:xfrm>
          <a:custGeom>
            <a:avLst/>
            <a:gdLst>
              <a:gd name="connsiteX0" fmla="*/ 0 w 736600"/>
              <a:gd name="connsiteY0" fmla="*/ 1257300 h 1257300"/>
              <a:gd name="connsiteX1" fmla="*/ 228600 w 736600"/>
              <a:gd name="connsiteY1" fmla="*/ 622300 h 1257300"/>
              <a:gd name="connsiteX2" fmla="*/ 736600 w 73660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1257300">
                <a:moveTo>
                  <a:pt x="0" y="1257300"/>
                </a:moveTo>
                <a:cubicBezTo>
                  <a:pt x="52916" y="1044575"/>
                  <a:pt x="105833" y="831850"/>
                  <a:pt x="228600" y="622300"/>
                </a:cubicBezTo>
                <a:cubicBezTo>
                  <a:pt x="351367" y="412750"/>
                  <a:pt x="543983" y="206375"/>
                  <a:pt x="7366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4461876" y="2914491"/>
            <a:ext cx="787400" cy="1346200"/>
          </a:xfrm>
          <a:custGeom>
            <a:avLst/>
            <a:gdLst>
              <a:gd name="connsiteX0" fmla="*/ 0 w 787400"/>
              <a:gd name="connsiteY0" fmla="*/ 0 h 1346200"/>
              <a:gd name="connsiteX1" fmla="*/ 215900 w 787400"/>
              <a:gd name="connsiteY1" fmla="*/ 850900 h 1346200"/>
              <a:gd name="connsiteX2" fmla="*/ 787400 w 787400"/>
              <a:gd name="connsiteY2" fmla="*/ 134620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1346200">
                <a:moveTo>
                  <a:pt x="0" y="0"/>
                </a:moveTo>
                <a:cubicBezTo>
                  <a:pt x="42333" y="313266"/>
                  <a:pt x="84667" y="626533"/>
                  <a:pt x="215900" y="850900"/>
                </a:cubicBezTo>
                <a:cubicBezTo>
                  <a:pt x="347133" y="1075267"/>
                  <a:pt x="567266" y="1210733"/>
                  <a:pt x="787400" y="134620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2699792" y="837026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调用信号量</a:t>
            </a:r>
            <a:r>
              <a:rPr lang="en-US" altLang="zh-CN" b="1" dirty="0" smtClean="0">
                <a:solidFill>
                  <a:srgbClr val="C00000"/>
                </a:solidFill>
              </a:rPr>
              <a:t>P</a:t>
            </a:r>
            <a:r>
              <a:rPr lang="zh-CN" altLang="en-US" b="1" dirty="0" smtClean="0">
                <a:solidFill>
                  <a:srgbClr val="C00000"/>
                </a:solidFill>
              </a:rPr>
              <a:t>操作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底层支撑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等待队列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8826" y="1243004"/>
            <a:ext cx="187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" name="TextBox 5"/>
          <p:cNvSpPr txBox="1"/>
          <p:nvPr/>
        </p:nvSpPr>
        <p:spPr>
          <a:xfrm>
            <a:off x="308826" y="1285867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89116" y="2889254"/>
            <a:ext cx="100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789116" y="2932117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48090" y="2720977"/>
            <a:ext cx="72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96470" y="278606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50272" y="2714626"/>
            <a:ext cx="86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9970" y="276510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rgbClr val="FFFF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__up</a:t>
            </a:r>
            <a:endParaRPr lang="zh-CN" altLang="en-US" sz="1400" b="1" dirty="0">
              <a:solidFill>
                <a:srgbClr val="FFFF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70924" y="3643320"/>
            <a:ext cx="1404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TextBox 14"/>
          <p:cNvSpPr txBox="1"/>
          <p:nvPr/>
        </p:nvSpPr>
        <p:spPr>
          <a:xfrm>
            <a:off x="5170924" y="3686183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intr_testore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4224" y="1792284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674224" y="1835147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cond_signal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2090" y="2335212"/>
            <a:ext cx="183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42090" y="2378075"/>
            <a:ext cx="1766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phi_put_forks_sema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4340" y="3429006"/>
            <a:ext cx="1116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2" name="TextBox 31"/>
          <p:cNvSpPr txBox="1"/>
          <p:nvPr/>
        </p:nvSpPr>
        <p:spPr>
          <a:xfrm>
            <a:off x="679578" y="3473459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unlock_mm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79512" y="3970135"/>
            <a:ext cx="2052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79512" y="4012998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phi_take_forks_condvar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1" name="直接箭头连接符 40"/>
          <p:cNvCxnSpPr>
            <a:stCxn id="29" idx="3"/>
          </p:cNvCxnSpPr>
          <p:nvPr/>
        </p:nvCxnSpPr>
        <p:spPr>
          <a:xfrm>
            <a:off x="2178090" y="2551212"/>
            <a:ext cx="476126" cy="36651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" idx="3"/>
          </p:cNvCxnSpPr>
          <p:nvPr/>
        </p:nvCxnSpPr>
        <p:spPr>
          <a:xfrm flipV="1">
            <a:off x="1797116" y="2917729"/>
            <a:ext cx="857100" cy="1875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1" idx="3"/>
            <a:endCxn id="10" idx="1"/>
          </p:cNvCxnSpPr>
          <p:nvPr/>
        </p:nvCxnSpPr>
        <p:spPr>
          <a:xfrm flipV="1">
            <a:off x="1800340" y="2936977"/>
            <a:ext cx="847750" cy="7080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任意多边形 45"/>
          <p:cNvSpPr/>
          <p:nvPr/>
        </p:nvSpPr>
        <p:spPr>
          <a:xfrm>
            <a:off x="1874990" y="2009775"/>
            <a:ext cx="838200" cy="704850"/>
          </a:xfrm>
          <a:custGeom>
            <a:avLst/>
            <a:gdLst>
              <a:gd name="connsiteX0" fmla="*/ 0 w 838200"/>
              <a:gd name="connsiteY0" fmla="*/ 0 h 704850"/>
              <a:gd name="connsiteX1" fmla="*/ 523875 w 838200"/>
              <a:gd name="connsiteY1" fmla="*/ 257175 h 704850"/>
              <a:gd name="connsiteX2" fmla="*/ 838200 w 838200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704850">
                <a:moveTo>
                  <a:pt x="0" y="0"/>
                </a:moveTo>
                <a:cubicBezTo>
                  <a:pt x="192087" y="69850"/>
                  <a:pt x="384175" y="139700"/>
                  <a:pt x="523875" y="257175"/>
                </a:cubicBezTo>
                <a:cubicBezTo>
                  <a:pt x="663575" y="374650"/>
                  <a:pt x="784225" y="665163"/>
                  <a:pt x="838200" y="7048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2189315" y="1485900"/>
            <a:ext cx="609600" cy="1238250"/>
          </a:xfrm>
          <a:custGeom>
            <a:avLst/>
            <a:gdLst>
              <a:gd name="connsiteX0" fmla="*/ 0 w 609600"/>
              <a:gd name="connsiteY0" fmla="*/ 0 h 1238250"/>
              <a:gd name="connsiteX1" fmla="*/ 466725 w 609600"/>
              <a:gd name="connsiteY1" fmla="*/ 723900 h 1238250"/>
              <a:gd name="connsiteX2" fmla="*/ 609600 w 609600"/>
              <a:gd name="connsiteY2" fmla="*/ 123825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238250">
                <a:moveTo>
                  <a:pt x="0" y="0"/>
                </a:moveTo>
                <a:cubicBezTo>
                  <a:pt x="182562" y="258762"/>
                  <a:pt x="365125" y="517525"/>
                  <a:pt x="466725" y="723900"/>
                </a:cubicBezTo>
                <a:cubicBezTo>
                  <a:pt x="568325" y="930275"/>
                  <a:pt x="573087" y="1166812"/>
                  <a:pt x="609600" y="123825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2236940" y="3143250"/>
            <a:ext cx="457200" cy="1019175"/>
          </a:xfrm>
          <a:custGeom>
            <a:avLst/>
            <a:gdLst>
              <a:gd name="connsiteX0" fmla="*/ 0 w 457200"/>
              <a:gd name="connsiteY0" fmla="*/ 1019175 h 1019175"/>
              <a:gd name="connsiteX1" fmla="*/ 266700 w 457200"/>
              <a:gd name="connsiteY1" fmla="*/ 647700 h 1019175"/>
              <a:gd name="connsiteX2" fmla="*/ 457200 w 457200"/>
              <a:gd name="connsiteY2" fmla="*/ 0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1019175">
                <a:moveTo>
                  <a:pt x="0" y="1019175"/>
                </a:moveTo>
                <a:cubicBezTo>
                  <a:pt x="95250" y="918369"/>
                  <a:pt x="190500" y="817563"/>
                  <a:pt x="266700" y="647700"/>
                </a:cubicBezTo>
                <a:cubicBezTo>
                  <a:pt x="342900" y="477838"/>
                  <a:pt x="400050" y="238919"/>
                  <a:pt x="457200" y="0"/>
                </a:cubicBezTo>
              </a:path>
            </a:pathLst>
          </a:cu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5166166" y="2449829"/>
            <a:ext cx="154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5" name="TextBox 64"/>
          <p:cNvSpPr txBox="1"/>
          <p:nvPr/>
        </p:nvSpPr>
        <p:spPr>
          <a:xfrm>
            <a:off x="5184264" y="2500312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wait_queue_first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166166" y="3042288"/>
            <a:ext cx="1260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5184264" y="309277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wakeup_wait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3390232" y="2928940"/>
            <a:ext cx="351021" cy="16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5166166" y="1827842"/>
            <a:ext cx="1188000" cy="432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5184264" y="1878325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__</a:t>
            </a:r>
            <a:r>
              <a:rPr lang="en-US" altLang="zh-CN" sz="1400" b="1" dirty="0" err="1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intr_save</a:t>
            </a:r>
            <a:endParaRPr lang="zh-CN" altLang="en-US" sz="14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60" name="直接箭头连接符 59"/>
          <p:cNvCxnSpPr>
            <a:stCxn id="12" idx="3"/>
          </p:cNvCxnSpPr>
          <p:nvPr/>
        </p:nvCxnSpPr>
        <p:spPr>
          <a:xfrm flipV="1">
            <a:off x="4614272" y="2643188"/>
            <a:ext cx="480456" cy="28743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2" idx="3"/>
            <a:endCxn id="66" idx="1"/>
          </p:cNvCxnSpPr>
          <p:nvPr/>
        </p:nvCxnSpPr>
        <p:spPr>
          <a:xfrm>
            <a:off x="4614272" y="2930626"/>
            <a:ext cx="551894" cy="3276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15" idx="1"/>
          </p:cNvCxnSpPr>
          <p:nvPr/>
        </p:nvCxnSpPr>
        <p:spPr>
          <a:xfrm rot="16200000" flipH="1">
            <a:off x="4534384" y="3203532"/>
            <a:ext cx="696818" cy="5762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55" idx="1"/>
          </p:cNvCxnSpPr>
          <p:nvPr/>
        </p:nvCxnSpPr>
        <p:spPr>
          <a:xfrm rot="5400000" flipH="1" flipV="1">
            <a:off x="4545022" y="2093482"/>
            <a:ext cx="670784" cy="5715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810018" y="969952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调用信号量</a:t>
            </a:r>
            <a:r>
              <a:rPr lang="en-US" altLang="zh-CN" b="1" dirty="0" smtClean="0">
                <a:solidFill>
                  <a:srgbClr val="C00000"/>
                </a:solidFill>
              </a:rPr>
              <a:t>V</a:t>
            </a:r>
            <a:r>
              <a:rPr lang="zh-CN" altLang="en-US" b="1" dirty="0" smtClean="0">
                <a:solidFill>
                  <a:srgbClr val="C00000"/>
                </a:solidFill>
              </a:rPr>
              <a:t>操作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314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42902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管程和条件变量设计实现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哲学家就餐问题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2146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管程和信号量设计实现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17859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FF0000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90508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</a:t>
            </a:r>
            <a:r>
              <a:rPr lang="zh-CN" altLang="en-US" sz="1800" dirty="0" smtClean="0">
                <a:solidFill>
                  <a:srgbClr val="FF0000"/>
                </a:solidFill>
              </a:rPr>
              <a:t>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/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81773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214414" y="739762"/>
            <a:ext cx="164307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管程的定义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6331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1466423" y="1048692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管程内部的共享变量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1466423" y="1325874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管程内部的条件变量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699890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466423" y="1595114"/>
            <a:ext cx="3177015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管程内部</a:t>
            </a:r>
            <a:r>
              <a:rPr lang="zh-CN" altLang="en-US" sz="1800" dirty="0" smtClean="0"/>
              <a:t>并发执行的进程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5" name="图片 1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3860" y="1967544"/>
            <a:ext cx="151066" cy="148997"/>
          </a:xfrm>
          <a:prstGeom prst="rect">
            <a:avLst/>
          </a:prstGeom>
          <a:effectLst/>
        </p:spPr>
      </p:pic>
      <p:sp>
        <p:nvSpPr>
          <p:cNvPr id="16" name="内容占位符 2"/>
          <p:cNvSpPr txBox="1">
            <a:spLocks/>
          </p:cNvSpPr>
          <p:nvPr/>
        </p:nvSpPr>
        <p:spPr>
          <a:xfrm>
            <a:off x="1466423" y="1862768"/>
            <a:ext cx="260551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设置共享数据初始值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28728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FF0000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FF0000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FF0000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2247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51920" y="1736717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6289" y="1017576"/>
            <a:ext cx="5411815" cy="3233759"/>
            <a:chOff x="784198" y="1590669"/>
            <a:chExt cx="5411815" cy="3233759"/>
          </a:xfrm>
        </p:grpSpPr>
        <p:grpSp>
          <p:nvGrpSpPr>
            <p:cNvPr id="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772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 </a:t>
            </a:r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6027725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3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semaphore_t mutex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condvar_t *cv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12668629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557104" y="2763756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next_count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 </a:t>
            </a:r>
          </a:p>
        </p:txBody>
      </p: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60400" y="75558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管程的设计实现</a:t>
            </a:r>
            <a:endParaRPr lang="zh-CN" altLang="en-US" sz="2000" b="1" dirty="0">
              <a:solidFill>
                <a:srgbClr val="11576A"/>
              </a:solidFill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4860032" y="806661"/>
            <a:ext cx="2685783" cy="2208071"/>
            <a:chOff x="2684132" y="1590669"/>
            <a:chExt cx="3511881" cy="3260395"/>
          </a:xfrm>
        </p:grpSpPr>
        <p:grpSp>
          <p:nvGrpSpPr>
            <p:cNvPr id="5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59" name="新月形 5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新月形 5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4" name="右大括号 13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864" y="3790960"/>
              <a:ext cx="1239189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6104" y="2032810"/>
              <a:ext cx="1329320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shared data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26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886066" y="2294751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86066" y="2405873"/>
              <a:ext cx="348366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1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0" name="左大括号 3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7526" y="4214825"/>
              <a:ext cx="1442507" cy="636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1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69024" y="2883220"/>
              <a:ext cx="568450" cy="6816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4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51" name="直接连接符 50"/>
            <p:cNvCxnSpPr>
              <a:stCxn id="5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4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162161" y="1663058"/>
              <a:ext cx="1356568" cy="386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1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3" name="矩形 62"/>
          <p:cNvSpPr/>
          <p:nvPr/>
        </p:nvSpPr>
        <p:spPr>
          <a:xfrm>
            <a:off x="928662" y="3895734"/>
            <a:ext cx="3500462" cy="468000"/>
          </a:xfrm>
          <a:prstGeom prst="rect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 633"/>
          <p:cNvSpPr>
            <a:spLocks noChangeShapeType="1"/>
          </p:cNvSpPr>
          <p:nvPr/>
        </p:nvSpPr>
        <p:spPr bwMode="auto">
          <a:xfrm flipV="1">
            <a:off x="4632246" y="3288353"/>
            <a:ext cx="720725" cy="358775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箭头 633"/>
          <p:cNvSpPr>
            <a:spLocks noChangeShapeType="1"/>
          </p:cNvSpPr>
          <p:nvPr/>
        </p:nvSpPr>
        <p:spPr bwMode="auto">
          <a:xfrm>
            <a:off x="4632246" y="3648716"/>
            <a:ext cx="720725" cy="215900"/>
          </a:xfrm>
          <a:prstGeom prst="line">
            <a:avLst/>
          </a:prstGeom>
          <a:noFill/>
          <a:ln w="9525" cap="flat" cmpd="sng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5352971" y="3072453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  <p:sp>
        <p:nvSpPr>
          <p:cNvPr id="67" name="Text Box 12"/>
          <p:cNvSpPr txBox="1">
            <a:spLocks noChangeArrowheads="1"/>
          </p:cNvSpPr>
          <p:nvPr/>
        </p:nvSpPr>
        <p:spPr bwMode="auto">
          <a:xfrm>
            <a:off x="5352971" y="3648716"/>
            <a:ext cx="126509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cond_signal</a:t>
            </a:r>
          </a:p>
        </p:txBody>
      </p:sp>
      <p:sp>
        <p:nvSpPr>
          <p:cNvPr id="69" name="Rectangle 1"/>
          <p:cNvSpPr>
            <a:spLocks noChangeArrowheads="1"/>
          </p:cNvSpPr>
          <p:nvPr/>
        </p:nvSpPr>
        <p:spPr bwMode="auto">
          <a:xfrm>
            <a:off x="566393" y="1174379"/>
            <a:ext cx="3024867" cy="1428083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typedef struct monitor{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semaphore_t mutex;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semaphore_t next;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next_count;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condvar_t *cv;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monitor_t; </a:t>
            </a:r>
          </a:p>
        </p:txBody>
      </p:sp>
    </p:spTree>
    <p:extLst>
      <p:ext uri="{BB962C8B-B14F-4D97-AF65-F5344CB8AC3E}">
        <p14:creationId xmlns:p14="http://schemas.microsoft.com/office/powerpoint/2010/main" val="21929025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条件变量的定义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6001" y="11822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976002" y="311738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720417" y="1190138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14440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000100" y="1357304"/>
            <a:ext cx="2994855" cy="1077218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Class Condition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0;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WaitQueue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0100" y="2731334"/>
            <a:ext cx="3147015" cy="1323439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 struct condvar{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semaphore_t sem;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count;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　monitor_t *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condvar_t; 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92638" y="1591040"/>
            <a:ext cx="3024867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 struct monitor{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semaphore_t mutex;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semaphore_t next;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next_count;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condvar_t *cv;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monitor_t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643306" y="3000378"/>
            <a:ext cx="1080120" cy="64807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812659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707461" y="2231630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3718532" y="223161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定时器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0" name="Rectangle 6"/>
          <p:cNvSpPr>
            <a:spLocks noChangeAspect="1" noChangeArrowheads="1"/>
          </p:cNvSpPr>
          <p:nvPr/>
        </p:nvSpPr>
        <p:spPr bwMode="auto">
          <a:xfrm>
            <a:off x="4739431" y="2226933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等待队列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3177202" y="180350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4234859" y="1785342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75684" y="12076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9184" y="3054474"/>
            <a:ext cx="3672000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cv.count++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</a:t>
            </a:r>
            <a:r>
              <a:rPr lang="zh-CN" altLang="zh-CN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7" name="矩形 6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39059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957648" y="1185549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57648" y="3090322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if( cv.count &gt; 0)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{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++;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sem_signal(cv.sem); </a:t>
            </a:r>
            <a:endParaRPr lang="en-US" altLang="zh-CN" sz="16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sem_wait(monitor.next);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monitor.next_count -- ; </a:t>
            </a:r>
            <a:endParaRPr lang="en-US" altLang="zh-CN" sz="1600" b="1" dirty="0" smtClean="0">
              <a:latin typeface="Courier New" pitchFamily="49" charset="0"/>
              <a:cs typeface="Courier New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7" name="矩形 6"/>
          <p:cNvSpPr/>
          <p:nvPr/>
        </p:nvSpPr>
        <p:spPr>
          <a:xfrm>
            <a:off x="886892" y="76178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Helvetica Neue"/>
              </a:rPr>
              <a:t>条件变量</a:t>
            </a:r>
            <a:r>
              <a:rPr lang="zh-CN" altLang="en-US" sz="2000" b="1" dirty="0" smtClean="0">
                <a:solidFill>
                  <a:srgbClr val="11576A"/>
                </a:solidFill>
                <a:latin typeface="Helvetica Neue"/>
              </a:rPr>
              <a:t>的定义</a:t>
            </a:r>
            <a:endParaRPr lang="zh-CN" altLang="en-US" sz="2000" b="1" dirty="0">
              <a:solidFill>
                <a:srgbClr val="11576A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096789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63917" y="1643056"/>
            <a:ext cx="5411815" cy="3233759"/>
            <a:chOff x="784198" y="1590669"/>
            <a:chExt cx="5411815" cy="3233759"/>
          </a:xfrm>
        </p:grpSpPr>
        <p:grpSp>
          <p:nvGrpSpPr>
            <p:cNvPr id="18" name="组合 25"/>
            <p:cNvGrpSpPr/>
            <p:nvPr/>
          </p:nvGrpSpPr>
          <p:grpSpPr>
            <a:xfrm>
              <a:off x="2684132" y="1895470"/>
              <a:ext cx="2078367" cy="2928958"/>
              <a:chOff x="2684132" y="1895470"/>
              <a:chExt cx="2078367" cy="2928958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2684132" y="1895470"/>
                <a:ext cx="2071702" cy="2928958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805100" y="2684463"/>
                <a:ext cx="1836000" cy="1355735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新月形 68"/>
              <p:cNvSpPr/>
              <p:nvPr/>
            </p:nvSpPr>
            <p:spPr>
              <a:xfrm>
                <a:off x="2690813" y="2700339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新月形 69"/>
              <p:cNvSpPr/>
              <p:nvPr/>
            </p:nvSpPr>
            <p:spPr>
              <a:xfrm>
                <a:off x="4587889" y="2700338"/>
                <a:ext cx="166675" cy="1340642"/>
              </a:xfrm>
              <a:prstGeom prst="moon">
                <a:avLst>
                  <a:gd name="adj" fmla="val 68573"/>
                </a:avLst>
              </a:prstGeom>
              <a:solidFill>
                <a:schemeClr val="bg1"/>
              </a:solidFill>
              <a:ln>
                <a:noFill/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2690797" y="1895470"/>
                <a:ext cx="2071702" cy="2928958"/>
              </a:xfrm>
              <a:prstGeom prst="ellipse">
                <a:avLst/>
              </a:prstGeom>
              <a:noFill/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795576" y="2681286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2795576" y="4029088"/>
              <a:ext cx="185738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2928926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357554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181472" y="2862265"/>
              <a:ext cx="285752" cy="785818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右大括号 25"/>
            <p:cNvSpPr/>
            <p:nvPr/>
          </p:nvSpPr>
          <p:spPr>
            <a:xfrm rot="5400000">
              <a:off x="3629802" y="3019622"/>
              <a:ext cx="142876" cy="1476000"/>
            </a:xfrm>
            <a:prstGeom prst="rightBrac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90865" y="3790960"/>
              <a:ext cx="1016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operations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86103" y="2032811"/>
              <a:ext cx="11120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latin typeface="+mj-ea"/>
                  <a:ea typeface="+mj-ea"/>
                </a:rPr>
                <a:t>shared data</a:t>
              </a:r>
              <a:endParaRPr lang="zh-CN" altLang="en-US" sz="1200" b="1" dirty="0">
                <a:latin typeface="+mj-ea"/>
                <a:ea typeface="+mj-ea"/>
              </a:endParaRPr>
            </a:p>
          </p:txBody>
        </p: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3201978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3376604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057516" y="2443160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286116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>
              <a:spLocks noChangeAspect="1"/>
            </p:cNvSpPr>
            <p:nvPr/>
          </p:nvSpPr>
          <p:spPr>
            <a:xfrm>
              <a:off x="3567106" y="2397124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476618" y="2443160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>
              <a:spLocks noChangeAspect="1"/>
            </p:cNvSpPr>
            <p:nvPr/>
          </p:nvSpPr>
          <p:spPr>
            <a:xfrm>
              <a:off x="3201978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>
              <a:spLocks noChangeAspect="1"/>
            </p:cNvSpPr>
            <p:nvPr/>
          </p:nvSpPr>
          <p:spPr>
            <a:xfrm>
              <a:off x="3376604" y="2526750"/>
              <a:ext cx="90000" cy="9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057516" y="2572786"/>
              <a:ext cx="142876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286116" y="2572786"/>
              <a:ext cx="90000" cy="1588"/>
            </a:xfrm>
            <a:prstGeom prst="line">
              <a:avLst/>
            </a:prstGeom>
            <a:ln w="19050">
              <a:solidFill>
                <a:srgbClr val="11576A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7" idx="3"/>
            </p:cNvCxnSpPr>
            <p:nvPr/>
          </p:nvCxnSpPr>
          <p:spPr>
            <a:xfrm flipV="1">
              <a:off x="3466604" y="256460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>
              <a:off x="3506390" y="257532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3493294" y="258841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3509963" y="260508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3662655" y="2442366"/>
              <a:ext cx="52884" cy="0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5400000">
              <a:off x="3702441" y="2453082"/>
              <a:ext cx="21432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689345" y="2466179"/>
              <a:ext cx="47625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06014" y="2482848"/>
              <a:ext cx="16668" cy="1588"/>
            </a:xfrm>
            <a:prstGeom prst="lin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86066" y="229475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x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86066" y="2405873"/>
              <a:ext cx="2728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n-ea"/>
                </a:rPr>
                <a:t>y</a:t>
              </a:r>
              <a:endParaRPr lang="zh-CN" altLang="en-US" sz="1200" b="1" dirty="0">
                <a:solidFill>
                  <a:srgbClr val="11576A"/>
                </a:solidFill>
                <a:latin typeface="+mn-ea"/>
              </a:endParaRPr>
            </a:p>
          </p:txBody>
        </p:sp>
        <p:sp>
          <p:nvSpPr>
            <p:cNvPr id="50" name="左大括号 49"/>
            <p:cNvSpPr/>
            <p:nvPr/>
          </p:nvSpPr>
          <p:spPr>
            <a:xfrm>
              <a:off x="2714612" y="2408236"/>
              <a:ext cx="71438" cy="214314"/>
            </a:xfrm>
            <a:prstGeom prst="leftBrace">
              <a:avLst/>
            </a:prstGeom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84198" y="2277417"/>
              <a:ext cx="1982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queues associated with</a:t>
              </a:r>
            </a:p>
            <a:p>
              <a:pPr algn="r"/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x,y</a:t>
              </a:r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 conditions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37525" y="421482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err="1" smtClean="0">
                  <a:solidFill>
                    <a:srgbClr val="11576A"/>
                  </a:solidFill>
                  <a:latin typeface="+mj-ea"/>
                  <a:ea typeface="+mj-ea"/>
                </a:rPr>
                <a:t>iniitialization</a:t>
              </a:r>
              <a:endParaRPr lang="en-US" altLang="zh-CN" sz="1200" b="1" dirty="0" smtClean="0">
                <a:solidFill>
                  <a:srgbClr val="11576A"/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code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69024" y="2883220"/>
              <a:ext cx="4764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11576A"/>
                  </a:solidFill>
                  <a:latin typeface="+mj-ea"/>
                  <a:ea typeface="+mj-ea"/>
                </a:rPr>
                <a:t>…</a:t>
              </a:r>
              <a:endParaRPr lang="zh-CN" altLang="en-US" sz="2800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rot="3900000">
              <a:off x="4607248" y="210693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V="1">
              <a:off x="4749800" y="208280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 rot="3900000">
              <a:off x="4989837" y="1933249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/>
            <p:cNvCxnSpPr/>
            <p:nvPr/>
          </p:nvCxnSpPr>
          <p:spPr>
            <a:xfrm flipV="1">
              <a:off x="5116518" y="1916108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 rot="3900000">
              <a:off x="5361315" y="1762441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5503867" y="1738310"/>
              <a:ext cx="241300" cy="10795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 rot="3900000">
              <a:off x="5745492" y="1602102"/>
              <a:ext cx="214314" cy="214314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连接符 60"/>
            <p:cNvCxnSpPr>
              <a:stCxn id="60" idx="0"/>
            </p:cNvCxnSpPr>
            <p:nvPr/>
          </p:nvCxnSpPr>
          <p:spPr>
            <a:xfrm flipV="1">
              <a:off x="5949766" y="1600200"/>
              <a:ext cx="146234" cy="6377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16200000" flipH="1">
              <a:off x="6067429" y="1609728"/>
              <a:ext cx="76207" cy="3809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6062663" y="1628775"/>
              <a:ext cx="133350" cy="619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6115050" y="1685926"/>
              <a:ext cx="76200" cy="3333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4" idx="2"/>
            </p:cNvCxnSpPr>
            <p:nvPr/>
          </p:nvCxnSpPr>
          <p:spPr>
            <a:xfrm rot="10800000" flipV="1">
              <a:off x="4410076" y="2259374"/>
              <a:ext cx="207213" cy="102825"/>
            </a:xfrm>
            <a:prstGeom prst="line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162161" y="1663058"/>
              <a:ext cx="1124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 smtClean="0">
                  <a:solidFill>
                    <a:srgbClr val="11576A"/>
                  </a:solidFill>
                  <a:latin typeface="+mj-ea"/>
                  <a:ea typeface="+mj-ea"/>
                </a:rPr>
                <a:t>entry queue</a:t>
              </a:r>
              <a:endParaRPr lang="zh-CN" altLang="en-US" sz="1200" b="1" dirty="0">
                <a:solidFill>
                  <a:srgbClr val="11576A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01828" y="2562857"/>
            <a:ext cx="80342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551737" y="2255127"/>
            <a:ext cx="792205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lnSpc>
                <a:spcPct val="9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线程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>
            <a:stCxn id="54" idx="3"/>
            <a:endCxn id="2" idx="0"/>
          </p:cNvCxnSpPr>
          <p:nvPr/>
        </p:nvCxnSpPr>
        <p:spPr>
          <a:xfrm>
            <a:off x="4739411" y="2363592"/>
            <a:ext cx="464130" cy="199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5167574" y="2184844"/>
            <a:ext cx="472145" cy="199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866694" y="2119342"/>
            <a:ext cx="960445" cy="4500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1163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557104" y="1923678"/>
            <a:ext cx="4443524" cy="209288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} 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434649" y="2547256"/>
            <a:ext cx="1116011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cond_wait</a:t>
            </a:r>
          </a:p>
        </p:txBody>
      </p:sp>
    </p:spTree>
    <p:extLst>
      <p:ext uri="{BB962C8B-B14F-4D97-AF65-F5344CB8AC3E}">
        <p14:creationId xmlns:p14="http://schemas.microsoft.com/office/powerpoint/2010/main" val="1549850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549602" y="739762"/>
            <a:ext cx="4002117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两个线程基于管程和信号量并发执行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739762"/>
            <a:ext cx="43339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153468"/>
            <a:ext cx="151066" cy="148997"/>
          </a:xfrm>
          <a:prstGeom prst="rect">
            <a:avLst/>
          </a:prstGeom>
          <a:effectLst/>
        </p:spPr>
      </p:pic>
      <p:sp>
        <p:nvSpPr>
          <p:cNvPr id="10" name="内容占位符 2"/>
          <p:cNvSpPr txBox="1">
            <a:spLocks/>
          </p:cNvSpPr>
          <p:nvPr/>
        </p:nvSpPr>
        <p:spPr>
          <a:xfrm>
            <a:off x="801611" y="1048692"/>
            <a:ext cx="5481841" cy="35559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0" lvl="1" indent="0">
              <a:lnSpc>
                <a:spcPct val="90000"/>
              </a:lnSpc>
              <a:buNone/>
              <a:defRPr kumimoji="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/>
            <a:r>
              <a:rPr lang="zh-CN" altLang="en-US" dirty="0"/>
              <a:t>线程</a:t>
            </a:r>
            <a:r>
              <a:rPr lang="en-US" altLang="zh-CN" dirty="0"/>
              <a:t>A </a:t>
            </a:r>
            <a:r>
              <a:rPr lang="zh-CN" altLang="en-US" dirty="0"/>
              <a:t>先进入管程，发现条件不满足，会等待</a:t>
            </a: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049" y="1430650"/>
            <a:ext cx="151066" cy="148997"/>
          </a:xfrm>
          <a:prstGeom prst="rect">
            <a:avLst/>
          </a:prstGeom>
          <a:effectLst/>
        </p:spPr>
      </p:pic>
      <p:sp>
        <p:nvSpPr>
          <p:cNvPr id="12" name="内容占位符 2"/>
          <p:cNvSpPr txBox="1">
            <a:spLocks/>
          </p:cNvSpPr>
          <p:nvPr/>
        </p:nvSpPr>
        <p:spPr>
          <a:xfrm>
            <a:off x="801612" y="1325874"/>
            <a:ext cx="5598541" cy="35559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>
              <a:lnSpc>
                <a:spcPct val="90000"/>
              </a:lnSpc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后进入管程，设置条件满足</a:t>
            </a:r>
            <a:r>
              <a:rPr lang="zh-CN" altLang="en-US" sz="1800" dirty="0"/>
              <a:t>，并唤醒线程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4" name="Rectangle 1"/>
          <p:cNvSpPr>
            <a:spLocks noChangeArrowheads="1"/>
          </p:cNvSpPr>
          <p:nvPr/>
        </p:nvSpPr>
        <p:spPr bwMode="auto">
          <a:xfrm>
            <a:off x="683568" y="1851670"/>
            <a:ext cx="4443524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8" name="Text Box 11"/>
          <p:cNvSpPr txBox="1">
            <a:spLocks noChangeArrowheads="1"/>
          </p:cNvSpPr>
          <p:nvPr/>
        </p:nvSpPr>
        <p:spPr bwMode="auto">
          <a:xfrm>
            <a:off x="1561113" y="2475248"/>
            <a:ext cx="126509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zh-CN" b="1" dirty="0"/>
              <a:t>cond</a:t>
            </a:r>
            <a:r>
              <a:rPr lang="zh-CN" altLang="zh-CN" b="1" dirty="0" smtClean="0"/>
              <a:t>_</a:t>
            </a:r>
            <a:r>
              <a:rPr lang="en-US" altLang="zh-CN" b="1" dirty="0" smtClean="0"/>
              <a:t>signal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1319993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69947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61062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10800000" flipV="1">
            <a:off x="2571736" y="3500444"/>
            <a:ext cx="1928826" cy="71438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2"/>
          <p:cNvCxnSpPr>
            <a:cxnSpLocks noChangeShapeType="1"/>
          </p:cNvCxnSpPr>
          <p:nvPr/>
        </p:nvCxnSpPr>
        <p:spPr bwMode="auto">
          <a:xfrm>
            <a:off x="1763688" y="3003798"/>
            <a:ext cx="2376487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07396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8450" y="1014038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269875" marR="0" lvl="0" indent="-2698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0367" y="101403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38450" y="1356714"/>
            <a:ext cx="857256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lang="zh-CN" altLang="en-US" dirty="0" smtClean="0"/>
              <a:t>练习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0367" y="13567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38450" y="1699617"/>
            <a:ext cx="13573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0">
              <a:spcBef>
                <a:spcPct val="20000"/>
              </a:spcBef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流程概述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0367" y="169961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Straight Connector 11"/>
          <p:cNvSpPr>
            <a:spLocks noChangeShapeType="1"/>
          </p:cNvSpPr>
          <p:nvPr/>
        </p:nvSpPr>
        <p:spPr bwMode="auto">
          <a:xfrm flipV="1">
            <a:off x="1816316" y="2650132"/>
            <a:ext cx="5184576" cy="1864"/>
          </a:xfrm>
          <a:prstGeom prst="line">
            <a:avLst/>
          </a:prstGeom>
          <a:noFill/>
          <a:ln w="38100">
            <a:solidFill>
              <a:srgbClr val="11576A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12"/>
          <p:cNvSpPr>
            <a:spLocks noChangeArrowheads="1"/>
          </p:cNvSpPr>
          <p:nvPr/>
        </p:nvSpPr>
        <p:spPr bwMode="auto">
          <a:xfrm>
            <a:off x="1748054" y="273772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kernel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/>
            <a:r>
              <a:rPr lang="en-US" altLang="zh-CN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space</a:t>
            </a:r>
            <a:endParaRPr lang="zh-CN" altLang="en-US" sz="1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4313928" y="2959246"/>
            <a:ext cx="889740" cy="1622425"/>
            <a:chOff x="45835" y="0"/>
            <a:chExt cx="1174220" cy="1548000"/>
          </a:xfrm>
        </p:grpSpPr>
        <p:sp>
          <p:nvSpPr>
            <p:cNvPr id="33" name="Flowchart: Document 22"/>
            <p:cNvSpPr>
              <a:spLocks noChangeAspect="1" noChangeArrowheads="1"/>
            </p:cNvSpPr>
            <p:nvPr/>
          </p:nvSpPr>
          <p:spPr bwMode="auto">
            <a:xfrm>
              <a:off x="45835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34" name="Straight Arrow Connector 23"/>
            <p:cNvCxnSpPr>
              <a:cxnSpLocks noChangeShapeType="1"/>
            </p:cNvCxnSpPr>
            <p:nvPr/>
          </p:nvCxnSpPr>
          <p:spPr bwMode="auto">
            <a:xfrm>
              <a:off x="181976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35" name="TextBox 20"/>
            <p:cNvSpPr>
              <a:spLocks noChangeArrowheads="1"/>
            </p:cNvSpPr>
            <p:nvPr/>
          </p:nvSpPr>
          <p:spPr bwMode="auto">
            <a:xfrm>
              <a:off x="163979" y="91728"/>
              <a:ext cx="1056076" cy="792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初始化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信号量，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管程，</a:t>
              </a:r>
              <a:endPara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条件变量</a:t>
              </a:r>
              <a:endPara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3"/>
          <p:cNvGrpSpPr>
            <a:grpSpLocks/>
          </p:cNvGrpSpPr>
          <p:nvPr/>
        </p:nvGrpSpPr>
        <p:grpSpPr bwMode="auto">
          <a:xfrm>
            <a:off x="3407923" y="2956796"/>
            <a:ext cx="892542" cy="1627187"/>
            <a:chOff x="0" y="0"/>
            <a:chExt cx="1177029" cy="1552586"/>
          </a:xfrm>
        </p:grpSpPr>
        <p:grpSp>
          <p:nvGrpSpPr>
            <p:cNvPr id="4" name="组合 24"/>
            <p:cNvGrpSpPr>
              <a:grpSpLocks/>
            </p:cNvGrpSpPr>
            <p:nvPr/>
          </p:nvGrpSpPr>
          <p:grpSpPr bwMode="auto">
            <a:xfrm>
              <a:off x="0" y="4586"/>
              <a:ext cx="1137306" cy="1548000"/>
              <a:chOff x="0" y="0"/>
              <a:chExt cx="1137306" cy="1548000"/>
            </a:xfrm>
          </p:grpSpPr>
          <p:sp>
            <p:nvSpPr>
              <p:cNvPr id="40" name="Flowchart: Document 22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1137306" cy="1548000"/>
              </a:xfrm>
              <a:prstGeom prst="flowChartDocument">
                <a:avLst/>
              </a:prstGeom>
              <a:gradFill rotWithShape="1">
                <a:gsLst>
                  <a:gs pos="0">
                    <a:srgbClr val="0EB1C8"/>
                  </a:gs>
                  <a:gs pos="100000">
                    <a:srgbClr val="11576A"/>
                  </a:gs>
                  <a:gs pos="100000">
                    <a:srgbClr val="E5EE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endParaRPr lang="zh-CN" altLang="zh-CN" sz="1400" b="1" u="sng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cxnSp>
            <p:nvCxnSpPr>
              <p:cNvPr id="41" name="Straight Arrow Connector 23"/>
              <p:cNvCxnSpPr>
                <a:cxnSpLocks noChangeShapeType="1"/>
              </p:cNvCxnSpPr>
              <p:nvPr/>
            </p:nvCxnSpPr>
            <p:spPr bwMode="auto">
              <a:xfrm>
                <a:off x="123608" y="781322"/>
                <a:ext cx="1" cy="576000"/>
              </a:xfrm>
              <a:prstGeom prst="straightConnector1">
                <a:avLst/>
              </a:prstGeom>
              <a:noFill/>
              <a:ln w="38100">
                <a:solidFill>
                  <a:srgbClr val="FDD000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38" name="TextBox 17"/>
            <p:cNvSpPr>
              <a:spLocks noChangeArrowheads="1"/>
            </p:cNvSpPr>
            <p:nvPr/>
          </p:nvSpPr>
          <p:spPr bwMode="auto">
            <a:xfrm>
              <a:off x="87927" y="481017"/>
              <a:ext cx="1089102" cy="411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100" b="1" spc="-100" dirty="0" err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init_main</a:t>
              </a:r>
              <a:r>
                <a:rPr lang="en-US" altLang="zh-CN" sz="11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()</a:t>
              </a:r>
            </a:p>
            <a:p>
              <a:r>
                <a:rPr lang="en-US" altLang="zh-CN" sz="1100" b="1" spc="-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….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39" name="TextBox 31"/>
            <p:cNvSpPr>
              <a:spLocks noChangeArrowheads="1"/>
            </p:cNvSpPr>
            <p:nvPr/>
          </p:nvSpPr>
          <p:spPr bwMode="auto">
            <a:xfrm>
              <a:off x="284760" y="0"/>
              <a:ext cx="634676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</a:t>
              </a:r>
              <a:endParaRPr lang="zh-CN" altLang="en-US" sz="1400" b="1" u="sng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5" name="组合 29"/>
          <p:cNvGrpSpPr>
            <a:grpSpLocks/>
          </p:cNvGrpSpPr>
          <p:nvPr/>
        </p:nvGrpSpPr>
        <p:grpSpPr bwMode="auto">
          <a:xfrm>
            <a:off x="2511641" y="2961558"/>
            <a:ext cx="871548" cy="1622425"/>
            <a:chOff x="0" y="0"/>
            <a:chExt cx="1150502" cy="1548000"/>
          </a:xfrm>
        </p:grpSpPr>
        <p:sp>
          <p:nvSpPr>
            <p:cNvPr id="43" name="Flowchart: Document 22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1137306" cy="1548000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cxnSp>
          <p:nvCxnSpPr>
            <p:cNvPr id="44" name="Straight Arrow Connector 23"/>
            <p:cNvCxnSpPr>
              <a:cxnSpLocks noChangeShapeType="1"/>
            </p:cNvCxnSpPr>
            <p:nvPr/>
          </p:nvCxnSpPr>
          <p:spPr bwMode="auto">
            <a:xfrm>
              <a:off x="136131" y="781322"/>
              <a:ext cx="1" cy="576000"/>
            </a:xfrm>
            <a:prstGeom prst="straightConnector1">
              <a:avLst/>
            </a:prstGeom>
            <a:noFill/>
            <a:ln w="38100">
              <a:solidFill>
                <a:srgbClr val="FDD000"/>
              </a:solidFill>
              <a:round/>
              <a:headEnd/>
              <a:tailEnd type="triangle" w="med" len="med"/>
            </a:ln>
          </p:spPr>
        </p:cxnSp>
        <p:sp>
          <p:nvSpPr>
            <p:cNvPr id="45" name="TextBox 8"/>
            <p:cNvSpPr>
              <a:spLocks noChangeArrowheads="1"/>
            </p:cNvSpPr>
            <p:nvPr/>
          </p:nvSpPr>
          <p:spPr bwMode="auto">
            <a:xfrm>
              <a:off x="81463" y="353235"/>
              <a:ext cx="1069039" cy="624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initial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instruction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>
                <a:lnSpc>
                  <a:spcPts val="1500"/>
                </a:lnSpc>
              </a:pPr>
              <a:r>
                <a:rPr lang="en-US" altLang="zh-CN" sz="1100" b="1" spc="-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flow</a:t>
              </a:r>
              <a:endParaRPr lang="zh-CN" altLang="en-US" sz="1100" b="1" spc="-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46" name="TextBox 35"/>
            <p:cNvSpPr>
              <a:spLocks noChangeArrowheads="1"/>
            </p:cNvSpPr>
            <p:nvPr/>
          </p:nvSpPr>
          <p:spPr bwMode="auto">
            <a:xfrm>
              <a:off x="263121" y="0"/>
              <a:ext cx="676960" cy="391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u="sng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idle</a:t>
              </a:r>
              <a:endParaRPr lang="zh-CN" altLang="en-US" sz="140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6" name="组合 2"/>
          <p:cNvGrpSpPr/>
          <p:nvPr/>
        </p:nvGrpSpPr>
        <p:grpSpPr>
          <a:xfrm>
            <a:off x="5341958" y="2828939"/>
            <a:ext cx="982626" cy="1418497"/>
            <a:chOff x="6668781" y="1214428"/>
            <a:chExt cx="982626" cy="1418497"/>
          </a:xfrm>
        </p:grpSpPr>
        <p:sp>
          <p:nvSpPr>
            <p:cNvPr id="55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57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7999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C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0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1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2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3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7" name="组合 73"/>
          <p:cNvGrpSpPr/>
          <p:nvPr/>
        </p:nvGrpSpPr>
        <p:grpSpPr>
          <a:xfrm>
            <a:off x="5509424" y="3088036"/>
            <a:ext cx="982626" cy="1418497"/>
            <a:chOff x="6668781" y="1214428"/>
            <a:chExt cx="982626" cy="1418497"/>
          </a:xfrm>
        </p:grpSpPr>
        <p:sp>
          <p:nvSpPr>
            <p:cNvPr id="75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6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79994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B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7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8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79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0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grpSp>
        <p:nvGrpSpPr>
          <p:cNvPr id="10" name="组合 80"/>
          <p:cNvGrpSpPr/>
          <p:nvPr/>
        </p:nvGrpSpPr>
        <p:grpSpPr>
          <a:xfrm>
            <a:off x="5661824" y="3344019"/>
            <a:ext cx="982626" cy="1418497"/>
            <a:chOff x="6668781" y="1214428"/>
            <a:chExt cx="982626" cy="1418497"/>
          </a:xfrm>
        </p:grpSpPr>
        <p:sp>
          <p:nvSpPr>
            <p:cNvPr id="82" name="Flowchart: Document 22"/>
            <p:cNvSpPr>
              <a:spLocks noChangeAspect="1" noChangeArrowheads="1"/>
            </p:cNvSpPr>
            <p:nvPr/>
          </p:nvSpPr>
          <p:spPr bwMode="auto">
            <a:xfrm>
              <a:off x="6668781" y="1214429"/>
              <a:ext cx="982626" cy="1418496"/>
            </a:xfrm>
            <a:prstGeom prst="flowChartDocument">
              <a:avLst/>
            </a:prstGeom>
            <a:gradFill rotWithShape="1"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rgbClr val="E5EE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1400" b="1" u="sng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3" name="TextBox 24"/>
            <p:cNvSpPr>
              <a:spLocks noChangeArrowheads="1"/>
            </p:cNvSpPr>
            <p:nvPr/>
          </p:nvSpPr>
          <p:spPr bwMode="auto">
            <a:xfrm>
              <a:off x="6832248" y="1214428"/>
              <a:ext cx="689612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哲学家</a:t>
              </a:r>
              <a:r>
                <a:rPr lang="en-US" altLang="zh-CN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A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4" name="TextBox 24"/>
            <p:cNvSpPr>
              <a:spLocks noChangeArrowheads="1"/>
            </p:cNvSpPr>
            <p:nvPr/>
          </p:nvSpPr>
          <p:spPr bwMode="auto">
            <a:xfrm>
              <a:off x="6998162" y="1456147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思考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5" name="TextBox 24"/>
            <p:cNvSpPr>
              <a:spLocks noChangeArrowheads="1"/>
            </p:cNvSpPr>
            <p:nvPr/>
          </p:nvSpPr>
          <p:spPr bwMode="auto">
            <a:xfrm>
              <a:off x="6998161" y="1680819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饥饿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6" name="TextBox 24"/>
            <p:cNvSpPr>
              <a:spLocks noChangeArrowheads="1"/>
            </p:cNvSpPr>
            <p:nvPr/>
          </p:nvSpPr>
          <p:spPr bwMode="auto">
            <a:xfrm>
              <a:off x="6998161" y="1925744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等待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sp>
          <p:nvSpPr>
            <p:cNvPr id="87" name="TextBox 24"/>
            <p:cNvSpPr>
              <a:spLocks noChangeArrowheads="1"/>
            </p:cNvSpPr>
            <p:nvPr/>
          </p:nvSpPr>
          <p:spPr bwMode="auto">
            <a:xfrm>
              <a:off x="6998161" y="2153238"/>
              <a:ext cx="453970" cy="2539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050" b="1" u="sng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就餐</a:t>
              </a:r>
              <a:endParaRPr lang="zh-CN" altLang="en-US" sz="1050" b="1" u="sng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48" name="Rectangle 6"/>
          <p:cNvSpPr>
            <a:spLocks noChangeAspect="1" noChangeArrowheads="1"/>
          </p:cNvSpPr>
          <p:nvPr/>
        </p:nvSpPr>
        <p:spPr bwMode="auto">
          <a:xfrm>
            <a:off x="2707461" y="2231630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+mn-ea"/>
                <a:cs typeface="宋体" charset="0"/>
              </a:rPr>
              <a:t>禁用中断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49" name="Rectangle 6"/>
          <p:cNvSpPr>
            <a:spLocks noChangeAspect="1" noChangeArrowheads="1"/>
          </p:cNvSpPr>
          <p:nvPr/>
        </p:nvSpPr>
        <p:spPr bwMode="auto">
          <a:xfrm>
            <a:off x="3718532" y="223161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定时器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0" name="Rectangle 6"/>
          <p:cNvSpPr>
            <a:spLocks noChangeAspect="1" noChangeArrowheads="1"/>
          </p:cNvSpPr>
          <p:nvPr/>
        </p:nvSpPr>
        <p:spPr bwMode="auto">
          <a:xfrm>
            <a:off x="4739431" y="2226933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等待队列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1" name="Rectangle 6"/>
          <p:cNvSpPr>
            <a:spLocks noChangeAspect="1" noChangeArrowheads="1"/>
          </p:cNvSpPr>
          <p:nvPr/>
        </p:nvSpPr>
        <p:spPr bwMode="auto">
          <a:xfrm>
            <a:off x="3177202" y="1803505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信号量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2" name="Rectangle 6"/>
          <p:cNvSpPr>
            <a:spLocks noChangeAspect="1" noChangeArrowheads="1"/>
          </p:cNvSpPr>
          <p:nvPr/>
        </p:nvSpPr>
        <p:spPr bwMode="auto">
          <a:xfrm>
            <a:off x="4234859" y="1785342"/>
            <a:ext cx="893309" cy="32637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buFont typeface="Monotype Sorts" charset="0"/>
              <a:buNone/>
            </a:pPr>
            <a:r>
              <a:rPr lang="zh-CN" altLang="en-US" sz="1400" b="1" dirty="0" smtClean="0">
                <a:solidFill>
                  <a:srgbClr val="11576A"/>
                </a:solidFill>
                <a:latin typeface="+mn-ea"/>
                <a:cs typeface="宋体" charset="0"/>
              </a:rPr>
              <a:t>条件变量</a:t>
            </a:r>
            <a:endParaRPr lang="en-US" altLang="zh-CN" sz="1400" b="1" dirty="0">
              <a:solidFill>
                <a:srgbClr val="11576A"/>
              </a:solidFill>
              <a:latin typeface="+mn-ea"/>
              <a:cs typeface="宋体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16384" y="1275497"/>
            <a:ext cx="1697603" cy="307777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Font typeface="Monotype Sorts" charset="0"/>
              <a:buNone/>
            </a:pPr>
            <a:r>
              <a:rPr lang="zh-CN" altLang="en-US" sz="1600" b="1" dirty="0" smtClean="0">
                <a:solidFill>
                  <a:srgbClr val="11576A"/>
                </a:solidFill>
                <a:latin typeface="+mn-ea"/>
                <a:cs typeface="宋体" charset="0"/>
                <a:sym typeface="微软雅黑" pitchFamily="34" charset="-122"/>
              </a:rPr>
              <a:t>哲学家就餐问题</a:t>
            </a:r>
            <a:endParaRPr lang="zh-CN" altLang="en-US" sz="1600" b="1" dirty="0">
              <a:solidFill>
                <a:srgbClr val="11576A"/>
              </a:solidFill>
              <a:latin typeface="+mn-ea"/>
              <a:cs typeface="宋体" charset="0"/>
              <a:sym typeface="微软雅黑" pitchFamily="34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r>
              <a:rPr lang="zh-CN" altLang="en-US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？？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74728" y="988591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4728" y="2833048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916108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067944" y="1275606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real body of function;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rot="5400000" flipH="1" flipV="1">
            <a:off x="2714612" y="2357436"/>
            <a:ext cx="2286016" cy="100013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 633"/>
          <p:cNvSpPr>
            <a:spLocks noChangeShapeType="1"/>
          </p:cNvSpPr>
          <p:nvPr/>
        </p:nvSpPr>
        <p:spPr bwMode="auto">
          <a:xfrm flipV="1">
            <a:off x="7021513" y="1203325"/>
            <a:ext cx="287337" cy="936625"/>
          </a:xfrm>
          <a:prstGeom prst="line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622604" y="803215"/>
            <a:ext cx="1372492" cy="40011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9525" cap="flat" cmpd="sng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/>
          <a:p>
            <a:r>
              <a:rPr lang="zh-CN" altLang="zh-CN" sz="2000" b="1" dirty="0">
                <a:solidFill>
                  <a:srgbClr val="FF0000"/>
                </a:solidFill>
              </a:rPr>
              <a:t>cond_signal</a:t>
            </a:r>
          </a:p>
        </p:txBody>
      </p: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75600" y="992094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Condition::Wait(lock){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++;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thread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 to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release(lock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schedule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require(lock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4758" y="2831902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87428" y="991766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2844100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571868" y="3500444"/>
            <a:ext cx="1000132" cy="214314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87428" y="991766"/>
            <a:ext cx="3672408" cy="1815882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Condition::Signal(){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&gt; 0) {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 a thread t from q;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wakeup(t); //need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mutex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1600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numWaiting</a:t>
            </a: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--;</a:t>
            </a: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1" hangingPunct="1">
              <a:buFont typeface="Monotype Sorts" charset="0"/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2874298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938724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28992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107521" y="2964659"/>
            <a:ext cx="1357322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00298" y="2285998"/>
            <a:ext cx="1285884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-428660" y="3429006"/>
            <a:ext cx="1571636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1868" y="3786196"/>
            <a:ext cx="928694" cy="64294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8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87428" y="3378354"/>
            <a:ext cx="3672408" cy="1569660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938724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428992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rot="5400000" flipH="1" flipV="1">
            <a:off x="3107521" y="2964659"/>
            <a:ext cx="1357322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10800000">
            <a:off x="2500298" y="2285998"/>
            <a:ext cx="1285884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>
            <a:off x="-428660" y="3429006"/>
            <a:ext cx="1571636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571868" y="4299942"/>
            <a:ext cx="971528" cy="12919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987428" y="938724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 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}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3218688" y="302519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49559" y="1905730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020272" y="1194306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305286" y="2877716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070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050926" y="840935"/>
            <a:ext cx="3672408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 cv.count &gt; 0)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monitor.next_count -- 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zh-CN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067944" y="2744476"/>
            <a:ext cx="3672408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Thread_B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….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signal_cv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6283692" y="915566"/>
            <a:ext cx="1672684" cy="741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4216675" y="2646055"/>
            <a:ext cx="603" cy="1204585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396413" y="3650426"/>
            <a:ext cx="1631971" cy="144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 flipV="1">
            <a:off x="7939985" y="915566"/>
            <a:ext cx="16391" cy="267425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管程和信号量</a:t>
            </a:r>
            <a:r>
              <a:rPr lang="zh-CN" altLang="en-US" dirty="0" smtClean="0"/>
              <a:t>设计实现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34325" y="2776479"/>
            <a:ext cx="3636000" cy="2308324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Thread_A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_in_monitor （…）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sem.wait(monitor.mutex);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wait_cv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monitor.mutex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)….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//------------------------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</a:t>
            </a:r>
            <a:r>
              <a:rPr lang="zh-CN" altLang="zh-CN" sz="1600" b="1" spc="-9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em_signal(monitor.mutex); } 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24800" y="843558"/>
            <a:ext cx="3654092" cy="1815882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cv.count++;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if(monitor.next_count &gt; 0)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sem_signal(monitor.next);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sem_signal(monitor.mutex);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sem_wait(cv.sem);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cv.count -- ; </a:t>
            </a: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3638746" y="3643320"/>
            <a:ext cx="357190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3949755" y="946932"/>
            <a:ext cx="34536" cy="2696389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1810255" y="986780"/>
            <a:ext cx="2143877" cy="79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347875" y="2659440"/>
            <a:ext cx="1588" cy="1208454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73869" y="2016522"/>
            <a:ext cx="754115" cy="2383762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18688" y="302519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7761" y="343283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9247" y="1803467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24745" y="2287485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595073" y="80211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41275" y="201818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999900" y="3002534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10911" y="3466325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12909" y="82105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50226" y="1307413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133243" y="1549122"/>
            <a:ext cx="31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flipH="1">
            <a:off x="2620396" y="1694121"/>
            <a:ext cx="1807590" cy="509156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80336" y="3795886"/>
            <a:ext cx="57525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4213169" y="3759544"/>
            <a:ext cx="575258" cy="1588"/>
          </a:xfrm>
          <a:prstGeom prst="straightConnector1">
            <a:avLst/>
          </a:prstGeom>
          <a:ln w="38100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75838" y="368322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1327" y="3962120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8641" y="421561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092233" y="1803467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689053" y="3634360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814725" y="4418594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81648" y="4683468"/>
            <a:ext cx="43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620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20597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cs typeface="+mj-cs"/>
              </a:rPr>
              <a:t>概述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00114"/>
            <a:ext cx="1571636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总体介绍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4893" y="100011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>
          <a:xfrm>
            <a:off x="1142976" y="1342790"/>
            <a:ext cx="150019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底层支撑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893" y="1342790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142976" y="1685693"/>
            <a:ext cx="2500330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/>
              <a:t>信号量设计实现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4893" y="168569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1142976" y="2042883"/>
            <a:ext cx="3645048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/>
              <a:t>管程和条件</a:t>
            </a:r>
            <a:r>
              <a:rPr lang="zh-CN" altLang="en-US" dirty="0"/>
              <a:t>变量设计实现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4893" y="2042883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142976" y="2386464"/>
            <a:ext cx="2071702" cy="428628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269875" lvl="0" indent="-269875">
              <a:spcBef>
                <a:spcPct val="20000"/>
              </a:spcBef>
              <a:buNone/>
              <a:defRPr kumimoji="0" sz="2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>
                <a:solidFill>
                  <a:srgbClr val="C00000"/>
                </a:solidFill>
              </a:rPr>
              <a:t>哲学家就餐问题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4893" y="2386464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8894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 smtClean="0"/>
              <a:t>哲学家就餐问题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661775"/>
            <a:ext cx="5256584" cy="2062103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 dp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 {THINKING, HUNGRY, EATING} state[5];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self[5]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initialization code() {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5; i++)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state[i] = THINKING; </a:t>
            </a:r>
            <a:endParaRPr lang="en-US" altLang="zh-CN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zh-CN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979712" y="1099324"/>
            <a:ext cx="1938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管程定义和初始化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406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lang="zh-CN" alt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1563638"/>
            <a:ext cx="5184576" cy="186512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philosopher_using_condvar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1600" b="1" spc="-9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while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(){ 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thinking*/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600" b="1" spc="-9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hungary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try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pikup</a:t>
            </a:r>
            <a:r>
              <a:rPr lang="en-US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two forks using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eating 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/* </a:t>
            </a:r>
            <a:r>
              <a:rPr lang="en-US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putdown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two forks using </a:t>
            </a:r>
            <a:r>
              <a:rPr lang="en-US" altLang="zh-CN" sz="1600" b="1" spc="-9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67744" y="1059582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哲学家线程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29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 rot="16200000" flipH="1">
            <a:off x="-7215270" y="2500312"/>
            <a:ext cx="12430212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lang="zh-CN" altLang="en-US" dirty="0"/>
              <a:t>哲学家就餐问题</a:t>
            </a:r>
            <a:endParaRPr lang="zh-CN" altLang="en-US" sz="4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1045" y="987574"/>
            <a:ext cx="6816458" cy="3834896"/>
          </a:xfrm>
          <a:prstGeom prst="rect">
            <a:avLst/>
          </a:prstGeom>
          <a:gradFill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</a:gradFill>
          <a:ln w="19050"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monitor dp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pickup(int i)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state[i] = HUNGRY;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test(i);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(state[i] != EATING)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self[i].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wait_cv()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putdown(int i)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state[i] = THINKING;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test((i + 4) % 5);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test((i + 1) % 5);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test(int i)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((state[(i + 4) % 5] != EATING)&amp;&amp;(state[i] ==HUNGRY)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&amp;&amp; (state[(i + 1) % 5] != EATING)) {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state[i] = EATING; self[i].</a:t>
            </a:r>
            <a:r>
              <a:rPr lang="zh-CN" altLang="zh-CN" sz="1600" b="1" spc="-9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signal_cv()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zh-CN" sz="1600" b="1" spc="-9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zh-CN" sz="1600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3635896" y="1203598"/>
            <a:ext cx="288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pc="-9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哲学家线程调用的管程操作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8368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36174" y="1021388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目标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091" y="1021388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501496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8184" y="1358620"/>
            <a:ext cx="4329142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理解操作系统的同步互斥的设计实现</a:t>
            </a:r>
          </a:p>
        </p:txBody>
      </p:sp>
      <p:pic>
        <p:nvPicPr>
          <p:cNvPr id="21" name="图片 2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217008"/>
            <a:ext cx="151066" cy="148997"/>
          </a:xfrm>
          <a:prstGeom prst="rect">
            <a:avLst/>
          </a:prstGeom>
          <a:effectLst/>
        </p:spPr>
      </p:pic>
      <p:sp>
        <p:nvSpPr>
          <p:cNvPr id="22" name="内容占位符 2"/>
          <p:cNvSpPr txBox="1">
            <a:spLocks/>
          </p:cNvSpPr>
          <p:nvPr/>
        </p:nvSpPr>
        <p:spPr>
          <a:xfrm>
            <a:off x="1388184" y="2074132"/>
            <a:ext cx="468990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理解信号量的设计实现</a:t>
            </a:r>
            <a:endParaRPr lang="zh-CN" altLang="en-US" dirty="0"/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1843490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88184" y="1713314"/>
            <a:ext cx="5841310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理解底层支撑技术：禁用中断、定时器、等待队列</a:t>
            </a:r>
          </a:p>
        </p:txBody>
      </p:sp>
      <p:pic>
        <p:nvPicPr>
          <p:cNvPr id="25" name="图片 24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5620" y="2537230"/>
            <a:ext cx="151066" cy="148997"/>
          </a:xfrm>
          <a:prstGeom prst="rect">
            <a:avLst/>
          </a:prstGeom>
          <a:effectLst/>
        </p:spPr>
      </p:pic>
      <p:sp>
        <p:nvSpPr>
          <p:cNvPr id="26" name="内容占位符 2"/>
          <p:cNvSpPr txBox="1">
            <a:spLocks/>
          </p:cNvSpPr>
          <p:nvPr/>
        </p:nvSpPr>
        <p:spPr>
          <a:xfrm>
            <a:off x="1388184" y="2423382"/>
            <a:ext cx="4101664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理解管程和条件变量的设计实现</a:t>
            </a:r>
            <a:endParaRPr lang="zh-CN" altLang="en-US" dirty="0"/>
          </a:p>
        </p:txBody>
      </p:sp>
      <p:pic>
        <p:nvPicPr>
          <p:cNvPr id="13" name="图片 1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4159" y="2871337"/>
            <a:ext cx="151066" cy="148997"/>
          </a:xfrm>
          <a:prstGeom prst="rect">
            <a:avLst/>
          </a:prstGeom>
          <a:effectLst/>
        </p:spPr>
      </p:pic>
      <p:sp>
        <p:nvSpPr>
          <p:cNvPr id="14" name="内容占位符 2"/>
          <p:cNvSpPr txBox="1">
            <a:spLocks/>
          </p:cNvSpPr>
          <p:nvPr/>
        </p:nvSpPr>
        <p:spPr>
          <a:xfrm>
            <a:off x="1386722" y="2757489"/>
            <a:ext cx="3970563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理解哲学家就餐问题的设计实现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66"/>
            <a:ext cx="9140974" cy="51419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10" y="1974278"/>
            <a:ext cx="4591364" cy="11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885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</a:t>
            </a:r>
            <a:r>
              <a:rPr lang="zh-CN" altLang="en-US" dirty="0" smtClean="0">
                <a:cs typeface="+mj-cs"/>
              </a:rPr>
              <a:t>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28767" y="1013047"/>
            <a:ext cx="785818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0" indent="0">
              <a:spcBef>
                <a:spcPct val="20000"/>
              </a:spcBef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练习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0684" y="1013047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493155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380777" y="1350279"/>
            <a:ext cx="317701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/>
              <a:t>理解内核级信号量的</a:t>
            </a:r>
            <a:r>
              <a:rPr lang="zh-CN" altLang="en-US" dirty="0" smtClean="0"/>
              <a:t>实现</a:t>
            </a:r>
            <a:endParaRPr lang="zh-CN" altLang="en-US" dirty="0">
              <a:sym typeface="宋体" pitchFamily="2" charset="-122"/>
            </a:endParaRPr>
          </a:p>
        </p:txBody>
      </p:sp>
      <p:pic>
        <p:nvPicPr>
          <p:cNvPr id="23" name="图片 22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23" y="2116316"/>
            <a:ext cx="151066" cy="148997"/>
          </a:xfrm>
          <a:prstGeom prst="rect">
            <a:avLst/>
          </a:prstGeom>
          <a:effectLst/>
        </p:spPr>
      </p:pic>
      <p:sp>
        <p:nvSpPr>
          <p:cNvPr id="24" name="内容占位符 2"/>
          <p:cNvSpPr txBox="1">
            <a:spLocks/>
          </p:cNvSpPr>
          <p:nvPr/>
        </p:nvSpPr>
        <p:spPr>
          <a:xfrm>
            <a:off x="1371487" y="1986140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endParaRPr lang="zh-CN" altLang="en-US" dirty="0" smtClean="0"/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pic>
        <p:nvPicPr>
          <p:cNvPr id="11" name="图片 1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8213" y="1806874"/>
            <a:ext cx="151066" cy="148997"/>
          </a:xfrm>
          <a:prstGeom prst="rect">
            <a:avLst/>
          </a:prstGeom>
          <a:effectLst/>
        </p:spPr>
      </p:pic>
      <p:sp>
        <p:nvSpPr>
          <p:cNvPr id="13" name="内容占位符 2"/>
          <p:cNvSpPr txBox="1">
            <a:spLocks/>
          </p:cNvSpPr>
          <p:nvPr/>
        </p:nvSpPr>
        <p:spPr>
          <a:xfrm>
            <a:off x="1380777" y="1663998"/>
            <a:ext cx="4859787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理解基于</a:t>
            </a:r>
            <a:r>
              <a:rPr lang="zh-CN" altLang="en-US" dirty="0"/>
              <a:t>内核级信号量的哲学家就餐</a:t>
            </a:r>
            <a:r>
              <a:rPr lang="zh-CN" altLang="en-US" dirty="0" smtClean="0"/>
              <a:t>问题</a:t>
            </a:r>
            <a:endParaRPr lang="zh-CN" altLang="en-US" dirty="0">
              <a:sym typeface="宋体" pitchFamily="2" charset="-122"/>
            </a:endParaRPr>
          </a:p>
        </p:txBody>
      </p:sp>
      <p:pic>
        <p:nvPicPr>
          <p:cNvPr id="14" name="图片 1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923" y="2404348"/>
            <a:ext cx="151066" cy="148997"/>
          </a:xfrm>
          <a:prstGeom prst="rect">
            <a:avLst/>
          </a:prstGeom>
          <a:effectLst/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1371487" y="2274172"/>
            <a:ext cx="374851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endParaRPr lang="zh-CN" altLang="en-US" dirty="0" smtClean="0"/>
          </a:p>
          <a:p>
            <a:pPr>
              <a:spcBef>
                <a:spcPct val="20000"/>
              </a:spcBef>
            </a:pPr>
            <a:endParaRPr lang="zh-CN" altLang="en-US" i="1" dirty="0">
              <a:sym typeface="宋体" pitchFamily="2" charset="-122"/>
            </a:endParaRPr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1371487" y="1986140"/>
            <a:ext cx="3177014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ym typeface="宋体" pitchFamily="2" charset="-122"/>
              </a:rPr>
              <a:t>完成内核级条件变量</a:t>
            </a:r>
            <a:endParaRPr lang="zh-CN" altLang="en-US" dirty="0">
              <a:sym typeface="宋体" pitchFamily="2" charset="-122"/>
            </a:endParaRPr>
          </a:p>
        </p:txBody>
      </p:sp>
      <p:sp>
        <p:nvSpPr>
          <p:cNvPr id="17" name="内容占位符 2"/>
          <p:cNvSpPr txBox="1">
            <a:spLocks/>
          </p:cNvSpPr>
          <p:nvPr/>
        </p:nvSpPr>
        <p:spPr>
          <a:xfrm>
            <a:off x="1371487" y="2282824"/>
            <a:ext cx="6440873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>
                <a:sym typeface="宋体" pitchFamily="2" charset="-122"/>
              </a:rPr>
              <a:t>完成基于</a:t>
            </a:r>
            <a:r>
              <a:rPr lang="zh-CN" altLang="en-US" dirty="0">
                <a:sym typeface="宋体" pitchFamily="2" charset="-122"/>
              </a:rPr>
              <a:t>内核级条件</a:t>
            </a:r>
            <a:r>
              <a:rPr lang="zh-CN" altLang="en-US" dirty="0" smtClean="0">
                <a:sym typeface="宋体" pitchFamily="2" charset="-122"/>
              </a:rPr>
              <a:t>变量和管程机制的</a:t>
            </a:r>
            <a:r>
              <a:rPr lang="zh-CN" altLang="en-US" dirty="0">
                <a:sym typeface="宋体" pitchFamily="2" charset="-122"/>
              </a:rPr>
              <a:t>哲学家就餐问题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227678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 algn="ctr">
              <a:spcBef>
                <a:spcPct val="0"/>
              </a:spcBef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总体介绍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142976" y="1029142"/>
            <a:ext cx="1428760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流程概述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893" y="1029142"/>
            <a:ext cx="43339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0422" y="1534650"/>
            <a:ext cx="151066" cy="148997"/>
          </a:xfrm>
          <a:prstGeom prst="rect">
            <a:avLst/>
          </a:prstGeom>
          <a:effectLst/>
        </p:spPr>
      </p:pic>
      <p:sp>
        <p:nvSpPr>
          <p:cNvPr id="20" name="内容占位符 2"/>
          <p:cNvSpPr txBox="1">
            <a:spLocks/>
          </p:cNvSpPr>
          <p:nvPr/>
        </p:nvSpPr>
        <p:spPr>
          <a:xfrm>
            <a:off x="1902986" y="1404474"/>
            <a:ext cx="1605378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r>
              <a:rPr lang="zh-CN" altLang="en-US" dirty="0" smtClean="0">
                <a:sym typeface="微软雅黑" pitchFamily="34" charset="-122"/>
              </a:rPr>
              <a:t>回顾lab</a:t>
            </a:r>
            <a:r>
              <a:rPr lang="en-US" altLang="zh-CN" dirty="0" smtClean="0">
                <a:sym typeface="微软雅黑" pitchFamily="34" charset="-122"/>
              </a:rPr>
              <a:t>6</a:t>
            </a:r>
            <a:endParaRPr lang="en-US" altLang="zh-CN" dirty="0">
              <a:sym typeface="微软雅黑" pitchFamily="34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396441" y="3521082"/>
            <a:ext cx="4320022" cy="428628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>
              <a:spcBef>
                <a:spcPct val="20000"/>
              </a:spcBef>
            </a:pPr>
            <a:r>
              <a:rPr lang="zh-CN" altLang="en-US" dirty="0" smtClean="0"/>
              <a:t>加载，复制，</a:t>
            </a:r>
            <a:r>
              <a:rPr lang="zh-CN" altLang="en-US" dirty="0" smtClean="0">
                <a:solidFill>
                  <a:srgbClr val="C00000"/>
                </a:solidFill>
              </a:rPr>
              <a:t>生命周期</a:t>
            </a:r>
            <a:r>
              <a:rPr lang="zh-CN" altLang="en-US" dirty="0" smtClean="0"/>
              <a:t>，系统调用</a:t>
            </a:r>
            <a:endParaRPr lang="zh-CN" altLang="en-US" dirty="0"/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547664" y="2458584"/>
            <a:ext cx="165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dirty="0" smtClean="0"/>
              <a:t>处理器调度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2189141" y="2113756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5400000">
            <a:off x="2179619" y="3130555"/>
            <a:ext cx="639770" cy="1588"/>
          </a:xfrm>
          <a:prstGeom prst="straightConnector1">
            <a:avLst/>
          </a:prstGeom>
          <a:ln w="38100">
            <a:solidFill>
              <a:srgbClr val="11576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3"/>
          <p:cNvSpPr>
            <a:spLocks noChangeArrowheads="1"/>
          </p:cNvSpPr>
          <p:nvPr/>
        </p:nvSpPr>
        <p:spPr bwMode="auto">
          <a:xfrm rot="5400000" flipH="1">
            <a:off x="3750988" y="1187085"/>
            <a:ext cx="1345604" cy="1565724"/>
          </a:xfrm>
          <a:prstGeom prst="wedgeEllipseCallout">
            <a:avLst>
              <a:gd name="adj1" fmla="val -54359"/>
              <a:gd name="adj2" fmla="val 91327"/>
            </a:avLst>
          </a:prstGeom>
          <a:gradFill>
            <a:gsLst>
              <a:gs pos="100000">
                <a:srgbClr val="11576A"/>
              </a:gs>
              <a:gs pos="0">
                <a:srgbClr val="0EB1C8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noFill/>
            <a:miter lim="800000"/>
            <a:headEnd/>
            <a:tailEnd/>
          </a:ln>
        </p:spPr>
        <p:txBody>
          <a:bodyPr wrap="none" lIns="90170" tIns="46990" rIns="90170" bIns="46990" anchor="ctr"/>
          <a:lstStyle/>
          <a:p>
            <a:pPr algn="ctr"/>
            <a:endParaRPr lang="zh-CN" altLang="zh-CN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3625387" y="1810020"/>
            <a:ext cx="1677486" cy="407990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algn="ctr">
              <a:spcBef>
                <a:spcPct val="20000"/>
              </a:spcBef>
            </a:pPr>
            <a:r>
              <a:rPr lang="zh-CN" altLang="en-US" sz="1400" dirty="0" smtClean="0">
                <a:solidFill>
                  <a:schemeClr val="bg1"/>
                </a:solidFill>
              </a:rPr>
              <a:t>进程随时会被打断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6293</TotalTime>
  <Words>4725</Words>
  <Application>Microsoft Office PowerPoint</Application>
  <PresentationFormat>全屏显示(16:9)</PresentationFormat>
  <Paragraphs>1209</Paragraphs>
  <Slides>70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4" baseType="lpstr">
      <vt:lpstr>Adobe 黑体 Std R</vt:lpstr>
      <vt:lpstr>Arial Unicode MS</vt:lpstr>
      <vt:lpstr>Helvetica Neue</vt:lpstr>
      <vt:lpstr>Monotype Sorts</vt:lpstr>
      <vt:lpstr>MS Mincho</vt:lpstr>
      <vt:lpstr>MS PGothic</vt:lpstr>
      <vt:lpstr>宋体</vt:lpstr>
      <vt:lpstr>微软雅黑</vt:lpstr>
      <vt:lpstr>张海山锐谐体2.0-授权联系：Samtype@QQ.com</vt:lpstr>
      <vt:lpstr>Arial</vt:lpstr>
      <vt:lpstr>Calibri</vt:lpstr>
      <vt:lpstr>Courier New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SSL</cp:lastModifiedBy>
  <cp:revision>1207</cp:revision>
  <dcterms:created xsi:type="dcterms:W3CDTF">2015-01-11T06:38:50Z</dcterms:created>
  <dcterms:modified xsi:type="dcterms:W3CDTF">2015-04-11T14:05:27Z</dcterms:modified>
</cp:coreProperties>
</file>