
<file path=[Content_Types].xml><?xml version="1.0" encoding="utf-8"?>
<Types xmlns="http://schemas.openxmlformats.org/package/2006/content-types">
  <Default Extension="jpeg" ContentType="image/jpeg"/>
  <Default Extension="vml" ContentType="application/vnd.openxmlformats-officedocument.vmlDrawing"/>
  <Default Extension="docx" ContentType="application/vnd.openxmlformats-officedocument.wordprocessingml.document"/>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3"/>
    <p:sldId id="257" r:id="rId4"/>
    <p:sldId id="258" r:id="rId5"/>
    <p:sldId id="318" r:id="rId6"/>
    <p:sldId id="259" r:id="rId7"/>
    <p:sldId id="260" r:id="rId8"/>
    <p:sldId id="261" r:id="rId9"/>
    <p:sldId id="263" r:id="rId10"/>
    <p:sldId id="319" r:id="rId11"/>
    <p:sldId id="264" r:id="rId12"/>
    <p:sldId id="265"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7"/>
    <p:sldId id="333" r:id="rId28"/>
    <p:sldId id="334" r:id="rId29"/>
    <p:sldId id="335" r:id="rId30"/>
    <p:sldId id="336" r:id="rId31"/>
    <p:sldId id="337" r:id="rId32"/>
    <p:sldId id="338"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576A"/>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634" y="82"/>
      </p:cViewPr>
      <p:guideLst>
        <p:guide orient="horz" pos="1611"/>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0" Type="http://schemas.openxmlformats.org/officeDocument/2006/relationships/tableStyles" Target="tableStyles.xml"/><Relationship Id="rId6" Type="http://schemas.openxmlformats.org/officeDocument/2006/relationships/slide" Target="slides/slide4.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6DA51D-4080-4BB4-AD44-5F30D51FDB3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9FEAC-2858-416F-A4F6-E1735B75229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anose="020B0602030504020204" pitchFamily="34" charset="0"/>
                <a:ea typeface="永中宋体" charset="-122"/>
              </a:defRPr>
            </a:lvl1pPr>
            <a:lvl2pPr marL="742950" indent="-285750" eaLnBrk="0" hangingPunct="0">
              <a:defRPr sz="2400">
                <a:solidFill>
                  <a:schemeClr val="tx1"/>
                </a:solidFill>
                <a:latin typeface="Lucida Sans" panose="020B0602030504020204" pitchFamily="34" charset="0"/>
                <a:ea typeface="永中宋体" charset="-122"/>
              </a:defRPr>
            </a:lvl2pPr>
            <a:lvl3pPr marL="1143000" indent="-228600" eaLnBrk="0" hangingPunct="0">
              <a:defRPr sz="2400">
                <a:solidFill>
                  <a:schemeClr val="tx1"/>
                </a:solidFill>
                <a:latin typeface="Lucida Sans" panose="020B0602030504020204" pitchFamily="34" charset="0"/>
                <a:ea typeface="永中宋体" charset="-122"/>
              </a:defRPr>
            </a:lvl3pPr>
            <a:lvl4pPr marL="1600200" indent="-228600" eaLnBrk="0" hangingPunct="0">
              <a:defRPr sz="2400">
                <a:solidFill>
                  <a:schemeClr val="tx1"/>
                </a:solidFill>
                <a:latin typeface="Lucida Sans" panose="020B0602030504020204" pitchFamily="34" charset="0"/>
                <a:ea typeface="永中宋体" charset="-122"/>
              </a:defRPr>
            </a:lvl4pPr>
            <a:lvl5pPr marL="2057400" indent="-228600" eaLnBrk="0" hangingPunct="0">
              <a:defRPr sz="2400">
                <a:solidFill>
                  <a:schemeClr val="tx1"/>
                </a:solidFill>
                <a:latin typeface="Lucida Sans" panose="020B0602030504020204" pitchFamily="34" charset="0"/>
                <a:ea typeface="永中宋体" charset="-122"/>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9pPr>
          </a:lstStyle>
          <a:p>
            <a:pPr eaLnBrk="1" hangingPunct="1"/>
            <a:fld id="{54D942D3-5ECB-4207-AB8E-21211DD24D38}" type="slidenum">
              <a:rPr lang="zh-CN" altLang="en-US" sz="120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背景1.jpg"/>
          <p:cNvPicPr>
            <a:picLocks noChangeAspect="1"/>
          </p:cNvPicPr>
          <p:nvPr userDrawn="1"/>
        </p:nvPicPr>
        <p:blipFill>
          <a:blip r:embed="rId12"/>
          <a:stretch>
            <a:fillRect/>
          </a:stretch>
        </p:blipFill>
        <p:spPr>
          <a:xfrm>
            <a:off x="122" y="782"/>
            <a:ext cx="9143756" cy="51419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emf"/><Relationship Id="rId1" Type="http://schemas.openxmlformats.org/officeDocument/2006/relationships/image" Target="../media/image15.png"/></Relationships>
</file>

<file path=ppt/slides/_rels/slide49.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17.emf"/><Relationship Id="rId2" Type="http://schemas.openxmlformats.org/officeDocument/2006/relationships/oleObject" Target="../embeddings/oleObject1.bin"/><Relationship Id="rId1"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4.png"/><Relationship Id="rId2" Type="http://schemas.openxmlformats.org/officeDocument/2006/relationships/image" Target="../media/image18.emf"/><Relationship Id="rId1" Type="http://schemas.openxmlformats.org/officeDocument/2006/relationships/package" Target="../embeddings/Document1.docx"/></Relationships>
</file>

<file path=ppt/slides/_rels/slide51.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4.png"/><Relationship Id="rId2" Type="http://schemas.openxmlformats.org/officeDocument/2006/relationships/image" Target="../media/image18.emf"/><Relationship Id="rId1" Type="http://schemas.openxmlformats.org/officeDocument/2006/relationships/package" Target="../embeddings/Document2.docx"/></Relationships>
</file>

<file path=ppt/slides/_rels/slide52.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4.png"/><Relationship Id="rId2" Type="http://schemas.openxmlformats.org/officeDocument/2006/relationships/image" Target="../media/image18.emf"/><Relationship Id="rId1" Type="http://schemas.openxmlformats.org/officeDocument/2006/relationships/package" Target="../embeddings/Document3.docx"/></Relationships>
</file>

<file path=ppt/slides/_rels/slide53.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4.png"/><Relationship Id="rId2" Type="http://schemas.openxmlformats.org/officeDocument/2006/relationships/image" Target="../media/image18.emf"/><Relationship Id="rId1" Type="http://schemas.openxmlformats.org/officeDocument/2006/relationships/package" Target="../embeddings/Document4.docx"/></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6592" y="1535065"/>
            <a:ext cx="7143800" cy="1612749"/>
          </a:xfrm>
          <a:prstGeom prst="rect">
            <a:avLst/>
          </a:prstGeom>
          <a:noFill/>
          <a:ln>
            <a:noFill/>
          </a:ln>
        </p:spPr>
        <p:txBody>
          <a:bodyPr wrap="square" rtlCol="0">
            <a:spAutoFit/>
          </a:bodyPr>
          <a:lstStyle/>
          <a:p>
            <a:pPr marL="0" lvl="1" algn="ctr">
              <a:lnSpc>
                <a:spcPct val="95000"/>
              </a:lnSpc>
              <a:spcBef>
                <a:spcPct val="0"/>
              </a:spcBef>
              <a:buClr>
                <a:srgbClr val="FF3300"/>
              </a:buClr>
            </a:pPr>
            <a:r>
              <a:rPr lang="zh-CN" altLang="en-US" sz="4000" b="1" spc="600" dirty="0">
                <a:solidFill>
                  <a:srgbClr val="11576A"/>
                </a:solidFill>
                <a:latin typeface="微软雅黑" panose="020B0503020204020204" pitchFamily="34" charset="-122"/>
                <a:ea typeface="微软雅黑" panose="020B0503020204020204" pitchFamily="34" charset="-122"/>
              </a:rPr>
              <a:t>操作系统课程</a:t>
            </a:r>
            <a:r>
              <a:rPr lang="zh-CN" altLang="en-US" sz="4000" b="1" spc="600" dirty="0" smtClean="0">
                <a:solidFill>
                  <a:srgbClr val="11576A"/>
                </a:solidFill>
                <a:latin typeface="微软雅黑" panose="020B0503020204020204" pitchFamily="34" charset="-122"/>
                <a:ea typeface="微软雅黑" panose="020B0503020204020204" pitchFamily="34" charset="-122"/>
              </a:rPr>
              <a:t>实验</a:t>
            </a:r>
            <a:endParaRPr lang="en-US" altLang="zh-CN" sz="4000" b="1" spc="600" dirty="0" smtClean="0">
              <a:solidFill>
                <a:srgbClr val="11576A"/>
              </a:solidFill>
              <a:latin typeface="微软雅黑" panose="020B0503020204020204" pitchFamily="34" charset="-122"/>
              <a:ea typeface="微软雅黑" panose="020B0503020204020204" pitchFamily="34" charset="-122"/>
            </a:endParaRPr>
          </a:p>
          <a:p>
            <a:pPr marL="0" lvl="1" algn="ctr">
              <a:lnSpc>
                <a:spcPct val="95000"/>
              </a:lnSpc>
              <a:spcBef>
                <a:spcPct val="0"/>
              </a:spcBef>
              <a:buClr>
                <a:srgbClr val="FF3300"/>
              </a:buClr>
            </a:pPr>
            <a:br>
              <a:rPr lang="zh-CN" altLang="en-US" sz="3200" b="1" dirty="0">
                <a:solidFill>
                  <a:srgbClr val="11576A"/>
                </a:solidFill>
                <a:latin typeface="微软雅黑" panose="020B0503020204020204" pitchFamily="34" charset="-122"/>
                <a:ea typeface="微软雅黑" panose="020B0503020204020204" pitchFamily="34" charset="-122"/>
              </a:rPr>
            </a:br>
            <a:r>
              <a:rPr lang="zh-CN" altLang="en-US" sz="3200" b="1" dirty="0">
                <a:solidFill>
                  <a:srgbClr val="11576A"/>
                </a:solidFill>
                <a:latin typeface="微软雅黑" panose="020B0503020204020204" pitchFamily="34" charset="-122"/>
                <a:ea typeface="微软雅黑" panose="020B0503020204020204" pitchFamily="34" charset="-122"/>
              </a:rPr>
              <a:t>Lab0：实验准备</a:t>
            </a:r>
          </a:p>
        </p:txBody>
      </p:sp>
      <p:pic>
        <p:nvPicPr>
          <p:cNvPr id="13" name="图片 12" descr="封面.jpg"/>
          <p:cNvPicPr>
            <a:picLocks noChangeAspect="1"/>
          </p:cNvPicPr>
          <p:nvPr/>
        </p:nvPicPr>
        <p:blipFill>
          <a:blip r:embed="rId1" cstate="print"/>
          <a:stretch>
            <a:fillRect/>
          </a:stretch>
        </p:blipFill>
        <p:spPr>
          <a:xfrm>
            <a:off x="0" y="1566"/>
            <a:ext cx="9140974" cy="5141934"/>
          </a:xfrm>
          <a:prstGeom prst="rect">
            <a:avLst/>
          </a:prstGeom>
        </p:spPr>
      </p:pic>
      <p:pic>
        <p:nvPicPr>
          <p:cNvPr id="15" name="图片 14" descr="封面.jpg"/>
          <p:cNvPicPr>
            <a:picLocks noChangeAspect="1"/>
          </p:cNvPicPr>
          <p:nvPr/>
        </p:nvPicPr>
        <p:blipFill>
          <a:blip r:embed="rId2" cstate="print"/>
          <a:stretch>
            <a:fillRect/>
          </a:stretch>
        </p:blipFill>
        <p:spPr>
          <a:xfrm>
            <a:off x="2285984" y="1928808"/>
            <a:ext cx="4591364" cy="121444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15"/>
                                        </p:tgtEl>
                                        <p:attrNameLst>
                                          <p:attrName>ppt_w</p:attrName>
                                        </p:attrNameLst>
                                      </p:cBhvr>
                                      <p:tavLst>
                                        <p:tav tm="0">
                                          <p:val>
                                            <p:strVal val="ppt_w"/>
                                          </p:val>
                                        </p:tav>
                                        <p:tav tm="100000">
                                          <p:val>
                                            <p:strVal val="4*ppt_w"/>
                                          </p:val>
                                        </p:tav>
                                      </p:tavLst>
                                    </p:anim>
                                    <p:anim calcmode="lin" valueType="num">
                                      <p:cBhvr>
                                        <p:cTn id="7" dur="500"/>
                                        <p:tgtEl>
                                          <p:spTgt spid="15"/>
                                        </p:tgtEl>
                                        <p:attrNameLst>
                                          <p:attrName>ppt_h</p:attrName>
                                        </p:attrNameLst>
                                      </p:cBhvr>
                                      <p:tavLst>
                                        <p:tav tm="0">
                                          <p:val>
                                            <p:strVal val="ppt_h"/>
                                          </p:val>
                                        </p:tav>
                                        <p:tav tm="100000">
                                          <p:val>
                                            <p:strVal val="4*ppt_h"/>
                                          </p:val>
                                        </p:tav>
                                      </p:tavLst>
                                    </p:anim>
                                    <p:set>
                                      <p:cBhvr>
                                        <p:cTn id="8" dur="1" fill="hold">
                                          <p:stCondLst>
                                            <p:cond delay="499"/>
                                          </p:stCondLst>
                                        </p:cTn>
                                        <p:tgtEl>
                                          <p:spTgt spid="15"/>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15"/>
                                        </p:tgtEl>
                                      </p:cBhvr>
                                    </p:animEffect>
                                    <p:set>
                                      <p:cBhvr>
                                        <p:cTn id="11" dur="1" fill="hold">
                                          <p:stCondLst>
                                            <p:cond delay="499"/>
                                          </p:stCondLst>
                                        </p:cTn>
                                        <p:tgtEl>
                                          <p:spTgt spid="15"/>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13"/>
                                        </p:tgtEl>
                                      </p:cBhvr>
                                    </p:animEffect>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a:xfrm>
            <a:off x="3131840" y="195486"/>
            <a:ext cx="3610744" cy="857250"/>
          </a:xfrm>
        </p:spPr>
        <p:txBody>
          <a:bodyPr/>
          <a:lstStyle/>
          <a:p>
            <a:pPr algn="l"/>
            <a:r>
              <a:rPr lang="zh-CN" altLang="en-US" sz="3000" b="1" dirty="0">
                <a:solidFill>
                  <a:srgbClr val="11576A"/>
                </a:solidFill>
                <a:latin typeface="微软雅黑" panose="020B0503020204020204" pitchFamily="34" charset="-122"/>
                <a:ea typeface="微软雅黑" panose="020B0503020204020204" pitchFamily="34" charset="-122"/>
                <a:cs typeface="+mn-cs"/>
              </a:rPr>
              <a:t>实验课程设计</a:t>
            </a:r>
          </a:p>
        </p:txBody>
      </p:sp>
      <p:sp>
        <p:nvSpPr>
          <p:cNvPr id="9218" name="Rectangle 2"/>
          <p:cNvSpPr>
            <a:spLocks noGrp="1" noChangeArrowheads="1"/>
          </p:cNvSpPr>
          <p:nvPr>
            <p:ph idx="1"/>
          </p:nvPr>
        </p:nvSpPr>
        <p:spPr>
          <a:xfrm>
            <a:off x="755576" y="915566"/>
            <a:ext cx="8229600" cy="3747863"/>
          </a:xfrm>
        </p:spPr>
        <p:txBody>
          <a:bodyPr/>
          <a:lstStyle/>
          <a:p>
            <a:pPr marL="0" indent="0">
              <a:buNone/>
            </a:pPr>
            <a:r>
              <a:rPr lang="zh-CN" altLang="en-US" sz="1800" b="1" dirty="0" smtClean="0">
                <a:solidFill>
                  <a:srgbClr val="11576A"/>
                </a:solidFill>
                <a:latin typeface="张海山锐谐体2.0-授权联系：Samtype@QQ.com" pitchFamily="2" charset="-122"/>
                <a:ea typeface="张海山锐谐体2.0-授权联系：Samtype@QQ.com" pitchFamily="2" charset="-122"/>
              </a:rPr>
              <a:t>■</a:t>
            </a:r>
            <a:r>
              <a:rPr lang="zh-CN" altLang="en-US" sz="2000"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设计</a:t>
            </a:r>
            <a:r>
              <a:rPr lang="zh-CN" altLang="en-US" sz="2000" b="1" dirty="0">
                <a:solidFill>
                  <a:srgbClr val="11576A"/>
                </a:solidFill>
                <a:latin typeface="微软雅黑" panose="020B0503020204020204" pitchFamily="34" charset="-122"/>
                <a:ea typeface="微软雅黑" panose="020B0503020204020204" pitchFamily="34" charset="-122"/>
              </a:rPr>
              <a:t>思路</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0" lvl="1" indent="0">
              <a:buNone/>
            </a:pPr>
            <a:r>
              <a:rPr lang="zh-CN" altLang="en-US" sz="1800" b="1" dirty="0" smtClean="0">
                <a:solidFill>
                  <a:srgbClr val="11576A"/>
                </a:solidFill>
                <a:latin typeface="微软雅黑" panose="020B0503020204020204" pitchFamily="34" charset="-122"/>
                <a:ea typeface="微软雅黑" panose="020B0503020204020204" pitchFamily="34" charset="-122"/>
              </a:rPr>
              <a:t>         方便</a:t>
            </a:r>
            <a:r>
              <a:rPr lang="zh-CN" altLang="en-US" sz="1800" b="1" dirty="0">
                <a:solidFill>
                  <a:srgbClr val="11576A"/>
                </a:solidFill>
                <a:latin typeface="微软雅黑" panose="020B0503020204020204" pitchFamily="34" charset="-122"/>
                <a:ea typeface="微软雅黑" panose="020B0503020204020204" pitchFamily="34" charset="-122"/>
              </a:rPr>
              <a:t>且利用理解细节</a:t>
            </a:r>
            <a:endParaRPr lang="zh-CN" altLang="en-US" sz="1800" b="1" dirty="0">
              <a:solidFill>
                <a:srgbClr val="11576A"/>
              </a:solidFill>
              <a:latin typeface="微软雅黑" panose="020B0503020204020204" pitchFamily="34" charset="-122"/>
              <a:ea typeface="微软雅黑" panose="020B0503020204020204" pitchFamily="34" charset="-122"/>
            </a:endParaRPr>
          </a:p>
          <a:p>
            <a:pPr marL="0" lvl="2" indent="0">
              <a:buNone/>
            </a:pPr>
            <a:r>
              <a:rPr lang="en-US" altLang="zh-CN" sz="1600" b="1" dirty="0" smtClean="0">
                <a:solidFill>
                  <a:srgbClr val="11576A"/>
                </a:solidFill>
                <a:latin typeface="微软雅黑" panose="020B0503020204020204" pitchFamily="34" charset="-122"/>
                <a:ea typeface="微软雅黑" panose="020B0503020204020204" pitchFamily="34" charset="-122"/>
              </a:rPr>
              <a:t>          · </a:t>
            </a:r>
            <a:r>
              <a:rPr lang="zh-CN" altLang="en-US" sz="1600" b="1" dirty="0" smtClean="0">
                <a:solidFill>
                  <a:srgbClr val="11576A"/>
                </a:solidFill>
                <a:latin typeface="微软雅黑" panose="020B0503020204020204" pitchFamily="34" charset="-122"/>
                <a:ea typeface="微软雅黑" panose="020B0503020204020204" pitchFamily="34" charset="-122"/>
              </a:rPr>
              <a:t>大量</a:t>
            </a:r>
            <a:r>
              <a:rPr lang="zh-CN" altLang="en-US" sz="1600" b="1" dirty="0">
                <a:solidFill>
                  <a:srgbClr val="11576A"/>
                </a:solidFill>
                <a:latin typeface="微软雅黑" panose="020B0503020204020204" pitchFamily="34" charset="-122"/>
                <a:ea typeface="微软雅黑" panose="020B0503020204020204" pitchFamily="34" charset="-122"/>
              </a:rPr>
              <a:t>采用开源软件</a:t>
            </a:r>
            <a:endParaRPr lang="zh-CN" altLang="en-US" sz="1600" b="1" dirty="0">
              <a:solidFill>
                <a:srgbClr val="11576A"/>
              </a:solidFill>
              <a:latin typeface="微软雅黑" panose="020B0503020204020204" pitchFamily="34" charset="-122"/>
              <a:ea typeface="微软雅黑" panose="020B0503020204020204" pitchFamily="34" charset="-122"/>
            </a:endParaRPr>
          </a:p>
          <a:p>
            <a:pPr marL="0" lvl="2" indent="0">
              <a:buNone/>
            </a:pPr>
            <a:r>
              <a:rPr lang="en-US" altLang="zh-CN" sz="1600" b="1" dirty="0" smtClean="0">
                <a:solidFill>
                  <a:srgbClr val="11576A"/>
                </a:solidFill>
                <a:latin typeface="微软雅黑" panose="020B0503020204020204" pitchFamily="34" charset="-122"/>
                <a:ea typeface="微软雅黑" panose="020B0503020204020204" pitchFamily="34" charset="-122"/>
              </a:rPr>
              <a:t>          · </a:t>
            </a:r>
            <a:r>
              <a:rPr lang="zh-CN" altLang="en-US" sz="1600" b="1" dirty="0" smtClean="0">
                <a:solidFill>
                  <a:srgbClr val="11576A"/>
                </a:solidFill>
                <a:latin typeface="微软雅黑" panose="020B0503020204020204" pitchFamily="34" charset="-122"/>
                <a:ea typeface="微软雅黑" panose="020B0503020204020204" pitchFamily="34" charset="-122"/>
              </a:rPr>
              <a:t>实验</a:t>
            </a:r>
            <a:r>
              <a:rPr lang="zh-CN" altLang="en-US" sz="1600" b="1" dirty="0">
                <a:solidFill>
                  <a:srgbClr val="11576A"/>
                </a:solidFill>
                <a:latin typeface="微软雅黑" panose="020B0503020204020204" pitchFamily="34" charset="-122"/>
                <a:ea typeface="微软雅黑" panose="020B0503020204020204" pitchFamily="34" charset="-122"/>
              </a:rPr>
              <a:t>环境：</a:t>
            </a:r>
            <a:r>
              <a:rPr lang="en-US" altLang="zh-CN" sz="1600" b="1" dirty="0">
                <a:solidFill>
                  <a:srgbClr val="11576A"/>
                </a:solidFill>
                <a:latin typeface="微软雅黑" panose="020B0503020204020204" pitchFamily="34" charset="-122"/>
                <a:ea typeface="微软雅黑" panose="020B0503020204020204" pitchFamily="34" charset="-122"/>
              </a:rPr>
              <a:t>Windows/Linux</a:t>
            </a:r>
            <a:endParaRPr lang="en-US" altLang="zh-CN" sz="1600" b="1" dirty="0">
              <a:solidFill>
                <a:srgbClr val="11576A"/>
              </a:solidFill>
              <a:latin typeface="微软雅黑" panose="020B0503020204020204" pitchFamily="34" charset="-122"/>
              <a:ea typeface="微软雅黑" panose="020B0503020204020204" pitchFamily="34" charset="-122"/>
            </a:endParaRPr>
          </a:p>
          <a:p>
            <a:pPr marL="0" lvl="2" indent="0">
              <a:buNone/>
            </a:pPr>
            <a:r>
              <a:rPr lang="en-US" altLang="zh-CN" sz="1600" b="1" dirty="0" smtClean="0">
                <a:solidFill>
                  <a:srgbClr val="11576A"/>
                </a:solidFill>
                <a:latin typeface="微软雅黑" panose="020B0503020204020204" pitchFamily="34" charset="-122"/>
                <a:ea typeface="微软雅黑" panose="020B0503020204020204" pitchFamily="34" charset="-122"/>
              </a:rPr>
              <a:t>          · </a:t>
            </a:r>
            <a:r>
              <a:rPr lang="zh-CN" altLang="en-US" sz="1600" b="1" dirty="0" smtClean="0">
                <a:solidFill>
                  <a:srgbClr val="11576A"/>
                </a:solidFill>
                <a:latin typeface="微软雅黑" panose="020B0503020204020204" pitchFamily="34" charset="-122"/>
                <a:ea typeface="微软雅黑" panose="020B0503020204020204" pitchFamily="34" charset="-122"/>
              </a:rPr>
              <a:t>源码</a:t>
            </a:r>
            <a:r>
              <a:rPr lang="zh-CN" altLang="en-US" sz="1600" b="1" dirty="0">
                <a:solidFill>
                  <a:srgbClr val="11576A"/>
                </a:solidFill>
                <a:latin typeface="微软雅黑" panose="020B0503020204020204" pitchFamily="34" charset="-122"/>
                <a:ea typeface="微软雅黑" panose="020B0503020204020204" pitchFamily="34" charset="-122"/>
              </a:rPr>
              <a:t>阅读工具：</a:t>
            </a:r>
            <a:r>
              <a:rPr lang="en-US" altLang="zh-CN" sz="1600" b="1" dirty="0">
                <a:solidFill>
                  <a:srgbClr val="11576A"/>
                </a:solidFill>
                <a:latin typeface="微软雅黑" panose="020B0503020204020204" pitchFamily="34" charset="-122"/>
                <a:ea typeface="微软雅黑" panose="020B0503020204020204" pitchFamily="34" charset="-122"/>
              </a:rPr>
              <a:t>understand</a:t>
            </a:r>
            <a:endParaRPr lang="en-US" altLang="zh-CN" sz="1600" b="1" dirty="0">
              <a:solidFill>
                <a:srgbClr val="11576A"/>
              </a:solidFill>
              <a:latin typeface="微软雅黑" panose="020B0503020204020204" pitchFamily="34" charset="-122"/>
              <a:ea typeface="微软雅黑" panose="020B0503020204020204" pitchFamily="34" charset="-122"/>
            </a:endParaRPr>
          </a:p>
          <a:p>
            <a:pPr marL="0" lvl="2" indent="0">
              <a:buNone/>
            </a:pPr>
            <a:r>
              <a:rPr lang="en-US" altLang="zh-CN" sz="1600" b="1" dirty="0" smtClean="0">
                <a:solidFill>
                  <a:srgbClr val="11576A"/>
                </a:solidFill>
                <a:latin typeface="微软雅黑" panose="020B0503020204020204" pitchFamily="34" charset="-122"/>
                <a:ea typeface="微软雅黑" panose="020B0503020204020204" pitchFamily="34" charset="-122"/>
              </a:rPr>
              <a:t>          · </a:t>
            </a:r>
            <a:r>
              <a:rPr lang="zh-CN" altLang="en-US" sz="1600" b="1" dirty="0" smtClean="0">
                <a:solidFill>
                  <a:srgbClr val="11576A"/>
                </a:solidFill>
                <a:latin typeface="微软雅黑" panose="020B0503020204020204" pitchFamily="34" charset="-122"/>
                <a:ea typeface="微软雅黑" panose="020B0503020204020204" pitchFamily="34" charset="-122"/>
              </a:rPr>
              <a:t>源码</a:t>
            </a:r>
            <a:r>
              <a:rPr lang="zh-CN" altLang="en-US" sz="1600" b="1" dirty="0">
                <a:solidFill>
                  <a:srgbClr val="11576A"/>
                </a:solidFill>
                <a:latin typeface="微软雅黑" panose="020B0503020204020204" pitchFamily="34" charset="-122"/>
                <a:ea typeface="微软雅黑" panose="020B0503020204020204" pitchFamily="34" charset="-122"/>
              </a:rPr>
              <a:t>文档自动生成工具：</a:t>
            </a:r>
            <a:r>
              <a:rPr lang="en-US" altLang="zh-CN" sz="1600" b="1" dirty="0" err="1">
                <a:solidFill>
                  <a:srgbClr val="11576A"/>
                </a:solidFill>
                <a:latin typeface="微软雅黑" panose="020B0503020204020204" pitchFamily="34" charset="-122"/>
                <a:ea typeface="微软雅黑" panose="020B0503020204020204" pitchFamily="34" charset="-122"/>
              </a:rPr>
              <a:t>Doxygen</a:t>
            </a:r>
            <a:endParaRPr lang="en-US" altLang="zh-CN" sz="1600" b="1" dirty="0">
              <a:solidFill>
                <a:srgbClr val="11576A"/>
              </a:solidFill>
              <a:latin typeface="微软雅黑" panose="020B0503020204020204" pitchFamily="34" charset="-122"/>
              <a:ea typeface="微软雅黑" panose="020B0503020204020204" pitchFamily="34" charset="-122"/>
            </a:endParaRPr>
          </a:p>
          <a:p>
            <a:pPr marL="0" lvl="2" indent="0">
              <a:buNone/>
            </a:pPr>
            <a:r>
              <a:rPr lang="en-US" altLang="zh-CN" sz="1600" b="1" dirty="0" smtClean="0">
                <a:solidFill>
                  <a:srgbClr val="11576A"/>
                </a:solidFill>
                <a:latin typeface="微软雅黑" panose="020B0503020204020204" pitchFamily="34" charset="-122"/>
                <a:ea typeface="微软雅黑" panose="020B0503020204020204" pitchFamily="34" charset="-122"/>
              </a:rPr>
              <a:t>          · </a:t>
            </a:r>
            <a:r>
              <a:rPr lang="zh-CN" altLang="en-US" sz="1600" b="1" dirty="0" smtClean="0">
                <a:solidFill>
                  <a:srgbClr val="11576A"/>
                </a:solidFill>
                <a:latin typeface="微软雅黑" panose="020B0503020204020204" pitchFamily="34" charset="-122"/>
                <a:ea typeface="微软雅黑" panose="020B0503020204020204" pitchFamily="34" charset="-122"/>
              </a:rPr>
              <a:t>编译</a:t>
            </a:r>
            <a:r>
              <a:rPr lang="zh-CN" altLang="en-US" sz="1600" b="1" dirty="0">
                <a:solidFill>
                  <a:srgbClr val="11576A"/>
                </a:solidFill>
                <a:latin typeface="微软雅黑" panose="020B0503020204020204" pitchFamily="34" charset="-122"/>
                <a:ea typeface="微软雅黑" panose="020B0503020204020204" pitchFamily="34" charset="-122"/>
              </a:rPr>
              <a:t>环境：</a:t>
            </a:r>
            <a:r>
              <a:rPr lang="en-US" altLang="zh-CN" sz="1600" b="1" dirty="0" err="1">
                <a:solidFill>
                  <a:srgbClr val="11576A"/>
                </a:solidFill>
                <a:latin typeface="微软雅黑" panose="020B0503020204020204" pitchFamily="34" charset="-122"/>
                <a:ea typeface="微软雅黑" panose="020B0503020204020204" pitchFamily="34" charset="-122"/>
              </a:rPr>
              <a:t>gcc</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a:solidFill>
                  <a:srgbClr val="11576A"/>
                </a:solidFill>
                <a:latin typeface="微软雅黑" panose="020B0503020204020204" pitchFamily="34" charset="-122"/>
                <a:ea typeface="微软雅黑" panose="020B0503020204020204" pitchFamily="34" charset="-122"/>
              </a:rPr>
              <a:t>make</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err="1">
                <a:solidFill>
                  <a:srgbClr val="11576A"/>
                </a:solidFill>
                <a:latin typeface="微软雅黑" panose="020B0503020204020204" pitchFamily="34" charset="-122"/>
                <a:ea typeface="微软雅黑" panose="020B0503020204020204" pitchFamily="34" charset="-122"/>
              </a:rPr>
              <a:t>Binutils</a:t>
            </a:r>
            <a:endParaRPr lang="en-US" altLang="zh-CN" sz="1600" b="1" dirty="0">
              <a:solidFill>
                <a:srgbClr val="11576A"/>
              </a:solidFill>
              <a:latin typeface="微软雅黑" panose="020B0503020204020204" pitchFamily="34" charset="-122"/>
              <a:ea typeface="微软雅黑" panose="020B0503020204020204" pitchFamily="34" charset="-122"/>
            </a:endParaRPr>
          </a:p>
          <a:p>
            <a:pPr marL="0" lvl="2" indent="0">
              <a:buNone/>
            </a:pPr>
            <a:r>
              <a:rPr lang="en-US" altLang="zh-CN" sz="1600" b="1" dirty="0" smtClean="0">
                <a:solidFill>
                  <a:srgbClr val="11576A"/>
                </a:solidFill>
                <a:latin typeface="微软雅黑" panose="020B0503020204020204" pitchFamily="34" charset="-122"/>
                <a:ea typeface="微软雅黑" panose="020B0503020204020204" pitchFamily="34" charset="-122"/>
              </a:rPr>
              <a:t>          · </a:t>
            </a:r>
            <a:r>
              <a:rPr lang="zh-CN" altLang="en-US" sz="1600" b="1" dirty="0" smtClean="0">
                <a:solidFill>
                  <a:srgbClr val="11576A"/>
                </a:solidFill>
                <a:latin typeface="微软雅黑" panose="020B0503020204020204" pitchFamily="34" charset="-122"/>
                <a:ea typeface="微软雅黑" panose="020B0503020204020204" pitchFamily="34" charset="-122"/>
              </a:rPr>
              <a:t>真实</a:t>
            </a:r>
            <a:r>
              <a:rPr lang="en-US" altLang="zh-CN" sz="1600" b="1" dirty="0">
                <a:solidFill>
                  <a:srgbClr val="11576A"/>
                </a:solidFill>
                <a:latin typeface="微软雅黑" panose="020B0503020204020204" pitchFamily="34" charset="-122"/>
                <a:ea typeface="微软雅黑" panose="020B0503020204020204" pitchFamily="34" charset="-122"/>
              </a:rPr>
              <a:t>/</a:t>
            </a:r>
            <a:r>
              <a:rPr lang="zh-CN" altLang="en-US" sz="1600" b="1" dirty="0">
                <a:solidFill>
                  <a:srgbClr val="11576A"/>
                </a:solidFill>
                <a:latin typeface="微软雅黑" panose="020B0503020204020204" pitchFamily="34" charset="-122"/>
                <a:ea typeface="微软雅黑" panose="020B0503020204020204" pitchFamily="34" charset="-122"/>
              </a:rPr>
              <a:t>虚拟运行环境：</a:t>
            </a:r>
            <a:r>
              <a:rPr lang="en-US" altLang="zh-CN" sz="1600" b="1" dirty="0">
                <a:solidFill>
                  <a:srgbClr val="11576A"/>
                </a:solidFill>
                <a:latin typeface="微软雅黑" panose="020B0503020204020204" pitchFamily="34" charset="-122"/>
                <a:ea typeface="微软雅黑" panose="020B0503020204020204" pitchFamily="34" charset="-122"/>
              </a:rPr>
              <a:t>X86</a:t>
            </a:r>
            <a:r>
              <a:rPr lang="zh-CN" altLang="en-US" sz="1600" b="1" dirty="0">
                <a:solidFill>
                  <a:srgbClr val="11576A"/>
                </a:solidFill>
                <a:latin typeface="微软雅黑" panose="020B0503020204020204" pitchFamily="34" charset="-122"/>
                <a:ea typeface="微软雅黑" panose="020B0503020204020204" pitchFamily="34" charset="-122"/>
              </a:rPr>
              <a:t>机器或</a:t>
            </a:r>
            <a:r>
              <a:rPr lang="en-US" altLang="zh-CN" sz="1600" b="1" dirty="0">
                <a:solidFill>
                  <a:srgbClr val="11576A"/>
                </a:solidFill>
                <a:latin typeface="微软雅黑" panose="020B0503020204020204" pitchFamily="34" charset="-122"/>
                <a:ea typeface="微软雅黑" panose="020B0503020204020204" pitchFamily="34" charset="-122"/>
              </a:rPr>
              <a:t>QEMU</a:t>
            </a:r>
            <a:endParaRPr lang="en-US" altLang="zh-CN" sz="1600" b="1" dirty="0">
              <a:solidFill>
                <a:srgbClr val="11576A"/>
              </a:solidFill>
              <a:latin typeface="微软雅黑" panose="020B0503020204020204" pitchFamily="34" charset="-122"/>
              <a:ea typeface="微软雅黑" panose="020B0503020204020204" pitchFamily="34" charset="-122"/>
            </a:endParaRPr>
          </a:p>
          <a:p>
            <a:pPr marL="0" lvl="2" indent="0">
              <a:buNone/>
            </a:pPr>
            <a:r>
              <a:rPr lang="en-US" altLang="zh-CN" sz="1600" b="1" dirty="0" smtClean="0">
                <a:solidFill>
                  <a:srgbClr val="11576A"/>
                </a:solidFill>
                <a:latin typeface="微软雅黑" panose="020B0503020204020204" pitchFamily="34" charset="-122"/>
                <a:ea typeface="微软雅黑" panose="020B0503020204020204" pitchFamily="34" charset="-122"/>
              </a:rPr>
              <a:t>          · </a:t>
            </a:r>
            <a:r>
              <a:rPr lang="zh-CN" altLang="en-US" sz="1600" b="1" dirty="0" smtClean="0">
                <a:solidFill>
                  <a:srgbClr val="11576A"/>
                </a:solidFill>
                <a:latin typeface="微软雅黑" panose="020B0503020204020204" pitchFamily="34" charset="-122"/>
                <a:ea typeface="微软雅黑" panose="020B0503020204020204" pitchFamily="34" charset="-122"/>
              </a:rPr>
              <a:t>调试</a:t>
            </a:r>
            <a:r>
              <a:rPr lang="zh-CN" altLang="en-US" sz="1600" b="1" dirty="0">
                <a:solidFill>
                  <a:srgbClr val="11576A"/>
                </a:solidFill>
                <a:latin typeface="微软雅黑" panose="020B0503020204020204" pitchFamily="34" charset="-122"/>
                <a:ea typeface="微软雅黑" panose="020B0503020204020204" pitchFamily="34" charset="-122"/>
              </a:rPr>
              <a:t>工具：改进的</a:t>
            </a:r>
            <a:r>
              <a:rPr lang="en-US" altLang="zh-CN" sz="1600" b="1" dirty="0">
                <a:solidFill>
                  <a:srgbClr val="11576A"/>
                </a:solidFill>
                <a:latin typeface="微软雅黑" panose="020B0503020204020204" pitchFamily="34" charset="-122"/>
                <a:ea typeface="微软雅黑" panose="020B0503020204020204" pitchFamily="34" charset="-122"/>
              </a:rPr>
              <a:t>QEMU</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a:solidFill>
                  <a:srgbClr val="11576A"/>
                </a:solidFill>
                <a:latin typeface="微软雅黑" panose="020B0503020204020204" pitchFamily="34" charset="-122"/>
                <a:ea typeface="微软雅黑" panose="020B0503020204020204" pitchFamily="34" charset="-122"/>
              </a:rPr>
              <a:t>(GDB O.R. IDE)</a:t>
            </a:r>
            <a:endParaRPr lang="en-US" altLang="zh-CN" sz="1600" b="1" dirty="0">
              <a:solidFill>
                <a:srgbClr val="11576A"/>
              </a:solidFill>
              <a:latin typeface="微软雅黑" panose="020B0503020204020204" pitchFamily="34" charset="-122"/>
              <a:ea typeface="微软雅黑" panose="020B0503020204020204" pitchFamily="34" charset="-122"/>
            </a:endParaRPr>
          </a:p>
          <a:p>
            <a:pPr marL="0" lvl="2" indent="0">
              <a:buNone/>
            </a:pPr>
            <a:r>
              <a:rPr lang="en-US" altLang="zh-CN" sz="1600" b="1" dirty="0" smtClean="0">
                <a:solidFill>
                  <a:srgbClr val="11576A"/>
                </a:solidFill>
                <a:latin typeface="微软雅黑" panose="020B0503020204020204" pitchFamily="34" charset="-122"/>
                <a:ea typeface="微软雅黑" panose="020B0503020204020204" pitchFamily="34" charset="-122"/>
              </a:rPr>
              <a:t>          · IDE</a:t>
            </a:r>
            <a:r>
              <a:rPr lang="zh-CN" altLang="en-US" sz="1600" b="1" dirty="0">
                <a:solidFill>
                  <a:srgbClr val="11576A"/>
                </a:solidFill>
                <a:latin typeface="微软雅黑" panose="020B0503020204020204" pitchFamily="34" charset="-122"/>
                <a:ea typeface="微软雅黑" panose="020B0503020204020204" pitchFamily="34" charset="-122"/>
              </a:rPr>
              <a:t>工具：</a:t>
            </a:r>
            <a:r>
              <a:rPr lang="en-US" altLang="zh-CN" sz="1600" b="1" dirty="0">
                <a:solidFill>
                  <a:srgbClr val="11576A"/>
                </a:solidFill>
                <a:latin typeface="微软雅黑" panose="020B0503020204020204" pitchFamily="34" charset="-122"/>
                <a:ea typeface="微软雅黑" panose="020B0503020204020204" pitchFamily="34" charset="-122"/>
              </a:rPr>
              <a:t>Eclipse-CDT</a:t>
            </a:r>
          </a:p>
        </p:txBody>
      </p:sp>
      <p:pic>
        <p:nvPicPr>
          <p:cNvPr id="4" name="图片 3" descr="小点1.png"/>
          <p:cNvPicPr>
            <a:picLocks noChangeAspect="1"/>
          </p:cNvPicPr>
          <p:nvPr/>
        </p:nvPicPr>
        <p:blipFill>
          <a:blip r:embed="rId1" cstate="print"/>
          <a:stretch>
            <a:fillRect/>
          </a:stretch>
        </p:blipFill>
        <p:spPr>
          <a:xfrm>
            <a:off x="1187624" y="1385247"/>
            <a:ext cx="144077" cy="148997"/>
          </a:xfrm>
          <a:prstGeom prst="rect">
            <a:avLst/>
          </a:prstGeom>
        </p:spPr>
      </p:pic>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683568" y="987574"/>
            <a:ext cx="6120680" cy="3394472"/>
          </a:xfrm>
        </p:spPr>
        <p:txBody>
          <a:bodyPr/>
          <a:lstStyle/>
          <a:p>
            <a:pPr marL="0" indent="0">
              <a:buNone/>
            </a:pPr>
            <a:r>
              <a:rPr lang="zh-CN" altLang="en-US" sz="1800" b="1" dirty="0" smtClean="0">
                <a:solidFill>
                  <a:srgbClr val="11576A"/>
                </a:solidFill>
                <a:latin typeface="张海山锐谐体2.0-授权联系：Samtype@QQ.com" pitchFamily="2" charset="-122"/>
                <a:ea typeface="张海山锐谐体2.0-授权联系：Samtype@QQ.com" pitchFamily="2" charset="-122"/>
              </a:rPr>
              <a:t>■</a:t>
            </a:r>
            <a:r>
              <a:rPr lang="zh-CN" altLang="en-US" sz="2000"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设计</a:t>
            </a:r>
            <a:r>
              <a:rPr lang="zh-CN" altLang="en-US" sz="2000" b="1" dirty="0">
                <a:solidFill>
                  <a:srgbClr val="11576A"/>
                </a:solidFill>
                <a:latin typeface="微软雅黑" panose="020B0503020204020204" pitchFamily="34" charset="-122"/>
                <a:ea typeface="微软雅黑" panose="020B0503020204020204" pitchFamily="34" charset="-122"/>
              </a:rPr>
              <a:t>思路</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0" lvl="1" indent="0">
              <a:buNone/>
            </a:pPr>
            <a:r>
              <a:rPr lang="zh-CN" altLang="en-US" sz="1800" b="1" dirty="0" smtClean="0">
                <a:solidFill>
                  <a:srgbClr val="11576A"/>
                </a:solidFill>
                <a:latin typeface="微软雅黑" panose="020B0503020204020204" pitchFamily="34" charset="-122"/>
                <a:ea typeface="微软雅黑" panose="020B0503020204020204" pitchFamily="34" charset="-122"/>
              </a:rPr>
              <a:t>         采用</a:t>
            </a:r>
            <a:r>
              <a:rPr lang="zh-CN" altLang="en-US" sz="1800" b="1" dirty="0">
                <a:solidFill>
                  <a:srgbClr val="11576A"/>
                </a:solidFill>
                <a:latin typeface="微软雅黑" panose="020B0503020204020204" pitchFamily="34" charset="-122"/>
                <a:ea typeface="微软雅黑" panose="020B0503020204020204" pitchFamily="34" charset="-122"/>
              </a:rPr>
              <a:t>小巧全面的操作系统</a:t>
            </a:r>
            <a:r>
              <a:rPr lang="en-US" altLang="zh-CN" sz="1800" b="1" dirty="0" err="1">
                <a:solidFill>
                  <a:srgbClr val="11576A"/>
                </a:solidFill>
                <a:latin typeface="微软雅黑" panose="020B0503020204020204" pitchFamily="34" charset="-122"/>
                <a:ea typeface="微软雅黑" panose="020B0503020204020204" pitchFamily="34" charset="-122"/>
              </a:rPr>
              <a:t>ucore</a:t>
            </a:r>
            <a:r>
              <a:rPr lang="zh-CN" altLang="en-US" sz="1800" b="1" dirty="0">
                <a:solidFill>
                  <a:srgbClr val="11576A"/>
                </a:solidFill>
                <a:latin typeface="微软雅黑" panose="020B0503020204020204" pitchFamily="34" charset="-122"/>
                <a:ea typeface="微软雅黑" panose="020B0503020204020204" pitchFamily="34" charset="-122"/>
              </a:rPr>
              <a:t>并进行改进，</a:t>
            </a:r>
            <a:r>
              <a:rPr lang="zh-CN" altLang="en-US" sz="1800" b="1" dirty="0" smtClean="0">
                <a:solidFill>
                  <a:srgbClr val="11576A"/>
                </a:solidFill>
                <a:latin typeface="微软雅黑" panose="020B0503020204020204" pitchFamily="34" charset="-122"/>
                <a:ea typeface="微软雅黑" panose="020B0503020204020204" pitchFamily="34" charset="-122"/>
              </a:rPr>
              <a:t>需要</a:t>
            </a:r>
            <a:endParaRPr lang="en-US" altLang="zh-CN" sz="1800" b="1" dirty="0" smtClean="0">
              <a:solidFill>
                <a:srgbClr val="11576A"/>
              </a:solidFill>
              <a:latin typeface="微软雅黑" panose="020B0503020204020204" pitchFamily="34" charset="-122"/>
              <a:ea typeface="微软雅黑" panose="020B0503020204020204" pitchFamily="34" charset="-122"/>
            </a:endParaRPr>
          </a:p>
          <a:p>
            <a:pPr marL="0" lvl="1" indent="0">
              <a:buNone/>
            </a:pPr>
            <a:r>
              <a:rPr lang="zh-CN" altLang="en-US" sz="1800" b="1" dirty="0" smtClean="0">
                <a:solidFill>
                  <a:srgbClr val="11576A"/>
                </a:solidFill>
                <a:latin typeface="微软雅黑" panose="020B0503020204020204" pitchFamily="34" charset="-122"/>
                <a:ea typeface="微软雅黑" panose="020B0503020204020204" pitchFamily="34" charset="-122"/>
              </a:rPr>
              <a:t>         覆盖</a:t>
            </a:r>
            <a:r>
              <a:rPr lang="zh-CN" altLang="en-US" sz="1800" b="1" dirty="0">
                <a:solidFill>
                  <a:srgbClr val="11576A"/>
                </a:solidFill>
                <a:latin typeface="微软雅黑" panose="020B0503020204020204" pitchFamily="34" charset="-122"/>
                <a:ea typeface="微软雅黑" panose="020B0503020204020204" pitchFamily="34" charset="-122"/>
              </a:rPr>
              <a:t>操作系统的关键点，为此增加：</a:t>
            </a:r>
            <a:endParaRPr lang="zh-CN" altLang="en-US" sz="1800" b="1" dirty="0">
              <a:solidFill>
                <a:srgbClr val="11576A"/>
              </a:solidFill>
              <a:latin typeface="微软雅黑" panose="020B0503020204020204" pitchFamily="34" charset="-122"/>
              <a:ea typeface="微软雅黑" panose="020B0503020204020204" pitchFamily="34" charset="-122"/>
            </a:endParaRPr>
          </a:p>
          <a:p>
            <a:pPr marL="0" lvl="2" indent="0">
              <a:buNone/>
            </a:pPr>
            <a:r>
              <a:rPr lang="en-US" altLang="zh-CN" sz="1600" b="1" dirty="0" smtClean="0">
                <a:solidFill>
                  <a:srgbClr val="11576A"/>
                </a:solidFill>
                <a:latin typeface="微软雅黑" panose="020B0503020204020204" pitchFamily="34" charset="-122"/>
                <a:ea typeface="微软雅黑" panose="020B0503020204020204" pitchFamily="34" charset="-122"/>
              </a:rPr>
              <a:t>          · </a:t>
            </a:r>
            <a:r>
              <a:rPr lang="zh-CN" altLang="en-US" sz="1600" b="1" dirty="0" smtClean="0">
                <a:solidFill>
                  <a:srgbClr val="11576A"/>
                </a:solidFill>
                <a:latin typeface="微软雅黑" panose="020B0503020204020204" pitchFamily="34" charset="-122"/>
                <a:ea typeface="微软雅黑" panose="020B0503020204020204" pitchFamily="34" charset="-122"/>
              </a:rPr>
              <a:t>外设</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a:solidFill>
                  <a:srgbClr val="11576A"/>
                </a:solidFill>
                <a:latin typeface="微软雅黑" panose="020B0503020204020204" pitchFamily="34" charset="-122"/>
                <a:ea typeface="微软雅黑" panose="020B0503020204020204" pitchFamily="34" charset="-122"/>
              </a:rPr>
              <a:t>I/O</a:t>
            </a:r>
            <a:r>
              <a:rPr lang="zh-CN" altLang="en-US" sz="1600" b="1" dirty="0">
                <a:solidFill>
                  <a:srgbClr val="11576A"/>
                </a:solidFill>
                <a:latin typeface="微软雅黑" panose="020B0503020204020204" pitchFamily="34" charset="-122"/>
                <a:ea typeface="微软雅黑" panose="020B0503020204020204" pitchFamily="34" charset="-122"/>
              </a:rPr>
              <a:t>管理</a:t>
            </a:r>
            <a:r>
              <a:rPr lang="en-US" altLang="zh-CN" sz="1600" b="1" dirty="0">
                <a:solidFill>
                  <a:srgbClr val="11576A"/>
                </a:solidFill>
                <a:latin typeface="微软雅黑" panose="020B0503020204020204" pitchFamily="34" charset="-122"/>
                <a:ea typeface="微软雅黑" panose="020B0503020204020204" pitchFamily="34" charset="-122"/>
              </a:rPr>
              <a:t>/</a:t>
            </a:r>
            <a:r>
              <a:rPr lang="zh-CN" altLang="en-US" sz="1600" b="1" dirty="0">
                <a:solidFill>
                  <a:srgbClr val="11576A"/>
                </a:solidFill>
                <a:latin typeface="微软雅黑" panose="020B0503020204020204" pitchFamily="34" charset="-122"/>
                <a:ea typeface="微软雅黑" panose="020B0503020204020204" pitchFamily="34" charset="-122"/>
              </a:rPr>
              <a:t>中断管理</a:t>
            </a:r>
            <a:endParaRPr lang="zh-CN" altLang="en-US" sz="1600" b="1" dirty="0">
              <a:solidFill>
                <a:srgbClr val="11576A"/>
              </a:solidFill>
              <a:latin typeface="微软雅黑" panose="020B0503020204020204" pitchFamily="34" charset="-122"/>
              <a:ea typeface="微软雅黑" panose="020B0503020204020204" pitchFamily="34" charset="-122"/>
            </a:endParaRPr>
          </a:p>
          <a:p>
            <a:pPr marL="0" lvl="2" indent="0">
              <a:buNone/>
            </a:pPr>
            <a:r>
              <a:rPr lang="en-US" altLang="zh-CN" sz="1600" b="1" dirty="0" smtClean="0">
                <a:solidFill>
                  <a:srgbClr val="11576A"/>
                </a:solidFill>
                <a:latin typeface="微软雅黑" panose="020B0503020204020204" pitchFamily="34" charset="-122"/>
                <a:ea typeface="微软雅黑" panose="020B0503020204020204" pitchFamily="34" charset="-122"/>
              </a:rPr>
              <a:t>          · </a:t>
            </a:r>
            <a:r>
              <a:rPr lang="zh-CN" altLang="en-US" sz="1600" b="1" dirty="0" smtClean="0">
                <a:solidFill>
                  <a:srgbClr val="11576A"/>
                </a:solidFill>
                <a:latin typeface="微软雅黑" panose="020B0503020204020204" pitchFamily="34" charset="-122"/>
                <a:ea typeface="微软雅黑" panose="020B0503020204020204" pitchFamily="34" charset="-122"/>
              </a:rPr>
              <a:t>内存</a:t>
            </a:r>
            <a:r>
              <a:rPr lang="zh-CN" altLang="en-US" sz="1600" b="1" dirty="0">
                <a:solidFill>
                  <a:srgbClr val="11576A"/>
                </a:solidFill>
                <a:latin typeface="微软雅黑" panose="020B0503020204020204" pitchFamily="34" charset="-122"/>
                <a:ea typeface="微软雅黑" panose="020B0503020204020204" pitchFamily="34" charset="-122"/>
              </a:rPr>
              <a:t>：虚存管理</a:t>
            </a:r>
            <a:r>
              <a:rPr lang="en-US" altLang="zh-CN" sz="1600" b="1" dirty="0">
                <a:solidFill>
                  <a:srgbClr val="11576A"/>
                </a:solidFill>
                <a:latin typeface="微软雅黑" panose="020B0503020204020204" pitchFamily="34" charset="-122"/>
                <a:ea typeface="微软雅黑" panose="020B0503020204020204" pitchFamily="34" charset="-122"/>
              </a:rPr>
              <a:t>/</a:t>
            </a:r>
            <a:r>
              <a:rPr lang="zh-CN" altLang="en-US" sz="1600" b="1" dirty="0">
                <a:solidFill>
                  <a:srgbClr val="11576A"/>
                </a:solidFill>
                <a:latin typeface="微软雅黑" panose="020B0503020204020204" pitchFamily="34" charset="-122"/>
                <a:ea typeface="微软雅黑" panose="020B0503020204020204" pitchFamily="34" charset="-122"/>
              </a:rPr>
              <a:t>页表</a:t>
            </a:r>
            <a:r>
              <a:rPr lang="en-US" altLang="zh-CN" sz="1600" b="1" dirty="0">
                <a:solidFill>
                  <a:srgbClr val="11576A"/>
                </a:solidFill>
                <a:latin typeface="微软雅黑" panose="020B0503020204020204" pitchFamily="34" charset="-122"/>
                <a:ea typeface="微软雅黑" panose="020B0503020204020204" pitchFamily="34" charset="-122"/>
              </a:rPr>
              <a:t>/</a:t>
            </a:r>
            <a:r>
              <a:rPr lang="zh-CN" altLang="en-US" sz="1600" b="1" dirty="0">
                <a:solidFill>
                  <a:srgbClr val="11576A"/>
                </a:solidFill>
                <a:latin typeface="微软雅黑" panose="020B0503020204020204" pitchFamily="34" charset="-122"/>
                <a:ea typeface="微软雅黑" panose="020B0503020204020204" pitchFamily="34" charset="-122"/>
              </a:rPr>
              <a:t>缺页处理</a:t>
            </a:r>
            <a:r>
              <a:rPr lang="en-US" altLang="zh-CN" sz="1600" b="1" dirty="0">
                <a:solidFill>
                  <a:srgbClr val="11576A"/>
                </a:solidFill>
                <a:latin typeface="微软雅黑" panose="020B0503020204020204" pitchFamily="34" charset="-122"/>
                <a:ea typeface="微软雅黑" panose="020B0503020204020204" pitchFamily="34" charset="-122"/>
              </a:rPr>
              <a:t>/</a:t>
            </a:r>
            <a:r>
              <a:rPr lang="zh-CN" altLang="en-US" sz="1600" b="1" dirty="0">
                <a:solidFill>
                  <a:srgbClr val="11576A"/>
                </a:solidFill>
                <a:latin typeface="微软雅黑" panose="020B0503020204020204" pitchFamily="34" charset="-122"/>
                <a:ea typeface="微软雅黑" panose="020B0503020204020204" pitchFamily="34" charset="-122"/>
              </a:rPr>
              <a:t>页替换算法</a:t>
            </a:r>
            <a:endParaRPr lang="zh-CN" altLang="en-US" sz="1600" b="1" dirty="0">
              <a:solidFill>
                <a:srgbClr val="11576A"/>
              </a:solidFill>
              <a:latin typeface="微软雅黑" panose="020B0503020204020204" pitchFamily="34" charset="-122"/>
              <a:ea typeface="微软雅黑" panose="020B0503020204020204" pitchFamily="34" charset="-122"/>
            </a:endParaRPr>
          </a:p>
          <a:p>
            <a:pPr marL="0" lvl="2" indent="0">
              <a:buNone/>
            </a:pPr>
            <a:r>
              <a:rPr lang="en-US" altLang="zh-CN" sz="1600" b="1" dirty="0" smtClean="0">
                <a:solidFill>
                  <a:srgbClr val="11576A"/>
                </a:solidFill>
                <a:latin typeface="微软雅黑" panose="020B0503020204020204" pitchFamily="34" charset="-122"/>
                <a:ea typeface="微软雅黑" panose="020B0503020204020204" pitchFamily="34" charset="-122"/>
              </a:rPr>
              <a:t>          · CPU</a:t>
            </a:r>
            <a:r>
              <a:rPr lang="zh-CN" altLang="en-US" sz="1600" b="1" dirty="0">
                <a:solidFill>
                  <a:srgbClr val="11576A"/>
                </a:solidFill>
                <a:latin typeface="微软雅黑" panose="020B0503020204020204" pitchFamily="34" charset="-122"/>
                <a:ea typeface="微软雅黑" panose="020B0503020204020204" pitchFamily="34" charset="-122"/>
              </a:rPr>
              <a:t>：进程管理</a:t>
            </a:r>
            <a:r>
              <a:rPr lang="en-US" altLang="zh-CN" sz="1600" b="1" dirty="0">
                <a:solidFill>
                  <a:srgbClr val="11576A"/>
                </a:solidFill>
                <a:latin typeface="微软雅黑" panose="020B0503020204020204" pitchFamily="34" charset="-122"/>
                <a:ea typeface="微软雅黑" panose="020B0503020204020204" pitchFamily="34" charset="-122"/>
              </a:rPr>
              <a:t>/</a:t>
            </a:r>
            <a:r>
              <a:rPr lang="zh-CN" altLang="en-US" sz="1600" b="1" dirty="0">
                <a:solidFill>
                  <a:srgbClr val="11576A"/>
                </a:solidFill>
                <a:latin typeface="微软雅黑" panose="020B0503020204020204" pitchFamily="34" charset="-122"/>
                <a:ea typeface="微软雅黑" panose="020B0503020204020204" pitchFamily="34" charset="-122"/>
              </a:rPr>
              <a:t>调度器算法</a:t>
            </a:r>
            <a:endParaRPr lang="zh-CN" altLang="en-US" sz="1600" b="1" dirty="0">
              <a:solidFill>
                <a:srgbClr val="11576A"/>
              </a:solidFill>
              <a:latin typeface="微软雅黑" panose="020B0503020204020204" pitchFamily="34" charset="-122"/>
              <a:ea typeface="微软雅黑" panose="020B0503020204020204" pitchFamily="34" charset="-122"/>
            </a:endParaRPr>
          </a:p>
          <a:p>
            <a:pPr marL="0" lvl="2" indent="0">
              <a:buNone/>
            </a:pPr>
            <a:r>
              <a:rPr lang="en-US" altLang="zh-CN" sz="1600" b="1" dirty="0" smtClean="0">
                <a:solidFill>
                  <a:srgbClr val="11576A"/>
                </a:solidFill>
                <a:latin typeface="微软雅黑" panose="020B0503020204020204" pitchFamily="34" charset="-122"/>
                <a:ea typeface="微软雅黑" panose="020B0503020204020204" pitchFamily="34" charset="-122"/>
              </a:rPr>
              <a:t>          · </a:t>
            </a:r>
            <a:r>
              <a:rPr lang="zh-CN" altLang="en-US" sz="1600" b="1" dirty="0" smtClean="0">
                <a:solidFill>
                  <a:srgbClr val="11576A"/>
                </a:solidFill>
                <a:latin typeface="微软雅黑" panose="020B0503020204020204" pitchFamily="34" charset="-122"/>
                <a:ea typeface="微软雅黑" panose="020B0503020204020204" pitchFamily="34" charset="-122"/>
              </a:rPr>
              <a:t>并发</a:t>
            </a:r>
            <a:r>
              <a:rPr lang="zh-CN" altLang="en-US" sz="1600" b="1" dirty="0">
                <a:solidFill>
                  <a:srgbClr val="11576A"/>
                </a:solidFill>
                <a:latin typeface="微软雅黑" panose="020B0503020204020204" pitchFamily="34" charset="-122"/>
                <a:ea typeface="微软雅黑" panose="020B0503020204020204" pitchFamily="34" charset="-122"/>
              </a:rPr>
              <a:t>：信号量实现和同步互斥应用</a:t>
            </a:r>
            <a:endParaRPr lang="zh-CN" altLang="en-US" sz="1600" b="1" dirty="0">
              <a:solidFill>
                <a:srgbClr val="11576A"/>
              </a:solidFill>
              <a:latin typeface="微软雅黑" panose="020B0503020204020204" pitchFamily="34" charset="-122"/>
              <a:ea typeface="微软雅黑" panose="020B0503020204020204" pitchFamily="34" charset="-122"/>
            </a:endParaRPr>
          </a:p>
          <a:p>
            <a:pPr marL="0" lvl="2" indent="0">
              <a:buNone/>
            </a:pPr>
            <a:r>
              <a:rPr lang="en-US" altLang="zh-CN" sz="1600" b="1" dirty="0" smtClean="0">
                <a:solidFill>
                  <a:srgbClr val="11576A"/>
                </a:solidFill>
                <a:latin typeface="微软雅黑" panose="020B0503020204020204" pitchFamily="34" charset="-122"/>
                <a:ea typeface="微软雅黑" panose="020B0503020204020204" pitchFamily="34" charset="-122"/>
              </a:rPr>
              <a:t>          · </a:t>
            </a:r>
            <a:r>
              <a:rPr lang="zh-CN" altLang="en-US" sz="1600" b="1" dirty="0" smtClean="0">
                <a:solidFill>
                  <a:srgbClr val="11576A"/>
                </a:solidFill>
                <a:latin typeface="微软雅黑" panose="020B0503020204020204" pitchFamily="34" charset="-122"/>
                <a:ea typeface="微软雅黑" panose="020B0503020204020204" pitchFamily="34" charset="-122"/>
              </a:rPr>
              <a:t>存储</a:t>
            </a:r>
            <a:r>
              <a:rPr lang="zh-CN" altLang="en-US" sz="1600" b="1" dirty="0">
                <a:solidFill>
                  <a:srgbClr val="11576A"/>
                </a:solidFill>
                <a:latin typeface="微软雅黑" panose="020B0503020204020204" pitchFamily="34" charset="-122"/>
                <a:ea typeface="微软雅黑" panose="020B0503020204020204" pitchFamily="34" charset="-122"/>
              </a:rPr>
              <a:t>：基于链表</a:t>
            </a:r>
            <a:r>
              <a:rPr lang="en-US" altLang="zh-CN" sz="1600" b="1" dirty="0">
                <a:solidFill>
                  <a:srgbClr val="11576A"/>
                </a:solidFill>
                <a:latin typeface="微软雅黑" panose="020B0503020204020204" pitchFamily="34" charset="-122"/>
                <a:ea typeface="微软雅黑" panose="020B0503020204020204" pitchFamily="34" charset="-122"/>
              </a:rPr>
              <a:t>/FAT</a:t>
            </a:r>
            <a:r>
              <a:rPr lang="zh-CN" altLang="en-US" sz="1600" b="1" dirty="0">
                <a:solidFill>
                  <a:srgbClr val="11576A"/>
                </a:solidFill>
                <a:latin typeface="微软雅黑" panose="020B0503020204020204" pitchFamily="34" charset="-122"/>
                <a:ea typeface="微软雅黑" panose="020B0503020204020204" pitchFamily="34" charset="-122"/>
              </a:rPr>
              <a:t>的</a:t>
            </a:r>
            <a:r>
              <a:rPr lang="zh-CN" altLang="en-US" sz="1600" b="1" dirty="0" smtClean="0">
                <a:solidFill>
                  <a:srgbClr val="11576A"/>
                </a:solidFill>
                <a:latin typeface="微软雅黑" panose="020B0503020204020204" pitchFamily="34" charset="-122"/>
                <a:ea typeface="微软雅黑" panose="020B0503020204020204" pitchFamily="34" charset="-122"/>
              </a:rPr>
              <a:t>文件系统</a:t>
            </a:r>
            <a:endParaRPr lang="zh-CN" altLang="en-US" sz="1600" b="1" dirty="0">
              <a:solidFill>
                <a:srgbClr val="11576A"/>
              </a:solidFill>
              <a:latin typeface="微软雅黑" panose="020B0503020204020204" pitchFamily="34" charset="-122"/>
              <a:ea typeface="微软雅黑" panose="020B0503020204020204" pitchFamily="34" charset="-122"/>
            </a:endParaRPr>
          </a:p>
          <a:p>
            <a:pPr marL="0" lvl="1" indent="0">
              <a:buNone/>
            </a:pPr>
            <a:r>
              <a:rPr lang="zh-CN" altLang="en-US" sz="1800" b="1" dirty="0" smtClean="0">
                <a:solidFill>
                  <a:srgbClr val="11576A"/>
                </a:solidFill>
                <a:latin typeface="微软雅黑" panose="020B0503020204020204" pitchFamily="34" charset="-122"/>
                <a:ea typeface="微软雅黑" panose="020B0503020204020204" pitchFamily="34" charset="-122"/>
              </a:rPr>
              <a:t>         完整</a:t>
            </a:r>
            <a:r>
              <a:rPr lang="zh-CN" altLang="en-US" sz="1800" b="1" dirty="0">
                <a:solidFill>
                  <a:srgbClr val="11576A"/>
                </a:solidFill>
                <a:latin typeface="微软雅黑" panose="020B0503020204020204" pitchFamily="34" charset="-122"/>
                <a:ea typeface="微软雅黑" panose="020B0503020204020204" pitchFamily="34" charset="-122"/>
              </a:rPr>
              <a:t>代码量控制在</a:t>
            </a:r>
            <a:r>
              <a:rPr lang="en-US" altLang="zh-CN" sz="1800" b="1" dirty="0">
                <a:solidFill>
                  <a:srgbClr val="11576A"/>
                </a:solidFill>
                <a:latin typeface="微软雅黑" panose="020B0503020204020204" pitchFamily="34" charset="-122"/>
                <a:ea typeface="微软雅黑" panose="020B0503020204020204" pitchFamily="34" charset="-122"/>
              </a:rPr>
              <a:t>10000</a:t>
            </a:r>
            <a:r>
              <a:rPr lang="zh-CN" altLang="en-US" sz="1800" b="1" dirty="0" smtClean="0">
                <a:solidFill>
                  <a:srgbClr val="11576A"/>
                </a:solidFill>
                <a:latin typeface="微软雅黑" panose="020B0503020204020204" pitchFamily="34" charset="-122"/>
                <a:ea typeface="微软雅黑" panose="020B0503020204020204" pitchFamily="34" charset="-122"/>
              </a:rPr>
              <a:t>行以内</a:t>
            </a:r>
            <a:endParaRPr lang="en-US" altLang="zh-CN" sz="1800" b="1" dirty="0" smtClean="0">
              <a:solidFill>
                <a:srgbClr val="11576A"/>
              </a:solidFill>
              <a:latin typeface="微软雅黑" panose="020B0503020204020204" pitchFamily="34" charset="-122"/>
              <a:ea typeface="微软雅黑" panose="020B0503020204020204" pitchFamily="34" charset="-122"/>
            </a:endParaRPr>
          </a:p>
          <a:p>
            <a:pPr marL="0" lvl="1" indent="0">
              <a:buNone/>
            </a:pPr>
            <a:r>
              <a:rPr lang="zh-CN" altLang="en-US" sz="1800" b="1" dirty="0" smtClean="0">
                <a:solidFill>
                  <a:srgbClr val="11576A"/>
                </a:solidFill>
                <a:latin typeface="微软雅黑" panose="020B0503020204020204" pitchFamily="34" charset="-122"/>
                <a:ea typeface="微软雅黑" panose="020B0503020204020204" pitchFamily="34" charset="-122"/>
              </a:rPr>
              <a:t>         提供</a:t>
            </a:r>
            <a:r>
              <a:rPr lang="zh-CN" altLang="en-US" sz="1800" b="1" dirty="0">
                <a:solidFill>
                  <a:srgbClr val="11576A"/>
                </a:solidFill>
                <a:latin typeface="微软雅黑" panose="020B0503020204020204" pitchFamily="34" charset="-122"/>
                <a:ea typeface="微软雅黑" panose="020B0503020204020204" pitchFamily="34" charset="-122"/>
              </a:rPr>
              <a:t>实验讲义和源码分析</a:t>
            </a:r>
            <a:r>
              <a:rPr lang="zh-CN" altLang="en-US" sz="1800" b="1" dirty="0" smtClean="0">
                <a:solidFill>
                  <a:srgbClr val="11576A"/>
                </a:solidFill>
                <a:latin typeface="微软雅黑" panose="020B0503020204020204" pitchFamily="34" charset="-122"/>
                <a:ea typeface="微软雅黑" panose="020B0503020204020204" pitchFamily="34" charset="-122"/>
              </a:rPr>
              <a:t>文档</a:t>
            </a:r>
            <a:endParaRPr lang="zh-CN" altLang="en-US" sz="1800" b="1" dirty="0">
              <a:solidFill>
                <a:srgbClr val="11576A"/>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3131840" y="195486"/>
            <a:ext cx="3610744"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rgbClr val="11576A"/>
                </a:solidFill>
                <a:latin typeface="微软雅黑" panose="020B0503020204020204" pitchFamily="34" charset="-122"/>
                <a:ea typeface="微软雅黑" panose="020B0503020204020204" pitchFamily="34" charset="-122"/>
                <a:cs typeface="+mn-cs"/>
              </a:rPr>
              <a:t>实验课程设计</a:t>
            </a:r>
            <a:endParaRPr lang="zh-CN" altLang="en-US" sz="3000" b="1" dirty="0">
              <a:solidFill>
                <a:srgbClr val="11576A"/>
              </a:solidFill>
              <a:latin typeface="微软雅黑" panose="020B0503020204020204" pitchFamily="34" charset="-122"/>
              <a:ea typeface="微软雅黑" panose="020B0503020204020204" pitchFamily="34" charset="-122"/>
              <a:cs typeface="+mn-cs"/>
            </a:endParaRPr>
          </a:p>
        </p:txBody>
      </p:sp>
      <p:pic>
        <p:nvPicPr>
          <p:cNvPr id="6" name="图片 5" descr="小点1.png"/>
          <p:cNvPicPr>
            <a:picLocks noChangeAspect="1"/>
          </p:cNvPicPr>
          <p:nvPr/>
        </p:nvPicPr>
        <p:blipFill>
          <a:blip r:embed="rId1" cstate="print"/>
          <a:stretch>
            <a:fillRect/>
          </a:stretch>
        </p:blipFill>
        <p:spPr>
          <a:xfrm>
            <a:off x="1115616" y="1453997"/>
            <a:ext cx="144077" cy="148997"/>
          </a:xfrm>
          <a:prstGeom prst="rect">
            <a:avLst/>
          </a:prstGeom>
        </p:spPr>
      </p:pic>
      <p:pic>
        <p:nvPicPr>
          <p:cNvPr id="7" name="图片 6" descr="小点1.png"/>
          <p:cNvPicPr>
            <a:picLocks noChangeAspect="1"/>
          </p:cNvPicPr>
          <p:nvPr/>
        </p:nvPicPr>
        <p:blipFill>
          <a:blip r:embed="rId1" cstate="print"/>
          <a:stretch>
            <a:fillRect/>
          </a:stretch>
        </p:blipFill>
        <p:spPr>
          <a:xfrm>
            <a:off x="1117814" y="3579862"/>
            <a:ext cx="144077" cy="148997"/>
          </a:xfrm>
          <a:prstGeom prst="rect">
            <a:avLst/>
          </a:prstGeom>
        </p:spPr>
      </p:pic>
      <p:pic>
        <p:nvPicPr>
          <p:cNvPr id="8" name="图片 7" descr="小点1.png"/>
          <p:cNvPicPr>
            <a:picLocks noChangeAspect="1"/>
          </p:cNvPicPr>
          <p:nvPr/>
        </p:nvPicPr>
        <p:blipFill>
          <a:blip r:embed="rId1" cstate="print"/>
          <a:stretch>
            <a:fillRect/>
          </a:stretch>
        </p:blipFill>
        <p:spPr>
          <a:xfrm>
            <a:off x="1117844" y="3906455"/>
            <a:ext cx="144077" cy="148997"/>
          </a:xfrm>
          <a:prstGeom prst="rect">
            <a:avLst/>
          </a:prstGeom>
        </p:spPr>
      </p:pic>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683568" y="987574"/>
            <a:ext cx="8229600" cy="3394472"/>
          </a:xfrm>
        </p:spPr>
        <p:txBody>
          <a:bodyPr/>
          <a:lstStyle/>
          <a:p>
            <a:pPr marL="0" indent="0">
              <a:buNone/>
            </a:pPr>
            <a:r>
              <a:rPr lang="zh-CN" altLang="en-US" sz="1800" b="1" dirty="0" smtClean="0">
                <a:solidFill>
                  <a:srgbClr val="11576A"/>
                </a:solidFill>
                <a:latin typeface="张海山锐谐体2.0-授权联系：Samtype@QQ.com" pitchFamily="2" charset="-122"/>
                <a:ea typeface="张海山锐谐体2.0-授权联系：Samtype@QQ.com" pitchFamily="2" charset="-122"/>
              </a:rPr>
              <a:t>■</a:t>
            </a:r>
            <a:r>
              <a:rPr lang="zh-CN" altLang="en-US" sz="2000"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实验</a:t>
            </a:r>
            <a:r>
              <a:rPr lang="zh-CN" altLang="en-US" sz="2000" b="1" dirty="0">
                <a:solidFill>
                  <a:srgbClr val="11576A"/>
                </a:solidFill>
                <a:latin typeface="微软雅黑" panose="020B0503020204020204" pitchFamily="34" charset="-122"/>
                <a:ea typeface="微软雅黑" panose="020B0503020204020204" pitchFamily="34" charset="-122"/>
              </a:rPr>
              <a:t>内容</a:t>
            </a:r>
            <a:endParaRPr lang="en-US" altLang="zh-CN" sz="2000" b="1" dirty="0">
              <a:solidFill>
                <a:srgbClr val="11576A"/>
              </a:solidFill>
              <a:latin typeface="微软雅黑" panose="020B0503020204020204" pitchFamily="34" charset="-122"/>
              <a:ea typeface="微软雅黑" panose="020B0503020204020204" pitchFamily="34" charset="-122"/>
            </a:endParaRPr>
          </a:p>
          <a:p>
            <a:pPr marL="0" lvl="1" indent="0">
              <a:buNone/>
            </a:pPr>
            <a:r>
              <a:rPr lang="en-US" altLang="zh-CN" sz="1800" b="1" dirty="0" smtClean="0">
                <a:solidFill>
                  <a:srgbClr val="11576A"/>
                </a:solidFill>
                <a:latin typeface="微软雅黑" panose="020B0503020204020204" pitchFamily="34" charset="-122"/>
                <a:ea typeface="微软雅黑" panose="020B0503020204020204" pitchFamily="34" charset="-122"/>
              </a:rPr>
              <a:t>         1 </a:t>
            </a:r>
            <a:r>
              <a:rPr lang="en-US" altLang="zh-CN" sz="1800" b="1" dirty="0">
                <a:solidFill>
                  <a:srgbClr val="11576A"/>
                </a:solidFill>
                <a:latin typeface="微软雅黑" panose="020B0503020204020204" pitchFamily="34" charset="-122"/>
                <a:ea typeface="微软雅黑" panose="020B0503020204020204" pitchFamily="34" charset="-122"/>
              </a:rPr>
              <a:t>OS</a:t>
            </a:r>
            <a:r>
              <a:rPr lang="zh-CN" altLang="en-US" sz="1800" b="1" dirty="0">
                <a:solidFill>
                  <a:srgbClr val="11576A"/>
                </a:solidFill>
                <a:latin typeface="微软雅黑" panose="020B0503020204020204" pitchFamily="34" charset="-122"/>
                <a:ea typeface="微软雅黑" panose="020B0503020204020204" pitchFamily="34" charset="-122"/>
              </a:rPr>
              <a:t>启动、中断与设备管理</a:t>
            </a:r>
            <a:r>
              <a:rPr lang="zh-CN" altLang="en-US" sz="1800" b="1" dirty="0" smtClean="0">
                <a:solidFill>
                  <a:srgbClr val="11576A"/>
                </a:solidFill>
                <a:latin typeface="微软雅黑" panose="020B0503020204020204" pitchFamily="34" charset="-122"/>
                <a:ea typeface="微软雅黑" panose="020B0503020204020204" pitchFamily="34" charset="-122"/>
              </a:rPr>
              <a:t>：　　　  </a:t>
            </a:r>
            <a:r>
              <a:rPr lang="en-US" altLang="zh-CN" sz="1800" b="1" dirty="0" smtClean="0">
                <a:solidFill>
                  <a:srgbClr val="11576A"/>
                </a:solidFill>
                <a:latin typeface="微软雅黑" panose="020B0503020204020204" pitchFamily="34" charset="-122"/>
                <a:ea typeface="微软雅黑" panose="020B0503020204020204" pitchFamily="34" charset="-122"/>
              </a:rPr>
              <a:t>0200~1800</a:t>
            </a:r>
            <a:r>
              <a:rPr lang="zh-CN" altLang="en-US" sz="1800" b="1" dirty="0">
                <a:solidFill>
                  <a:srgbClr val="11576A"/>
                </a:solidFill>
                <a:latin typeface="微软雅黑" panose="020B0503020204020204" pitchFamily="34" charset="-122"/>
                <a:ea typeface="微软雅黑" panose="020B0503020204020204" pitchFamily="34" charset="-122"/>
              </a:rPr>
              <a:t>行</a:t>
            </a:r>
            <a:endParaRPr lang="zh-CN" altLang="en-US" sz="1800" b="1" dirty="0">
              <a:solidFill>
                <a:srgbClr val="11576A"/>
              </a:solidFill>
              <a:latin typeface="微软雅黑" panose="020B0503020204020204" pitchFamily="34" charset="-122"/>
              <a:ea typeface="微软雅黑" panose="020B0503020204020204" pitchFamily="34" charset="-122"/>
            </a:endParaRPr>
          </a:p>
          <a:p>
            <a:pPr marL="0" lvl="1" indent="0">
              <a:buNone/>
            </a:pPr>
            <a:r>
              <a:rPr lang="en-US" altLang="zh-CN" sz="1800" b="1" dirty="0" smtClean="0">
                <a:solidFill>
                  <a:srgbClr val="11576A"/>
                </a:solidFill>
                <a:latin typeface="微软雅黑" panose="020B0503020204020204" pitchFamily="34" charset="-122"/>
                <a:ea typeface="微软雅黑" panose="020B0503020204020204" pitchFamily="34" charset="-122"/>
              </a:rPr>
              <a:t>         2 </a:t>
            </a:r>
            <a:r>
              <a:rPr lang="zh-CN" altLang="en-US" sz="1800" b="1" dirty="0">
                <a:solidFill>
                  <a:srgbClr val="11576A"/>
                </a:solidFill>
                <a:latin typeface="微软雅黑" panose="020B0503020204020204" pitchFamily="34" charset="-122"/>
                <a:ea typeface="微软雅黑" panose="020B0503020204020204" pitchFamily="34" charset="-122"/>
              </a:rPr>
              <a:t>物理内存管理</a:t>
            </a:r>
            <a:r>
              <a:rPr lang="zh-CN" altLang="en-US" sz="1800" b="1" dirty="0" smtClean="0">
                <a:solidFill>
                  <a:srgbClr val="11576A"/>
                </a:solidFill>
                <a:latin typeface="微软雅黑" panose="020B0503020204020204" pitchFamily="34" charset="-122"/>
                <a:ea typeface="微软雅黑" panose="020B0503020204020204" pitchFamily="34" charset="-122"/>
              </a:rPr>
              <a:t>：　　　　　　　　　</a:t>
            </a:r>
            <a:r>
              <a:rPr lang="en-US" altLang="zh-CN" sz="1800" b="1" dirty="0" smtClean="0">
                <a:solidFill>
                  <a:srgbClr val="11576A"/>
                </a:solidFill>
                <a:latin typeface="微软雅黑" panose="020B0503020204020204" pitchFamily="34" charset="-122"/>
                <a:ea typeface="微软雅黑" panose="020B0503020204020204" pitchFamily="34" charset="-122"/>
              </a:rPr>
              <a:t>1800~2500</a:t>
            </a:r>
            <a:r>
              <a:rPr lang="zh-CN" altLang="en-US" sz="1800" b="1" dirty="0">
                <a:solidFill>
                  <a:srgbClr val="11576A"/>
                </a:solidFill>
                <a:latin typeface="微软雅黑" panose="020B0503020204020204" pitchFamily="34" charset="-122"/>
                <a:ea typeface="微软雅黑" panose="020B0503020204020204" pitchFamily="34" charset="-122"/>
              </a:rPr>
              <a:t>行</a:t>
            </a:r>
            <a:endParaRPr lang="en-US" altLang="zh-CN" sz="1800" b="1" dirty="0">
              <a:solidFill>
                <a:srgbClr val="11576A"/>
              </a:solidFill>
              <a:latin typeface="微软雅黑" panose="020B0503020204020204" pitchFamily="34" charset="-122"/>
              <a:ea typeface="微软雅黑" panose="020B0503020204020204" pitchFamily="34" charset="-122"/>
            </a:endParaRPr>
          </a:p>
          <a:p>
            <a:pPr marL="0" lvl="1" indent="0">
              <a:buNone/>
            </a:pPr>
            <a:r>
              <a:rPr lang="en-US" altLang="zh-CN" sz="1800" b="1" dirty="0" smtClean="0">
                <a:solidFill>
                  <a:srgbClr val="11576A"/>
                </a:solidFill>
                <a:latin typeface="微软雅黑" panose="020B0503020204020204" pitchFamily="34" charset="-122"/>
                <a:ea typeface="微软雅黑" panose="020B0503020204020204" pitchFamily="34" charset="-122"/>
              </a:rPr>
              <a:t>         3 </a:t>
            </a:r>
            <a:r>
              <a:rPr lang="zh-CN" altLang="en-US" sz="1800" b="1" dirty="0">
                <a:solidFill>
                  <a:srgbClr val="11576A"/>
                </a:solidFill>
                <a:latin typeface="微软雅黑" panose="020B0503020204020204" pitchFamily="34" charset="-122"/>
                <a:ea typeface="微软雅黑" panose="020B0503020204020204" pitchFamily="34" charset="-122"/>
              </a:rPr>
              <a:t>虚拟内存管理</a:t>
            </a:r>
            <a:r>
              <a:rPr lang="zh-CN" altLang="en-US" sz="1800" b="1" dirty="0" smtClean="0">
                <a:solidFill>
                  <a:srgbClr val="11576A"/>
                </a:solidFill>
                <a:latin typeface="微软雅黑" panose="020B0503020204020204" pitchFamily="34" charset="-122"/>
                <a:ea typeface="微软雅黑" panose="020B0503020204020204" pitchFamily="34" charset="-122"/>
              </a:rPr>
              <a:t>：　　　　　　　　　</a:t>
            </a:r>
            <a:r>
              <a:rPr lang="en-US" altLang="zh-CN" sz="1800" b="1" dirty="0" smtClean="0">
                <a:solidFill>
                  <a:srgbClr val="11576A"/>
                </a:solidFill>
                <a:latin typeface="微软雅黑" panose="020B0503020204020204" pitchFamily="34" charset="-122"/>
                <a:ea typeface="微软雅黑" panose="020B0503020204020204" pitchFamily="34" charset="-122"/>
              </a:rPr>
              <a:t>2500~3200</a:t>
            </a:r>
            <a:r>
              <a:rPr lang="zh-CN" altLang="en-US" sz="1800" b="1" dirty="0">
                <a:solidFill>
                  <a:srgbClr val="11576A"/>
                </a:solidFill>
                <a:latin typeface="微软雅黑" panose="020B0503020204020204" pitchFamily="34" charset="-122"/>
                <a:ea typeface="微软雅黑" panose="020B0503020204020204" pitchFamily="34" charset="-122"/>
              </a:rPr>
              <a:t>行</a:t>
            </a:r>
            <a:endParaRPr lang="zh-CN" altLang="en-US" sz="1800" b="1" dirty="0">
              <a:solidFill>
                <a:srgbClr val="11576A"/>
              </a:solidFill>
              <a:latin typeface="微软雅黑" panose="020B0503020204020204" pitchFamily="34" charset="-122"/>
              <a:ea typeface="微软雅黑" panose="020B0503020204020204" pitchFamily="34" charset="-122"/>
            </a:endParaRPr>
          </a:p>
          <a:p>
            <a:pPr marL="0" lvl="1" indent="0">
              <a:buNone/>
            </a:pPr>
            <a:r>
              <a:rPr lang="en-US" altLang="zh-CN" sz="1800" b="1" dirty="0" smtClean="0">
                <a:solidFill>
                  <a:srgbClr val="11576A"/>
                </a:solidFill>
                <a:latin typeface="微软雅黑" panose="020B0503020204020204" pitchFamily="34" charset="-122"/>
                <a:ea typeface="微软雅黑" panose="020B0503020204020204" pitchFamily="34" charset="-122"/>
              </a:rPr>
              <a:t>         4 </a:t>
            </a:r>
            <a:r>
              <a:rPr lang="zh-CN" altLang="en-US" sz="1800" b="1" dirty="0">
                <a:solidFill>
                  <a:srgbClr val="11576A"/>
                </a:solidFill>
                <a:latin typeface="微软雅黑" panose="020B0503020204020204" pitchFamily="34" charset="-122"/>
                <a:ea typeface="微软雅黑" panose="020B0503020204020204" pitchFamily="34" charset="-122"/>
              </a:rPr>
              <a:t>内核线程管理</a:t>
            </a:r>
            <a:r>
              <a:rPr lang="zh-CN" altLang="en-US" sz="1800" b="1" dirty="0" smtClean="0">
                <a:solidFill>
                  <a:srgbClr val="11576A"/>
                </a:solidFill>
                <a:latin typeface="微软雅黑" panose="020B0503020204020204" pitchFamily="34" charset="-122"/>
                <a:ea typeface="微软雅黑" panose="020B0503020204020204" pitchFamily="34" charset="-122"/>
              </a:rPr>
              <a:t>：　　　　　　　　　</a:t>
            </a:r>
            <a:r>
              <a:rPr lang="en-US" altLang="zh-CN" sz="1800" b="1" dirty="0" smtClean="0">
                <a:solidFill>
                  <a:srgbClr val="11576A"/>
                </a:solidFill>
                <a:latin typeface="微软雅黑" panose="020B0503020204020204" pitchFamily="34" charset="-122"/>
                <a:ea typeface="微软雅黑" panose="020B0503020204020204" pitchFamily="34" charset="-122"/>
              </a:rPr>
              <a:t>3200~3600</a:t>
            </a:r>
            <a:r>
              <a:rPr lang="zh-CN" altLang="en-US" sz="1800" b="1" dirty="0">
                <a:solidFill>
                  <a:srgbClr val="11576A"/>
                </a:solidFill>
                <a:latin typeface="微软雅黑" panose="020B0503020204020204" pitchFamily="34" charset="-122"/>
                <a:ea typeface="微软雅黑" panose="020B0503020204020204" pitchFamily="34" charset="-122"/>
              </a:rPr>
              <a:t>行</a:t>
            </a:r>
            <a:endParaRPr lang="en-US" altLang="zh-CN" sz="1800" b="1" dirty="0">
              <a:solidFill>
                <a:srgbClr val="11576A"/>
              </a:solidFill>
              <a:latin typeface="微软雅黑" panose="020B0503020204020204" pitchFamily="34" charset="-122"/>
              <a:ea typeface="微软雅黑" panose="020B0503020204020204" pitchFamily="34" charset="-122"/>
            </a:endParaRPr>
          </a:p>
          <a:p>
            <a:pPr marL="0" lvl="1" indent="0">
              <a:buNone/>
            </a:pPr>
            <a:r>
              <a:rPr lang="en-US" altLang="zh-CN" sz="1800" b="1" dirty="0" smtClean="0">
                <a:solidFill>
                  <a:srgbClr val="11576A"/>
                </a:solidFill>
                <a:latin typeface="微软雅黑" panose="020B0503020204020204" pitchFamily="34" charset="-122"/>
                <a:ea typeface="微软雅黑" panose="020B0503020204020204" pitchFamily="34" charset="-122"/>
              </a:rPr>
              <a:t>         5 </a:t>
            </a:r>
            <a:r>
              <a:rPr lang="zh-CN" altLang="en-US" sz="1800" b="1" dirty="0">
                <a:solidFill>
                  <a:srgbClr val="11576A"/>
                </a:solidFill>
                <a:latin typeface="微软雅黑" panose="020B0503020204020204" pitchFamily="34" charset="-122"/>
                <a:ea typeface="微软雅黑" panose="020B0503020204020204" pitchFamily="34" charset="-122"/>
              </a:rPr>
              <a:t>用户进程</a:t>
            </a:r>
            <a:r>
              <a:rPr lang="zh-CN" altLang="en-US" sz="1800" b="1" dirty="0" smtClean="0">
                <a:solidFill>
                  <a:srgbClr val="11576A"/>
                </a:solidFill>
                <a:latin typeface="微软雅黑" panose="020B0503020204020204" pitchFamily="34" charset="-122"/>
                <a:ea typeface="微软雅黑" panose="020B0503020204020204" pitchFamily="34" charset="-122"/>
              </a:rPr>
              <a:t>管理：　　　　　　　　　</a:t>
            </a:r>
            <a:r>
              <a:rPr lang="en-US" altLang="zh-CN" sz="1800" b="1" dirty="0" smtClean="0">
                <a:solidFill>
                  <a:srgbClr val="11576A"/>
                </a:solidFill>
                <a:latin typeface="微软雅黑" panose="020B0503020204020204" pitchFamily="34" charset="-122"/>
                <a:ea typeface="微软雅黑" panose="020B0503020204020204" pitchFamily="34" charset="-122"/>
              </a:rPr>
              <a:t>3600~4300</a:t>
            </a:r>
            <a:r>
              <a:rPr lang="zh-CN" altLang="en-US" sz="1800" b="1" dirty="0">
                <a:solidFill>
                  <a:srgbClr val="11576A"/>
                </a:solidFill>
                <a:latin typeface="微软雅黑" panose="020B0503020204020204" pitchFamily="34" charset="-122"/>
                <a:ea typeface="微软雅黑" panose="020B0503020204020204" pitchFamily="34" charset="-122"/>
              </a:rPr>
              <a:t>行</a:t>
            </a:r>
            <a:endParaRPr lang="zh-CN" altLang="en-US" sz="1800" b="1" dirty="0">
              <a:solidFill>
                <a:srgbClr val="11576A"/>
              </a:solidFill>
              <a:latin typeface="微软雅黑" panose="020B0503020204020204" pitchFamily="34" charset="-122"/>
              <a:ea typeface="微软雅黑" panose="020B0503020204020204" pitchFamily="34" charset="-122"/>
            </a:endParaRPr>
          </a:p>
          <a:p>
            <a:pPr marL="0" lvl="1" indent="0">
              <a:buNone/>
            </a:pPr>
            <a:r>
              <a:rPr lang="en-US" altLang="zh-CN" sz="1800" b="1" dirty="0" smtClean="0">
                <a:solidFill>
                  <a:srgbClr val="11576A"/>
                </a:solidFill>
                <a:latin typeface="微软雅黑" panose="020B0503020204020204" pitchFamily="34" charset="-122"/>
                <a:ea typeface="微软雅黑" panose="020B0503020204020204" pitchFamily="34" charset="-122"/>
              </a:rPr>
              <a:t>         6 </a:t>
            </a:r>
            <a:r>
              <a:rPr lang="zh-CN" altLang="en-US" sz="1800" b="1" dirty="0">
                <a:solidFill>
                  <a:srgbClr val="11576A"/>
                </a:solidFill>
                <a:latin typeface="微软雅黑" panose="020B0503020204020204" pitchFamily="34" charset="-122"/>
                <a:ea typeface="微软雅黑" panose="020B0503020204020204" pitchFamily="34" charset="-122"/>
              </a:rPr>
              <a:t>处理器调度</a:t>
            </a:r>
            <a:r>
              <a:rPr lang="zh-CN" altLang="en-US" sz="1800" b="1" dirty="0" smtClean="0">
                <a:solidFill>
                  <a:srgbClr val="11576A"/>
                </a:solidFill>
                <a:latin typeface="微软雅黑" panose="020B0503020204020204" pitchFamily="34" charset="-122"/>
                <a:ea typeface="微软雅黑" panose="020B0503020204020204" pitchFamily="34" charset="-122"/>
              </a:rPr>
              <a:t>：　　　　　　　　　　</a:t>
            </a:r>
            <a:r>
              <a:rPr lang="en-US" altLang="zh-CN" sz="1800" b="1" dirty="0" smtClean="0">
                <a:solidFill>
                  <a:srgbClr val="11576A"/>
                </a:solidFill>
                <a:latin typeface="微软雅黑" panose="020B0503020204020204" pitchFamily="34" charset="-122"/>
                <a:ea typeface="微软雅黑" panose="020B0503020204020204" pitchFamily="34" charset="-122"/>
              </a:rPr>
              <a:t>4300~5100</a:t>
            </a:r>
            <a:r>
              <a:rPr lang="zh-CN" altLang="en-US" sz="1800" b="1" dirty="0">
                <a:solidFill>
                  <a:srgbClr val="11576A"/>
                </a:solidFill>
                <a:latin typeface="微软雅黑" panose="020B0503020204020204" pitchFamily="34" charset="-122"/>
                <a:ea typeface="微软雅黑" panose="020B0503020204020204" pitchFamily="34" charset="-122"/>
              </a:rPr>
              <a:t>行</a:t>
            </a:r>
            <a:endParaRPr lang="zh-CN" altLang="en-US" sz="1800" b="1" dirty="0">
              <a:solidFill>
                <a:srgbClr val="11576A"/>
              </a:solidFill>
              <a:latin typeface="微软雅黑" panose="020B0503020204020204" pitchFamily="34" charset="-122"/>
              <a:ea typeface="微软雅黑" panose="020B0503020204020204" pitchFamily="34" charset="-122"/>
            </a:endParaRPr>
          </a:p>
          <a:p>
            <a:pPr marL="0" lvl="1" indent="0">
              <a:buNone/>
            </a:pPr>
            <a:r>
              <a:rPr lang="en-US" altLang="zh-CN" sz="1800" b="1" dirty="0" smtClean="0">
                <a:solidFill>
                  <a:srgbClr val="11576A"/>
                </a:solidFill>
                <a:latin typeface="微软雅黑" panose="020B0503020204020204" pitchFamily="34" charset="-122"/>
                <a:ea typeface="微软雅黑" panose="020B0503020204020204" pitchFamily="34" charset="-122"/>
              </a:rPr>
              <a:t>         7 </a:t>
            </a:r>
            <a:r>
              <a:rPr lang="zh-CN" altLang="en-US" sz="1800" b="1" dirty="0">
                <a:solidFill>
                  <a:srgbClr val="11576A"/>
                </a:solidFill>
                <a:latin typeface="微软雅黑" panose="020B0503020204020204" pitchFamily="34" charset="-122"/>
                <a:ea typeface="微软雅黑" panose="020B0503020204020204" pitchFamily="34" charset="-122"/>
              </a:rPr>
              <a:t>同步互斥</a:t>
            </a:r>
            <a:r>
              <a:rPr lang="zh-CN" altLang="en-US" sz="1800" b="1" dirty="0" smtClean="0">
                <a:solidFill>
                  <a:srgbClr val="11576A"/>
                </a:solidFill>
                <a:latin typeface="微软雅黑" panose="020B0503020204020204" pitchFamily="34" charset="-122"/>
                <a:ea typeface="微软雅黑" panose="020B0503020204020204" pitchFamily="34" charset="-122"/>
              </a:rPr>
              <a:t>：　　　　　　　　　　　</a:t>
            </a:r>
            <a:r>
              <a:rPr lang="en-US" altLang="zh-CN" sz="1800" b="1" dirty="0" smtClean="0">
                <a:solidFill>
                  <a:srgbClr val="11576A"/>
                </a:solidFill>
                <a:latin typeface="微软雅黑" panose="020B0503020204020204" pitchFamily="34" charset="-122"/>
                <a:ea typeface="微软雅黑" panose="020B0503020204020204" pitchFamily="34" charset="-122"/>
              </a:rPr>
              <a:t>5100~6400</a:t>
            </a:r>
            <a:r>
              <a:rPr lang="zh-CN" altLang="en-US" sz="1800" b="1" dirty="0">
                <a:solidFill>
                  <a:srgbClr val="11576A"/>
                </a:solidFill>
                <a:latin typeface="微软雅黑" panose="020B0503020204020204" pitchFamily="34" charset="-122"/>
                <a:ea typeface="微软雅黑" panose="020B0503020204020204" pitchFamily="34" charset="-122"/>
              </a:rPr>
              <a:t>行</a:t>
            </a:r>
            <a:endParaRPr lang="zh-CN" altLang="en-US" sz="1800" b="1" dirty="0">
              <a:solidFill>
                <a:srgbClr val="11576A"/>
              </a:solidFill>
              <a:latin typeface="微软雅黑" panose="020B0503020204020204" pitchFamily="34" charset="-122"/>
              <a:ea typeface="微软雅黑" panose="020B0503020204020204" pitchFamily="34" charset="-122"/>
            </a:endParaRPr>
          </a:p>
          <a:p>
            <a:pPr marL="0" lvl="1" indent="0">
              <a:buNone/>
            </a:pPr>
            <a:r>
              <a:rPr lang="en-US" altLang="zh-CN" sz="1800" b="1" smtClean="0">
                <a:solidFill>
                  <a:srgbClr val="11576A"/>
                </a:solidFill>
                <a:latin typeface="微软雅黑" panose="020B0503020204020204" pitchFamily="34" charset="-122"/>
                <a:ea typeface="微软雅黑" panose="020B0503020204020204" pitchFamily="34" charset="-122"/>
              </a:rPr>
              <a:t>         8 </a:t>
            </a:r>
            <a:r>
              <a:rPr lang="zh-CN" altLang="en-US" sz="1800" b="1" dirty="0">
                <a:solidFill>
                  <a:srgbClr val="11576A"/>
                </a:solidFill>
                <a:latin typeface="微软雅黑" panose="020B0503020204020204" pitchFamily="34" charset="-122"/>
                <a:ea typeface="微软雅黑" panose="020B0503020204020204" pitchFamily="34" charset="-122"/>
              </a:rPr>
              <a:t>文件系统</a:t>
            </a:r>
            <a:r>
              <a:rPr lang="zh-CN" altLang="en-US" sz="1800" b="1" dirty="0" smtClean="0">
                <a:solidFill>
                  <a:srgbClr val="11576A"/>
                </a:solidFill>
                <a:latin typeface="微软雅黑" panose="020B0503020204020204" pitchFamily="34" charset="-122"/>
                <a:ea typeface="微软雅黑" panose="020B0503020204020204" pitchFamily="34" charset="-122"/>
              </a:rPr>
              <a:t>：　　　　　　　　　　　</a:t>
            </a:r>
            <a:r>
              <a:rPr lang="en-US" altLang="zh-CN" sz="1800" b="1" dirty="0" smtClean="0">
                <a:solidFill>
                  <a:srgbClr val="11576A"/>
                </a:solidFill>
                <a:latin typeface="微软雅黑" panose="020B0503020204020204" pitchFamily="34" charset="-122"/>
                <a:ea typeface="微软雅黑" panose="020B0503020204020204" pitchFamily="34" charset="-122"/>
              </a:rPr>
              <a:t>6400~9999</a:t>
            </a:r>
            <a:r>
              <a:rPr lang="zh-CN" altLang="en-US" sz="1800" b="1" dirty="0">
                <a:solidFill>
                  <a:srgbClr val="11576A"/>
                </a:solidFill>
                <a:latin typeface="微软雅黑" panose="020B0503020204020204" pitchFamily="34" charset="-122"/>
                <a:ea typeface="微软雅黑" panose="020B0503020204020204" pitchFamily="34" charset="-122"/>
              </a:rPr>
              <a:t>行</a:t>
            </a:r>
          </a:p>
        </p:txBody>
      </p:sp>
      <p:sp>
        <p:nvSpPr>
          <p:cNvPr id="5" name="Rectangle 3"/>
          <p:cNvSpPr txBox="1">
            <a:spLocks noChangeArrowheads="1"/>
          </p:cNvSpPr>
          <p:nvPr/>
        </p:nvSpPr>
        <p:spPr>
          <a:xfrm>
            <a:off x="3131840" y="195486"/>
            <a:ext cx="3610744"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rgbClr val="11576A"/>
                </a:solidFill>
                <a:latin typeface="微软雅黑" panose="020B0503020204020204" pitchFamily="34" charset="-122"/>
                <a:ea typeface="微软雅黑" panose="020B0503020204020204" pitchFamily="34" charset="-122"/>
                <a:cs typeface="+mn-cs"/>
              </a:rPr>
              <a:t>实验课程设计</a:t>
            </a:r>
            <a:endParaRPr lang="zh-CN" altLang="en-US" sz="3000" b="1" dirty="0">
              <a:solidFill>
                <a:srgbClr val="11576A"/>
              </a:solidFill>
              <a:latin typeface="微软雅黑" panose="020B0503020204020204" pitchFamily="34" charset="-122"/>
              <a:ea typeface="微软雅黑" panose="020B0503020204020204" pitchFamily="34" charset="-122"/>
              <a:cs typeface="+mn-cs"/>
            </a:endParaRPr>
          </a:p>
        </p:txBody>
      </p:sp>
      <p:pic>
        <p:nvPicPr>
          <p:cNvPr id="6" name="图片 5" descr="小点1.png"/>
          <p:cNvPicPr>
            <a:picLocks noChangeAspect="1"/>
          </p:cNvPicPr>
          <p:nvPr/>
        </p:nvPicPr>
        <p:blipFill>
          <a:blip r:embed="rId1" cstate="print"/>
          <a:stretch>
            <a:fillRect/>
          </a:stretch>
        </p:blipFill>
        <p:spPr>
          <a:xfrm>
            <a:off x="1115616" y="1439778"/>
            <a:ext cx="144077" cy="148997"/>
          </a:xfrm>
          <a:prstGeom prst="rect">
            <a:avLst/>
          </a:prstGeom>
        </p:spPr>
      </p:pic>
      <p:pic>
        <p:nvPicPr>
          <p:cNvPr id="7" name="图片 6" descr="小点1.png"/>
          <p:cNvPicPr>
            <a:picLocks noChangeAspect="1"/>
          </p:cNvPicPr>
          <p:nvPr/>
        </p:nvPicPr>
        <p:blipFill>
          <a:blip r:embed="rId1" cstate="print"/>
          <a:stretch>
            <a:fillRect/>
          </a:stretch>
        </p:blipFill>
        <p:spPr>
          <a:xfrm>
            <a:off x="1115616" y="1786068"/>
            <a:ext cx="144077" cy="148997"/>
          </a:xfrm>
          <a:prstGeom prst="rect">
            <a:avLst/>
          </a:prstGeom>
        </p:spPr>
      </p:pic>
      <p:pic>
        <p:nvPicPr>
          <p:cNvPr id="8" name="图片 7" descr="小点1.png"/>
          <p:cNvPicPr>
            <a:picLocks noChangeAspect="1"/>
          </p:cNvPicPr>
          <p:nvPr/>
        </p:nvPicPr>
        <p:blipFill>
          <a:blip r:embed="rId1" cstate="print"/>
          <a:stretch>
            <a:fillRect/>
          </a:stretch>
        </p:blipFill>
        <p:spPr>
          <a:xfrm>
            <a:off x="1124720" y="2091076"/>
            <a:ext cx="144077" cy="148997"/>
          </a:xfrm>
          <a:prstGeom prst="rect">
            <a:avLst/>
          </a:prstGeom>
        </p:spPr>
      </p:pic>
      <p:pic>
        <p:nvPicPr>
          <p:cNvPr id="9" name="图片 8" descr="小点1.png"/>
          <p:cNvPicPr>
            <a:picLocks noChangeAspect="1"/>
          </p:cNvPicPr>
          <p:nvPr/>
        </p:nvPicPr>
        <p:blipFill>
          <a:blip r:embed="rId1" cstate="print"/>
          <a:stretch>
            <a:fillRect/>
          </a:stretch>
        </p:blipFill>
        <p:spPr>
          <a:xfrm>
            <a:off x="1124720" y="2437366"/>
            <a:ext cx="144077" cy="148997"/>
          </a:xfrm>
          <a:prstGeom prst="rect">
            <a:avLst/>
          </a:prstGeom>
        </p:spPr>
      </p:pic>
      <p:pic>
        <p:nvPicPr>
          <p:cNvPr id="10" name="图片 9" descr="小点1.png"/>
          <p:cNvPicPr>
            <a:picLocks noChangeAspect="1"/>
          </p:cNvPicPr>
          <p:nvPr/>
        </p:nvPicPr>
        <p:blipFill>
          <a:blip r:embed="rId1" cstate="print"/>
          <a:stretch>
            <a:fillRect/>
          </a:stretch>
        </p:blipFill>
        <p:spPr>
          <a:xfrm>
            <a:off x="1126918" y="2760815"/>
            <a:ext cx="144077" cy="148997"/>
          </a:xfrm>
          <a:prstGeom prst="rect">
            <a:avLst/>
          </a:prstGeom>
        </p:spPr>
      </p:pic>
      <p:pic>
        <p:nvPicPr>
          <p:cNvPr id="11" name="图片 10" descr="小点1.png"/>
          <p:cNvPicPr>
            <a:picLocks noChangeAspect="1"/>
          </p:cNvPicPr>
          <p:nvPr/>
        </p:nvPicPr>
        <p:blipFill>
          <a:blip r:embed="rId1" cstate="print"/>
          <a:stretch>
            <a:fillRect/>
          </a:stretch>
        </p:blipFill>
        <p:spPr>
          <a:xfrm>
            <a:off x="1126918" y="3107105"/>
            <a:ext cx="144077" cy="148997"/>
          </a:xfrm>
          <a:prstGeom prst="rect">
            <a:avLst/>
          </a:prstGeom>
        </p:spPr>
      </p:pic>
      <p:pic>
        <p:nvPicPr>
          <p:cNvPr id="12" name="图片 11" descr="小点1.png"/>
          <p:cNvPicPr>
            <a:picLocks noChangeAspect="1"/>
          </p:cNvPicPr>
          <p:nvPr/>
        </p:nvPicPr>
        <p:blipFill>
          <a:blip r:embed="rId1" cstate="print"/>
          <a:stretch>
            <a:fillRect/>
          </a:stretch>
        </p:blipFill>
        <p:spPr>
          <a:xfrm>
            <a:off x="1136022" y="3412113"/>
            <a:ext cx="144077" cy="148997"/>
          </a:xfrm>
          <a:prstGeom prst="rect">
            <a:avLst/>
          </a:prstGeom>
        </p:spPr>
      </p:pic>
      <p:pic>
        <p:nvPicPr>
          <p:cNvPr id="13" name="图片 12" descr="小点1.png"/>
          <p:cNvPicPr>
            <a:picLocks noChangeAspect="1"/>
          </p:cNvPicPr>
          <p:nvPr/>
        </p:nvPicPr>
        <p:blipFill>
          <a:blip r:embed="rId1" cstate="print"/>
          <a:stretch>
            <a:fillRect/>
          </a:stretch>
        </p:blipFill>
        <p:spPr>
          <a:xfrm>
            <a:off x="1136022" y="3758403"/>
            <a:ext cx="144077" cy="148997"/>
          </a:xfrm>
          <a:prstGeom prst="rect">
            <a:avLst/>
          </a:prstGeom>
        </p:spPr>
      </p:pic>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827584" y="1073992"/>
            <a:ext cx="7459265" cy="3229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a:xfrm>
            <a:off x="3131840" y="195486"/>
            <a:ext cx="3610744"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rgbClr val="11576A"/>
                </a:solidFill>
                <a:latin typeface="微软雅黑" panose="020B0503020204020204" pitchFamily="34" charset="-122"/>
                <a:ea typeface="微软雅黑" panose="020B0503020204020204" pitchFamily="34" charset="-122"/>
                <a:cs typeface="+mn-cs"/>
              </a:rPr>
              <a:t>实验课程设计</a:t>
            </a:r>
            <a:endParaRPr lang="zh-CN" altLang="en-US" sz="3000" b="1" dirty="0">
              <a:solidFill>
                <a:srgbClr val="11576A"/>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1763688" y="966348"/>
            <a:ext cx="5264160" cy="3930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txBox="1">
            <a:spLocks noChangeArrowheads="1"/>
          </p:cNvSpPr>
          <p:nvPr/>
        </p:nvSpPr>
        <p:spPr>
          <a:xfrm>
            <a:off x="3131840" y="195486"/>
            <a:ext cx="3610744"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rgbClr val="11576A"/>
                </a:solidFill>
                <a:latin typeface="微软雅黑" panose="020B0503020204020204" pitchFamily="34" charset="-122"/>
                <a:ea typeface="微软雅黑" panose="020B0503020204020204" pitchFamily="34" charset="-122"/>
                <a:cs typeface="+mn-cs"/>
              </a:rPr>
              <a:t>实验课程设计</a:t>
            </a:r>
            <a:endParaRPr lang="zh-CN" altLang="en-US" sz="3000" b="1" dirty="0">
              <a:solidFill>
                <a:srgbClr val="11576A"/>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467544" y="843558"/>
            <a:ext cx="6105346" cy="1728192"/>
          </a:xfrm>
        </p:spPr>
        <p:txBody>
          <a:bodyPr/>
          <a:lstStyle/>
          <a:p>
            <a:pPr marL="0"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400" b="1" dirty="0">
                <a:solidFill>
                  <a:srgbClr val="11576A"/>
                </a:solidFill>
                <a:latin typeface="张海山锐谐体2.0-授权联系：Samtype@QQ.com" pitchFamily="2" charset="-122"/>
                <a:ea typeface="张海山锐谐体2.0-授权联系：Samtype@QQ.com" pitchFamily="2" charset="-122"/>
              </a:rPr>
              <a:t> </a:t>
            </a:r>
            <a:r>
              <a:rPr lang="en-US" altLang="zh-CN" sz="2000" b="1" dirty="0" smtClean="0">
                <a:solidFill>
                  <a:srgbClr val="11576A"/>
                </a:solidFill>
                <a:latin typeface="微软雅黑" panose="020B0503020204020204" pitchFamily="34" charset="-122"/>
                <a:ea typeface="微软雅黑" panose="020B0503020204020204" pitchFamily="34" charset="-122"/>
              </a:rPr>
              <a:t>Lab1</a:t>
            </a:r>
            <a:r>
              <a:rPr lang="en-US" altLang="zh-CN" sz="2000" b="1" dirty="0">
                <a:solidFill>
                  <a:srgbClr val="11576A"/>
                </a:solidFill>
                <a:latin typeface="微软雅黑" panose="020B0503020204020204" pitchFamily="34" charset="-122"/>
                <a:ea typeface="微软雅黑" panose="020B0503020204020204" pitchFamily="34" charset="-122"/>
              </a:rPr>
              <a:t>: </a:t>
            </a:r>
            <a:r>
              <a:rPr lang="en-US" altLang="zh-CN" sz="2000" b="1" dirty="0" smtClean="0">
                <a:solidFill>
                  <a:srgbClr val="11576A"/>
                </a:solidFill>
                <a:latin typeface="微软雅黑" panose="020B0503020204020204" pitchFamily="34" charset="-122"/>
                <a:ea typeface="微软雅黑" panose="020B0503020204020204" pitchFamily="34" charset="-122"/>
              </a:rPr>
              <a:t> </a:t>
            </a:r>
            <a:r>
              <a:rPr lang="en-US" altLang="zh-CN" sz="1600" b="1" dirty="0" err="1" smtClean="0">
                <a:solidFill>
                  <a:srgbClr val="11576A"/>
                </a:solidFill>
                <a:latin typeface="微软雅黑" panose="020B0503020204020204" pitchFamily="34" charset="-122"/>
                <a:ea typeface="微软雅黑" panose="020B0503020204020204" pitchFamily="34" charset="-122"/>
              </a:rPr>
              <a:t>Bootloader</a:t>
            </a:r>
            <a:r>
              <a:rPr lang="en-US" altLang="zh-CN" sz="1600" b="1" dirty="0" smtClean="0">
                <a:solidFill>
                  <a:srgbClr val="11576A"/>
                </a:solidFill>
                <a:latin typeface="微软雅黑" panose="020B0503020204020204" pitchFamily="34" charset="-122"/>
                <a:ea typeface="微软雅黑" panose="020B0503020204020204" pitchFamily="34" charset="-122"/>
              </a:rPr>
              <a:t>/Interrupt/Device </a:t>
            </a:r>
            <a:r>
              <a:rPr lang="en-US" altLang="zh-CN" sz="1600" b="1" dirty="0">
                <a:solidFill>
                  <a:srgbClr val="11576A"/>
                </a:solidFill>
                <a:latin typeface="微软雅黑" panose="020B0503020204020204" pitchFamily="34" charset="-122"/>
                <a:ea typeface="微软雅黑" panose="020B0503020204020204" pitchFamily="34" charset="-122"/>
              </a:rPr>
              <a:t>Driver</a:t>
            </a:r>
            <a:endParaRPr lang="en-US" altLang="zh-CN" sz="1600" b="1" dirty="0">
              <a:solidFill>
                <a:srgbClr val="11576A"/>
              </a:solidFill>
              <a:latin typeface="微软雅黑" panose="020B0503020204020204" pitchFamily="34" charset="-122"/>
              <a:ea typeface="微软雅黑" panose="020B0503020204020204" pitchFamily="34" charset="-122"/>
            </a:endParaRPr>
          </a:p>
          <a:p>
            <a:pPr marL="0" lvl="1" indent="0">
              <a:buNone/>
            </a:pPr>
            <a:r>
              <a:rPr lang="en-US" altLang="zh-CN" sz="1600" b="1" dirty="0">
                <a:solidFill>
                  <a:srgbClr val="11576A"/>
                </a:solidFill>
                <a:latin typeface="微软雅黑" panose="020B0503020204020204" pitchFamily="34" charset="-122"/>
                <a:ea typeface="微软雅黑" panose="020B0503020204020204" pitchFamily="34" charset="-122"/>
              </a:rPr>
              <a:t> </a:t>
            </a:r>
            <a:r>
              <a:rPr lang="en-US" altLang="zh-CN" sz="1600" b="1" dirty="0" smtClean="0">
                <a:solidFill>
                  <a:srgbClr val="11576A"/>
                </a:solidFill>
                <a:latin typeface="微软雅黑" panose="020B0503020204020204" pitchFamily="34" charset="-122"/>
                <a:ea typeface="微软雅黑" panose="020B0503020204020204" pitchFamily="34" charset="-122"/>
              </a:rPr>
              <a:t>    </a:t>
            </a:r>
            <a:r>
              <a:rPr lang="zh-CN" altLang="zh-CN" sz="1600" b="1" dirty="0" smtClean="0">
                <a:solidFill>
                  <a:srgbClr val="11576A"/>
                </a:solidFill>
                <a:latin typeface="微软雅黑" panose="020B0503020204020204" pitchFamily="34" charset="-122"/>
                <a:ea typeface="微软雅黑" panose="020B0503020204020204" pitchFamily="34" charset="-122"/>
              </a:rPr>
              <a:t>启动</a:t>
            </a:r>
            <a:r>
              <a:rPr lang="zh-CN" altLang="zh-CN" sz="1600" b="1" dirty="0">
                <a:solidFill>
                  <a:srgbClr val="11576A"/>
                </a:solidFill>
                <a:latin typeface="微软雅黑" panose="020B0503020204020204" pitchFamily="34" charset="-122"/>
                <a:ea typeface="微软雅黑" panose="020B0503020204020204" pitchFamily="34" charset="-122"/>
              </a:rPr>
              <a:t>操作系统的</a:t>
            </a:r>
            <a:r>
              <a:rPr lang="en-US" altLang="zh-CN" sz="1600" b="1" dirty="0" err="1">
                <a:solidFill>
                  <a:srgbClr val="11576A"/>
                </a:solidFill>
                <a:latin typeface="微软雅黑" panose="020B0503020204020204" pitchFamily="34" charset="-122"/>
                <a:ea typeface="微软雅黑" panose="020B0503020204020204" pitchFamily="34" charset="-122"/>
              </a:rPr>
              <a:t>bootloader</a:t>
            </a:r>
            <a:r>
              <a:rPr lang="zh-CN" altLang="zh-CN" sz="1600" b="1" dirty="0" smtClean="0">
                <a:solidFill>
                  <a:srgbClr val="11576A"/>
                </a:solidFill>
                <a:latin typeface="微软雅黑" panose="020B0503020204020204" pitchFamily="34" charset="-122"/>
                <a:ea typeface="微软雅黑" panose="020B0503020204020204" pitchFamily="34" charset="-122"/>
              </a:rPr>
              <a:t>，了解</a:t>
            </a:r>
            <a:r>
              <a:rPr lang="zh-CN" altLang="zh-CN" sz="1600" b="1" dirty="0">
                <a:solidFill>
                  <a:srgbClr val="11576A"/>
                </a:solidFill>
                <a:latin typeface="微软雅黑" panose="020B0503020204020204" pitchFamily="34" charset="-122"/>
                <a:ea typeface="微软雅黑" panose="020B0503020204020204" pitchFamily="34" charset="-122"/>
              </a:rPr>
              <a:t>操作系统启动前</a:t>
            </a:r>
            <a:r>
              <a:rPr lang="zh-CN" altLang="zh-CN" sz="1600" b="1" dirty="0" smtClean="0">
                <a:solidFill>
                  <a:srgbClr val="11576A"/>
                </a:solidFill>
                <a:latin typeface="微软雅黑" panose="020B0503020204020204" pitchFamily="34" charset="-122"/>
                <a:ea typeface="微软雅黑" panose="020B0503020204020204" pitchFamily="34" charset="-122"/>
              </a:rPr>
              <a:t>的</a:t>
            </a:r>
            <a:endParaRPr lang="en-US" altLang="zh-CN" sz="1600" b="1" dirty="0" smtClean="0">
              <a:solidFill>
                <a:srgbClr val="11576A"/>
              </a:solidFill>
              <a:latin typeface="微软雅黑" panose="020B0503020204020204" pitchFamily="34" charset="-122"/>
              <a:ea typeface="微软雅黑" panose="020B0503020204020204" pitchFamily="34" charset="-122"/>
            </a:endParaRPr>
          </a:p>
          <a:p>
            <a:pPr marL="0" lvl="1" indent="0">
              <a:buNone/>
            </a:pPr>
            <a:r>
              <a:rPr lang="en-US" altLang="zh-CN" sz="1600" b="1" dirty="0" smtClean="0">
                <a:solidFill>
                  <a:srgbClr val="11576A"/>
                </a:solidFill>
                <a:latin typeface="微软雅黑" panose="020B0503020204020204" pitchFamily="34" charset="-122"/>
                <a:ea typeface="微软雅黑" panose="020B0503020204020204" pitchFamily="34" charset="-122"/>
              </a:rPr>
              <a:t>     </a:t>
            </a:r>
            <a:r>
              <a:rPr lang="zh-CN" altLang="zh-CN" sz="1600" b="1" dirty="0" smtClean="0">
                <a:solidFill>
                  <a:srgbClr val="11576A"/>
                </a:solidFill>
                <a:latin typeface="微软雅黑" panose="020B0503020204020204" pitchFamily="34" charset="-122"/>
                <a:ea typeface="微软雅黑" panose="020B0503020204020204" pitchFamily="34" charset="-122"/>
              </a:rPr>
              <a:t>状态和</a:t>
            </a:r>
            <a:r>
              <a:rPr lang="zh-CN" altLang="zh-CN" sz="1600" b="1" dirty="0">
                <a:solidFill>
                  <a:srgbClr val="11576A"/>
                </a:solidFill>
                <a:latin typeface="微软雅黑" panose="020B0503020204020204" pitchFamily="34" charset="-122"/>
                <a:ea typeface="微软雅黑" panose="020B0503020204020204" pitchFamily="34" charset="-122"/>
              </a:rPr>
              <a:t>要做的准备工作，了解运行操作系统的硬件支持</a:t>
            </a:r>
            <a:r>
              <a:rPr lang="zh-CN" altLang="zh-CN" sz="1600" b="1" dirty="0" smtClean="0">
                <a:solidFill>
                  <a:srgbClr val="11576A"/>
                </a:solidFill>
                <a:latin typeface="微软雅黑" panose="020B0503020204020204" pitchFamily="34" charset="-122"/>
                <a:ea typeface="微软雅黑" panose="020B0503020204020204" pitchFamily="34" charset="-122"/>
              </a:rPr>
              <a:t>，</a:t>
            </a:r>
            <a:endParaRPr lang="en-US" altLang="zh-CN" sz="1600" b="1" dirty="0" smtClean="0">
              <a:solidFill>
                <a:srgbClr val="11576A"/>
              </a:solidFill>
              <a:latin typeface="微软雅黑" panose="020B0503020204020204" pitchFamily="34" charset="-122"/>
              <a:ea typeface="微软雅黑" panose="020B0503020204020204" pitchFamily="34" charset="-122"/>
            </a:endParaRPr>
          </a:p>
          <a:p>
            <a:pPr marL="0" lvl="1" indent="0">
              <a:buNone/>
            </a:pPr>
            <a:r>
              <a:rPr lang="en-US" altLang="zh-CN" sz="1600" b="1" dirty="0">
                <a:solidFill>
                  <a:srgbClr val="11576A"/>
                </a:solidFill>
                <a:latin typeface="微软雅黑" panose="020B0503020204020204" pitchFamily="34" charset="-122"/>
                <a:ea typeface="微软雅黑" panose="020B0503020204020204" pitchFamily="34" charset="-122"/>
              </a:rPr>
              <a:t> </a:t>
            </a:r>
            <a:r>
              <a:rPr lang="en-US" altLang="zh-CN" sz="1600" b="1" dirty="0" smtClean="0">
                <a:solidFill>
                  <a:srgbClr val="11576A"/>
                </a:solidFill>
                <a:latin typeface="微软雅黑" panose="020B0503020204020204" pitchFamily="34" charset="-122"/>
                <a:ea typeface="微软雅黑" panose="020B0503020204020204" pitchFamily="34" charset="-122"/>
              </a:rPr>
              <a:t>    </a:t>
            </a:r>
            <a:r>
              <a:rPr lang="zh-CN" altLang="zh-CN" sz="1600" b="1" dirty="0" smtClean="0">
                <a:solidFill>
                  <a:srgbClr val="11576A"/>
                </a:solidFill>
                <a:latin typeface="微软雅黑" panose="020B0503020204020204" pitchFamily="34" charset="-122"/>
                <a:ea typeface="微软雅黑" panose="020B0503020204020204" pitchFamily="34" charset="-122"/>
              </a:rPr>
              <a:t>操作系统如何</a:t>
            </a:r>
            <a:r>
              <a:rPr lang="zh-CN" altLang="zh-CN" sz="1600" b="1" dirty="0">
                <a:solidFill>
                  <a:srgbClr val="11576A"/>
                </a:solidFill>
                <a:latin typeface="微软雅黑" panose="020B0503020204020204" pitchFamily="34" charset="-122"/>
                <a:ea typeface="微软雅黑" panose="020B0503020204020204" pitchFamily="34" charset="-122"/>
              </a:rPr>
              <a:t>加载到内存中，理解两类中断</a:t>
            </a:r>
            <a:r>
              <a:rPr lang="en-US" altLang="zh-CN" sz="1600" b="1" dirty="0">
                <a:solidFill>
                  <a:srgbClr val="11576A"/>
                </a:solidFill>
                <a:latin typeface="微软雅黑" panose="020B0503020204020204" pitchFamily="34" charset="-122"/>
                <a:ea typeface="微软雅黑" panose="020B0503020204020204" pitchFamily="34" charset="-122"/>
              </a:rPr>
              <a:t>--“</a:t>
            </a:r>
            <a:r>
              <a:rPr lang="zh-CN" altLang="zh-CN" sz="1600" b="1" dirty="0">
                <a:solidFill>
                  <a:srgbClr val="11576A"/>
                </a:solidFill>
                <a:latin typeface="微软雅黑" panose="020B0503020204020204" pitchFamily="34" charset="-122"/>
                <a:ea typeface="微软雅黑" panose="020B0503020204020204" pitchFamily="34" charset="-122"/>
              </a:rPr>
              <a:t>外设中断</a:t>
            </a:r>
            <a:r>
              <a:rPr lang="en-US" altLang="zh-CN" sz="1600" b="1" dirty="0">
                <a:solidFill>
                  <a:srgbClr val="11576A"/>
                </a:solidFill>
                <a:latin typeface="微软雅黑" panose="020B0503020204020204" pitchFamily="34" charset="-122"/>
                <a:ea typeface="微软雅黑" panose="020B0503020204020204" pitchFamily="34" charset="-122"/>
              </a:rPr>
              <a:t>”</a:t>
            </a:r>
            <a:r>
              <a:rPr lang="zh-CN" altLang="zh-CN" sz="1600" b="1" dirty="0" smtClean="0">
                <a:solidFill>
                  <a:srgbClr val="11576A"/>
                </a:solidFill>
                <a:latin typeface="微软雅黑" panose="020B0503020204020204" pitchFamily="34" charset="-122"/>
                <a:ea typeface="微软雅黑" panose="020B0503020204020204" pitchFamily="34" charset="-122"/>
              </a:rPr>
              <a:t>，</a:t>
            </a:r>
            <a:r>
              <a:rPr lang="en-US" altLang="zh-CN" sz="1600" b="1" dirty="0" smtClean="0">
                <a:solidFill>
                  <a:srgbClr val="11576A"/>
                </a:solidFill>
                <a:latin typeface="微软雅黑" panose="020B0503020204020204" pitchFamily="34" charset="-122"/>
                <a:ea typeface="微软雅黑" panose="020B0503020204020204" pitchFamily="34" charset="-122"/>
              </a:rPr>
              <a:t>   </a:t>
            </a:r>
            <a:endParaRPr lang="en-US" altLang="zh-CN" sz="1600" b="1" dirty="0" smtClean="0">
              <a:solidFill>
                <a:srgbClr val="11576A"/>
              </a:solidFill>
              <a:latin typeface="微软雅黑" panose="020B0503020204020204" pitchFamily="34" charset="-122"/>
              <a:ea typeface="微软雅黑" panose="020B0503020204020204" pitchFamily="34" charset="-122"/>
            </a:endParaRPr>
          </a:p>
          <a:p>
            <a:pPr marL="0" lvl="1" indent="0">
              <a:buNone/>
            </a:pPr>
            <a:r>
              <a:rPr lang="en-US" altLang="zh-CN" sz="1600" b="1" dirty="0">
                <a:solidFill>
                  <a:srgbClr val="11576A"/>
                </a:solidFill>
                <a:latin typeface="微软雅黑" panose="020B0503020204020204" pitchFamily="34" charset="-122"/>
                <a:ea typeface="微软雅黑" panose="020B0503020204020204" pitchFamily="34" charset="-122"/>
              </a:rPr>
              <a:t> </a:t>
            </a:r>
            <a:r>
              <a:rPr lang="en-US" altLang="zh-CN" sz="1600" b="1" dirty="0" smtClean="0">
                <a:solidFill>
                  <a:srgbClr val="11576A"/>
                </a:solidFill>
                <a:latin typeface="微软雅黑" panose="020B0503020204020204" pitchFamily="34" charset="-122"/>
                <a:ea typeface="微软雅黑" panose="020B0503020204020204" pitchFamily="34" charset="-122"/>
              </a:rPr>
              <a:t>   “</a:t>
            </a:r>
            <a:r>
              <a:rPr lang="zh-CN" altLang="zh-CN" sz="1600" b="1" dirty="0" smtClean="0">
                <a:solidFill>
                  <a:srgbClr val="11576A"/>
                </a:solidFill>
                <a:latin typeface="微软雅黑" panose="020B0503020204020204" pitchFamily="34" charset="-122"/>
                <a:ea typeface="微软雅黑" panose="020B0503020204020204" pitchFamily="34" charset="-122"/>
              </a:rPr>
              <a:t>陷阱</a:t>
            </a:r>
            <a:r>
              <a:rPr lang="zh-CN" altLang="zh-CN" sz="1600" b="1" dirty="0">
                <a:solidFill>
                  <a:srgbClr val="11576A"/>
                </a:solidFill>
                <a:latin typeface="微软雅黑" panose="020B0503020204020204" pitchFamily="34" charset="-122"/>
                <a:ea typeface="微软雅黑" panose="020B0503020204020204" pitchFamily="34" charset="-122"/>
              </a:rPr>
              <a:t>中断</a:t>
            </a:r>
            <a:r>
              <a:rPr lang="en-US" altLang="zh-CN" sz="1600" b="1" dirty="0">
                <a:solidFill>
                  <a:srgbClr val="11576A"/>
                </a:solidFill>
                <a:latin typeface="微软雅黑" panose="020B0503020204020204" pitchFamily="34" charset="-122"/>
                <a:ea typeface="微软雅黑" panose="020B0503020204020204" pitchFamily="34" charset="-122"/>
              </a:rPr>
              <a:t>”</a:t>
            </a:r>
            <a:r>
              <a:rPr lang="zh-CN" altLang="zh-CN" sz="1600" b="1" dirty="0">
                <a:solidFill>
                  <a:srgbClr val="11576A"/>
                </a:solidFill>
                <a:latin typeface="微软雅黑" panose="020B0503020204020204" pitchFamily="34" charset="-122"/>
                <a:ea typeface="微软雅黑" panose="020B0503020204020204" pitchFamily="34" charset="-122"/>
              </a:rPr>
              <a:t>等；</a:t>
            </a:r>
            <a:endParaRPr lang="en-US" altLang="zh-CN" sz="1600" b="1" dirty="0">
              <a:solidFill>
                <a:srgbClr val="11576A"/>
              </a:solidFill>
              <a:latin typeface="微软雅黑" panose="020B0503020204020204" pitchFamily="34" charset="-122"/>
              <a:ea typeface="微软雅黑" panose="020B0503020204020204" pitchFamily="34" charset="-122"/>
            </a:endParaRPr>
          </a:p>
        </p:txBody>
      </p:sp>
      <p:sp>
        <p:nvSpPr>
          <p:cNvPr id="15364" name="矩形 3"/>
          <p:cNvSpPr>
            <a:spLocks noChangeArrowheads="1"/>
          </p:cNvSpPr>
          <p:nvPr/>
        </p:nvSpPr>
        <p:spPr bwMode="auto">
          <a:xfrm>
            <a:off x="6660232" y="1357650"/>
            <a:ext cx="2160241"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panose="020B0602030504020204" pitchFamily="34" charset="0"/>
                <a:ea typeface="永中宋体" charset="-122"/>
              </a:defRPr>
            </a:lvl1pPr>
            <a:lvl2pPr marL="742950" indent="-285750" eaLnBrk="0" hangingPunct="0">
              <a:defRPr sz="2400">
                <a:solidFill>
                  <a:schemeClr val="tx1"/>
                </a:solidFill>
                <a:latin typeface="Lucida Sans" panose="020B0602030504020204" pitchFamily="34" charset="0"/>
                <a:ea typeface="永中宋体" charset="-122"/>
              </a:defRPr>
            </a:lvl2pPr>
            <a:lvl3pPr marL="1143000" indent="-228600" eaLnBrk="0" hangingPunct="0">
              <a:defRPr sz="2400">
                <a:solidFill>
                  <a:schemeClr val="tx1"/>
                </a:solidFill>
                <a:latin typeface="Lucida Sans" panose="020B0602030504020204" pitchFamily="34" charset="0"/>
                <a:ea typeface="永中宋体" charset="-122"/>
              </a:defRPr>
            </a:lvl3pPr>
            <a:lvl4pPr marL="1600200" indent="-228600" eaLnBrk="0" hangingPunct="0">
              <a:defRPr sz="2400">
                <a:solidFill>
                  <a:schemeClr val="tx1"/>
                </a:solidFill>
                <a:latin typeface="Lucida Sans" panose="020B0602030504020204" pitchFamily="34" charset="0"/>
                <a:ea typeface="永中宋体" charset="-122"/>
              </a:defRPr>
            </a:lvl4pPr>
            <a:lvl5pPr marL="2057400" indent="-228600" eaLnBrk="0" hangingPunct="0">
              <a:defRPr sz="2400">
                <a:solidFill>
                  <a:schemeClr val="tx1"/>
                </a:solidFill>
                <a:latin typeface="Lucida Sans" panose="020B0602030504020204" pitchFamily="34" charset="0"/>
                <a:ea typeface="永中宋体" charset="-122"/>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9pPr>
          </a:lstStyle>
          <a:p>
            <a:pPr eaLnBrk="1" hangingPunct="1"/>
            <a:r>
              <a:rPr lang="en-US" altLang="zh-CN" sz="1400" b="1" dirty="0">
                <a:solidFill>
                  <a:srgbClr val="11576A"/>
                </a:solidFill>
              </a:rPr>
              <a:t>proj1 /</a:t>
            </a:r>
            <a:endParaRPr lang="zh-CN" altLang="zh-CN" sz="1400" b="1" dirty="0">
              <a:solidFill>
                <a:srgbClr val="11576A"/>
              </a:solidFill>
            </a:endParaRPr>
          </a:p>
          <a:p>
            <a:pPr eaLnBrk="1" hangingPunct="1"/>
            <a:r>
              <a:rPr lang="en-US" altLang="zh-CN" sz="1400" b="1" dirty="0">
                <a:solidFill>
                  <a:srgbClr val="11576A"/>
                </a:solidFill>
              </a:rPr>
              <a:t>|-- boot</a:t>
            </a:r>
            <a:endParaRPr lang="zh-CN" altLang="zh-CN" sz="1400" b="1" dirty="0">
              <a:solidFill>
                <a:srgbClr val="11576A"/>
              </a:solidFill>
            </a:endParaRPr>
          </a:p>
          <a:p>
            <a:pPr eaLnBrk="1" hangingPunct="1"/>
            <a:r>
              <a:rPr lang="en-US" altLang="zh-CN" sz="1400" b="1" dirty="0">
                <a:solidFill>
                  <a:srgbClr val="11576A"/>
                </a:solidFill>
              </a:rPr>
              <a:t>|   |-- </a:t>
            </a:r>
            <a:r>
              <a:rPr lang="en-US" altLang="zh-CN" sz="1400" b="1" dirty="0" err="1">
                <a:solidFill>
                  <a:srgbClr val="11576A"/>
                </a:solidFill>
              </a:rPr>
              <a:t>asm.h</a:t>
            </a:r>
            <a:endParaRPr lang="zh-CN" altLang="zh-CN" sz="1400" b="1" dirty="0">
              <a:solidFill>
                <a:srgbClr val="11576A"/>
              </a:solidFill>
            </a:endParaRPr>
          </a:p>
          <a:p>
            <a:pPr eaLnBrk="1" hangingPunct="1"/>
            <a:r>
              <a:rPr lang="en-US" altLang="zh-CN" sz="1400" b="1" dirty="0">
                <a:solidFill>
                  <a:srgbClr val="11576A"/>
                </a:solidFill>
              </a:rPr>
              <a:t>|   |-- </a:t>
            </a:r>
            <a:r>
              <a:rPr lang="en-US" altLang="zh-CN" sz="1400" b="1" dirty="0" err="1">
                <a:solidFill>
                  <a:srgbClr val="11576A"/>
                </a:solidFill>
              </a:rPr>
              <a:t>bootasm.S</a:t>
            </a:r>
            <a:endParaRPr lang="zh-CN" altLang="zh-CN" sz="1400" b="1" dirty="0">
              <a:solidFill>
                <a:srgbClr val="11576A"/>
              </a:solidFill>
            </a:endParaRPr>
          </a:p>
          <a:p>
            <a:pPr eaLnBrk="1" hangingPunct="1"/>
            <a:r>
              <a:rPr lang="en-US" altLang="zh-CN" sz="1400" b="1" dirty="0">
                <a:solidFill>
                  <a:srgbClr val="11576A"/>
                </a:solidFill>
              </a:rPr>
              <a:t>|   `-- </a:t>
            </a:r>
            <a:r>
              <a:rPr lang="en-US" altLang="zh-CN" sz="1400" b="1" dirty="0" err="1">
                <a:solidFill>
                  <a:srgbClr val="11576A"/>
                </a:solidFill>
              </a:rPr>
              <a:t>bootmain.c</a:t>
            </a:r>
            <a:endParaRPr lang="zh-CN" altLang="zh-CN" sz="1400" b="1" dirty="0">
              <a:solidFill>
                <a:srgbClr val="11576A"/>
              </a:solidFill>
            </a:endParaRPr>
          </a:p>
          <a:p>
            <a:pPr eaLnBrk="1" hangingPunct="1"/>
            <a:r>
              <a:rPr lang="en-US" altLang="zh-CN" sz="1400" b="1" dirty="0">
                <a:solidFill>
                  <a:srgbClr val="11576A"/>
                </a:solidFill>
              </a:rPr>
              <a:t>|-- libs</a:t>
            </a:r>
            <a:endParaRPr lang="zh-CN" altLang="zh-CN" sz="1400" b="1" dirty="0">
              <a:solidFill>
                <a:srgbClr val="11576A"/>
              </a:solidFill>
            </a:endParaRPr>
          </a:p>
          <a:p>
            <a:pPr eaLnBrk="1" hangingPunct="1"/>
            <a:r>
              <a:rPr lang="en-US" altLang="zh-CN" sz="1400" b="1" dirty="0">
                <a:solidFill>
                  <a:srgbClr val="11576A"/>
                </a:solidFill>
              </a:rPr>
              <a:t>|   |-- </a:t>
            </a:r>
            <a:r>
              <a:rPr lang="en-US" altLang="zh-CN" sz="1400" b="1" dirty="0" err="1">
                <a:solidFill>
                  <a:srgbClr val="11576A"/>
                </a:solidFill>
              </a:rPr>
              <a:t>types.h</a:t>
            </a:r>
            <a:endParaRPr lang="zh-CN" altLang="zh-CN" sz="1400" b="1" dirty="0">
              <a:solidFill>
                <a:srgbClr val="11576A"/>
              </a:solidFill>
            </a:endParaRPr>
          </a:p>
          <a:p>
            <a:pPr eaLnBrk="1" hangingPunct="1"/>
            <a:r>
              <a:rPr lang="en-US" altLang="zh-CN" sz="1400" b="1" dirty="0">
                <a:solidFill>
                  <a:srgbClr val="11576A"/>
                </a:solidFill>
              </a:rPr>
              <a:t>|   `-- x86.h</a:t>
            </a:r>
            <a:endParaRPr lang="zh-CN" altLang="zh-CN" sz="1400" b="1" dirty="0">
              <a:solidFill>
                <a:srgbClr val="11576A"/>
              </a:solidFill>
            </a:endParaRPr>
          </a:p>
          <a:p>
            <a:pPr eaLnBrk="1" hangingPunct="1"/>
            <a:r>
              <a:rPr lang="en-US" altLang="zh-CN" sz="1400" b="1" dirty="0">
                <a:solidFill>
                  <a:srgbClr val="11576A"/>
                </a:solidFill>
              </a:rPr>
              <a:t>|-- </a:t>
            </a:r>
            <a:r>
              <a:rPr lang="en-US" altLang="zh-CN" sz="1400" b="1" dirty="0" err="1">
                <a:solidFill>
                  <a:srgbClr val="11576A"/>
                </a:solidFill>
              </a:rPr>
              <a:t>Makefile</a:t>
            </a:r>
            <a:endParaRPr lang="zh-CN" altLang="zh-CN" sz="1400" b="1" dirty="0">
              <a:solidFill>
                <a:srgbClr val="11576A"/>
              </a:solidFill>
            </a:endParaRPr>
          </a:p>
          <a:p>
            <a:pPr eaLnBrk="1" hangingPunct="1"/>
            <a:r>
              <a:rPr lang="en-US" altLang="zh-CN" sz="1400" b="1" dirty="0">
                <a:solidFill>
                  <a:srgbClr val="11576A"/>
                </a:solidFill>
              </a:rPr>
              <a:t>`-- tools</a:t>
            </a:r>
            <a:endParaRPr lang="zh-CN" altLang="zh-CN" sz="1400" b="1" dirty="0">
              <a:solidFill>
                <a:srgbClr val="11576A"/>
              </a:solidFill>
            </a:endParaRPr>
          </a:p>
          <a:p>
            <a:pPr eaLnBrk="1" hangingPunct="1"/>
            <a:r>
              <a:rPr lang="en-US" altLang="zh-CN" sz="1400" b="1" dirty="0">
                <a:solidFill>
                  <a:srgbClr val="11576A"/>
                </a:solidFill>
              </a:rPr>
              <a:t>    |-- function.mk</a:t>
            </a:r>
            <a:endParaRPr lang="zh-CN" altLang="zh-CN" sz="1400" b="1" dirty="0">
              <a:solidFill>
                <a:srgbClr val="11576A"/>
              </a:solidFill>
            </a:endParaRPr>
          </a:p>
          <a:p>
            <a:pPr eaLnBrk="1" hangingPunct="1"/>
            <a:r>
              <a:rPr lang="en-US" altLang="zh-CN" sz="1400" b="1" dirty="0">
                <a:solidFill>
                  <a:srgbClr val="11576A"/>
                </a:solidFill>
              </a:rPr>
              <a:t>    `-- </a:t>
            </a:r>
            <a:r>
              <a:rPr lang="en-US" altLang="zh-CN" sz="1400" b="1" dirty="0" err="1">
                <a:solidFill>
                  <a:srgbClr val="11576A"/>
                </a:solidFill>
              </a:rPr>
              <a:t>sign.c</a:t>
            </a:r>
            <a:endParaRPr lang="zh-CN" altLang="zh-CN" sz="1400" b="1" dirty="0">
              <a:solidFill>
                <a:srgbClr val="11576A"/>
              </a:solidFill>
            </a:endParaRPr>
          </a:p>
          <a:p>
            <a:pPr eaLnBrk="1" hangingPunct="1"/>
            <a:r>
              <a:rPr lang="en-US" altLang="zh-CN" sz="1400" b="1" dirty="0">
                <a:solidFill>
                  <a:srgbClr val="11576A"/>
                </a:solidFill>
              </a:rPr>
              <a:t> </a:t>
            </a:r>
            <a:endParaRPr lang="zh-CN" altLang="zh-CN" sz="1400" b="1" dirty="0">
              <a:solidFill>
                <a:srgbClr val="11576A"/>
              </a:solidFill>
            </a:endParaRPr>
          </a:p>
          <a:p>
            <a:pPr eaLnBrk="1" hangingPunct="1"/>
            <a:r>
              <a:rPr lang="en-US" altLang="zh-CN" sz="1400" b="1" dirty="0">
                <a:solidFill>
                  <a:srgbClr val="11576A"/>
                </a:solidFill>
              </a:rPr>
              <a:t>3 directories, 8 files</a:t>
            </a:r>
            <a:endParaRPr lang="zh-CN" altLang="zh-CN" sz="1400" b="1" dirty="0">
              <a:solidFill>
                <a:srgbClr val="11576A"/>
              </a:solidFill>
            </a:endParaRPr>
          </a:p>
        </p:txBody>
      </p:sp>
      <p:sp>
        <p:nvSpPr>
          <p:cNvPr id="7" name="Rectangle 3"/>
          <p:cNvSpPr txBox="1">
            <a:spLocks noChangeArrowheads="1"/>
          </p:cNvSpPr>
          <p:nvPr/>
        </p:nvSpPr>
        <p:spPr>
          <a:xfrm>
            <a:off x="3131840" y="195486"/>
            <a:ext cx="3610744"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rgbClr val="11576A"/>
                </a:solidFill>
                <a:latin typeface="微软雅黑" panose="020B0503020204020204" pitchFamily="34" charset="-122"/>
                <a:ea typeface="微软雅黑" panose="020B0503020204020204" pitchFamily="34" charset="-122"/>
                <a:cs typeface="+mn-cs"/>
              </a:rPr>
              <a:t>实验课程设计</a:t>
            </a:r>
            <a:endParaRPr lang="zh-CN" altLang="en-US" sz="3000" b="1" dirty="0">
              <a:solidFill>
                <a:srgbClr val="11576A"/>
              </a:solidFill>
              <a:latin typeface="微软雅黑" panose="020B0503020204020204" pitchFamily="34" charset="-122"/>
              <a:ea typeface="微软雅黑" panose="020B0503020204020204" pitchFamily="34" charset="-122"/>
              <a:cs typeface="+mn-cs"/>
            </a:endParaRPr>
          </a:p>
        </p:txBody>
      </p:sp>
      <p:pic>
        <p:nvPicPr>
          <p:cNvPr id="8" name="图片 7" descr="小点1.png"/>
          <p:cNvPicPr>
            <a:picLocks noChangeAspect="1"/>
          </p:cNvPicPr>
          <p:nvPr/>
        </p:nvPicPr>
        <p:blipFill>
          <a:blip r:embed="rId1" cstate="print"/>
          <a:stretch>
            <a:fillRect/>
          </a:stretch>
        </p:blipFill>
        <p:spPr>
          <a:xfrm>
            <a:off x="654484" y="1357650"/>
            <a:ext cx="144077" cy="148997"/>
          </a:xfrm>
          <a:prstGeom prst="rect">
            <a:avLst/>
          </a:prstGeom>
        </p:spPr>
      </p:pic>
      <p:sp>
        <p:nvSpPr>
          <p:cNvPr id="9" name="矩形 4"/>
          <p:cNvSpPr>
            <a:spLocks noChangeArrowheads="1"/>
          </p:cNvSpPr>
          <p:nvPr/>
        </p:nvSpPr>
        <p:spPr bwMode="auto">
          <a:xfrm>
            <a:off x="820286" y="2502903"/>
            <a:ext cx="4023122"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Lucida Sans" panose="020B0602030504020204" pitchFamily="34" charset="0"/>
                <a:ea typeface="永中宋体" charset="-122"/>
              </a:defRPr>
            </a:lvl1pPr>
            <a:lvl2pPr marL="742950" indent="-285750" eaLnBrk="0" hangingPunct="0">
              <a:defRPr sz="2400">
                <a:solidFill>
                  <a:schemeClr val="tx1"/>
                </a:solidFill>
                <a:latin typeface="Lucida Sans" panose="020B0602030504020204" pitchFamily="34" charset="0"/>
                <a:ea typeface="永中宋体" charset="-122"/>
              </a:defRPr>
            </a:lvl2pPr>
            <a:lvl3pPr marL="1143000" indent="-228600" eaLnBrk="0" hangingPunct="0">
              <a:defRPr sz="2400">
                <a:solidFill>
                  <a:schemeClr val="tx1"/>
                </a:solidFill>
                <a:latin typeface="Lucida Sans" panose="020B0602030504020204" pitchFamily="34" charset="0"/>
                <a:ea typeface="永中宋体" charset="-122"/>
              </a:defRPr>
            </a:lvl3pPr>
            <a:lvl4pPr marL="1600200" indent="-228600" eaLnBrk="0" hangingPunct="0">
              <a:defRPr sz="2400">
                <a:solidFill>
                  <a:schemeClr val="tx1"/>
                </a:solidFill>
                <a:latin typeface="Lucida Sans" panose="020B0602030504020204" pitchFamily="34" charset="0"/>
                <a:ea typeface="永中宋体" charset="-122"/>
              </a:defRPr>
            </a:lvl4pPr>
            <a:lvl5pPr marL="2057400" indent="-228600" eaLnBrk="0" hangingPunct="0">
              <a:defRPr sz="2400">
                <a:solidFill>
                  <a:schemeClr val="tx1"/>
                </a:solidFill>
                <a:latin typeface="Lucida Sans" panose="020B0602030504020204" pitchFamily="34" charset="0"/>
                <a:ea typeface="永中宋体" charset="-122"/>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9pPr>
          </a:lstStyle>
          <a:p>
            <a:pPr eaLnBrk="1" hangingPunct="1">
              <a:buFont typeface="Arial" panose="02080604020202020204" charset="0"/>
              <a:buChar char="•"/>
            </a:pPr>
            <a:r>
              <a:rPr lang="ar-SA" altLang="zh-CN" sz="1500" b="1" dirty="0" smtClean="0">
                <a:solidFill>
                  <a:srgbClr val="11576A"/>
                </a:solidFill>
                <a:latin typeface="微软雅黑" panose="020B0503020204020204" pitchFamily="34" charset="-122"/>
                <a:ea typeface="微软雅黑" panose="020B0503020204020204" pitchFamily="34" charset="-122"/>
              </a:rPr>
              <a:t>基于分段机制的存储管理</a:t>
            </a:r>
            <a:endParaRPr lang="zh-CN" altLang="zh-CN" sz="1500" b="1" dirty="0">
              <a:solidFill>
                <a:srgbClr val="11576A"/>
              </a:solidFill>
              <a:latin typeface="微软雅黑" panose="020B0503020204020204" pitchFamily="34" charset="-122"/>
              <a:ea typeface="微软雅黑" panose="020B0503020204020204" pitchFamily="34" charset="-122"/>
            </a:endParaRPr>
          </a:p>
          <a:p>
            <a:pPr eaLnBrk="1" hangingPunct="1">
              <a:buFont typeface="Arial" panose="02080604020202020204" charset="0"/>
              <a:buChar char="•"/>
            </a:pPr>
            <a:r>
              <a:rPr lang="ar-SA" altLang="zh-CN" sz="1500" b="1" dirty="0">
                <a:solidFill>
                  <a:srgbClr val="11576A"/>
                </a:solidFill>
                <a:latin typeface="微软雅黑" panose="020B0503020204020204" pitchFamily="34" charset="-122"/>
                <a:ea typeface="微软雅黑" panose="020B0503020204020204" pitchFamily="34" charset="-122"/>
              </a:rPr>
              <a:t>设备管理的基本概念</a:t>
            </a:r>
            <a:endParaRPr lang="zh-CN" altLang="zh-CN" sz="1500" b="1" dirty="0">
              <a:solidFill>
                <a:srgbClr val="11576A"/>
              </a:solidFill>
              <a:latin typeface="微软雅黑" panose="020B0503020204020204" pitchFamily="34" charset="-122"/>
              <a:ea typeface="微软雅黑" panose="020B0503020204020204" pitchFamily="34" charset="-122"/>
            </a:endParaRPr>
          </a:p>
          <a:p>
            <a:pPr eaLnBrk="1" hangingPunct="1">
              <a:buFont typeface="Arial" panose="02080604020202020204" charset="0"/>
              <a:buChar char="•"/>
            </a:pPr>
            <a:r>
              <a:rPr lang="en-US" altLang="zh-CN" sz="1500" b="1" dirty="0">
                <a:solidFill>
                  <a:srgbClr val="11576A"/>
                </a:solidFill>
                <a:latin typeface="微软雅黑" panose="020B0503020204020204" pitchFamily="34" charset="-122"/>
                <a:ea typeface="微软雅黑" panose="020B0503020204020204" pitchFamily="34" charset="-122"/>
              </a:rPr>
              <a:t>PC</a:t>
            </a:r>
            <a:r>
              <a:rPr lang="ar-SA" altLang="zh-CN" sz="1500" b="1" dirty="0">
                <a:solidFill>
                  <a:srgbClr val="11576A"/>
                </a:solidFill>
                <a:latin typeface="微软雅黑" panose="020B0503020204020204" pitchFamily="34" charset="-122"/>
                <a:ea typeface="微软雅黑" panose="020B0503020204020204" pitchFamily="34" charset="-122"/>
              </a:rPr>
              <a:t>启动</a:t>
            </a:r>
            <a:r>
              <a:rPr lang="en-US" altLang="zh-CN" sz="1500" b="1" dirty="0" err="1">
                <a:solidFill>
                  <a:srgbClr val="11576A"/>
                </a:solidFill>
                <a:latin typeface="微软雅黑" panose="020B0503020204020204" pitchFamily="34" charset="-122"/>
                <a:ea typeface="微软雅黑" panose="020B0503020204020204" pitchFamily="34" charset="-122"/>
              </a:rPr>
              <a:t>bootloader</a:t>
            </a:r>
            <a:r>
              <a:rPr lang="ar-SA" altLang="zh-CN" sz="1500" b="1" dirty="0">
                <a:solidFill>
                  <a:srgbClr val="11576A"/>
                </a:solidFill>
                <a:latin typeface="微软雅黑" panose="020B0503020204020204" pitchFamily="34" charset="-122"/>
                <a:ea typeface="微软雅黑" panose="020B0503020204020204" pitchFamily="34" charset="-122"/>
              </a:rPr>
              <a:t>的过程</a:t>
            </a:r>
            <a:endParaRPr lang="zh-CN" altLang="zh-CN" sz="1500" b="1" dirty="0">
              <a:solidFill>
                <a:srgbClr val="11576A"/>
              </a:solidFill>
              <a:latin typeface="微软雅黑" panose="020B0503020204020204" pitchFamily="34" charset="-122"/>
              <a:ea typeface="微软雅黑" panose="020B0503020204020204" pitchFamily="34" charset="-122"/>
            </a:endParaRPr>
          </a:p>
          <a:p>
            <a:pPr eaLnBrk="1" hangingPunct="1">
              <a:buFont typeface="Arial" panose="02080604020202020204" charset="0"/>
              <a:buChar char="•"/>
            </a:pPr>
            <a:r>
              <a:rPr lang="en-US" altLang="zh-CN" sz="1500" b="1" dirty="0" err="1">
                <a:solidFill>
                  <a:srgbClr val="11576A"/>
                </a:solidFill>
                <a:latin typeface="微软雅黑" panose="020B0503020204020204" pitchFamily="34" charset="-122"/>
                <a:ea typeface="微软雅黑" panose="020B0503020204020204" pitchFamily="34" charset="-122"/>
              </a:rPr>
              <a:t>bootloader</a:t>
            </a:r>
            <a:r>
              <a:rPr lang="ar-SA" altLang="zh-CN" sz="1500" b="1" dirty="0">
                <a:solidFill>
                  <a:srgbClr val="11576A"/>
                </a:solidFill>
                <a:latin typeface="微软雅黑" panose="020B0503020204020204" pitchFamily="34" charset="-122"/>
                <a:ea typeface="微软雅黑" panose="020B0503020204020204" pitchFamily="34" charset="-122"/>
              </a:rPr>
              <a:t>的文件组成</a:t>
            </a:r>
            <a:endParaRPr lang="zh-CN" altLang="zh-CN" sz="1500" b="1" dirty="0">
              <a:solidFill>
                <a:srgbClr val="11576A"/>
              </a:solidFill>
              <a:latin typeface="微软雅黑" panose="020B0503020204020204" pitchFamily="34" charset="-122"/>
              <a:ea typeface="微软雅黑" panose="020B0503020204020204" pitchFamily="34" charset="-122"/>
            </a:endParaRPr>
          </a:p>
          <a:p>
            <a:pPr eaLnBrk="1" hangingPunct="1">
              <a:buFont typeface="Arial" panose="02080604020202020204" charset="0"/>
              <a:buChar char="•"/>
            </a:pPr>
            <a:r>
              <a:rPr lang="ar-SA" altLang="zh-CN" sz="1500" b="1" dirty="0">
                <a:solidFill>
                  <a:srgbClr val="11576A"/>
                </a:solidFill>
                <a:latin typeface="微软雅黑" panose="020B0503020204020204" pitchFamily="34" charset="-122"/>
                <a:ea typeface="微软雅黑" panose="020B0503020204020204" pitchFamily="34" charset="-122"/>
              </a:rPr>
              <a:t>编译运行</a:t>
            </a:r>
            <a:r>
              <a:rPr lang="en-US" altLang="zh-CN" sz="1500" b="1" dirty="0" err="1">
                <a:solidFill>
                  <a:srgbClr val="11576A"/>
                </a:solidFill>
                <a:latin typeface="微软雅黑" panose="020B0503020204020204" pitchFamily="34" charset="-122"/>
                <a:ea typeface="微软雅黑" panose="020B0503020204020204" pitchFamily="34" charset="-122"/>
              </a:rPr>
              <a:t>bootloader</a:t>
            </a:r>
            <a:r>
              <a:rPr lang="ar-SA" altLang="zh-CN" sz="1500" b="1" dirty="0">
                <a:solidFill>
                  <a:srgbClr val="11576A"/>
                </a:solidFill>
                <a:latin typeface="微软雅黑" panose="020B0503020204020204" pitchFamily="34" charset="-122"/>
                <a:ea typeface="微软雅黑" panose="020B0503020204020204" pitchFamily="34" charset="-122"/>
              </a:rPr>
              <a:t>的过程</a:t>
            </a:r>
            <a:endParaRPr lang="zh-CN" altLang="zh-CN" sz="1500" b="1" dirty="0">
              <a:solidFill>
                <a:srgbClr val="11576A"/>
              </a:solidFill>
              <a:latin typeface="微软雅黑" panose="020B0503020204020204" pitchFamily="34" charset="-122"/>
              <a:ea typeface="微软雅黑" panose="020B0503020204020204" pitchFamily="34" charset="-122"/>
            </a:endParaRPr>
          </a:p>
          <a:p>
            <a:pPr eaLnBrk="1" hangingPunct="1">
              <a:buFont typeface="Arial" panose="02080604020202020204" charset="0"/>
              <a:buChar char="•"/>
            </a:pPr>
            <a:r>
              <a:rPr lang="ar-SA" altLang="zh-CN" sz="1500" b="1" dirty="0">
                <a:solidFill>
                  <a:srgbClr val="11576A"/>
                </a:solidFill>
                <a:latin typeface="微软雅黑" panose="020B0503020204020204" pitchFamily="34" charset="-122"/>
                <a:ea typeface="微软雅黑" panose="020B0503020204020204" pitchFamily="34" charset="-122"/>
              </a:rPr>
              <a:t>调试</a:t>
            </a:r>
            <a:r>
              <a:rPr lang="en-US" altLang="zh-CN" sz="1500" b="1" dirty="0" err="1">
                <a:solidFill>
                  <a:srgbClr val="11576A"/>
                </a:solidFill>
                <a:latin typeface="微软雅黑" panose="020B0503020204020204" pitchFamily="34" charset="-122"/>
                <a:ea typeface="微软雅黑" panose="020B0503020204020204" pitchFamily="34" charset="-122"/>
              </a:rPr>
              <a:t>bootloader</a:t>
            </a:r>
            <a:r>
              <a:rPr lang="ar-SA" altLang="zh-CN" sz="1500" b="1" dirty="0">
                <a:solidFill>
                  <a:srgbClr val="11576A"/>
                </a:solidFill>
                <a:latin typeface="微软雅黑" panose="020B0503020204020204" pitchFamily="34" charset="-122"/>
                <a:ea typeface="微软雅黑" panose="020B0503020204020204" pitchFamily="34" charset="-122"/>
              </a:rPr>
              <a:t>的方法</a:t>
            </a:r>
            <a:endParaRPr lang="zh-CN" altLang="zh-CN" sz="1500" b="1" dirty="0">
              <a:solidFill>
                <a:srgbClr val="11576A"/>
              </a:solidFill>
              <a:latin typeface="微软雅黑" panose="020B0503020204020204" pitchFamily="34" charset="-122"/>
              <a:ea typeface="微软雅黑" panose="020B0503020204020204" pitchFamily="34" charset="-122"/>
            </a:endParaRPr>
          </a:p>
          <a:p>
            <a:pPr eaLnBrk="1" hangingPunct="1">
              <a:buFont typeface="Arial" panose="02080604020202020204" charset="0"/>
              <a:buChar char="•"/>
            </a:pPr>
            <a:r>
              <a:rPr lang="ar-SA" altLang="zh-CN" sz="1500" b="1" dirty="0">
                <a:solidFill>
                  <a:srgbClr val="11576A"/>
                </a:solidFill>
                <a:latin typeface="微软雅黑" panose="020B0503020204020204" pitchFamily="34" charset="-122"/>
                <a:ea typeface="微软雅黑" panose="020B0503020204020204" pitchFamily="34" charset="-122"/>
              </a:rPr>
              <a:t>在汇编级了解栈的结构和处理过程</a:t>
            </a:r>
            <a:endParaRPr lang="zh-CN" altLang="zh-CN" sz="1500" b="1" dirty="0">
              <a:solidFill>
                <a:srgbClr val="11576A"/>
              </a:solidFill>
              <a:latin typeface="微软雅黑" panose="020B0503020204020204" pitchFamily="34" charset="-122"/>
              <a:ea typeface="微软雅黑" panose="020B0503020204020204" pitchFamily="34" charset="-122"/>
            </a:endParaRPr>
          </a:p>
          <a:p>
            <a:pPr eaLnBrk="1" hangingPunct="1">
              <a:buFont typeface="Arial" panose="02080604020202020204" charset="0"/>
              <a:buChar char="•"/>
            </a:pPr>
            <a:r>
              <a:rPr lang="ar-SA" altLang="zh-CN" sz="1500" b="1" dirty="0">
                <a:solidFill>
                  <a:srgbClr val="11576A"/>
                </a:solidFill>
                <a:latin typeface="微软雅黑" panose="020B0503020204020204" pitchFamily="34" charset="-122"/>
                <a:ea typeface="微软雅黑" panose="020B0503020204020204" pitchFamily="34" charset="-122"/>
              </a:rPr>
              <a:t>中断处理机制</a:t>
            </a:r>
            <a:endParaRPr lang="zh-CN" altLang="zh-CN" sz="1500" b="1" dirty="0">
              <a:solidFill>
                <a:srgbClr val="11576A"/>
              </a:solidFill>
              <a:latin typeface="微软雅黑" panose="020B0503020204020204" pitchFamily="34" charset="-122"/>
              <a:ea typeface="微软雅黑" panose="020B0503020204020204" pitchFamily="34" charset="-122"/>
            </a:endParaRPr>
          </a:p>
          <a:p>
            <a:pPr eaLnBrk="1" hangingPunct="1">
              <a:buFont typeface="Arial" panose="02080604020202020204" charset="0"/>
              <a:buChar char="•"/>
            </a:pPr>
            <a:r>
              <a:rPr lang="ar-SA" altLang="zh-CN" sz="1500" b="1" dirty="0">
                <a:solidFill>
                  <a:srgbClr val="11576A"/>
                </a:solidFill>
                <a:latin typeface="微软雅黑" panose="020B0503020204020204" pitchFamily="34" charset="-122"/>
                <a:ea typeface="微软雅黑" panose="020B0503020204020204" pitchFamily="34" charset="-122"/>
              </a:rPr>
              <a:t>通过串口</a:t>
            </a:r>
            <a:r>
              <a:rPr lang="en-US" altLang="zh-CN" sz="1500" b="1" dirty="0">
                <a:solidFill>
                  <a:srgbClr val="11576A"/>
                </a:solidFill>
                <a:latin typeface="微软雅黑" panose="020B0503020204020204" pitchFamily="34" charset="-122"/>
                <a:ea typeface="微软雅黑" panose="020B0503020204020204" pitchFamily="34" charset="-122"/>
              </a:rPr>
              <a:t>/</a:t>
            </a:r>
            <a:r>
              <a:rPr lang="ar-SA" altLang="zh-CN" sz="1500" b="1" dirty="0">
                <a:solidFill>
                  <a:srgbClr val="11576A"/>
                </a:solidFill>
                <a:latin typeface="微软雅黑" panose="020B0503020204020204" pitchFamily="34" charset="-122"/>
                <a:ea typeface="微软雅黑" panose="020B0503020204020204" pitchFamily="34" charset="-122"/>
              </a:rPr>
              <a:t>并口</a:t>
            </a:r>
            <a:r>
              <a:rPr lang="en-US" altLang="zh-CN" sz="1500" b="1" dirty="0">
                <a:solidFill>
                  <a:srgbClr val="11576A"/>
                </a:solidFill>
                <a:latin typeface="微软雅黑" panose="020B0503020204020204" pitchFamily="34" charset="-122"/>
                <a:ea typeface="微软雅黑" panose="020B0503020204020204" pitchFamily="34" charset="-122"/>
              </a:rPr>
              <a:t>/CGA</a:t>
            </a:r>
            <a:r>
              <a:rPr lang="ar-SA" altLang="zh-CN" sz="1500" b="1" dirty="0">
                <a:solidFill>
                  <a:srgbClr val="11576A"/>
                </a:solidFill>
                <a:latin typeface="微软雅黑" panose="020B0503020204020204" pitchFamily="34" charset="-122"/>
                <a:ea typeface="微软雅黑" panose="020B0503020204020204" pitchFamily="34" charset="-122"/>
              </a:rPr>
              <a:t>输出字符的方法</a:t>
            </a:r>
            <a:endParaRPr lang="zh-CN" altLang="zh-CN" sz="1500" b="1" dirty="0">
              <a:solidFill>
                <a:srgbClr val="11576A"/>
              </a:solidFill>
              <a:latin typeface="微软雅黑" panose="020B0503020204020204" pitchFamily="34" charset="-122"/>
              <a:ea typeface="微软雅黑" panose="020B0503020204020204" pitchFamily="34"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内容占位符 2"/>
          <p:cNvSpPr>
            <a:spLocks noGrp="1"/>
          </p:cNvSpPr>
          <p:nvPr>
            <p:ph idx="1"/>
          </p:nvPr>
        </p:nvSpPr>
        <p:spPr>
          <a:xfrm>
            <a:off x="467544" y="1203598"/>
            <a:ext cx="4762872" cy="1227583"/>
          </a:xfrm>
        </p:spPr>
        <p:txBody>
          <a:bodyPr/>
          <a:lstStyle/>
          <a:p>
            <a:pPr marL="0"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800" b="1" dirty="0">
                <a:solidFill>
                  <a:srgbClr val="11576A"/>
                </a:solidFill>
                <a:latin typeface="张海山锐谐体2.0-授权联系：Samtype@QQ.com" pitchFamily="2" charset="-122"/>
                <a:ea typeface="张海山锐谐体2.0-授权联系：Samtype@QQ.com" pitchFamily="2" charset="-122"/>
              </a:rPr>
              <a:t> </a:t>
            </a:r>
            <a:r>
              <a:rPr lang="en-US" altLang="zh-CN" sz="2000" b="1" dirty="0" smtClean="0">
                <a:solidFill>
                  <a:srgbClr val="11576A"/>
                </a:solidFill>
                <a:latin typeface="微软雅黑" panose="020B0503020204020204" pitchFamily="34" charset="-122"/>
                <a:ea typeface="微软雅黑" panose="020B0503020204020204" pitchFamily="34" charset="-122"/>
              </a:rPr>
              <a:t>Lab2:  </a:t>
            </a:r>
            <a:r>
              <a:rPr lang="zh-CN" altLang="en-US" sz="1800" b="1" dirty="0" smtClean="0">
                <a:solidFill>
                  <a:srgbClr val="11576A"/>
                </a:solidFill>
                <a:latin typeface="微软雅黑" panose="020B0503020204020204" pitchFamily="34" charset="-122"/>
                <a:ea typeface="微软雅黑" panose="020B0503020204020204" pitchFamily="34" charset="-122"/>
              </a:rPr>
              <a:t>物理内存管理</a:t>
            </a:r>
            <a:endParaRPr lang="en-US" altLang="zh-CN" sz="1800" b="1" dirty="0">
              <a:solidFill>
                <a:srgbClr val="11576A"/>
              </a:solidFill>
              <a:latin typeface="微软雅黑" panose="020B0503020204020204" pitchFamily="34" charset="-122"/>
              <a:ea typeface="微软雅黑" panose="020B0503020204020204" pitchFamily="34" charset="-122"/>
            </a:endParaRPr>
          </a:p>
          <a:p>
            <a:pPr marL="457200" lvl="1" indent="0">
              <a:buNone/>
            </a:pPr>
            <a:r>
              <a:rPr lang="zh-CN" altLang="zh-CN" sz="1800" b="1" dirty="0" smtClean="0">
                <a:solidFill>
                  <a:srgbClr val="11576A"/>
                </a:solidFill>
                <a:latin typeface="微软雅黑" panose="020B0503020204020204" pitchFamily="34" charset="-122"/>
                <a:ea typeface="微软雅黑" panose="020B0503020204020204" pitchFamily="34" charset="-122"/>
              </a:rPr>
              <a:t>理解</a:t>
            </a:r>
            <a:r>
              <a:rPr lang="en-US" altLang="zh-CN" sz="1800" b="1" dirty="0">
                <a:solidFill>
                  <a:srgbClr val="11576A"/>
                </a:solidFill>
                <a:latin typeface="微软雅黑" panose="020B0503020204020204" pitchFamily="34" charset="-122"/>
                <a:ea typeface="微软雅黑" panose="020B0503020204020204" pitchFamily="34" charset="-122"/>
              </a:rPr>
              <a:t>x86</a:t>
            </a:r>
            <a:r>
              <a:rPr lang="zh-CN" altLang="zh-CN" sz="1800" b="1" dirty="0">
                <a:solidFill>
                  <a:srgbClr val="11576A"/>
                </a:solidFill>
                <a:latin typeface="微软雅黑" panose="020B0503020204020204" pitchFamily="34" charset="-122"/>
                <a:ea typeface="微软雅黑" panose="020B0503020204020204" pitchFamily="34" charset="-122"/>
              </a:rPr>
              <a:t>分段</a:t>
            </a:r>
            <a:r>
              <a:rPr lang="en-US" altLang="zh-CN" sz="1800" b="1" dirty="0">
                <a:solidFill>
                  <a:srgbClr val="11576A"/>
                </a:solidFill>
                <a:latin typeface="微软雅黑" panose="020B0503020204020204" pitchFamily="34" charset="-122"/>
                <a:ea typeface="微软雅黑" panose="020B0503020204020204" pitchFamily="34" charset="-122"/>
              </a:rPr>
              <a:t>/</a:t>
            </a:r>
            <a:r>
              <a:rPr lang="zh-CN" altLang="zh-CN" sz="1800" b="1" dirty="0">
                <a:solidFill>
                  <a:srgbClr val="11576A"/>
                </a:solidFill>
                <a:latin typeface="微软雅黑" panose="020B0503020204020204" pitchFamily="34" charset="-122"/>
                <a:ea typeface="微软雅黑" panose="020B0503020204020204" pitchFamily="34" charset="-122"/>
              </a:rPr>
              <a:t>分页模式，了解操作系统如何</a:t>
            </a:r>
            <a:r>
              <a:rPr lang="zh-CN" altLang="zh-CN" sz="1800" b="1" dirty="0" smtClean="0">
                <a:solidFill>
                  <a:srgbClr val="11576A"/>
                </a:solidFill>
                <a:latin typeface="微软雅黑" panose="020B0503020204020204" pitchFamily="34" charset="-122"/>
                <a:ea typeface="微软雅黑" panose="020B0503020204020204" pitchFamily="34" charset="-122"/>
              </a:rPr>
              <a:t>管理</a:t>
            </a:r>
            <a:r>
              <a:rPr lang="zh-CN" altLang="en-US" sz="1800" b="1" dirty="0" smtClean="0">
                <a:solidFill>
                  <a:srgbClr val="11576A"/>
                </a:solidFill>
                <a:latin typeface="微软雅黑" panose="020B0503020204020204" pitchFamily="34" charset="-122"/>
                <a:ea typeface="微软雅黑" panose="020B0503020204020204" pitchFamily="34" charset="-122"/>
              </a:rPr>
              <a:t>连续空间的</a:t>
            </a:r>
            <a:r>
              <a:rPr lang="zh-CN" altLang="zh-CN" sz="1800" b="1" dirty="0" smtClean="0">
                <a:solidFill>
                  <a:srgbClr val="11576A"/>
                </a:solidFill>
                <a:latin typeface="微软雅黑" panose="020B0503020204020204" pitchFamily="34" charset="-122"/>
                <a:ea typeface="微软雅黑" panose="020B0503020204020204" pitchFamily="34" charset="-122"/>
              </a:rPr>
              <a:t>物理内存</a:t>
            </a:r>
            <a:endParaRPr lang="en-US" altLang="zh-CN" sz="1800" b="1" dirty="0">
              <a:solidFill>
                <a:srgbClr val="11576A"/>
              </a:solidFill>
              <a:latin typeface="微软雅黑" panose="020B0503020204020204" pitchFamily="34" charset="-122"/>
              <a:ea typeface="微软雅黑" panose="020B0503020204020204" pitchFamily="34" charset="-122"/>
            </a:endParaRPr>
          </a:p>
          <a:p>
            <a:endParaRPr lang="zh-CN" altLang="en-US" b="1" dirty="0" smtClean="0">
              <a:solidFill>
                <a:srgbClr val="11576A"/>
              </a:solidFill>
              <a:latin typeface="微软雅黑" panose="020B0503020204020204" pitchFamily="34" charset="-122"/>
              <a:ea typeface="微软雅黑" panose="020B0503020204020204" pitchFamily="34" charset="-122"/>
            </a:endParaRPr>
          </a:p>
        </p:txBody>
      </p:sp>
      <p:sp>
        <p:nvSpPr>
          <p:cNvPr id="16388" name="矩形 3"/>
          <p:cNvSpPr>
            <a:spLocks noChangeArrowheads="1"/>
          </p:cNvSpPr>
          <p:nvPr/>
        </p:nvSpPr>
        <p:spPr bwMode="auto">
          <a:xfrm>
            <a:off x="981944" y="2431181"/>
            <a:ext cx="3429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Lucida Sans" panose="020B0602030504020204" pitchFamily="34" charset="0"/>
                <a:ea typeface="永中宋体" charset="-122"/>
              </a:defRPr>
            </a:lvl1pPr>
            <a:lvl2pPr marL="742950" indent="-285750" eaLnBrk="0" hangingPunct="0">
              <a:defRPr sz="2400">
                <a:solidFill>
                  <a:schemeClr val="tx1"/>
                </a:solidFill>
                <a:latin typeface="Lucida Sans" panose="020B0602030504020204" pitchFamily="34" charset="0"/>
                <a:ea typeface="永中宋体" charset="-122"/>
              </a:defRPr>
            </a:lvl2pPr>
            <a:lvl3pPr marL="1143000" indent="-228600" eaLnBrk="0" hangingPunct="0">
              <a:defRPr sz="2400">
                <a:solidFill>
                  <a:schemeClr val="tx1"/>
                </a:solidFill>
                <a:latin typeface="Lucida Sans" panose="020B0602030504020204" pitchFamily="34" charset="0"/>
                <a:ea typeface="永中宋体" charset="-122"/>
              </a:defRPr>
            </a:lvl3pPr>
            <a:lvl4pPr marL="1600200" indent="-228600" eaLnBrk="0" hangingPunct="0">
              <a:defRPr sz="2400">
                <a:solidFill>
                  <a:schemeClr val="tx1"/>
                </a:solidFill>
                <a:latin typeface="Lucida Sans" panose="020B0602030504020204" pitchFamily="34" charset="0"/>
                <a:ea typeface="永中宋体" charset="-122"/>
              </a:defRPr>
            </a:lvl4pPr>
            <a:lvl5pPr marL="2057400" indent="-228600" eaLnBrk="0" hangingPunct="0">
              <a:defRPr sz="2400">
                <a:solidFill>
                  <a:schemeClr val="tx1"/>
                </a:solidFill>
                <a:latin typeface="Lucida Sans" panose="020B0602030504020204" pitchFamily="34" charset="0"/>
                <a:ea typeface="永中宋体" charset="-122"/>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9pPr>
          </a:lstStyle>
          <a:p>
            <a:pPr eaLnBrk="1" hangingPunct="1">
              <a:buFont typeface="Arial" panose="02080604020202020204" charset="0"/>
              <a:buChar char="•"/>
            </a:pPr>
            <a:r>
              <a:rPr lang="zh-CN" altLang="en-US" sz="1600" b="1" dirty="0">
                <a:solidFill>
                  <a:srgbClr val="11576A"/>
                </a:solidFill>
                <a:latin typeface="微软雅黑" panose="020B0503020204020204" pitchFamily="34" charset="-122"/>
                <a:ea typeface="微软雅黑" panose="020B0503020204020204" pitchFamily="34" charset="-122"/>
              </a:rPr>
              <a:t>理解内存地址的转换和保护</a:t>
            </a:r>
            <a:endParaRPr lang="zh-CN" altLang="en-US" sz="1600" b="1" dirty="0">
              <a:solidFill>
                <a:srgbClr val="11576A"/>
              </a:solidFill>
              <a:latin typeface="微软雅黑" panose="020B0503020204020204" pitchFamily="34" charset="-122"/>
              <a:ea typeface="微软雅黑" panose="020B0503020204020204" pitchFamily="34" charset="-122"/>
            </a:endParaRPr>
          </a:p>
          <a:p>
            <a:pPr eaLnBrk="1" hangingPunct="1">
              <a:buFont typeface="Arial" panose="02080604020202020204" charset="0"/>
              <a:buChar char="•"/>
            </a:pPr>
            <a:r>
              <a:rPr lang="zh-CN" altLang="en-US" sz="1600" b="1" dirty="0">
                <a:solidFill>
                  <a:srgbClr val="11576A"/>
                </a:solidFill>
                <a:latin typeface="微软雅黑" panose="020B0503020204020204" pitchFamily="34" charset="-122"/>
                <a:ea typeface="微软雅黑" panose="020B0503020204020204" pitchFamily="34" charset="-122"/>
              </a:rPr>
              <a:t>实现</a:t>
            </a:r>
            <a:r>
              <a:rPr lang="zh-CN" altLang="en-US" sz="1600" b="1" dirty="0" smtClean="0">
                <a:solidFill>
                  <a:srgbClr val="11576A"/>
                </a:solidFill>
                <a:latin typeface="微软雅黑" panose="020B0503020204020204" pitchFamily="34" charset="-122"/>
                <a:ea typeface="微软雅黑" panose="020B0503020204020204" pitchFamily="34" charset="-122"/>
              </a:rPr>
              <a:t>页表</a:t>
            </a:r>
            <a:r>
              <a:rPr lang="zh-CN" altLang="en-US" sz="1600" b="1" dirty="0">
                <a:solidFill>
                  <a:srgbClr val="11576A"/>
                </a:solidFill>
                <a:latin typeface="微软雅黑" panose="020B0503020204020204" pitchFamily="34" charset="-122"/>
                <a:ea typeface="微软雅黑" panose="020B0503020204020204" pitchFamily="34" charset="-122"/>
              </a:rPr>
              <a:t>的建立和使用方法</a:t>
            </a:r>
            <a:endParaRPr lang="zh-CN" altLang="en-US" sz="1600" b="1" dirty="0">
              <a:solidFill>
                <a:srgbClr val="11576A"/>
              </a:solidFill>
              <a:latin typeface="微软雅黑" panose="020B0503020204020204" pitchFamily="34" charset="-122"/>
              <a:ea typeface="微软雅黑" panose="020B0503020204020204" pitchFamily="34" charset="-122"/>
            </a:endParaRPr>
          </a:p>
          <a:p>
            <a:pPr eaLnBrk="1" hangingPunct="1">
              <a:buFont typeface="Arial" panose="02080604020202020204" charset="0"/>
              <a:buChar char="•"/>
            </a:pPr>
            <a:r>
              <a:rPr lang="zh-CN" altLang="en-US" sz="1600" b="1" dirty="0">
                <a:solidFill>
                  <a:srgbClr val="11576A"/>
                </a:solidFill>
                <a:latin typeface="微软雅黑" panose="020B0503020204020204" pitchFamily="34" charset="-122"/>
                <a:ea typeface="微软雅黑" panose="020B0503020204020204" pitchFamily="34" charset="-122"/>
              </a:rPr>
              <a:t>实现</a:t>
            </a:r>
            <a:r>
              <a:rPr lang="zh-CN" altLang="en-US" sz="1600" b="1" dirty="0" smtClean="0">
                <a:solidFill>
                  <a:srgbClr val="11576A"/>
                </a:solidFill>
                <a:latin typeface="微软雅黑" panose="020B0503020204020204" pitchFamily="34" charset="-122"/>
                <a:ea typeface="微软雅黑" panose="020B0503020204020204" pitchFamily="34" charset="-122"/>
              </a:rPr>
              <a:t>物理内存</a:t>
            </a:r>
            <a:r>
              <a:rPr lang="zh-CN" altLang="en-US" sz="1600" b="1" dirty="0">
                <a:solidFill>
                  <a:srgbClr val="11576A"/>
                </a:solidFill>
                <a:latin typeface="微软雅黑" panose="020B0503020204020204" pitchFamily="34" charset="-122"/>
                <a:ea typeface="微软雅黑" panose="020B0503020204020204" pitchFamily="34" charset="-122"/>
              </a:rPr>
              <a:t>的管理方法</a:t>
            </a:r>
            <a:endParaRPr lang="zh-CN" altLang="en-US" sz="1600" b="1" dirty="0">
              <a:solidFill>
                <a:srgbClr val="11576A"/>
              </a:solidFill>
              <a:latin typeface="微软雅黑" panose="020B0503020204020204" pitchFamily="34" charset="-122"/>
              <a:ea typeface="微软雅黑" panose="020B0503020204020204" pitchFamily="34" charset="-122"/>
            </a:endParaRPr>
          </a:p>
          <a:p>
            <a:pPr eaLnBrk="1" hangingPunct="1">
              <a:buFont typeface="Arial" panose="02080604020202020204" charset="0"/>
              <a:buChar char="•"/>
            </a:pPr>
            <a:r>
              <a:rPr lang="zh-CN" altLang="en-US" sz="1600" b="1" dirty="0">
                <a:solidFill>
                  <a:srgbClr val="11576A"/>
                </a:solidFill>
                <a:latin typeface="微软雅黑" panose="020B0503020204020204" pitchFamily="34" charset="-122"/>
                <a:ea typeface="微软雅黑" panose="020B0503020204020204" pitchFamily="34" charset="-122"/>
              </a:rPr>
              <a:t>了解常用的减少碎片的</a:t>
            </a:r>
            <a:r>
              <a:rPr lang="zh-CN" altLang="en-US" sz="1600" b="1" dirty="0" smtClean="0">
                <a:solidFill>
                  <a:srgbClr val="11576A"/>
                </a:solidFill>
                <a:latin typeface="微软雅黑" panose="020B0503020204020204" pitchFamily="34" charset="-122"/>
                <a:ea typeface="微软雅黑" panose="020B0503020204020204" pitchFamily="34" charset="-122"/>
              </a:rPr>
              <a:t>方法</a:t>
            </a:r>
          </a:p>
        </p:txBody>
      </p:sp>
      <p:sp>
        <p:nvSpPr>
          <p:cNvPr id="7" name="Rectangle 3"/>
          <p:cNvSpPr txBox="1">
            <a:spLocks noChangeArrowheads="1"/>
          </p:cNvSpPr>
          <p:nvPr/>
        </p:nvSpPr>
        <p:spPr>
          <a:xfrm>
            <a:off x="3131840" y="195486"/>
            <a:ext cx="3610744"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rgbClr val="11576A"/>
                </a:solidFill>
                <a:latin typeface="微软雅黑" panose="020B0503020204020204" pitchFamily="34" charset="-122"/>
                <a:ea typeface="微软雅黑" panose="020B0503020204020204" pitchFamily="34" charset="-122"/>
                <a:cs typeface="+mn-cs"/>
              </a:rPr>
              <a:t>实验课程设计</a:t>
            </a:r>
            <a:endParaRPr lang="zh-CN" altLang="en-US" sz="3000" b="1" dirty="0">
              <a:solidFill>
                <a:srgbClr val="11576A"/>
              </a:solidFill>
              <a:latin typeface="微软雅黑" panose="020B0503020204020204" pitchFamily="34" charset="-122"/>
              <a:ea typeface="微软雅黑" panose="020B0503020204020204" pitchFamily="34" charset="-122"/>
              <a:cs typeface="+mn-cs"/>
            </a:endParaRPr>
          </a:p>
        </p:txBody>
      </p:sp>
      <p:pic>
        <p:nvPicPr>
          <p:cNvPr id="8" name="图片 7" descr="小点1.png"/>
          <p:cNvPicPr>
            <a:picLocks noChangeAspect="1"/>
          </p:cNvPicPr>
          <p:nvPr/>
        </p:nvPicPr>
        <p:blipFill>
          <a:blip r:embed="rId1" cstate="print"/>
          <a:stretch>
            <a:fillRect/>
          </a:stretch>
        </p:blipFill>
        <p:spPr>
          <a:xfrm>
            <a:off x="755576" y="1803639"/>
            <a:ext cx="144077" cy="148997"/>
          </a:xfrm>
          <a:prstGeom prst="rect">
            <a:avLst/>
          </a:prstGeom>
        </p:spPr>
      </p:pic>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36096" y="843558"/>
            <a:ext cx="3089648" cy="4176436"/>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wipe(left)">
                                      <p:cBhvr>
                                        <p:cTn id="7"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idx="1"/>
          </p:nvPr>
        </p:nvSpPr>
        <p:spPr>
          <a:xfrm>
            <a:off x="395536" y="1203598"/>
            <a:ext cx="4896543" cy="3396854"/>
          </a:xfrm>
        </p:spPr>
        <p:txBody>
          <a:bodyPr/>
          <a:lstStyle/>
          <a:p>
            <a:pPr marL="0"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en-US" altLang="zh-CN" sz="2000" b="1" dirty="0" smtClean="0">
                <a:solidFill>
                  <a:srgbClr val="11576A"/>
                </a:solidFill>
                <a:latin typeface="微软雅黑" panose="020B0503020204020204" pitchFamily="34" charset="-122"/>
                <a:ea typeface="微软雅黑" panose="020B0503020204020204" pitchFamily="34" charset="-122"/>
              </a:rPr>
              <a:t>Lab3</a:t>
            </a:r>
            <a:r>
              <a:rPr lang="zh-CN" altLang="en-US" sz="2000" b="1" dirty="0" smtClean="0">
                <a:solidFill>
                  <a:srgbClr val="11576A"/>
                </a:solidFill>
                <a:latin typeface="微软雅黑" panose="020B0503020204020204" pitchFamily="34" charset="-122"/>
                <a:ea typeface="微软雅黑" panose="020B0503020204020204" pitchFamily="34" charset="-122"/>
              </a:rPr>
              <a:t>：</a:t>
            </a:r>
            <a:r>
              <a:rPr lang="zh-CN" altLang="en-US" sz="1800" b="1" dirty="0" smtClean="0">
                <a:solidFill>
                  <a:srgbClr val="11576A"/>
                </a:solidFill>
                <a:latin typeface="微软雅黑" panose="020B0503020204020204" pitchFamily="34" charset="-122"/>
                <a:ea typeface="微软雅黑" panose="020B0503020204020204" pitchFamily="34" charset="-122"/>
              </a:rPr>
              <a:t>虚拟内存管理</a:t>
            </a:r>
            <a:endParaRPr lang="en-US" altLang="zh-CN" sz="1800" b="1" dirty="0" smtClean="0">
              <a:solidFill>
                <a:srgbClr val="11576A"/>
              </a:solidFill>
              <a:latin typeface="微软雅黑" panose="020B0503020204020204" pitchFamily="34" charset="-122"/>
              <a:ea typeface="微软雅黑" panose="020B0503020204020204" pitchFamily="34" charset="-122"/>
            </a:endParaRPr>
          </a:p>
          <a:p>
            <a:pPr marL="457200" lvl="1" indent="0">
              <a:buNone/>
            </a:pPr>
            <a:r>
              <a:rPr lang="zh-CN" altLang="en-US" sz="1800" b="1" dirty="0" smtClean="0">
                <a:solidFill>
                  <a:srgbClr val="11576A"/>
                </a:solidFill>
                <a:latin typeface="微软雅黑" panose="020B0503020204020204" pitchFamily="34" charset="-122"/>
                <a:ea typeface="微软雅黑" panose="020B0503020204020204" pitchFamily="34" charset="-122"/>
              </a:rPr>
              <a:t>了解</a:t>
            </a:r>
            <a:r>
              <a:rPr lang="zh-CN" altLang="zh-CN" sz="1800" b="1" dirty="0" smtClean="0">
                <a:solidFill>
                  <a:srgbClr val="11576A"/>
                </a:solidFill>
                <a:latin typeface="微软雅黑" panose="020B0503020204020204" pitchFamily="34" charset="-122"/>
                <a:ea typeface="微软雅黑" panose="020B0503020204020204" pitchFamily="34" charset="-122"/>
              </a:rPr>
              <a:t>页表机制和换出（</a:t>
            </a:r>
            <a:r>
              <a:rPr lang="en-US" altLang="zh-CN" sz="1800" b="1" dirty="0" smtClean="0">
                <a:solidFill>
                  <a:srgbClr val="11576A"/>
                </a:solidFill>
                <a:latin typeface="微软雅黑" panose="020B0503020204020204" pitchFamily="34" charset="-122"/>
                <a:ea typeface="微软雅黑" panose="020B0503020204020204" pitchFamily="34" charset="-122"/>
              </a:rPr>
              <a:t>swap</a:t>
            </a:r>
            <a:r>
              <a:rPr lang="zh-CN" altLang="zh-CN" sz="1800" b="1" dirty="0" smtClean="0">
                <a:solidFill>
                  <a:srgbClr val="11576A"/>
                </a:solidFill>
                <a:latin typeface="微软雅黑" panose="020B0503020204020204" pitchFamily="34" charset="-122"/>
                <a:ea typeface="微软雅黑" panose="020B0503020204020204" pitchFamily="34" charset="-122"/>
              </a:rPr>
              <a:t>）机制，以及中断</a:t>
            </a:r>
            <a:r>
              <a:rPr lang="en-US" altLang="zh-CN" sz="1800" b="1" dirty="0" smtClean="0">
                <a:solidFill>
                  <a:srgbClr val="11576A"/>
                </a:solidFill>
                <a:latin typeface="微软雅黑" panose="020B0503020204020204" pitchFamily="34" charset="-122"/>
                <a:ea typeface="微软雅黑" panose="020B0503020204020204" pitchFamily="34" charset="-122"/>
              </a:rPr>
              <a:t>-“</a:t>
            </a:r>
            <a:r>
              <a:rPr lang="zh-CN" altLang="zh-CN" sz="1800" b="1" dirty="0" smtClean="0">
                <a:solidFill>
                  <a:srgbClr val="11576A"/>
                </a:solidFill>
                <a:latin typeface="微软雅黑" panose="020B0503020204020204" pitchFamily="34" charset="-122"/>
                <a:ea typeface="微软雅黑" panose="020B0503020204020204" pitchFamily="34" charset="-122"/>
              </a:rPr>
              <a:t>故障中断</a:t>
            </a:r>
            <a:r>
              <a:rPr lang="en-US" altLang="zh-CN" sz="1800" b="1" dirty="0" smtClean="0">
                <a:solidFill>
                  <a:srgbClr val="11576A"/>
                </a:solidFill>
                <a:latin typeface="微软雅黑" panose="020B0503020204020204" pitchFamily="34" charset="-122"/>
                <a:ea typeface="微软雅黑" panose="020B0503020204020204" pitchFamily="34" charset="-122"/>
              </a:rPr>
              <a:t>”</a:t>
            </a:r>
            <a:r>
              <a:rPr lang="zh-CN" altLang="zh-CN" sz="1800" b="1" dirty="0" smtClean="0">
                <a:solidFill>
                  <a:srgbClr val="11576A"/>
                </a:solidFill>
                <a:latin typeface="微软雅黑" panose="020B0503020204020204" pitchFamily="34" charset="-122"/>
                <a:ea typeface="微软雅黑" panose="020B0503020204020204" pitchFamily="34" charset="-122"/>
              </a:rPr>
              <a:t>、缺页故障处理等，基于页的内存替换算法；</a:t>
            </a:r>
            <a:endParaRPr lang="en-US" altLang="zh-CN" sz="1800" b="1" dirty="0" smtClean="0">
              <a:solidFill>
                <a:srgbClr val="11576A"/>
              </a:solidFill>
              <a:latin typeface="微软雅黑" panose="020B0503020204020204" pitchFamily="34" charset="-122"/>
              <a:ea typeface="微软雅黑" panose="020B0503020204020204" pitchFamily="34" charset="-122"/>
            </a:endParaRPr>
          </a:p>
        </p:txBody>
      </p:sp>
      <p:sp>
        <p:nvSpPr>
          <p:cNvPr id="17412" name="Rectangle 2"/>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Lucida Sans" panose="020B0602030504020204" pitchFamily="34" charset="0"/>
                <a:ea typeface="永中宋体" charset="-122"/>
              </a:defRPr>
            </a:lvl1pPr>
            <a:lvl2pPr marL="742950" indent="-285750" eaLnBrk="0" hangingPunct="0">
              <a:defRPr sz="2400">
                <a:solidFill>
                  <a:schemeClr val="tx1"/>
                </a:solidFill>
                <a:latin typeface="Lucida Sans" panose="020B0602030504020204" pitchFamily="34" charset="0"/>
                <a:ea typeface="永中宋体" charset="-122"/>
              </a:defRPr>
            </a:lvl2pPr>
            <a:lvl3pPr marL="1143000" indent="-228600" eaLnBrk="0" hangingPunct="0">
              <a:defRPr sz="2400">
                <a:solidFill>
                  <a:schemeClr val="tx1"/>
                </a:solidFill>
                <a:latin typeface="Lucida Sans" panose="020B0602030504020204" pitchFamily="34" charset="0"/>
                <a:ea typeface="永中宋体" charset="-122"/>
              </a:defRPr>
            </a:lvl3pPr>
            <a:lvl4pPr marL="1600200" indent="-228600" eaLnBrk="0" hangingPunct="0">
              <a:defRPr sz="2400">
                <a:solidFill>
                  <a:schemeClr val="tx1"/>
                </a:solidFill>
                <a:latin typeface="Lucida Sans" panose="020B0602030504020204" pitchFamily="34" charset="0"/>
                <a:ea typeface="永中宋体" charset="-122"/>
              </a:defRPr>
            </a:lvl4pPr>
            <a:lvl5pPr marL="2057400" indent="-228600" eaLnBrk="0" hangingPunct="0">
              <a:defRPr sz="2400">
                <a:solidFill>
                  <a:schemeClr val="tx1"/>
                </a:solidFill>
                <a:latin typeface="Lucida Sans" panose="020B0602030504020204" pitchFamily="34" charset="0"/>
                <a:ea typeface="永中宋体" charset="-122"/>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9pPr>
          </a:lstStyle>
          <a:p>
            <a:pPr eaLnBrk="1" hangingPunct="1"/>
            <a:endParaRPr lang="zh-CN" altLang="en-US" sz="1800"/>
          </a:p>
        </p:txBody>
      </p:sp>
      <p:sp>
        <p:nvSpPr>
          <p:cNvPr id="6" name="矩形 3"/>
          <p:cNvSpPr>
            <a:spLocks noChangeArrowheads="1"/>
          </p:cNvSpPr>
          <p:nvPr/>
        </p:nvSpPr>
        <p:spPr bwMode="auto">
          <a:xfrm>
            <a:off x="827645" y="2627015"/>
            <a:ext cx="43204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Lucida Sans" panose="020B0602030504020204" pitchFamily="34" charset="0"/>
                <a:ea typeface="永中宋体" charset="-122"/>
              </a:defRPr>
            </a:lvl1pPr>
            <a:lvl2pPr marL="742950" indent="-285750" eaLnBrk="0" hangingPunct="0">
              <a:defRPr sz="2400">
                <a:solidFill>
                  <a:schemeClr val="tx1"/>
                </a:solidFill>
                <a:latin typeface="Lucida Sans" panose="020B0602030504020204" pitchFamily="34" charset="0"/>
                <a:ea typeface="永中宋体" charset="-122"/>
              </a:defRPr>
            </a:lvl2pPr>
            <a:lvl3pPr marL="1143000" indent="-228600" eaLnBrk="0" hangingPunct="0">
              <a:defRPr sz="2400">
                <a:solidFill>
                  <a:schemeClr val="tx1"/>
                </a:solidFill>
                <a:latin typeface="Lucida Sans" panose="020B0602030504020204" pitchFamily="34" charset="0"/>
                <a:ea typeface="永中宋体" charset="-122"/>
              </a:defRPr>
            </a:lvl3pPr>
            <a:lvl4pPr marL="1600200" indent="-228600" eaLnBrk="0" hangingPunct="0">
              <a:defRPr sz="2400">
                <a:solidFill>
                  <a:schemeClr val="tx1"/>
                </a:solidFill>
                <a:latin typeface="Lucida Sans" panose="020B0602030504020204" pitchFamily="34" charset="0"/>
                <a:ea typeface="永中宋体" charset="-122"/>
              </a:defRPr>
            </a:lvl4pPr>
            <a:lvl5pPr marL="2057400" indent="-228600" eaLnBrk="0" hangingPunct="0">
              <a:defRPr sz="2400">
                <a:solidFill>
                  <a:schemeClr val="tx1"/>
                </a:solidFill>
                <a:latin typeface="Lucida Sans" panose="020B0602030504020204" pitchFamily="34" charset="0"/>
                <a:ea typeface="永中宋体" charset="-122"/>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9pPr>
          </a:lstStyle>
          <a:p>
            <a:pPr eaLnBrk="1" hangingPunct="1">
              <a:buFont typeface="Arial" panose="02080604020202020204" charset="0"/>
              <a:buChar char="•"/>
            </a:pPr>
            <a:r>
              <a:rPr lang="zh-CN" altLang="en-US" sz="1600" b="1" dirty="0" smtClean="0">
                <a:solidFill>
                  <a:srgbClr val="11576A"/>
                </a:solidFill>
                <a:latin typeface="微软雅黑" panose="020B0503020204020204" pitchFamily="34" charset="-122"/>
                <a:ea typeface="微软雅黑" panose="020B0503020204020204" pitchFamily="34" charset="-122"/>
              </a:rPr>
              <a:t>理解换页的软硬件协同机制</a:t>
            </a:r>
            <a:endParaRPr lang="zh-CN" altLang="en-US" sz="1600" b="1" dirty="0">
              <a:solidFill>
                <a:srgbClr val="11576A"/>
              </a:solidFill>
              <a:latin typeface="微软雅黑" panose="020B0503020204020204" pitchFamily="34" charset="-122"/>
              <a:ea typeface="微软雅黑" panose="020B0503020204020204" pitchFamily="34" charset="-122"/>
            </a:endParaRPr>
          </a:p>
          <a:p>
            <a:pPr lvl="0" eaLnBrk="1" hangingPunct="1">
              <a:buFont typeface="Arial" panose="02080604020202020204" charset="0"/>
              <a:buChar char="•"/>
            </a:pPr>
            <a:r>
              <a:rPr lang="zh-CN" altLang="en-US" sz="1600" b="1" dirty="0" smtClean="0">
                <a:solidFill>
                  <a:srgbClr val="11576A"/>
                </a:solidFill>
                <a:latin typeface="微软雅黑" panose="020B0503020204020204" pitchFamily="34" charset="-122"/>
                <a:ea typeface="微软雅黑" panose="020B0503020204020204" pitchFamily="34" charset="-122"/>
              </a:rPr>
              <a:t>实现</a:t>
            </a:r>
            <a:r>
              <a:rPr lang="zh-CN" altLang="zh-CN" sz="1600" b="1" dirty="0" smtClean="0">
                <a:solidFill>
                  <a:srgbClr val="11576A"/>
                </a:solidFill>
                <a:latin typeface="微软雅黑" panose="020B0503020204020204" pitchFamily="34" charset="-122"/>
                <a:ea typeface="微软雅黑" panose="020B0503020204020204" pitchFamily="34" charset="-122"/>
              </a:rPr>
              <a:t>虚拟内存的</a:t>
            </a:r>
            <a:r>
              <a:rPr lang="en-US" altLang="zh-CN" sz="1600" b="1" dirty="0" smtClean="0">
                <a:solidFill>
                  <a:srgbClr val="11576A"/>
                </a:solidFill>
                <a:latin typeface="微软雅黑" panose="020B0503020204020204" pitchFamily="34" charset="-122"/>
                <a:ea typeface="微软雅黑" panose="020B0503020204020204" pitchFamily="34" charset="-122"/>
              </a:rPr>
              <a:t>Page Fault</a:t>
            </a:r>
            <a:r>
              <a:rPr lang="zh-CN" altLang="zh-CN" sz="1600" b="1" dirty="0" smtClean="0">
                <a:solidFill>
                  <a:srgbClr val="11576A"/>
                </a:solidFill>
                <a:latin typeface="微软雅黑" panose="020B0503020204020204" pitchFamily="34" charset="-122"/>
                <a:ea typeface="微软雅黑" panose="020B0503020204020204" pitchFamily="34" charset="-122"/>
              </a:rPr>
              <a:t>异常处理</a:t>
            </a:r>
            <a:endParaRPr lang="zh-CN" altLang="zh-CN" sz="1600" b="1" dirty="0" smtClean="0">
              <a:solidFill>
                <a:srgbClr val="11576A"/>
              </a:solidFill>
              <a:latin typeface="微软雅黑" panose="020B0503020204020204" pitchFamily="34" charset="-122"/>
              <a:ea typeface="微软雅黑" panose="020B0503020204020204" pitchFamily="34" charset="-122"/>
            </a:endParaRPr>
          </a:p>
          <a:p>
            <a:pPr eaLnBrk="1" hangingPunct="1">
              <a:buFont typeface="Arial" panose="02080604020202020204" charset="0"/>
              <a:buChar char="•"/>
            </a:pPr>
            <a:r>
              <a:rPr lang="zh-CN" altLang="en-US" sz="1600" b="1" dirty="0" smtClean="0">
                <a:solidFill>
                  <a:srgbClr val="11576A"/>
                </a:solidFill>
                <a:latin typeface="微软雅黑" panose="020B0503020204020204" pitchFamily="34" charset="-122"/>
                <a:ea typeface="微软雅黑" panose="020B0503020204020204" pitchFamily="34" charset="-122"/>
              </a:rPr>
              <a:t>实现</a:t>
            </a:r>
            <a:r>
              <a:rPr lang="zh-CN" altLang="zh-CN" sz="1600" b="1" dirty="0" smtClean="0">
                <a:solidFill>
                  <a:srgbClr val="11576A"/>
                </a:solidFill>
                <a:latin typeface="微软雅黑" panose="020B0503020204020204" pitchFamily="34" charset="-122"/>
                <a:ea typeface="微软雅黑" panose="020B0503020204020204" pitchFamily="34" charset="-122"/>
              </a:rPr>
              <a:t>页替换算法</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8" name="Rectangle 3"/>
          <p:cNvSpPr txBox="1">
            <a:spLocks noChangeArrowheads="1"/>
          </p:cNvSpPr>
          <p:nvPr/>
        </p:nvSpPr>
        <p:spPr>
          <a:xfrm>
            <a:off x="3131840" y="195486"/>
            <a:ext cx="3610744"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rgbClr val="11576A"/>
                </a:solidFill>
                <a:latin typeface="微软雅黑" panose="020B0503020204020204" pitchFamily="34" charset="-122"/>
                <a:ea typeface="微软雅黑" panose="020B0503020204020204" pitchFamily="34" charset="-122"/>
                <a:cs typeface="+mn-cs"/>
              </a:rPr>
              <a:t>实验课程设计</a:t>
            </a:r>
            <a:endParaRPr lang="zh-CN" altLang="en-US" sz="3000" b="1" dirty="0">
              <a:solidFill>
                <a:srgbClr val="11576A"/>
              </a:solidFill>
              <a:latin typeface="微软雅黑" panose="020B0503020204020204" pitchFamily="34" charset="-122"/>
              <a:ea typeface="微软雅黑" panose="020B0503020204020204" pitchFamily="34" charset="-122"/>
              <a:cs typeface="+mn-cs"/>
            </a:endParaRPr>
          </a:p>
        </p:txBody>
      </p:sp>
      <p:pic>
        <p:nvPicPr>
          <p:cNvPr id="9" name="图片 8" descr="小点1.png"/>
          <p:cNvPicPr>
            <a:picLocks noChangeAspect="1"/>
          </p:cNvPicPr>
          <p:nvPr/>
        </p:nvPicPr>
        <p:blipFill>
          <a:blip r:embed="rId1" cstate="print"/>
          <a:stretch>
            <a:fillRect/>
          </a:stretch>
        </p:blipFill>
        <p:spPr>
          <a:xfrm>
            <a:off x="683568" y="1673661"/>
            <a:ext cx="144077" cy="148997"/>
          </a:xfrm>
          <a:prstGeom prst="rect">
            <a:avLst/>
          </a:prstGeom>
        </p:spPr>
      </p:pic>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4088" y="1503413"/>
            <a:ext cx="3415587" cy="2247204"/>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内容占位符 2"/>
          <p:cNvSpPr>
            <a:spLocks noGrp="1"/>
          </p:cNvSpPr>
          <p:nvPr>
            <p:ph idx="1"/>
          </p:nvPr>
        </p:nvSpPr>
        <p:spPr>
          <a:xfrm>
            <a:off x="457200" y="1200151"/>
            <a:ext cx="4762872" cy="1715022"/>
          </a:xfrm>
        </p:spPr>
        <p:txBody>
          <a:bodyPr/>
          <a:lstStyle/>
          <a:p>
            <a:pPr marL="0"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en-US" altLang="zh-CN" sz="2000" b="1" dirty="0" smtClean="0">
                <a:solidFill>
                  <a:srgbClr val="11576A"/>
                </a:solidFill>
                <a:latin typeface="微软雅黑" panose="020B0503020204020204" pitchFamily="34" charset="-122"/>
                <a:ea typeface="微软雅黑" panose="020B0503020204020204" pitchFamily="34" charset="-122"/>
              </a:rPr>
              <a:t>Lab4: </a:t>
            </a:r>
            <a:r>
              <a:rPr lang="zh-CN" altLang="en-US" sz="1800" b="1" dirty="0" smtClean="0">
                <a:solidFill>
                  <a:srgbClr val="11576A"/>
                </a:solidFill>
                <a:latin typeface="微软雅黑" panose="020B0503020204020204" pitchFamily="34" charset="-122"/>
                <a:ea typeface="微软雅黑" panose="020B0503020204020204" pitchFamily="34" charset="-122"/>
              </a:rPr>
              <a:t>内核线程管理</a:t>
            </a:r>
            <a:endParaRPr lang="en-US" altLang="zh-CN" sz="1800" b="1" dirty="0" smtClean="0">
              <a:solidFill>
                <a:srgbClr val="11576A"/>
              </a:solidFill>
              <a:latin typeface="微软雅黑" panose="020B0503020204020204" pitchFamily="34" charset="-122"/>
              <a:ea typeface="微软雅黑" panose="020B0503020204020204" pitchFamily="34" charset="-122"/>
            </a:endParaRPr>
          </a:p>
          <a:p>
            <a:pPr marL="457200" lvl="1" indent="0">
              <a:buNone/>
            </a:pPr>
            <a:r>
              <a:rPr lang="zh-CN" altLang="en-US" sz="1800" b="1" dirty="0" smtClean="0">
                <a:solidFill>
                  <a:srgbClr val="11576A"/>
                </a:solidFill>
                <a:latin typeface="微软雅黑" panose="020B0503020204020204" pitchFamily="34" charset="-122"/>
                <a:ea typeface="微软雅黑" panose="020B0503020204020204" pitchFamily="34" charset="-122"/>
              </a:rPr>
              <a:t>了解如果利用</a:t>
            </a:r>
            <a:r>
              <a:rPr lang="en-US" altLang="zh-CN" sz="1800" b="1" dirty="0" smtClean="0">
                <a:solidFill>
                  <a:srgbClr val="11576A"/>
                </a:solidFill>
                <a:latin typeface="微软雅黑" panose="020B0503020204020204" pitchFamily="34" charset="-122"/>
                <a:ea typeface="微软雅黑" panose="020B0503020204020204" pitchFamily="34" charset="-122"/>
              </a:rPr>
              <a:t>CPU</a:t>
            </a:r>
            <a:r>
              <a:rPr lang="zh-CN" altLang="en-US" sz="1800" b="1" dirty="0" smtClean="0">
                <a:solidFill>
                  <a:srgbClr val="11576A"/>
                </a:solidFill>
                <a:latin typeface="微软雅黑" panose="020B0503020204020204" pitchFamily="34" charset="-122"/>
                <a:ea typeface="微软雅黑" panose="020B0503020204020204" pitchFamily="34" charset="-122"/>
              </a:rPr>
              <a:t>来高效地完成各种工作的设计与实现基础，如何</a:t>
            </a:r>
            <a:r>
              <a:rPr lang="zh-CN" altLang="en-US" sz="1800" b="1" dirty="0">
                <a:solidFill>
                  <a:srgbClr val="11576A"/>
                </a:solidFill>
                <a:latin typeface="微软雅黑" panose="020B0503020204020204" pitchFamily="34" charset="-122"/>
                <a:ea typeface="微软雅黑" panose="020B0503020204020204" pitchFamily="34" charset="-122"/>
              </a:rPr>
              <a:t>创建相对与用户进程更加简单的内核态线程，如果对内核线程进行动态管理等；</a:t>
            </a:r>
            <a:endParaRPr lang="zh-CN" altLang="en-US" sz="1800" b="1" dirty="0" smtClean="0">
              <a:solidFill>
                <a:srgbClr val="11576A"/>
              </a:solidFill>
              <a:latin typeface="微软雅黑" panose="020B0503020204020204" pitchFamily="34" charset="-122"/>
              <a:ea typeface="微软雅黑" panose="020B0503020204020204" pitchFamily="34" charset="-122"/>
            </a:endParaRPr>
          </a:p>
        </p:txBody>
      </p:sp>
      <p:sp>
        <p:nvSpPr>
          <p:cNvPr id="19460" name="矩形 3"/>
          <p:cNvSpPr>
            <a:spLocks noChangeArrowheads="1"/>
          </p:cNvSpPr>
          <p:nvPr/>
        </p:nvSpPr>
        <p:spPr bwMode="auto">
          <a:xfrm>
            <a:off x="995871" y="2840155"/>
            <a:ext cx="38189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Lucida Sans" panose="020B0602030504020204" pitchFamily="34" charset="0"/>
                <a:ea typeface="永中宋体" charset="-122"/>
              </a:defRPr>
            </a:lvl1pPr>
            <a:lvl2pPr marL="742950" indent="-285750" eaLnBrk="0" hangingPunct="0">
              <a:defRPr sz="2400">
                <a:solidFill>
                  <a:schemeClr val="tx1"/>
                </a:solidFill>
                <a:latin typeface="Lucida Sans" panose="020B0602030504020204" pitchFamily="34" charset="0"/>
                <a:ea typeface="永中宋体" charset="-122"/>
              </a:defRPr>
            </a:lvl2pPr>
            <a:lvl3pPr marL="1143000" indent="-228600" eaLnBrk="0" hangingPunct="0">
              <a:defRPr sz="2400">
                <a:solidFill>
                  <a:schemeClr val="tx1"/>
                </a:solidFill>
                <a:latin typeface="Lucida Sans" panose="020B0602030504020204" pitchFamily="34" charset="0"/>
                <a:ea typeface="永中宋体" charset="-122"/>
              </a:defRPr>
            </a:lvl3pPr>
            <a:lvl4pPr marL="1600200" indent="-228600" eaLnBrk="0" hangingPunct="0">
              <a:defRPr sz="2400">
                <a:solidFill>
                  <a:schemeClr val="tx1"/>
                </a:solidFill>
                <a:latin typeface="Lucida Sans" panose="020B0602030504020204" pitchFamily="34" charset="0"/>
                <a:ea typeface="永中宋体" charset="-122"/>
              </a:defRPr>
            </a:lvl4pPr>
            <a:lvl5pPr marL="2057400" indent="-228600" eaLnBrk="0" hangingPunct="0">
              <a:defRPr sz="2400">
                <a:solidFill>
                  <a:schemeClr val="tx1"/>
                </a:solidFill>
                <a:latin typeface="Lucida Sans" panose="020B0602030504020204" pitchFamily="34" charset="0"/>
                <a:ea typeface="永中宋体" charset="-122"/>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9pPr>
          </a:lstStyle>
          <a:p>
            <a:pPr eaLnBrk="1" hangingPunct="1">
              <a:buFont typeface="Arial" panose="02080604020202020204" charset="0"/>
              <a:buChar char="•"/>
            </a:pPr>
            <a:r>
              <a:rPr lang="zh-CN" altLang="en-US" sz="1600" b="1" dirty="0" smtClean="0">
                <a:solidFill>
                  <a:srgbClr val="11576A"/>
                </a:solidFill>
                <a:latin typeface="微软雅黑" panose="020B0503020204020204" pitchFamily="34" charset="-122"/>
                <a:ea typeface="微软雅黑" panose="020B0503020204020204" pitchFamily="34" charset="-122"/>
              </a:rPr>
              <a:t>建立内核线程的关键</a:t>
            </a:r>
            <a:r>
              <a:rPr lang="ar-SA" altLang="zh-CN" sz="1600" b="1" dirty="0" smtClean="0">
                <a:solidFill>
                  <a:srgbClr val="11576A"/>
                </a:solidFill>
                <a:latin typeface="微软雅黑" panose="020B0503020204020204" pitchFamily="34" charset="-122"/>
                <a:ea typeface="微软雅黑" panose="020B0503020204020204" pitchFamily="34" charset="-122"/>
              </a:rPr>
              <a:t>信息</a:t>
            </a:r>
            <a:endParaRPr lang="en-US" altLang="zh-CN" sz="1600" b="1" dirty="0">
              <a:solidFill>
                <a:srgbClr val="11576A"/>
              </a:solidFill>
              <a:latin typeface="微软雅黑" panose="020B0503020204020204" pitchFamily="34" charset="-122"/>
              <a:ea typeface="微软雅黑" panose="020B0503020204020204" pitchFamily="34" charset="-122"/>
            </a:endParaRPr>
          </a:p>
          <a:p>
            <a:pPr eaLnBrk="1" hangingPunct="1">
              <a:buFont typeface="Arial" panose="02080604020202020204" charset="0"/>
              <a:buChar char="•"/>
            </a:pPr>
            <a:r>
              <a:rPr lang="zh-CN" altLang="en-US" sz="1600" b="1" dirty="0" smtClean="0">
                <a:solidFill>
                  <a:srgbClr val="11576A"/>
                </a:solidFill>
                <a:latin typeface="微软雅黑" panose="020B0503020204020204" pitchFamily="34" charset="-122"/>
                <a:ea typeface="微软雅黑" panose="020B0503020204020204" pitchFamily="34" charset="-122"/>
              </a:rPr>
              <a:t>实现内核线程的管理方法</a:t>
            </a:r>
            <a:endParaRPr lang="zh-CN" altLang="zh-CN" sz="1600" b="1" dirty="0">
              <a:solidFill>
                <a:srgbClr val="11576A"/>
              </a:solidFill>
              <a:latin typeface="微软雅黑" panose="020B0503020204020204" pitchFamily="34" charset="-122"/>
              <a:ea typeface="微软雅黑" panose="020B0503020204020204" pitchFamily="34" charset="-122"/>
            </a:endParaRPr>
          </a:p>
        </p:txBody>
      </p:sp>
      <p:sp>
        <p:nvSpPr>
          <p:cNvPr id="39" name="Rectangle 3"/>
          <p:cNvSpPr txBox="1">
            <a:spLocks noChangeArrowheads="1"/>
          </p:cNvSpPr>
          <p:nvPr/>
        </p:nvSpPr>
        <p:spPr>
          <a:xfrm>
            <a:off x="3131840" y="195486"/>
            <a:ext cx="3610744"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rgbClr val="11576A"/>
                </a:solidFill>
                <a:latin typeface="微软雅黑" panose="020B0503020204020204" pitchFamily="34" charset="-122"/>
                <a:ea typeface="微软雅黑" panose="020B0503020204020204" pitchFamily="34" charset="-122"/>
                <a:cs typeface="+mn-cs"/>
              </a:rPr>
              <a:t>实验课程设计</a:t>
            </a:r>
            <a:endParaRPr lang="zh-CN" altLang="en-US" sz="3000" b="1" dirty="0">
              <a:solidFill>
                <a:srgbClr val="11576A"/>
              </a:solidFill>
              <a:latin typeface="微软雅黑" panose="020B0503020204020204" pitchFamily="34" charset="-122"/>
              <a:ea typeface="微软雅黑" panose="020B0503020204020204" pitchFamily="34" charset="-122"/>
              <a:cs typeface="+mn-cs"/>
            </a:endParaRPr>
          </a:p>
        </p:txBody>
      </p:sp>
      <p:pic>
        <p:nvPicPr>
          <p:cNvPr id="40" name="图片 39" descr="小点1.png"/>
          <p:cNvPicPr>
            <a:picLocks noChangeAspect="1"/>
          </p:cNvPicPr>
          <p:nvPr/>
        </p:nvPicPr>
        <p:blipFill>
          <a:blip r:embed="rId1" cstate="print"/>
          <a:stretch>
            <a:fillRect/>
          </a:stretch>
        </p:blipFill>
        <p:spPr>
          <a:xfrm>
            <a:off x="755576" y="1636083"/>
            <a:ext cx="144077" cy="148997"/>
          </a:xfrm>
          <a:prstGeom prst="rect">
            <a:avLst/>
          </a:prstGeom>
        </p:spPr>
      </p:pic>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2572" y="915566"/>
            <a:ext cx="2427650" cy="3791659"/>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wipe(left)">
                                      <p:cBhvr>
                                        <p:cTn id="7"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内容占位符 2"/>
          <p:cNvSpPr>
            <a:spLocks noGrp="1"/>
          </p:cNvSpPr>
          <p:nvPr>
            <p:ph idx="1"/>
          </p:nvPr>
        </p:nvSpPr>
        <p:spPr>
          <a:xfrm>
            <a:off x="457200" y="1200151"/>
            <a:ext cx="4906888" cy="1515615"/>
          </a:xfrm>
        </p:spPr>
        <p:txBody>
          <a:bodyPr/>
          <a:lstStyle/>
          <a:p>
            <a:pPr marL="0"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en-US" altLang="zh-CN" sz="2000" b="1" dirty="0" smtClean="0">
                <a:solidFill>
                  <a:srgbClr val="11576A"/>
                </a:solidFill>
                <a:latin typeface="微软雅黑" panose="020B0503020204020204" pitchFamily="34" charset="-122"/>
                <a:ea typeface="微软雅黑" panose="020B0503020204020204" pitchFamily="34" charset="-122"/>
              </a:rPr>
              <a:t>Lab5: </a:t>
            </a:r>
            <a:r>
              <a:rPr lang="zh-CN" altLang="en-US" sz="1800" b="1" dirty="0" smtClean="0">
                <a:solidFill>
                  <a:srgbClr val="11576A"/>
                </a:solidFill>
                <a:latin typeface="微软雅黑" panose="020B0503020204020204" pitchFamily="34" charset="-122"/>
                <a:ea typeface="微软雅黑" panose="020B0503020204020204" pitchFamily="34" charset="-122"/>
              </a:rPr>
              <a:t>用户进程管理</a:t>
            </a:r>
            <a:endParaRPr lang="en-US" altLang="zh-CN" sz="1800" b="1" dirty="0" smtClean="0">
              <a:solidFill>
                <a:srgbClr val="11576A"/>
              </a:solidFill>
              <a:latin typeface="微软雅黑" panose="020B0503020204020204" pitchFamily="34" charset="-122"/>
              <a:ea typeface="微软雅黑" panose="020B0503020204020204" pitchFamily="34" charset="-122"/>
            </a:endParaRPr>
          </a:p>
          <a:p>
            <a:pPr marL="457200" lvl="1" indent="0">
              <a:buNone/>
            </a:pPr>
            <a:r>
              <a:rPr lang="zh-CN" altLang="zh-CN" sz="1800" b="1" dirty="0" smtClean="0">
                <a:solidFill>
                  <a:srgbClr val="11576A"/>
                </a:solidFill>
                <a:latin typeface="微软雅黑" panose="020B0503020204020204" pitchFamily="34" charset="-122"/>
                <a:ea typeface="微软雅黑" panose="020B0503020204020204" pitchFamily="34" charset="-122"/>
              </a:rPr>
              <a:t>了解</a:t>
            </a:r>
            <a:r>
              <a:rPr lang="zh-CN" altLang="zh-CN" sz="1800" b="1" dirty="0">
                <a:solidFill>
                  <a:srgbClr val="11576A"/>
                </a:solidFill>
                <a:latin typeface="微软雅黑" panose="020B0503020204020204" pitchFamily="34" charset="-122"/>
                <a:ea typeface="微软雅黑" panose="020B0503020204020204" pitchFamily="34" charset="-122"/>
              </a:rPr>
              <a:t>用户态进程创建、执行、切换和结束的动态管理过程，了解在用户态通过系统调用得到内核态的内核服务的过程</a:t>
            </a:r>
            <a:endParaRPr lang="zh-CN" altLang="en-US" sz="1800" b="1" dirty="0" smtClean="0">
              <a:solidFill>
                <a:srgbClr val="11576A"/>
              </a:solidFill>
              <a:latin typeface="微软雅黑" panose="020B0503020204020204" pitchFamily="34" charset="-122"/>
              <a:ea typeface="微软雅黑" panose="020B0503020204020204" pitchFamily="34" charset="-122"/>
            </a:endParaRPr>
          </a:p>
        </p:txBody>
      </p:sp>
      <p:sp>
        <p:nvSpPr>
          <p:cNvPr id="19460" name="矩形 3"/>
          <p:cNvSpPr>
            <a:spLocks noChangeArrowheads="1"/>
          </p:cNvSpPr>
          <p:nvPr/>
        </p:nvSpPr>
        <p:spPr bwMode="auto">
          <a:xfrm>
            <a:off x="971600" y="2571750"/>
            <a:ext cx="365963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Lucida Sans" panose="020B0602030504020204" pitchFamily="34" charset="0"/>
                <a:ea typeface="永中宋体" charset="-122"/>
              </a:defRPr>
            </a:lvl1pPr>
            <a:lvl2pPr marL="742950" indent="-285750" eaLnBrk="0" hangingPunct="0">
              <a:defRPr sz="2400">
                <a:solidFill>
                  <a:schemeClr val="tx1"/>
                </a:solidFill>
                <a:latin typeface="Lucida Sans" panose="020B0602030504020204" pitchFamily="34" charset="0"/>
                <a:ea typeface="永中宋体" charset="-122"/>
              </a:defRPr>
            </a:lvl2pPr>
            <a:lvl3pPr marL="1143000" indent="-228600" eaLnBrk="0" hangingPunct="0">
              <a:defRPr sz="2400">
                <a:solidFill>
                  <a:schemeClr val="tx1"/>
                </a:solidFill>
                <a:latin typeface="Lucida Sans" panose="020B0602030504020204" pitchFamily="34" charset="0"/>
                <a:ea typeface="永中宋体" charset="-122"/>
              </a:defRPr>
            </a:lvl3pPr>
            <a:lvl4pPr marL="1600200" indent="-228600" eaLnBrk="0" hangingPunct="0">
              <a:defRPr sz="2400">
                <a:solidFill>
                  <a:schemeClr val="tx1"/>
                </a:solidFill>
                <a:latin typeface="Lucida Sans" panose="020B0602030504020204" pitchFamily="34" charset="0"/>
                <a:ea typeface="永中宋体" charset="-122"/>
              </a:defRPr>
            </a:lvl4pPr>
            <a:lvl5pPr marL="2057400" indent="-228600" eaLnBrk="0" hangingPunct="0">
              <a:defRPr sz="2400">
                <a:solidFill>
                  <a:schemeClr val="tx1"/>
                </a:solidFill>
                <a:latin typeface="Lucida Sans" panose="020B0602030504020204" pitchFamily="34" charset="0"/>
                <a:ea typeface="永中宋体" charset="-122"/>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9pPr>
          </a:lstStyle>
          <a:p>
            <a:pPr eaLnBrk="1" hangingPunct="1">
              <a:buFont typeface="Arial" panose="02080604020202020204" charset="0"/>
              <a:buChar char="•"/>
            </a:pPr>
            <a:r>
              <a:rPr lang="zh-CN" altLang="en-US" sz="1600" b="1" dirty="0">
                <a:solidFill>
                  <a:srgbClr val="11576A"/>
                </a:solidFill>
                <a:latin typeface="微软雅黑" panose="020B0503020204020204" pitchFamily="34" charset="-122"/>
                <a:ea typeface="微软雅黑" panose="020B0503020204020204" pitchFamily="34" charset="-122"/>
              </a:rPr>
              <a:t>建立用户进程的关键</a:t>
            </a:r>
            <a:r>
              <a:rPr lang="zh-CN" altLang="en-US" sz="1600" b="1" dirty="0" smtClean="0">
                <a:solidFill>
                  <a:srgbClr val="11576A"/>
                </a:solidFill>
                <a:latin typeface="微软雅黑" panose="020B0503020204020204" pitchFamily="34" charset="-122"/>
                <a:ea typeface="微软雅黑" panose="020B0503020204020204" pitchFamily="34" charset="-122"/>
              </a:rPr>
              <a:t>信息</a:t>
            </a:r>
            <a:endParaRPr lang="en-US" altLang="zh-CN" sz="1600" b="1" dirty="0" smtClean="0">
              <a:solidFill>
                <a:srgbClr val="11576A"/>
              </a:solidFill>
              <a:latin typeface="微软雅黑" panose="020B0503020204020204" pitchFamily="34" charset="-122"/>
              <a:ea typeface="微软雅黑" panose="020B0503020204020204" pitchFamily="34" charset="-122"/>
            </a:endParaRPr>
          </a:p>
          <a:p>
            <a:pPr eaLnBrk="1" hangingPunct="1">
              <a:buFont typeface="Arial" panose="02080604020202020204" charset="0"/>
              <a:buChar char="•"/>
            </a:pPr>
            <a:r>
              <a:rPr lang="zh-CN" altLang="en-US" sz="1600" b="1" dirty="0">
                <a:solidFill>
                  <a:srgbClr val="11576A"/>
                </a:solidFill>
                <a:latin typeface="微软雅黑" panose="020B0503020204020204" pitchFamily="34" charset="-122"/>
                <a:ea typeface="微软雅黑" panose="020B0503020204020204" pitchFamily="34" charset="-122"/>
              </a:rPr>
              <a:t>实现用户进程</a:t>
            </a:r>
            <a:r>
              <a:rPr lang="zh-CN" altLang="en-US" sz="1600" b="1" dirty="0" smtClean="0">
                <a:solidFill>
                  <a:srgbClr val="11576A"/>
                </a:solidFill>
                <a:latin typeface="微软雅黑" panose="020B0503020204020204" pitchFamily="34" charset="-122"/>
                <a:ea typeface="微软雅黑" panose="020B0503020204020204" pitchFamily="34" charset="-122"/>
              </a:rPr>
              <a:t>管理</a:t>
            </a:r>
            <a:endParaRPr lang="en-US" altLang="zh-CN" sz="1600" b="1" dirty="0" smtClean="0">
              <a:solidFill>
                <a:srgbClr val="11576A"/>
              </a:solidFill>
              <a:latin typeface="微软雅黑" panose="020B0503020204020204" pitchFamily="34" charset="-122"/>
              <a:ea typeface="微软雅黑" panose="020B0503020204020204" pitchFamily="34" charset="-122"/>
            </a:endParaRPr>
          </a:p>
          <a:p>
            <a:pPr eaLnBrk="1" hangingPunct="1">
              <a:buFont typeface="Arial" panose="02080604020202020204" charset="0"/>
              <a:buChar char="•"/>
            </a:pPr>
            <a:r>
              <a:rPr lang="zh-CN" altLang="en-US" sz="1600" b="1" dirty="0" smtClean="0">
                <a:solidFill>
                  <a:srgbClr val="11576A"/>
                </a:solidFill>
                <a:latin typeface="微软雅黑" panose="020B0503020204020204" pitchFamily="34" charset="-122"/>
                <a:ea typeface="微软雅黑" panose="020B0503020204020204" pitchFamily="34" charset="-122"/>
              </a:rPr>
              <a:t>分析进程和内存管理的关系</a:t>
            </a:r>
            <a:endParaRPr lang="en-US" altLang="zh-CN" sz="1600" b="1" dirty="0" smtClean="0">
              <a:solidFill>
                <a:srgbClr val="11576A"/>
              </a:solidFill>
              <a:latin typeface="微软雅黑" panose="020B0503020204020204" pitchFamily="34" charset="-122"/>
              <a:ea typeface="微软雅黑" panose="020B0503020204020204" pitchFamily="34" charset="-122"/>
            </a:endParaRPr>
          </a:p>
          <a:p>
            <a:pPr eaLnBrk="1" hangingPunct="1">
              <a:buFont typeface="Arial" panose="02080604020202020204" charset="0"/>
              <a:buChar char="•"/>
            </a:pPr>
            <a:r>
              <a:rPr lang="zh-CN" altLang="en-US" sz="1600" b="1" dirty="0">
                <a:solidFill>
                  <a:srgbClr val="11576A"/>
                </a:solidFill>
                <a:latin typeface="微软雅黑" panose="020B0503020204020204" pitchFamily="34" charset="-122"/>
                <a:ea typeface="微软雅黑" panose="020B0503020204020204" pitchFamily="34" charset="-122"/>
              </a:rPr>
              <a:t>实现系统调用的处理过程</a:t>
            </a:r>
            <a:endParaRPr lang="zh-CN" altLang="zh-CN" sz="1600" b="1" dirty="0">
              <a:solidFill>
                <a:srgbClr val="11576A"/>
              </a:solidFill>
              <a:latin typeface="微软雅黑" panose="020B0503020204020204" pitchFamily="34" charset="-122"/>
              <a:ea typeface="微软雅黑" panose="020B0503020204020204" pitchFamily="34" charset="-122"/>
            </a:endParaRPr>
          </a:p>
        </p:txBody>
      </p:sp>
      <p:pic>
        <p:nvPicPr>
          <p:cNvPr id="7" name="Picture 4"/>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5364088" y="1200151"/>
            <a:ext cx="3406923" cy="3068743"/>
          </a:xfrm>
          <a:prstGeom prst="rect">
            <a:avLst/>
          </a:prstGeom>
          <a:noFill/>
          <a:ln>
            <a:noFill/>
          </a:ln>
        </p:spPr>
      </p:pic>
      <p:sp>
        <p:nvSpPr>
          <p:cNvPr id="8" name="Rectangle 3"/>
          <p:cNvSpPr txBox="1">
            <a:spLocks noChangeArrowheads="1"/>
          </p:cNvSpPr>
          <p:nvPr/>
        </p:nvSpPr>
        <p:spPr>
          <a:xfrm>
            <a:off x="3131840" y="195486"/>
            <a:ext cx="3610744"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rgbClr val="11576A"/>
                </a:solidFill>
                <a:latin typeface="微软雅黑" panose="020B0503020204020204" pitchFamily="34" charset="-122"/>
                <a:ea typeface="微软雅黑" panose="020B0503020204020204" pitchFamily="34" charset="-122"/>
                <a:cs typeface="+mn-cs"/>
              </a:rPr>
              <a:t>实验课程设计</a:t>
            </a:r>
            <a:endParaRPr lang="zh-CN" altLang="en-US" sz="3000" b="1" dirty="0">
              <a:solidFill>
                <a:srgbClr val="11576A"/>
              </a:solidFill>
              <a:latin typeface="微软雅黑" panose="020B0503020204020204" pitchFamily="34" charset="-122"/>
              <a:ea typeface="微软雅黑" panose="020B0503020204020204" pitchFamily="34" charset="-122"/>
              <a:cs typeface="+mn-cs"/>
            </a:endParaRPr>
          </a:p>
        </p:txBody>
      </p:sp>
      <p:pic>
        <p:nvPicPr>
          <p:cNvPr id="9" name="图片 8" descr="小点1.png"/>
          <p:cNvPicPr>
            <a:picLocks noChangeAspect="1"/>
          </p:cNvPicPr>
          <p:nvPr/>
        </p:nvPicPr>
        <p:blipFill>
          <a:blip r:embed="rId2" cstate="print"/>
          <a:stretch>
            <a:fillRect/>
          </a:stretch>
        </p:blipFill>
        <p:spPr>
          <a:xfrm>
            <a:off x="755576" y="1649833"/>
            <a:ext cx="144077" cy="148997"/>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wipe(left)">
                                      <p:cBhvr>
                                        <p:cTn id="7"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491880" y="195486"/>
            <a:ext cx="2674640" cy="857250"/>
          </a:xfrm>
        </p:spPr>
        <p:txBody>
          <a:bodyPr/>
          <a:lstStyle/>
          <a:p>
            <a:pPr algn="l"/>
            <a:r>
              <a:rPr lang="zh-CN" altLang="en-US" sz="3000" b="1" dirty="0">
                <a:solidFill>
                  <a:srgbClr val="11576A"/>
                </a:solidFill>
                <a:latin typeface="微软雅黑" panose="020B0503020204020204" pitchFamily="34" charset="-122"/>
                <a:ea typeface="微软雅黑" panose="020B0503020204020204" pitchFamily="34" charset="-122"/>
                <a:cs typeface="+mn-cs"/>
              </a:rPr>
              <a:t>内容提要</a:t>
            </a:r>
          </a:p>
        </p:txBody>
      </p:sp>
      <p:sp>
        <p:nvSpPr>
          <p:cNvPr id="3075" name="Rectangle 3"/>
          <p:cNvSpPr>
            <a:spLocks noGrp="1" noChangeArrowheads="1"/>
          </p:cNvSpPr>
          <p:nvPr>
            <p:ph idx="1"/>
          </p:nvPr>
        </p:nvSpPr>
        <p:spPr>
          <a:xfrm>
            <a:off x="1259632" y="1203598"/>
            <a:ext cx="4978896" cy="1299591"/>
          </a:xfrm>
        </p:spPr>
        <p:txBody>
          <a:bodyPr/>
          <a:lstStyle/>
          <a:p>
            <a:pPr marL="0" indent="0">
              <a:buNone/>
            </a:pPr>
            <a:r>
              <a:rPr lang="zh-CN" altLang="en-US" sz="1800" b="1" dirty="0" smtClean="0">
                <a:solidFill>
                  <a:srgbClr val="11576A"/>
                </a:solidFill>
                <a:latin typeface="张海山锐谐体2.0-授权联系：Samtype@QQ.com" pitchFamily="2" charset="-122"/>
                <a:ea typeface="张海山锐谐体2.0-授权联系：Samtype@QQ.com" pitchFamily="2" charset="-122"/>
              </a:rPr>
              <a:t>■</a:t>
            </a:r>
            <a:r>
              <a:rPr lang="zh-CN" altLang="en-US" sz="2000"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实验</a:t>
            </a:r>
            <a:r>
              <a:rPr lang="zh-CN" altLang="en-US" sz="2000" b="1" dirty="0">
                <a:solidFill>
                  <a:srgbClr val="11576A"/>
                </a:solidFill>
                <a:latin typeface="微软雅黑" panose="020B0503020204020204" pitchFamily="34" charset="-122"/>
                <a:ea typeface="微软雅黑" panose="020B0503020204020204" pitchFamily="34" charset="-122"/>
              </a:rPr>
              <a:t>内容</a:t>
            </a:r>
            <a:r>
              <a:rPr lang="zh-CN" altLang="en-US" sz="2000" b="1" dirty="0" smtClean="0">
                <a:solidFill>
                  <a:srgbClr val="11576A"/>
                </a:solidFill>
                <a:latin typeface="微软雅黑" panose="020B0503020204020204" pitchFamily="34" charset="-122"/>
                <a:ea typeface="微软雅黑" panose="020B0503020204020204" pitchFamily="34" charset="-122"/>
              </a:rPr>
              <a:t>简介</a:t>
            </a:r>
            <a:endParaRPr lang="en-US" altLang="zh-CN" sz="2000" b="1" dirty="0" smtClean="0">
              <a:solidFill>
                <a:srgbClr val="11576A"/>
              </a:solidFill>
              <a:latin typeface="微软雅黑" panose="020B0503020204020204" pitchFamily="34" charset="-122"/>
              <a:ea typeface="微软雅黑" panose="020B0503020204020204" pitchFamily="34" charset="-122"/>
            </a:endParaRPr>
          </a:p>
          <a:p>
            <a:pPr marL="0" indent="0">
              <a:buNone/>
            </a:pPr>
            <a:endParaRPr lang="en-US" altLang="zh-CN" sz="2000" b="1" dirty="0">
              <a:solidFill>
                <a:srgbClr val="11576A"/>
              </a:solidFill>
              <a:latin typeface="微软雅黑" panose="020B0503020204020204" pitchFamily="34" charset="-122"/>
              <a:ea typeface="微软雅黑" panose="020B0503020204020204" pitchFamily="34" charset="-122"/>
            </a:endParaRPr>
          </a:p>
          <a:p>
            <a:pPr marL="0" indent="0">
              <a:buNone/>
            </a:pPr>
            <a:r>
              <a:rPr lang="zh-CN" altLang="en-US" sz="1800" b="1" dirty="0" smtClean="0">
                <a:solidFill>
                  <a:srgbClr val="11576A"/>
                </a:solidFill>
                <a:latin typeface="张海山锐谐体2.0-授权联系：Samtype@QQ.com" pitchFamily="2" charset="-122"/>
                <a:ea typeface="张海山锐谐体2.0-授权联系：Samtype@QQ.com" pitchFamily="2" charset="-122"/>
              </a:rPr>
              <a:t>■</a:t>
            </a:r>
            <a:r>
              <a:rPr lang="zh-CN" altLang="en-US" sz="2000"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实验</a:t>
            </a:r>
            <a:r>
              <a:rPr lang="zh-CN" altLang="en-US" sz="2000" b="1" dirty="0">
                <a:solidFill>
                  <a:srgbClr val="11576A"/>
                </a:solidFill>
                <a:latin typeface="微软雅黑" panose="020B0503020204020204" pitchFamily="34" charset="-122"/>
                <a:ea typeface="微软雅黑" panose="020B0503020204020204" pitchFamily="34" charset="-122"/>
              </a:rPr>
              <a:t>环境介绍</a:t>
            </a: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内容占位符 2"/>
          <p:cNvSpPr>
            <a:spLocks noGrp="1"/>
          </p:cNvSpPr>
          <p:nvPr>
            <p:ph idx="1"/>
          </p:nvPr>
        </p:nvSpPr>
        <p:spPr>
          <a:xfrm>
            <a:off x="500561" y="1289796"/>
            <a:ext cx="4820022" cy="1019631"/>
          </a:xfrm>
        </p:spPr>
        <p:txBody>
          <a:bodyPr/>
          <a:lstStyle/>
          <a:p>
            <a:pPr marL="0"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400" b="1" dirty="0">
                <a:solidFill>
                  <a:srgbClr val="11576A"/>
                </a:solidFill>
                <a:latin typeface="张海山锐谐体2.0-授权联系：Samtype@QQ.com" pitchFamily="2" charset="-122"/>
                <a:ea typeface="张海山锐谐体2.0-授权联系：Samtype@QQ.com" pitchFamily="2" charset="-122"/>
              </a:rPr>
              <a:t> </a:t>
            </a:r>
            <a:r>
              <a:rPr lang="en-US" altLang="zh-CN" sz="2000" b="1" dirty="0" smtClean="0">
                <a:solidFill>
                  <a:srgbClr val="11576A"/>
                </a:solidFill>
                <a:latin typeface="微软雅黑" panose="020B0503020204020204" pitchFamily="34" charset="-122"/>
                <a:ea typeface="微软雅黑" panose="020B0503020204020204" pitchFamily="34" charset="-122"/>
              </a:rPr>
              <a:t>Lab6</a:t>
            </a:r>
            <a:r>
              <a:rPr lang="zh-CN" altLang="en-US" sz="2000" b="1" dirty="0" smtClean="0">
                <a:solidFill>
                  <a:srgbClr val="11576A"/>
                </a:solidFill>
                <a:latin typeface="微软雅黑" panose="020B0503020204020204" pitchFamily="34" charset="-122"/>
                <a:ea typeface="微软雅黑" panose="020B0503020204020204" pitchFamily="34" charset="-122"/>
              </a:rPr>
              <a:t>：</a:t>
            </a:r>
            <a:r>
              <a:rPr lang="zh-CN" altLang="en-US" sz="1800" b="1" dirty="0" smtClean="0">
                <a:solidFill>
                  <a:srgbClr val="11576A"/>
                </a:solidFill>
                <a:latin typeface="微软雅黑" panose="020B0503020204020204" pitchFamily="34" charset="-122"/>
                <a:ea typeface="微软雅黑" panose="020B0503020204020204" pitchFamily="34" charset="-122"/>
              </a:rPr>
              <a:t>进程调度</a:t>
            </a:r>
            <a:endParaRPr lang="en-US" altLang="zh-CN" sz="1800" b="1" dirty="0">
              <a:solidFill>
                <a:srgbClr val="11576A"/>
              </a:solidFill>
              <a:latin typeface="微软雅黑" panose="020B0503020204020204" pitchFamily="34" charset="-122"/>
              <a:ea typeface="微软雅黑" panose="020B0503020204020204" pitchFamily="34" charset="-122"/>
            </a:endParaRPr>
          </a:p>
          <a:p>
            <a:pPr marL="457200" lvl="1" indent="0">
              <a:buNone/>
            </a:pPr>
            <a:r>
              <a:rPr lang="zh-CN" altLang="zh-CN" sz="1800" b="1" dirty="0">
                <a:solidFill>
                  <a:srgbClr val="11576A"/>
                </a:solidFill>
                <a:latin typeface="微软雅黑" panose="020B0503020204020204" pitchFamily="34" charset="-122"/>
                <a:ea typeface="微软雅黑" panose="020B0503020204020204" pitchFamily="34" charset="-122"/>
              </a:rPr>
              <a:t>用于理解操作系统的调度过程和调度算法</a:t>
            </a:r>
            <a:endParaRPr lang="zh-CN" altLang="en-US" sz="1800" b="1" dirty="0" smtClean="0">
              <a:solidFill>
                <a:srgbClr val="11576A"/>
              </a:solidFill>
              <a:latin typeface="微软雅黑" panose="020B0503020204020204" pitchFamily="34" charset="-122"/>
              <a:ea typeface="微软雅黑" panose="020B0503020204020204" pitchFamily="34" charset="-122"/>
            </a:endParaRPr>
          </a:p>
        </p:txBody>
      </p:sp>
      <p:sp>
        <p:nvSpPr>
          <p:cNvPr id="21508" name="矩形 3"/>
          <p:cNvSpPr>
            <a:spLocks noChangeArrowheads="1"/>
          </p:cNvSpPr>
          <p:nvPr/>
        </p:nvSpPr>
        <p:spPr bwMode="auto">
          <a:xfrm>
            <a:off x="906004" y="2122687"/>
            <a:ext cx="38068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sz="2400">
                <a:solidFill>
                  <a:schemeClr val="tx1"/>
                </a:solidFill>
                <a:latin typeface="Lucida Sans" panose="020B0602030504020204" pitchFamily="34" charset="0"/>
                <a:ea typeface="永中宋体" charset="-122"/>
              </a:defRPr>
            </a:lvl1pPr>
            <a:lvl2pPr marL="742950" indent="-285750" eaLnBrk="0" hangingPunct="0">
              <a:defRPr sz="2400">
                <a:solidFill>
                  <a:schemeClr val="tx1"/>
                </a:solidFill>
                <a:latin typeface="Lucida Sans" panose="020B0602030504020204" pitchFamily="34" charset="0"/>
                <a:ea typeface="永中宋体" charset="-122"/>
              </a:defRPr>
            </a:lvl2pPr>
            <a:lvl3pPr marL="1143000" indent="-228600" eaLnBrk="0" hangingPunct="0">
              <a:defRPr sz="2400">
                <a:solidFill>
                  <a:schemeClr val="tx1"/>
                </a:solidFill>
                <a:latin typeface="Lucida Sans" panose="020B0602030504020204" pitchFamily="34" charset="0"/>
                <a:ea typeface="永中宋体" charset="-122"/>
              </a:defRPr>
            </a:lvl3pPr>
            <a:lvl4pPr marL="1600200" indent="-228600" eaLnBrk="0" hangingPunct="0">
              <a:defRPr sz="2400">
                <a:solidFill>
                  <a:schemeClr val="tx1"/>
                </a:solidFill>
                <a:latin typeface="Lucida Sans" panose="020B0602030504020204" pitchFamily="34" charset="0"/>
                <a:ea typeface="永中宋体" charset="-122"/>
              </a:defRPr>
            </a:lvl4pPr>
            <a:lvl5pPr marL="2057400" indent="-228600" eaLnBrk="0" hangingPunct="0">
              <a:defRPr sz="2400">
                <a:solidFill>
                  <a:schemeClr val="tx1"/>
                </a:solidFill>
                <a:latin typeface="Lucida Sans" panose="020B0602030504020204" pitchFamily="34" charset="0"/>
                <a:ea typeface="永中宋体" charset="-122"/>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9pPr>
          </a:lstStyle>
          <a:p>
            <a:pPr eaLnBrk="1" hangingPunct="1">
              <a:buFont typeface="Arial" panose="02080604020202020204" charset="0"/>
              <a:buChar char="•"/>
            </a:pPr>
            <a:r>
              <a:rPr lang="zh-CN" altLang="zh-CN" sz="1600" b="1" dirty="0" smtClean="0">
                <a:solidFill>
                  <a:srgbClr val="11576A"/>
                </a:solidFill>
                <a:latin typeface="微软雅黑" panose="020B0503020204020204" pitchFamily="34" charset="-122"/>
                <a:ea typeface="微软雅黑" panose="020B0503020204020204" pitchFamily="34" charset="-122"/>
              </a:rPr>
              <a:t>熟悉 </a:t>
            </a:r>
            <a:r>
              <a:rPr lang="en-US" altLang="zh-CN" sz="1600" b="1" dirty="0" err="1">
                <a:solidFill>
                  <a:srgbClr val="11576A"/>
                </a:solidFill>
                <a:latin typeface="微软雅黑" panose="020B0503020204020204" pitchFamily="34" charset="-122"/>
                <a:ea typeface="微软雅黑" panose="020B0503020204020204" pitchFamily="34" charset="-122"/>
              </a:rPr>
              <a:t>ucore</a:t>
            </a:r>
            <a:r>
              <a:rPr lang="en-US" altLang="zh-CN" sz="1600" b="1" dirty="0">
                <a:solidFill>
                  <a:srgbClr val="11576A"/>
                </a:solidFill>
                <a:latin typeface="微软雅黑" panose="020B0503020204020204" pitchFamily="34" charset="-122"/>
                <a:ea typeface="微软雅黑" panose="020B0503020204020204" pitchFamily="34" charset="-122"/>
              </a:rPr>
              <a:t> </a:t>
            </a:r>
            <a:r>
              <a:rPr lang="zh-CN" altLang="zh-CN" sz="1600" b="1" dirty="0">
                <a:solidFill>
                  <a:srgbClr val="11576A"/>
                </a:solidFill>
                <a:latin typeface="微软雅黑" panose="020B0503020204020204" pitchFamily="34" charset="-122"/>
                <a:ea typeface="微软雅黑" panose="020B0503020204020204" pitchFamily="34" charset="-122"/>
              </a:rPr>
              <a:t>的系统调度器框架，以及内置的 </a:t>
            </a:r>
            <a:r>
              <a:rPr lang="en-US" altLang="zh-CN" sz="1600" b="1" dirty="0">
                <a:solidFill>
                  <a:srgbClr val="11576A"/>
                </a:solidFill>
                <a:latin typeface="微软雅黑" panose="020B0503020204020204" pitchFamily="34" charset="-122"/>
                <a:ea typeface="微软雅黑" panose="020B0503020204020204" pitchFamily="34" charset="-122"/>
              </a:rPr>
              <a:t>Round-Robin </a:t>
            </a:r>
            <a:r>
              <a:rPr lang="zh-CN" altLang="zh-CN" sz="1600" b="1" dirty="0">
                <a:solidFill>
                  <a:srgbClr val="11576A"/>
                </a:solidFill>
                <a:latin typeface="微软雅黑" panose="020B0503020204020204" pitchFamily="34" charset="-122"/>
                <a:ea typeface="微软雅黑" panose="020B0503020204020204" pitchFamily="34" charset="-122"/>
              </a:rPr>
              <a:t>调度算法。</a:t>
            </a:r>
            <a:endParaRPr lang="zh-CN" altLang="zh-CN" sz="1600" b="1" dirty="0">
              <a:solidFill>
                <a:srgbClr val="11576A"/>
              </a:solidFill>
              <a:latin typeface="微软雅黑" panose="020B0503020204020204" pitchFamily="34" charset="-122"/>
              <a:ea typeface="微软雅黑" panose="020B0503020204020204" pitchFamily="34" charset="-122"/>
            </a:endParaRPr>
          </a:p>
          <a:p>
            <a:pPr eaLnBrk="1" hangingPunct="1">
              <a:buFont typeface="Arial" panose="02080604020202020204" charset="0"/>
              <a:buChar char="•"/>
            </a:pPr>
            <a:r>
              <a:rPr lang="zh-CN" altLang="zh-CN" sz="1600" b="1" dirty="0" smtClean="0">
                <a:solidFill>
                  <a:srgbClr val="11576A"/>
                </a:solidFill>
                <a:latin typeface="微软雅黑" panose="020B0503020204020204" pitchFamily="34" charset="-122"/>
                <a:ea typeface="微软雅黑" panose="020B0503020204020204" pitchFamily="34" charset="-122"/>
              </a:rPr>
              <a:t>基于</a:t>
            </a:r>
            <a:r>
              <a:rPr lang="zh-CN" altLang="zh-CN" sz="1600" b="1" dirty="0">
                <a:solidFill>
                  <a:srgbClr val="11576A"/>
                </a:solidFill>
                <a:latin typeface="微软雅黑" panose="020B0503020204020204" pitchFamily="34" charset="-122"/>
                <a:ea typeface="微软雅黑" panose="020B0503020204020204" pitchFamily="34" charset="-122"/>
              </a:rPr>
              <a:t>调度器框架实现一个调度器算法</a:t>
            </a:r>
          </a:p>
        </p:txBody>
      </p:sp>
      <p:sp>
        <p:nvSpPr>
          <p:cNvPr id="18" name="Rectangle 3"/>
          <p:cNvSpPr txBox="1">
            <a:spLocks noChangeArrowheads="1"/>
          </p:cNvSpPr>
          <p:nvPr/>
        </p:nvSpPr>
        <p:spPr>
          <a:xfrm>
            <a:off x="3131840" y="195486"/>
            <a:ext cx="3610744"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rgbClr val="11576A"/>
                </a:solidFill>
                <a:latin typeface="微软雅黑" panose="020B0503020204020204" pitchFamily="34" charset="-122"/>
                <a:ea typeface="微软雅黑" panose="020B0503020204020204" pitchFamily="34" charset="-122"/>
                <a:cs typeface="+mn-cs"/>
              </a:rPr>
              <a:t>实验课程设计</a:t>
            </a:r>
            <a:endParaRPr lang="zh-CN" altLang="en-US" sz="3000" b="1" dirty="0">
              <a:solidFill>
                <a:srgbClr val="11576A"/>
              </a:solidFill>
              <a:latin typeface="微软雅黑" panose="020B0503020204020204" pitchFamily="34" charset="-122"/>
              <a:ea typeface="微软雅黑" panose="020B0503020204020204" pitchFamily="34" charset="-122"/>
              <a:cs typeface="+mn-cs"/>
            </a:endParaRPr>
          </a:p>
        </p:txBody>
      </p:sp>
      <p:pic>
        <p:nvPicPr>
          <p:cNvPr id="19" name="图片 18" descr="小点1.png"/>
          <p:cNvPicPr>
            <a:picLocks noChangeAspect="1"/>
          </p:cNvPicPr>
          <p:nvPr/>
        </p:nvPicPr>
        <p:blipFill>
          <a:blip r:embed="rId1" cstate="print"/>
          <a:stretch>
            <a:fillRect/>
          </a:stretch>
        </p:blipFill>
        <p:spPr>
          <a:xfrm>
            <a:off x="755576" y="1812314"/>
            <a:ext cx="144077" cy="148997"/>
          </a:xfrm>
          <a:prstGeom prst="rect">
            <a:avLst/>
          </a:prstGeom>
        </p:spPr>
      </p:pic>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36096" y="1203598"/>
            <a:ext cx="3242995" cy="3070473"/>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wipe(left)">
                                      <p:cBhvr>
                                        <p:cTn id="7" dur="5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内容占位符 2"/>
          <p:cNvSpPr>
            <a:spLocks noGrp="1"/>
          </p:cNvSpPr>
          <p:nvPr>
            <p:ph idx="1"/>
          </p:nvPr>
        </p:nvSpPr>
        <p:spPr>
          <a:xfrm>
            <a:off x="464811" y="1092788"/>
            <a:ext cx="4301986" cy="1515971"/>
          </a:xfrm>
        </p:spPr>
        <p:txBody>
          <a:bodyPr/>
          <a:lstStyle/>
          <a:p>
            <a:pPr marL="0"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800" b="1" dirty="0">
                <a:solidFill>
                  <a:srgbClr val="11576A"/>
                </a:solidFill>
                <a:latin typeface="张海山锐谐体2.0-授权联系：Samtype@QQ.com" pitchFamily="2" charset="-122"/>
                <a:ea typeface="张海山锐谐体2.0-授权联系：Samtype@QQ.com" pitchFamily="2" charset="-122"/>
              </a:rPr>
              <a:t> </a:t>
            </a:r>
            <a:r>
              <a:rPr lang="en-US" altLang="zh-CN" sz="2000" b="1" dirty="0" smtClean="0">
                <a:solidFill>
                  <a:srgbClr val="11576A"/>
                </a:solidFill>
                <a:latin typeface="微软雅黑" panose="020B0503020204020204" pitchFamily="34" charset="-122"/>
                <a:ea typeface="微软雅黑" panose="020B0503020204020204" pitchFamily="34" charset="-122"/>
              </a:rPr>
              <a:t>Lab7</a:t>
            </a:r>
            <a:r>
              <a:rPr lang="zh-CN" altLang="en-US" sz="2000" b="1" dirty="0" smtClean="0">
                <a:solidFill>
                  <a:srgbClr val="11576A"/>
                </a:solidFill>
                <a:latin typeface="微软雅黑" panose="020B0503020204020204" pitchFamily="34" charset="-122"/>
                <a:ea typeface="微软雅黑" panose="020B0503020204020204" pitchFamily="34" charset="-122"/>
              </a:rPr>
              <a:t>：</a:t>
            </a:r>
            <a:r>
              <a:rPr lang="zh-CN" altLang="en-US" sz="1800" b="1" dirty="0" smtClean="0">
                <a:solidFill>
                  <a:srgbClr val="11576A"/>
                </a:solidFill>
                <a:latin typeface="微软雅黑" panose="020B0503020204020204" pitchFamily="34" charset="-122"/>
                <a:ea typeface="微软雅黑" panose="020B0503020204020204" pitchFamily="34" charset="-122"/>
              </a:rPr>
              <a:t>同步互斥</a:t>
            </a:r>
            <a:endParaRPr lang="en-US" altLang="zh-CN" sz="1800" b="1" dirty="0" smtClean="0">
              <a:solidFill>
                <a:srgbClr val="11576A"/>
              </a:solidFill>
              <a:latin typeface="微软雅黑" panose="020B0503020204020204" pitchFamily="34" charset="-122"/>
              <a:ea typeface="微软雅黑" panose="020B0503020204020204" pitchFamily="34" charset="-122"/>
            </a:endParaRPr>
          </a:p>
          <a:p>
            <a:pPr marL="457200" lvl="1" indent="0">
              <a:buNone/>
            </a:pPr>
            <a:r>
              <a:rPr lang="zh-CN" altLang="en-US" sz="1800" b="1" dirty="0">
                <a:solidFill>
                  <a:srgbClr val="11576A"/>
                </a:solidFill>
                <a:latin typeface="微软雅黑" panose="020B0503020204020204" pitchFamily="34" charset="-122"/>
                <a:ea typeface="微软雅黑" panose="020B0503020204020204" pitchFamily="34" charset="-122"/>
              </a:rPr>
              <a:t>了解进程间如何进行信息交换和共享，并了解同步互斥的具体实现以及对系统性能的影响，研究死锁产生的原因，以及如何避免死锁；</a:t>
            </a:r>
            <a:endParaRPr lang="zh-CN" altLang="en-US" sz="1800" b="1" dirty="0" smtClean="0">
              <a:solidFill>
                <a:srgbClr val="11576A"/>
              </a:solidFill>
              <a:latin typeface="微软雅黑" panose="020B0503020204020204" pitchFamily="34" charset="-122"/>
              <a:ea typeface="微软雅黑" panose="020B0503020204020204" pitchFamily="34" charset="-122"/>
            </a:endParaRPr>
          </a:p>
        </p:txBody>
      </p:sp>
      <p:sp>
        <p:nvSpPr>
          <p:cNvPr id="23556" name="矩形 3"/>
          <p:cNvSpPr>
            <a:spLocks noChangeArrowheads="1"/>
          </p:cNvSpPr>
          <p:nvPr/>
        </p:nvSpPr>
        <p:spPr bwMode="auto">
          <a:xfrm>
            <a:off x="947483" y="2793658"/>
            <a:ext cx="317289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sz="2400">
                <a:solidFill>
                  <a:schemeClr val="tx1"/>
                </a:solidFill>
                <a:latin typeface="Lucida Sans" panose="020B0602030504020204" pitchFamily="34" charset="0"/>
                <a:ea typeface="永中宋体" charset="-122"/>
              </a:defRPr>
            </a:lvl1pPr>
            <a:lvl2pPr marL="742950" indent="-285750" eaLnBrk="0" hangingPunct="0">
              <a:defRPr sz="2400">
                <a:solidFill>
                  <a:schemeClr val="tx1"/>
                </a:solidFill>
                <a:latin typeface="Lucida Sans" panose="020B0602030504020204" pitchFamily="34" charset="0"/>
                <a:ea typeface="永中宋体" charset="-122"/>
              </a:defRPr>
            </a:lvl2pPr>
            <a:lvl3pPr marL="1143000" indent="-228600" eaLnBrk="0" hangingPunct="0">
              <a:defRPr sz="2400">
                <a:solidFill>
                  <a:schemeClr val="tx1"/>
                </a:solidFill>
                <a:latin typeface="Lucida Sans" panose="020B0602030504020204" pitchFamily="34" charset="0"/>
                <a:ea typeface="永中宋体" charset="-122"/>
              </a:defRPr>
            </a:lvl3pPr>
            <a:lvl4pPr marL="1600200" indent="-228600" eaLnBrk="0" hangingPunct="0">
              <a:defRPr sz="2400">
                <a:solidFill>
                  <a:schemeClr val="tx1"/>
                </a:solidFill>
                <a:latin typeface="Lucida Sans" panose="020B0602030504020204" pitchFamily="34" charset="0"/>
                <a:ea typeface="永中宋体" charset="-122"/>
              </a:defRPr>
            </a:lvl4pPr>
            <a:lvl5pPr marL="2057400" indent="-228600" eaLnBrk="0" hangingPunct="0">
              <a:defRPr sz="2400">
                <a:solidFill>
                  <a:schemeClr val="tx1"/>
                </a:solidFill>
                <a:latin typeface="Lucida Sans" panose="020B0602030504020204" pitchFamily="34" charset="0"/>
                <a:ea typeface="永中宋体" charset="-122"/>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9pPr>
          </a:lstStyle>
          <a:p>
            <a:pPr eaLnBrk="1" hangingPunct="1">
              <a:buFont typeface="Arial" panose="02080604020202020204" charset="0"/>
              <a:buChar char="•"/>
            </a:pPr>
            <a:r>
              <a:rPr lang="zh-CN" altLang="zh-CN" sz="1600" b="1" dirty="0">
                <a:solidFill>
                  <a:srgbClr val="11576A"/>
                </a:solidFill>
                <a:latin typeface="微软雅黑" panose="020B0503020204020204" pitchFamily="34" charset="-122"/>
                <a:ea typeface="微软雅黑" panose="020B0503020204020204" pitchFamily="34" charset="-122"/>
              </a:rPr>
              <a:t>熟悉 </a:t>
            </a:r>
            <a:r>
              <a:rPr lang="en-US" altLang="zh-CN" sz="1600" b="1" dirty="0" err="1">
                <a:solidFill>
                  <a:srgbClr val="11576A"/>
                </a:solidFill>
                <a:latin typeface="微软雅黑" panose="020B0503020204020204" pitchFamily="34" charset="-122"/>
                <a:ea typeface="微软雅黑" panose="020B0503020204020204" pitchFamily="34" charset="-122"/>
              </a:rPr>
              <a:t>ucore</a:t>
            </a:r>
            <a:r>
              <a:rPr lang="en-US" altLang="zh-CN" sz="1600" b="1" dirty="0">
                <a:solidFill>
                  <a:srgbClr val="11576A"/>
                </a:solidFill>
                <a:latin typeface="微软雅黑" panose="020B0503020204020204" pitchFamily="34" charset="-122"/>
                <a:ea typeface="微软雅黑" panose="020B0503020204020204" pitchFamily="34" charset="-122"/>
              </a:rPr>
              <a:t> </a:t>
            </a:r>
            <a:r>
              <a:rPr lang="zh-CN" altLang="zh-CN" sz="1600" b="1" dirty="0">
                <a:solidFill>
                  <a:srgbClr val="11576A"/>
                </a:solidFill>
                <a:latin typeface="微软雅黑" panose="020B0503020204020204" pitchFamily="34" charset="-122"/>
                <a:ea typeface="微软雅黑" panose="020B0503020204020204" pitchFamily="34" charset="-122"/>
              </a:rPr>
              <a:t>的</a:t>
            </a:r>
            <a:r>
              <a:rPr lang="zh-CN" altLang="en-US" sz="1600" b="1" dirty="0">
                <a:solidFill>
                  <a:srgbClr val="11576A"/>
                </a:solidFill>
                <a:latin typeface="微软雅黑" panose="020B0503020204020204" pitchFamily="34" charset="-122"/>
                <a:ea typeface="微软雅黑" panose="020B0503020204020204" pitchFamily="34" charset="-122"/>
              </a:rPr>
              <a:t>同步互斥</a:t>
            </a:r>
            <a:r>
              <a:rPr lang="zh-CN" altLang="en-US" sz="1600" b="1" dirty="0" smtClean="0">
                <a:solidFill>
                  <a:srgbClr val="11576A"/>
                </a:solidFill>
                <a:latin typeface="微软雅黑" panose="020B0503020204020204" pitchFamily="34" charset="-122"/>
                <a:ea typeface="微软雅黑" panose="020B0503020204020204" pitchFamily="34" charset="-122"/>
              </a:rPr>
              <a:t>机制</a:t>
            </a:r>
            <a:endParaRPr lang="zh-CN" altLang="zh-CN" sz="1600" b="1" dirty="0">
              <a:solidFill>
                <a:srgbClr val="11576A"/>
              </a:solidFill>
              <a:latin typeface="微软雅黑" panose="020B0503020204020204" pitchFamily="34" charset="-122"/>
              <a:ea typeface="微软雅黑" panose="020B0503020204020204" pitchFamily="34" charset="-122"/>
            </a:endParaRPr>
          </a:p>
          <a:p>
            <a:pPr eaLnBrk="1" hangingPunct="1">
              <a:buFont typeface="Arial" panose="02080604020202020204" charset="0"/>
              <a:buChar char="•"/>
            </a:pPr>
            <a:r>
              <a:rPr lang="zh-CN" altLang="en-US" sz="1600" b="1" dirty="0" smtClean="0">
                <a:solidFill>
                  <a:srgbClr val="11576A"/>
                </a:solidFill>
                <a:latin typeface="微软雅黑" panose="020B0503020204020204" pitchFamily="34" charset="-122"/>
                <a:ea typeface="微软雅黑" panose="020B0503020204020204" pitchFamily="34" charset="-122"/>
              </a:rPr>
              <a:t>理解基本</a:t>
            </a:r>
            <a:r>
              <a:rPr lang="zh-CN" altLang="en-US" sz="1600" b="1" dirty="0">
                <a:solidFill>
                  <a:srgbClr val="11576A"/>
                </a:solidFill>
                <a:latin typeface="微软雅黑" panose="020B0503020204020204" pitchFamily="34" charset="-122"/>
                <a:ea typeface="微软雅黑" panose="020B0503020204020204" pitchFamily="34" charset="-122"/>
              </a:rPr>
              <a:t>的</a:t>
            </a:r>
            <a:r>
              <a:rPr lang="en-US" altLang="zh-CN" sz="1600" b="1" dirty="0">
                <a:solidFill>
                  <a:srgbClr val="11576A"/>
                </a:solidFill>
                <a:latin typeface="微软雅黑" panose="020B0503020204020204" pitchFamily="34" charset="-122"/>
                <a:ea typeface="微软雅黑" panose="020B0503020204020204" pitchFamily="34" charset="-122"/>
              </a:rPr>
              <a:t>spinlock</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err="1">
                <a:solidFill>
                  <a:srgbClr val="11576A"/>
                </a:solidFill>
                <a:latin typeface="微软雅黑" panose="020B0503020204020204" pitchFamily="34" charset="-122"/>
                <a:ea typeface="微软雅黑" panose="020B0503020204020204" pitchFamily="34" charset="-122"/>
              </a:rPr>
              <a:t>semphpore</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a:solidFill>
                  <a:srgbClr val="11576A"/>
                </a:solidFill>
                <a:latin typeface="微软雅黑" panose="020B0503020204020204" pitchFamily="34" charset="-122"/>
                <a:ea typeface="微软雅黑" panose="020B0503020204020204" pitchFamily="34" charset="-122"/>
              </a:rPr>
              <a:t>condition </a:t>
            </a:r>
            <a:r>
              <a:rPr lang="en-US" altLang="zh-CN" sz="1600" b="1" dirty="0" smtClean="0">
                <a:solidFill>
                  <a:srgbClr val="11576A"/>
                </a:solidFill>
                <a:latin typeface="微软雅黑" panose="020B0503020204020204" pitchFamily="34" charset="-122"/>
                <a:ea typeface="微软雅黑" panose="020B0503020204020204" pitchFamily="34" charset="-122"/>
              </a:rPr>
              <a:t>variable</a:t>
            </a:r>
            <a:r>
              <a:rPr lang="zh-CN" altLang="en-US" sz="1600" b="1" dirty="0" smtClean="0">
                <a:solidFill>
                  <a:srgbClr val="11576A"/>
                </a:solidFill>
                <a:latin typeface="微软雅黑" panose="020B0503020204020204" pitchFamily="34" charset="-122"/>
                <a:ea typeface="微软雅黑" panose="020B0503020204020204" pitchFamily="34" charset="-122"/>
              </a:rPr>
              <a:t>的实现</a:t>
            </a:r>
            <a:endParaRPr lang="en-US" altLang="zh-CN" sz="1600" b="1" dirty="0" smtClean="0">
              <a:solidFill>
                <a:srgbClr val="11576A"/>
              </a:solidFill>
              <a:latin typeface="微软雅黑" panose="020B0503020204020204" pitchFamily="34" charset="-122"/>
              <a:ea typeface="微软雅黑" panose="020B0503020204020204" pitchFamily="34" charset="-122"/>
            </a:endParaRPr>
          </a:p>
          <a:p>
            <a:pPr eaLnBrk="1" hangingPunct="1">
              <a:buFont typeface="Arial" panose="02080604020202020204" charset="0"/>
              <a:buChar char="•"/>
            </a:pPr>
            <a:r>
              <a:rPr lang="zh-CN" altLang="en-US" sz="1600" b="1" dirty="0" smtClean="0">
                <a:solidFill>
                  <a:srgbClr val="11576A"/>
                </a:solidFill>
                <a:latin typeface="微软雅黑" panose="020B0503020204020204" pitchFamily="34" charset="-122"/>
                <a:ea typeface="微软雅黑" panose="020B0503020204020204" pitchFamily="34" charset="-122"/>
              </a:rPr>
              <a:t>用各种同步机制解决同步问题</a:t>
            </a:r>
            <a:endParaRPr lang="en-US" altLang="zh-CN" sz="1600" b="1" dirty="0">
              <a:solidFill>
                <a:srgbClr val="11576A"/>
              </a:solidFill>
              <a:latin typeface="微软雅黑" panose="020B0503020204020204" pitchFamily="34" charset="-122"/>
              <a:ea typeface="微软雅黑" panose="020B0503020204020204" pitchFamily="34" charset="-122"/>
            </a:endParaRPr>
          </a:p>
        </p:txBody>
      </p:sp>
      <p:sp>
        <p:nvSpPr>
          <p:cNvPr id="19" name="Rectangle 3"/>
          <p:cNvSpPr txBox="1">
            <a:spLocks noChangeArrowheads="1"/>
          </p:cNvSpPr>
          <p:nvPr/>
        </p:nvSpPr>
        <p:spPr>
          <a:xfrm>
            <a:off x="3131840" y="195486"/>
            <a:ext cx="3610744"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rgbClr val="11576A"/>
                </a:solidFill>
                <a:latin typeface="微软雅黑" panose="020B0503020204020204" pitchFamily="34" charset="-122"/>
                <a:ea typeface="微软雅黑" panose="020B0503020204020204" pitchFamily="34" charset="-122"/>
                <a:cs typeface="+mn-cs"/>
              </a:rPr>
              <a:t>实验课程设计</a:t>
            </a:r>
            <a:endParaRPr lang="zh-CN" altLang="en-US" sz="3000" b="1" dirty="0">
              <a:solidFill>
                <a:srgbClr val="11576A"/>
              </a:solidFill>
              <a:latin typeface="微软雅黑" panose="020B0503020204020204" pitchFamily="34" charset="-122"/>
              <a:ea typeface="微软雅黑" panose="020B0503020204020204" pitchFamily="34" charset="-122"/>
              <a:cs typeface="+mn-cs"/>
            </a:endParaRPr>
          </a:p>
        </p:txBody>
      </p:sp>
      <p:pic>
        <p:nvPicPr>
          <p:cNvPr id="20" name="图片 19" descr="小点1.png"/>
          <p:cNvPicPr>
            <a:picLocks noChangeAspect="1"/>
          </p:cNvPicPr>
          <p:nvPr/>
        </p:nvPicPr>
        <p:blipFill>
          <a:blip r:embed="rId1" cstate="print"/>
          <a:stretch>
            <a:fillRect/>
          </a:stretch>
        </p:blipFill>
        <p:spPr>
          <a:xfrm>
            <a:off x="763187" y="1677451"/>
            <a:ext cx="144077" cy="148997"/>
          </a:xfrm>
          <a:prstGeom prst="rect">
            <a:avLst/>
          </a:prstGeom>
        </p:spPr>
      </p:pic>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04302" y="890836"/>
            <a:ext cx="3435846" cy="3435846"/>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wipe(left)">
                                      <p:cBhvr>
                                        <p:cTn id="7"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p:cNvSpPr>
          <p:nvPr>
            <p:ph idx="1"/>
          </p:nvPr>
        </p:nvSpPr>
        <p:spPr>
          <a:xfrm>
            <a:off x="226660" y="1142950"/>
            <a:ext cx="4439823" cy="1644281"/>
          </a:xfrm>
        </p:spPr>
        <p:txBody>
          <a:bodyPr/>
          <a:lstStyle/>
          <a:p>
            <a:pPr marL="0"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en-US" altLang="zh-CN" sz="2000" b="1" dirty="0" smtClean="0">
                <a:solidFill>
                  <a:srgbClr val="11576A"/>
                </a:solidFill>
                <a:latin typeface="微软雅黑" panose="020B0503020204020204" pitchFamily="34" charset="-122"/>
                <a:ea typeface="微软雅黑" panose="020B0503020204020204" pitchFamily="34" charset="-122"/>
              </a:rPr>
              <a:t>Lab8</a:t>
            </a:r>
            <a:r>
              <a:rPr lang="zh-CN" altLang="en-US" sz="2000" b="1" dirty="0" smtClean="0">
                <a:solidFill>
                  <a:srgbClr val="11576A"/>
                </a:solidFill>
                <a:latin typeface="微软雅黑" panose="020B0503020204020204" pitchFamily="34" charset="-122"/>
                <a:ea typeface="微软雅黑" panose="020B0503020204020204" pitchFamily="34" charset="-122"/>
              </a:rPr>
              <a:t>：</a:t>
            </a:r>
            <a:r>
              <a:rPr lang="zh-CN" altLang="en-US" sz="1800" b="1" dirty="0" smtClean="0">
                <a:solidFill>
                  <a:srgbClr val="11576A"/>
                </a:solidFill>
                <a:latin typeface="微软雅黑" panose="020B0503020204020204" pitchFamily="34" charset="-122"/>
                <a:ea typeface="微软雅黑" panose="020B0503020204020204" pitchFamily="34" charset="-122"/>
              </a:rPr>
              <a:t>文件系统</a:t>
            </a:r>
            <a:endParaRPr lang="en-US" altLang="zh-CN" sz="1800" b="1" dirty="0" smtClean="0">
              <a:solidFill>
                <a:srgbClr val="11576A"/>
              </a:solidFill>
              <a:latin typeface="微软雅黑" panose="020B0503020204020204" pitchFamily="34" charset="-122"/>
              <a:ea typeface="微软雅黑" panose="020B0503020204020204" pitchFamily="34" charset="-122"/>
            </a:endParaRPr>
          </a:p>
          <a:p>
            <a:pPr marL="457200" lvl="1" indent="0">
              <a:buNone/>
            </a:pPr>
            <a:r>
              <a:rPr lang="zh-CN" altLang="en-US" sz="1800" b="1" dirty="0">
                <a:solidFill>
                  <a:srgbClr val="11576A"/>
                </a:solidFill>
                <a:latin typeface="微软雅黑" panose="020B0503020204020204" pitchFamily="34" charset="-122"/>
                <a:ea typeface="微软雅黑" panose="020B0503020204020204" pitchFamily="34" charset="-122"/>
              </a:rPr>
              <a:t>了解文件系统的具体实现，与进程管理等的关系，了解缓存对操作系统</a:t>
            </a:r>
            <a:r>
              <a:rPr lang="en-US" altLang="zh-CN" sz="1800" b="1" dirty="0">
                <a:solidFill>
                  <a:srgbClr val="11576A"/>
                </a:solidFill>
                <a:latin typeface="微软雅黑" panose="020B0503020204020204" pitchFamily="34" charset="-122"/>
                <a:ea typeface="微软雅黑" panose="020B0503020204020204" pitchFamily="34" charset="-122"/>
              </a:rPr>
              <a:t>IO</a:t>
            </a:r>
            <a:r>
              <a:rPr lang="zh-CN" altLang="en-US" sz="1800" b="1" dirty="0">
                <a:solidFill>
                  <a:srgbClr val="11576A"/>
                </a:solidFill>
                <a:latin typeface="微软雅黑" panose="020B0503020204020204" pitchFamily="34" charset="-122"/>
                <a:ea typeface="微软雅黑" panose="020B0503020204020204" pitchFamily="34" charset="-122"/>
              </a:rPr>
              <a:t>访问的性能改进，了解虚拟文件系统（</a:t>
            </a:r>
            <a:r>
              <a:rPr lang="en-US" altLang="zh-CN" sz="1800" b="1" dirty="0">
                <a:solidFill>
                  <a:srgbClr val="11576A"/>
                </a:solidFill>
                <a:latin typeface="微软雅黑" panose="020B0503020204020204" pitchFamily="34" charset="-122"/>
                <a:ea typeface="微软雅黑" panose="020B0503020204020204" pitchFamily="34" charset="-122"/>
              </a:rPr>
              <a:t>VFS</a:t>
            </a:r>
            <a:r>
              <a:rPr lang="zh-CN" altLang="en-US" sz="1800" b="1" dirty="0">
                <a:solidFill>
                  <a:srgbClr val="11576A"/>
                </a:solidFill>
                <a:latin typeface="微软雅黑" panose="020B0503020204020204" pitchFamily="34" charset="-122"/>
                <a:ea typeface="微软雅黑" panose="020B0503020204020204" pitchFamily="34" charset="-122"/>
              </a:rPr>
              <a:t>）、</a:t>
            </a:r>
            <a:r>
              <a:rPr lang="en-US" altLang="zh-CN" sz="1800" b="1" dirty="0">
                <a:solidFill>
                  <a:srgbClr val="11576A"/>
                </a:solidFill>
                <a:latin typeface="微软雅黑" panose="020B0503020204020204" pitchFamily="34" charset="-122"/>
                <a:ea typeface="微软雅黑" panose="020B0503020204020204" pitchFamily="34" charset="-122"/>
              </a:rPr>
              <a:t>buffer cache</a:t>
            </a:r>
            <a:r>
              <a:rPr lang="zh-CN" altLang="en-US" sz="1800" b="1" dirty="0">
                <a:solidFill>
                  <a:srgbClr val="11576A"/>
                </a:solidFill>
                <a:latin typeface="微软雅黑" panose="020B0503020204020204" pitchFamily="34" charset="-122"/>
                <a:ea typeface="微软雅黑" panose="020B0503020204020204" pitchFamily="34" charset="-122"/>
              </a:rPr>
              <a:t>和</a:t>
            </a:r>
            <a:r>
              <a:rPr lang="en-US" altLang="zh-CN" sz="1800" b="1" dirty="0">
                <a:solidFill>
                  <a:srgbClr val="11576A"/>
                </a:solidFill>
                <a:latin typeface="微软雅黑" panose="020B0503020204020204" pitchFamily="34" charset="-122"/>
                <a:ea typeface="微软雅黑" panose="020B0503020204020204" pitchFamily="34" charset="-122"/>
              </a:rPr>
              <a:t>disk driver</a:t>
            </a:r>
            <a:r>
              <a:rPr lang="zh-CN" altLang="en-US" sz="1800" b="1" dirty="0">
                <a:solidFill>
                  <a:srgbClr val="11576A"/>
                </a:solidFill>
                <a:latin typeface="微软雅黑" panose="020B0503020204020204" pitchFamily="34" charset="-122"/>
                <a:ea typeface="微软雅黑" panose="020B0503020204020204" pitchFamily="34" charset="-122"/>
              </a:rPr>
              <a:t>之间的关系。</a:t>
            </a:r>
            <a:endParaRPr lang="zh-CN" altLang="en-US" sz="1800" b="1" dirty="0" smtClean="0">
              <a:solidFill>
                <a:srgbClr val="11576A"/>
              </a:solidFill>
              <a:latin typeface="微软雅黑" panose="020B0503020204020204" pitchFamily="34" charset="-122"/>
              <a:ea typeface="微软雅黑" panose="020B0503020204020204" pitchFamily="34" charset="-122"/>
            </a:endParaRPr>
          </a:p>
        </p:txBody>
      </p:sp>
      <p:sp>
        <p:nvSpPr>
          <p:cNvPr id="25611" name="矩形 7"/>
          <p:cNvSpPr>
            <a:spLocks noChangeArrowheads="1"/>
          </p:cNvSpPr>
          <p:nvPr/>
        </p:nvSpPr>
        <p:spPr bwMode="auto">
          <a:xfrm>
            <a:off x="457859" y="2999233"/>
            <a:ext cx="427284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Lucida Sans" panose="020B0602030504020204" pitchFamily="34" charset="0"/>
                <a:ea typeface="永中宋体" charset="-122"/>
              </a:defRPr>
            </a:lvl1pPr>
            <a:lvl2pPr marL="742950" indent="-285750" eaLnBrk="0" hangingPunct="0">
              <a:defRPr sz="2400">
                <a:solidFill>
                  <a:schemeClr val="tx1"/>
                </a:solidFill>
                <a:latin typeface="Lucida Sans" panose="020B0602030504020204" pitchFamily="34" charset="0"/>
                <a:ea typeface="永中宋体" charset="-122"/>
              </a:defRPr>
            </a:lvl2pPr>
            <a:lvl3pPr marL="1143000" indent="-228600" eaLnBrk="0" hangingPunct="0">
              <a:defRPr sz="2400">
                <a:solidFill>
                  <a:schemeClr val="tx1"/>
                </a:solidFill>
                <a:latin typeface="Lucida Sans" panose="020B0602030504020204" pitchFamily="34" charset="0"/>
                <a:ea typeface="永中宋体" charset="-122"/>
              </a:defRPr>
            </a:lvl3pPr>
            <a:lvl4pPr marL="1600200" indent="-228600" eaLnBrk="0" hangingPunct="0">
              <a:defRPr sz="2400">
                <a:solidFill>
                  <a:schemeClr val="tx1"/>
                </a:solidFill>
                <a:latin typeface="Lucida Sans" panose="020B0602030504020204" pitchFamily="34" charset="0"/>
                <a:ea typeface="永中宋体" charset="-122"/>
              </a:defRPr>
            </a:lvl4pPr>
            <a:lvl5pPr marL="2057400" indent="-228600" eaLnBrk="0" hangingPunct="0">
              <a:defRPr sz="2400">
                <a:solidFill>
                  <a:schemeClr val="tx1"/>
                </a:solidFill>
                <a:latin typeface="Lucida Sans" panose="020B0602030504020204" pitchFamily="34" charset="0"/>
                <a:ea typeface="永中宋体" charset="-122"/>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9pPr>
          </a:lstStyle>
          <a:p>
            <a:pPr eaLnBrk="1" hangingPunct="1">
              <a:buFont typeface="Arial" panose="02080604020202020204" charset="0"/>
              <a:buChar char="•"/>
            </a:pPr>
            <a:r>
              <a:rPr lang="zh-CN" altLang="zh-CN" sz="1600" b="1" dirty="0">
                <a:solidFill>
                  <a:srgbClr val="11576A"/>
                </a:solidFill>
                <a:latin typeface="微软雅黑" panose="020B0503020204020204" pitchFamily="34" charset="-122"/>
                <a:ea typeface="微软雅黑" panose="020B0503020204020204" pitchFamily="34" charset="-122"/>
              </a:rPr>
              <a:t>掌握基本的文件系统系统调用的实现方法；</a:t>
            </a:r>
            <a:endParaRPr lang="zh-CN" altLang="zh-CN" sz="1600" b="1" dirty="0">
              <a:solidFill>
                <a:srgbClr val="11576A"/>
              </a:solidFill>
              <a:latin typeface="微软雅黑" panose="020B0503020204020204" pitchFamily="34" charset="-122"/>
              <a:ea typeface="微软雅黑" panose="020B0503020204020204" pitchFamily="34" charset="-122"/>
            </a:endParaRPr>
          </a:p>
          <a:p>
            <a:pPr eaLnBrk="1" hangingPunct="1">
              <a:buFont typeface="Arial" panose="02080604020202020204" charset="0"/>
              <a:buChar char="•"/>
            </a:pPr>
            <a:r>
              <a:rPr lang="zh-CN" altLang="zh-CN" sz="1600" b="1" dirty="0">
                <a:solidFill>
                  <a:srgbClr val="11576A"/>
                </a:solidFill>
                <a:latin typeface="微软雅黑" panose="020B0503020204020204" pitchFamily="34" charset="-122"/>
                <a:ea typeface="微软雅黑" panose="020B0503020204020204" pitchFamily="34" charset="-122"/>
              </a:rPr>
              <a:t>了解一个基于索引节点组织方式的</a:t>
            </a:r>
            <a:r>
              <a:rPr lang="en-US" altLang="zh-CN" sz="1600" b="1" dirty="0">
                <a:solidFill>
                  <a:srgbClr val="11576A"/>
                </a:solidFill>
                <a:latin typeface="微软雅黑" panose="020B0503020204020204" pitchFamily="34" charset="-122"/>
                <a:ea typeface="微软雅黑" panose="020B0503020204020204" pitchFamily="34" charset="-122"/>
              </a:rPr>
              <a:t>Simple FS</a:t>
            </a:r>
            <a:r>
              <a:rPr lang="zh-CN" altLang="zh-CN" sz="1600" b="1" dirty="0">
                <a:solidFill>
                  <a:srgbClr val="11576A"/>
                </a:solidFill>
                <a:latin typeface="微软雅黑" panose="020B0503020204020204" pitchFamily="34" charset="-122"/>
                <a:ea typeface="微软雅黑" panose="020B0503020204020204" pitchFamily="34" charset="-122"/>
              </a:rPr>
              <a:t>文件系统的设计与实现；</a:t>
            </a:r>
            <a:endParaRPr lang="zh-CN" altLang="zh-CN" sz="1600" b="1" dirty="0">
              <a:solidFill>
                <a:srgbClr val="11576A"/>
              </a:solidFill>
              <a:latin typeface="微软雅黑" panose="020B0503020204020204" pitchFamily="34" charset="-122"/>
              <a:ea typeface="微软雅黑" panose="020B0503020204020204" pitchFamily="34" charset="-122"/>
            </a:endParaRPr>
          </a:p>
          <a:p>
            <a:pPr eaLnBrk="1" hangingPunct="1">
              <a:buFont typeface="Arial" panose="02080604020202020204" charset="0"/>
              <a:buChar char="•"/>
            </a:pPr>
            <a:r>
              <a:rPr lang="zh-CN" altLang="zh-CN" sz="1600" b="1" dirty="0">
                <a:solidFill>
                  <a:srgbClr val="11576A"/>
                </a:solidFill>
                <a:latin typeface="微软雅黑" panose="020B0503020204020204" pitchFamily="34" charset="-122"/>
                <a:ea typeface="微软雅黑" panose="020B0503020204020204" pitchFamily="34" charset="-122"/>
              </a:rPr>
              <a:t>了解文件系统抽象层</a:t>
            </a:r>
            <a:r>
              <a:rPr lang="en-US" altLang="zh-CN" sz="1600" b="1" dirty="0">
                <a:solidFill>
                  <a:srgbClr val="11576A"/>
                </a:solidFill>
                <a:latin typeface="微软雅黑" panose="020B0503020204020204" pitchFamily="34" charset="-122"/>
                <a:ea typeface="微软雅黑" panose="020B0503020204020204" pitchFamily="34" charset="-122"/>
              </a:rPr>
              <a:t>-VFS</a:t>
            </a:r>
            <a:r>
              <a:rPr lang="zh-CN" altLang="zh-CN" sz="1600" b="1" dirty="0">
                <a:solidFill>
                  <a:srgbClr val="11576A"/>
                </a:solidFill>
                <a:latin typeface="微软雅黑" panose="020B0503020204020204" pitchFamily="34" charset="-122"/>
                <a:ea typeface="微软雅黑" panose="020B0503020204020204" pitchFamily="34" charset="-122"/>
              </a:rPr>
              <a:t>的设计与实现；</a:t>
            </a:r>
          </a:p>
        </p:txBody>
      </p:sp>
      <p:pic>
        <p:nvPicPr>
          <p:cNvPr id="23" name="Picture 2" descr="Fi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73208" y="1048171"/>
            <a:ext cx="2839457" cy="1955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3" descr="Fi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7464" y="3056116"/>
            <a:ext cx="2150245" cy="177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AutoShape 10"/>
          <p:cNvSpPr>
            <a:spLocks noChangeArrowheads="1"/>
          </p:cNvSpPr>
          <p:nvPr/>
        </p:nvSpPr>
        <p:spPr bwMode="auto">
          <a:xfrm>
            <a:off x="6388063" y="2344558"/>
            <a:ext cx="1497210" cy="442674"/>
          </a:xfrm>
          <a:prstGeom prst="roundRect">
            <a:avLst>
              <a:gd name="adj" fmla="val 16667"/>
            </a:avLst>
          </a:prstGeom>
          <a:solidFill>
            <a:srgbClr val="99CCFF"/>
          </a:solidFill>
          <a:ln w="9525">
            <a:solidFill>
              <a:schemeClr val="tx1"/>
            </a:solidFill>
            <a:round/>
          </a:ln>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zh-TW" sz="2000" b="1" dirty="0" smtClean="0">
                <a:ea typeface="PMingLiU" panose="02020500000000000000" pitchFamily="18" charset="-120"/>
              </a:rPr>
              <a:t>File </a:t>
            </a:r>
            <a:r>
              <a:rPr lang="en-US" altLang="zh-TW" sz="2000" b="1" dirty="0">
                <a:ea typeface="PMingLiU" panose="02020500000000000000" pitchFamily="18" charset="-120"/>
              </a:rPr>
              <a:t>System</a:t>
            </a:r>
          </a:p>
        </p:txBody>
      </p:sp>
      <p:cxnSp>
        <p:nvCxnSpPr>
          <p:cNvPr id="26" name="直接箭头连接符 25"/>
          <p:cNvCxnSpPr/>
          <p:nvPr/>
        </p:nvCxnSpPr>
        <p:spPr bwMode="auto">
          <a:xfrm flipH="1" flipV="1">
            <a:off x="6173108" y="2195460"/>
            <a:ext cx="426357" cy="149098"/>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27" name="直接箭头连接符 26"/>
          <p:cNvCxnSpPr/>
          <p:nvPr/>
        </p:nvCxnSpPr>
        <p:spPr bwMode="auto">
          <a:xfrm flipH="1" flipV="1">
            <a:off x="6558870" y="1906536"/>
            <a:ext cx="40595" cy="385704"/>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28" name="直接箭头连接符 27"/>
          <p:cNvCxnSpPr/>
          <p:nvPr/>
        </p:nvCxnSpPr>
        <p:spPr bwMode="auto">
          <a:xfrm flipV="1">
            <a:off x="6599465" y="1474736"/>
            <a:ext cx="530905" cy="869822"/>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36" name="直接箭头连接符 35"/>
          <p:cNvCxnSpPr/>
          <p:nvPr/>
        </p:nvCxnSpPr>
        <p:spPr bwMode="auto">
          <a:xfrm>
            <a:off x="7130370" y="2787231"/>
            <a:ext cx="469802" cy="888276"/>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cxnSp>
        <p:nvCxnSpPr>
          <p:cNvPr id="37" name="直接箭头连接符 36"/>
          <p:cNvCxnSpPr/>
          <p:nvPr/>
        </p:nvCxnSpPr>
        <p:spPr bwMode="auto">
          <a:xfrm>
            <a:off x="7130370" y="2787232"/>
            <a:ext cx="1359262" cy="835957"/>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cxnSp>
        <p:nvCxnSpPr>
          <p:cNvPr id="38" name="直接箭头连接符 37"/>
          <p:cNvCxnSpPr/>
          <p:nvPr/>
        </p:nvCxnSpPr>
        <p:spPr bwMode="auto">
          <a:xfrm>
            <a:off x="7130370" y="2787231"/>
            <a:ext cx="0" cy="1075008"/>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15" name="Rectangle 3"/>
          <p:cNvSpPr txBox="1">
            <a:spLocks noChangeArrowheads="1"/>
          </p:cNvSpPr>
          <p:nvPr/>
        </p:nvSpPr>
        <p:spPr>
          <a:xfrm>
            <a:off x="3131840" y="195486"/>
            <a:ext cx="3610744"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rgbClr val="11576A"/>
                </a:solidFill>
                <a:latin typeface="微软雅黑" panose="020B0503020204020204" pitchFamily="34" charset="-122"/>
                <a:ea typeface="微软雅黑" panose="020B0503020204020204" pitchFamily="34" charset="-122"/>
                <a:cs typeface="+mn-cs"/>
              </a:rPr>
              <a:t>实验课程设计</a:t>
            </a:r>
            <a:endParaRPr lang="zh-CN" altLang="en-US" sz="3000" b="1" dirty="0">
              <a:solidFill>
                <a:srgbClr val="11576A"/>
              </a:solidFill>
              <a:latin typeface="微软雅黑" panose="020B0503020204020204" pitchFamily="34" charset="-122"/>
              <a:ea typeface="微软雅黑" panose="020B0503020204020204" pitchFamily="34" charset="-122"/>
              <a:cs typeface="+mn-cs"/>
            </a:endParaRPr>
          </a:p>
        </p:txBody>
      </p:sp>
      <p:pic>
        <p:nvPicPr>
          <p:cNvPr id="16" name="图片 15" descr="小点1.png"/>
          <p:cNvPicPr>
            <a:picLocks noChangeAspect="1"/>
          </p:cNvPicPr>
          <p:nvPr/>
        </p:nvPicPr>
        <p:blipFill>
          <a:blip r:embed="rId3" cstate="print"/>
          <a:stretch>
            <a:fillRect/>
          </a:stretch>
        </p:blipFill>
        <p:spPr>
          <a:xfrm>
            <a:off x="540536" y="1617331"/>
            <a:ext cx="144077" cy="148997"/>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11"/>
                                        </p:tgtEl>
                                        <p:attrNameLst>
                                          <p:attrName>style.visibility</p:attrName>
                                        </p:attrNameLst>
                                      </p:cBhvr>
                                      <p:to>
                                        <p:strVal val="visible"/>
                                      </p:to>
                                    </p:set>
                                    <p:animEffect transition="in" filter="wipe(left)">
                                      <p:cBhvr>
                                        <p:cTn id="7" dur="500"/>
                                        <p:tgtEl>
                                          <p:spTgt spid="25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内容占位符 2"/>
          <p:cNvSpPr>
            <a:spLocks noGrp="1"/>
          </p:cNvSpPr>
          <p:nvPr>
            <p:ph idx="1"/>
          </p:nvPr>
        </p:nvSpPr>
        <p:spPr>
          <a:xfrm>
            <a:off x="899592" y="843558"/>
            <a:ext cx="2438772" cy="489347"/>
          </a:xfrm>
        </p:spPr>
        <p:txBody>
          <a:bodyPr/>
          <a:lstStyle/>
          <a:p>
            <a:pPr marL="0" indent="0">
              <a:buNone/>
            </a:pPr>
            <a:r>
              <a:rPr lang="zh-CN" altLang="en-US" sz="1800" b="1" dirty="0" smtClean="0">
                <a:solidFill>
                  <a:srgbClr val="11576A"/>
                </a:solidFill>
                <a:latin typeface="张海山锐谐体2.0-授权联系：Samtype@QQ.com" pitchFamily="2" charset="-122"/>
                <a:ea typeface="张海山锐谐体2.0-授权联系：Samtype@QQ.com" pitchFamily="2" charset="-122"/>
              </a:rPr>
              <a:t>■</a:t>
            </a:r>
            <a:r>
              <a:rPr lang="zh-CN" altLang="en-US" sz="2000"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扩展实验</a:t>
            </a:r>
          </a:p>
        </p:txBody>
      </p:sp>
      <p:sp>
        <p:nvSpPr>
          <p:cNvPr id="28676" name="矩形 3"/>
          <p:cNvSpPr>
            <a:spLocks noChangeArrowheads="1"/>
          </p:cNvSpPr>
          <p:nvPr/>
        </p:nvSpPr>
        <p:spPr bwMode="auto">
          <a:xfrm>
            <a:off x="1187624" y="1203598"/>
            <a:ext cx="6749653"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永中宋体" charset="-122"/>
              </a:defRPr>
            </a:lvl1pPr>
            <a:lvl2pPr marL="742950" indent="-285750" eaLnBrk="0" hangingPunct="0">
              <a:defRPr sz="2400">
                <a:solidFill>
                  <a:schemeClr val="tx1"/>
                </a:solidFill>
                <a:latin typeface="Lucida Sans" panose="020B0602030504020204" pitchFamily="34" charset="0"/>
                <a:ea typeface="永中宋体" charset="-122"/>
              </a:defRPr>
            </a:lvl2pPr>
            <a:lvl3pPr marL="1143000" indent="-228600" eaLnBrk="0" hangingPunct="0">
              <a:defRPr sz="2400">
                <a:solidFill>
                  <a:schemeClr val="tx1"/>
                </a:solidFill>
                <a:latin typeface="Lucida Sans" panose="020B0602030504020204" pitchFamily="34" charset="0"/>
                <a:ea typeface="永中宋体" charset="-122"/>
              </a:defRPr>
            </a:lvl3pPr>
            <a:lvl4pPr marL="1600200" indent="-228600" eaLnBrk="0" hangingPunct="0">
              <a:defRPr sz="2400">
                <a:solidFill>
                  <a:schemeClr val="tx1"/>
                </a:solidFill>
                <a:latin typeface="Lucida Sans" panose="020B0602030504020204" pitchFamily="34" charset="0"/>
                <a:ea typeface="永中宋体" charset="-122"/>
              </a:defRPr>
            </a:lvl4pPr>
            <a:lvl5pPr marL="2057400" indent="-228600" eaLnBrk="0" hangingPunct="0">
              <a:defRPr sz="2400">
                <a:solidFill>
                  <a:schemeClr val="tx1"/>
                </a:solidFill>
                <a:latin typeface="Lucida Sans" panose="020B0602030504020204" pitchFamily="34" charset="0"/>
                <a:ea typeface="永中宋体" charset="-122"/>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9pPr>
          </a:lstStyle>
          <a:p>
            <a:pPr eaLnBrk="1" hangingPunct="1"/>
            <a:r>
              <a:rPr lang="en-US" altLang="zh-CN" sz="1400" b="1" dirty="0">
                <a:solidFill>
                  <a:srgbClr val="11576A"/>
                </a:solidFill>
                <a:latin typeface="微软雅黑" panose="020B0503020204020204" pitchFamily="34" charset="-122"/>
                <a:ea typeface="微软雅黑" panose="020B0503020204020204" pitchFamily="34" charset="-122"/>
              </a:rPr>
              <a:t>U0: </a:t>
            </a:r>
            <a:r>
              <a:rPr lang="en-US" altLang="zh-CN" sz="1400" b="1" dirty="0" err="1">
                <a:solidFill>
                  <a:srgbClr val="11576A"/>
                </a:solidFill>
                <a:latin typeface="微软雅黑" panose="020B0503020204020204" pitchFamily="34" charset="-122"/>
                <a:ea typeface="微软雅黑" panose="020B0503020204020204" pitchFamily="34" charset="-122"/>
              </a:rPr>
              <a:t>ucore</a:t>
            </a:r>
            <a:r>
              <a:rPr lang="en-US" altLang="zh-CN" sz="1400" b="1" dirty="0">
                <a:solidFill>
                  <a:srgbClr val="11576A"/>
                </a:solidFill>
                <a:latin typeface="微软雅黑" panose="020B0503020204020204" pitchFamily="34" charset="-122"/>
                <a:ea typeface="微软雅黑" panose="020B0503020204020204" pitchFamily="34" charset="-122"/>
              </a:rPr>
              <a:t> porting on x86-64</a:t>
            </a:r>
            <a:endParaRPr lang="en-US" altLang="zh-CN" sz="1400" b="1" dirty="0">
              <a:solidFill>
                <a:srgbClr val="11576A"/>
              </a:solidFill>
              <a:latin typeface="微软雅黑" panose="020B0503020204020204" pitchFamily="34" charset="-122"/>
              <a:ea typeface="微软雅黑" panose="020B0503020204020204" pitchFamily="34" charset="-122"/>
            </a:endParaRPr>
          </a:p>
          <a:p>
            <a:pPr eaLnBrk="1" hangingPunct="1"/>
            <a:r>
              <a:rPr lang="en-US" altLang="zh-CN" sz="1400" b="1" dirty="0">
                <a:solidFill>
                  <a:srgbClr val="11576A"/>
                </a:solidFill>
                <a:latin typeface="微软雅黑" panose="020B0503020204020204" pitchFamily="34" charset="-122"/>
                <a:ea typeface="微软雅黑" panose="020B0503020204020204" pitchFamily="34" charset="-122"/>
              </a:rPr>
              <a:t>Status: 100%, </a:t>
            </a:r>
            <a:r>
              <a:rPr lang="zh-CN" altLang="en-US" sz="1400" b="1" dirty="0" smtClean="0">
                <a:solidFill>
                  <a:srgbClr val="11576A"/>
                </a:solidFill>
                <a:latin typeface="微软雅黑" panose="020B0503020204020204" pitchFamily="34" charset="-122"/>
                <a:ea typeface="微软雅黑" panose="020B0503020204020204" pitchFamily="34" charset="-122"/>
              </a:rPr>
              <a:t>  </a:t>
            </a:r>
            <a:r>
              <a:rPr lang="en-US" altLang="zh-CN" sz="1400" b="1" dirty="0" err="1" smtClean="0">
                <a:solidFill>
                  <a:srgbClr val="11576A"/>
                </a:solidFill>
                <a:latin typeface="微软雅黑" panose="020B0503020204020204" pitchFamily="34" charset="-122"/>
                <a:ea typeface="微软雅黑" panose="020B0503020204020204" pitchFamily="34" charset="-122"/>
              </a:rPr>
              <a:t>ucorer</a:t>
            </a:r>
            <a:r>
              <a:rPr lang="en-US" altLang="zh-CN" sz="1400" b="1" dirty="0">
                <a:solidFill>
                  <a:srgbClr val="11576A"/>
                </a:solidFill>
                <a:latin typeface="微软雅黑" panose="020B0503020204020204" pitchFamily="34" charset="-122"/>
                <a:ea typeface="微软雅黑" panose="020B0503020204020204" pitchFamily="34" charset="-122"/>
              </a:rPr>
              <a:t>: </a:t>
            </a:r>
            <a:r>
              <a:rPr lang="en-US" altLang="zh-CN" sz="1400" b="1" dirty="0" err="1" smtClean="0">
                <a:solidFill>
                  <a:srgbClr val="11576A"/>
                </a:solidFill>
                <a:latin typeface="微软雅黑" panose="020B0503020204020204" pitchFamily="34" charset="-122"/>
                <a:ea typeface="微软雅黑" panose="020B0503020204020204" pitchFamily="34" charset="-122"/>
              </a:rPr>
              <a:t>wnz</a:t>
            </a:r>
            <a:endParaRPr lang="en-US" altLang="zh-CN" sz="1400" b="1" dirty="0">
              <a:solidFill>
                <a:srgbClr val="11576A"/>
              </a:solidFill>
              <a:latin typeface="微软雅黑" panose="020B0503020204020204" pitchFamily="34" charset="-122"/>
              <a:ea typeface="微软雅黑" panose="020B0503020204020204" pitchFamily="34" charset="-122"/>
            </a:endParaRPr>
          </a:p>
          <a:p>
            <a:pPr eaLnBrk="1" hangingPunct="1"/>
            <a:endParaRPr lang="en-US" altLang="zh-CN" sz="1400" b="1" dirty="0" smtClean="0">
              <a:solidFill>
                <a:srgbClr val="11576A"/>
              </a:solidFill>
              <a:latin typeface="微软雅黑" panose="020B0503020204020204" pitchFamily="34" charset="-122"/>
              <a:ea typeface="微软雅黑" panose="020B0503020204020204" pitchFamily="34" charset="-122"/>
            </a:endParaRPr>
          </a:p>
          <a:p>
            <a:pPr eaLnBrk="1" hangingPunct="1"/>
            <a:r>
              <a:rPr lang="en-US" altLang="zh-CN" sz="1400" b="1" dirty="0" smtClean="0">
                <a:solidFill>
                  <a:srgbClr val="11576A"/>
                </a:solidFill>
                <a:latin typeface="微软雅黑" panose="020B0503020204020204" pitchFamily="34" charset="-122"/>
                <a:ea typeface="微软雅黑" panose="020B0503020204020204" pitchFamily="34" charset="-122"/>
              </a:rPr>
              <a:t>U1</a:t>
            </a:r>
            <a:r>
              <a:rPr lang="en-US" altLang="zh-CN" sz="1400" b="1" dirty="0">
                <a:solidFill>
                  <a:srgbClr val="11576A"/>
                </a:solidFill>
                <a:latin typeface="微软雅黑" panose="020B0503020204020204" pitchFamily="34" charset="-122"/>
                <a:ea typeface="微软雅黑" panose="020B0503020204020204" pitchFamily="34" charset="-122"/>
              </a:rPr>
              <a:t>: local page replacement framework with different algorithms of</a:t>
            </a:r>
            <a:endParaRPr lang="en-US" altLang="zh-CN" sz="1400" b="1" dirty="0">
              <a:solidFill>
                <a:srgbClr val="11576A"/>
              </a:solidFill>
              <a:latin typeface="微软雅黑" panose="020B0503020204020204" pitchFamily="34" charset="-122"/>
              <a:ea typeface="微软雅黑" panose="020B0503020204020204" pitchFamily="34" charset="-122"/>
            </a:endParaRPr>
          </a:p>
          <a:p>
            <a:pPr eaLnBrk="1" hangingPunct="1"/>
            <a:r>
              <a:rPr lang="en-US" altLang="zh-CN" sz="1400" b="1" dirty="0">
                <a:solidFill>
                  <a:srgbClr val="11576A"/>
                </a:solidFill>
                <a:latin typeface="微软雅黑" panose="020B0503020204020204" pitchFamily="34" charset="-122"/>
                <a:ea typeface="微软雅黑" panose="020B0503020204020204" pitchFamily="34" charset="-122"/>
              </a:rPr>
              <a:t>local page replacement</a:t>
            </a:r>
            <a:endParaRPr lang="en-US" altLang="zh-CN" sz="1400" b="1" dirty="0">
              <a:solidFill>
                <a:srgbClr val="11576A"/>
              </a:solidFill>
              <a:latin typeface="微软雅黑" panose="020B0503020204020204" pitchFamily="34" charset="-122"/>
              <a:ea typeface="微软雅黑" panose="020B0503020204020204" pitchFamily="34" charset="-122"/>
            </a:endParaRPr>
          </a:p>
          <a:p>
            <a:pPr eaLnBrk="1" hangingPunct="1"/>
            <a:r>
              <a:rPr lang="en-US" altLang="zh-CN" sz="1400" b="1" dirty="0">
                <a:solidFill>
                  <a:srgbClr val="11576A"/>
                </a:solidFill>
                <a:latin typeface="微软雅黑" panose="020B0503020204020204" pitchFamily="34" charset="-122"/>
                <a:ea typeface="微软雅黑" panose="020B0503020204020204" pitchFamily="34" charset="-122"/>
              </a:rPr>
              <a:t>status: 100%, </a:t>
            </a:r>
            <a:r>
              <a:rPr lang="en-US" altLang="zh-CN" sz="1400" b="1" dirty="0" smtClean="0">
                <a:solidFill>
                  <a:srgbClr val="11576A"/>
                </a:solidFill>
                <a:latin typeface="微软雅黑" panose="020B0503020204020204" pitchFamily="34" charset="-122"/>
                <a:ea typeface="微软雅黑" panose="020B0503020204020204" pitchFamily="34" charset="-122"/>
              </a:rPr>
              <a:t> </a:t>
            </a:r>
            <a:r>
              <a:rPr lang="en-US" altLang="zh-CN" sz="1400" b="1" dirty="0" err="1" smtClean="0">
                <a:solidFill>
                  <a:srgbClr val="11576A"/>
                </a:solidFill>
                <a:latin typeface="微软雅黑" panose="020B0503020204020204" pitchFamily="34" charset="-122"/>
                <a:ea typeface="微软雅黑" panose="020B0503020204020204" pitchFamily="34" charset="-122"/>
              </a:rPr>
              <a:t>ucorer</a:t>
            </a:r>
            <a:r>
              <a:rPr lang="en-US" altLang="zh-CN" sz="1400" b="1" dirty="0">
                <a:solidFill>
                  <a:srgbClr val="11576A"/>
                </a:solidFill>
                <a:latin typeface="微软雅黑" panose="020B0503020204020204" pitchFamily="34" charset="-122"/>
                <a:ea typeface="微软雅黑" panose="020B0503020204020204" pitchFamily="34" charset="-122"/>
              </a:rPr>
              <a:t>: </a:t>
            </a:r>
            <a:r>
              <a:rPr lang="en-US" altLang="zh-CN" sz="1400" b="1" dirty="0" err="1">
                <a:solidFill>
                  <a:srgbClr val="11576A"/>
                </a:solidFill>
                <a:latin typeface="微软雅黑" panose="020B0503020204020204" pitchFamily="34" charset="-122"/>
                <a:ea typeface="微软雅黑" panose="020B0503020204020204" pitchFamily="34" charset="-122"/>
              </a:rPr>
              <a:t>yxh</a:t>
            </a:r>
            <a:endParaRPr lang="en-US" altLang="zh-CN" sz="1400" b="1" dirty="0">
              <a:solidFill>
                <a:srgbClr val="11576A"/>
              </a:solidFill>
              <a:latin typeface="微软雅黑" panose="020B0503020204020204" pitchFamily="34" charset="-122"/>
              <a:ea typeface="微软雅黑" panose="020B0503020204020204" pitchFamily="34" charset="-122"/>
            </a:endParaRPr>
          </a:p>
          <a:p>
            <a:pPr eaLnBrk="1" hangingPunct="1"/>
            <a:endParaRPr lang="en-US" altLang="zh-CN" sz="1400" b="1" dirty="0">
              <a:solidFill>
                <a:srgbClr val="11576A"/>
              </a:solidFill>
              <a:latin typeface="微软雅黑" panose="020B0503020204020204" pitchFamily="34" charset="-122"/>
              <a:ea typeface="微软雅黑" panose="020B0503020204020204" pitchFamily="34" charset="-122"/>
            </a:endParaRPr>
          </a:p>
          <a:p>
            <a:pPr eaLnBrk="1" hangingPunct="1"/>
            <a:r>
              <a:rPr lang="en-US" altLang="zh-CN" sz="1400" b="1" dirty="0">
                <a:solidFill>
                  <a:srgbClr val="11576A"/>
                </a:solidFill>
                <a:latin typeface="微软雅黑" panose="020B0503020204020204" pitchFamily="34" charset="-122"/>
                <a:ea typeface="微软雅黑" panose="020B0503020204020204" pitchFamily="34" charset="-122"/>
              </a:rPr>
              <a:t>U2: </a:t>
            </a:r>
            <a:r>
              <a:rPr lang="en-US" altLang="zh-CN" sz="1400" b="1" dirty="0" err="1">
                <a:solidFill>
                  <a:srgbClr val="11576A"/>
                </a:solidFill>
                <a:latin typeface="微软雅黑" panose="020B0503020204020204" pitchFamily="34" charset="-122"/>
                <a:ea typeface="微软雅黑" panose="020B0503020204020204" pitchFamily="34" charset="-122"/>
              </a:rPr>
              <a:t>ucore</a:t>
            </a:r>
            <a:r>
              <a:rPr lang="zh-CN" altLang="en-US" sz="1400" b="1" dirty="0">
                <a:solidFill>
                  <a:srgbClr val="11576A"/>
                </a:solidFill>
                <a:latin typeface="微软雅黑" panose="020B0503020204020204" pitchFamily="34" charset="-122"/>
                <a:ea typeface="微软雅黑" panose="020B0503020204020204" pitchFamily="34" charset="-122"/>
              </a:rPr>
              <a:t>支持</a:t>
            </a:r>
            <a:r>
              <a:rPr lang="en-US" altLang="zh-CN" sz="1400" b="1" dirty="0">
                <a:solidFill>
                  <a:srgbClr val="11576A"/>
                </a:solidFill>
                <a:latin typeface="微软雅黑" panose="020B0503020204020204" pitchFamily="34" charset="-122"/>
                <a:ea typeface="微软雅黑" panose="020B0503020204020204" pitchFamily="34" charset="-122"/>
              </a:rPr>
              <a:t>ARM CPU(with </a:t>
            </a:r>
            <a:r>
              <a:rPr lang="en-US" altLang="zh-CN" sz="1400" b="1" dirty="0" err="1">
                <a:solidFill>
                  <a:srgbClr val="11576A"/>
                </a:solidFill>
                <a:latin typeface="微软雅黑" panose="020B0503020204020204" pitchFamily="34" charset="-122"/>
                <a:ea typeface="微软雅黑" panose="020B0503020204020204" pitchFamily="34" charset="-122"/>
              </a:rPr>
              <a:t>mmu</a:t>
            </a:r>
            <a:r>
              <a:rPr lang="en-US" altLang="zh-CN" sz="1400" b="1" dirty="0" smtClean="0">
                <a:solidFill>
                  <a:srgbClr val="11576A"/>
                </a:solidFill>
                <a:latin typeface="微软雅黑" panose="020B0503020204020204" pitchFamily="34" charset="-122"/>
                <a:ea typeface="微软雅黑" panose="020B0503020204020204" pitchFamily="34" charset="-122"/>
              </a:rPr>
              <a:t>)</a:t>
            </a:r>
            <a:endParaRPr lang="en-US" altLang="zh-CN" sz="1400" b="1" dirty="0">
              <a:solidFill>
                <a:srgbClr val="11576A"/>
              </a:solidFill>
              <a:latin typeface="微软雅黑" panose="020B0503020204020204" pitchFamily="34" charset="-122"/>
              <a:ea typeface="微软雅黑" panose="020B0503020204020204" pitchFamily="34" charset="-122"/>
            </a:endParaRPr>
          </a:p>
          <a:p>
            <a:pPr eaLnBrk="1" hangingPunct="1"/>
            <a:r>
              <a:rPr lang="en-US" altLang="zh-CN" sz="1400" b="1" dirty="0">
                <a:solidFill>
                  <a:srgbClr val="11576A"/>
                </a:solidFill>
                <a:latin typeface="微软雅黑" panose="020B0503020204020204" pitchFamily="34" charset="-122"/>
                <a:ea typeface="微软雅黑" panose="020B0503020204020204" pitchFamily="34" charset="-122"/>
              </a:rPr>
              <a:t>Status: </a:t>
            </a:r>
            <a:r>
              <a:rPr lang="en-US" altLang="zh-CN" sz="1400" b="1" dirty="0" smtClean="0">
                <a:solidFill>
                  <a:srgbClr val="11576A"/>
                </a:solidFill>
                <a:latin typeface="微软雅黑" panose="020B0503020204020204" pitchFamily="34" charset="-122"/>
                <a:ea typeface="微软雅黑" panose="020B0503020204020204" pitchFamily="34" charset="-122"/>
              </a:rPr>
              <a:t>100</a:t>
            </a:r>
            <a:r>
              <a:rPr lang="en-US" altLang="zh-CN" sz="1400" b="1" dirty="0">
                <a:solidFill>
                  <a:srgbClr val="11576A"/>
                </a:solidFill>
                <a:latin typeface="微软雅黑" panose="020B0503020204020204" pitchFamily="34" charset="-122"/>
                <a:ea typeface="微软雅黑" panose="020B0503020204020204" pitchFamily="34" charset="-122"/>
              </a:rPr>
              <a:t> %, </a:t>
            </a:r>
            <a:r>
              <a:rPr lang="en-US" altLang="zh-CN" sz="1400" b="1" dirty="0" smtClean="0">
                <a:solidFill>
                  <a:srgbClr val="11576A"/>
                </a:solidFill>
                <a:latin typeface="微软雅黑" panose="020B0503020204020204" pitchFamily="34" charset="-122"/>
                <a:ea typeface="微软雅黑" panose="020B0503020204020204" pitchFamily="34" charset="-122"/>
              </a:rPr>
              <a:t> </a:t>
            </a:r>
            <a:r>
              <a:rPr lang="en-US" altLang="zh-CN" sz="1400" b="1" dirty="0" err="1" smtClean="0">
                <a:solidFill>
                  <a:srgbClr val="11576A"/>
                </a:solidFill>
                <a:latin typeface="微软雅黑" panose="020B0503020204020204" pitchFamily="34" charset="-122"/>
                <a:ea typeface="微软雅黑" panose="020B0503020204020204" pitchFamily="34" charset="-122"/>
              </a:rPr>
              <a:t>ucorer</a:t>
            </a:r>
            <a:r>
              <a:rPr lang="en-US" altLang="zh-CN" sz="1400" b="1" dirty="0" smtClean="0">
                <a:solidFill>
                  <a:srgbClr val="11576A"/>
                </a:solidFill>
                <a:latin typeface="微软雅黑" panose="020B0503020204020204" pitchFamily="34" charset="-122"/>
                <a:ea typeface="微软雅黑" panose="020B0503020204020204" pitchFamily="34" charset="-122"/>
              </a:rPr>
              <a:t>: </a:t>
            </a:r>
            <a:r>
              <a:rPr lang="en-US" altLang="zh-CN" sz="1400" b="1" dirty="0" err="1" smtClean="0">
                <a:solidFill>
                  <a:srgbClr val="11576A"/>
                </a:solidFill>
                <a:latin typeface="微软雅黑" panose="020B0503020204020204" pitchFamily="34" charset="-122"/>
                <a:ea typeface="微软雅黑" panose="020B0503020204020204" pitchFamily="34" charset="-122"/>
              </a:rPr>
              <a:t>wjf</a:t>
            </a:r>
            <a:r>
              <a:rPr lang="en-US" altLang="zh-CN" sz="1400" b="1" dirty="0" smtClean="0">
                <a:solidFill>
                  <a:srgbClr val="11576A"/>
                </a:solidFill>
                <a:latin typeface="微软雅黑" panose="020B0503020204020204" pitchFamily="34" charset="-122"/>
                <a:ea typeface="微软雅黑" panose="020B0503020204020204" pitchFamily="34" charset="-122"/>
              </a:rPr>
              <a:t>, </a:t>
            </a:r>
            <a:r>
              <a:rPr lang="en-US" altLang="zh-CN" sz="1400" b="1" dirty="0" err="1" smtClean="0">
                <a:solidFill>
                  <a:srgbClr val="11576A"/>
                </a:solidFill>
                <a:latin typeface="微软雅黑" panose="020B0503020204020204" pitchFamily="34" charset="-122"/>
                <a:ea typeface="微软雅黑" panose="020B0503020204020204" pitchFamily="34" charset="-122"/>
              </a:rPr>
              <a:t>ykl</a:t>
            </a:r>
            <a:r>
              <a:rPr lang="en-US" altLang="zh-CN" sz="1400" b="1" dirty="0" smtClean="0">
                <a:solidFill>
                  <a:srgbClr val="11576A"/>
                </a:solidFill>
                <a:latin typeface="微软雅黑" panose="020B0503020204020204" pitchFamily="34" charset="-122"/>
                <a:ea typeface="微软雅黑" panose="020B0503020204020204" pitchFamily="34" charset="-122"/>
              </a:rPr>
              <a:t>, </a:t>
            </a:r>
            <a:r>
              <a:rPr lang="en-US" altLang="zh-CN" sz="1400" b="1" dirty="0" err="1" smtClean="0">
                <a:solidFill>
                  <a:srgbClr val="11576A"/>
                </a:solidFill>
                <a:latin typeface="微软雅黑" panose="020B0503020204020204" pitchFamily="34" charset="-122"/>
                <a:ea typeface="微软雅黑" panose="020B0503020204020204" pitchFamily="34" charset="-122"/>
              </a:rPr>
              <a:t>xb</a:t>
            </a:r>
            <a:endParaRPr lang="en-US" altLang="zh-CN" sz="1400" b="1" dirty="0" smtClean="0">
              <a:solidFill>
                <a:srgbClr val="11576A"/>
              </a:solidFill>
              <a:latin typeface="微软雅黑" panose="020B0503020204020204" pitchFamily="34" charset="-122"/>
              <a:ea typeface="微软雅黑" panose="020B0503020204020204" pitchFamily="34" charset="-122"/>
            </a:endParaRPr>
          </a:p>
          <a:p>
            <a:pPr eaLnBrk="1" hangingPunct="1"/>
            <a:r>
              <a:rPr lang="en-US" altLang="zh-CN" sz="1400" b="1" dirty="0" smtClean="0">
                <a:solidFill>
                  <a:srgbClr val="11576A"/>
                </a:solidFill>
                <a:latin typeface="微软雅黑" panose="020B0503020204020204" pitchFamily="34" charset="-122"/>
                <a:ea typeface="微软雅黑" panose="020B0503020204020204" pitchFamily="34" charset="-122"/>
              </a:rPr>
              <a:t>…</a:t>
            </a:r>
            <a:endParaRPr lang="en-US" altLang="zh-CN" sz="1400" b="1" dirty="0">
              <a:solidFill>
                <a:srgbClr val="11576A"/>
              </a:solidFill>
              <a:latin typeface="微软雅黑" panose="020B0503020204020204" pitchFamily="34" charset="-122"/>
              <a:ea typeface="微软雅黑" panose="020B0503020204020204" pitchFamily="34" charset="-122"/>
            </a:endParaRPr>
          </a:p>
          <a:p>
            <a:pPr eaLnBrk="1" hangingPunct="1"/>
            <a:r>
              <a:rPr lang="en-US" altLang="zh-CN" sz="1400" b="1" dirty="0" smtClean="0">
                <a:solidFill>
                  <a:srgbClr val="11576A"/>
                </a:solidFill>
                <a:latin typeface="微软雅黑" panose="020B0503020204020204" pitchFamily="34" charset="-122"/>
                <a:ea typeface="微软雅黑" panose="020B0503020204020204" pitchFamily="34" charset="-122"/>
              </a:rPr>
              <a:t>U9</a:t>
            </a:r>
            <a:r>
              <a:rPr lang="en-US" altLang="zh-CN" sz="1400" b="1" dirty="0">
                <a:solidFill>
                  <a:srgbClr val="11576A"/>
                </a:solidFill>
                <a:latin typeface="微软雅黑" panose="020B0503020204020204" pitchFamily="34" charset="-122"/>
                <a:ea typeface="微软雅黑" panose="020B0503020204020204" pitchFamily="34" charset="-122"/>
              </a:rPr>
              <a:t>: </a:t>
            </a:r>
            <a:r>
              <a:rPr lang="en-US" altLang="zh-CN" sz="1400" b="1" dirty="0" err="1">
                <a:solidFill>
                  <a:srgbClr val="11576A"/>
                </a:solidFill>
                <a:latin typeface="微软雅黑" panose="020B0503020204020204" pitchFamily="34" charset="-122"/>
                <a:ea typeface="微软雅黑" panose="020B0503020204020204" pitchFamily="34" charset="-122"/>
              </a:rPr>
              <a:t>ucore</a:t>
            </a:r>
            <a:r>
              <a:rPr lang="zh-CN" altLang="en-US" sz="1400" b="1" dirty="0">
                <a:solidFill>
                  <a:srgbClr val="11576A"/>
                </a:solidFill>
                <a:latin typeface="微软雅黑" panose="020B0503020204020204" pitchFamily="34" charset="-122"/>
                <a:ea typeface="微软雅黑" panose="020B0503020204020204" pitchFamily="34" charset="-122"/>
              </a:rPr>
              <a:t>文件系统框架：支持在</a:t>
            </a:r>
            <a:r>
              <a:rPr lang="en-US" altLang="zh-CN" sz="1400" b="1" dirty="0">
                <a:solidFill>
                  <a:srgbClr val="11576A"/>
                </a:solidFill>
                <a:latin typeface="微软雅黑" panose="020B0503020204020204" pitchFamily="34" charset="-122"/>
                <a:ea typeface="微软雅黑" panose="020B0503020204020204" pitchFamily="34" charset="-122"/>
              </a:rPr>
              <a:t>VFS</a:t>
            </a:r>
            <a:r>
              <a:rPr lang="zh-CN" altLang="en-US" sz="1400" b="1" dirty="0">
                <a:solidFill>
                  <a:srgbClr val="11576A"/>
                </a:solidFill>
                <a:latin typeface="微软雅黑" panose="020B0503020204020204" pitchFamily="34" charset="-122"/>
                <a:ea typeface="微软雅黑" panose="020B0503020204020204" pitchFamily="34" charset="-122"/>
              </a:rPr>
              <a:t>下同时支持</a:t>
            </a:r>
            <a:r>
              <a:rPr lang="en-US" altLang="zh-CN" sz="1400" b="1" dirty="0">
                <a:solidFill>
                  <a:srgbClr val="11576A"/>
                </a:solidFill>
                <a:latin typeface="微软雅黑" panose="020B0503020204020204" pitchFamily="34" charset="-122"/>
                <a:ea typeface="微软雅黑" panose="020B0503020204020204" pitchFamily="34" charset="-122"/>
              </a:rPr>
              <a:t>FAT32</a:t>
            </a:r>
            <a:r>
              <a:rPr lang="zh-CN" altLang="en-US" sz="1400" b="1" dirty="0">
                <a:solidFill>
                  <a:srgbClr val="11576A"/>
                </a:solidFill>
                <a:latin typeface="微软雅黑" panose="020B0503020204020204" pitchFamily="34" charset="-122"/>
                <a:ea typeface="微软雅黑" panose="020B0503020204020204" pitchFamily="34" charset="-122"/>
              </a:rPr>
              <a:t>等文件系统，实现更加简化的</a:t>
            </a:r>
            <a:r>
              <a:rPr lang="en-US" altLang="zh-CN" sz="1400" b="1" dirty="0">
                <a:solidFill>
                  <a:srgbClr val="11576A"/>
                </a:solidFill>
                <a:latin typeface="微软雅黑" panose="020B0503020204020204" pitchFamily="34" charset="-122"/>
                <a:ea typeface="微软雅黑" panose="020B0503020204020204" pitchFamily="34" charset="-122"/>
              </a:rPr>
              <a:t>VFS</a:t>
            </a:r>
            <a:r>
              <a:rPr lang="zh-CN" altLang="en-US" sz="1400" b="1" dirty="0">
                <a:solidFill>
                  <a:srgbClr val="11576A"/>
                </a:solidFill>
                <a:latin typeface="微软雅黑" panose="020B0503020204020204" pitchFamily="34" charset="-122"/>
                <a:ea typeface="微软雅黑" panose="020B0503020204020204" pitchFamily="34" charset="-122"/>
              </a:rPr>
              <a:t>、</a:t>
            </a:r>
            <a:r>
              <a:rPr lang="en-US" altLang="zh-CN" sz="1400" b="1" dirty="0">
                <a:solidFill>
                  <a:srgbClr val="11576A"/>
                </a:solidFill>
                <a:latin typeface="微软雅黑" panose="020B0503020204020204" pitchFamily="34" charset="-122"/>
                <a:ea typeface="微软雅黑" panose="020B0503020204020204" pitchFamily="34" charset="-122"/>
              </a:rPr>
              <a:t>FAT</a:t>
            </a:r>
            <a:r>
              <a:rPr lang="zh-CN" altLang="en-US" sz="1400" b="1" dirty="0">
                <a:solidFill>
                  <a:srgbClr val="11576A"/>
                </a:solidFill>
                <a:latin typeface="微软雅黑" panose="020B0503020204020204" pitchFamily="34" charset="-122"/>
                <a:ea typeface="微软雅黑" panose="020B0503020204020204" pitchFamily="34" charset="-122"/>
              </a:rPr>
              <a:t>和</a:t>
            </a:r>
            <a:r>
              <a:rPr lang="en-US" altLang="zh-CN" sz="1400" b="1" dirty="0">
                <a:solidFill>
                  <a:srgbClr val="11576A"/>
                </a:solidFill>
                <a:latin typeface="微软雅黑" panose="020B0503020204020204" pitchFamily="34" charset="-122"/>
                <a:ea typeface="微软雅黑" panose="020B0503020204020204" pitchFamily="34" charset="-122"/>
              </a:rPr>
              <a:t>SFS</a:t>
            </a:r>
            <a:r>
              <a:rPr lang="zh-CN" altLang="en-US" sz="1400" b="1" dirty="0" smtClean="0">
                <a:solidFill>
                  <a:srgbClr val="11576A"/>
                </a:solidFill>
                <a:latin typeface="微软雅黑" panose="020B0503020204020204" pitchFamily="34" charset="-122"/>
                <a:ea typeface="微软雅黑" panose="020B0503020204020204" pitchFamily="34" charset="-122"/>
              </a:rPr>
              <a:t>，并</a:t>
            </a:r>
            <a:r>
              <a:rPr lang="zh-CN" altLang="en-US" sz="1400" b="1" dirty="0">
                <a:solidFill>
                  <a:srgbClr val="11576A"/>
                </a:solidFill>
                <a:latin typeface="微软雅黑" panose="020B0503020204020204" pitchFamily="34" charset="-122"/>
                <a:ea typeface="微软雅黑" panose="020B0503020204020204" pitchFamily="34" charset="-122"/>
              </a:rPr>
              <a:t>能够实现高性能的基于</a:t>
            </a:r>
            <a:r>
              <a:rPr lang="en-US" altLang="zh-CN" sz="1400" b="1" dirty="0">
                <a:solidFill>
                  <a:srgbClr val="11576A"/>
                </a:solidFill>
                <a:latin typeface="微软雅黑" panose="020B0503020204020204" pitchFamily="34" charset="-122"/>
                <a:ea typeface="微软雅黑" panose="020B0503020204020204" pitchFamily="34" charset="-122"/>
              </a:rPr>
              <a:t>DMA</a:t>
            </a:r>
            <a:r>
              <a:rPr lang="zh-CN" altLang="en-US" sz="1400" b="1" dirty="0">
                <a:solidFill>
                  <a:srgbClr val="11576A"/>
                </a:solidFill>
                <a:latin typeface="微软雅黑" panose="020B0503020204020204" pitchFamily="34" charset="-122"/>
                <a:ea typeface="微软雅黑" panose="020B0503020204020204" pitchFamily="34" charset="-122"/>
              </a:rPr>
              <a:t>方式的磁盘访问</a:t>
            </a:r>
            <a:r>
              <a:rPr lang="zh-CN" altLang="en-US" sz="1400" b="1" dirty="0" smtClean="0">
                <a:solidFill>
                  <a:srgbClr val="11576A"/>
                </a:solidFill>
                <a:latin typeface="微软雅黑" panose="020B0503020204020204" pitchFamily="34" charset="-122"/>
                <a:ea typeface="微软雅黑" panose="020B0503020204020204" pitchFamily="34" charset="-122"/>
              </a:rPr>
              <a:t>；</a:t>
            </a:r>
            <a:endParaRPr lang="en-US" altLang="zh-CN" sz="1400" b="1" dirty="0" smtClean="0">
              <a:solidFill>
                <a:srgbClr val="11576A"/>
              </a:solidFill>
              <a:latin typeface="微软雅黑" panose="020B0503020204020204" pitchFamily="34" charset="-122"/>
              <a:ea typeface="微软雅黑" panose="020B0503020204020204" pitchFamily="34" charset="-122"/>
            </a:endParaRPr>
          </a:p>
          <a:p>
            <a:pPr eaLnBrk="1" hangingPunct="1"/>
            <a:r>
              <a:rPr lang="en-US" altLang="zh-CN" sz="1400" b="1" dirty="0" smtClean="0">
                <a:solidFill>
                  <a:srgbClr val="11576A"/>
                </a:solidFill>
                <a:latin typeface="微软雅黑" panose="020B0503020204020204" pitchFamily="34" charset="-122"/>
                <a:ea typeface="微软雅黑" panose="020B0503020204020204" pitchFamily="34" charset="-122"/>
              </a:rPr>
              <a:t>status</a:t>
            </a:r>
            <a:r>
              <a:rPr lang="en-US" altLang="zh-CN" sz="1400" b="1" dirty="0">
                <a:solidFill>
                  <a:srgbClr val="11576A"/>
                </a:solidFill>
                <a:latin typeface="微软雅黑" panose="020B0503020204020204" pitchFamily="34" charset="-122"/>
                <a:ea typeface="微软雅黑" panose="020B0503020204020204" pitchFamily="34" charset="-122"/>
              </a:rPr>
              <a:t>: </a:t>
            </a:r>
            <a:r>
              <a:rPr lang="en-US" altLang="zh-CN" sz="1400" b="1" dirty="0" smtClean="0">
                <a:solidFill>
                  <a:srgbClr val="11576A"/>
                </a:solidFill>
                <a:latin typeface="微软雅黑" panose="020B0503020204020204" pitchFamily="34" charset="-122"/>
                <a:ea typeface="微软雅黑" panose="020B0503020204020204" pitchFamily="34" charset="-122"/>
              </a:rPr>
              <a:t>100</a:t>
            </a:r>
            <a:r>
              <a:rPr lang="en-US" altLang="zh-CN" sz="1400" b="1" dirty="0">
                <a:solidFill>
                  <a:srgbClr val="11576A"/>
                </a:solidFill>
                <a:latin typeface="微软雅黑" panose="020B0503020204020204" pitchFamily="34" charset="-122"/>
                <a:ea typeface="微软雅黑" panose="020B0503020204020204" pitchFamily="34" charset="-122"/>
              </a:rPr>
              <a:t>%, </a:t>
            </a:r>
            <a:r>
              <a:rPr lang="en-US" altLang="zh-CN" sz="1400" b="1" dirty="0" smtClean="0">
                <a:solidFill>
                  <a:srgbClr val="11576A"/>
                </a:solidFill>
                <a:latin typeface="微软雅黑" panose="020B0503020204020204" pitchFamily="34" charset="-122"/>
                <a:ea typeface="微软雅黑" panose="020B0503020204020204" pitchFamily="34" charset="-122"/>
              </a:rPr>
              <a:t> </a:t>
            </a:r>
            <a:r>
              <a:rPr lang="en-US" altLang="zh-CN" sz="1400" b="1" dirty="0" err="1" smtClean="0">
                <a:solidFill>
                  <a:srgbClr val="11576A"/>
                </a:solidFill>
                <a:latin typeface="微软雅黑" panose="020B0503020204020204" pitchFamily="34" charset="-122"/>
                <a:ea typeface="微软雅黑" panose="020B0503020204020204" pitchFamily="34" charset="-122"/>
              </a:rPr>
              <a:t>ucorer</a:t>
            </a:r>
            <a:r>
              <a:rPr lang="en-US" altLang="zh-CN" sz="1400" b="1" dirty="0">
                <a:solidFill>
                  <a:srgbClr val="11576A"/>
                </a:solidFill>
                <a:latin typeface="微软雅黑" panose="020B0503020204020204" pitchFamily="34" charset="-122"/>
                <a:ea typeface="微软雅黑" panose="020B0503020204020204" pitchFamily="34" charset="-122"/>
              </a:rPr>
              <a:t>: </a:t>
            </a:r>
            <a:r>
              <a:rPr lang="en-US" altLang="zh-CN" sz="1400" b="1" dirty="0" err="1" smtClean="0">
                <a:solidFill>
                  <a:srgbClr val="11576A"/>
                </a:solidFill>
                <a:latin typeface="微软雅黑" panose="020B0503020204020204" pitchFamily="34" charset="-122"/>
                <a:ea typeface="微软雅黑" panose="020B0503020204020204" pitchFamily="34" charset="-122"/>
              </a:rPr>
              <a:t>qz,rsw</a:t>
            </a:r>
            <a:endParaRPr lang="en-US" altLang="zh-CN" sz="1400" b="1" dirty="0">
              <a:solidFill>
                <a:srgbClr val="11576A"/>
              </a:solidFill>
              <a:latin typeface="微软雅黑" panose="020B0503020204020204" pitchFamily="34" charset="-122"/>
              <a:ea typeface="微软雅黑" panose="020B0503020204020204" pitchFamily="34" charset="-122"/>
            </a:endParaRPr>
          </a:p>
          <a:p>
            <a:pPr eaLnBrk="1" hangingPunct="1"/>
            <a:r>
              <a:rPr lang="en-US" altLang="zh-CN" sz="1400" b="1" dirty="0" smtClean="0">
                <a:solidFill>
                  <a:srgbClr val="11576A"/>
                </a:solidFill>
                <a:latin typeface="微软雅黑" panose="020B0503020204020204" pitchFamily="34" charset="-122"/>
                <a:ea typeface="微软雅黑" panose="020B0503020204020204" pitchFamily="34" charset="-122"/>
              </a:rPr>
              <a:t>…</a:t>
            </a:r>
            <a:endParaRPr lang="en-US" altLang="zh-CN" sz="1400" b="1" dirty="0" smtClean="0">
              <a:solidFill>
                <a:srgbClr val="11576A"/>
              </a:solidFill>
              <a:latin typeface="微软雅黑" panose="020B0503020204020204" pitchFamily="34" charset="-122"/>
              <a:ea typeface="微软雅黑" panose="020B0503020204020204" pitchFamily="34" charset="-122"/>
            </a:endParaRPr>
          </a:p>
          <a:p>
            <a:pPr eaLnBrk="1" hangingPunct="1"/>
            <a:r>
              <a:rPr lang="en-US" altLang="zh-CN" sz="1400" b="1" dirty="0">
                <a:solidFill>
                  <a:srgbClr val="11576A"/>
                </a:solidFill>
                <a:latin typeface="微软雅黑" panose="020B0503020204020204" pitchFamily="34" charset="-122"/>
                <a:ea typeface="微软雅黑" panose="020B0503020204020204" pitchFamily="34" charset="-122"/>
              </a:rPr>
              <a:t>U12:ucore</a:t>
            </a:r>
            <a:r>
              <a:rPr lang="zh-CN" altLang="en-US" sz="1400" b="1" dirty="0">
                <a:solidFill>
                  <a:srgbClr val="11576A"/>
                </a:solidFill>
                <a:latin typeface="微软雅黑" panose="020B0503020204020204" pitchFamily="34" charset="-122"/>
                <a:ea typeface="微软雅黑" panose="020B0503020204020204" pitchFamily="34" charset="-122"/>
              </a:rPr>
              <a:t>支持</a:t>
            </a:r>
            <a:r>
              <a:rPr lang="en-US" altLang="zh-CN" sz="1400" b="1" dirty="0">
                <a:solidFill>
                  <a:srgbClr val="11576A"/>
                </a:solidFill>
                <a:latin typeface="微软雅黑" panose="020B0503020204020204" pitchFamily="34" charset="-122"/>
                <a:ea typeface="微软雅黑" panose="020B0503020204020204" pitchFamily="34" charset="-122"/>
              </a:rPr>
              <a:t>GO </a:t>
            </a:r>
            <a:r>
              <a:rPr lang="en-US" altLang="zh-CN" sz="1400" b="1" dirty="0" smtClean="0">
                <a:solidFill>
                  <a:srgbClr val="11576A"/>
                </a:solidFill>
                <a:latin typeface="微软雅黑" panose="020B0503020204020204" pitchFamily="34" charset="-122"/>
                <a:ea typeface="微软雅黑" panose="020B0503020204020204" pitchFamily="34" charset="-122"/>
              </a:rPr>
              <a:t>programming</a:t>
            </a:r>
            <a:endParaRPr lang="en-US" altLang="zh-CN" sz="1400" b="1" dirty="0" smtClean="0">
              <a:solidFill>
                <a:srgbClr val="11576A"/>
              </a:solidFill>
              <a:latin typeface="微软雅黑" panose="020B0503020204020204" pitchFamily="34" charset="-122"/>
              <a:ea typeface="微软雅黑" panose="020B0503020204020204" pitchFamily="34" charset="-122"/>
            </a:endParaRPr>
          </a:p>
          <a:p>
            <a:pPr eaLnBrk="1" hangingPunct="1"/>
            <a:r>
              <a:rPr lang="en-US" altLang="zh-CN" sz="1400" b="1" dirty="0">
                <a:solidFill>
                  <a:srgbClr val="11576A"/>
                </a:solidFill>
                <a:latin typeface="微软雅黑" panose="020B0503020204020204" pitchFamily="34" charset="-122"/>
                <a:ea typeface="微软雅黑" panose="020B0503020204020204" pitchFamily="34" charset="-122"/>
              </a:rPr>
              <a:t>Status: 100 %, </a:t>
            </a:r>
            <a:r>
              <a:rPr lang="en-US" altLang="zh-CN" sz="1400" b="1" dirty="0" smtClean="0">
                <a:solidFill>
                  <a:srgbClr val="11576A"/>
                </a:solidFill>
                <a:latin typeface="微软雅黑" panose="020B0503020204020204" pitchFamily="34" charset="-122"/>
                <a:ea typeface="微软雅黑" panose="020B0503020204020204" pitchFamily="34" charset="-122"/>
              </a:rPr>
              <a:t> </a:t>
            </a:r>
            <a:r>
              <a:rPr lang="en-US" altLang="zh-CN" sz="1400" b="1" dirty="0" err="1" smtClean="0">
                <a:solidFill>
                  <a:srgbClr val="11576A"/>
                </a:solidFill>
                <a:latin typeface="微软雅黑" panose="020B0503020204020204" pitchFamily="34" charset="-122"/>
                <a:ea typeface="微软雅黑" panose="020B0503020204020204" pitchFamily="34" charset="-122"/>
              </a:rPr>
              <a:t>ucorer</a:t>
            </a:r>
            <a:r>
              <a:rPr lang="en-US" altLang="zh-CN" sz="1400" b="1" dirty="0">
                <a:solidFill>
                  <a:srgbClr val="11576A"/>
                </a:solidFill>
                <a:latin typeface="微软雅黑" panose="020B0503020204020204" pitchFamily="34" charset="-122"/>
                <a:ea typeface="微软雅黑" panose="020B0503020204020204" pitchFamily="34" charset="-122"/>
              </a:rPr>
              <a:t>: </a:t>
            </a:r>
            <a:r>
              <a:rPr lang="en-US" altLang="zh-CN" sz="1400" b="1" dirty="0" err="1">
                <a:solidFill>
                  <a:srgbClr val="11576A"/>
                </a:solidFill>
                <a:latin typeface="微软雅黑" panose="020B0503020204020204" pitchFamily="34" charset="-122"/>
                <a:ea typeface="微软雅黑" panose="020B0503020204020204" pitchFamily="34" charset="-122"/>
              </a:rPr>
              <a:t>cr,fjy</a:t>
            </a:r>
            <a:endParaRPr lang="en-US" altLang="zh-CN" sz="1400" b="1" dirty="0">
              <a:solidFill>
                <a:srgbClr val="11576A"/>
              </a:solidFill>
              <a:latin typeface="微软雅黑" panose="020B0503020204020204" pitchFamily="34" charset="-122"/>
              <a:ea typeface="微软雅黑" panose="020B0503020204020204" pitchFamily="34" charset="-122"/>
            </a:endParaRPr>
          </a:p>
          <a:p>
            <a:pPr eaLnBrk="1" hangingPunct="1"/>
            <a:endParaRPr lang="en-US" altLang="zh-CN" sz="1400" b="1" dirty="0">
              <a:solidFill>
                <a:srgbClr val="11576A"/>
              </a:solidFill>
              <a:latin typeface="微软雅黑" panose="020B0503020204020204" pitchFamily="34" charset="-122"/>
              <a:ea typeface="微软雅黑" panose="020B0503020204020204" pitchFamily="34" charset="-122"/>
            </a:endParaRPr>
          </a:p>
          <a:p>
            <a:pPr eaLnBrk="1" hangingPunct="1"/>
            <a:endParaRPr lang="en-US" altLang="zh-CN" sz="1400" b="1" dirty="0">
              <a:solidFill>
                <a:srgbClr val="11576A"/>
              </a:solidFill>
              <a:latin typeface="微软雅黑" panose="020B0503020204020204" pitchFamily="34" charset="-122"/>
              <a:ea typeface="微软雅黑" panose="020B0503020204020204" pitchFamily="34" charset="-122"/>
            </a:endParaRPr>
          </a:p>
          <a:p>
            <a:pPr eaLnBrk="1" hangingPunct="1"/>
            <a:endParaRPr lang="en-US" altLang="zh-CN" sz="1400" b="1" dirty="0">
              <a:solidFill>
                <a:srgbClr val="11576A"/>
              </a:solidFill>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a:xfrm>
            <a:off x="3131840" y="195486"/>
            <a:ext cx="3610744"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rgbClr val="11576A"/>
                </a:solidFill>
                <a:latin typeface="微软雅黑" panose="020B0503020204020204" pitchFamily="34" charset="-122"/>
                <a:ea typeface="微软雅黑" panose="020B0503020204020204" pitchFamily="34" charset="-122"/>
                <a:cs typeface="+mn-cs"/>
              </a:rPr>
              <a:t>实验课程设计</a:t>
            </a:r>
            <a:endParaRPr lang="zh-CN" altLang="en-US" sz="3000" b="1" dirty="0">
              <a:solidFill>
                <a:srgbClr val="11576A"/>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51920" y="195486"/>
            <a:ext cx="2530624" cy="857250"/>
          </a:xfrm>
        </p:spPr>
        <p:txBody>
          <a:bodyPr/>
          <a:lstStyle/>
          <a:p>
            <a:pPr algn="l"/>
            <a:r>
              <a:rPr lang="zh-CN" altLang="en-US" sz="3000" b="1" dirty="0">
                <a:solidFill>
                  <a:srgbClr val="11576A"/>
                </a:solidFill>
                <a:latin typeface="微软雅黑" panose="020B0503020204020204" pitchFamily="34" charset="-122"/>
                <a:ea typeface="微软雅黑" panose="020B0503020204020204" pitchFamily="34" charset="-122"/>
                <a:cs typeface="+mn-cs"/>
              </a:rPr>
              <a:t>效果</a:t>
            </a:r>
          </a:p>
        </p:txBody>
      </p:sp>
      <p:sp>
        <p:nvSpPr>
          <p:cNvPr id="31747" name="Rectangle 3"/>
          <p:cNvSpPr>
            <a:spLocks noGrp="1" noChangeArrowheads="1"/>
          </p:cNvSpPr>
          <p:nvPr>
            <p:ph type="body" idx="1"/>
          </p:nvPr>
        </p:nvSpPr>
        <p:spPr>
          <a:xfrm>
            <a:off x="467544" y="1052736"/>
            <a:ext cx="8229600" cy="3394472"/>
          </a:xfrm>
        </p:spPr>
        <p:txBody>
          <a:bodyPr/>
          <a:lstStyle/>
          <a:p>
            <a:pPr marL="0" indent="0">
              <a:buNone/>
            </a:pPr>
            <a:r>
              <a:rPr lang="zh-CN" altLang="en-US" sz="1800" b="1" dirty="0" smtClean="0">
                <a:solidFill>
                  <a:srgbClr val="11576A"/>
                </a:solidFill>
                <a:latin typeface="张海山锐谐体2.0-授权联系：Samtype@QQ.com" pitchFamily="2" charset="-122"/>
                <a:ea typeface="张海山锐谐体2.0-授权联系：Samtype@QQ.com" pitchFamily="2" charset="-122"/>
              </a:rPr>
              <a:t>■</a:t>
            </a:r>
            <a:r>
              <a:rPr lang="zh-CN" altLang="en-US" sz="2000"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好的方面</a:t>
            </a:r>
            <a:endParaRPr lang="zh-CN" altLang="en-US" sz="2000" b="1" dirty="0" smtClean="0">
              <a:solidFill>
                <a:srgbClr val="11576A"/>
              </a:solidFill>
              <a:latin typeface="微软雅黑" panose="020B0503020204020204" pitchFamily="34" charset="-122"/>
              <a:ea typeface="微软雅黑" panose="020B0503020204020204" pitchFamily="34" charset="-122"/>
            </a:endParaRPr>
          </a:p>
          <a:p>
            <a:pPr marL="457200" lvl="1" indent="0" eaLnBrk="1">
              <a:buNone/>
            </a:pPr>
            <a:r>
              <a:rPr lang="zh-CN" altLang="en-US" sz="1800" b="1" dirty="0">
                <a:solidFill>
                  <a:srgbClr val="11576A"/>
                </a:solidFill>
                <a:latin typeface="微软雅黑" panose="020B0503020204020204" pitchFamily="34" charset="-122"/>
                <a:ea typeface="微软雅黑" panose="020B0503020204020204" pitchFamily="34" charset="-122"/>
              </a:rPr>
              <a:t>理论和实验能够较好地结合起来，不再感到</a:t>
            </a:r>
            <a:r>
              <a:rPr lang="en-US" altLang="zh-CN" sz="1800" b="1" dirty="0">
                <a:solidFill>
                  <a:srgbClr val="11576A"/>
                </a:solidFill>
                <a:latin typeface="微软雅黑" panose="020B0503020204020204" pitchFamily="34" charset="-122"/>
                <a:ea typeface="微软雅黑" panose="020B0503020204020204" pitchFamily="34" charset="-122"/>
              </a:rPr>
              <a:t>OS</a:t>
            </a:r>
            <a:r>
              <a:rPr lang="zh-CN" altLang="en-US" sz="1800" b="1" dirty="0">
                <a:solidFill>
                  <a:srgbClr val="11576A"/>
                </a:solidFill>
                <a:latin typeface="微软雅黑" panose="020B0503020204020204" pitchFamily="34" charset="-122"/>
                <a:ea typeface="微软雅黑" panose="020B0503020204020204" pitchFamily="34" charset="-122"/>
              </a:rPr>
              <a:t>课是一个只要死记硬背的课程了</a:t>
            </a:r>
            <a:endParaRPr lang="zh-CN" altLang="en-US" sz="1800" b="1" dirty="0">
              <a:solidFill>
                <a:srgbClr val="11576A"/>
              </a:solidFill>
              <a:latin typeface="微软雅黑" panose="020B0503020204020204" pitchFamily="34" charset="-122"/>
              <a:ea typeface="微软雅黑" panose="020B0503020204020204" pitchFamily="34" charset="-122"/>
            </a:endParaRPr>
          </a:p>
          <a:p>
            <a:pPr marL="457200" lvl="1" indent="0" eaLnBrk="1">
              <a:buNone/>
            </a:pPr>
            <a:r>
              <a:rPr lang="zh-CN" altLang="en-US" sz="1800" b="1" dirty="0">
                <a:solidFill>
                  <a:srgbClr val="11576A"/>
                </a:solidFill>
                <a:latin typeface="微软雅黑" panose="020B0503020204020204" pitchFamily="34" charset="-122"/>
                <a:ea typeface="微软雅黑" panose="020B0503020204020204" pitchFamily="34" charset="-122"/>
              </a:rPr>
              <a:t>理解了一个</a:t>
            </a:r>
            <a:r>
              <a:rPr lang="en-US" altLang="zh-CN" sz="1800" b="1" dirty="0">
                <a:solidFill>
                  <a:srgbClr val="11576A"/>
                </a:solidFill>
                <a:latin typeface="微软雅黑" panose="020B0503020204020204" pitchFamily="34" charset="-122"/>
                <a:ea typeface="微软雅黑" panose="020B0503020204020204" pitchFamily="34" charset="-122"/>
              </a:rPr>
              <a:t>OS</a:t>
            </a:r>
            <a:r>
              <a:rPr lang="zh-CN" altLang="en-US" sz="1800" b="1" dirty="0">
                <a:solidFill>
                  <a:srgbClr val="11576A"/>
                </a:solidFill>
                <a:latin typeface="微软雅黑" panose="020B0503020204020204" pitchFamily="34" charset="-122"/>
                <a:ea typeface="微软雅黑" panose="020B0503020204020204" pitchFamily="34" charset="-122"/>
              </a:rPr>
              <a:t>的全局</a:t>
            </a:r>
            <a:r>
              <a:rPr lang="zh-CN" altLang="en-US" sz="1800" b="1" dirty="0" smtClean="0">
                <a:solidFill>
                  <a:srgbClr val="11576A"/>
                </a:solidFill>
                <a:latin typeface="微软雅黑" panose="020B0503020204020204" pitchFamily="34" charset="-122"/>
                <a:ea typeface="微软雅黑" panose="020B0503020204020204" pitchFamily="34" charset="-122"/>
              </a:rPr>
              <a:t>设计实现</a:t>
            </a:r>
            <a:r>
              <a:rPr lang="zh-CN" altLang="en-US" sz="1800" b="1" dirty="0">
                <a:solidFill>
                  <a:srgbClr val="11576A"/>
                </a:solidFill>
                <a:latin typeface="微软雅黑" panose="020B0503020204020204" pitchFamily="34" charset="-122"/>
                <a:ea typeface="微软雅黑" panose="020B0503020204020204" pitchFamily="34" charset="-122"/>
              </a:rPr>
              <a:t>，而不是一个一个分离的知识点</a:t>
            </a:r>
            <a:endParaRPr lang="zh-CN" altLang="en-US" sz="1800" b="1" dirty="0">
              <a:solidFill>
                <a:srgbClr val="11576A"/>
              </a:solidFill>
              <a:latin typeface="微软雅黑" panose="020B0503020204020204" pitchFamily="34" charset="-122"/>
              <a:ea typeface="微软雅黑" panose="020B0503020204020204" pitchFamily="34" charset="-122"/>
            </a:endParaRPr>
          </a:p>
          <a:p>
            <a:pPr marL="457200" lvl="1" indent="0" eaLnBrk="1">
              <a:buNone/>
            </a:pPr>
            <a:r>
              <a:rPr lang="zh-CN" altLang="en-US" sz="1800" b="1" dirty="0">
                <a:solidFill>
                  <a:srgbClr val="11576A"/>
                </a:solidFill>
                <a:latin typeface="微软雅黑" panose="020B0503020204020204" pitchFamily="34" charset="-122"/>
                <a:ea typeface="微软雅黑" panose="020B0503020204020204" pitchFamily="34" charset="-122"/>
              </a:rPr>
              <a:t>掌握了许多</a:t>
            </a:r>
            <a:r>
              <a:rPr lang="en-US" altLang="zh-CN" sz="1800" b="1" dirty="0">
                <a:solidFill>
                  <a:srgbClr val="11576A"/>
                </a:solidFill>
                <a:latin typeface="微软雅黑" panose="020B0503020204020204" pitchFamily="34" charset="-122"/>
                <a:ea typeface="微软雅黑" panose="020B0503020204020204" pitchFamily="34" charset="-122"/>
              </a:rPr>
              <a:t>OS</a:t>
            </a:r>
            <a:r>
              <a:rPr lang="zh-CN" altLang="en-US" sz="1800" b="1" dirty="0">
                <a:solidFill>
                  <a:srgbClr val="11576A"/>
                </a:solidFill>
                <a:latin typeface="微软雅黑" panose="020B0503020204020204" pitchFamily="34" charset="-122"/>
                <a:ea typeface="微软雅黑" panose="020B0503020204020204" pitchFamily="34" charset="-122"/>
              </a:rPr>
              <a:t>原理上没有涉及或涉及不够的东西，比如中断</a:t>
            </a:r>
            <a:r>
              <a:rPr lang="en-US" altLang="zh-CN" sz="1800" b="1" dirty="0">
                <a:solidFill>
                  <a:srgbClr val="11576A"/>
                </a:solidFill>
                <a:latin typeface="微软雅黑" panose="020B0503020204020204" pitchFamily="34" charset="-122"/>
                <a:ea typeface="微软雅黑" panose="020B0503020204020204" pitchFamily="34" charset="-122"/>
              </a:rPr>
              <a:t>/</a:t>
            </a:r>
            <a:r>
              <a:rPr lang="zh-CN" altLang="en-US" sz="1800" b="1" dirty="0">
                <a:solidFill>
                  <a:srgbClr val="11576A"/>
                </a:solidFill>
                <a:latin typeface="微软雅黑" panose="020B0503020204020204" pitchFamily="34" charset="-122"/>
                <a:ea typeface="微软雅黑" panose="020B0503020204020204" pitchFamily="34" charset="-122"/>
              </a:rPr>
              <a:t>系统调用的实现，</a:t>
            </a:r>
            <a:r>
              <a:rPr lang="en-US" altLang="zh-CN" sz="1800" b="1" dirty="0">
                <a:solidFill>
                  <a:srgbClr val="11576A"/>
                </a:solidFill>
                <a:latin typeface="微软雅黑" panose="020B0503020204020204" pitchFamily="34" charset="-122"/>
                <a:ea typeface="微软雅黑" panose="020B0503020204020204" pitchFamily="34" charset="-122"/>
              </a:rPr>
              <a:t>X86</a:t>
            </a:r>
            <a:r>
              <a:rPr lang="zh-CN" altLang="en-US" sz="1800" b="1" dirty="0">
                <a:solidFill>
                  <a:srgbClr val="11576A"/>
                </a:solidFill>
                <a:latin typeface="微软雅黑" panose="020B0503020204020204" pitchFamily="34" charset="-122"/>
                <a:ea typeface="微软雅黑" panose="020B0503020204020204" pitchFamily="34" charset="-122"/>
              </a:rPr>
              <a:t>的段页机制，进程上下文如何切换的，内核态和用户态的具体区别是什么</a:t>
            </a:r>
            <a:endParaRPr lang="en-US" altLang="zh-CN" sz="1800" b="1" dirty="0">
              <a:solidFill>
                <a:srgbClr val="11576A"/>
              </a:solidFill>
              <a:latin typeface="微软雅黑" panose="020B0503020204020204" pitchFamily="34" charset="-122"/>
              <a:ea typeface="微软雅黑" panose="020B0503020204020204" pitchFamily="34" charset="-122"/>
            </a:endParaRPr>
          </a:p>
          <a:p>
            <a:pPr marL="457200" lvl="1" indent="0" eaLnBrk="1">
              <a:buNone/>
            </a:pPr>
            <a:r>
              <a:rPr lang="zh-CN" altLang="en-US" sz="1800" b="1" dirty="0">
                <a:solidFill>
                  <a:srgbClr val="11576A"/>
                </a:solidFill>
                <a:latin typeface="微软雅黑" panose="020B0503020204020204" pitchFamily="34" charset="-122"/>
                <a:ea typeface="微软雅黑" panose="020B0503020204020204" pitchFamily="34" charset="-122"/>
              </a:rPr>
              <a:t>这是大学期碰到的最复杂的软件，学习了分析和设计大型系统软件的方法</a:t>
            </a:r>
            <a:endParaRPr lang="zh-CN" altLang="en-US" sz="1800" b="1" dirty="0">
              <a:solidFill>
                <a:srgbClr val="11576A"/>
              </a:solidFill>
              <a:latin typeface="微软雅黑" panose="020B0503020204020204" pitchFamily="34" charset="-122"/>
              <a:ea typeface="微软雅黑" panose="020B0503020204020204" pitchFamily="34" charset="-122"/>
            </a:endParaRPr>
          </a:p>
          <a:p>
            <a:pPr lvl="1" eaLnBrk="1">
              <a:buFont typeface="Lucida Sans" panose="020B0602030504020204" pitchFamily="34" charset="0"/>
              <a:buNone/>
            </a:pPr>
            <a:endParaRPr lang="zh-CN" altLang="en-US" b="1" dirty="0" smtClean="0">
              <a:solidFill>
                <a:srgbClr val="11576A"/>
              </a:solidFill>
              <a:latin typeface="微软雅黑" panose="020B0503020204020204" pitchFamily="34" charset="-122"/>
              <a:ea typeface="微软雅黑" panose="020B0503020204020204" pitchFamily="34" charset="-122"/>
            </a:endParaRPr>
          </a:p>
          <a:p>
            <a:pPr lvl="1" eaLnBrk="1">
              <a:buFont typeface="Lucida Sans" panose="020B0602030504020204" pitchFamily="34" charset="0"/>
              <a:buNone/>
            </a:pPr>
            <a:endParaRPr lang="zh-CN" altLang="en-US" b="1" dirty="0" smtClean="0">
              <a:solidFill>
                <a:srgbClr val="11576A"/>
              </a:solidFill>
              <a:latin typeface="微软雅黑" panose="020B0503020204020204" pitchFamily="34" charset="-122"/>
              <a:ea typeface="微软雅黑" panose="020B0503020204020204" pitchFamily="34" charset="-122"/>
            </a:endParaRPr>
          </a:p>
          <a:p>
            <a:pPr lvl="1" eaLnBrk="1">
              <a:buFont typeface="Lucida Sans" panose="020B0602030504020204" pitchFamily="34" charset="0"/>
              <a:buNone/>
            </a:pPr>
            <a:endParaRPr lang="zh-CN" altLang="en-US" b="1" dirty="0" smtClean="0">
              <a:solidFill>
                <a:srgbClr val="11576A"/>
              </a:solidFill>
              <a:latin typeface="微软雅黑" panose="020B0503020204020204" pitchFamily="34" charset="-122"/>
              <a:ea typeface="微软雅黑" panose="020B0503020204020204" pitchFamily="34" charset="-122"/>
            </a:endParaRPr>
          </a:p>
          <a:p>
            <a:pPr lvl="1" eaLnBrk="1">
              <a:buFont typeface="Lucida Sans" panose="020B0602030504020204" pitchFamily="34" charset="0"/>
              <a:buNone/>
            </a:pPr>
            <a:endParaRPr lang="en-US" altLang="zh-CN" b="1" dirty="0" smtClean="0">
              <a:solidFill>
                <a:srgbClr val="11576A"/>
              </a:solidFill>
              <a:latin typeface="微软雅黑" panose="020B0503020204020204" pitchFamily="34" charset="-122"/>
              <a:ea typeface="微软雅黑" panose="020B0503020204020204" pitchFamily="34" charset="-122"/>
            </a:endParaRPr>
          </a:p>
        </p:txBody>
      </p:sp>
      <p:pic>
        <p:nvPicPr>
          <p:cNvPr id="4" name="图片 3" descr="小点1.png"/>
          <p:cNvPicPr>
            <a:picLocks noChangeAspect="1"/>
          </p:cNvPicPr>
          <p:nvPr/>
        </p:nvPicPr>
        <p:blipFill>
          <a:blip r:embed="rId1" cstate="print"/>
          <a:stretch>
            <a:fillRect/>
          </a:stretch>
        </p:blipFill>
        <p:spPr>
          <a:xfrm>
            <a:off x="755576" y="1519130"/>
            <a:ext cx="144077" cy="148997"/>
          </a:xfrm>
          <a:prstGeom prst="rect">
            <a:avLst/>
          </a:prstGeom>
        </p:spPr>
      </p:pic>
      <p:pic>
        <p:nvPicPr>
          <p:cNvPr id="5" name="图片 4" descr="小点1.png"/>
          <p:cNvPicPr>
            <a:picLocks noChangeAspect="1"/>
          </p:cNvPicPr>
          <p:nvPr/>
        </p:nvPicPr>
        <p:blipFill>
          <a:blip r:embed="rId1" cstate="print"/>
          <a:stretch>
            <a:fillRect/>
          </a:stretch>
        </p:blipFill>
        <p:spPr>
          <a:xfrm>
            <a:off x="751262" y="2134521"/>
            <a:ext cx="144077" cy="148997"/>
          </a:xfrm>
          <a:prstGeom prst="rect">
            <a:avLst/>
          </a:prstGeom>
        </p:spPr>
      </p:pic>
      <p:pic>
        <p:nvPicPr>
          <p:cNvPr id="6" name="图片 5" descr="小点1.png"/>
          <p:cNvPicPr>
            <a:picLocks noChangeAspect="1"/>
          </p:cNvPicPr>
          <p:nvPr/>
        </p:nvPicPr>
        <p:blipFill>
          <a:blip r:embed="rId1" cstate="print"/>
          <a:stretch>
            <a:fillRect/>
          </a:stretch>
        </p:blipFill>
        <p:spPr>
          <a:xfrm>
            <a:off x="751262" y="2450878"/>
            <a:ext cx="144077" cy="148997"/>
          </a:xfrm>
          <a:prstGeom prst="rect">
            <a:avLst/>
          </a:prstGeom>
        </p:spPr>
      </p:pic>
      <p:pic>
        <p:nvPicPr>
          <p:cNvPr id="7" name="图片 6" descr="小点1.png"/>
          <p:cNvPicPr>
            <a:picLocks noChangeAspect="1"/>
          </p:cNvPicPr>
          <p:nvPr/>
        </p:nvPicPr>
        <p:blipFill>
          <a:blip r:embed="rId1" cstate="print"/>
          <a:stretch>
            <a:fillRect/>
          </a:stretch>
        </p:blipFill>
        <p:spPr>
          <a:xfrm>
            <a:off x="751261" y="3343479"/>
            <a:ext cx="144077" cy="148997"/>
          </a:xfrm>
          <a:prstGeom prst="rect">
            <a:avLst/>
          </a:prstGeom>
        </p:spPr>
      </p:pic>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995936" y="195486"/>
            <a:ext cx="2098576" cy="857250"/>
          </a:xfrm>
        </p:spPr>
        <p:txBody>
          <a:bodyPr/>
          <a:lstStyle/>
          <a:p>
            <a:pPr algn="l"/>
            <a:r>
              <a:rPr lang="zh-CN" altLang="en-US" sz="3000" b="1" dirty="0" smtClean="0">
                <a:solidFill>
                  <a:srgbClr val="11576A"/>
                </a:solidFill>
                <a:latin typeface="微软雅黑" panose="020B0503020204020204" pitchFamily="34" charset="-122"/>
                <a:ea typeface="微软雅黑" panose="020B0503020204020204" pitchFamily="34" charset="-122"/>
                <a:cs typeface="+mn-cs"/>
              </a:rPr>
              <a:t>小</a:t>
            </a:r>
            <a:r>
              <a:rPr lang="zh-CN" altLang="en-US" sz="3000" b="1" dirty="0">
                <a:solidFill>
                  <a:srgbClr val="11576A"/>
                </a:solidFill>
                <a:latin typeface="微软雅黑" panose="020B0503020204020204" pitchFamily="34" charset="-122"/>
                <a:ea typeface="微软雅黑" panose="020B0503020204020204" pitchFamily="34" charset="-122"/>
                <a:cs typeface="+mn-cs"/>
              </a:rPr>
              <a:t>结</a:t>
            </a:r>
          </a:p>
        </p:txBody>
      </p:sp>
      <p:sp>
        <p:nvSpPr>
          <p:cNvPr id="33795" name="Rectangle 3"/>
          <p:cNvSpPr>
            <a:spLocks noGrp="1" noChangeArrowheads="1"/>
          </p:cNvSpPr>
          <p:nvPr>
            <p:ph type="body" idx="1"/>
          </p:nvPr>
        </p:nvSpPr>
        <p:spPr>
          <a:xfrm>
            <a:off x="1620520" y="1635760"/>
            <a:ext cx="6134735" cy="2880360"/>
          </a:xfrm>
        </p:spPr>
        <p:txBody>
          <a:bodyPr/>
          <a:lstStyle/>
          <a:p>
            <a:pPr marL="457200" lvl="1" indent="0" eaLnBrk="1">
              <a:buNone/>
            </a:pPr>
            <a:r>
              <a:rPr lang="zh-CN" altLang="en-US" sz="2000" b="1" dirty="0" smtClean="0">
                <a:solidFill>
                  <a:srgbClr val="11576A"/>
                </a:solidFill>
                <a:latin typeface="微软雅黑" panose="020B0503020204020204" pitchFamily="34" charset="-122"/>
                <a:ea typeface="微软雅黑" panose="020B0503020204020204" pitchFamily="34" charset="-122"/>
              </a:rPr>
              <a:t>对覆盖大部分</a:t>
            </a:r>
            <a:r>
              <a:rPr lang="en-US" altLang="zh-CN" sz="2000" b="1" dirty="0" smtClean="0">
                <a:solidFill>
                  <a:srgbClr val="11576A"/>
                </a:solidFill>
                <a:latin typeface="微软雅黑" panose="020B0503020204020204" pitchFamily="34" charset="-122"/>
                <a:ea typeface="微软雅黑" panose="020B0503020204020204" pitchFamily="34" charset="-122"/>
              </a:rPr>
              <a:t>OS</a:t>
            </a:r>
            <a:r>
              <a:rPr lang="zh-CN" altLang="en-US" sz="2000" b="1" dirty="0" smtClean="0">
                <a:solidFill>
                  <a:srgbClr val="11576A"/>
                </a:solidFill>
                <a:latin typeface="微软雅黑" panose="020B0503020204020204" pitchFamily="34" charset="-122"/>
                <a:ea typeface="微软雅黑" panose="020B0503020204020204" pitchFamily="34" charset="-122"/>
              </a:rPr>
              <a:t>关键</a:t>
            </a:r>
            <a:r>
              <a:rPr lang="zh-CN" altLang="en-US" sz="2000" b="1" dirty="0">
                <a:solidFill>
                  <a:srgbClr val="11576A"/>
                </a:solidFill>
                <a:latin typeface="微软雅黑" panose="020B0503020204020204" pitchFamily="34" charset="-122"/>
                <a:ea typeface="微软雅黑" panose="020B0503020204020204" pitchFamily="34" charset="-122"/>
              </a:rPr>
              <a:t>知识点的</a:t>
            </a:r>
            <a:r>
              <a:rPr lang="zh-CN" altLang="en-US" sz="2000" b="1" dirty="0" smtClean="0">
                <a:solidFill>
                  <a:srgbClr val="11576A"/>
                </a:solidFill>
                <a:latin typeface="微软雅黑" panose="020B0503020204020204" pitchFamily="34" charset="-122"/>
                <a:ea typeface="微软雅黑" panose="020B0503020204020204" pitchFamily="34" charset="-122"/>
              </a:rPr>
              <a:t>微型</a:t>
            </a:r>
            <a:r>
              <a:rPr lang="en-US" altLang="zh-CN" sz="2000" b="1" dirty="0" smtClean="0">
                <a:solidFill>
                  <a:srgbClr val="11576A"/>
                </a:solidFill>
                <a:latin typeface="微软雅黑" panose="020B0503020204020204" pitchFamily="34" charset="-122"/>
                <a:ea typeface="微软雅黑" panose="020B0503020204020204" pitchFamily="34" charset="-122"/>
              </a:rPr>
              <a:t>OS</a:t>
            </a:r>
            <a:r>
              <a:rPr lang="zh-CN" altLang="en-US" sz="2000" b="1" dirty="0" smtClean="0">
                <a:solidFill>
                  <a:srgbClr val="11576A"/>
                </a:solidFill>
                <a:latin typeface="微软雅黑" panose="020B0503020204020204" pitchFamily="34" charset="-122"/>
                <a:ea typeface="微软雅黑" panose="020B0503020204020204" pitchFamily="34" charset="-122"/>
              </a:rPr>
              <a:t>开展</a:t>
            </a:r>
            <a:endParaRPr lang="en-US" altLang="zh-CN" sz="2000" b="1" dirty="0" smtClean="0">
              <a:solidFill>
                <a:srgbClr val="11576A"/>
              </a:solidFill>
              <a:latin typeface="微软雅黑" panose="020B0503020204020204" pitchFamily="34" charset="-122"/>
              <a:ea typeface="微软雅黑" panose="020B0503020204020204" pitchFamily="34" charset="-122"/>
            </a:endParaRPr>
          </a:p>
          <a:p>
            <a:pPr marL="457200" lvl="1" indent="0" eaLnBrk="1">
              <a:buNone/>
            </a:pPr>
            <a:r>
              <a:rPr lang="zh-CN" altLang="en-US" sz="2000" b="1" dirty="0" smtClean="0">
                <a:solidFill>
                  <a:srgbClr val="11576A"/>
                </a:solidFill>
                <a:latin typeface="微软雅黑" panose="020B0503020204020204" pitchFamily="34" charset="-122"/>
                <a:ea typeface="微软雅黑" panose="020B0503020204020204" pitchFamily="34" charset="-122"/>
              </a:rPr>
              <a:t>实验对学好</a:t>
            </a:r>
            <a:r>
              <a:rPr lang="en-US" altLang="zh-CN" sz="2000" b="1" dirty="0" smtClean="0">
                <a:solidFill>
                  <a:srgbClr val="11576A"/>
                </a:solidFill>
                <a:latin typeface="微软雅黑" panose="020B0503020204020204" pitchFamily="34" charset="-122"/>
                <a:ea typeface="微软雅黑" panose="020B0503020204020204" pitchFamily="34" charset="-122"/>
              </a:rPr>
              <a:t>OS</a:t>
            </a:r>
            <a:r>
              <a:rPr lang="zh-CN" altLang="en-US" sz="2000" b="1" dirty="0" smtClean="0">
                <a:solidFill>
                  <a:srgbClr val="11576A"/>
                </a:solidFill>
                <a:latin typeface="微软雅黑" panose="020B0503020204020204" pitchFamily="34" charset="-122"/>
                <a:ea typeface="微软雅黑" panose="020B0503020204020204" pitchFamily="34" charset="-122"/>
              </a:rPr>
              <a:t>课程</a:t>
            </a:r>
            <a:r>
              <a:rPr lang="zh-CN" altLang="en-US" sz="2000" b="1" dirty="0">
                <a:solidFill>
                  <a:srgbClr val="11576A"/>
                </a:solidFill>
                <a:latin typeface="微软雅黑" panose="020B0503020204020204" pitchFamily="34" charset="-122"/>
                <a:ea typeface="微软雅黑" panose="020B0503020204020204" pitchFamily="34" charset="-122"/>
              </a:rPr>
              <a:t>有极大的促进</a:t>
            </a:r>
            <a:r>
              <a:rPr lang="zh-CN" altLang="en-US" sz="2000" b="1" dirty="0" smtClean="0">
                <a:solidFill>
                  <a:srgbClr val="11576A"/>
                </a:solidFill>
                <a:latin typeface="微软雅黑" panose="020B0503020204020204" pitchFamily="34" charset="-122"/>
                <a:ea typeface="微软雅黑" panose="020B0503020204020204" pitchFamily="34" charset="-122"/>
              </a:rPr>
              <a:t>作用</a:t>
            </a:r>
            <a:endParaRPr lang="en-US" altLang="zh-CN" sz="2000" b="1" dirty="0" smtClean="0">
              <a:solidFill>
                <a:srgbClr val="11576A"/>
              </a:solidFill>
              <a:latin typeface="微软雅黑" panose="020B0503020204020204" pitchFamily="34" charset="-122"/>
              <a:ea typeface="微软雅黑" panose="020B0503020204020204" pitchFamily="34" charset="-122"/>
            </a:endParaRPr>
          </a:p>
          <a:p>
            <a:pPr marL="457200" lvl="1" indent="0" eaLnBrk="1">
              <a:buNone/>
            </a:pPr>
            <a:endParaRPr lang="en-US" altLang="zh-CN" sz="2000" b="1" dirty="0" smtClean="0">
              <a:solidFill>
                <a:srgbClr val="11576A"/>
              </a:solidFill>
              <a:latin typeface="微软雅黑" panose="020B0503020204020204" pitchFamily="34" charset="-122"/>
              <a:ea typeface="微软雅黑" panose="020B0503020204020204" pitchFamily="34" charset="-122"/>
            </a:endParaRPr>
          </a:p>
          <a:p>
            <a:pPr marL="457200" lvl="1" indent="0" algn="ctr" eaLnBrk="1">
              <a:buNone/>
            </a:pPr>
            <a:r>
              <a:rPr lang="zh-CN" altLang="en-US" sz="2400" b="1" dirty="0" smtClean="0">
                <a:solidFill>
                  <a:srgbClr val="11576A"/>
                </a:solidFill>
                <a:latin typeface="微软雅黑" panose="020B0503020204020204" pitchFamily="34" charset="-122"/>
                <a:ea typeface="微软雅黑" panose="020B0503020204020204" pitchFamily="34" charset="-122"/>
              </a:rPr>
              <a:t>你值得尝试！</a:t>
            </a:r>
            <a:endParaRPr lang="zh-CN" altLang="en-US" sz="2400" b="1" dirty="0">
              <a:solidFill>
                <a:srgbClr val="11576A"/>
              </a:solidFill>
              <a:latin typeface="微软雅黑" panose="020B0503020204020204" pitchFamily="34" charset="-122"/>
              <a:ea typeface="微软雅黑" panose="020B0503020204020204" pitchFamily="34" charset="-122"/>
            </a:endParaRPr>
          </a:p>
          <a:p>
            <a:pPr lvl="1" eaLnBrk="1"/>
            <a:endParaRPr lang="zh-CN" altLang="en-US" sz="2000" b="1" dirty="0" smtClean="0">
              <a:solidFill>
                <a:srgbClr val="11576A"/>
              </a:solidFill>
              <a:latin typeface="微软雅黑" panose="020B0503020204020204" pitchFamily="34" charset="-122"/>
              <a:ea typeface="微软雅黑" panose="020B0503020204020204" pitchFamily="34" charset="-122"/>
            </a:endParaRPr>
          </a:p>
          <a:p>
            <a:pPr lvl="1" eaLnBrk="1"/>
            <a:endParaRPr lang="en-US" altLang="zh-CN" sz="2000" b="1" dirty="0" smtClean="0">
              <a:solidFill>
                <a:srgbClr val="11576A"/>
              </a:solidFill>
              <a:latin typeface="微软雅黑" panose="020B0503020204020204" pitchFamily="34" charset="-122"/>
              <a:ea typeface="微软雅黑" panose="020B0503020204020204" pitchFamily="34" charset="-122"/>
            </a:endParaRPr>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843808" y="2067694"/>
            <a:ext cx="3528392" cy="857250"/>
          </a:xfrm>
        </p:spPr>
        <p:txBody>
          <a:bodyPr/>
          <a:lstStyle/>
          <a:p>
            <a:pPr algn="l"/>
            <a:r>
              <a:rPr lang="zh-CN" altLang="en-US" sz="4000" b="1" dirty="0">
                <a:solidFill>
                  <a:srgbClr val="11576A"/>
                </a:solidFill>
                <a:latin typeface="微软雅黑" panose="020B0503020204020204" pitchFamily="34" charset="-122"/>
                <a:ea typeface="微软雅黑" panose="020B0503020204020204" pitchFamily="34" charset="-122"/>
                <a:cs typeface="+mn-cs"/>
              </a:rPr>
              <a:t>实验环境</a:t>
            </a:r>
            <a:r>
              <a:rPr lang="zh-CN" altLang="en-US" sz="4000" b="1" dirty="0" smtClean="0">
                <a:solidFill>
                  <a:srgbClr val="11576A"/>
                </a:solidFill>
                <a:latin typeface="微软雅黑" panose="020B0503020204020204" pitchFamily="34" charset="-122"/>
                <a:ea typeface="微软雅黑" panose="020B0503020204020204" pitchFamily="34" charset="-122"/>
                <a:cs typeface="+mn-cs"/>
              </a:rPr>
              <a:t>介绍</a:t>
            </a:r>
            <a:endParaRPr lang="zh-CN" altLang="en-US" sz="4000" b="1" dirty="0">
              <a:solidFill>
                <a:srgbClr val="11576A"/>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714744" y="214296"/>
            <a:ext cx="2143140" cy="553998"/>
          </a:xfrm>
          <a:prstGeom prst="rect">
            <a:avLst/>
          </a:prstGeom>
          <a:noFill/>
        </p:spPr>
        <p:txBody>
          <a:bodyPr wrap="square" rtlCol="0">
            <a:spAutoFit/>
          </a:bodyPr>
          <a:lstStyle/>
          <a:p>
            <a:r>
              <a:rPr lang="zh-CN" altLang="en-US" sz="3000" b="1" dirty="0" smtClean="0">
                <a:solidFill>
                  <a:srgbClr val="11576A"/>
                </a:solidFill>
                <a:latin typeface="微软雅黑" panose="020B0503020204020204" pitchFamily="34" charset="-122"/>
                <a:ea typeface="微软雅黑" panose="020B0503020204020204" pitchFamily="34" charset="-122"/>
              </a:rPr>
              <a:t>内容提要</a:t>
            </a:r>
            <a:endParaRPr lang="zh-CN" altLang="en-US" sz="3000" b="1" dirty="0">
              <a:solidFill>
                <a:srgbClr val="11576A"/>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928662" y="928676"/>
            <a:ext cx="7143800" cy="732508"/>
            <a:chOff x="928662" y="928676"/>
            <a:chExt cx="7143800" cy="732508"/>
          </a:xfrm>
        </p:grpSpPr>
        <p:sp>
          <p:nvSpPr>
            <p:cNvPr id="83" name="TextBox 82"/>
            <p:cNvSpPr txBox="1"/>
            <p:nvPr/>
          </p:nvSpPr>
          <p:spPr>
            <a:xfrm>
              <a:off x="928662" y="928676"/>
              <a:ext cx="7143800" cy="732508"/>
            </a:xfrm>
            <a:prstGeom prst="rect">
              <a:avLst/>
            </a:prstGeom>
            <a:noFill/>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r>
                <a:rPr lang="zh-CN" altLang="en-US" b="1" dirty="0" smtClean="0"/>
                <a:t>  </a:t>
              </a:r>
              <a:r>
                <a:rPr lang="zh-CN" altLang="en-US" sz="2000" b="1" dirty="0" smtClean="0">
                  <a:solidFill>
                    <a:srgbClr val="11576A"/>
                  </a:solidFill>
                  <a:latin typeface="微软雅黑" panose="020B0503020204020204" pitchFamily="34" charset="-122"/>
                  <a:ea typeface="微软雅黑" panose="020B0503020204020204" pitchFamily="34" charset="-122"/>
                </a:rPr>
                <a:t>安装</a:t>
              </a:r>
              <a:r>
                <a:rPr lang="zh-CN" altLang="en-US" sz="2000" b="1" dirty="0">
                  <a:solidFill>
                    <a:srgbClr val="11576A"/>
                  </a:solidFill>
                  <a:latin typeface="微软雅黑" panose="020B0503020204020204" pitchFamily="34" charset="-122"/>
                  <a:ea typeface="微软雅黑" panose="020B0503020204020204" pitchFamily="34" charset="-122"/>
                </a:rPr>
                <a:t>实验环境</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342900"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在虚拟机上使用安装好的</a:t>
              </a:r>
              <a:r>
                <a:rPr lang="en-US" altLang="zh-CN" b="1" dirty="0" err="1" smtClean="0">
                  <a:solidFill>
                    <a:srgbClr val="11576A"/>
                  </a:solidFill>
                  <a:latin typeface="微软雅黑" panose="020B0503020204020204" pitchFamily="34" charset="-122"/>
                  <a:ea typeface="微软雅黑" panose="020B0503020204020204" pitchFamily="34" charset="-122"/>
                </a:rPr>
                <a:t>ubuntu</a:t>
              </a:r>
              <a:r>
                <a:rPr lang="zh-CN" altLang="en-US" b="1" dirty="0" smtClean="0">
                  <a:solidFill>
                    <a:srgbClr val="11576A"/>
                  </a:solidFill>
                  <a:latin typeface="微软雅黑" panose="020B0503020204020204" pitchFamily="34" charset="-122"/>
                  <a:ea typeface="微软雅黑" panose="020B0503020204020204" pitchFamily="34" charset="-122"/>
                </a:rPr>
                <a:t>实验环境</a:t>
              </a:r>
              <a:endParaRPr lang="zh-CN" altLang="zh-CN" sz="2000" b="1" dirty="0" smtClean="0">
                <a:solidFill>
                  <a:srgbClr val="11576A"/>
                </a:solidFill>
                <a:latin typeface="微软雅黑" panose="020B0503020204020204" pitchFamily="34" charset="-122"/>
                <a:ea typeface="微软雅黑" panose="020B0503020204020204" pitchFamily="34" charset="-122"/>
                <a:sym typeface="MS PGothic" pitchFamily="34" charset="-128"/>
              </a:endParaRPr>
            </a:p>
          </p:txBody>
        </p:sp>
        <p:pic>
          <p:nvPicPr>
            <p:cNvPr id="85" name="图片 84" descr="小点1.png"/>
            <p:cNvPicPr>
              <a:picLocks noChangeAspect="1"/>
            </p:cNvPicPr>
            <p:nvPr/>
          </p:nvPicPr>
          <p:blipFill>
            <a:blip r:embed="rId1" cstate="print"/>
            <a:stretch>
              <a:fillRect/>
            </a:stretch>
          </p:blipFill>
          <p:spPr>
            <a:xfrm>
              <a:off x="1369740" y="1407021"/>
              <a:ext cx="151066" cy="148997"/>
            </a:xfrm>
            <a:prstGeom prst="rect">
              <a:avLst/>
            </a:prstGeom>
          </p:spPr>
        </p:pic>
      </p:grpSp>
      <p:grpSp>
        <p:nvGrpSpPr>
          <p:cNvPr id="3" name="组合 2"/>
          <p:cNvGrpSpPr/>
          <p:nvPr/>
        </p:nvGrpSpPr>
        <p:grpSpPr>
          <a:xfrm>
            <a:off x="928662" y="1661184"/>
            <a:ext cx="7675786" cy="2394502"/>
            <a:chOff x="928662" y="1661184"/>
            <a:chExt cx="7143800" cy="2394502"/>
          </a:xfrm>
        </p:grpSpPr>
        <p:sp>
          <p:nvSpPr>
            <p:cNvPr id="15" name="TextBox 82"/>
            <p:cNvSpPr txBox="1"/>
            <p:nvPr/>
          </p:nvSpPr>
          <p:spPr>
            <a:xfrm>
              <a:off x="928662" y="1661184"/>
              <a:ext cx="7143800" cy="2394502"/>
            </a:xfrm>
            <a:prstGeom prst="rect">
              <a:avLst/>
            </a:prstGeom>
            <a:noFill/>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使用实验</a:t>
              </a:r>
              <a:r>
                <a:rPr lang="zh-CN" altLang="en-US" sz="2000" b="1" dirty="0">
                  <a:solidFill>
                    <a:srgbClr val="11576A"/>
                  </a:solidFill>
                  <a:latin typeface="微软雅黑" panose="020B0503020204020204" pitchFamily="34" charset="-122"/>
                  <a:ea typeface="微软雅黑" panose="020B0503020204020204" pitchFamily="34" charset="-122"/>
                </a:rPr>
                <a:t>工具</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342900" indent="-342900">
                <a:spcBef>
                  <a:spcPct val="20000"/>
                </a:spcBef>
              </a:pPr>
              <a:r>
                <a:rPr lang="en-US" altLang="zh-CN" b="1" dirty="0" smtClean="0">
                  <a:solidFill>
                    <a:srgbClr val="11576A"/>
                  </a:solidFill>
                  <a:latin typeface="微软雅黑" panose="020B0503020204020204" pitchFamily="34" charset="-122"/>
                  <a:ea typeface="微软雅黑" panose="020B0503020204020204" pitchFamily="34" charset="-122"/>
                </a:rPr>
                <a:t>         shell</a:t>
              </a:r>
              <a:r>
                <a:rPr lang="zh-CN" altLang="en-US" b="1" dirty="0">
                  <a:solidFill>
                    <a:srgbClr val="11576A"/>
                  </a:solidFill>
                  <a:latin typeface="微软雅黑" panose="020B0503020204020204" pitchFamily="34" charset="-122"/>
                  <a:ea typeface="微软雅黑" panose="020B0503020204020204" pitchFamily="34" charset="-122"/>
                </a:rPr>
                <a:t>命令：</a:t>
              </a:r>
              <a:r>
                <a:rPr lang="en-US" altLang="zh-CN" b="1" dirty="0" err="1">
                  <a:solidFill>
                    <a:srgbClr val="11576A"/>
                  </a:solidFill>
                  <a:latin typeface="微软雅黑" panose="020B0503020204020204" pitchFamily="34" charset="-122"/>
                  <a:ea typeface="微软雅黑" panose="020B0503020204020204" pitchFamily="34" charset="-122"/>
                </a:rPr>
                <a:t>ls</a:t>
              </a:r>
              <a:r>
                <a:rPr lang="zh-CN" altLang="en-US" b="1" dirty="0">
                  <a:solidFill>
                    <a:srgbClr val="11576A"/>
                  </a:solidFill>
                  <a:latin typeface="微软雅黑" panose="020B0503020204020204" pitchFamily="34" charset="-122"/>
                  <a:ea typeface="微软雅黑" panose="020B0503020204020204" pitchFamily="34" charset="-122"/>
                </a:rPr>
                <a:t>、</a:t>
              </a:r>
              <a:r>
                <a:rPr lang="en-US" altLang="zh-CN" b="1" dirty="0">
                  <a:solidFill>
                    <a:srgbClr val="11576A"/>
                  </a:solidFill>
                  <a:latin typeface="微软雅黑" panose="020B0503020204020204" pitchFamily="34" charset="-122"/>
                  <a:ea typeface="微软雅黑" panose="020B0503020204020204" pitchFamily="34" charset="-122"/>
                </a:rPr>
                <a:t>cd</a:t>
              </a:r>
              <a:r>
                <a:rPr lang="zh-CN" altLang="en-US" b="1" dirty="0">
                  <a:solidFill>
                    <a:srgbClr val="11576A"/>
                  </a:solidFill>
                  <a:latin typeface="微软雅黑" panose="020B0503020204020204" pitchFamily="34" charset="-122"/>
                  <a:ea typeface="微软雅黑" panose="020B0503020204020204" pitchFamily="34" charset="-122"/>
                </a:rPr>
                <a:t>、</a:t>
              </a:r>
              <a:r>
                <a:rPr lang="en-US" altLang="zh-CN" b="1" dirty="0" err="1">
                  <a:solidFill>
                    <a:srgbClr val="11576A"/>
                  </a:solidFill>
                  <a:latin typeface="微软雅黑" panose="020B0503020204020204" pitchFamily="34" charset="-122"/>
                  <a:ea typeface="微软雅黑" panose="020B0503020204020204" pitchFamily="34" charset="-122"/>
                </a:rPr>
                <a:t>rm</a:t>
              </a:r>
              <a:r>
                <a:rPr lang="zh-CN" altLang="en-US" b="1" dirty="0">
                  <a:solidFill>
                    <a:srgbClr val="11576A"/>
                  </a:solidFill>
                  <a:latin typeface="微软雅黑" panose="020B0503020204020204" pitchFamily="34" charset="-122"/>
                  <a:ea typeface="微软雅黑" panose="020B0503020204020204" pitchFamily="34" charset="-122"/>
                </a:rPr>
                <a:t>、</a:t>
              </a:r>
              <a:r>
                <a:rPr lang="en-US" altLang="zh-CN" b="1" dirty="0" err="1">
                  <a:solidFill>
                    <a:srgbClr val="11576A"/>
                  </a:solidFill>
                  <a:latin typeface="微软雅黑" panose="020B0503020204020204" pitchFamily="34" charset="-122"/>
                  <a:ea typeface="微软雅黑" panose="020B0503020204020204" pitchFamily="34" charset="-122"/>
                </a:rPr>
                <a:t>pwd</a:t>
              </a:r>
              <a:r>
                <a:rPr lang="en-US" altLang="zh-CN" b="1" dirty="0">
                  <a:solidFill>
                    <a:srgbClr val="11576A"/>
                  </a:solidFill>
                  <a:latin typeface="微软雅黑" panose="020B0503020204020204" pitchFamily="34" charset="-122"/>
                  <a:ea typeface="微软雅黑" panose="020B0503020204020204" pitchFamily="34" charset="-122"/>
                </a:rPr>
                <a:t>...</a:t>
              </a:r>
              <a:endParaRPr lang="en-US" altLang="zh-CN" b="1" dirty="0">
                <a:solidFill>
                  <a:srgbClr val="11576A"/>
                </a:solidFill>
                <a:latin typeface="微软雅黑" panose="020B0503020204020204" pitchFamily="34" charset="-122"/>
                <a:ea typeface="微软雅黑" panose="020B0503020204020204" pitchFamily="34" charset="-122"/>
              </a:endParaRPr>
            </a:p>
            <a:p>
              <a:pPr marL="342900"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系统维护</a:t>
              </a:r>
              <a:r>
                <a:rPr lang="zh-CN" altLang="en-US" b="1" dirty="0">
                  <a:solidFill>
                    <a:srgbClr val="11576A"/>
                  </a:solidFill>
                  <a:latin typeface="微软雅黑" panose="020B0503020204020204" pitchFamily="34" charset="-122"/>
                  <a:ea typeface="微软雅黑" panose="020B0503020204020204" pitchFamily="34" charset="-122"/>
                </a:rPr>
                <a:t>工具：</a:t>
              </a:r>
              <a:r>
                <a:rPr lang="en-US" altLang="zh-CN" b="1" dirty="0">
                  <a:solidFill>
                    <a:srgbClr val="11576A"/>
                  </a:solidFill>
                  <a:latin typeface="微软雅黑" panose="020B0503020204020204" pitchFamily="34" charset="-122"/>
                  <a:ea typeface="微软雅黑" panose="020B0503020204020204" pitchFamily="34" charset="-122"/>
                </a:rPr>
                <a:t>apt</a:t>
              </a:r>
              <a:r>
                <a:rPr lang="zh-CN" altLang="en-US" b="1" dirty="0">
                  <a:solidFill>
                    <a:srgbClr val="11576A"/>
                  </a:solidFill>
                  <a:latin typeface="微软雅黑" panose="020B0503020204020204" pitchFamily="34" charset="-122"/>
                  <a:ea typeface="微软雅黑" panose="020B0503020204020204" pitchFamily="34" charset="-122"/>
                </a:rPr>
                <a:t>、</a:t>
              </a:r>
              <a:r>
                <a:rPr lang="en-US" altLang="zh-CN" b="1" dirty="0" err="1">
                  <a:solidFill>
                    <a:srgbClr val="11576A"/>
                  </a:solidFill>
                  <a:latin typeface="微软雅黑" panose="020B0503020204020204" pitchFamily="34" charset="-122"/>
                  <a:ea typeface="微软雅黑" panose="020B0503020204020204" pitchFamily="34" charset="-122"/>
                </a:rPr>
                <a:t>git</a:t>
              </a:r>
              <a:endParaRPr lang="en-US" altLang="zh-CN" b="1" dirty="0">
                <a:solidFill>
                  <a:srgbClr val="11576A"/>
                </a:solidFill>
                <a:latin typeface="微软雅黑" panose="020B0503020204020204" pitchFamily="34" charset="-122"/>
                <a:ea typeface="微软雅黑" panose="020B0503020204020204" pitchFamily="34" charset="-122"/>
              </a:endParaRPr>
            </a:p>
            <a:p>
              <a:pPr marL="342900" indent="-342900">
                <a:spcBef>
                  <a:spcPct val="20000"/>
                </a:spcBef>
              </a:pPr>
              <a:r>
                <a:rPr lang="en-US" altLang="zh-CN" b="1" dirty="0">
                  <a:solidFill>
                    <a:srgbClr val="11576A"/>
                  </a:solidFill>
                  <a:latin typeface="微软雅黑" panose="020B0503020204020204" pitchFamily="34" charset="-122"/>
                  <a:ea typeface="微软雅黑" panose="020B0503020204020204" pitchFamily="34" charset="-122"/>
                </a:rPr>
                <a:t> </a:t>
              </a:r>
              <a:r>
                <a:rPr lang="en-US" altLang="zh-CN" b="1" dirty="0" smtClean="0">
                  <a:solidFill>
                    <a:srgbClr val="11576A"/>
                  </a:solidFill>
                  <a:latin typeface="微软雅黑" panose="020B0503020204020204" pitchFamily="34" charset="-122"/>
                  <a:ea typeface="微软雅黑" panose="020B0503020204020204" pitchFamily="34" charset="-122"/>
                </a:rPr>
                <a:t>        </a:t>
              </a:r>
              <a:r>
                <a:rPr lang="zh-CN" altLang="en-US" b="1" dirty="0" smtClean="0">
                  <a:solidFill>
                    <a:srgbClr val="11576A"/>
                  </a:solidFill>
                  <a:latin typeface="微软雅黑" panose="020B0503020204020204" pitchFamily="34" charset="-122"/>
                  <a:ea typeface="微软雅黑" panose="020B0503020204020204" pitchFamily="34" charset="-122"/>
                </a:rPr>
                <a:t>源码</a:t>
              </a:r>
              <a:r>
                <a:rPr lang="zh-CN" altLang="en-US" b="1" dirty="0">
                  <a:solidFill>
                    <a:srgbClr val="11576A"/>
                  </a:solidFill>
                  <a:latin typeface="微软雅黑" panose="020B0503020204020204" pitchFamily="34" charset="-122"/>
                  <a:ea typeface="微软雅黑" panose="020B0503020204020204" pitchFamily="34" charset="-122"/>
                </a:rPr>
                <a:t>阅读与编辑工具</a:t>
              </a:r>
              <a:r>
                <a:rPr lang="zh-CN" altLang="en-US" b="1" dirty="0" smtClean="0">
                  <a:solidFill>
                    <a:srgbClr val="11576A"/>
                  </a:solidFill>
                  <a:latin typeface="微软雅黑" panose="020B0503020204020204" pitchFamily="34" charset="-122"/>
                  <a:ea typeface="微软雅黑" panose="020B0503020204020204" pitchFamily="34" charset="-122"/>
                </a:rPr>
                <a:t>：</a:t>
              </a:r>
              <a:r>
                <a:rPr lang="en-US" altLang="zh-CN" b="1" dirty="0">
                  <a:solidFill>
                    <a:srgbClr val="11576A"/>
                  </a:solidFill>
                  <a:latin typeface="微软雅黑" panose="020B0503020204020204" pitchFamily="34" charset="-122"/>
                  <a:ea typeface="微软雅黑" panose="020B0503020204020204" pitchFamily="34" charset="-122"/>
                </a:rPr>
                <a:t> eclipse-CDT</a:t>
              </a:r>
              <a:r>
                <a:rPr lang="zh-CN" altLang="en-US" b="1" dirty="0">
                  <a:solidFill>
                    <a:srgbClr val="11576A"/>
                  </a:solidFill>
                  <a:latin typeface="微软雅黑" panose="020B0503020204020204" pitchFamily="34" charset="-122"/>
                  <a:ea typeface="微软雅黑" panose="020B0503020204020204" pitchFamily="34" charset="-122"/>
                </a:rPr>
                <a:t> 、 </a:t>
              </a:r>
              <a:r>
                <a:rPr lang="en-US" altLang="zh-CN" b="1" dirty="0" smtClean="0">
                  <a:solidFill>
                    <a:srgbClr val="11576A"/>
                  </a:solidFill>
                  <a:latin typeface="微软雅黑" panose="020B0503020204020204" pitchFamily="34" charset="-122"/>
                  <a:ea typeface="微软雅黑" panose="020B0503020204020204" pitchFamily="34" charset="-122"/>
                </a:rPr>
                <a:t>understand</a:t>
              </a:r>
              <a:r>
                <a:rPr lang="zh-CN" altLang="en-US" b="1" dirty="0">
                  <a:solidFill>
                    <a:srgbClr val="11576A"/>
                  </a:solidFill>
                  <a:latin typeface="微软雅黑" panose="020B0503020204020204" pitchFamily="34" charset="-122"/>
                  <a:ea typeface="微软雅黑" panose="020B0503020204020204" pitchFamily="34" charset="-122"/>
                </a:rPr>
                <a:t>、</a:t>
              </a:r>
              <a:r>
                <a:rPr lang="en-US" altLang="zh-CN" b="1" dirty="0" err="1">
                  <a:solidFill>
                    <a:srgbClr val="11576A"/>
                  </a:solidFill>
                  <a:latin typeface="微软雅黑" panose="020B0503020204020204" pitchFamily="34" charset="-122"/>
                  <a:ea typeface="微软雅黑" panose="020B0503020204020204" pitchFamily="34" charset="-122"/>
                </a:rPr>
                <a:t>gedit</a:t>
              </a:r>
              <a:r>
                <a:rPr lang="zh-CN" altLang="en-US" b="1" dirty="0">
                  <a:solidFill>
                    <a:srgbClr val="11576A"/>
                  </a:solidFill>
                  <a:latin typeface="微软雅黑" panose="020B0503020204020204" pitchFamily="34" charset="-122"/>
                  <a:ea typeface="微软雅黑" panose="020B0503020204020204" pitchFamily="34" charset="-122"/>
                </a:rPr>
                <a:t>、</a:t>
              </a:r>
              <a:r>
                <a:rPr lang="en-US" altLang="zh-CN" b="1" dirty="0">
                  <a:solidFill>
                    <a:srgbClr val="11576A"/>
                  </a:solidFill>
                  <a:latin typeface="微软雅黑" panose="020B0503020204020204" pitchFamily="34" charset="-122"/>
                  <a:ea typeface="微软雅黑" panose="020B0503020204020204" pitchFamily="34" charset="-122"/>
                </a:rPr>
                <a:t>vim</a:t>
              </a:r>
              <a:endParaRPr lang="en-US" altLang="zh-CN" b="1" dirty="0">
                <a:solidFill>
                  <a:srgbClr val="11576A"/>
                </a:solidFill>
                <a:latin typeface="微软雅黑" panose="020B0503020204020204" pitchFamily="34" charset="-122"/>
                <a:ea typeface="微软雅黑" panose="020B0503020204020204" pitchFamily="34" charset="-122"/>
              </a:endParaRPr>
            </a:p>
            <a:p>
              <a:pPr marL="342900"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源码</a:t>
              </a:r>
              <a:r>
                <a:rPr lang="zh-CN" altLang="en-US" b="1" dirty="0">
                  <a:solidFill>
                    <a:srgbClr val="11576A"/>
                  </a:solidFill>
                  <a:latin typeface="微软雅黑" panose="020B0503020204020204" pitchFamily="34" charset="-122"/>
                  <a:ea typeface="微软雅黑" panose="020B0503020204020204" pitchFamily="34" charset="-122"/>
                </a:rPr>
                <a:t>比较工具：</a:t>
              </a:r>
              <a:r>
                <a:rPr lang="en-US" altLang="zh-CN" b="1" dirty="0">
                  <a:solidFill>
                    <a:srgbClr val="11576A"/>
                  </a:solidFill>
                  <a:latin typeface="微软雅黑" panose="020B0503020204020204" pitchFamily="34" charset="-122"/>
                  <a:ea typeface="微软雅黑" panose="020B0503020204020204" pitchFamily="34" charset="-122"/>
                </a:rPr>
                <a:t>diff</a:t>
              </a:r>
              <a:r>
                <a:rPr lang="zh-CN" altLang="en-US" b="1" dirty="0">
                  <a:solidFill>
                    <a:srgbClr val="11576A"/>
                  </a:solidFill>
                  <a:latin typeface="微软雅黑" panose="020B0503020204020204" pitchFamily="34" charset="-122"/>
                  <a:ea typeface="微软雅黑" panose="020B0503020204020204" pitchFamily="34" charset="-122"/>
                </a:rPr>
                <a:t>、</a:t>
              </a:r>
              <a:r>
                <a:rPr lang="en-US" altLang="zh-CN" b="1" dirty="0">
                  <a:solidFill>
                    <a:srgbClr val="11576A"/>
                  </a:solidFill>
                  <a:latin typeface="微软雅黑" panose="020B0503020204020204" pitchFamily="34" charset="-122"/>
                  <a:ea typeface="微软雅黑" panose="020B0503020204020204" pitchFamily="34" charset="-122"/>
                </a:rPr>
                <a:t>meld</a:t>
              </a:r>
              <a:endParaRPr lang="en-US" altLang="zh-CN" b="1" dirty="0">
                <a:solidFill>
                  <a:srgbClr val="11576A"/>
                </a:solidFill>
                <a:latin typeface="微软雅黑" panose="020B0503020204020204" pitchFamily="34" charset="-122"/>
                <a:ea typeface="微软雅黑" panose="020B0503020204020204" pitchFamily="34" charset="-122"/>
              </a:endParaRPr>
            </a:p>
            <a:p>
              <a:pPr marL="342900"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开发</a:t>
              </a:r>
              <a:r>
                <a:rPr lang="zh-CN" altLang="en-US" b="1" dirty="0">
                  <a:solidFill>
                    <a:srgbClr val="11576A"/>
                  </a:solidFill>
                  <a:latin typeface="微软雅黑" panose="020B0503020204020204" pitchFamily="34" charset="-122"/>
                  <a:ea typeface="微软雅黑" panose="020B0503020204020204" pitchFamily="34" charset="-122"/>
                </a:rPr>
                <a:t>编译调试工具：</a:t>
              </a:r>
              <a:r>
                <a:rPr lang="en-US" altLang="zh-CN" b="1" dirty="0" err="1">
                  <a:solidFill>
                    <a:srgbClr val="11576A"/>
                  </a:solidFill>
                  <a:latin typeface="微软雅黑" panose="020B0503020204020204" pitchFamily="34" charset="-122"/>
                  <a:ea typeface="微软雅黑" panose="020B0503020204020204" pitchFamily="34" charset="-122"/>
                </a:rPr>
                <a:t>gcc</a:t>
              </a:r>
              <a:r>
                <a:rPr lang="en-US" altLang="zh-CN" b="1" dirty="0">
                  <a:solidFill>
                    <a:srgbClr val="11576A"/>
                  </a:solidFill>
                  <a:latin typeface="微软雅黑" panose="020B0503020204020204" pitchFamily="34" charset="-122"/>
                  <a:ea typeface="微软雅黑" panose="020B0503020204020204" pitchFamily="34" charset="-122"/>
                </a:rPr>
                <a:t> </a:t>
              </a:r>
              <a:r>
                <a:rPr lang="zh-CN" altLang="en-US" b="1" dirty="0">
                  <a:solidFill>
                    <a:srgbClr val="11576A"/>
                  </a:solidFill>
                  <a:latin typeface="微软雅黑" panose="020B0503020204020204" pitchFamily="34" charset="-122"/>
                  <a:ea typeface="微软雅黑" panose="020B0503020204020204" pitchFamily="34" charset="-122"/>
                </a:rPr>
                <a:t>、</a:t>
              </a:r>
              <a:r>
                <a:rPr lang="en-US" altLang="zh-CN" b="1" dirty="0" err="1">
                  <a:solidFill>
                    <a:srgbClr val="11576A"/>
                  </a:solidFill>
                  <a:latin typeface="微软雅黑" panose="020B0503020204020204" pitchFamily="34" charset="-122"/>
                  <a:ea typeface="微软雅黑" panose="020B0503020204020204" pitchFamily="34" charset="-122"/>
                </a:rPr>
                <a:t>gdb</a:t>
              </a:r>
              <a:r>
                <a:rPr lang="en-US" altLang="zh-CN" b="1" dirty="0">
                  <a:solidFill>
                    <a:srgbClr val="11576A"/>
                  </a:solidFill>
                  <a:latin typeface="微软雅黑" panose="020B0503020204020204" pitchFamily="34" charset="-122"/>
                  <a:ea typeface="微软雅黑" panose="020B0503020204020204" pitchFamily="34" charset="-122"/>
                </a:rPr>
                <a:t> </a:t>
              </a:r>
              <a:r>
                <a:rPr lang="zh-CN" altLang="en-US" b="1" dirty="0">
                  <a:solidFill>
                    <a:srgbClr val="11576A"/>
                  </a:solidFill>
                  <a:latin typeface="微软雅黑" panose="020B0503020204020204" pitchFamily="34" charset="-122"/>
                  <a:ea typeface="微软雅黑" panose="020B0503020204020204" pitchFamily="34" charset="-122"/>
                </a:rPr>
                <a:t>、</a:t>
              </a:r>
              <a:r>
                <a:rPr lang="en-US" altLang="zh-CN" b="1" dirty="0">
                  <a:solidFill>
                    <a:srgbClr val="11576A"/>
                  </a:solidFill>
                  <a:latin typeface="微软雅黑" panose="020B0503020204020204" pitchFamily="34" charset="-122"/>
                  <a:ea typeface="微软雅黑" panose="020B0503020204020204" pitchFamily="34" charset="-122"/>
                </a:rPr>
                <a:t>make</a:t>
              </a:r>
              <a:endParaRPr lang="en-US" altLang="zh-CN" b="1" dirty="0">
                <a:solidFill>
                  <a:srgbClr val="11576A"/>
                </a:solidFill>
                <a:latin typeface="微软雅黑" panose="020B0503020204020204" pitchFamily="34" charset="-122"/>
                <a:ea typeface="微软雅黑" panose="020B0503020204020204" pitchFamily="34" charset="-122"/>
              </a:endParaRPr>
            </a:p>
            <a:p>
              <a:pPr marL="342900"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硬件</a:t>
              </a:r>
              <a:r>
                <a:rPr lang="zh-CN" altLang="en-US" b="1" dirty="0">
                  <a:solidFill>
                    <a:srgbClr val="11576A"/>
                  </a:solidFill>
                  <a:latin typeface="微软雅黑" panose="020B0503020204020204" pitchFamily="34" charset="-122"/>
                  <a:ea typeface="微软雅黑" panose="020B0503020204020204" pitchFamily="34" charset="-122"/>
                </a:rPr>
                <a:t>模拟器：</a:t>
              </a:r>
              <a:r>
                <a:rPr lang="en-US" altLang="zh-CN" b="1" dirty="0" err="1" smtClean="0">
                  <a:solidFill>
                    <a:srgbClr val="11576A"/>
                  </a:solidFill>
                  <a:latin typeface="微软雅黑" panose="020B0503020204020204" pitchFamily="34" charset="-122"/>
                  <a:ea typeface="微软雅黑" panose="020B0503020204020204" pitchFamily="34" charset="-122"/>
                </a:rPr>
                <a:t>qemu</a:t>
              </a:r>
              <a:r>
                <a:rPr lang="en-US" altLang="zh-CN" b="1" dirty="0" smtClean="0">
                  <a:solidFill>
                    <a:srgbClr val="11576A"/>
                  </a:solidFill>
                  <a:latin typeface="微软雅黑" panose="020B0503020204020204" pitchFamily="34" charset="-122"/>
                  <a:ea typeface="微软雅黑" panose="020B0503020204020204" pitchFamily="34" charset="-122"/>
                </a:rPr>
                <a:t>   </a:t>
              </a:r>
              <a:endParaRPr lang="en-US" altLang="zh-CN" b="1" dirty="0">
                <a:solidFill>
                  <a:srgbClr val="11576A"/>
                </a:solidFill>
                <a:latin typeface="微软雅黑" panose="020B0503020204020204" pitchFamily="34" charset="-122"/>
                <a:ea typeface="微软雅黑" panose="020B0503020204020204" pitchFamily="34" charset="-122"/>
              </a:endParaRPr>
            </a:p>
          </p:txBody>
        </p:sp>
        <p:pic>
          <p:nvPicPr>
            <p:cNvPr id="16" name="图片 15" descr="小点1.png"/>
            <p:cNvPicPr>
              <a:picLocks noChangeAspect="1"/>
            </p:cNvPicPr>
            <p:nvPr/>
          </p:nvPicPr>
          <p:blipFill>
            <a:blip r:embed="rId1" cstate="print"/>
            <a:stretch>
              <a:fillRect/>
            </a:stretch>
          </p:blipFill>
          <p:spPr>
            <a:xfrm>
              <a:off x="1369740" y="2139529"/>
              <a:ext cx="151066" cy="148997"/>
            </a:xfrm>
            <a:prstGeom prst="rect">
              <a:avLst/>
            </a:prstGeom>
          </p:spPr>
        </p:pic>
        <p:pic>
          <p:nvPicPr>
            <p:cNvPr id="17" name="图片 16" descr="小点1.png"/>
            <p:cNvPicPr>
              <a:picLocks noChangeAspect="1"/>
            </p:cNvPicPr>
            <p:nvPr/>
          </p:nvPicPr>
          <p:blipFill>
            <a:blip r:embed="rId1" cstate="print"/>
            <a:stretch>
              <a:fillRect/>
            </a:stretch>
          </p:blipFill>
          <p:spPr>
            <a:xfrm>
              <a:off x="1369740" y="2470265"/>
              <a:ext cx="151066" cy="148997"/>
            </a:xfrm>
            <a:prstGeom prst="rect">
              <a:avLst/>
            </a:prstGeom>
          </p:spPr>
        </p:pic>
        <p:pic>
          <p:nvPicPr>
            <p:cNvPr id="18" name="图片 17" descr="小点1.png"/>
            <p:cNvPicPr>
              <a:picLocks noChangeAspect="1"/>
            </p:cNvPicPr>
            <p:nvPr/>
          </p:nvPicPr>
          <p:blipFill>
            <a:blip r:embed="rId1" cstate="print"/>
            <a:stretch>
              <a:fillRect/>
            </a:stretch>
          </p:blipFill>
          <p:spPr>
            <a:xfrm>
              <a:off x="1369740" y="2782111"/>
              <a:ext cx="151066" cy="148997"/>
            </a:xfrm>
            <a:prstGeom prst="rect">
              <a:avLst/>
            </a:prstGeom>
          </p:spPr>
        </p:pic>
        <p:pic>
          <p:nvPicPr>
            <p:cNvPr id="19" name="图片 18" descr="小点1.png"/>
            <p:cNvPicPr>
              <a:picLocks noChangeAspect="1"/>
            </p:cNvPicPr>
            <p:nvPr/>
          </p:nvPicPr>
          <p:blipFill>
            <a:blip r:embed="rId1" cstate="print"/>
            <a:stretch>
              <a:fillRect/>
            </a:stretch>
          </p:blipFill>
          <p:spPr>
            <a:xfrm>
              <a:off x="1369740" y="3112847"/>
              <a:ext cx="151066" cy="148997"/>
            </a:xfrm>
            <a:prstGeom prst="rect">
              <a:avLst/>
            </a:prstGeom>
          </p:spPr>
        </p:pic>
        <p:pic>
          <p:nvPicPr>
            <p:cNvPr id="20" name="图片 19" descr="小点1.png"/>
            <p:cNvPicPr>
              <a:picLocks noChangeAspect="1"/>
            </p:cNvPicPr>
            <p:nvPr/>
          </p:nvPicPr>
          <p:blipFill>
            <a:blip r:embed="rId1" cstate="print"/>
            <a:stretch>
              <a:fillRect/>
            </a:stretch>
          </p:blipFill>
          <p:spPr>
            <a:xfrm>
              <a:off x="1369740" y="3445242"/>
              <a:ext cx="151066" cy="148997"/>
            </a:xfrm>
            <a:prstGeom prst="rect">
              <a:avLst/>
            </a:prstGeom>
          </p:spPr>
        </p:pic>
        <p:pic>
          <p:nvPicPr>
            <p:cNvPr id="21" name="图片 20" descr="小点1.png"/>
            <p:cNvPicPr>
              <a:picLocks noChangeAspect="1"/>
            </p:cNvPicPr>
            <p:nvPr/>
          </p:nvPicPr>
          <p:blipFill>
            <a:blip r:embed="rId1" cstate="print"/>
            <a:stretch>
              <a:fillRect/>
            </a:stretch>
          </p:blipFill>
          <p:spPr>
            <a:xfrm>
              <a:off x="1369740" y="3775978"/>
              <a:ext cx="151066" cy="148997"/>
            </a:xfrm>
            <a:prstGeom prst="rect">
              <a:avLst/>
            </a:prstGeom>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714744" y="214296"/>
            <a:ext cx="2143140" cy="553998"/>
          </a:xfrm>
          <a:prstGeom prst="rect">
            <a:avLst/>
          </a:prstGeom>
          <a:noFill/>
        </p:spPr>
        <p:txBody>
          <a:bodyPr wrap="square" rtlCol="0">
            <a:spAutoFit/>
          </a:bodyPr>
          <a:lstStyle/>
          <a:p>
            <a:r>
              <a:rPr lang="zh-CN" altLang="en-US" sz="3000" b="1" dirty="0" smtClean="0">
                <a:solidFill>
                  <a:srgbClr val="11576A"/>
                </a:solidFill>
                <a:latin typeface="微软雅黑" panose="020B0503020204020204" pitchFamily="34" charset="-122"/>
                <a:ea typeface="微软雅黑" panose="020B0503020204020204" pitchFamily="34" charset="-122"/>
              </a:rPr>
              <a:t>内容提要</a:t>
            </a:r>
            <a:endParaRPr lang="zh-CN" altLang="en-US" sz="3000" b="1" dirty="0">
              <a:solidFill>
                <a:srgbClr val="11576A"/>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928662" y="928676"/>
            <a:ext cx="7143800" cy="1397306"/>
            <a:chOff x="928662" y="928676"/>
            <a:chExt cx="7143800" cy="1397306"/>
          </a:xfrm>
        </p:grpSpPr>
        <p:sp>
          <p:nvSpPr>
            <p:cNvPr id="83" name="TextBox 82"/>
            <p:cNvSpPr txBox="1"/>
            <p:nvPr/>
          </p:nvSpPr>
          <p:spPr>
            <a:xfrm>
              <a:off x="928662" y="928676"/>
              <a:ext cx="7143800" cy="1397306"/>
            </a:xfrm>
            <a:prstGeom prst="rect">
              <a:avLst/>
            </a:prstGeom>
            <a:noFill/>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了解</a:t>
              </a:r>
              <a:r>
                <a:rPr lang="en-US" altLang="zh-CN" sz="2000" b="1" dirty="0">
                  <a:solidFill>
                    <a:srgbClr val="11576A"/>
                  </a:solidFill>
                  <a:latin typeface="微软雅黑" panose="020B0503020204020204" pitchFamily="34" charset="-122"/>
                  <a:ea typeface="微软雅黑" panose="020B0503020204020204" pitchFamily="34" charset="-122"/>
                </a:rPr>
                <a:t>x86-32</a:t>
              </a:r>
              <a:r>
                <a:rPr lang="zh-CN" altLang="en-US" sz="2000" b="1" dirty="0">
                  <a:solidFill>
                    <a:srgbClr val="11576A"/>
                  </a:solidFill>
                  <a:latin typeface="微软雅黑" panose="020B0503020204020204" pitchFamily="34" charset="-122"/>
                  <a:ea typeface="微软雅黑" panose="020B0503020204020204" pitchFamily="34" charset="-122"/>
                </a:rPr>
                <a:t>硬件</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342900" indent="-342900">
                <a:spcBef>
                  <a:spcPct val="20000"/>
                </a:spcBef>
              </a:pPr>
              <a:r>
                <a:rPr lang="en-US" altLang="zh-CN" b="1" dirty="0" smtClean="0">
                  <a:solidFill>
                    <a:srgbClr val="11576A"/>
                  </a:solidFill>
                  <a:latin typeface="微软雅黑" panose="020B0503020204020204" pitchFamily="34" charset="-122"/>
                  <a:ea typeface="微软雅黑" panose="020B0503020204020204" pitchFamily="34" charset="-122"/>
                </a:rPr>
                <a:t>         Intel </a:t>
              </a:r>
              <a:r>
                <a:rPr lang="en-US" altLang="zh-CN" b="1" dirty="0">
                  <a:solidFill>
                    <a:srgbClr val="11576A"/>
                  </a:solidFill>
                  <a:latin typeface="微软雅黑" panose="020B0503020204020204" pitchFamily="34" charset="-122"/>
                  <a:ea typeface="微软雅黑" panose="020B0503020204020204" pitchFamily="34" charset="-122"/>
                </a:rPr>
                <a:t>80386</a:t>
              </a:r>
              <a:r>
                <a:rPr lang="zh-CN" altLang="en-US" b="1" dirty="0">
                  <a:solidFill>
                    <a:srgbClr val="11576A"/>
                  </a:solidFill>
                  <a:latin typeface="微软雅黑" panose="020B0503020204020204" pitchFamily="34" charset="-122"/>
                  <a:ea typeface="微软雅黑" panose="020B0503020204020204" pitchFamily="34" charset="-122"/>
                </a:rPr>
                <a:t>运行模式概述</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indent="-342900">
                <a:spcBef>
                  <a:spcPct val="20000"/>
                </a:spcBef>
              </a:pPr>
              <a:r>
                <a:rPr lang="en-US" altLang="zh-CN" b="1" dirty="0" smtClean="0">
                  <a:solidFill>
                    <a:srgbClr val="11576A"/>
                  </a:solidFill>
                  <a:latin typeface="微软雅黑" panose="020B0503020204020204" pitchFamily="34" charset="-122"/>
                  <a:ea typeface="微软雅黑" panose="020B0503020204020204" pitchFamily="34" charset="-122"/>
                </a:rPr>
                <a:t>         Intel </a:t>
              </a:r>
              <a:r>
                <a:rPr lang="en-US" altLang="zh-CN" b="1" dirty="0">
                  <a:solidFill>
                    <a:srgbClr val="11576A"/>
                  </a:solidFill>
                  <a:latin typeface="微软雅黑" panose="020B0503020204020204" pitchFamily="34" charset="-122"/>
                  <a:ea typeface="微软雅黑" panose="020B0503020204020204" pitchFamily="34" charset="-122"/>
                </a:rPr>
                <a:t>80386</a:t>
              </a:r>
              <a:r>
                <a:rPr lang="zh-CN" altLang="en-US" b="1" dirty="0">
                  <a:solidFill>
                    <a:srgbClr val="11576A"/>
                  </a:solidFill>
                  <a:latin typeface="微软雅黑" panose="020B0503020204020204" pitchFamily="34" charset="-122"/>
                  <a:ea typeface="微软雅黑" panose="020B0503020204020204" pitchFamily="34" charset="-122"/>
                </a:rPr>
                <a:t>内存架构概述</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indent="-342900">
                <a:spcBef>
                  <a:spcPct val="20000"/>
                </a:spcBef>
              </a:pPr>
              <a:r>
                <a:rPr lang="en-US" altLang="zh-CN" b="1" dirty="0" smtClean="0">
                  <a:solidFill>
                    <a:srgbClr val="11576A"/>
                  </a:solidFill>
                  <a:latin typeface="微软雅黑" panose="020B0503020204020204" pitchFamily="34" charset="-122"/>
                  <a:ea typeface="微软雅黑" panose="020B0503020204020204" pitchFamily="34" charset="-122"/>
                </a:rPr>
                <a:t>         Intel </a:t>
              </a:r>
              <a:r>
                <a:rPr lang="en-US" altLang="zh-CN" b="1" dirty="0">
                  <a:solidFill>
                    <a:srgbClr val="11576A"/>
                  </a:solidFill>
                  <a:latin typeface="微软雅黑" panose="020B0503020204020204" pitchFamily="34" charset="-122"/>
                  <a:ea typeface="微软雅黑" panose="020B0503020204020204" pitchFamily="34" charset="-122"/>
                </a:rPr>
                <a:t>80386</a:t>
              </a:r>
              <a:r>
                <a:rPr lang="zh-CN" altLang="en-US" b="1" dirty="0">
                  <a:solidFill>
                    <a:srgbClr val="11576A"/>
                  </a:solidFill>
                  <a:latin typeface="微软雅黑" panose="020B0503020204020204" pitchFamily="34" charset="-122"/>
                  <a:ea typeface="微软雅黑" panose="020B0503020204020204" pitchFamily="34" charset="-122"/>
                </a:rPr>
                <a:t>寄存器概述</a:t>
              </a:r>
            </a:p>
          </p:txBody>
        </p:sp>
        <p:pic>
          <p:nvPicPr>
            <p:cNvPr id="85" name="图片 84" descr="小点1.png"/>
            <p:cNvPicPr>
              <a:picLocks noChangeAspect="1"/>
            </p:cNvPicPr>
            <p:nvPr/>
          </p:nvPicPr>
          <p:blipFill>
            <a:blip r:embed="rId1" cstate="print"/>
            <a:stretch>
              <a:fillRect/>
            </a:stretch>
          </p:blipFill>
          <p:spPr>
            <a:xfrm>
              <a:off x="1369740" y="1407021"/>
              <a:ext cx="151066" cy="148997"/>
            </a:xfrm>
            <a:prstGeom prst="rect">
              <a:avLst/>
            </a:prstGeom>
          </p:spPr>
        </p:pic>
        <p:pic>
          <p:nvPicPr>
            <p:cNvPr id="16" name="图片 15" descr="小点1.png"/>
            <p:cNvPicPr>
              <a:picLocks noChangeAspect="1"/>
            </p:cNvPicPr>
            <p:nvPr/>
          </p:nvPicPr>
          <p:blipFill>
            <a:blip r:embed="rId1" cstate="print"/>
            <a:stretch>
              <a:fillRect/>
            </a:stretch>
          </p:blipFill>
          <p:spPr>
            <a:xfrm>
              <a:off x="1369740" y="1715274"/>
              <a:ext cx="151066" cy="148997"/>
            </a:xfrm>
            <a:prstGeom prst="rect">
              <a:avLst/>
            </a:prstGeom>
          </p:spPr>
        </p:pic>
        <p:pic>
          <p:nvPicPr>
            <p:cNvPr id="17" name="图片 16" descr="小点1.png"/>
            <p:cNvPicPr>
              <a:picLocks noChangeAspect="1"/>
            </p:cNvPicPr>
            <p:nvPr/>
          </p:nvPicPr>
          <p:blipFill>
            <a:blip r:embed="rId1" cstate="print"/>
            <a:stretch>
              <a:fillRect/>
            </a:stretch>
          </p:blipFill>
          <p:spPr>
            <a:xfrm>
              <a:off x="1369740" y="2046010"/>
              <a:ext cx="151066" cy="148997"/>
            </a:xfrm>
            <a:prstGeom prst="rect">
              <a:avLst/>
            </a:prstGeom>
          </p:spPr>
        </p:pic>
      </p:grpSp>
      <p:grpSp>
        <p:nvGrpSpPr>
          <p:cNvPr id="3" name="组合 2"/>
          <p:cNvGrpSpPr/>
          <p:nvPr/>
        </p:nvGrpSpPr>
        <p:grpSpPr>
          <a:xfrm>
            <a:off x="928662" y="2283718"/>
            <a:ext cx="7143800" cy="1064907"/>
            <a:chOff x="928662" y="2283718"/>
            <a:chExt cx="7143800" cy="1064907"/>
          </a:xfrm>
        </p:grpSpPr>
        <p:sp>
          <p:nvSpPr>
            <p:cNvPr id="15" name="TextBox 82"/>
            <p:cNvSpPr txBox="1"/>
            <p:nvPr/>
          </p:nvSpPr>
          <p:spPr>
            <a:xfrm>
              <a:off x="928662" y="2283718"/>
              <a:ext cx="7143800" cy="1064907"/>
            </a:xfrm>
            <a:prstGeom prst="rect">
              <a:avLst/>
            </a:prstGeom>
            <a:noFill/>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了解</a:t>
              </a:r>
              <a:r>
                <a:rPr lang="en-US" altLang="zh-CN" sz="2000" b="1" dirty="0" err="1">
                  <a:solidFill>
                    <a:srgbClr val="11576A"/>
                  </a:solidFill>
                  <a:latin typeface="微软雅黑" panose="020B0503020204020204" pitchFamily="34" charset="-122"/>
                  <a:ea typeface="微软雅黑" panose="020B0503020204020204" pitchFamily="34" charset="-122"/>
                </a:rPr>
                <a:t>ucore</a:t>
              </a:r>
              <a:r>
                <a:rPr lang="zh-CN" altLang="en-US" sz="2000" b="1" dirty="0">
                  <a:solidFill>
                    <a:srgbClr val="11576A"/>
                  </a:solidFill>
                  <a:latin typeface="微软雅黑" panose="020B0503020204020204" pitchFamily="34" charset="-122"/>
                  <a:ea typeface="微软雅黑" panose="020B0503020204020204" pitchFamily="34" charset="-122"/>
                </a:rPr>
                <a:t>编程方法和通用数据结构</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342900"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面向对象</a:t>
              </a:r>
              <a:r>
                <a:rPr lang="zh-CN" altLang="en-US" b="1" dirty="0">
                  <a:solidFill>
                    <a:srgbClr val="11576A"/>
                  </a:solidFill>
                  <a:latin typeface="微软雅黑" panose="020B0503020204020204" pitchFamily="34" charset="-122"/>
                  <a:ea typeface="微软雅黑" panose="020B0503020204020204" pitchFamily="34" charset="-122"/>
                </a:rPr>
                <a:t>编程方法</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通用</a:t>
              </a:r>
              <a:r>
                <a:rPr lang="zh-CN" altLang="en-US" b="1" dirty="0">
                  <a:solidFill>
                    <a:srgbClr val="11576A"/>
                  </a:solidFill>
                  <a:latin typeface="微软雅黑" panose="020B0503020204020204" pitchFamily="34" charset="-122"/>
                  <a:ea typeface="微软雅黑" panose="020B0503020204020204" pitchFamily="34" charset="-122"/>
                </a:rPr>
                <a:t>数据结构</a:t>
              </a:r>
            </a:p>
          </p:txBody>
        </p:sp>
        <p:pic>
          <p:nvPicPr>
            <p:cNvPr id="18" name="图片 17" descr="小点1.png"/>
            <p:cNvPicPr>
              <a:picLocks noChangeAspect="1"/>
            </p:cNvPicPr>
            <p:nvPr/>
          </p:nvPicPr>
          <p:blipFill>
            <a:blip r:embed="rId1" cstate="print"/>
            <a:stretch>
              <a:fillRect/>
            </a:stretch>
          </p:blipFill>
          <p:spPr>
            <a:xfrm>
              <a:off x="1369740" y="2782111"/>
              <a:ext cx="151066" cy="148997"/>
            </a:xfrm>
            <a:prstGeom prst="rect">
              <a:avLst/>
            </a:prstGeom>
          </p:spPr>
        </p:pic>
        <p:pic>
          <p:nvPicPr>
            <p:cNvPr id="19" name="图片 18" descr="小点1.png"/>
            <p:cNvPicPr>
              <a:picLocks noChangeAspect="1"/>
            </p:cNvPicPr>
            <p:nvPr/>
          </p:nvPicPr>
          <p:blipFill>
            <a:blip r:embed="rId1" cstate="print"/>
            <a:stretch>
              <a:fillRect/>
            </a:stretch>
          </p:blipFill>
          <p:spPr>
            <a:xfrm>
              <a:off x="1369740" y="3112847"/>
              <a:ext cx="151066" cy="148997"/>
            </a:xfrm>
            <a:prstGeom prst="rect">
              <a:avLst/>
            </a:prstGeom>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347864" y="214296"/>
            <a:ext cx="2729464" cy="553998"/>
          </a:xfrm>
          <a:prstGeom prst="rect">
            <a:avLst/>
          </a:prstGeom>
          <a:noFill/>
        </p:spPr>
        <p:txBody>
          <a:bodyPr wrap="square" rtlCol="0">
            <a:spAutoFit/>
          </a:bodyPr>
          <a:lstStyle/>
          <a:p>
            <a:r>
              <a:rPr lang="zh-CN" altLang="en-US" sz="3000" b="1" dirty="0">
                <a:solidFill>
                  <a:srgbClr val="11576A"/>
                </a:solidFill>
                <a:latin typeface="微软雅黑" panose="020B0503020204020204" pitchFamily="34" charset="-122"/>
                <a:ea typeface="微软雅黑" panose="020B0503020204020204" pitchFamily="34" charset="-122"/>
              </a:rPr>
              <a:t>安装实验环境</a:t>
            </a:r>
          </a:p>
        </p:txBody>
      </p:sp>
      <p:grpSp>
        <p:nvGrpSpPr>
          <p:cNvPr id="2" name="组合 1"/>
          <p:cNvGrpSpPr/>
          <p:nvPr/>
        </p:nvGrpSpPr>
        <p:grpSpPr>
          <a:xfrm>
            <a:off x="755576" y="866955"/>
            <a:ext cx="7747794" cy="3721735"/>
            <a:chOff x="755576" y="866955"/>
            <a:chExt cx="7747794" cy="3721735"/>
          </a:xfrm>
        </p:grpSpPr>
        <p:sp>
          <p:nvSpPr>
            <p:cNvPr id="83" name="TextBox 82"/>
            <p:cNvSpPr txBox="1"/>
            <p:nvPr/>
          </p:nvSpPr>
          <p:spPr>
            <a:xfrm>
              <a:off x="755576" y="866955"/>
              <a:ext cx="7747794" cy="3721735"/>
            </a:xfrm>
            <a:prstGeom prst="rect">
              <a:avLst/>
            </a:prstGeom>
            <a:noFill/>
          </p:spPr>
          <p:txBody>
            <a:bodyPr wrap="square" rtlCol="0">
              <a:spAutoFit/>
            </a:bodyPr>
            <a:lstStyle/>
            <a:p>
              <a:pPr marL="342900" indent="-342900">
                <a:lnSpc>
                  <a:spcPct val="90000"/>
                </a:lnSpc>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在</a:t>
              </a:r>
              <a:r>
                <a:rPr lang="zh-CN" altLang="en-US" sz="2000" b="1" dirty="0">
                  <a:solidFill>
                    <a:srgbClr val="11576A"/>
                  </a:solidFill>
                  <a:latin typeface="微软雅黑" panose="020B0503020204020204" pitchFamily="34" charset="-122"/>
                  <a:ea typeface="微软雅黑" panose="020B0503020204020204" pitchFamily="34" charset="-122"/>
                </a:rPr>
                <a:t>虚拟机上使用安装好的ubuntu实验环境</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342900" lvl="1" indent="-342900">
                <a:lnSpc>
                  <a:spcPct val="90000"/>
                </a:lnSpc>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下载</a:t>
              </a:r>
              <a:r>
                <a:rPr lang="zh-CN" altLang="en-US" b="1" dirty="0">
                  <a:solidFill>
                    <a:srgbClr val="11576A"/>
                  </a:solidFill>
                  <a:latin typeface="微软雅黑" panose="020B0503020204020204" pitchFamily="34" charset="-122"/>
                  <a:ea typeface="微软雅黑" panose="020B0503020204020204" pitchFamily="34" charset="-122"/>
                </a:rPr>
                <a:t>安装VirtualBox虚拟机软件 </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lnSpc>
                  <a:spcPct val="90000"/>
                </a:lnSpc>
                <a:spcBef>
                  <a:spcPct val="20000"/>
                </a:spcBef>
                <a:buFont typeface="Monotype Sorts"/>
                <a:buNone/>
              </a:pPr>
              <a:r>
                <a:rPr lang="zh-CN" altLang="en-US" b="1" dirty="0">
                  <a:solidFill>
                    <a:srgbClr val="11576A"/>
                  </a:solidFill>
                  <a:latin typeface="微软雅黑" panose="020B0503020204020204" pitchFamily="34" charset="-122"/>
                  <a:ea typeface="微软雅黑" panose="020B0503020204020204" pitchFamily="34" charset="-122"/>
                </a:rPr>
                <a:t>   </a:t>
              </a:r>
              <a:r>
                <a:rPr lang="zh-CN" altLang="en-US" b="1" dirty="0" smtClean="0">
                  <a:solidFill>
                    <a:srgbClr val="11576A"/>
                  </a:solidFill>
                  <a:latin typeface="微软雅黑" panose="020B0503020204020204" pitchFamily="34" charset="-122"/>
                  <a:ea typeface="微软雅黑" panose="020B0503020204020204" pitchFamily="34" charset="-122"/>
                </a:rPr>
                <a:t>           </a:t>
              </a:r>
              <a:r>
                <a:rPr lang="zh-CN" altLang="en-US" b="1" dirty="0">
                  <a:solidFill>
                    <a:srgbClr val="11576A"/>
                  </a:solidFill>
                  <a:latin typeface="微软雅黑" panose="020B0503020204020204" pitchFamily="34" charset="-122"/>
                  <a:ea typeface="微软雅黑" panose="020B0503020204020204" pitchFamily="34" charset="-122"/>
                </a:rPr>
                <a:t>https://www.virtualbox.org/</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lnSpc>
                  <a:spcPct val="90000"/>
                </a:lnSpc>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VirtualBox</a:t>
              </a:r>
              <a:r>
                <a:rPr lang="zh-CN" altLang="en-US" b="1" dirty="0">
                  <a:solidFill>
                    <a:srgbClr val="11576A"/>
                  </a:solidFill>
                  <a:latin typeface="微软雅黑" panose="020B0503020204020204" pitchFamily="34" charset="-122"/>
                  <a:ea typeface="微软雅黑" panose="020B0503020204020204" pitchFamily="34" charset="-122"/>
                </a:rPr>
                <a:t>软件和虚拟硬盘文件压缩包等信息可查询</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lnSpc>
                  <a:spcPct val="90000"/>
                </a:lnSpc>
                <a:spcBef>
                  <a:spcPct val="20000"/>
                </a:spcBef>
                <a:buFont typeface="Monotype Sorts"/>
                <a:buNone/>
              </a:pPr>
              <a:r>
                <a:rPr lang="zh-CN" altLang="en-US" b="1" dirty="0">
                  <a:solidFill>
                    <a:srgbClr val="11576A"/>
                  </a:solidFill>
                  <a:latin typeface="微软雅黑" panose="020B0503020204020204" pitchFamily="34" charset="-122"/>
                  <a:ea typeface="微软雅黑" panose="020B0503020204020204" pitchFamily="34" charset="-122"/>
                </a:rPr>
                <a:t>    </a:t>
              </a:r>
              <a:r>
                <a:rPr lang="zh-CN" altLang="en-US" b="1" dirty="0" smtClean="0">
                  <a:solidFill>
                    <a:srgbClr val="11576A"/>
                  </a:solidFill>
                  <a:latin typeface="微软雅黑" panose="020B0503020204020204" pitchFamily="34" charset="-122"/>
                  <a:ea typeface="微软雅黑" panose="020B0503020204020204" pitchFamily="34" charset="-122"/>
                </a:rPr>
                <a:t>          </a:t>
              </a:r>
              <a:r>
                <a:rPr lang="en-US" altLang="zh-CN" b="1" dirty="0">
                  <a:solidFill>
                    <a:srgbClr val="11576A"/>
                  </a:solidFill>
                  <a:latin typeface="微软雅黑" panose="020B0503020204020204" pitchFamily="34" charset="-122"/>
                  <a:ea typeface="微软雅黑" panose="020B0503020204020204" pitchFamily="34" charset="-122"/>
                </a:rPr>
                <a:t>https://github.com/chyyuu/os</a:t>
              </a:r>
              <a:r>
                <a:rPr lang="x-none" altLang="en-US" b="1" dirty="0">
                  <a:solidFill>
                    <a:srgbClr val="11576A"/>
                  </a:solidFill>
                  <a:latin typeface="微软雅黑" panose="020B0503020204020204" pitchFamily="34" charset="-122"/>
                  <a:ea typeface="微软雅黑" panose="020B0503020204020204" pitchFamily="34" charset="-122"/>
                </a:rPr>
                <a:t>_</a:t>
              </a:r>
              <a:r>
                <a:rPr lang="x-none" altLang="en-US" b="1" dirty="0">
                  <a:solidFill>
                    <a:srgbClr val="11576A"/>
                  </a:solidFill>
                  <a:latin typeface="微软雅黑" panose="020B0503020204020204" pitchFamily="34" charset="-122"/>
                  <a:ea typeface="微软雅黑" panose="020B0503020204020204" pitchFamily="34" charset="-122"/>
                </a:rPr>
                <a:t>course_info</a:t>
              </a:r>
              <a:r>
                <a:rPr lang="en-US" altLang="zh-CN" b="1" dirty="0">
                  <a:solidFill>
                    <a:srgbClr val="11576A"/>
                  </a:solidFill>
                  <a:latin typeface="微软雅黑" panose="020B0503020204020204" pitchFamily="34" charset="-122"/>
                  <a:ea typeface="微软雅黑" panose="020B0503020204020204" pitchFamily="34" charset="-122"/>
                </a:rPr>
                <a:t> </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lnSpc>
                  <a:spcPct val="90000"/>
                </a:lnSpc>
                <a:spcBef>
                  <a:spcPct val="20000"/>
                </a:spcBef>
                <a:buFont typeface="Monotype Sorts"/>
                <a:buNone/>
              </a:pPr>
              <a:r>
                <a:rPr lang="en-US" altLang="zh-CN" b="1" dirty="0">
                  <a:solidFill>
                    <a:srgbClr val="11576A"/>
                  </a:solidFill>
                  <a:latin typeface="微软雅黑" panose="020B0503020204020204" pitchFamily="34" charset="-122"/>
                  <a:ea typeface="微软雅黑" panose="020B0503020204020204" pitchFamily="34" charset="-122"/>
                </a:rPr>
                <a:t>     </a:t>
              </a:r>
              <a:r>
                <a:rPr lang="en-US" altLang="zh-CN" b="1" dirty="0" smtClean="0">
                  <a:solidFill>
                    <a:srgbClr val="11576A"/>
                  </a:solidFill>
                  <a:latin typeface="微软雅黑" panose="020B0503020204020204" pitchFamily="34" charset="-122"/>
                  <a:ea typeface="微软雅黑" panose="020B0503020204020204" pitchFamily="34" charset="-122"/>
                </a:rPr>
                <a:t>        </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lnSpc>
                  <a:spcPct val="90000"/>
                </a:lnSpc>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解</a:t>
              </a:r>
              <a:r>
                <a:rPr lang="zh-CN" altLang="en-US" b="1" dirty="0">
                  <a:solidFill>
                    <a:srgbClr val="11576A"/>
                  </a:solidFill>
                  <a:latin typeface="微软雅黑" panose="020B0503020204020204" pitchFamily="34" charset="-122"/>
                  <a:ea typeface="微软雅黑" panose="020B0503020204020204" pitchFamily="34" charset="-122"/>
                </a:rPr>
                <a:t>压压缩包后，可得到如下内容（大约4GB多）</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2" indent="-342900">
                <a:lnSpc>
                  <a:spcPct val="90000"/>
                </a:lnSpc>
                <a:spcBef>
                  <a:spcPct val="20000"/>
                </a:spcBef>
                <a:buFont typeface="Monotype Sorts"/>
                <a:buNone/>
              </a:pPr>
              <a:r>
                <a:rPr lang="zh-CN" altLang="en-US" b="1" dirty="0" smtClean="0">
                  <a:solidFill>
                    <a:srgbClr val="11576A"/>
                  </a:solidFill>
                  <a:latin typeface="微软雅黑" panose="020B0503020204020204" pitchFamily="34" charset="-122"/>
                  <a:ea typeface="微软雅黑" panose="020B0503020204020204" pitchFamily="34" charset="-122"/>
                </a:rPr>
                <a:t>            \mooc</a:t>
              </a:r>
              <a:r>
                <a:rPr lang="zh-CN" altLang="en-US" b="1" dirty="0">
                  <a:solidFill>
                    <a:srgbClr val="11576A"/>
                  </a:solidFill>
                  <a:latin typeface="微软雅黑" panose="020B0503020204020204" pitchFamily="34" charset="-122"/>
                  <a:ea typeface="微软雅黑" panose="020B0503020204020204" pitchFamily="34" charset="-122"/>
                </a:rPr>
                <a:t>-os\mooc-os.vbox</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2" indent="-342900">
                <a:lnSpc>
                  <a:spcPct val="90000"/>
                </a:lnSpc>
                <a:spcBef>
                  <a:spcPct val="20000"/>
                </a:spcBef>
                <a:buFont typeface="Monotype Sorts"/>
                <a:buNone/>
              </a:pPr>
              <a:r>
                <a:rPr lang="zh-CN" altLang="en-US" b="1" dirty="0" smtClean="0">
                  <a:solidFill>
                    <a:srgbClr val="11576A"/>
                  </a:solidFill>
                  <a:latin typeface="微软雅黑" panose="020B0503020204020204" pitchFamily="34" charset="-122"/>
                  <a:ea typeface="微软雅黑" panose="020B0503020204020204" pitchFamily="34" charset="-122"/>
                </a:rPr>
                <a:t>            \mooc</a:t>
              </a:r>
              <a:r>
                <a:rPr lang="zh-CN" altLang="en-US" b="1" dirty="0">
                  <a:solidFill>
                    <a:srgbClr val="11576A"/>
                  </a:solidFill>
                  <a:latin typeface="微软雅黑" panose="020B0503020204020204" pitchFamily="34" charset="-122"/>
                  <a:ea typeface="微软雅黑" panose="020B0503020204020204" pitchFamily="34" charset="-122"/>
                </a:rPr>
                <a:t>-os\mooc-os.vbox-prev</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2" indent="-342900">
                <a:lnSpc>
                  <a:spcPct val="90000"/>
                </a:lnSpc>
                <a:spcBef>
                  <a:spcPct val="20000"/>
                </a:spcBef>
                <a:buFont typeface="Monotype Sorts"/>
                <a:buNone/>
              </a:pPr>
              <a:r>
                <a:rPr lang="zh-CN" altLang="en-US" b="1" dirty="0" smtClean="0">
                  <a:solidFill>
                    <a:srgbClr val="11576A"/>
                  </a:solidFill>
                  <a:latin typeface="微软雅黑" panose="020B0503020204020204" pitchFamily="34" charset="-122"/>
                  <a:ea typeface="微软雅黑" panose="020B0503020204020204" pitchFamily="34" charset="-122"/>
                </a:rPr>
                <a:t>            \mooc</a:t>
              </a:r>
              <a:r>
                <a:rPr lang="zh-CN" altLang="en-US" b="1" dirty="0">
                  <a:solidFill>
                    <a:srgbClr val="11576A"/>
                  </a:solidFill>
                  <a:latin typeface="微软雅黑" panose="020B0503020204020204" pitchFamily="34" charset="-122"/>
                  <a:ea typeface="微软雅黑" panose="020B0503020204020204" pitchFamily="34" charset="-122"/>
                </a:rPr>
                <a:t>-os\mooc-os.vdi</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lnSpc>
                  <a:spcPct val="90000"/>
                </a:lnSpc>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解</a:t>
              </a:r>
              <a:r>
                <a:rPr lang="zh-CN" altLang="en-US" b="1" dirty="0">
                  <a:solidFill>
                    <a:srgbClr val="11576A"/>
                  </a:solidFill>
                  <a:latin typeface="微软雅黑" panose="020B0503020204020204" pitchFamily="34" charset="-122"/>
                  <a:ea typeface="微软雅黑" panose="020B0503020204020204" pitchFamily="34" charset="-122"/>
                </a:rPr>
                <a:t>压压缩包后，可得到如下内容（大约4GB多）</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lnSpc>
                  <a:spcPct val="90000"/>
                </a:lnSpc>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用户名</a:t>
              </a:r>
              <a:r>
                <a:rPr lang="zh-CN" altLang="en-US" b="1" dirty="0">
                  <a:solidFill>
                    <a:srgbClr val="11576A"/>
                  </a:solidFill>
                  <a:latin typeface="微软雅黑" panose="020B0503020204020204" pitchFamily="34" charset="-122"/>
                  <a:ea typeface="微软雅黑" panose="020B0503020204020204" pitchFamily="34" charset="-122"/>
                </a:rPr>
                <a:t>是 moocos  口令是 &lt;空格键&gt;</a:t>
              </a:r>
            </a:p>
          </p:txBody>
        </p:sp>
        <p:pic>
          <p:nvPicPr>
            <p:cNvPr id="85" name="图片 84" descr="小点1.png"/>
            <p:cNvPicPr>
              <a:picLocks noChangeAspect="1"/>
            </p:cNvPicPr>
            <p:nvPr/>
          </p:nvPicPr>
          <p:blipFill>
            <a:blip r:embed="rId1" cstate="print"/>
            <a:stretch>
              <a:fillRect/>
            </a:stretch>
          </p:blipFill>
          <p:spPr>
            <a:xfrm>
              <a:off x="1218674" y="1272725"/>
              <a:ext cx="151066" cy="148997"/>
            </a:xfrm>
            <a:prstGeom prst="rect">
              <a:avLst/>
            </a:prstGeom>
          </p:spPr>
        </p:pic>
        <p:pic>
          <p:nvPicPr>
            <p:cNvPr id="16" name="图片 15" descr="小点1.png"/>
            <p:cNvPicPr>
              <a:picLocks noChangeAspect="1"/>
            </p:cNvPicPr>
            <p:nvPr/>
          </p:nvPicPr>
          <p:blipFill>
            <a:blip r:embed="rId1" cstate="print"/>
            <a:stretch>
              <a:fillRect/>
            </a:stretch>
          </p:blipFill>
          <p:spPr>
            <a:xfrm>
              <a:off x="1218674" y="1867908"/>
              <a:ext cx="151066" cy="148997"/>
            </a:xfrm>
            <a:prstGeom prst="rect">
              <a:avLst/>
            </a:prstGeom>
          </p:spPr>
        </p:pic>
        <p:pic>
          <p:nvPicPr>
            <p:cNvPr id="17" name="图片 16" descr="小点1.png"/>
            <p:cNvPicPr>
              <a:picLocks noChangeAspect="1"/>
            </p:cNvPicPr>
            <p:nvPr/>
          </p:nvPicPr>
          <p:blipFill>
            <a:blip r:embed="rId1" cstate="print"/>
            <a:stretch>
              <a:fillRect/>
            </a:stretch>
          </p:blipFill>
          <p:spPr>
            <a:xfrm>
              <a:off x="1216147" y="2782111"/>
              <a:ext cx="151066" cy="148997"/>
            </a:xfrm>
            <a:prstGeom prst="rect">
              <a:avLst/>
            </a:prstGeom>
          </p:spPr>
        </p:pic>
        <p:pic>
          <p:nvPicPr>
            <p:cNvPr id="18" name="图片 17" descr="小点1.png"/>
            <p:cNvPicPr>
              <a:picLocks noChangeAspect="1"/>
            </p:cNvPicPr>
            <p:nvPr/>
          </p:nvPicPr>
          <p:blipFill>
            <a:blip r:embed="rId1" cstate="print"/>
            <a:stretch>
              <a:fillRect/>
            </a:stretch>
          </p:blipFill>
          <p:spPr>
            <a:xfrm>
              <a:off x="1216147" y="3995679"/>
              <a:ext cx="151066" cy="148997"/>
            </a:xfrm>
            <a:prstGeom prst="rect">
              <a:avLst/>
            </a:prstGeom>
          </p:spPr>
        </p:pic>
        <p:pic>
          <p:nvPicPr>
            <p:cNvPr id="19" name="图片 18" descr="小点1.png"/>
            <p:cNvPicPr>
              <a:picLocks noChangeAspect="1"/>
            </p:cNvPicPr>
            <p:nvPr/>
          </p:nvPicPr>
          <p:blipFill>
            <a:blip r:embed="rId1" cstate="print"/>
            <a:stretch>
              <a:fillRect/>
            </a:stretch>
          </p:blipFill>
          <p:spPr>
            <a:xfrm>
              <a:off x="1216147" y="4291497"/>
              <a:ext cx="151066" cy="148997"/>
            </a:xfrm>
            <a:prstGeom prst="rect">
              <a:avLst/>
            </a:prstGeom>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915816" y="2067694"/>
            <a:ext cx="4104456" cy="857250"/>
          </a:xfrm>
        </p:spPr>
        <p:txBody>
          <a:bodyPr/>
          <a:lstStyle/>
          <a:p>
            <a:pPr algn="l"/>
            <a:r>
              <a:rPr lang="zh-CN" altLang="en-US" sz="4000" b="1" dirty="0">
                <a:solidFill>
                  <a:srgbClr val="11576A"/>
                </a:solidFill>
                <a:latin typeface="微软雅黑" panose="020B0503020204020204" pitchFamily="34" charset="-122"/>
                <a:ea typeface="微软雅黑" panose="020B0503020204020204" pitchFamily="34" charset="-122"/>
                <a:cs typeface="+mn-cs"/>
              </a:rPr>
              <a:t>实验内容简介</a:t>
            </a:r>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714744" y="214296"/>
            <a:ext cx="2143140" cy="553998"/>
          </a:xfrm>
          <a:prstGeom prst="rect">
            <a:avLst/>
          </a:prstGeom>
          <a:noFill/>
        </p:spPr>
        <p:txBody>
          <a:bodyPr wrap="square" rtlCol="0">
            <a:spAutoFit/>
          </a:bodyPr>
          <a:lstStyle/>
          <a:p>
            <a:r>
              <a:rPr lang="zh-CN" altLang="en-US" sz="3000" b="1" dirty="0" smtClean="0">
                <a:solidFill>
                  <a:srgbClr val="11576A"/>
                </a:solidFill>
                <a:latin typeface="微软雅黑" panose="020B0503020204020204" pitchFamily="34" charset="-122"/>
                <a:ea typeface="微软雅黑" panose="020B0503020204020204" pitchFamily="34" charset="-122"/>
              </a:rPr>
              <a:t>内容提要</a:t>
            </a:r>
            <a:endParaRPr lang="zh-CN" altLang="en-US" sz="3000" b="1" dirty="0">
              <a:solidFill>
                <a:srgbClr val="11576A"/>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928662" y="854061"/>
            <a:ext cx="7143800" cy="4093953"/>
            <a:chOff x="928662" y="854061"/>
            <a:chExt cx="7143800" cy="4093953"/>
          </a:xfrm>
        </p:grpSpPr>
        <p:sp>
          <p:nvSpPr>
            <p:cNvPr id="12" name="TextBox 82"/>
            <p:cNvSpPr txBox="1"/>
            <p:nvPr/>
          </p:nvSpPr>
          <p:spPr>
            <a:xfrm>
              <a:off x="928662" y="3152827"/>
              <a:ext cx="7143800" cy="1034835"/>
            </a:xfrm>
            <a:prstGeom prst="rect">
              <a:avLst/>
            </a:prstGeom>
            <a:noFill/>
          </p:spPr>
          <p:txBody>
            <a:bodyPr wrap="square" rtlCol="0">
              <a:spAutoFit/>
            </a:bodyPr>
            <a:lstStyle/>
            <a:p>
              <a:pPr marL="342900" indent="-342900">
                <a:lnSpc>
                  <a:spcPts val="1500"/>
                </a:lnSpc>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了解</a:t>
              </a:r>
              <a:r>
                <a:rPr lang="en-US" altLang="zh-CN" sz="2000" b="1" dirty="0">
                  <a:solidFill>
                    <a:srgbClr val="11576A"/>
                  </a:solidFill>
                  <a:latin typeface="微软雅黑" panose="020B0503020204020204" pitchFamily="34" charset="-122"/>
                  <a:ea typeface="微软雅黑" panose="020B0503020204020204" pitchFamily="34" charset="-122"/>
                </a:rPr>
                <a:t>x86-32</a:t>
              </a:r>
              <a:r>
                <a:rPr lang="zh-CN" altLang="en-US" sz="2000" b="1" dirty="0">
                  <a:solidFill>
                    <a:srgbClr val="11576A"/>
                  </a:solidFill>
                  <a:latin typeface="微软雅黑" panose="020B0503020204020204" pitchFamily="34" charset="-122"/>
                  <a:ea typeface="微软雅黑" panose="020B0503020204020204" pitchFamily="34" charset="-122"/>
                </a:rPr>
                <a:t>硬件</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en-US" altLang="zh-CN" sz="1600" b="1" dirty="0" smtClean="0">
                  <a:solidFill>
                    <a:srgbClr val="11576A"/>
                  </a:solidFill>
                  <a:latin typeface="微软雅黑" panose="020B0503020204020204" pitchFamily="34" charset="-122"/>
                  <a:ea typeface="微软雅黑" panose="020B0503020204020204" pitchFamily="34" charset="-122"/>
                </a:rPr>
                <a:t>          Intel </a:t>
              </a:r>
              <a:r>
                <a:rPr lang="en-US" altLang="zh-CN" sz="1600" b="1" dirty="0">
                  <a:solidFill>
                    <a:srgbClr val="11576A"/>
                  </a:solidFill>
                  <a:latin typeface="微软雅黑" panose="020B0503020204020204" pitchFamily="34" charset="-122"/>
                  <a:ea typeface="微软雅黑" panose="020B0503020204020204" pitchFamily="34" charset="-122"/>
                </a:rPr>
                <a:t>80386</a:t>
              </a:r>
              <a:r>
                <a:rPr lang="zh-CN" altLang="en-US" sz="1600" b="1" dirty="0">
                  <a:solidFill>
                    <a:srgbClr val="11576A"/>
                  </a:solidFill>
                  <a:latin typeface="微软雅黑" panose="020B0503020204020204" pitchFamily="34" charset="-122"/>
                  <a:ea typeface="微软雅黑" panose="020B0503020204020204" pitchFamily="34" charset="-122"/>
                </a:rPr>
                <a:t>运行模式概述</a:t>
              </a:r>
              <a:endParaRPr lang="zh-CN" altLang="en-US" sz="16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en-US" altLang="zh-CN" sz="1600" b="1" dirty="0" smtClean="0">
                  <a:solidFill>
                    <a:srgbClr val="11576A"/>
                  </a:solidFill>
                  <a:latin typeface="微软雅黑" panose="020B0503020204020204" pitchFamily="34" charset="-122"/>
                  <a:ea typeface="微软雅黑" panose="020B0503020204020204" pitchFamily="34" charset="-122"/>
                </a:rPr>
                <a:t>          Intel </a:t>
              </a:r>
              <a:r>
                <a:rPr lang="en-US" altLang="zh-CN" sz="1600" b="1" dirty="0">
                  <a:solidFill>
                    <a:srgbClr val="11576A"/>
                  </a:solidFill>
                  <a:latin typeface="微软雅黑" panose="020B0503020204020204" pitchFamily="34" charset="-122"/>
                  <a:ea typeface="微软雅黑" panose="020B0503020204020204" pitchFamily="34" charset="-122"/>
                </a:rPr>
                <a:t>80386</a:t>
              </a:r>
              <a:r>
                <a:rPr lang="zh-CN" altLang="en-US" sz="1600" b="1" dirty="0">
                  <a:solidFill>
                    <a:srgbClr val="11576A"/>
                  </a:solidFill>
                  <a:latin typeface="微软雅黑" panose="020B0503020204020204" pitchFamily="34" charset="-122"/>
                  <a:ea typeface="微软雅黑" panose="020B0503020204020204" pitchFamily="34" charset="-122"/>
                </a:rPr>
                <a:t>内存架构概述</a:t>
              </a:r>
              <a:endParaRPr lang="zh-CN" altLang="en-US" sz="16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en-US" altLang="zh-CN" sz="1600" b="1" dirty="0" smtClean="0">
                  <a:solidFill>
                    <a:srgbClr val="11576A"/>
                  </a:solidFill>
                  <a:latin typeface="微软雅黑" panose="020B0503020204020204" pitchFamily="34" charset="-122"/>
                  <a:ea typeface="微软雅黑" panose="020B0503020204020204" pitchFamily="34" charset="-122"/>
                </a:rPr>
                <a:t>          Intel </a:t>
              </a:r>
              <a:r>
                <a:rPr lang="en-US" altLang="zh-CN" sz="1600" b="1" dirty="0">
                  <a:solidFill>
                    <a:srgbClr val="11576A"/>
                  </a:solidFill>
                  <a:latin typeface="微软雅黑" panose="020B0503020204020204" pitchFamily="34" charset="-122"/>
                  <a:ea typeface="微软雅黑" panose="020B0503020204020204" pitchFamily="34" charset="-122"/>
                </a:rPr>
                <a:t>80386</a:t>
              </a:r>
              <a:r>
                <a:rPr lang="zh-CN" altLang="en-US" sz="1600" b="1" dirty="0">
                  <a:solidFill>
                    <a:srgbClr val="11576A"/>
                  </a:solidFill>
                  <a:latin typeface="微软雅黑" panose="020B0503020204020204" pitchFamily="34" charset="-122"/>
                  <a:ea typeface="微软雅黑" panose="020B0503020204020204" pitchFamily="34" charset="-122"/>
                </a:rPr>
                <a:t>寄存器概述</a:t>
              </a:r>
            </a:p>
          </p:txBody>
        </p:sp>
        <p:sp>
          <p:nvSpPr>
            <p:cNvPr id="83" name="TextBox 82"/>
            <p:cNvSpPr txBox="1"/>
            <p:nvPr/>
          </p:nvSpPr>
          <p:spPr>
            <a:xfrm>
              <a:off x="928662" y="854061"/>
              <a:ext cx="7143800" cy="539315"/>
            </a:xfrm>
            <a:prstGeom prst="rect">
              <a:avLst/>
            </a:prstGeom>
            <a:noFill/>
          </p:spPr>
          <p:txBody>
            <a:bodyPr wrap="square" rtlCol="0">
              <a:spAutoFit/>
            </a:bodyPr>
            <a:lstStyle/>
            <a:p>
              <a:pPr marL="342900" indent="-342900">
                <a:lnSpc>
                  <a:spcPts val="1500"/>
                </a:lnSpc>
              </a:pPr>
              <a:r>
                <a:rPr lang="zh-CN" altLang="en-US" b="1" dirty="0" smtClean="0">
                  <a:solidFill>
                    <a:srgbClr val="11576A"/>
                  </a:solidFill>
                  <a:latin typeface="张海山锐谐体2.0-授权联系：Samtype@QQ.com" pitchFamily="2" charset="-122"/>
                  <a:ea typeface="张海山锐谐体2.0-授权联系：Samtype@QQ.com" pitchFamily="2" charset="-122"/>
                </a:rPr>
                <a:t>■</a:t>
              </a:r>
              <a:r>
                <a:rPr lang="zh-CN" altLang="en-US" b="1" dirty="0" smtClean="0"/>
                <a:t>  </a:t>
              </a:r>
              <a:r>
                <a:rPr lang="zh-CN" altLang="en-US" sz="2000" b="1" dirty="0" smtClean="0">
                  <a:solidFill>
                    <a:srgbClr val="11576A"/>
                  </a:solidFill>
                  <a:latin typeface="微软雅黑" panose="020B0503020204020204" pitchFamily="34" charset="-122"/>
                  <a:ea typeface="微软雅黑" panose="020B0503020204020204" pitchFamily="34" charset="-122"/>
                </a:rPr>
                <a:t>安装</a:t>
              </a:r>
              <a:r>
                <a:rPr lang="zh-CN" altLang="en-US" sz="2000" b="1" dirty="0">
                  <a:solidFill>
                    <a:srgbClr val="11576A"/>
                  </a:solidFill>
                  <a:latin typeface="微软雅黑" panose="020B0503020204020204" pitchFamily="34" charset="-122"/>
                  <a:ea typeface="微软雅黑" panose="020B0503020204020204" pitchFamily="34" charset="-122"/>
                </a:rPr>
                <a:t>实验环境</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zh-CN" altLang="en-US" sz="1600" b="1" dirty="0" smtClean="0">
                  <a:solidFill>
                    <a:srgbClr val="11576A"/>
                  </a:solidFill>
                  <a:latin typeface="微软雅黑" panose="020B0503020204020204" pitchFamily="34" charset="-122"/>
                  <a:ea typeface="微软雅黑" panose="020B0503020204020204" pitchFamily="34" charset="-122"/>
                </a:rPr>
                <a:t>          在虚拟机上使用安装好的</a:t>
              </a:r>
              <a:r>
                <a:rPr lang="en-US" altLang="zh-CN" sz="1600" b="1" dirty="0" err="1" smtClean="0">
                  <a:solidFill>
                    <a:srgbClr val="11576A"/>
                  </a:solidFill>
                  <a:latin typeface="微软雅黑" panose="020B0503020204020204" pitchFamily="34" charset="-122"/>
                  <a:ea typeface="微软雅黑" panose="020B0503020204020204" pitchFamily="34" charset="-122"/>
                </a:rPr>
                <a:t>ubuntu</a:t>
              </a:r>
              <a:r>
                <a:rPr lang="zh-CN" altLang="en-US" sz="1600" b="1" dirty="0" smtClean="0">
                  <a:solidFill>
                    <a:srgbClr val="11576A"/>
                  </a:solidFill>
                  <a:latin typeface="微软雅黑" panose="020B0503020204020204" pitchFamily="34" charset="-122"/>
                  <a:ea typeface="微软雅黑" panose="020B0503020204020204" pitchFamily="34" charset="-122"/>
                </a:rPr>
                <a:t>实验环境</a:t>
              </a:r>
              <a:endParaRPr lang="zh-CN" altLang="zh-CN" sz="1600" b="1" dirty="0" smtClean="0">
                <a:solidFill>
                  <a:srgbClr val="11576A"/>
                </a:solidFill>
                <a:latin typeface="微软雅黑" panose="020B0503020204020204" pitchFamily="34" charset="-122"/>
                <a:ea typeface="微软雅黑" panose="020B0503020204020204" pitchFamily="34" charset="-122"/>
                <a:sym typeface="MS PGothic" pitchFamily="34" charset="-128"/>
              </a:endParaRPr>
            </a:p>
          </p:txBody>
        </p:sp>
        <p:pic>
          <p:nvPicPr>
            <p:cNvPr id="85" name="图片 84" descr="小点1.png"/>
            <p:cNvPicPr>
              <a:picLocks noChangeAspect="1"/>
            </p:cNvPicPr>
            <p:nvPr/>
          </p:nvPicPr>
          <p:blipFill>
            <a:blip r:embed="rId1" cstate="print"/>
            <a:stretch>
              <a:fillRect/>
            </a:stretch>
          </p:blipFill>
          <p:spPr>
            <a:xfrm>
              <a:off x="1369740" y="1151215"/>
              <a:ext cx="151066" cy="148997"/>
            </a:xfrm>
            <a:prstGeom prst="rect">
              <a:avLst/>
            </a:prstGeom>
          </p:spPr>
        </p:pic>
        <p:sp>
          <p:nvSpPr>
            <p:cNvPr id="15" name="TextBox 82"/>
            <p:cNvSpPr txBox="1"/>
            <p:nvPr/>
          </p:nvSpPr>
          <p:spPr>
            <a:xfrm>
              <a:off x="928662" y="1393380"/>
              <a:ext cx="7143800" cy="1778115"/>
            </a:xfrm>
            <a:prstGeom prst="rect">
              <a:avLst/>
            </a:prstGeom>
            <a:noFill/>
          </p:spPr>
          <p:txBody>
            <a:bodyPr wrap="square" rtlCol="0">
              <a:spAutoFit/>
            </a:bodyPr>
            <a:lstStyle/>
            <a:p>
              <a:pPr marL="342900" indent="-342900">
                <a:lnSpc>
                  <a:spcPts val="1500"/>
                </a:lnSpc>
                <a:spcBef>
                  <a:spcPct val="20000"/>
                </a:spcBef>
              </a:pPr>
              <a:r>
                <a:rPr lang="zh-CN" altLang="en-US" b="1" dirty="0" smtClean="0">
                  <a:solidFill>
                    <a:srgbClr val="C00000"/>
                  </a:solidFill>
                  <a:latin typeface="张海山锐谐体2.0-授权联系：Samtype@QQ.com" pitchFamily="2" charset="-122"/>
                  <a:ea typeface="张海山锐谐体2.0-授权联系：Samtype@QQ.com" pitchFamily="2" charset="-122"/>
                </a:rPr>
                <a:t>■ </a:t>
              </a:r>
              <a:r>
                <a:rPr lang="zh-CN" altLang="en-US" sz="2000" b="1" dirty="0" smtClean="0">
                  <a:solidFill>
                    <a:srgbClr val="C00000"/>
                  </a:solidFill>
                  <a:latin typeface="微软雅黑" panose="020B0503020204020204" pitchFamily="34" charset="-122"/>
                  <a:ea typeface="微软雅黑" panose="020B0503020204020204" pitchFamily="34" charset="-122"/>
                </a:rPr>
                <a:t>使用实验</a:t>
              </a:r>
              <a:r>
                <a:rPr lang="zh-CN" altLang="en-US" sz="2000" b="1" dirty="0">
                  <a:solidFill>
                    <a:srgbClr val="C00000"/>
                  </a:solidFill>
                  <a:latin typeface="微软雅黑" panose="020B0503020204020204" pitchFamily="34" charset="-122"/>
                  <a:ea typeface="微软雅黑" panose="020B0503020204020204" pitchFamily="34" charset="-122"/>
                </a:rPr>
                <a:t>工具</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en-US" altLang="zh-CN" sz="1600" b="1" dirty="0" smtClean="0">
                  <a:solidFill>
                    <a:srgbClr val="C00000"/>
                  </a:solidFill>
                  <a:latin typeface="微软雅黑" panose="020B0503020204020204" pitchFamily="34" charset="-122"/>
                  <a:ea typeface="微软雅黑" panose="020B0503020204020204" pitchFamily="34" charset="-122"/>
                </a:rPr>
                <a:t>          shell</a:t>
              </a:r>
              <a:r>
                <a:rPr lang="zh-CN" altLang="en-US" sz="1600" b="1" dirty="0">
                  <a:solidFill>
                    <a:srgbClr val="C00000"/>
                  </a:solidFill>
                  <a:latin typeface="微软雅黑" panose="020B0503020204020204" pitchFamily="34" charset="-122"/>
                  <a:ea typeface="微软雅黑" panose="020B0503020204020204" pitchFamily="34" charset="-122"/>
                </a:rPr>
                <a:t>命令：</a:t>
              </a:r>
              <a:r>
                <a:rPr lang="en-US" altLang="zh-CN" sz="1600" b="1" dirty="0" err="1">
                  <a:solidFill>
                    <a:srgbClr val="C00000"/>
                  </a:solidFill>
                  <a:latin typeface="微软雅黑" panose="020B0503020204020204" pitchFamily="34" charset="-122"/>
                  <a:ea typeface="微软雅黑" panose="020B0503020204020204" pitchFamily="34" charset="-122"/>
                </a:rPr>
                <a:t>ls</a:t>
              </a:r>
              <a:r>
                <a:rPr lang="zh-CN" altLang="en-US" sz="1600" b="1" dirty="0">
                  <a:solidFill>
                    <a:srgbClr val="C00000"/>
                  </a:solidFill>
                  <a:latin typeface="微软雅黑" panose="020B0503020204020204" pitchFamily="34" charset="-122"/>
                  <a:ea typeface="微软雅黑" panose="020B0503020204020204" pitchFamily="34" charset="-122"/>
                </a:rPr>
                <a:t>、</a:t>
              </a:r>
              <a:r>
                <a:rPr lang="en-US" altLang="zh-CN" sz="1600" b="1" dirty="0">
                  <a:solidFill>
                    <a:srgbClr val="C00000"/>
                  </a:solidFill>
                  <a:latin typeface="微软雅黑" panose="020B0503020204020204" pitchFamily="34" charset="-122"/>
                  <a:ea typeface="微软雅黑" panose="020B0503020204020204" pitchFamily="34" charset="-122"/>
                </a:rPr>
                <a:t>cd</a:t>
              </a:r>
              <a:r>
                <a:rPr lang="zh-CN" altLang="en-US" sz="1600" b="1" dirty="0">
                  <a:solidFill>
                    <a:srgbClr val="C00000"/>
                  </a:solidFill>
                  <a:latin typeface="微软雅黑" panose="020B0503020204020204" pitchFamily="34" charset="-122"/>
                  <a:ea typeface="微软雅黑" panose="020B0503020204020204" pitchFamily="34" charset="-122"/>
                </a:rPr>
                <a:t>、</a:t>
              </a:r>
              <a:r>
                <a:rPr lang="en-US" altLang="zh-CN" sz="1600" b="1" dirty="0" err="1">
                  <a:solidFill>
                    <a:srgbClr val="C00000"/>
                  </a:solidFill>
                  <a:latin typeface="微软雅黑" panose="020B0503020204020204" pitchFamily="34" charset="-122"/>
                  <a:ea typeface="微软雅黑" panose="020B0503020204020204" pitchFamily="34" charset="-122"/>
                </a:rPr>
                <a:t>rm</a:t>
              </a:r>
              <a:r>
                <a:rPr lang="zh-CN" altLang="en-US" sz="1600" b="1" dirty="0">
                  <a:solidFill>
                    <a:srgbClr val="C00000"/>
                  </a:solidFill>
                  <a:latin typeface="微软雅黑" panose="020B0503020204020204" pitchFamily="34" charset="-122"/>
                  <a:ea typeface="微软雅黑" panose="020B0503020204020204" pitchFamily="34" charset="-122"/>
                </a:rPr>
                <a:t>、</a:t>
              </a:r>
              <a:r>
                <a:rPr lang="en-US" altLang="zh-CN" sz="1600" b="1" dirty="0" err="1">
                  <a:solidFill>
                    <a:srgbClr val="C00000"/>
                  </a:solidFill>
                  <a:latin typeface="微软雅黑" panose="020B0503020204020204" pitchFamily="34" charset="-122"/>
                  <a:ea typeface="微软雅黑" panose="020B0503020204020204" pitchFamily="34" charset="-122"/>
                </a:rPr>
                <a:t>pwd</a:t>
              </a:r>
              <a:r>
                <a:rPr lang="en-US" altLang="zh-CN" sz="1600" b="1" dirty="0">
                  <a:solidFill>
                    <a:srgbClr val="C00000"/>
                  </a:solidFill>
                  <a:latin typeface="微软雅黑" panose="020B0503020204020204" pitchFamily="34" charset="-122"/>
                  <a:ea typeface="微软雅黑" panose="020B0503020204020204" pitchFamily="34" charset="-122"/>
                </a:rPr>
                <a:t>...</a:t>
              </a:r>
              <a:endParaRPr lang="en-US" altLang="zh-CN" sz="1600" b="1" dirty="0">
                <a:solidFill>
                  <a:srgbClr val="C00000"/>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zh-CN" altLang="en-US" sz="1600" b="1" dirty="0" smtClean="0">
                  <a:solidFill>
                    <a:srgbClr val="C00000"/>
                  </a:solidFill>
                  <a:latin typeface="微软雅黑" panose="020B0503020204020204" pitchFamily="34" charset="-122"/>
                  <a:ea typeface="微软雅黑" panose="020B0503020204020204" pitchFamily="34" charset="-122"/>
                </a:rPr>
                <a:t>          系统维护</a:t>
              </a:r>
              <a:r>
                <a:rPr lang="zh-CN" altLang="en-US" sz="1600" b="1" dirty="0">
                  <a:solidFill>
                    <a:srgbClr val="C00000"/>
                  </a:solidFill>
                  <a:latin typeface="微软雅黑" panose="020B0503020204020204" pitchFamily="34" charset="-122"/>
                  <a:ea typeface="微软雅黑" panose="020B0503020204020204" pitchFamily="34" charset="-122"/>
                </a:rPr>
                <a:t>工具：</a:t>
              </a:r>
              <a:r>
                <a:rPr lang="en-US" altLang="zh-CN" sz="1600" b="1" dirty="0">
                  <a:solidFill>
                    <a:srgbClr val="C00000"/>
                  </a:solidFill>
                  <a:latin typeface="微软雅黑" panose="020B0503020204020204" pitchFamily="34" charset="-122"/>
                  <a:ea typeface="微软雅黑" panose="020B0503020204020204" pitchFamily="34" charset="-122"/>
                </a:rPr>
                <a:t>apt</a:t>
              </a:r>
              <a:r>
                <a:rPr lang="zh-CN" altLang="en-US" sz="1600" b="1" dirty="0">
                  <a:solidFill>
                    <a:srgbClr val="C00000"/>
                  </a:solidFill>
                  <a:latin typeface="微软雅黑" panose="020B0503020204020204" pitchFamily="34" charset="-122"/>
                  <a:ea typeface="微软雅黑" panose="020B0503020204020204" pitchFamily="34" charset="-122"/>
                </a:rPr>
                <a:t>、</a:t>
              </a:r>
              <a:r>
                <a:rPr lang="en-US" altLang="zh-CN" sz="1600" b="1" dirty="0" err="1" smtClean="0">
                  <a:solidFill>
                    <a:srgbClr val="C00000"/>
                  </a:solidFill>
                  <a:latin typeface="微软雅黑" panose="020B0503020204020204" pitchFamily="34" charset="-122"/>
                  <a:ea typeface="微软雅黑" panose="020B0503020204020204" pitchFamily="34" charset="-122"/>
                </a:rPr>
                <a:t>git</a:t>
              </a:r>
              <a:endParaRPr lang="en-US" altLang="zh-CN" sz="1600" b="1" dirty="0">
                <a:solidFill>
                  <a:srgbClr val="C00000"/>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en-US" altLang="zh-CN" sz="1600" b="1" dirty="0">
                  <a:solidFill>
                    <a:srgbClr val="C00000"/>
                  </a:solidFill>
                  <a:latin typeface="微软雅黑" panose="020B0503020204020204" pitchFamily="34" charset="-122"/>
                  <a:ea typeface="微软雅黑" panose="020B0503020204020204" pitchFamily="34" charset="-122"/>
                </a:rPr>
                <a:t> </a:t>
              </a:r>
              <a:r>
                <a:rPr lang="en-US" altLang="zh-CN" sz="1600" b="1" dirty="0" smtClean="0">
                  <a:solidFill>
                    <a:srgbClr val="C00000"/>
                  </a:solidFill>
                  <a:latin typeface="微软雅黑" panose="020B0503020204020204" pitchFamily="34" charset="-122"/>
                  <a:ea typeface="微软雅黑" panose="020B0503020204020204" pitchFamily="34" charset="-122"/>
                </a:rPr>
                <a:t>         </a:t>
              </a:r>
              <a:r>
                <a:rPr lang="zh-CN" altLang="en-US" sz="1600" b="1" dirty="0" smtClean="0">
                  <a:solidFill>
                    <a:srgbClr val="C00000"/>
                  </a:solidFill>
                  <a:latin typeface="微软雅黑" panose="020B0503020204020204" pitchFamily="34" charset="-122"/>
                  <a:ea typeface="微软雅黑" panose="020B0503020204020204" pitchFamily="34" charset="-122"/>
                </a:rPr>
                <a:t>源码</a:t>
              </a:r>
              <a:r>
                <a:rPr lang="zh-CN" altLang="en-US" sz="1600" b="1" dirty="0">
                  <a:solidFill>
                    <a:srgbClr val="C00000"/>
                  </a:solidFill>
                  <a:latin typeface="微软雅黑" panose="020B0503020204020204" pitchFamily="34" charset="-122"/>
                  <a:ea typeface="微软雅黑" panose="020B0503020204020204" pitchFamily="34" charset="-122"/>
                </a:rPr>
                <a:t>阅读与编辑工具</a:t>
              </a:r>
              <a:r>
                <a:rPr lang="zh-CN" altLang="en-US" sz="1600" b="1" dirty="0" smtClean="0">
                  <a:solidFill>
                    <a:srgbClr val="C00000"/>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eclipse-CDT</a:t>
              </a:r>
              <a:r>
                <a:rPr lang="zh-CN" altLang="en-US" sz="1600" b="1" dirty="0" smtClean="0">
                  <a:solidFill>
                    <a:srgbClr val="C00000"/>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understand</a:t>
              </a:r>
              <a:r>
                <a:rPr lang="zh-CN" altLang="en-US" sz="1600" b="1" dirty="0">
                  <a:solidFill>
                    <a:srgbClr val="C00000"/>
                  </a:solidFill>
                  <a:latin typeface="微软雅黑" panose="020B0503020204020204" pitchFamily="34" charset="-122"/>
                  <a:ea typeface="微软雅黑" panose="020B0503020204020204" pitchFamily="34" charset="-122"/>
                </a:rPr>
                <a:t>、</a:t>
              </a:r>
              <a:r>
                <a:rPr lang="en-US" altLang="zh-CN" sz="1600" b="1" dirty="0" err="1">
                  <a:solidFill>
                    <a:srgbClr val="C00000"/>
                  </a:solidFill>
                  <a:latin typeface="微软雅黑" panose="020B0503020204020204" pitchFamily="34" charset="-122"/>
                  <a:ea typeface="微软雅黑" panose="020B0503020204020204" pitchFamily="34" charset="-122"/>
                </a:rPr>
                <a:t>gedit</a:t>
              </a:r>
              <a:r>
                <a:rPr lang="zh-CN" altLang="en-US" sz="1600" b="1" dirty="0">
                  <a:solidFill>
                    <a:srgbClr val="C00000"/>
                  </a:solidFill>
                  <a:latin typeface="微软雅黑" panose="020B0503020204020204" pitchFamily="34" charset="-122"/>
                  <a:ea typeface="微软雅黑" panose="020B0503020204020204" pitchFamily="34" charset="-122"/>
                </a:rPr>
                <a:t>、</a:t>
              </a:r>
              <a:r>
                <a:rPr lang="en-US" altLang="zh-CN" sz="1600" b="1" dirty="0">
                  <a:solidFill>
                    <a:srgbClr val="C00000"/>
                  </a:solidFill>
                  <a:latin typeface="微软雅黑" panose="020B0503020204020204" pitchFamily="34" charset="-122"/>
                  <a:ea typeface="微软雅黑" panose="020B0503020204020204" pitchFamily="34" charset="-122"/>
                </a:rPr>
                <a:t>vim</a:t>
              </a:r>
              <a:endParaRPr lang="en-US" altLang="zh-CN" sz="1600" b="1" dirty="0">
                <a:solidFill>
                  <a:srgbClr val="C00000"/>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zh-CN" altLang="en-US" sz="1600" b="1" dirty="0" smtClean="0">
                  <a:solidFill>
                    <a:srgbClr val="C00000"/>
                  </a:solidFill>
                  <a:latin typeface="微软雅黑" panose="020B0503020204020204" pitchFamily="34" charset="-122"/>
                  <a:ea typeface="微软雅黑" panose="020B0503020204020204" pitchFamily="34" charset="-122"/>
                </a:rPr>
                <a:t>          源码</a:t>
              </a:r>
              <a:r>
                <a:rPr lang="zh-CN" altLang="en-US" sz="1600" b="1" dirty="0">
                  <a:solidFill>
                    <a:srgbClr val="C00000"/>
                  </a:solidFill>
                  <a:latin typeface="微软雅黑" panose="020B0503020204020204" pitchFamily="34" charset="-122"/>
                  <a:ea typeface="微软雅黑" panose="020B0503020204020204" pitchFamily="34" charset="-122"/>
                </a:rPr>
                <a:t>比较工具：</a:t>
              </a:r>
              <a:r>
                <a:rPr lang="en-US" altLang="zh-CN" sz="1600" b="1" dirty="0">
                  <a:solidFill>
                    <a:srgbClr val="C00000"/>
                  </a:solidFill>
                  <a:latin typeface="微软雅黑" panose="020B0503020204020204" pitchFamily="34" charset="-122"/>
                  <a:ea typeface="微软雅黑" panose="020B0503020204020204" pitchFamily="34" charset="-122"/>
                </a:rPr>
                <a:t>diff</a:t>
              </a:r>
              <a:r>
                <a:rPr lang="zh-CN" altLang="en-US" sz="1600" b="1" dirty="0">
                  <a:solidFill>
                    <a:srgbClr val="C00000"/>
                  </a:solidFill>
                  <a:latin typeface="微软雅黑" panose="020B0503020204020204" pitchFamily="34" charset="-122"/>
                  <a:ea typeface="微软雅黑" panose="020B0503020204020204" pitchFamily="34" charset="-122"/>
                </a:rPr>
                <a:t>、</a:t>
              </a:r>
              <a:r>
                <a:rPr lang="en-US" altLang="zh-CN" sz="1600" b="1" dirty="0">
                  <a:solidFill>
                    <a:srgbClr val="C00000"/>
                  </a:solidFill>
                  <a:latin typeface="微软雅黑" panose="020B0503020204020204" pitchFamily="34" charset="-122"/>
                  <a:ea typeface="微软雅黑" panose="020B0503020204020204" pitchFamily="34" charset="-122"/>
                </a:rPr>
                <a:t>meld</a:t>
              </a:r>
              <a:endParaRPr lang="en-US" altLang="zh-CN" sz="1600" b="1" dirty="0">
                <a:solidFill>
                  <a:srgbClr val="C00000"/>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zh-CN" altLang="en-US" sz="1600" b="1" dirty="0" smtClean="0">
                  <a:solidFill>
                    <a:srgbClr val="C00000"/>
                  </a:solidFill>
                  <a:latin typeface="微软雅黑" panose="020B0503020204020204" pitchFamily="34" charset="-122"/>
                  <a:ea typeface="微软雅黑" panose="020B0503020204020204" pitchFamily="34" charset="-122"/>
                </a:rPr>
                <a:t>          开发</a:t>
              </a:r>
              <a:r>
                <a:rPr lang="zh-CN" altLang="en-US" sz="1600" b="1" dirty="0">
                  <a:solidFill>
                    <a:srgbClr val="C00000"/>
                  </a:solidFill>
                  <a:latin typeface="微软雅黑" panose="020B0503020204020204" pitchFamily="34" charset="-122"/>
                  <a:ea typeface="微软雅黑" panose="020B0503020204020204" pitchFamily="34" charset="-122"/>
                </a:rPr>
                <a:t>编译调试工具：</a:t>
              </a:r>
              <a:r>
                <a:rPr lang="en-US" altLang="zh-CN" sz="1600" b="1" dirty="0" err="1">
                  <a:solidFill>
                    <a:srgbClr val="C00000"/>
                  </a:solidFill>
                  <a:latin typeface="微软雅黑" panose="020B0503020204020204" pitchFamily="34" charset="-122"/>
                  <a:ea typeface="微软雅黑" panose="020B0503020204020204" pitchFamily="34" charset="-122"/>
                </a:rPr>
                <a:t>gcc</a:t>
              </a:r>
              <a:r>
                <a:rPr lang="en-US" altLang="zh-CN" sz="1600" b="1" dirty="0">
                  <a:solidFill>
                    <a:srgbClr val="C00000"/>
                  </a:solidFill>
                  <a:latin typeface="微软雅黑" panose="020B0503020204020204" pitchFamily="34" charset="-122"/>
                  <a:ea typeface="微软雅黑" panose="020B0503020204020204" pitchFamily="34" charset="-122"/>
                </a:rPr>
                <a:t> </a:t>
              </a:r>
              <a:r>
                <a:rPr lang="zh-CN" altLang="en-US" sz="1600" b="1" dirty="0">
                  <a:solidFill>
                    <a:srgbClr val="C00000"/>
                  </a:solidFill>
                  <a:latin typeface="微软雅黑" panose="020B0503020204020204" pitchFamily="34" charset="-122"/>
                  <a:ea typeface="微软雅黑" panose="020B0503020204020204" pitchFamily="34" charset="-122"/>
                </a:rPr>
                <a:t>、</a:t>
              </a:r>
              <a:r>
                <a:rPr lang="en-US" altLang="zh-CN" sz="1600" b="1" dirty="0" err="1">
                  <a:solidFill>
                    <a:srgbClr val="C00000"/>
                  </a:solidFill>
                  <a:latin typeface="微软雅黑" panose="020B0503020204020204" pitchFamily="34" charset="-122"/>
                  <a:ea typeface="微软雅黑" panose="020B0503020204020204" pitchFamily="34" charset="-122"/>
                </a:rPr>
                <a:t>gdb</a:t>
              </a:r>
              <a:r>
                <a:rPr lang="en-US" altLang="zh-CN" sz="1600" b="1" dirty="0">
                  <a:solidFill>
                    <a:srgbClr val="C00000"/>
                  </a:solidFill>
                  <a:latin typeface="微软雅黑" panose="020B0503020204020204" pitchFamily="34" charset="-122"/>
                  <a:ea typeface="微软雅黑" panose="020B0503020204020204" pitchFamily="34" charset="-122"/>
                </a:rPr>
                <a:t> </a:t>
              </a:r>
              <a:r>
                <a:rPr lang="zh-CN" altLang="en-US" sz="1600" b="1" dirty="0">
                  <a:solidFill>
                    <a:srgbClr val="C00000"/>
                  </a:solidFill>
                  <a:latin typeface="微软雅黑" panose="020B0503020204020204" pitchFamily="34" charset="-122"/>
                  <a:ea typeface="微软雅黑" panose="020B0503020204020204" pitchFamily="34" charset="-122"/>
                </a:rPr>
                <a:t>、</a:t>
              </a:r>
              <a:r>
                <a:rPr lang="en-US" altLang="zh-CN" sz="1600" b="1" dirty="0">
                  <a:solidFill>
                    <a:srgbClr val="C00000"/>
                  </a:solidFill>
                  <a:latin typeface="微软雅黑" panose="020B0503020204020204" pitchFamily="34" charset="-122"/>
                  <a:ea typeface="微软雅黑" panose="020B0503020204020204" pitchFamily="34" charset="-122"/>
                </a:rPr>
                <a:t>make</a:t>
              </a:r>
              <a:endParaRPr lang="en-US" altLang="zh-CN" sz="1600" b="1" dirty="0">
                <a:solidFill>
                  <a:srgbClr val="C00000"/>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zh-CN" altLang="en-US" sz="1600" b="1" dirty="0" smtClean="0">
                  <a:solidFill>
                    <a:srgbClr val="C00000"/>
                  </a:solidFill>
                  <a:latin typeface="微软雅黑" panose="020B0503020204020204" pitchFamily="34" charset="-122"/>
                  <a:ea typeface="微软雅黑" panose="020B0503020204020204" pitchFamily="34" charset="-122"/>
                </a:rPr>
                <a:t>          硬件</a:t>
              </a:r>
              <a:r>
                <a:rPr lang="zh-CN" altLang="en-US" sz="1600" b="1" dirty="0">
                  <a:solidFill>
                    <a:srgbClr val="C00000"/>
                  </a:solidFill>
                  <a:latin typeface="微软雅黑" panose="020B0503020204020204" pitchFamily="34" charset="-122"/>
                  <a:ea typeface="微软雅黑" panose="020B0503020204020204" pitchFamily="34" charset="-122"/>
                </a:rPr>
                <a:t>模拟器：</a:t>
              </a:r>
              <a:r>
                <a:rPr lang="en-US" altLang="zh-CN" sz="1600" b="1" dirty="0" err="1" smtClean="0">
                  <a:solidFill>
                    <a:srgbClr val="C00000"/>
                  </a:solidFill>
                  <a:latin typeface="微软雅黑" panose="020B0503020204020204" pitchFamily="34" charset="-122"/>
                  <a:ea typeface="微软雅黑" panose="020B0503020204020204" pitchFamily="34" charset="-122"/>
                </a:rPr>
                <a:t>qemu</a:t>
              </a:r>
              <a:r>
                <a:rPr lang="en-US" altLang="zh-CN" sz="1600" b="1" dirty="0" smtClean="0">
                  <a:solidFill>
                    <a:srgbClr val="C00000"/>
                  </a:solidFill>
                  <a:latin typeface="微软雅黑" panose="020B0503020204020204" pitchFamily="34" charset="-122"/>
                  <a:ea typeface="微软雅黑" panose="020B0503020204020204" pitchFamily="34" charset="-122"/>
                </a:rPr>
                <a:t>   </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pic>
          <p:nvPicPr>
            <p:cNvPr id="16" name="图片 15" descr="小点1.png"/>
            <p:cNvPicPr>
              <a:picLocks noChangeAspect="1"/>
            </p:cNvPicPr>
            <p:nvPr/>
          </p:nvPicPr>
          <p:blipFill>
            <a:blip r:embed="rId1" cstate="print"/>
            <a:stretch>
              <a:fillRect/>
            </a:stretch>
          </p:blipFill>
          <p:spPr>
            <a:xfrm>
              <a:off x="1369740" y="1685300"/>
              <a:ext cx="151066" cy="148997"/>
            </a:xfrm>
            <a:prstGeom prst="rect">
              <a:avLst/>
            </a:prstGeom>
          </p:spPr>
        </p:pic>
        <p:pic>
          <p:nvPicPr>
            <p:cNvPr id="17" name="图片 16" descr="小点1.png"/>
            <p:cNvPicPr>
              <a:picLocks noChangeAspect="1"/>
            </p:cNvPicPr>
            <p:nvPr/>
          </p:nvPicPr>
          <p:blipFill>
            <a:blip r:embed="rId1" cstate="print"/>
            <a:stretch>
              <a:fillRect/>
            </a:stretch>
          </p:blipFill>
          <p:spPr>
            <a:xfrm>
              <a:off x="1369740" y="1915088"/>
              <a:ext cx="151066" cy="148997"/>
            </a:xfrm>
            <a:prstGeom prst="rect">
              <a:avLst/>
            </a:prstGeom>
          </p:spPr>
        </p:pic>
        <p:pic>
          <p:nvPicPr>
            <p:cNvPr id="18" name="图片 17" descr="小点1.png"/>
            <p:cNvPicPr>
              <a:picLocks noChangeAspect="1"/>
            </p:cNvPicPr>
            <p:nvPr/>
          </p:nvPicPr>
          <p:blipFill>
            <a:blip r:embed="rId1" cstate="print"/>
            <a:stretch>
              <a:fillRect/>
            </a:stretch>
          </p:blipFill>
          <p:spPr>
            <a:xfrm>
              <a:off x="1374833" y="2155472"/>
              <a:ext cx="151066" cy="148997"/>
            </a:xfrm>
            <a:prstGeom prst="rect">
              <a:avLst/>
            </a:prstGeom>
          </p:spPr>
        </p:pic>
        <p:pic>
          <p:nvPicPr>
            <p:cNvPr id="19" name="图片 18" descr="小点1.png"/>
            <p:cNvPicPr>
              <a:picLocks noChangeAspect="1"/>
            </p:cNvPicPr>
            <p:nvPr/>
          </p:nvPicPr>
          <p:blipFill>
            <a:blip r:embed="rId1" cstate="print"/>
            <a:stretch>
              <a:fillRect/>
            </a:stretch>
          </p:blipFill>
          <p:spPr>
            <a:xfrm>
              <a:off x="1369740" y="2413765"/>
              <a:ext cx="151066" cy="148997"/>
            </a:xfrm>
            <a:prstGeom prst="rect">
              <a:avLst/>
            </a:prstGeom>
          </p:spPr>
        </p:pic>
        <p:pic>
          <p:nvPicPr>
            <p:cNvPr id="20" name="图片 19" descr="小点1.png"/>
            <p:cNvPicPr>
              <a:picLocks noChangeAspect="1"/>
            </p:cNvPicPr>
            <p:nvPr/>
          </p:nvPicPr>
          <p:blipFill>
            <a:blip r:embed="rId1" cstate="print"/>
            <a:stretch>
              <a:fillRect/>
            </a:stretch>
          </p:blipFill>
          <p:spPr>
            <a:xfrm>
              <a:off x="1369740" y="2654149"/>
              <a:ext cx="151066" cy="148997"/>
            </a:xfrm>
            <a:prstGeom prst="rect">
              <a:avLst/>
            </a:prstGeom>
          </p:spPr>
        </p:pic>
        <p:pic>
          <p:nvPicPr>
            <p:cNvPr id="21" name="图片 20" descr="小点1.png"/>
            <p:cNvPicPr>
              <a:picLocks noChangeAspect="1"/>
            </p:cNvPicPr>
            <p:nvPr/>
          </p:nvPicPr>
          <p:blipFill>
            <a:blip r:embed="rId1" cstate="print"/>
            <a:stretch>
              <a:fillRect/>
            </a:stretch>
          </p:blipFill>
          <p:spPr>
            <a:xfrm>
              <a:off x="1369740" y="2903488"/>
              <a:ext cx="151066" cy="148997"/>
            </a:xfrm>
            <a:prstGeom prst="rect">
              <a:avLst/>
            </a:prstGeom>
          </p:spPr>
        </p:pic>
        <p:sp>
          <p:nvSpPr>
            <p:cNvPr id="13" name="TextBox 82"/>
            <p:cNvSpPr txBox="1"/>
            <p:nvPr/>
          </p:nvSpPr>
          <p:spPr>
            <a:xfrm>
              <a:off x="928662" y="4160939"/>
              <a:ext cx="7143800" cy="787075"/>
            </a:xfrm>
            <a:prstGeom prst="rect">
              <a:avLst/>
            </a:prstGeom>
            <a:noFill/>
          </p:spPr>
          <p:txBody>
            <a:bodyPr wrap="square" rtlCol="0">
              <a:spAutoFit/>
            </a:bodyPr>
            <a:lstStyle/>
            <a:p>
              <a:pPr marL="342900" indent="-342900">
                <a:lnSpc>
                  <a:spcPts val="1500"/>
                </a:lnSpc>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了解</a:t>
              </a:r>
              <a:r>
                <a:rPr lang="en-US" altLang="zh-CN" sz="2000" b="1" dirty="0" err="1">
                  <a:solidFill>
                    <a:srgbClr val="11576A"/>
                  </a:solidFill>
                  <a:latin typeface="微软雅黑" panose="020B0503020204020204" pitchFamily="34" charset="-122"/>
                  <a:ea typeface="微软雅黑" panose="020B0503020204020204" pitchFamily="34" charset="-122"/>
                </a:rPr>
                <a:t>ucore</a:t>
              </a:r>
              <a:r>
                <a:rPr lang="zh-CN" altLang="en-US" sz="2000" b="1" dirty="0">
                  <a:solidFill>
                    <a:srgbClr val="11576A"/>
                  </a:solidFill>
                  <a:latin typeface="微软雅黑" panose="020B0503020204020204" pitchFamily="34" charset="-122"/>
                  <a:ea typeface="微软雅黑" panose="020B0503020204020204" pitchFamily="34" charset="-122"/>
                </a:rPr>
                <a:t>编程方法和通用数据结构</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zh-CN" altLang="en-US" sz="1600" b="1" dirty="0" smtClean="0">
                  <a:solidFill>
                    <a:srgbClr val="11576A"/>
                  </a:solidFill>
                  <a:latin typeface="微软雅黑" panose="020B0503020204020204" pitchFamily="34" charset="-122"/>
                  <a:ea typeface="微软雅黑" panose="020B0503020204020204" pitchFamily="34" charset="-122"/>
                </a:rPr>
                <a:t>          面向对象</a:t>
              </a:r>
              <a:r>
                <a:rPr lang="zh-CN" altLang="en-US" sz="1600" b="1" dirty="0">
                  <a:solidFill>
                    <a:srgbClr val="11576A"/>
                  </a:solidFill>
                  <a:latin typeface="微软雅黑" panose="020B0503020204020204" pitchFamily="34" charset="-122"/>
                  <a:ea typeface="微软雅黑" panose="020B0503020204020204" pitchFamily="34" charset="-122"/>
                </a:rPr>
                <a:t>编程方法</a:t>
              </a:r>
              <a:endParaRPr lang="zh-CN" altLang="en-US" sz="16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zh-CN" altLang="en-US" sz="1600" b="1" dirty="0" smtClean="0">
                  <a:solidFill>
                    <a:srgbClr val="11576A"/>
                  </a:solidFill>
                  <a:latin typeface="微软雅黑" panose="020B0503020204020204" pitchFamily="34" charset="-122"/>
                  <a:ea typeface="微软雅黑" panose="020B0503020204020204" pitchFamily="34" charset="-122"/>
                </a:rPr>
                <a:t>          通用</a:t>
              </a:r>
              <a:r>
                <a:rPr lang="zh-CN" altLang="en-US" sz="1600" b="1" dirty="0">
                  <a:solidFill>
                    <a:srgbClr val="11576A"/>
                  </a:solidFill>
                  <a:latin typeface="微软雅黑" panose="020B0503020204020204" pitchFamily="34" charset="-122"/>
                  <a:ea typeface="微软雅黑" panose="020B0503020204020204" pitchFamily="34" charset="-122"/>
                </a:rPr>
                <a:t>数据结构</a:t>
              </a:r>
            </a:p>
          </p:txBody>
        </p:sp>
        <p:pic>
          <p:nvPicPr>
            <p:cNvPr id="14" name="图片 13" descr="小点1.png"/>
            <p:cNvPicPr>
              <a:picLocks noChangeAspect="1"/>
            </p:cNvPicPr>
            <p:nvPr/>
          </p:nvPicPr>
          <p:blipFill>
            <a:blip r:embed="rId1" cstate="print"/>
            <a:stretch>
              <a:fillRect/>
            </a:stretch>
          </p:blipFill>
          <p:spPr>
            <a:xfrm>
              <a:off x="1364647" y="3430671"/>
              <a:ext cx="151066" cy="148997"/>
            </a:xfrm>
            <a:prstGeom prst="rect">
              <a:avLst/>
            </a:prstGeom>
          </p:spPr>
        </p:pic>
        <p:pic>
          <p:nvPicPr>
            <p:cNvPr id="22" name="图片 21" descr="小点1.png"/>
            <p:cNvPicPr>
              <a:picLocks noChangeAspect="1"/>
            </p:cNvPicPr>
            <p:nvPr/>
          </p:nvPicPr>
          <p:blipFill>
            <a:blip r:embed="rId1" cstate="print"/>
            <a:stretch>
              <a:fillRect/>
            </a:stretch>
          </p:blipFill>
          <p:spPr>
            <a:xfrm>
              <a:off x="1364647" y="3660459"/>
              <a:ext cx="151066" cy="148997"/>
            </a:xfrm>
            <a:prstGeom prst="rect">
              <a:avLst/>
            </a:prstGeom>
          </p:spPr>
        </p:pic>
        <p:pic>
          <p:nvPicPr>
            <p:cNvPr id="23" name="图片 22" descr="小点1.png"/>
            <p:cNvPicPr>
              <a:picLocks noChangeAspect="1"/>
            </p:cNvPicPr>
            <p:nvPr/>
          </p:nvPicPr>
          <p:blipFill>
            <a:blip r:embed="rId1" cstate="print"/>
            <a:stretch>
              <a:fillRect/>
            </a:stretch>
          </p:blipFill>
          <p:spPr>
            <a:xfrm>
              <a:off x="1369740" y="3900843"/>
              <a:ext cx="151066" cy="148997"/>
            </a:xfrm>
            <a:prstGeom prst="rect">
              <a:avLst/>
            </a:prstGeom>
          </p:spPr>
        </p:pic>
        <p:pic>
          <p:nvPicPr>
            <p:cNvPr id="24" name="图片 23" descr="小点1.png"/>
            <p:cNvPicPr>
              <a:picLocks noChangeAspect="1"/>
            </p:cNvPicPr>
            <p:nvPr/>
          </p:nvPicPr>
          <p:blipFill>
            <a:blip r:embed="rId1" cstate="print"/>
            <a:stretch>
              <a:fillRect/>
            </a:stretch>
          </p:blipFill>
          <p:spPr>
            <a:xfrm>
              <a:off x="1374833" y="4458200"/>
              <a:ext cx="151066" cy="148997"/>
            </a:xfrm>
            <a:prstGeom prst="rect">
              <a:avLst/>
            </a:prstGeom>
          </p:spPr>
        </p:pic>
        <p:pic>
          <p:nvPicPr>
            <p:cNvPr id="25" name="图片 24" descr="小点1.png"/>
            <p:cNvPicPr>
              <a:picLocks noChangeAspect="1"/>
            </p:cNvPicPr>
            <p:nvPr/>
          </p:nvPicPr>
          <p:blipFill>
            <a:blip r:embed="rId1" cstate="print"/>
            <a:stretch>
              <a:fillRect/>
            </a:stretch>
          </p:blipFill>
          <p:spPr>
            <a:xfrm>
              <a:off x="1374833" y="4687988"/>
              <a:ext cx="151066" cy="148997"/>
            </a:xfrm>
            <a:prstGeom prst="rect">
              <a:avLst/>
            </a:prstGeom>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214296"/>
            <a:ext cx="5544616" cy="553998"/>
          </a:xfrm>
          <a:prstGeom prst="rect">
            <a:avLst/>
          </a:prstGeom>
          <a:noFill/>
        </p:spPr>
        <p:txBody>
          <a:bodyPr wrap="square" rtlCol="0">
            <a:spAutoFit/>
          </a:bodyPr>
          <a:lstStyle/>
          <a:p>
            <a:r>
              <a:rPr lang="zh-CN" altLang="en-US" sz="3000" b="1" dirty="0" smtClean="0">
                <a:solidFill>
                  <a:srgbClr val="11576A"/>
                </a:solidFill>
                <a:latin typeface="微软雅黑" panose="020B0503020204020204" pitchFamily="34" charset="-122"/>
                <a:ea typeface="微软雅黑" panose="020B0503020204020204" pitchFamily="34" charset="-122"/>
              </a:rPr>
              <a:t>使用实验</a:t>
            </a:r>
            <a:r>
              <a:rPr lang="zh-CN" altLang="en-US" sz="3000" b="1" dirty="0">
                <a:solidFill>
                  <a:srgbClr val="11576A"/>
                </a:solidFill>
                <a:latin typeface="微软雅黑" panose="020B0503020204020204" pitchFamily="34" charset="-122"/>
                <a:ea typeface="微软雅黑" panose="020B0503020204020204" pitchFamily="34" charset="-122"/>
              </a:rPr>
              <a:t>工具</a:t>
            </a:r>
          </a:p>
        </p:txBody>
      </p:sp>
      <p:grpSp>
        <p:nvGrpSpPr>
          <p:cNvPr id="2" name="组合 1"/>
          <p:cNvGrpSpPr/>
          <p:nvPr/>
        </p:nvGrpSpPr>
        <p:grpSpPr>
          <a:xfrm>
            <a:off x="928662" y="1131590"/>
            <a:ext cx="7143800" cy="949491"/>
            <a:chOff x="928662" y="1131590"/>
            <a:chExt cx="7143800" cy="949491"/>
          </a:xfrm>
        </p:grpSpPr>
        <p:sp>
          <p:nvSpPr>
            <p:cNvPr id="57" name="TextBox 82"/>
            <p:cNvSpPr txBox="1"/>
            <p:nvPr/>
          </p:nvSpPr>
          <p:spPr>
            <a:xfrm>
              <a:off x="928662" y="1131590"/>
              <a:ext cx="7143800" cy="949491"/>
            </a:xfrm>
            <a:prstGeom prst="rect">
              <a:avLst/>
            </a:prstGeom>
            <a:noFill/>
          </p:spPr>
          <p:txBody>
            <a:bodyPr wrap="square" rtlCol="0">
              <a:spAutoFit/>
            </a:bodyPr>
            <a:lstStyle/>
            <a:p>
              <a:pPr marL="342900" indent="-342900">
                <a:lnSpc>
                  <a:spcPts val="1500"/>
                </a:lnSpc>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shell</a:t>
              </a:r>
              <a:r>
                <a:rPr lang="zh-CN" altLang="en-US" sz="2000" b="1" dirty="0">
                  <a:solidFill>
                    <a:srgbClr val="11576A"/>
                  </a:solidFill>
                  <a:latin typeface="微软雅黑" panose="020B0503020204020204" pitchFamily="34" charset="-122"/>
                  <a:ea typeface="微软雅黑" panose="020B0503020204020204" pitchFamily="34" charset="-122"/>
                </a:rPr>
                <a:t>命令：ls、cd、rm、pwd、mkdir、find</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基于</a:t>
              </a:r>
              <a:r>
                <a:rPr lang="zh-CN" altLang="en-US" b="1" dirty="0">
                  <a:solidFill>
                    <a:srgbClr val="11576A"/>
                  </a:solidFill>
                  <a:latin typeface="微软雅黑" panose="020B0503020204020204" pitchFamily="34" charset="-122"/>
                  <a:ea typeface="微软雅黑" panose="020B0503020204020204" pitchFamily="34" charset="-122"/>
                </a:rPr>
                <a:t>bash （Bourne-</a:t>
              </a:r>
              <a:r>
                <a:rPr lang="zh-CN" altLang="en-US" b="1" dirty="0">
                  <a:solidFill>
                    <a:srgbClr val="11576A"/>
                  </a:solidFill>
                  <a:latin typeface="微软雅黑" panose="020B0503020204020204" pitchFamily="34" charset="-122"/>
                  <a:ea typeface="微软雅黑" panose="020B0503020204020204" pitchFamily="34" charset="-122"/>
                  <a:sym typeface="Arial" panose="02080604020202020204" charset="0"/>
                </a:rPr>
                <a:t>A</a:t>
              </a:r>
              <a:r>
                <a:rPr lang="zh-CN" altLang="en-US" b="1" dirty="0">
                  <a:solidFill>
                    <a:srgbClr val="11576A"/>
                  </a:solidFill>
                  <a:latin typeface="微软雅黑" panose="020B0503020204020204" pitchFamily="34" charset="-122"/>
                  <a:ea typeface="微软雅黑" panose="020B0503020204020204" pitchFamily="34" charset="-122"/>
                </a:rPr>
                <a:t>gain</a:t>
              </a:r>
              <a:r>
                <a:rPr lang="zh-CN" altLang="en-US" b="1" dirty="0">
                  <a:solidFill>
                    <a:srgbClr val="11576A"/>
                  </a:solidFill>
                  <a:latin typeface="微软雅黑" panose="020B0503020204020204" pitchFamily="34" charset="-122"/>
                  <a:ea typeface="微软雅黑" panose="020B0503020204020204" pitchFamily="34" charset="-122"/>
                  <a:sym typeface="Arial" panose="02080604020202020204" charset="0"/>
                </a:rPr>
                <a:t> SH</a:t>
              </a:r>
              <a:r>
                <a:rPr lang="zh-CN" altLang="en-US" b="1" dirty="0">
                  <a:solidFill>
                    <a:srgbClr val="11576A"/>
                  </a:solidFill>
                  <a:latin typeface="微软雅黑" panose="020B0503020204020204" pitchFamily="34" charset="-122"/>
                  <a:ea typeface="微软雅黑" panose="020B0503020204020204" pitchFamily="34" charset="-122"/>
                </a:rPr>
                <a:t>ell ）</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完成</a:t>
              </a:r>
              <a:r>
                <a:rPr lang="zh-CN" altLang="en-US" b="1" dirty="0">
                  <a:solidFill>
                    <a:srgbClr val="11576A"/>
                  </a:solidFill>
                  <a:latin typeface="微软雅黑" panose="020B0503020204020204" pitchFamily="34" charset="-122"/>
                  <a:ea typeface="微软雅黑" panose="020B0503020204020204" pitchFamily="34" charset="-122"/>
                </a:rPr>
                <a:t>对文件、目录的基本操作</a:t>
              </a:r>
            </a:p>
          </p:txBody>
        </p:sp>
        <p:pic>
          <p:nvPicPr>
            <p:cNvPr id="58" name="图片 57" descr="小点1.png"/>
            <p:cNvPicPr>
              <a:picLocks noChangeAspect="1"/>
            </p:cNvPicPr>
            <p:nvPr/>
          </p:nvPicPr>
          <p:blipFill>
            <a:blip r:embed="rId1" cstate="print"/>
            <a:stretch>
              <a:fillRect/>
            </a:stretch>
          </p:blipFill>
          <p:spPr>
            <a:xfrm>
              <a:off x="1369740" y="1499038"/>
              <a:ext cx="151066" cy="148997"/>
            </a:xfrm>
            <a:prstGeom prst="rect">
              <a:avLst/>
            </a:prstGeom>
          </p:spPr>
        </p:pic>
        <p:pic>
          <p:nvPicPr>
            <p:cNvPr id="59" name="图片 58" descr="小点1.png"/>
            <p:cNvPicPr>
              <a:picLocks noChangeAspect="1"/>
            </p:cNvPicPr>
            <p:nvPr/>
          </p:nvPicPr>
          <p:blipFill>
            <a:blip r:embed="rId1" cstate="print"/>
            <a:stretch>
              <a:fillRect/>
            </a:stretch>
          </p:blipFill>
          <p:spPr>
            <a:xfrm>
              <a:off x="1369740" y="1807291"/>
              <a:ext cx="151066" cy="148997"/>
            </a:xfrm>
            <a:prstGeom prst="rect">
              <a:avLst/>
            </a:prstGeom>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214296"/>
            <a:ext cx="5544616" cy="553998"/>
          </a:xfrm>
          <a:prstGeom prst="rect">
            <a:avLst/>
          </a:prstGeom>
          <a:noFill/>
        </p:spPr>
        <p:txBody>
          <a:bodyPr wrap="square" rtlCol="0">
            <a:spAutoFit/>
          </a:bodyPr>
          <a:lstStyle/>
          <a:p>
            <a:r>
              <a:rPr lang="zh-CN" altLang="en-US" sz="3000" b="1" dirty="0" smtClean="0">
                <a:solidFill>
                  <a:srgbClr val="11576A"/>
                </a:solidFill>
                <a:latin typeface="微软雅黑" panose="020B0503020204020204" pitchFamily="34" charset="-122"/>
                <a:ea typeface="微软雅黑" panose="020B0503020204020204" pitchFamily="34" charset="-122"/>
              </a:rPr>
              <a:t>使用实验</a:t>
            </a:r>
            <a:r>
              <a:rPr lang="zh-CN" altLang="en-US" sz="3000" b="1" dirty="0">
                <a:solidFill>
                  <a:srgbClr val="11576A"/>
                </a:solidFill>
                <a:latin typeface="微软雅黑" panose="020B0503020204020204" pitchFamily="34" charset="-122"/>
                <a:ea typeface="微软雅黑" panose="020B0503020204020204" pitchFamily="34" charset="-122"/>
              </a:rPr>
              <a:t>工具</a:t>
            </a:r>
          </a:p>
        </p:txBody>
      </p:sp>
      <p:grpSp>
        <p:nvGrpSpPr>
          <p:cNvPr id="2" name="组合 1"/>
          <p:cNvGrpSpPr/>
          <p:nvPr/>
        </p:nvGrpSpPr>
        <p:grpSpPr>
          <a:xfrm>
            <a:off x="928662" y="1002814"/>
            <a:ext cx="7143800" cy="1064907"/>
            <a:chOff x="928662" y="1002814"/>
            <a:chExt cx="7143800" cy="1064907"/>
          </a:xfrm>
        </p:grpSpPr>
        <p:sp>
          <p:nvSpPr>
            <p:cNvPr id="57" name="TextBox 82"/>
            <p:cNvSpPr txBox="1"/>
            <p:nvPr/>
          </p:nvSpPr>
          <p:spPr>
            <a:xfrm>
              <a:off x="928662" y="1002814"/>
              <a:ext cx="7143800" cy="1064907"/>
            </a:xfrm>
            <a:prstGeom prst="rect">
              <a:avLst/>
            </a:prstGeom>
            <a:noFill/>
          </p:spPr>
          <p:txBody>
            <a:bodyPr wrap="square" rtlCol="0">
              <a:spAutoFit/>
            </a:bodyPr>
            <a:lstStyle/>
            <a:p>
              <a:pPr marL="342900" indent="-342900"/>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系统维护</a:t>
              </a:r>
              <a:r>
                <a:rPr lang="zh-CN" altLang="en-US" sz="2000" b="1" dirty="0">
                  <a:solidFill>
                    <a:srgbClr val="11576A"/>
                  </a:solidFill>
                  <a:latin typeface="微软雅黑" panose="020B0503020204020204" pitchFamily="34" charset="-122"/>
                  <a:ea typeface="微软雅黑" panose="020B0503020204020204" pitchFamily="34" charset="-122"/>
                </a:rPr>
                <a:t>工具：</a:t>
              </a:r>
              <a:r>
                <a:rPr lang="en-US" altLang="zh-CN" sz="2000" b="1" dirty="0">
                  <a:solidFill>
                    <a:srgbClr val="11576A"/>
                  </a:solidFill>
                  <a:latin typeface="微软雅黑" panose="020B0503020204020204" pitchFamily="34" charset="-122"/>
                  <a:ea typeface="微软雅黑" panose="020B0503020204020204" pitchFamily="34" charset="-122"/>
                </a:rPr>
                <a:t>apt</a:t>
              </a:r>
              <a:r>
                <a:rPr lang="zh-CN" altLang="en-US" sz="2000" b="1" dirty="0">
                  <a:solidFill>
                    <a:srgbClr val="11576A"/>
                  </a:solidFill>
                  <a:latin typeface="微软雅黑" panose="020B0503020204020204" pitchFamily="34" charset="-122"/>
                  <a:ea typeface="微软雅黑" panose="020B0503020204020204" pitchFamily="34" charset="-122"/>
                </a:rPr>
                <a:t>、</a:t>
              </a:r>
              <a:r>
                <a:rPr lang="en-US" altLang="zh-CN" sz="2000" b="1" dirty="0" err="1">
                  <a:solidFill>
                    <a:srgbClr val="11576A"/>
                  </a:solidFill>
                  <a:latin typeface="微软雅黑" panose="020B0503020204020204" pitchFamily="34" charset="-122"/>
                  <a:ea typeface="微软雅黑" panose="020B0503020204020204" pitchFamily="34" charset="-122"/>
                </a:rPr>
                <a:t>git</a:t>
              </a:r>
              <a:endParaRPr lang="en-US" altLang="zh-CN" sz="2000"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en-US" altLang="zh-CN" b="1" dirty="0" smtClean="0">
                  <a:solidFill>
                    <a:srgbClr val="11576A"/>
                  </a:solidFill>
                  <a:latin typeface="微软雅黑" panose="020B0503020204020204" pitchFamily="34" charset="-122"/>
                  <a:ea typeface="微软雅黑" panose="020B0503020204020204" pitchFamily="34" charset="-122"/>
                </a:rPr>
                <a:t>         apt</a:t>
              </a:r>
              <a:r>
                <a:rPr lang="zh-CN" altLang="en-US" b="1" dirty="0">
                  <a:solidFill>
                    <a:srgbClr val="11576A"/>
                  </a:solidFill>
                  <a:latin typeface="微软雅黑" panose="020B0503020204020204" pitchFamily="34" charset="-122"/>
                  <a:ea typeface="微软雅黑" panose="020B0503020204020204" pitchFamily="34" charset="-122"/>
                </a:rPr>
                <a:t>：安装管理各种软件</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en-US" altLang="zh-CN" b="1" dirty="0" smtClean="0">
                  <a:solidFill>
                    <a:srgbClr val="11576A"/>
                  </a:solidFill>
                  <a:latin typeface="微软雅黑" panose="020B0503020204020204" pitchFamily="34" charset="-122"/>
                  <a:ea typeface="微软雅黑" panose="020B0503020204020204" pitchFamily="34" charset="-122"/>
                </a:rPr>
                <a:t>         </a:t>
              </a:r>
              <a:r>
                <a:rPr lang="en-US" altLang="zh-CN" b="1" dirty="0" err="1" smtClean="0">
                  <a:solidFill>
                    <a:srgbClr val="11576A"/>
                  </a:solidFill>
                  <a:latin typeface="微软雅黑" panose="020B0503020204020204" pitchFamily="34" charset="-122"/>
                  <a:ea typeface="微软雅黑" panose="020B0503020204020204" pitchFamily="34" charset="-122"/>
                </a:rPr>
                <a:t>git</a:t>
              </a:r>
              <a:r>
                <a:rPr lang="zh-CN" altLang="en-US" b="1" dirty="0">
                  <a:solidFill>
                    <a:srgbClr val="11576A"/>
                  </a:solidFill>
                  <a:latin typeface="微软雅黑" panose="020B0503020204020204" pitchFamily="34" charset="-122"/>
                  <a:ea typeface="微软雅黑" panose="020B0503020204020204" pitchFamily="34" charset="-122"/>
                </a:rPr>
                <a:t>：开发版本维护软件</a:t>
              </a:r>
            </a:p>
          </p:txBody>
        </p:sp>
        <p:pic>
          <p:nvPicPr>
            <p:cNvPr id="58" name="图片 57" descr="小点1.png"/>
            <p:cNvPicPr>
              <a:picLocks noChangeAspect="1"/>
            </p:cNvPicPr>
            <p:nvPr/>
          </p:nvPicPr>
          <p:blipFill>
            <a:blip r:embed="rId1" cstate="print"/>
            <a:stretch>
              <a:fillRect/>
            </a:stretch>
          </p:blipFill>
          <p:spPr>
            <a:xfrm>
              <a:off x="1369740" y="1499038"/>
              <a:ext cx="151066" cy="148997"/>
            </a:xfrm>
            <a:prstGeom prst="rect">
              <a:avLst/>
            </a:prstGeom>
          </p:spPr>
        </p:pic>
        <p:pic>
          <p:nvPicPr>
            <p:cNvPr id="59" name="图片 58" descr="小点1.png"/>
            <p:cNvPicPr>
              <a:picLocks noChangeAspect="1"/>
            </p:cNvPicPr>
            <p:nvPr/>
          </p:nvPicPr>
          <p:blipFill>
            <a:blip r:embed="rId1" cstate="print"/>
            <a:stretch>
              <a:fillRect/>
            </a:stretch>
          </p:blipFill>
          <p:spPr>
            <a:xfrm>
              <a:off x="1369740" y="1807291"/>
              <a:ext cx="151066" cy="148997"/>
            </a:xfrm>
            <a:prstGeom prst="rect">
              <a:avLst/>
            </a:prstGeom>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214296"/>
            <a:ext cx="5544616" cy="553998"/>
          </a:xfrm>
          <a:prstGeom prst="rect">
            <a:avLst/>
          </a:prstGeom>
          <a:noFill/>
        </p:spPr>
        <p:txBody>
          <a:bodyPr wrap="square" rtlCol="0">
            <a:spAutoFit/>
          </a:bodyPr>
          <a:lstStyle/>
          <a:p>
            <a:r>
              <a:rPr lang="zh-CN" altLang="en-US" sz="3000" b="1" dirty="0" smtClean="0">
                <a:solidFill>
                  <a:srgbClr val="11576A"/>
                </a:solidFill>
                <a:latin typeface="微软雅黑" panose="020B0503020204020204" pitchFamily="34" charset="-122"/>
                <a:ea typeface="微软雅黑" panose="020B0503020204020204" pitchFamily="34" charset="-122"/>
              </a:rPr>
              <a:t>使用实验</a:t>
            </a:r>
            <a:r>
              <a:rPr lang="zh-CN" altLang="en-US" sz="3000" b="1" dirty="0">
                <a:solidFill>
                  <a:srgbClr val="11576A"/>
                </a:solidFill>
                <a:latin typeface="微软雅黑" panose="020B0503020204020204" pitchFamily="34" charset="-122"/>
                <a:ea typeface="微软雅黑" panose="020B0503020204020204" pitchFamily="34" charset="-122"/>
              </a:rPr>
              <a:t>工具</a:t>
            </a:r>
          </a:p>
        </p:txBody>
      </p:sp>
      <p:grpSp>
        <p:nvGrpSpPr>
          <p:cNvPr id="2" name="组合 1"/>
          <p:cNvGrpSpPr/>
          <p:nvPr/>
        </p:nvGrpSpPr>
        <p:grpSpPr>
          <a:xfrm>
            <a:off x="856654" y="935886"/>
            <a:ext cx="7603778" cy="3724096"/>
            <a:chOff x="856654" y="935886"/>
            <a:chExt cx="7603778" cy="3724096"/>
          </a:xfrm>
        </p:grpSpPr>
        <p:sp>
          <p:nvSpPr>
            <p:cNvPr id="57" name="TextBox 82"/>
            <p:cNvSpPr txBox="1"/>
            <p:nvPr/>
          </p:nvSpPr>
          <p:spPr>
            <a:xfrm>
              <a:off x="856654" y="935886"/>
              <a:ext cx="7603778" cy="3724096"/>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源码</a:t>
              </a:r>
              <a:r>
                <a:rPr lang="zh-CN" altLang="en-US" sz="2000" b="1" dirty="0">
                  <a:solidFill>
                    <a:srgbClr val="11576A"/>
                  </a:solidFill>
                  <a:latin typeface="微软雅黑" panose="020B0503020204020204" pitchFamily="34" charset="-122"/>
                  <a:ea typeface="微软雅黑" panose="020B0503020204020204" pitchFamily="34" charset="-122"/>
                </a:rPr>
                <a:t>编辑工具：</a:t>
              </a:r>
              <a:r>
                <a:rPr lang="en-US" altLang="zh-CN" sz="2000" b="1" dirty="0">
                  <a:solidFill>
                    <a:srgbClr val="11576A"/>
                  </a:solidFill>
                  <a:latin typeface="微软雅黑" panose="020B0503020204020204" pitchFamily="34" charset="-122"/>
                  <a:ea typeface="微软雅黑" panose="020B0503020204020204" pitchFamily="34" charset="-122"/>
                </a:rPr>
                <a:t>Eclipse-CDT</a:t>
              </a:r>
              <a:r>
                <a:rPr lang="zh-CN" altLang="en-US" sz="2000" b="1" dirty="0">
                  <a:solidFill>
                    <a:srgbClr val="11576A"/>
                  </a:solidFill>
                  <a:latin typeface="微软雅黑" panose="020B0503020204020204" pitchFamily="34" charset="-122"/>
                  <a:ea typeface="微软雅黑" panose="020B0503020204020204" pitchFamily="34" charset="-122"/>
                </a:rPr>
                <a:t>、</a:t>
              </a:r>
              <a:r>
                <a:rPr lang="en-US" altLang="zh-CN" sz="2000" b="1" dirty="0">
                  <a:solidFill>
                    <a:srgbClr val="11576A"/>
                  </a:solidFill>
                  <a:latin typeface="微软雅黑" panose="020B0503020204020204" pitchFamily="34" charset="-122"/>
                  <a:ea typeface="微软雅黑" panose="020B0503020204020204" pitchFamily="34" charset="-122"/>
                </a:rPr>
                <a:t>understand</a:t>
              </a:r>
              <a:r>
                <a:rPr lang="zh-CN" altLang="en-US" sz="2000" b="1" dirty="0">
                  <a:solidFill>
                    <a:srgbClr val="11576A"/>
                  </a:solidFill>
                  <a:latin typeface="微软雅黑" panose="020B0503020204020204" pitchFamily="34" charset="-122"/>
                  <a:ea typeface="微软雅黑" panose="020B0503020204020204" pitchFamily="34" charset="-122"/>
                </a:rPr>
                <a:t>、</a:t>
              </a:r>
              <a:r>
                <a:rPr lang="en-US" altLang="zh-CN" sz="2000" b="1" dirty="0" err="1">
                  <a:solidFill>
                    <a:srgbClr val="11576A"/>
                  </a:solidFill>
                  <a:latin typeface="微软雅黑" panose="020B0503020204020204" pitchFamily="34" charset="-122"/>
                  <a:ea typeface="微软雅黑" panose="020B0503020204020204" pitchFamily="34" charset="-122"/>
                </a:rPr>
                <a:t>gedit</a:t>
              </a:r>
              <a:r>
                <a:rPr lang="zh-CN" altLang="en-US" sz="2000" b="1" dirty="0">
                  <a:solidFill>
                    <a:srgbClr val="11576A"/>
                  </a:solidFill>
                  <a:latin typeface="微软雅黑" panose="020B0503020204020204" pitchFamily="34" charset="-122"/>
                  <a:ea typeface="微软雅黑" panose="020B0503020204020204" pitchFamily="34" charset="-122"/>
                </a:rPr>
                <a:t>、</a:t>
              </a:r>
              <a:r>
                <a:rPr lang="en-US" altLang="zh-CN" sz="2000" b="1" dirty="0">
                  <a:solidFill>
                    <a:srgbClr val="11576A"/>
                  </a:solidFill>
                  <a:latin typeface="微软雅黑" panose="020B0503020204020204" pitchFamily="34" charset="-122"/>
                  <a:ea typeface="微软雅黑" panose="020B0503020204020204" pitchFamily="34" charset="-122"/>
                </a:rPr>
                <a:t>vim</a:t>
              </a:r>
              <a:endParaRPr lang="en-US" altLang="zh-CN" sz="2000"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en-US" altLang="zh-CN" b="1" dirty="0" smtClean="0">
                  <a:solidFill>
                    <a:srgbClr val="11576A"/>
                  </a:solidFill>
                  <a:latin typeface="微软雅黑" panose="020B0503020204020204" pitchFamily="34" charset="-122"/>
                  <a:ea typeface="微软雅黑" panose="020B0503020204020204" pitchFamily="34" charset="-122"/>
                </a:rPr>
                <a:t>         Eclipse-CDT</a:t>
              </a:r>
              <a:r>
                <a:rPr lang="zh-CN" altLang="en-US" b="1" dirty="0">
                  <a:solidFill>
                    <a:srgbClr val="11576A"/>
                  </a:solidFill>
                  <a:latin typeface="微软雅黑" panose="020B0503020204020204" pitchFamily="34" charset="-122"/>
                  <a:ea typeface="微软雅黑" panose="020B0503020204020204" pitchFamily="34" charset="-122"/>
                </a:rPr>
                <a:t>：基于</a:t>
              </a:r>
              <a:r>
                <a:rPr lang="en-US" altLang="zh-CN" b="1" dirty="0">
                  <a:solidFill>
                    <a:srgbClr val="11576A"/>
                  </a:solidFill>
                  <a:latin typeface="微软雅黑" panose="020B0503020204020204" pitchFamily="34" charset="-122"/>
                  <a:ea typeface="微软雅黑" panose="020B0503020204020204" pitchFamily="34" charset="-122"/>
                </a:rPr>
                <a:t>Eclipse</a:t>
              </a:r>
              <a:r>
                <a:rPr lang="zh-CN" altLang="en-US" b="1" dirty="0">
                  <a:solidFill>
                    <a:srgbClr val="11576A"/>
                  </a:solidFill>
                  <a:latin typeface="微软雅黑" panose="020B0503020204020204" pitchFamily="34" charset="-122"/>
                  <a:ea typeface="微软雅黑" panose="020B0503020204020204" pitchFamily="34" charset="-122"/>
                </a:rPr>
                <a:t>的</a:t>
              </a:r>
              <a:r>
                <a:rPr lang="en-US" altLang="zh-CN" b="1" dirty="0">
                  <a:solidFill>
                    <a:srgbClr val="11576A"/>
                  </a:solidFill>
                  <a:latin typeface="微软雅黑" panose="020B0503020204020204" pitchFamily="34" charset="-122"/>
                  <a:ea typeface="微软雅黑" panose="020B0503020204020204" pitchFamily="34" charset="-122"/>
                </a:rPr>
                <a:t>C/C++</a:t>
              </a:r>
              <a:r>
                <a:rPr lang="zh-CN" altLang="en-US" b="1" dirty="0">
                  <a:solidFill>
                    <a:srgbClr val="11576A"/>
                  </a:solidFill>
                  <a:latin typeface="微软雅黑" panose="020B0503020204020204" pitchFamily="34" charset="-122"/>
                  <a:ea typeface="微软雅黑" panose="020B0503020204020204" pitchFamily="34" charset="-122"/>
                </a:rPr>
                <a:t>集成开发环境</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跨</a:t>
              </a:r>
              <a:r>
                <a:rPr lang="zh-CN" altLang="en-US" b="1" dirty="0">
                  <a:solidFill>
                    <a:srgbClr val="11576A"/>
                  </a:solidFill>
                  <a:latin typeface="微软雅黑" panose="020B0503020204020204" pitchFamily="34" charset="-122"/>
                  <a:ea typeface="微软雅黑" panose="020B0503020204020204" pitchFamily="34" charset="-122"/>
                </a:rPr>
                <a:t>平台、丰富的分析理解代码的功能</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可</a:t>
              </a:r>
              <a:r>
                <a:rPr lang="zh-CN" altLang="en-US" b="1" dirty="0">
                  <a:solidFill>
                    <a:srgbClr val="11576A"/>
                  </a:solidFill>
                  <a:latin typeface="微软雅黑" panose="020B0503020204020204" pitchFamily="34" charset="-122"/>
                  <a:ea typeface="微软雅黑" panose="020B0503020204020204" pitchFamily="34" charset="-122"/>
                </a:rPr>
                <a:t>与</a:t>
              </a:r>
              <a:r>
                <a:rPr lang="en-US" altLang="zh-CN" b="1" dirty="0" err="1">
                  <a:solidFill>
                    <a:srgbClr val="11576A"/>
                  </a:solidFill>
                  <a:latin typeface="微软雅黑" panose="020B0503020204020204" pitchFamily="34" charset="-122"/>
                  <a:ea typeface="微软雅黑" panose="020B0503020204020204" pitchFamily="34" charset="-122"/>
                </a:rPr>
                <a:t>qemu</a:t>
              </a:r>
              <a:r>
                <a:rPr lang="zh-CN" altLang="en-US" b="1" dirty="0">
                  <a:solidFill>
                    <a:srgbClr val="11576A"/>
                  </a:solidFill>
                  <a:latin typeface="微软雅黑" panose="020B0503020204020204" pitchFamily="34" charset="-122"/>
                  <a:ea typeface="微软雅黑" panose="020B0503020204020204" pitchFamily="34" charset="-122"/>
                </a:rPr>
                <a:t>结合，联机源码级</a:t>
              </a:r>
              <a:r>
                <a:rPr lang="en-US" altLang="zh-CN" b="1" dirty="0">
                  <a:solidFill>
                    <a:srgbClr val="11576A"/>
                  </a:solidFill>
                  <a:latin typeface="微软雅黑" panose="020B0503020204020204" pitchFamily="34" charset="-122"/>
                  <a:ea typeface="微软雅黑" panose="020B0503020204020204" pitchFamily="34" charset="-122"/>
                </a:rPr>
                <a:t>Debug </a:t>
              </a:r>
              <a:r>
                <a:rPr lang="en-US" altLang="zh-CN" b="1" dirty="0" err="1">
                  <a:solidFill>
                    <a:srgbClr val="11576A"/>
                  </a:solidFill>
                  <a:latin typeface="微软雅黑" panose="020B0503020204020204" pitchFamily="34" charset="-122"/>
                  <a:ea typeface="微软雅黑" panose="020B0503020204020204" pitchFamily="34" charset="-122"/>
                </a:rPr>
                <a:t>uCore</a:t>
              </a:r>
              <a:r>
                <a:rPr lang="en-US" altLang="zh-CN" b="1" dirty="0">
                  <a:solidFill>
                    <a:srgbClr val="11576A"/>
                  </a:solidFill>
                  <a:latin typeface="微软雅黑" panose="020B0503020204020204" pitchFamily="34" charset="-122"/>
                  <a:ea typeface="微软雅黑" panose="020B0503020204020204" pitchFamily="34" charset="-122"/>
                </a:rPr>
                <a:t> OS</a:t>
              </a:r>
              <a:r>
                <a:rPr lang="zh-CN" altLang="en-US" b="1" dirty="0">
                  <a:solidFill>
                    <a:srgbClr val="11576A"/>
                  </a:solidFill>
                  <a:latin typeface="微软雅黑" panose="020B0503020204020204" pitchFamily="34" charset="-122"/>
                  <a:ea typeface="微软雅黑" panose="020B0503020204020204" pitchFamily="34" charset="-122"/>
                </a:rPr>
                <a:t>。</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en-US" altLang="zh-CN" b="1" dirty="0" smtClean="0">
                  <a:solidFill>
                    <a:srgbClr val="11576A"/>
                  </a:solidFill>
                  <a:latin typeface="微软雅黑" panose="020B0503020204020204" pitchFamily="34" charset="-122"/>
                  <a:ea typeface="微软雅黑" panose="020B0503020204020204" pitchFamily="34" charset="-122"/>
                </a:rPr>
                <a:t>         Understand</a:t>
              </a:r>
              <a:r>
                <a:rPr lang="zh-CN" altLang="en-US" b="1" dirty="0">
                  <a:solidFill>
                    <a:srgbClr val="11576A"/>
                  </a:solidFill>
                  <a:latin typeface="微软雅黑" panose="020B0503020204020204" pitchFamily="34" charset="-122"/>
                  <a:ea typeface="微软雅黑" panose="020B0503020204020204" pitchFamily="34" charset="-122"/>
                </a:rPr>
                <a:t>：跨平台、丰富的分析理解代码的功能</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en-US" altLang="zh-CN" b="1" dirty="0" smtClean="0">
                  <a:solidFill>
                    <a:srgbClr val="11576A"/>
                  </a:solidFill>
                  <a:latin typeface="微软雅黑" panose="020B0503020204020204" pitchFamily="34" charset="-122"/>
                  <a:ea typeface="微软雅黑" panose="020B0503020204020204" pitchFamily="34" charset="-122"/>
                </a:rPr>
                <a:t>               Windows</a:t>
              </a:r>
              <a:r>
                <a:rPr lang="zh-CN" altLang="en-US" b="1" dirty="0">
                  <a:solidFill>
                    <a:srgbClr val="11576A"/>
                  </a:solidFill>
                  <a:latin typeface="微软雅黑" panose="020B0503020204020204" pitchFamily="34" charset="-122"/>
                  <a:ea typeface="微软雅黑" panose="020B0503020204020204" pitchFamily="34" charset="-122"/>
                </a:rPr>
                <a:t>上有类似的</a:t>
              </a:r>
              <a:r>
                <a:rPr lang="en-US" altLang="zh-CN" b="1" dirty="0" err="1">
                  <a:solidFill>
                    <a:srgbClr val="11576A"/>
                  </a:solidFill>
                  <a:latin typeface="微软雅黑" panose="020B0503020204020204" pitchFamily="34" charset="-122"/>
                  <a:ea typeface="微软雅黑" panose="020B0503020204020204" pitchFamily="34" charset="-122"/>
                </a:rPr>
                <a:t>sourceinsight</a:t>
              </a:r>
              <a:r>
                <a:rPr lang="zh-CN" altLang="en-US" b="1" dirty="0">
                  <a:solidFill>
                    <a:srgbClr val="11576A"/>
                  </a:solidFill>
                  <a:latin typeface="微软雅黑" panose="020B0503020204020204" pitchFamily="34" charset="-122"/>
                  <a:ea typeface="微软雅黑" panose="020B0503020204020204" pitchFamily="34" charset="-122"/>
                </a:rPr>
                <a:t>软件</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en-US" altLang="zh-CN" b="1" dirty="0" smtClean="0">
                  <a:solidFill>
                    <a:srgbClr val="11576A"/>
                  </a:solidFill>
                  <a:latin typeface="微软雅黑" panose="020B0503020204020204" pitchFamily="34" charset="-122"/>
                  <a:ea typeface="微软雅黑" panose="020B0503020204020204" pitchFamily="34" charset="-122"/>
                </a:rPr>
                <a:t>         </a:t>
              </a:r>
              <a:r>
                <a:rPr lang="en-US" altLang="zh-CN" b="1" dirty="0" err="1" smtClean="0">
                  <a:solidFill>
                    <a:srgbClr val="11576A"/>
                  </a:solidFill>
                  <a:latin typeface="微软雅黑" panose="020B0503020204020204" pitchFamily="34" charset="-122"/>
                  <a:ea typeface="微软雅黑" panose="020B0503020204020204" pitchFamily="34" charset="-122"/>
                </a:rPr>
                <a:t>gedit</a:t>
              </a:r>
              <a:r>
                <a:rPr lang="zh-CN" altLang="en-US" b="1" dirty="0">
                  <a:solidFill>
                    <a:srgbClr val="11576A"/>
                  </a:solidFill>
                  <a:latin typeface="微软雅黑" panose="020B0503020204020204" pitchFamily="34" charset="-122"/>
                  <a:ea typeface="微软雅黑" panose="020B0503020204020204" pitchFamily="34" charset="-122"/>
                </a:rPr>
                <a:t>：</a:t>
              </a:r>
              <a:r>
                <a:rPr lang="en-US" altLang="zh-CN" b="1" dirty="0">
                  <a:solidFill>
                    <a:srgbClr val="11576A"/>
                  </a:solidFill>
                  <a:latin typeface="微软雅黑" panose="020B0503020204020204" pitchFamily="34" charset="-122"/>
                  <a:ea typeface="微软雅黑" panose="020B0503020204020204" pitchFamily="34" charset="-122"/>
                </a:rPr>
                <a:t>Linux</a:t>
              </a:r>
              <a:r>
                <a:rPr lang="zh-CN" altLang="en-US" b="1" dirty="0">
                  <a:solidFill>
                    <a:srgbClr val="11576A"/>
                  </a:solidFill>
                  <a:latin typeface="微软雅黑" panose="020B0503020204020204" pitchFamily="34" charset="-122"/>
                  <a:ea typeface="微软雅黑" panose="020B0503020204020204" pitchFamily="34" charset="-122"/>
                </a:rPr>
                <a:t>中的常用文本编辑</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en-US" altLang="zh-CN" b="1" dirty="0" smtClean="0">
                  <a:solidFill>
                    <a:srgbClr val="11576A"/>
                  </a:solidFill>
                  <a:latin typeface="微软雅黑" panose="020B0503020204020204" pitchFamily="34" charset="-122"/>
                  <a:ea typeface="微软雅黑" panose="020B0503020204020204" pitchFamily="34" charset="-122"/>
                </a:rPr>
                <a:t>               Windows</a:t>
              </a:r>
              <a:r>
                <a:rPr lang="zh-CN" altLang="en-US" b="1" dirty="0">
                  <a:solidFill>
                    <a:srgbClr val="11576A"/>
                  </a:solidFill>
                  <a:latin typeface="微软雅黑" panose="020B0503020204020204" pitchFamily="34" charset="-122"/>
                  <a:ea typeface="微软雅黑" panose="020B0503020204020204" pitchFamily="34" charset="-122"/>
                </a:rPr>
                <a:t>上有类似的</a:t>
              </a:r>
              <a:r>
                <a:rPr lang="en-US" altLang="zh-CN" b="1" dirty="0">
                  <a:solidFill>
                    <a:srgbClr val="11576A"/>
                  </a:solidFill>
                  <a:latin typeface="微软雅黑" panose="020B0503020204020204" pitchFamily="34" charset="-122"/>
                  <a:ea typeface="微软雅黑" panose="020B0503020204020204" pitchFamily="34" charset="-122"/>
                </a:rPr>
                <a:t>notepad</a:t>
              </a:r>
              <a:endParaRPr lang="en-US" altLang="zh-CN"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en-US" altLang="zh-CN" b="1" dirty="0" smtClean="0">
                  <a:solidFill>
                    <a:srgbClr val="11576A"/>
                  </a:solidFill>
                  <a:latin typeface="微软雅黑" panose="020B0503020204020204" pitchFamily="34" charset="-122"/>
                  <a:ea typeface="微软雅黑" panose="020B0503020204020204" pitchFamily="34" charset="-122"/>
                </a:rPr>
                <a:t>         vim</a:t>
              </a:r>
              <a:r>
                <a:rPr lang="en-US" altLang="zh-CN" b="1" dirty="0">
                  <a:solidFill>
                    <a:srgbClr val="11576A"/>
                  </a:solidFill>
                  <a:latin typeface="微软雅黑" panose="020B0503020204020204" pitchFamily="34" charset="-122"/>
                  <a:ea typeface="微软雅黑" panose="020B0503020204020204" pitchFamily="34" charset="-122"/>
                </a:rPr>
                <a:t>: Linux/</a:t>
              </a:r>
              <a:r>
                <a:rPr lang="en-US" altLang="zh-CN" b="1" dirty="0" err="1">
                  <a:solidFill>
                    <a:srgbClr val="11576A"/>
                  </a:solidFill>
                  <a:latin typeface="微软雅黑" panose="020B0503020204020204" pitchFamily="34" charset="-122"/>
                  <a:ea typeface="微软雅黑" panose="020B0503020204020204" pitchFamily="34" charset="-122"/>
                </a:rPr>
                <a:t>unix</a:t>
              </a:r>
              <a:r>
                <a:rPr lang="zh-CN" altLang="en-US" b="1" dirty="0">
                  <a:solidFill>
                    <a:srgbClr val="11576A"/>
                  </a:solidFill>
                  <a:latin typeface="微软雅黑" panose="020B0503020204020204" pitchFamily="34" charset="-122"/>
                  <a:ea typeface="微软雅黑" panose="020B0503020204020204" pitchFamily="34" charset="-122"/>
                </a:rPr>
                <a:t>中的传统编辑器</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类似</a:t>
              </a:r>
              <a:r>
                <a:rPr lang="zh-CN" altLang="en-US" b="1" dirty="0">
                  <a:solidFill>
                    <a:srgbClr val="11576A"/>
                  </a:solidFill>
                  <a:latin typeface="微软雅黑" panose="020B0503020204020204" pitchFamily="34" charset="-122"/>
                  <a:ea typeface="微软雅黑" panose="020B0503020204020204" pitchFamily="34" charset="-122"/>
                </a:rPr>
                <a:t>有</a:t>
              </a:r>
              <a:r>
                <a:rPr lang="en-US" altLang="zh-CN" b="1" dirty="0" err="1">
                  <a:solidFill>
                    <a:srgbClr val="11576A"/>
                  </a:solidFill>
                  <a:latin typeface="微软雅黑" panose="020B0503020204020204" pitchFamily="34" charset="-122"/>
                  <a:ea typeface="微软雅黑" panose="020B0503020204020204" pitchFamily="34" charset="-122"/>
                </a:rPr>
                <a:t>emacs</a:t>
              </a:r>
              <a:r>
                <a:rPr lang="zh-CN" altLang="en-US" b="1" dirty="0">
                  <a:solidFill>
                    <a:srgbClr val="11576A"/>
                  </a:solidFill>
                  <a:latin typeface="微软雅黑" panose="020B0503020204020204" pitchFamily="34" charset="-122"/>
                  <a:ea typeface="微软雅黑" panose="020B0503020204020204" pitchFamily="34" charset="-122"/>
                </a:rPr>
                <a:t>等</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可</a:t>
              </a:r>
              <a:r>
                <a:rPr lang="zh-CN" altLang="en-US" b="1" dirty="0">
                  <a:solidFill>
                    <a:srgbClr val="11576A"/>
                  </a:solidFill>
                  <a:latin typeface="微软雅黑" panose="020B0503020204020204" pitchFamily="34" charset="-122"/>
                  <a:ea typeface="微软雅黑" panose="020B0503020204020204" pitchFamily="34" charset="-122"/>
                </a:rPr>
                <a:t>通过</a:t>
              </a:r>
              <a:r>
                <a:rPr lang="en-US" altLang="zh-CN" b="1" dirty="0">
                  <a:solidFill>
                    <a:srgbClr val="11576A"/>
                  </a:solidFill>
                  <a:latin typeface="微软雅黑" panose="020B0503020204020204" pitchFamily="34" charset="-122"/>
                  <a:ea typeface="微软雅黑" panose="020B0503020204020204" pitchFamily="34" charset="-122"/>
                </a:rPr>
                <a:t>exuberant-</a:t>
              </a:r>
              <a:r>
                <a:rPr lang="en-US" altLang="zh-CN" b="1" dirty="0" err="1">
                  <a:solidFill>
                    <a:srgbClr val="11576A"/>
                  </a:solidFill>
                  <a:latin typeface="微软雅黑" panose="020B0503020204020204" pitchFamily="34" charset="-122"/>
                  <a:ea typeface="微软雅黑" panose="020B0503020204020204" pitchFamily="34" charset="-122"/>
                </a:rPr>
                <a:t>ctags</a:t>
              </a:r>
              <a:r>
                <a:rPr lang="zh-CN" altLang="en-US" b="1" dirty="0">
                  <a:solidFill>
                    <a:srgbClr val="11576A"/>
                  </a:solidFill>
                  <a:latin typeface="微软雅黑" panose="020B0503020204020204" pitchFamily="34" charset="-122"/>
                  <a:ea typeface="微软雅黑" panose="020B0503020204020204" pitchFamily="34" charset="-122"/>
                </a:rPr>
                <a:t>、</a:t>
              </a:r>
              <a:r>
                <a:rPr lang="en-US" altLang="zh-CN" b="1" dirty="0" err="1">
                  <a:solidFill>
                    <a:srgbClr val="11576A"/>
                  </a:solidFill>
                  <a:latin typeface="微软雅黑" panose="020B0503020204020204" pitchFamily="34" charset="-122"/>
                  <a:ea typeface="微软雅黑" panose="020B0503020204020204" pitchFamily="34" charset="-122"/>
                </a:rPr>
                <a:t>cscope</a:t>
              </a:r>
              <a:r>
                <a:rPr lang="zh-CN" altLang="en-US" b="1" dirty="0">
                  <a:solidFill>
                    <a:srgbClr val="11576A"/>
                  </a:solidFill>
                  <a:latin typeface="微软雅黑" panose="020B0503020204020204" pitchFamily="34" charset="-122"/>
                  <a:ea typeface="微软雅黑" panose="020B0503020204020204" pitchFamily="34" charset="-122"/>
                </a:rPr>
                <a:t>等实现代码定位</a:t>
              </a:r>
            </a:p>
          </p:txBody>
        </p:sp>
        <p:pic>
          <p:nvPicPr>
            <p:cNvPr id="58" name="图片 57" descr="小点1.png"/>
            <p:cNvPicPr>
              <a:picLocks noChangeAspect="1"/>
            </p:cNvPicPr>
            <p:nvPr/>
          </p:nvPicPr>
          <p:blipFill>
            <a:blip r:embed="rId1" cstate="print"/>
            <a:stretch>
              <a:fillRect/>
            </a:stretch>
          </p:blipFill>
          <p:spPr>
            <a:xfrm>
              <a:off x="1297732" y="1432110"/>
              <a:ext cx="151066" cy="148997"/>
            </a:xfrm>
            <a:prstGeom prst="rect">
              <a:avLst/>
            </a:prstGeom>
          </p:spPr>
        </p:pic>
        <p:pic>
          <p:nvPicPr>
            <p:cNvPr id="59" name="图片 58" descr="小点1.png"/>
            <p:cNvPicPr>
              <a:picLocks noChangeAspect="1"/>
            </p:cNvPicPr>
            <p:nvPr/>
          </p:nvPicPr>
          <p:blipFill>
            <a:blip r:embed="rId1" cstate="print"/>
            <a:stretch>
              <a:fillRect/>
            </a:stretch>
          </p:blipFill>
          <p:spPr>
            <a:xfrm>
              <a:off x="1297732" y="2383666"/>
              <a:ext cx="151066" cy="148997"/>
            </a:xfrm>
            <a:prstGeom prst="rect">
              <a:avLst/>
            </a:prstGeom>
          </p:spPr>
        </p:pic>
        <p:pic>
          <p:nvPicPr>
            <p:cNvPr id="6" name="图片 5" descr="小点1.png"/>
            <p:cNvPicPr>
              <a:picLocks noChangeAspect="1"/>
            </p:cNvPicPr>
            <p:nvPr/>
          </p:nvPicPr>
          <p:blipFill>
            <a:blip r:embed="rId1" cstate="print"/>
            <a:stretch>
              <a:fillRect/>
            </a:stretch>
          </p:blipFill>
          <p:spPr>
            <a:xfrm>
              <a:off x="1297732" y="3080886"/>
              <a:ext cx="151066" cy="148997"/>
            </a:xfrm>
            <a:prstGeom prst="rect">
              <a:avLst/>
            </a:prstGeom>
          </p:spPr>
        </p:pic>
        <p:pic>
          <p:nvPicPr>
            <p:cNvPr id="7" name="图片 6" descr="小点1.png"/>
            <p:cNvPicPr>
              <a:picLocks noChangeAspect="1"/>
            </p:cNvPicPr>
            <p:nvPr/>
          </p:nvPicPr>
          <p:blipFill>
            <a:blip r:embed="rId1" cstate="print"/>
            <a:stretch>
              <a:fillRect/>
            </a:stretch>
          </p:blipFill>
          <p:spPr>
            <a:xfrm>
              <a:off x="1297732" y="3703607"/>
              <a:ext cx="151066" cy="148997"/>
            </a:xfrm>
            <a:prstGeom prst="rect">
              <a:avLst/>
            </a:prstGeom>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214296"/>
            <a:ext cx="5544616" cy="553998"/>
          </a:xfrm>
          <a:prstGeom prst="rect">
            <a:avLst/>
          </a:prstGeom>
          <a:noFill/>
        </p:spPr>
        <p:txBody>
          <a:bodyPr wrap="square" rtlCol="0">
            <a:spAutoFit/>
          </a:bodyPr>
          <a:lstStyle/>
          <a:p>
            <a:r>
              <a:rPr lang="zh-CN" altLang="en-US" sz="3000" b="1" dirty="0" smtClean="0">
                <a:solidFill>
                  <a:srgbClr val="11576A"/>
                </a:solidFill>
                <a:latin typeface="微软雅黑" panose="020B0503020204020204" pitchFamily="34" charset="-122"/>
                <a:ea typeface="微软雅黑" panose="020B0503020204020204" pitchFamily="34" charset="-122"/>
              </a:rPr>
              <a:t>使用实验</a:t>
            </a:r>
            <a:r>
              <a:rPr lang="zh-CN" altLang="en-US" sz="3000" b="1" dirty="0">
                <a:solidFill>
                  <a:srgbClr val="11576A"/>
                </a:solidFill>
                <a:latin typeface="微软雅黑" panose="020B0503020204020204" pitchFamily="34" charset="-122"/>
                <a:ea typeface="微软雅黑" panose="020B0503020204020204" pitchFamily="34" charset="-122"/>
              </a:rPr>
              <a:t>工具</a:t>
            </a:r>
          </a:p>
        </p:txBody>
      </p:sp>
      <p:grpSp>
        <p:nvGrpSpPr>
          <p:cNvPr id="2" name="组合 1"/>
          <p:cNvGrpSpPr/>
          <p:nvPr/>
        </p:nvGrpSpPr>
        <p:grpSpPr>
          <a:xfrm>
            <a:off x="928662" y="1002814"/>
            <a:ext cx="7143800" cy="1397306"/>
            <a:chOff x="928662" y="1002814"/>
            <a:chExt cx="7143800" cy="1397306"/>
          </a:xfrm>
        </p:grpSpPr>
        <p:sp>
          <p:nvSpPr>
            <p:cNvPr id="57" name="TextBox 82"/>
            <p:cNvSpPr txBox="1"/>
            <p:nvPr/>
          </p:nvSpPr>
          <p:spPr>
            <a:xfrm>
              <a:off x="928662" y="1002814"/>
              <a:ext cx="7143800" cy="1397306"/>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源码</a:t>
              </a:r>
              <a:r>
                <a:rPr lang="zh-CN" altLang="en-US" sz="2000" b="1" dirty="0">
                  <a:solidFill>
                    <a:srgbClr val="11576A"/>
                  </a:solidFill>
                  <a:latin typeface="微软雅黑" panose="020B0503020204020204" pitchFamily="34" charset="-122"/>
                  <a:ea typeface="微软雅黑" panose="020B0503020204020204" pitchFamily="34" charset="-122"/>
                </a:rPr>
                <a:t>比较工具：diff、meld</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比较</a:t>
              </a:r>
              <a:r>
                <a:rPr lang="zh-CN" altLang="en-US" b="1" dirty="0">
                  <a:solidFill>
                    <a:srgbClr val="11576A"/>
                  </a:solidFill>
                  <a:latin typeface="微软雅黑" panose="020B0503020204020204" pitchFamily="34" charset="-122"/>
                  <a:ea typeface="微软雅黑" panose="020B0503020204020204" pitchFamily="34" charset="-122"/>
                </a:rPr>
                <a:t>不同目录或不同文件的区别</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diff</a:t>
              </a:r>
              <a:r>
                <a:rPr lang="zh-CN" altLang="en-US" b="1" dirty="0">
                  <a:solidFill>
                    <a:srgbClr val="11576A"/>
                  </a:solidFill>
                  <a:latin typeface="微软雅黑" panose="020B0503020204020204" pitchFamily="34" charset="-122"/>
                  <a:ea typeface="微软雅黑" panose="020B0503020204020204" pitchFamily="34" charset="-122"/>
                </a:rPr>
                <a:t>是命令行工具，使用简单</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meld</a:t>
              </a:r>
              <a:r>
                <a:rPr lang="zh-CN" altLang="en-US" b="1" dirty="0">
                  <a:solidFill>
                    <a:srgbClr val="11576A"/>
                  </a:solidFill>
                  <a:latin typeface="微软雅黑" panose="020B0503020204020204" pitchFamily="34" charset="-122"/>
                  <a:ea typeface="微软雅黑" panose="020B0503020204020204" pitchFamily="34" charset="-122"/>
                </a:rPr>
                <a:t>是图形界面的工具，功能相对直观和方便</a:t>
              </a:r>
            </a:p>
          </p:txBody>
        </p:sp>
        <p:pic>
          <p:nvPicPr>
            <p:cNvPr id="58" name="图片 57" descr="小点1.png"/>
            <p:cNvPicPr>
              <a:picLocks noChangeAspect="1"/>
            </p:cNvPicPr>
            <p:nvPr/>
          </p:nvPicPr>
          <p:blipFill>
            <a:blip r:embed="rId1" cstate="print"/>
            <a:stretch>
              <a:fillRect/>
            </a:stretch>
          </p:blipFill>
          <p:spPr>
            <a:xfrm>
              <a:off x="1369740" y="1499038"/>
              <a:ext cx="151066" cy="148997"/>
            </a:xfrm>
            <a:prstGeom prst="rect">
              <a:avLst/>
            </a:prstGeom>
          </p:spPr>
        </p:pic>
        <p:pic>
          <p:nvPicPr>
            <p:cNvPr id="59" name="图片 58" descr="小点1.png"/>
            <p:cNvPicPr>
              <a:picLocks noChangeAspect="1"/>
            </p:cNvPicPr>
            <p:nvPr/>
          </p:nvPicPr>
          <p:blipFill>
            <a:blip r:embed="rId1" cstate="print"/>
            <a:stretch>
              <a:fillRect/>
            </a:stretch>
          </p:blipFill>
          <p:spPr>
            <a:xfrm>
              <a:off x="1369740" y="1807291"/>
              <a:ext cx="151066" cy="148997"/>
            </a:xfrm>
            <a:prstGeom prst="rect">
              <a:avLst/>
            </a:prstGeom>
          </p:spPr>
        </p:pic>
        <p:pic>
          <p:nvPicPr>
            <p:cNvPr id="8" name="图片 7" descr="小点1.png"/>
            <p:cNvPicPr>
              <a:picLocks noChangeAspect="1"/>
            </p:cNvPicPr>
            <p:nvPr/>
          </p:nvPicPr>
          <p:blipFill>
            <a:blip r:embed="rId1" cstate="print"/>
            <a:stretch>
              <a:fillRect/>
            </a:stretch>
          </p:blipFill>
          <p:spPr>
            <a:xfrm>
              <a:off x="1369740" y="2144259"/>
              <a:ext cx="151066" cy="148997"/>
            </a:xfrm>
            <a:prstGeom prst="rect">
              <a:avLst/>
            </a:prstGeom>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214296"/>
            <a:ext cx="5544616" cy="553998"/>
          </a:xfrm>
          <a:prstGeom prst="rect">
            <a:avLst/>
          </a:prstGeom>
          <a:noFill/>
        </p:spPr>
        <p:txBody>
          <a:bodyPr wrap="square" rtlCol="0">
            <a:spAutoFit/>
          </a:bodyPr>
          <a:lstStyle/>
          <a:p>
            <a:r>
              <a:rPr lang="zh-CN" altLang="en-US" sz="3000" b="1" dirty="0" smtClean="0">
                <a:solidFill>
                  <a:srgbClr val="11576A"/>
                </a:solidFill>
                <a:latin typeface="微软雅黑" panose="020B0503020204020204" pitchFamily="34" charset="-122"/>
                <a:ea typeface="微软雅黑" panose="020B0503020204020204" pitchFamily="34" charset="-122"/>
              </a:rPr>
              <a:t>使用实验</a:t>
            </a:r>
            <a:r>
              <a:rPr lang="zh-CN" altLang="en-US" sz="3000" b="1" dirty="0">
                <a:solidFill>
                  <a:srgbClr val="11576A"/>
                </a:solidFill>
                <a:latin typeface="微软雅黑" panose="020B0503020204020204" pitchFamily="34" charset="-122"/>
                <a:ea typeface="微软雅黑" panose="020B0503020204020204" pitchFamily="34" charset="-122"/>
              </a:rPr>
              <a:t>工具</a:t>
            </a:r>
          </a:p>
        </p:txBody>
      </p:sp>
      <p:grpSp>
        <p:nvGrpSpPr>
          <p:cNvPr id="2" name="组合 1"/>
          <p:cNvGrpSpPr/>
          <p:nvPr/>
        </p:nvGrpSpPr>
        <p:grpSpPr>
          <a:xfrm>
            <a:off x="928662" y="1002814"/>
            <a:ext cx="7143800" cy="2062103"/>
            <a:chOff x="928662" y="1002814"/>
            <a:chExt cx="7143800" cy="2062103"/>
          </a:xfrm>
        </p:grpSpPr>
        <p:sp>
          <p:nvSpPr>
            <p:cNvPr id="57" name="TextBox 82"/>
            <p:cNvSpPr txBox="1"/>
            <p:nvPr/>
          </p:nvSpPr>
          <p:spPr>
            <a:xfrm>
              <a:off x="928662" y="1002814"/>
              <a:ext cx="7143800" cy="2062103"/>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开发</a:t>
              </a:r>
              <a:r>
                <a:rPr lang="zh-CN" altLang="en-US" sz="2000" b="1" dirty="0">
                  <a:solidFill>
                    <a:srgbClr val="11576A"/>
                  </a:solidFill>
                  <a:latin typeface="微软雅黑" panose="020B0503020204020204" pitchFamily="34" charset="-122"/>
                  <a:ea typeface="微软雅黑" panose="020B0503020204020204" pitchFamily="34" charset="-122"/>
                </a:rPr>
                <a:t>编译调试工具：gcc 、gdb 、make</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gcc</a:t>
              </a:r>
              <a:r>
                <a:rPr lang="zh-CN" altLang="en-US" b="1" dirty="0">
                  <a:solidFill>
                    <a:srgbClr val="11576A"/>
                  </a:solidFill>
                  <a:latin typeface="微软雅黑" panose="020B0503020204020204" pitchFamily="34" charset="-122"/>
                  <a:ea typeface="微软雅黑" panose="020B0503020204020204" pitchFamily="34" charset="-122"/>
                </a:rPr>
                <a:t>：C语言编译器</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gdb</a:t>
              </a:r>
              <a:r>
                <a:rPr lang="zh-CN" altLang="en-US" b="1" dirty="0">
                  <a:solidFill>
                    <a:srgbClr val="11576A"/>
                  </a:solidFill>
                  <a:latin typeface="微软雅黑" panose="020B0503020204020204" pitchFamily="34" charset="-122"/>
                  <a:ea typeface="微软雅黑" panose="020B0503020204020204" pitchFamily="34" charset="-122"/>
                </a:rPr>
                <a:t>：执行程序调试器</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make</a:t>
              </a:r>
              <a:r>
                <a:rPr lang="zh-CN" altLang="en-US" b="1" dirty="0">
                  <a:solidFill>
                    <a:srgbClr val="11576A"/>
                  </a:solidFill>
                  <a:latin typeface="微软雅黑" panose="020B0503020204020204" pitchFamily="34" charset="-122"/>
                  <a:ea typeface="微软雅黑" panose="020B0503020204020204" pitchFamily="34" charset="-122"/>
                </a:rPr>
                <a:t>：软件工程管理工具</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make</a:t>
              </a:r>
              <a:r>
                <a:rPr lang="zh-CN" altLang="en-US" b="1" dirty="0">
                  <a:solidFill>
                    <a:srgbClr val="11576A"/>
                  </a:solidFill>
                  <a:latin typeface="微软雅黑" panose="020B0503020204020204" pitchFamily="34" charset="-122"/>
                  <a:ea typeface="微软雅黑" panose="020B0503020204020204" pitchFamily="34" charset="-122"/>
                </a:rPr>
                <a:t>命令执行时，需要一个 makefile 文件，以</a:t>
              </a:r>
              <a:r>
                <a:rPr lang="zh-CN" altLang="en-US" b="1" dirty="0" smtClean="0">
                  <a:solidFill>
                    <a:srgbClr val="11576A"/>
                  </a:solidFill>
                  <a:latin typeface="微软雅黑" panose="020B0503020204020204" pitchFamily="34" charset="-122"/>
                  <a:ea typeface="微软雅黑" panose="020B0503020204020204" pitchFamily="34" charset="-122"/>
                </a:rPr>
                <a:t>告诉</a:t>
              </a:r>
              <a:endParaRPr lang="en-US" altLang="zh-CN" b="1" dirty="0" smtClean="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en-US" altLang="zh-CN" b="1" dirty="0">
                  <a:solidFill>
                    <a:srgbClr val="11576A"/>
                  </a:solidFill>
                  <a:latin typeface="微软雅黑" panose="020B0503020204020204" pitchFamily="34" charset="-122"/>
                  <a:ea typeface="微软雅黑" panose="020B0503020204020204" pitchFamily="34" charset="-122"/>
                </a:rPr>
                <a:t> </a:t>
              </a:r>
              <a:r>
                <a:rPr lang="en-US" altLang="zh-CN" b="1" dirty="0" smtClean="0">
                  <a:solidFill>
                    <a:srgbClr val="11576A"/>
                  </a:solidFill>
                  <a:latin typeface="微软雅黑" panose="020B0503020204020204" pitchFamily="34" charset="-122"/>
                  <a:ea typeface="微软雅黑" panose="020B0503020204020204" pitchFamily="34" charset="-122"/>
                </a:rPr>
                <a:t>       </a:t>
              </a:r>
              <a:r>
                <a:rPr lang="zh-CN" altLang="en-US" b="1" dirty="0" smtClean="0">
                  <a:solidFill>
                    <a:srgbClr val="11576A"/>
                  </a:solidFill>
                  <a:latin typeface="微软雅黑" panose="020B0503020204020204" pitchFamily="34" charset="-122"/>
                  <a:ea typeface="微软雅黑" panose="020B0503020204020204" pitchFamily="34" charset="-122"/>
                </a:rPr>
                <a:t>      make</a:t>
              </a:r>
              <a:r>
                <a:rPr lang="zh-CN" altLang="en-US" b="1" dirty="0">
                  <a:solidFill>
                    <a:srgbClr val="11576A"/>
                  </a:solidFill>
                  <a:latin typeface="微软雅黑" panose="020B0503020204020204" pitchFamily="34" charset="-122"/>
                  <a:ea typeface="微软雅黑" panose="020B0503020204020204" pitchFamily="34" charset="-122"/>
                </a:rPr>
                <a:t>命令如何去编译和链接程序。</a:t>
              </a:r>
            </a:p>
          </p:txBody>
        </p:sp>
        <p:pic>
          <p:nvPicPr>
            <p:cNvPr id="58" name="图片 57" descr="小点1.png"/>
            <p:cNvPicPr>
              <a:picLocks noChangeAspect="1"/>
            </p:cNvPicPr>
            <p:nvPr/>
          </p:nvPicPr>
          <p:blipFill>
            <a:blip r:embed="rId1" cstate="print"/>
            <a:stretch>
              <a:fillRect/>
            </a:stretch>
          </p:blipFill>
          <p:spPr>
            <a:xfrm>
              <a:off x="1369740" y="1499038"/>
              <a:ext cx="151066" cy="148997"/>
            </a:xfrm>
            <a:prstGeom prst="rect">
              <a:avLst/>
            </a:prstGeom>
          </p:spPr>
        </p:pic>
        <p:pic>
          <p:nvPicPr>
            <p:cNvPr id="59" name="图片 58" descr="小点1.png"/>
            <p:cNvPicPr>
              <a:picLocks noChangeAspect="1"/>
            </p:cNvPicPr>
            <p:nvPr/>
          </p:nvPicPr>
          <p:blipFill>
            <a:blip r:embed="rId1" cstate="print"/>
            <a:stretch>
              <a:fillRect/>
            </a:stretch>
          </p:blipFill>
          <p:spPr>
            <a:xfrm>
              <a:off x="1369740" y="1807291"/>
              <a:ext cx="151066" cy="148997"/>
            </a:xfrm>
            <a:prstGeom prst="rect">
              <a:avLst/>
            </a:prstGeom>
          </p:spPr>
        </p:pic>
        <p:pic>
          <p:nvPicPr>
            <p:cNvPr id="8" name="图片 7" descr="小点1.png"/>
            <p:cNvPicPr>
              <a:picLocks noChangeAspect="1"/>
            </p:cNvPicPr>
            <p:nvPr/>
          </p:nvPicPr>
          <p:blipFill>
            <a:blip r:embed="rId1" cstate="print"/>
            <a:stretch>
              <a:fillRect/>
            </a:stretch>
          </p:blipFill>
          <p:spPr>
            <a:xfrm>
              <a:off x="1369740" y="2144259"/>
              <a:ext cx="151066" cy="148997"/>
            </a:xfrm>
            <a:prstGeom prst="rect">
              <a:avLst/>
            </a:prstGeom>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214296"/>
            <a:ext cx="5544616" cy="553998"/>
          </a:xfrm>
          <a:prstGeom prst="rect">
            <a:avLst/>
          </a:prstGeom>
          <a:noFill/>
        </p:spPr>
        <p:txBody>
          <a:bodyPr wrap="square" rtlCol="0">
            <a:spAutoFit/>
          </a:bodyPr>
          <a:lstStyle/>
          <a:p>
            <a:r>
              <a:rPr lang="zh-CN" altLang="en-US" sz="3000" b="1" dirty="0" smtClean="0">
                <a:solidFill>
                  <a:srgbClr val="11576A"/>
                </a:solidFill>
                <a:latin typeface="微软雅黑" panose="020B0503020204020204" pitchFamily="34" charset="-122"/>
                <a:ea typeface="微软雅黑" panose="020B0503020204020204" pitchFamily="34" charset="-122"/>
              </a:rPr>
              <a:t>使用实验</a:t>
            </a:r>
            <a:r>
              <a:rPr lang="zh-CN" altLang="en-US" sz="3000" b="1" dirty="0">
                <a:solidFill>
                  <a:srgbClr val="11576A"/>
                </a:solidFill>
                <a:latin typeface="微软雅黑" panose="020B0503020204020204" pitchFamily="34" charset="-122"/>
                <a:ea typeface="微软雅黑" panose="020B0503020204020204" pitchFamily="34" charset="-122"/>
              </a:rPr>
              <a:t>工具</a:t>
            </a:r>
          </a:p>
        </p:txBody>
      </p:sp>
      <p:grpSp>
        <p:nvGrpSpPr>
          <p:cNvPr id="2" name="组合 1"/>
          <p:cNvGrpSpPr/>
          <p:nvPr/>
        </p:nvGrpSpPr>
        <p:grpSpPr>
          <a:xfrm>
            <a:off x="928662" y="1002814"/>
            <a:ext cx="7143800" cy="1064907"/>
            <a:chOff x="928662" y="1002814"/>
            <a:chExt cx="7143800" cy="1064907"/>
          </a:xfrm>
        </p:grpSpPr>
        <p:sp>
          <p:nvSpPr>
            <p:cNvPr id="57" name="TextBox 82"/>
            <p:cNvSpPr txBox="1"/>
            <p:nvPr/>
          </p:nvSpPr>
          <p:spPr>
            <a:xfrm>
              <a:off x="928662" y="1002814"/>
              <a:ext cx="7143800" cy="1064907"/>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硬件</a:t>
              </a:r>
              <a:r>
                <a:rPr lang="zh-CN" altLang="en-US" sz="2000" b="1" dirty="0">
                  <a:solidFill>
                    <a:srgbClr val="11576A"/>
                  </a:solidFill>
                  <a:latin typeface="微软雅黑" panose="020B0503020204020204" pitchFamily="34" charset="-122"/>
                  <a:ea typeface="微软雅黑" panose="020B0503020204020204" pitchFamily="34" charset="-122"/>
                </a:rPr>
                <a:t>模拟器：qemu</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qemu</a:t>
              </a:r>
              <a:r>
                <a:rPr lang="zh-CN" altLang="en-US" b="1" dirty="0">
                  <a:solidFill>
                    <a:srgbClr val="11576A"/>
                  </a:solidFill>
                  <a:latin typeface="微软雅黑" panose="020B0503020204020204" pitchFamily="34" charset="-122"/>
                  <a:ea typeface="微软雅黑" panose="020B0503020204020204" pitchFamily="34" charset="-122"/>
                </a:rPr>
                <a:t>可模拟多种CPU硬件环境，本实验中，用于模拟一</a:t>
              </a:r>
              <a:r>
                <a:rPr lang="zh-CN" altLang="en-US" b="1" dirty="0" smtClean="0">
                  <a:solidFill>
                    <a:srgbClr val="11576A"/>
                  </a:solidFill>
                  <a:latin typeface="微软雅黑" panose="020B0503020204020204" pitchFamily="34" charset="-122"/>
                  <a:ea typeface="微软雅黑" panose="020B0503020204020204" pitchFamily="34" charset="-122"/>
                </a:rPr>
                <a:t>台</a:t>
              </a:r>
              <a:endParaRPr lang="en-US" altLang="zh-CN" b="1" dirty="0" smtClean="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en-US" altLang="zh-CN" b="1" dirty="0">
                  <a:solidFill>
                    <a:srgbClr val="11576A"/>
                  </a:solidFill>
                  <a:latin typeface="微软雅黑" panose="020B0503020204020204" pitchFamily="34" charset="-122"/>
                  <a:ea typeface="微软雅黑" panose="020B0503020204020204" pitchFamily="34" charset="-122"/>
                </a:rPr>
                <a:t> </a:t>
              </a:r>
              <a:r>
                <a:rPr lang="en-US" altLang="zh-CN" b="1" dirty="0" smtClean="0">
                  <a:solidFill>
                    <a:srgbClr val="11576A"/>
                  </a:solidFill>
                  <a:latin typeface="微软雅黑" panose="020B0503020204020204" pitchFamily="34" charset="-122"/>
                  <a:ea typeface="微软雅黑" panose="020B0503020204020204" pitchFamily="34" charset="-122"/>
                </a:rPr>
                <a:t>        </a:t>
              </a:r>
              <a:r>
                <a:rPr lang="zh-CN" altLang="en-US" b="1" dirty="0" smtClean="0">
                  <a:solidFill>
                    <a:srgbClr val="11576A"/>
                  </a:solidFill>
                  <a:latin typeface="微软雅黑" panose="020B0503020204020204" pitchFamily="34" charset="-122"/>
                  <a:ea typeface="微软雅黑" panose="020B0503020204020204" pitchFamily="34" charset="-122"/>
                </a:rPr>
                <a:t>intel </a:t>
              </a:r>
              <a:r>
                <a:rPr lang="zh-CN" altLang="en-US" b="1" dirty="0">
                  <a:solidFill>
                    <a:srgbClr val="11576A"/>
                  </a:solidFill>
                  <a:latin typeface="微软雅黑" panose="020B0503020204020204" pitchFamily="34" charset="-122"/>
                  <a:ea typeface="微软雅黑" panose="020B0503020204020204" pitchFamily="34" charset="-122"/>
                </a:rPr>
                <a:t>x86-32的计算机系统</a:t>
              </a:r>
            </a:p>
          </p:txBody>
        </p:sp>
        <p:pic>
          <p:nvPicPr>
            <p:cNvPr id="58" name="图片 57" descr="小点1.png"/>
            <p:cNvPicPr>
              <a:picLocks noChangeAspect="1"/>
            </p:cNvPicPr>
            <p:nvPr/>
          </p:nvPicPr>
          <p:blipFill>
            <a:blip r:embed="rId1" cstate="print"/>
            <a:stretch>
              <a:fillRect/>
            </a:stretch>
          </p:blipFill>
          <p:spPr>
            <a:xfrm>
              <a:off x="1369740" y="1499038"/>
              <a:ext cx="151066" cy="148997"/>
            </a:xfrm>
            <a:prstGeom prst="rect">
              <a:avLst/>
            </a:prstGeom>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491880" y="214296"/>
            <a:ext cx="5544616" cy="553998"/>
          </a:xfrm>
          <a:prstGeom prst="rect">
            <a:avLst/>
          </a:prstGeom>
          <a:noFill/>
        </p:spPr>
        <p:txBody>
          <a:bodyPr wrap="square" rtlCol="0">
            <a:spAutoFit/>
          </a:bodyPr>
          <a:lstStyle/>
          <a:p>
            <a:r>
              <a:rPr lang="zh-CN" altLang="en-US" sz="3000" b="1" dirty="0" smtClean="0">
                <a:solidFill>
                  <a:srgbClr val="11576A"/>
                </a:solidFill>
                <a:latin typeface="微软雅黑" panose="020B0503020204020204" pitchFamily="34" charset="-122"/>
                <a:ea typeface="微软雅黑" panose="020B0503020204020204" pitchFamily="34" charset="-122"/>
              </a:rPr>
              <a:t>参考资料</a:t>
            </a:r>
            <a:endParaRPr lang="zh-CN" altLang="en-US" sz="3000" b="1" dirty="0">
              <a:solidFill>
                <a:srgbClr val="11576A"/>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83568" y="833680"/>
            <a:ext cx="6768752" cy="3397853"/>
            <a:chOff x="683568" y="833680"/>
            <a:chExt cx="6768752" cy="3397853"/>
          </a:xfrm>
        </p:grpSpPr>
        <p:sp>
          <p:nvSpPr>
            <p:cNvPr id="57" name="TextBox 82"/>
            <p:cNvSpPr txBox="1"/>
            <p:nvPr/>
          </p:nvSpPr>
          <p:spPr>
            <a:xfrm>
              <a:off x="683568" y="833680"/>
              <a:ext cx="6768752" cy="3397853"/>
            </a:xfrm>
            <a:prstGeom prst="rect">
              <a:avLst/>
            </a:prstGeom>
            <a:noFill/>
          </p:spPr>
          <p:txBody>
            <a:bodyPr wrap="square" rtlCol="0">
              <a:spAutoFit/>
            </a:bodyPr>
            <a:lstStyle/>
            <a:p>
              <a:pPr marL="342900" lvl="1" indent="-342900">
                <a:lnSpc>
                  <a:spcPct val="80000"/>
                </a:lnSpc>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anose="020B0503020204020204" pitchFamily="34" charset="-122"/>
                  <a:ea typeface="微软雅黑" panose="020B0503020204020204" pitchFamily="34" charset="-122"/>
                </a:rPr>
                <a:t>apt-get</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lnSpc>
                  <a:spcPct val="80000"/>
                </a:lnSpc>
                <a:spcBef>
                  <a:spcPct val="20000"/>
                </a:spcBef>
              </a:pPr>
              <a:r>
                <a:rPr lang="en-US" altLang="zh-CN" sz="1400" b="1" dirty="0" smtClean="0">
                  <a:solidFill>
                    <a:srgbClr val="11576A"/>
                  </a:solidFill>
                  <a:latin typeface="微软雅黑" panose="020B0503020204020204" pitchFamily="34" charset="-122"/>
                  <a:ea typeface="微软雅黑" panose="020B0503020204020204" pitchFamily="34" charset="-122"/>
                </a:rPr>
                <a:t>	</a:t>
              </a:r>
              <a:r>
                <a:rPr lang="en-US" altLang="zh-CN" sz="1400" b="1" dirty="0" smtClean="0">
                  <a:solidFill>
                    <a:srgbClr val="0070C0"/>
                  </a:solidFill>
                  <a:latin typeface="微软雅黑" panose="020B0503020204020204" pitchFamily="34" charset="-122"/>
                  <a:ea typeface="微软雅黑" panose="020B0503020204020204" pitchFamily="34" charset="-122"/>
                </a:rPr>
                <a:t>http</a:t>
              </a:r>
              <a:r>
                <a:rPr lang="en-US" altLang="zh-CN" sz="1400" b="1" dirty="0">
                  <a:solidFill>
                    <a:srgbClr val="0070C0"/>
                  </a:solidFill>
                  <a:latin typeface="微软雅黑" panose="020B0503020204020204" pitchFamily="34" charset="-122"/>
                  <a:ea typeface="微软雅黑" panose="020B0503020204020204" pitchFamily="34" charset="-122"/>
                </a:rPr>
                <a:t>://</a:t>
              </a:r>
              <a:r>
                <a:rPr lang="en-US" altLang="zh-CN" sz="1400" b="1" dirty="0" smtClean="0">
                  <a:solidFill>
                    <a:srgbClr val="0070C0"/>
                  </a:solidFill>
                  <a:latin typeface="微软雅黑" panose="020B0503020204020204" pitchFamily="34" charset="-122"/>
                  <a:ea typeface="微软雅黑" panose="020B0503020204020204" pitchFamily="34" charset="-122"/>
                </a:rPr>
                <a:t>wiki.ubuntu.org.cn/Apt-get%E4%BD%BF%E7%94%A8%E6%8C%87%E5%8D%97</a:t>
              </a:r>
              <a:endParaRPr lang="en-US" altLang="zh-CN" sz="1400" b="1" dirty="0">
                <a:solidFill>
                  <a:srgbClr val="0070C0"/>
                </a:solidFill>
                <a:latin typeface="微软雅黑" panose="020B0503020204020204" pitchFamily="34" charset="-122"/>
                <a:ea typeface="微软雅黑" panose="020B0503020204020204" pitchFamily="34" charset="-122"/>
              </a:endParaRPr>
            </a:p>
            <a:p>
              <a:pPr marL="342900" lvl="1" indent="-342900">
                <a:lnSpc>
                  <a:spcPct val="80000"/>
                </a:lnSpc>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b="1" dirty="0" smtClean="0">
                  <a:solidFill>
                    <a:srgbClr val="11576A"/>
                  </a:solidFill>
                  <a:latin typeface="微软雅黑" panose="020B0503020204020204" pitchFamily="34" charset="-122"/>
                  <a:ea typeface="微软雅黑" panose="020B0503020204020204" pitchFamily="34" charset="-122"/>
                </a:rPr>
                <a:t>gcc</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lnSpc>
                  <a:spcPct val="80000"/>
                </a:lnSpc>
                <a:spcBef>
                  <a:spcPct val="20000"/>
                </a:spcBef>
              </a:pPr>
              <a:r>
                <a:rPr lang="en-US" altLang="zh-CN" sz="1400" b="1" dirty="0" smtClean="0">
                  <a:solidFill>
                    <a:srgbClr val="11576A"/>
                  </a:solidFill>
                  <a:latin typeface="微软雅黑" panose="020B0503020204020204" pitchFamily="34" charset="-122"/>
                  <a:ea typeface="微软雅黑" panose="020B0503020204020204" pitchFamily="34" charset="-122"/>
                </a:rPr>
                <a:t>	</a:t>
              </a:r>
              <a:r>
                <a:rPr lang="zh-CN" altLang="en-US" sz="1400" b="1" dirty="0">
                  <a:solidFill>
                    <a:srgbClr val="0070C0"/>
                  </a:solidFill>
                  <a:latin typeface="微软雅黑" panose="020B0503020204020204" pitchFamily="34" charset="-122"/>
                  <a:ea typeface="微软雅黑" panose="020B0503020204020204" pitchFamily="34" charset="-122"/>
                </a:rPr>
                <a:t>http://wiki.ubuntu.org.cn/Gcchowto</a:t>
              </a:r>
              <a:endParaRPr lang="zh-CN" altLang="en-US" sz="1400" b="1" dirty="0">
                <a:solidFill>
                  <a:srgbClr val="0070C0"/>
                </a:solidFill>
                <a:latin typeface="微软雅黑" panose="020B0503020204020204" pitchFamily="34" charset="-122"/>
                <a:ea typeface="微软雅黑" panose="020B0503020204020204" pitchFamily="34" charset="-122"/>
              </a:endParaRPr>
            </a:p>
            <a:p>
              <a:pPr marL="342900" lvl="1" indent="-342900">
                <a:lnSpc>
                  <a:spcPct val="80000"/>
                </a:lnSpc>
                <a:spcBef>
                  <a:spcPct val="20000"/>
                </a:spcBef>
              </a:pPr>
              <a:r>
                <a:rPr lang="en-US" altLang="zh-CN" sz="1400" b="1" dirty="0">
                  <a:solidFill>
                    <a:srgbClr val="0070C0"/>
                  </a:solidFill>
                  <a:latin typeface="微软雅黑" panose="020B0503020204020204" pitchFamily="34" charset="-122"/>
                  <a:ea typeface="微软雅黑" panose="020B0503020204020204" pitchFamily="34" charset="-122"/>
                </a:rPr>
                <a:t>	</a:t>
              </a:r>
              <a:r>
                <a:rPr lang="zh-CN" altLang="en-US" sz="1400" b="1" dirty="0">
                  <a:solidFill>
                    <a:srgbClr val="0070C0"/>
                  </a:solidFill>
                  <a:latin typeface="微软雅黑" panose="020B0503020204020204" pitchFamily="34" charset="-122"/>
                  <a:ea typeface="微软雅黑" panose="020B0503020204020204" pitchFamily="34" charset="-122"/>
                </a:rPr>
                <a:t>http://wiki.ubuntu.org.cn/Compiling_Cpp</a:t>
              </a:r>
              <a:endParaRPr lang="zh-CN" altLang="en-US" sz="1400" b="1" dirty="0">
                <a:solidFill>
                  <a:srgbClr val="0070C0"/>
                </a:solidFill>
                <a:latin typeface="微软雅黑" panose="020B0503020204020204" pitchFamily="34" charset="-122"/>
                <a:ea typeface="微软雅黑" panose="020B0503020204020204" pitchFamily="34" charset="-122"/>
              </a:endParaRPr>
            </a:p>
            <a:p>
              <a:pPr marL="342900" lvl="1" indent="-342900">
                <a:lnSpc>
                  <a:spcPct val="80000"/>
                </a:lnSpc>
                <a:spcBef>
                  <a:spcPct val="20000"/>
                </a:spcBef>
              </a:pPr>
              <a:r>
                <a:rPr lang="en-US" altLang="zh-CN" sz="1400" b="1" dirty="0">
                  <a:solidFill>
                    <a:srgbClr val="0070C0"/>
                  </a:solidFill>
                  <a:latin typeface="微软雅黑" panose="020B0503020204020204" pitchFamily="34" charset="-122"/>
                  <a:ea typeface="微软雅黑" panose="020B0503020204020204" pitchFamily="34" charset="-122"/>
                </a:rPr>
                <a:t>	</a:t>
              </a:r>
              <a:r>
                <a:rPr lang="zh-CN" altLang="en-US" sz="1400" b="1" dirty="0">
                  <a:solidFill>
                    <a:srgbClr val="0070C0"/>
                  </a:solidFill>
                  <a:latin typeface="微软雅黑" panose="020B0503020204020204" pitchFamily="34" charset="-122"/>
                  <a:ea typeface="微软雅黑" panose="020B0503020204020204" pitchFamily="34" charset="-122"/>
                </a:rPr>
                <a:t>http://wiki.ubuntu.org.cn/C_Cpp_IDE</a:t>
              </a:r>
              <a:endParaRPr lang="zh-CN" altLang="en-US" sz="1400" b="1" dirty="0">
                <a:solidFill>
                  <a:srgbClr val="0070C0"/>
                </a:solidFill>
                <a:latin typeface="微软雅黑" panose="020B0503020204020204" pitchFamily="34" charset="-122"/>
                <a:ea typeface="微软雅黑" panose="020B0503020204020204" pitchFamily="34" charset="-122"/>
              </a:endParaRPr>
            </a:p>
            <a:p>
              <a:pPr marL="342900" lvl="1" indent="-342900">
                <a:lnSpc>
                  <a:spcPct val="80000"/>
                </a:lnSpc>
                <a:spcBef>
                  <a:spcPct val="20000"/>
                </a:spcBef>
              </a:pPr>
              <a:r>
                <a:rPr lang="en-US" altLang="zh-CN" sz="1400" b="1" dirty="0">
                  <a:solidFill>
                    <a:srgbClr val="0070C0"/>
                  </a:solidFill>
                  <a:latin typeface="微软雅黑" panose="020B0503020204020204" pitchFamily="34" charset="-122"/>
                  <a:ea typeface="微软雅黑" panose="020B0503020204020204" pitchFamily="34" charset="-122"/>
                </a:rPr>
                <a:t>	</a:t>
              </a:r>
              <a:r>
                <a:rPr lang="zh-CN" altLang="en-US" sz="1400" b="1" dirty="0">
                  <a:solidFill>
                    <a:srgbClr val="0070C0"/>
                  </a:solidFill>
                  <a:latin typeface="微软雅黑" panose="020B0503020204020204" pitchFamily="34" charset="-122"/>
                  <a:ea typeface="微软雅黑" panose="020B0503020204020204" pitchFamily="34" charset="-122"/>
                </a:rPr>
                <a:t>http://wiki.ubuntu.org.cn/C%E8%AF%AD%E8%A8%80%E7%AE%80%E8%A6%81%E8%AF%AD%E6%B3%95%E6%8C%87%E5%8D%97</a:t>
              </a:r>
              <a:endParaRPr lang="zh-CN" altLang="en-US" sz="1400" b="1" dirty="0">
                <a:solidFill>
                  <a:srgbClr val="0070C0"/>
                </a:solidFill>
                <a:latin typeface="微软雅黑" panose="020B0503020204020204" pitchFamily="34" charset="-122"/>
                <a:ea typeface="微软雅黑" panose="020B0503020204020204" pitchFamily="34" charset="-122"/>
              </a:endParaRP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smtClean="0">
                  <a:solidFill>
                    <a:srgbClr val="11576A"/>
                  </a:solidFill>
                  <a:latin typeface="微软雅黑" panose="020B0503020204020204" pitchFamily="34" charset="-122"/>
                  <a:ea typeface="微软雅黑" panose="020B0503020204020204" pitchFamily="34" charset="-122"/>
                </a:rPr>
                <a:t>gdb</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lnSpc>
                  <a:spcPct val="80000"/>
                </a:lnSpc>
                <a:spcBef>
                  <a:spcPct val="20000"/>
                </a:spcBef>
              </a:pPr>
              <a:r>
                <a:rPr lang="en-US" altLang="zh-CN" sz="1400" b="1" dirty="0" smtClean="0">
                  <a:solidFill>
                    <a:srgbClr val="11576A"/>
                  </a:solidFill>
                  <a:latin typeface="微软雅黑" panose="020B0503020204020204" pitchFamily="34" charset="-122"/>
                  <a:ea typeface="微软雅黑" panose="020B0503020204020204" pitchFamily="34" charset="-122"/>
                </a:rPr>
                <a:t>	</a:t>
              </a:r>
              <a:r>
                <a:rPr lang="zh-CN" altLang="en-US" sz="1400" b="1" dirty="0">
                  <a:solidFill>
                    <a:srgbClr val="0070C0"/>
                  </a:solidFill>
                  <a:latin typeface="微软雅黑" panose="020B0503020204020204" pitchFamily="34" charset="-122"/>
                  <a:ea typeface="微软雅黑" panose="020B0503020204020204" pitchFamily="34" charset="-122"/>
                </a:rPr>
                <a:t>http://wiki.ubuntu.org.cn/%E7%94%A8GDB%E8%B0%83%E8%AF%95%E7%A8%8B%E5%BA%8F</a:t>
              </a:r>
              <a:endParaRPr lang="zh-CN" altLang="en-US" sz="1400" b="1" dirty="0">
                <a:solidFill>
                  <a:srgbClr val="0070C0"/>
                </a:solidFill>
                <a:latin typeface="微软雅黑" panose="020B0503020204020204" pitchFamily="34" charset="-122"/>
                <a:ea typeface="微软雅黑" panose="020B0503020204020204" pitchFamily="34" charset="-122"/>
              </a:endParaRPr>
            </a:p>
            <a:p>
              <a:pPr marL="342900" lvl="1" indent="-342900">
                <a:lnSpc>
                  <a:spcPct val="80000"/>
                </a:lnSpc>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b="1" dirty="0" smtClean="0">
                  <a:solidFill>
                    <a:srgbClr val="11576A"/>
                  </a:solidFill>
                  <a:latin typeface="微软雅黑" panose="020B0503020204020204" pitchFamily="34" charset="-122"/>
                  <a:ea typeface="微软雅黑" panose="020B0503020204020204" pitchFamily="34" charset="-122"/>
                </a:rPr>
                <a:t>make </a:t>
              </a:r>
              <a:r>
                <a:rPr lang="zh-CN" altLang="en-US" b="1" dirty="0">
                  <a:solidFill>
                    <a:srgbClr val="11576A"/>
                  </a:solidFill>
                  <a:latin typeface="微软雅黑" panose="020B0503020204020204" pitchFamily="34" charset="-122"/>
                  <a:ea typeface="微软雅黑" panose="020B0503020204020204" pitchFamily="34" charset="-122"/>
                </a:rPr>
                <a:t>&amp; makefile</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lnSpc>
                  <a:spcPct val="80000"/>
                </a:lnSpc>
                <a:spcBef>
                  <a:spcPct val="20000"/>
                </a:spcBef>
              </a:pPr>
              <a:r>
                <a:rPr lang="en-US" altLang="zh-CN" sz="1400" b="1" dirty="0" smtClean="0">
                  <a:solidFill>
                    <a:srgbClr val="11576A"/>
                  </a:solidFill>
                  <a:latin typeface="微软雅黑" panose="020B0503020204020204" pitchFamily="34" charset="-122"/>
                  <a:ea typeface="微软雅黑" panose="020B0503020204020204" pitchFamily="34" charset="-122"/>
                </a:rPr>
                <a:t>	</a:t>
              </a:r>
              <a:r>
                <a:rPr lang="zh-CN" altLang="en-US" sz="1400" b="1" dirty="0">
                  <a:solidFill>
                    <a:srgbClr val="0070C0"/>
                  </a:solidFill>
                  <a:latin typeface="微软雅黑" panose="020B0503020204020204" pitchFamily="34" charset="-122"/>
                  <a:ea typeface="微软雅黑" panose="020B0503020204020204" pitchFamily="34" charset="-122"/>
                </a:rPr>
                <a:t>http://wiki.ubuntu.com.cn/index.php?title=%E8%B7%9F%E6%88%91%E4%B8%80%E8%B5%B7%E5%86%99Makefile&amp;variant=zh-cn</a:t>
              </a:r>
            </a:p>
          </p:txBody>
        </p:sp>
        <p:pic>
          <p:nvPicPr>
            <p:cNvPr id="58" name="图片 57" descr="小点1.png"/>
            <p:cNvPicPr>
              <a:picLocks noChangeAspect="1"/>
            </p:cNvPicPr>
            <p:nvPr/>
          </p:nvPicPr>
          <p:blipFill>
            <a:blip r:embed="rId1" cstate="print"/>
            <a:stretch>
              <a:fillRect/>
            </a:stretch>
          </p:blipFill>
          <p:spPr>
            <a:xfrm>
              <a:off x="899592" y="1131591"/>
              <a:ext cx="144016" cy="142044"/>
            </a:xfrm>
            <a:prstGeom prst="rect">
              <a:avLst/>
            </a:prstGeom>
          </p:spPr>
        </p:pic>
        <p:pic>
          <p:nvPicPr>
            <p:cNvPr id="5" name="图片 4" descr="小点1.png"/>
            <p:cNvPicPr>
              <a:picLocks noChangeAspect="1"/>
            </p:cNvPicPr>
            <p:nvPr/>
          </p:nvPicPr>
          <p:blipFill>
            <a:blip r:embed="rId1" cstate="print"/>
            <a:stretch>
              <a:fillRect/>
            </a:stretch>
          </p:blipFill>
          <p:spPr>
            <a:xfrm>
              <a:off x="899592" y="1322655"/>
              <a:ext cx="144016" cy="142044"/>
            </a:xfrm>
            <a:prstGeom prst="rect">
              <a:avLst/>
            </a:prstGeom>
          </p:spPr>
        </p:pic>
        <p:pic>
          <p:nvPicPr>
            <p:cNvPr id="6" name="图片 5" descr="小点1.png"/>
            <p:cNvPicPr>
              <a:picLocks noChangeAspect="1"/>
            </p:cNvPicPr>
            <p:nvPr/>
          </p:nvPicPr>
          <p:blipFill>
            <a:blip r:embed="rId1" cstate="print"/>
            <a:stretch>
              <a:fillRect/>
            </a:stretch>
          </p:blipFill>
          <p:spPr>
            <a:xfrm>
              <a:off x="899592" y="1804622"/>
              <a:ext cx="144016" cy="142044"/>
            </a:xfrm>
            <a:prstGeom prst="rect">
              <a:avLst/>
            </a:prstGeom>
          </p:spPr>
        </p:pic>
        <p:pic>
          <p:nvPicPr>
            <p:cNvPr id="7" name="图片 6" descr="小点1.png"/>
            <p:cNvPicPr>
              <a:picLocks noChangeAspect="1"/>
            </p:cNvPicPr>
            <p:nvPr/>
          </p:nvPicPr>
          <p:blipFill>
            <a:blip r:embed="rId1" cstate="print"/>
            <a:stretch>
              <a:fillRect/>
            </a:stretch>
          </p:blipFill>
          <p:spPr>
            <a:xfrm>
              <a:off x="899592" y="1995686"/>
              <a:ext cx="144016" cy="142044"/>
            </a:xfrm>
            <a:prstGeom prst="rect">
              <a:avLst/>
            </a:prstGeom>
          </p:spPr>
        </p:pic>
        <p:pic>
          <p:nvPicPr>
            <p:cNvPr id="8" name="图片 7" descr="小点1.png"/>
            <p:cNvPicPr>
              <a:picLocks noChangeAspect="1"/>
            </p:cNvPicPr>
            <p:nvPr/>
          </p:nvPicPr>
          <p:blipFill>
            <a:blip r:embed="rId1" cstate="print"/>
            <a:stretch>
              <a:fillRect/>
            </a:stretch>
          </p:blipFill>
          <p:spPr>
            <a:xfrm>
              <a:off x="899592" y="2228650"/>
              <a:ext cx="144016" cy="142044"/>
            </a:xfrm>
            <a:prstGeom prst="rect">
              <a:avLst/>
            </a:prstGeom>
          </p:spPr>
        </p:pic>
        <p:pic>
          <p:nvPicPr>
            <p:cNvPr id="9" name="图片 8" descr="小点1.png"/>
            <p:cNvPicPr>
              <a:picLocks noChangeAspect="1"/>
            </p:cNvPicPr>
            <p:nvPr/>
          </p:nvPicPr>
          <p:blipFill>
            <a:blip r:embed="rId1" cstate="print"/>
            <a:stretch>
              <a:fillRect/>
            </a:stretch>
          </p:blipFill>
          <p:spPr>
            <a:xfrm>
              <a:off x="899592" y="2419714"/>
              <a:ext cx="144016" cy="142044"/>
            </a:xfrm>
            <a:prstGeom prst="rect">
              <a:avLst/>
            </a:prstGeom>
          </p:spPr>
        </p:pic>
        <p:pic>
          <p:nvPicPr>
            <p:cNvPr id="10" name="图片 9" descr="小点1.png"/>
            <p:cNvPicPr>
              <a:picLocks noChangeAspect="1"/>
            </p:cNvPicPr>
            <p:nvPr/>
          </p:nvPicPr>
          <p:blipFill>
            <a:blip r:embed="rId1" cstate="print"/>
            <a:stretch>
              <a:fillRect/>
            </a:stretch>
          </p:blipFill>
          <p:spPr>
            <a:xfrm>
              <a:off x="899592" y="3104079"/>
              <a:ext cx="144016" cy="142044"/>
            </a:xfrm>
            <a:prstGeom prst="rect">
              <a:avLst/>
            </a:prstGeom>
          </p:spPr>
        </p:pic>
        <p:pic>
          <p:nvPicPr>
            <p:cNvPr id="11" name="图片 10" descr="小点1.png"/>
            <p:cNvPicPr>
              <a:picLocks noChangeAspect="1"/>
            </p:cNvPicPr>
            <p:nvPr/>
          </p:nvPicPr>
          <p:blipFill>
            <a:blip r:embed="rId1" cstate="print"/>
            <a:stretch>
              <a:fillRect/>
            </a:stretch>
          </p:blipFill>
          <p:spPr>
            <a:xfrm>
              <a:off x="899592" y="3753083"/>
              <a:ext cx="144016" cy="142044"/>
            </a:xfrm>
            <a:prstGeom prst="rect">
              <a:avLst/>
            </a:prstGeom>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491880" y="214296"/>
            <a:ext cx="5544616" cy="553998"/>
          </a:xfrm>
          <a:prstGeom prst="rect">
            <a:avLst/>
          </a:prstGeom>
          <a:noFill/>
        </p:spPr>
        <p:txBody>
          <a:bodyPr wrap="square" rtlCol="0">
            <a:spAutoFit/>
          </a:bodyPr>
          <a:lstStyle/>
          <a:p>
            <a:r>
              <a:rPr lang="zh-CN" altLang="en-US" sz="3000" b="1" dirty="0" smtClean="0">
                <a:solidFill>
                  <a:srgbClr val="11576A"/>
                </a:solidFill>
                <a:latin typeface="微软雅黑" panose="020B0503020204020204" pitchFamily="34" charset="-122"/>
                <a:ea typeface="微软雅黑" panose="020B0503020204020204" pitchFamily="34" charset="-122"/>
              </a:rPr>
              <a:t>参考资料</a:t>
            </a:r>
            <a:endParaRPr lang="zh-CN" altLang="en-US" sz="3000" b="1" dirty="0">
              <a:solidFill>
                <a:srgbClr val="11576A"/>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683568" y="843558"/>
            <a:ext cx="7200800" cy="4370427"/>
            <a:chOff x="683568" y="843558"/>
            <a:chExt cx="7200800" cy="4370427"/>
          </a:xfrm>
        </p:grpSpPr>
        <p:sp>
          <p:nvSpPr>
            <p:cNvPr id="57" name="TextBox 82"/>
            <p:cNvSpPr txBox="1"/>
            <p:nvPr/>
          </p:nvSpPr>
          <p:spPr>
            <a:xfrm>
              <a:off x="683568" y="843558"/>
              <a:ext cx="7200800" cy="4370427"/>
            </a:xfrm>
            <a:prstGeom prst="rect">
              <a:avLst/>
            </a:prstGeom>
            <a:noFill/>
          </p:spPr>
          <p:txBody>
            <a:bodyPr wrap="square" rtlCol="0">
              <a:spAutoFit/>
            </a:bodyPr>
            <a:lstStyle/>
            <a:p>
              <a:pPr marL="342900" lvl="1" indent="-342900">
                <a:lnSpc>
                  <a:spcPct val="80000"/>
                </a:lnSpc>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anose="020B0503020204020204" pitchFamily="34" charset="-122"/>
                  <a:ea typeface="微软雅黑" panose="020B0503020204020204" pitchFamily="34" charset="-122"/>
                </a:rPr>
                <a:t>shell</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lnSpc>
                  <a:spcPct val="80000"/>
                </a:lnSpc>
                <a:spcBef>
                  <a:spcPct val="20000"/>
                </a:spcBef>
              </a:pPr>
              <a:r>
                <a:rPr lang="en-US" altLang="zh-CN" sz="1400" b="1" dirty="0" smtClean="0">
                  <a:solidFill>
                    <a:srgbClr val="0070C0"/>
                  </a:solidFill>
                  <a:latin typeface="微软雅黑" panose="020B0503020204020204" pitchFamily="34" charset="-122"/>
                  <a:ea typeface="微软雅黑" panose="020B0503020204020204" pitchFamily="34" charset="-122"/>
                </a:rPr>
                <a:t>	</a:t>
              </a:r>
              <a:r>
                <a:rPr lang="zh-CN" altLang="en-US" sz="1400" b="1" dirty="0" smtClean="0">
                  <a:solidFill>
                    <a:srgbClr val="0070C0"/>
                  </a:solidFill>
                  <a:latin typeface="微软雅黑" panose="020B0503020204020204" pitchFamily="34" charset="-122"/>
                  <a:ea typeface="微软雅黑" panose="020B0503020204020204" pitchFamily="34" charset="-122"/>
                </a:rPr>
                <a:t>http</a:t>
              </a:r>
              <a:r>
                <a:rPr lang="zh-CN" altLang="en-US" sz="1400" b="1" dirty="0">
                  <a:solidFill>
                    <a:srgbClr val="0070C0"/>
                  </a:solidFill>
                  <a:latin typeface="微软雅黑" panose="020B0503020204020204" pitchFamily="34" charset="-122"/>
                  <a:ea typeface="微软雅黑" panose="020B0503020204020204" pitchFamily="34" charset="-122"/>
                </a:rPr>
                <a:t>://wiki.ubuntu.org.cn/Shell%E7%BC%96%E7%A8%8B%E5%9F%BA%E7%A1%80</a:t>
              </a:r>
              <a:endParaRPr lang="zh-CN" altLang="en-US" sz="1400" b="1" dirty="0">
                <a:solidFill>
                  <a:srgbClr val="0070C0"/>
                </a:solidFill>
                <a:latin typeface="微软雅黑" panose="020B0503020204020204" pitchFamily="34" charset="-122"/>
                <a:ea typeface="微软雅黑" panose="020B0503020204020204" pitchFamily="34" charset="-122"/>
              </a:endParaRPr>
            </a:p>
            <a:p>
              <a:pPr marL="342900" lvl="1" indent="-342900">
                <a:lnSpc>
                  <a:spcPct val="80000"/>
                </a:lnSpc>
                <a:spcBef>
                  <a:spcPct val="20000"/>
                </a:spcBef>
              </a:pPr>
              <a:r>
                <a:rPr lang="en-US" altLang="zh-CN" sz="1400" b="1" dirty="0" smtClean="0">
                  <a:solidFill>
                    <a:srgbClr val="0070C0"/>
                  </a:solidFill>
                  <a:latin typeface="微软雅黑" panose="020B0503020204020204" pitchFamily="34" charset="-122"/>
                  <a:ea typeface="微软雅黑" panose="020B0503020204020204" pitchFamily="34" charset="-122"/>
                </a:rPr>
                <a:t>	</a:t>
              </a:r>
              <a:r>
                <a:rPr lang="zh-CN" altLang="en-US" sz="1400" b="1" dirty="0" smtClean="0">
                  <a:solidFill>
                    <a:srgbClr val="0070C0"/>
                  </a:solidFill>
                  <a:latin typeface="微软雅黑" panose="020B0503020204020204" pitchFamily="34" charset="-122"/>
                  <a:ea typeface="微软雅黑" panose="020B0503020204020204" pitchFamily="34" charset="-122"/>
                </a:rPr>
                <a:t>http</a:t>
              </a:r>
              <a:r>
                <a:rPr lang="zh-CN" altLang="en-US" sz="1400" b="1" dirty="0">
                  <a:solidFill>
                    <a:srgbClr val="0070C0"/>
                  </a:solidFill>
                  <a:latin typeface="微软雅黑" panose="020B0503020204020204" pitchFamily="34" charset="-122"/>
                  <a:ea typeface="微软雅黑" panose="020B0503020204020204" pitchFamily="34" charset="-122"/>
                </a:rPr>
                <a:t>://wiki.ubuntu.org.cn/%E9%AB%98%E7%BA%A7Bash%E8%84%9A%E6%9C%AC%E7%BC%96%E7%A8%8B%E6%8C%87%E5%8D%97</a:t>
              </a:r>
              <a:endParaRPr lang="zh-CN" altLang="en-US" sz="1400" b="1" dirty="0">
                <a:solidFill>
                  <a:srgbClr val="0070C0"/>
                </a:solidFill>
                <a:latin typeface="微软雅黑" panose="020B0503020204020204" pitchFamily="34" charset="-122"/>
                <a:ea typeface="微软雅黑" panose="020B0503020204020204" pitchFamily="34" charset="-122"/>
              </a:endParaRP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smtClean="0">
                  <a:solidFill>
                    <a:srgbClr val="11576A"/>
                  </a:solidFill>
                  <a:latin typeface="微软雅黑" panose="020B0503020204020204" pitchFamily="34" charset="-122"/>
                  <a:ea typeface="微软雅黑" panose="020B0503020204020204" pitchFamily="34" charset="-122"/>
                </a:rPr>
                <a:t>understand</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lnSpc>
                  <a:spcPct val="80000"/>
                </a:lnSpc>
                <a:spcBef>
                  <a:spcPct val="20000"/>
                </a:spcBef>
              </a:pPr>
              <a:r>
                <a:rPr lang="en-US" altLang="zh-CN" sz="1400" b="1" dirty="0" smtClean="0">
                  <a:solidFill>
                    <a:srgbClr val="0070C0"/>
                  </a:solidFill>
                  <a:latin typeface="微软雅黑" panose="020B0503020204020204" pitchFamily="34" charset="-122"/>
                  <a:ea typeface="微软雅黑" panose="020B0503020204020204" pitchFamily="34" charset="-122"/>
                </a:rPr>
                <a:t>	</a:t>
              </a:r>
              <a:r>
                <a:rPr lang="zh-CN" altLang="en-US" sz="1400" b="1" dirty="0" smtClean="0">
                  <a:solidFill>
                    <a:srgbClr val="0070C0"/>
                  </a:solidFill>
                  <a:latin typeface="微软雅黑" panose="020B0503020204020204" pitchFamily="34" charset="-122"/>
                  <a:ea typeface="微软雅黑" panose="020B0503020204020204" pitchFamily="34" charset="-122"/>
                </a:rPr>
                <a:t>http</a:t>
              </a:r>
              <a:r>
                <a:rPr lang="zh-CN" altLang="en-US" sz="1400" b="1" dirty="0">
                  <a:solidFill>
                    <a:srgbClr val="0070C0"/>
                  </a:solidFill>
                  <a:latin typeface="微软雅黑" panose="020B0503020204020204" pitchFamily="34" charset="-122"/>
                  <a:ea typeface="微软雅黑" panose="020B0503020204020204" pitchFamily="34" charset="-122"/>
                </a:rPr>
                <a:t>://blog.csdn.net/qwang24/article/details/4064975</a:t>
              </a:r>
              <a:endParaRPr lang="zh-CN" altLang="en-US" sz="1400" b="1" dirty="0">
                <a:solidFill>
                  <a:srgbClr val="0070C0"/>
                </a:solidFill>
                <a:latin typeface="微软雅黑" panose="020B0503020204020204" pitchFamily="34" charset="-122"/>
                <a:ea typeface="微软雅黑" panose="020B0503020204020204" pitchFamily="34" charset="-122"/>
              </a:endParaRP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smtClean="0">
                  <a:solidFill>
                    <a:srgbClr val="11576A"/>
                  </a:solidFill>
                  <a:latin typeface="微软雅黑" panose="020B0503020204020204" pitchFamily="34" charset="-122"/>
                  <a:ea typeface="微软雅黑" panose="020B0503020204020204" pitchFamily="34" charset="-122"/>
                </a:rPr>
                <a:t>vim</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lnSpc>
                  <a:spcPct val="80000"/>
                </a:lnSpc>
                <a:spcBef>
                  <a:spcPct val="20000"/>
                </a:spcBef>
              </a:pPr>
              <a:r>
                <a:rPr lang="en-US" altLang="zh-CN" sz="1400" b="1" dirty="0" smtClean="0">
                  <a:solidFill>
                    <a:srgbClr val="0070C0"/>
                  </a:solidFill>
                  <a:latin typeface="微软雅黑" panose="020B0503020204020204" pitchFamily="34" charset="-122"/>
                  <a:ea typeface="微软雅黑" panose="020B0503020204020204" pitchFamily="34" charset="-122"/>
                </a:rPr>
                <a:t>	</a:t>
              </a:r>
              <a:r>
                <a:rPr lang="zh-CN" altLang="en-US" sz="1400" b="1" dirty="0" smtClean="0">
                  <a:solidFill>
                    <a:srgbClr val="0070C0"/>
                  </a:solidFill>
                  <a:latin typeface="微软雅黑" panose="020B0503020204020204" pitchFamily="34" charset="-122"/>
                  <a:ea typeface="微软雅黑" panose="020B0503020204020204" pitchFamily="34" charset="-122"/>
                </a:rPr>
                <a:t>http</a:t>
              </a:r>
              <a:r>
                <a:rPr lang="zh-CN" altLang="en-US" sz="1400" b="1" dirty="0">
                  <a:solidFill>
                    <a:srgbClr val="0070C0"/>
                  </a:solidFill>
                  <a:latin typeface="微软雅黑" panose="020B0503020204020204" pitchFamily="34" charset="-122"/>
                  <a:ea typeface="微软雅黑" panose="020B0503020204020204" pitchFamily="34" charset="-122"/>
                </a:rPr>
                <a:t>://www.httpy.com/html/wangluobiancheng/Perljiaocheng/2014/0613/93894.html</a:t>
              </a:r>
              <a:endParaRPr lang="zh-CN" altLang="en-US" sz="1400" b="1" dirty="0">
                <a:solidFill>
                  <a:srgbClr val="0070C0"/>
                </a:solidFill>
                <a:latin typeface="微软雅黑" panose="020B0503020204020204" pitchFamily="34" charset="-122"/>
                <a:ea typeface="微软雅黑" panose="020B0503020204020204" pitchFamily="34" charset="-122"/>
              </a:endParaRPr>
            </a:p>
            <a:p>
              <a:pPr marL="342900" lvl="1" indent="-342900">
                <a:lnSpc>
                  <a:spcPct val="80000"/>
                </a:lnSpc>
                <a:spcBef>
                  <a:spcPct val="20000"/>
                </a:spcBef>
              </a:pPr>
              <a:r>
                <a:rPr lang="en-US" altLang="zh-CN" sz="1400" b="1" dirty="0" smtClean="0">
                  <a:solidFill>
                    <a:srgbClr val="0070C0"/>
                  </a:solidFill>
                  <a:latin typeface="微软雅黑" panose="020B0503020204020204" pitchFamily="34" charset="-122"/>
                  <a:ea typeface="微软雅黑" panose="020B0503020204020204" pitchFamily="34" charset="-122"/>
                </a:rPr>
                <a:t>	</a:t>
              </a:r>
              <a:r>
                <a:rPr lang="zh-CN" altLang="en-US" sz="1400" b="1" dirty="0" smtClean="0">
                  <a:solidFill>
                    <a:srgbClr val="0070C0"/>
                  </a:solidFill>
                  <a:latin typeface="微软雅黑" panose="020B0503020204020204" pitchFamily="34" charset="-122"/>
                  <a:ea typeface="微软雅黑" panose="020B0503020204020204" pitchFamily="34" charset="-122"/>
                </a:rPr>
                <a:t>http</a:t>
              </a:r>
              <a:r>
                <a:rPr lang="zh-CN" altLang="en-US" sz="1400" b="1" dirty="0">
                  <a:solidFill>
                    <a:srgbClr val="0070C0"/>
                  </a:solidFill>
                  <a:latin typeface="微软雅黑" panose="020B0503020204020204" pitchFamily="34" charset="-122"/>
                  <a:ea typeface="微软雅黑" panose="020B0503020204020204" pitchFamily="34" charset="-122"/>
                </a:rPr>
                <a:t>://wenku.baidu.com/view/4b004dd5360cba1aa811da77.html</a:t>
              </a:r>
              <a:endParaRPr lang="zh-CN" altLang="en-US" sz="1400" b="1" dirty="0">
                <a:solidFill>
                  <a:srgbClr val="0070C0"/>
                </a:solidFill>
                <a:latin typeface="微软雅黑" panose="020B0503020204020204" pitchFamily="34" charset="-122"/>
                <a:ea typeface="微软雅黑" panose="020B0503020204020204" pitchFamily="34" charset="-122"/>
              </a:endParaRP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smtClean="0">
                  <a:solidFill>
                    <a:srgbClr val="11576A"/>
                  </a:solidFill>
                  <a:latin typeface="微软雅黑" panose="020B0503020204020204" pitchFamily="34" charset="-122"/>
                  <a:ea typeface="微软雅黑" panose="020B0503020204020204" pitchFamily="34" charset="-122"/>
                </a:rPr>
                <a:t>meld</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lnSpc>
                  <a:spcPct val="80000"/>
                </a:lnSpc>
                <a:spcBef>
                  <a:spcPct val="20000"/>
                </a:spcBef>
              </a:pPr>
              <a:r>
                <a:rPr lang="en-US" altLang="zh-CN" sz="1400" b="1" dirty="0" smtClean="0">
                  <a:solidFill>
                    <a:srgbClr val="0070C0"/>
                  </a:solidFill>
                  <a:latin typeface="微软雅黑" panose="020B0503020204020204" pitchFamily="34" charset="-122"/>
                  <a:ea typeface="微软雅黑" panose="020B0503020204020204" pitchFamily="34" charset="-122"/>
                </a:rPr>
                <a:t>	</a:t>
              </a:r>
              <a:r>
                <a:rPr lang="zh-CN" altLang="en-US" sz="1400" b="1" dirty="0" smtClean="0">
                  <a:solidFill>
                    <a:srgbClr val="0070C0"/>
                  </a:solidFill>
                  <a:latin typeface="微软雅黑" panose="020B0503020204020204" pitchFamily="34" charset="-122"/>
                  <a:ea typeface="微软雅黑" panose="020B0503020204020204" pitchFamily="34" charset="-122"/>
                </a:rPr>
                <a:t>https</a:t>
              </a:r>
              <a:r>
                <a:rPr lang="zh-CN" altLang="en-US" sz="1400" b="1" dirty="0">
                  <a:solidFill>
                    <a:srgbClr val="0070C0"/>
                  </a:solidFill>
                  <a:latin typeface="微软雅黑" panose="020B0503020204020204" pitchFamily="34" charset="-122"/>
                  <a:ea typeface="微软雅黑" panose="020B0503020204020204" pitchFamily="34" charset="-122"/>
                </a:rPr>
                <a:t>://linuxtoy.org/archives/meld-2.html</a:t>
              </a:r>
              <a:endParaRPr lang="zh-CN" altLang="en-US" sz="1400" b="1" dirty="0">
                <a:solidFill>
                  <a:srgbClr val="0070C0"/>
                </a:solidFill>
                <a:latin typeface="微软雅黑" panose="020B0503020204020204" pitchFamily="34" charset="-122"/>
                <a:ea typeface="微软雅黑" panose="020B0503020204020204" pitchFamily="34" charset="-122"/>
              </a:endParaRPr>
            </a:p>
            <a:p>
              <a:pPr marL="342900" lvl="1" indent="-342900">
                <a:lnSpc>
                  <a:spcPct val="80000"/>
                </a:lnSpc>
                <a:spcBef>
                  <a:spcPct val="20000"/>
                </a:spcBef>
              </a:pPr>
              <a:r>
                <a:rPr lang="en-US" altLang="zh-CN" sz="1400" b="1" dirty="0" smtClean="0">
                  <a:solidFill>
                    <a:srgbClr val="0070C0"/>
                  </a:solidFill>
                  <a:latin typeface="微软雅黑" panose="020B0503020204020204" pitchFamily="34" charset="-122"/>
                  <a:ea typeface="微软雅黑" panose="020B0503020204020204" pitchFamily="34" charset="-122"/>
                </a:rPr>
                <a:t>	</a:t>
              </a:r>
              <a:r>
                <a:rPr lang="zh-CN" altLang="en-US" sz="1400" b="1" dirty="0" smtClean="0">
                  <a:solidFill>
                    <a:srgbClr val="0070C0"/>
                  </a:solidFill>
                  <a:latin typeface="微软雅黑" panose="020B0503020204020204" pitchFamily="34" charset="-122"/>
                  <a:ea typeface="微软雅黑" panose="020B0503020204020204" pitchFamily="34" charset="-122"/>
                </a:rPr>
                <a:t>类似</a:t>
              </a:r>
              <a:r>
                <a:rPr lang="zh-CN" altLang="en-US" sz="1400" b="1" dirty="0">
                  <a:solidFill>
                    <a:srgbClr val="0070C0"/>
                  </a:solidFill>
                  <a:latin typeface="微软雅黑" panose="020B0503020204020204" pitchFamily="34" charset="-122"/>
                  <a:ea typeface="微软雅黑" panose="020B0503020204020204" pitchFamily="34" charset="-122"/>
                </a:rPr>
                <a:t>的工具还有 kdiff3、diffmerge、P4merge</a:t>
              </a:r>
              <a:endParaRPr lang="zh-CN" altLang="en-US" sz="1400" b="1" dirty="0">
                <a:solidFill>
                  <a:srgbClr val="0070C0"/>
                </a:solidFill>
                <a:latin typeface="微软雅黑" panose="020B0503020204020204" pitchFamily="34" charset="-122"/>
                <a:ea typeface="微软雅黑" panose="020B0503020204020204" pitchFamily="34" charset="-122"/>
              </a:endParaRP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smtClean="0">
                  <a:solidFill>
                    <a:srgbClr val="11576A"/>
                  </a:solidFill>
                  <a:latin typeface="微软雅黑" panose="020B0503020204020204" pitchFamily="34" charset="-122"/>
                  <a:ea typeface="微软雅黑" panose="020B0503020204020204" pitchFamily="34" charset="-122"/>
                </a:rPr>
                <a:t>qemu</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lnSpc>
                  <a:spcPct val="80000"/>
                </a:lnSpc>
                <a:spcBef>
                  <a:spcPct val="20000"/>
                </a:spcBef>
              </a:pPr>
              <a:r>
                <a:rPr lang="en-US" altLang="zh-CN" sz="1400" b="1" dirty="0" smtClean="0">
                  <a:solidFill>
                    <a:srgbClr val="0070C0"/>
                  </a:solidFill>
                  <a:latin typeface="微软雅黑" panose="020B0503020204020204" pitchFamily="34" charset="-122"/>
                  <a:ea typeface="微软雅黑" panose="020B0503020204020204" pitchFamily="34" charset="-122"/>
                </a:rPr>
                <a:t>	</a:t>
              </a:r>
              <a:r>
                <a:rPr lang="zh-CN" altLang="en-US" sz="1400" b="1" dirty="0" smtClean="0">
                  <a:solidFill>
                    <a:srgbClr val="0070C0"/>
                  </a:solidFill>
                  <a:latin typeface="微软雅黑" panose="020B0503020204020204" pitchFamily="34" charset="-122"/>
                  <a:ea typeface="微软雅黑" panose="020B0503020204020204" pitchFamily="34" charset="-122"/>
                </a:rPr>
                <a:t>http</a:t>
              </a:r>
              <a:r>
                <a:rPr lang="zh-CN" altLang="en-US" sz="1400" b="1" dirty="0">
                  <a:solidFill>
                    <a:srgbClr val="0070C0"/>
                  </a:solidFill>
                  <a:latin typeface="微软雅黑" panose="020B0503020204020204" pitchFamily="34" charset="-122"/>
                  <a:ea typeface="微软雅黑" panose="020B0503020204020204" pitchFamily="34" charset="-122"/>
                </a:rPr>
                <a:t>://wenku.baidu.com/view/04c0116aa45177232f60a2eb.</a:t>
              </a:r>
              <a:r>
                <a:rPr lang="zh-CN" altLang="en-US" sz="1400" b="1" dirty="0" smtClean="0">
                  <a:solidFill>
                    <a:srgbClr val="0070C0"/>
                  </a:solidFill>
                  <a:latin typeface="微软雅黑" panose="020B0503020204020204" pitchFamily="34" charset="-122"/>
                  <a:ea typeface="微软雅黑" panose="020B0503020204020204" pitchFamily="34" charset="-122"/>
                </a:rPr>
                <a:t>html</a:t>
              </a:r>
              <a:endParaRPr lang="en-US" altLang="zh-CN" sz="1400" b="1" dirty="0" smtClean="0">
                <a:solidFill>
                  <a:srgbClr val="0070C0"/>
                </a:solidFill>
                <a:latin typeface="微软雅黑" panose="020B0503020204020204" pitchFamily="34" charset="-122"/>
                <a:ea typeface="微软雅黑" panose="020B0503020204020204" pitchFamily="34" charset="-122"/>
              </a:endParaRP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en-US" altLang="zh-CN" b="1" dirty="0">
                  <a:solidFill>
                    <a:srgbClr val="11576A"/>
                  </a:solidFill>
                  <a:latin typeface="微软雅黑" panose="020B0503020204020204" pitchFamily="34" charset="-122"/>
                  <a:ea typeface="微软雅黑" panose="020B0503020204020204" pitchFamily="34" charset="-122"/>
                </a:rPr>
                <a:t>Eclipse-CDT</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lnSpc>
                  <a:spcPct val="80000"/>
                </a:lnSpc>
                <a:spcBef>
                  <a:spcPct val="20000"/>
                </a:spcBef>
              </a:pPr>
              <a:r>
                <a:rPr lang="en-US" altLang="zh-CN" sz="1400" b="1" dirty="0">
                  <a:solidFill>
                    <a:srgbClr val="0070C0"/>
                  </a:solidFill>
                  <a:latin typeface="微软雅黑" panose="020B0503020204020204" pitchFamily="34" charset="-122"/>
                  <a:ea typeface="微软雅黑" panose="020B0503020204020204" pitchFamily="34" charset="-122"/>
                </a:rPr>
                <a:t>	http://blog.csdn.net/anzhu_111/article/details/5946634</a:t>
              </a:r>
              <a:endParaRPr lang="en-US" altLang="zh-CN" sz="1400" b="1" dirty="0">
                <a:solidFill>
                  <a:srgbClr val="0070C0"/>
                </a:solidFill>
                <a:latin typeface="微软雅黑" panose="020B0503020204020204" pitchFamily="34" charset="-122"/>
                <a:ea typeface="微软雅黑" panose="020B0503020204020204" pitchFamily="34" charset="-122"/>
              </a:endParaRPr>
            </a:p>
            <a:p>
              <a:pPr marL="342900" lvl="1" indent="-342900">
                <a:lnSpc>
                  <a:spcPct val="80000"/>
                </a:lnSpc>
                <a:spcBef>
                  <a:spcPct val="20000"/>
                </a:spcBef>
              </a:pPr>
              <a:endParaRPr lang="zh-CN" altLang="en-US" sz="1400" b="1" dirty="0">
                <a:solidFill>
                  <a:srgbClr val="0070C0"/>
                </a:solidFill>
                <a:latin typeface="微软雅黑" panose="020B0503020204020204" pitchFamily="34" charset="-122"/>
                <a:ea typeface="微软雅黑" panose="020B0503020204020204" pitchFamily="34" charset="-122"/>
              </a:endParaRPr>
            </a:p>
          </p:txBody>
        </p:sp>
        <p:pic>
          <p:nvPicPr>
            <p:cNvPr id="58" name="图片 57" descr="小点1.png"/>
            <p:cNvPicPr>
              <a:picLocks noChangeAspect="1"/>
            </p:cNvPicPr>
            <p:nvPr/>
          </p:nvPicPr>
          <p:blipFill>
            <a:blip r:embed="rId1" cstate="print"/>
            <a:stretch>
              <a:fillRect/>
            </a:stretch>
          </p:blipFill>
          <p:spPr>
            <a:xfrm>
              <a:off x="899592" y="1131591"/>
              <a:ext cx="144016" cy="142044"/>
            </a:xfrm>
            <a:prstGeom prst="rect">
              <a:avLst/>
            </a:prstGeom>
          </p:spPr>
        </p:pic>
        <p:pic>
          <p:nvPicPr>
            <p:cNvPr id="5" name="图片 4" descr="小点1.png"/>
            <p:cNvPicPr>
              <a:picLocks noChangeAspect="1"/>
            </p:cNvPicPr>
            <p:nvPr/>
          </p:nvPicPr>
          <p:blipFill>
            <a:blip r:embed="rId1" cstate="print"/>
            <a:stretch>
              <a:fillRect/>
            </a:stretch>
          </p:blipFill>
          <p:spPr>
            <a:xfrm>
              <a:off x="899592" y="1516462"/>
              <a:ext cx="144016" cy="142044"/>
            </a:xfrm>
            <a:prstGeom prst="rect">
              <a:avLst/>
            </a:prstGeom>
          </p:spPr>
        </p:pic>
        <p:pic>
          <p:nvPicPr>
            <p:cNvPr id="8" name="图片 7" descr="小点1.png"/>
            <p:cNvPicPr>
              <a:picLocks noChangeAspect="1"/>
            </p:cNvPicPr>
            <p:nvPr/>
          </p:nvPicPr>
          <p:blipFill>
            <a:blip r:embed="rId1" cstate="print"/>
            <a:stretch>
              <a:fillRect/>
            </a:stretch>
          </p:blipFill>
          <p:spPr>
            <a:xfrm>
              <a:off x="899592" y="2170182"/>
              <a:ext cx="144016" cy="142044"/>
            </a:xfrm>
            <a:prstGeom prst="rect">
              <a:avLst/>
            </a:prstGeom>
          </p:spPr>
        </p:pic>
        <p:pic>
          <p:nvPicPr>
            <p:cNvPr id="9" name="图片 8" descr="小点1.png"/>
            <p:cNvPicPr>
              <a:picLocks noChangeAspect="1"/>
            </p:cNvPicPr>
            <p:nvPr/>
          </p:nvPicPr>
          <p:blipFill>
            <a:blip r:embed="rId1" cstate="print"/>
            <a:stretch>
              <a:fillRect/>
            </a:stretch>
          </p:blipFill>
          <p:spPr>
            <a:xfrm>
              <a:off x="899592" y="2664398"/>
              <a:ext cx="144016" cy="142044"/>
            </a:xfrm>
            <a:prstGeom prst="rect">
              <a:avLst/>
            </a:prstGeom>
          </p:spPr>
        </p:pic>
        <p:pic>
          <p:nvPicPr>
            <p:cNvPr id="10" name="图片 9" descr="小点1.png"/>
            <p:cNvPicPr>
              <a:picLocks noChangeAspect="1"/>
            </p:cNvPicPr>
            <p:nvPr/>
          </p:nvPicPr>
          <p:blipFill>
            <a:blip r:embed="rId1" cstate="print"/>
            <a:stretch>
              <a:fillRect/>
            </a:stretch>
          </p:blipFill>
          <p:spPr>
            <a:xfrm>
              <a:off x="899592" y="3049518"/>
              <a:ext cx="144016" cy="142044"/>
            </a:xfrm>
            <a:prstGeom prst="rect">
              <a:avLst/>
            </a:prstGeom>
          </p:spPr>
        </p:pic>
        <p:pic>
          <p:nvPicPr>
            <p:cNvPr id="11" name="图片 10" descr="小点1.png"/>
            <p:cNvPicPr>
              <a:picLocks noChangeAspect="1"/>
            </p:cNvPicPr>
            <p:nvPr/>
          </p:nvPicPr>
          <p:blipFill>
            <a:blip r:embed="rId1" cstate="print"/>
            <a:stretch>
              <a:fillRect/>
            </a:stretch>
          </p:blipFill>
          <p:spPr>
            <a:xfrm>
              <a:off x="899592" y="3745463"/>
              <a:ext cx="144016" cy="142044"/>
            </a:xfrm>
            <a:prstGeom prst="rect">
              <a:avLst/>
            </a:prstGeom>
          </p:spPr>
        </p:pic>
        <p:pic>
          <p:nvPicPr>
            <p:cNvPr id="12" name="图片 11" descr="小点1.png"/>
            <p:cNvPicPr>
              <a:picLocks noChangeAspect="1"/>
            </p:cNvPicPr>
            <p:nvPr/>
          </p:nvPicPr>
          <p:blipFill>
            <a:blip r:embed="rId1" cstate="print"/>
            <a:stretch>
              <a:fillRect/>
            </a:stretch>
          </p:blipFill>
          <p:spPr>
            <a:xfrm>
              <a:off x="899592" y="3530184"/>
              <a:ext cx="144016" cy="142044"/>
            </a:xfrm>
            <a:prstGeom prst="rect">
              <a:avLst/>
            </a:prstGeom>
          </p:spPr>
        </p:pic>
        <p:pic>
          <p:nvPicPr>
            <p:cNvPr id="13" name="图片 12" descr="小点1.png"/>
            <p:cNvPicPr>
              <a:picLocks noChangeAspect="1"/>
            </p:cNvPicPr>
            <p:nvPr/>
          </p:nvPicPr>
          <p:blipFill>
            <a:blip r:embed="rId1" cstate="print"/>
            <a:stretch>
              <a:fillRect/>
            </a:stretch>
          </p:blipFill>
          <p:spPr>
            <a:xfrm>
              <a:off x="899592" y="4227934"/>
              <a:ext cx="144016" cy="142044"/>
            </a:xfrm>
            <a:prstGeom prst="rect">
              <a:avLst/>
            </a:prstGeom>
          </p:spPr>
        </p:pic>
        <p:pic>
          <p:nvPicPr>
            <p:cNvPr id="14" name="图片 13" descr="小点1.png"/>
            <p:cNvPicPr>
              <a:picLocks noChangeAspect="1"/>
            </p:cNvPicPr>
            <p:nvPr/>
          </p:nvPicPr>
          <p:blipFill>
            <a:blip r:embed="rId1" cstate="print"/>
            <a:stretch>
              <a:fillRect/>
            </a:stretch>
          </p:blipFill>
          <p:spPr>
            <a:xfrm>
              <a:off x="899592" y="4720959"/>
              <a:ext cx="144016" cy="142044"/>
            </a:xfrm>
            <a:prstGeom prst="rect">
              <a:avLst/>
            </a:prstGeom>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714744" y="214296"/>
            <a:ext cx="2143140" cy="553998"/>
          </a:xfrm>
          <a:prstGeom prst="rect">
            <a:avLst/>
          </a:prstGeom>
          <a:noFill/>
        </p:spPr>
        <p:txBody>
          <a:bodyPr wrap="square" rtlCol="0">
            <a:spAutoFit/>
          </a:bodyPr>
          <a:lstStyle/>
          <a:p>
            <a:r>
              <a:rPr lang="zh-CN" altLang="en-US" sz="3000" b="1" dirty="0" smtClean="0">
                <a:solidFill>
                  <a:srgbClr val="11576A"/>
                </a:solidFill>
                <a:latin typeface="微软雅黑" panose="020B0503020204020204" pitchFamily="34" charset="-122"/>
                <a:ea typeface="微软雅黑" panose="020B0503020204020204" pitchFamily="34" charset="-122"/>
              </a:rPr>
              <a:t>内容提要</a:t>
            </a:r>
            <a:endParaRPr lang="zh-CN" altLang="en-US" sz="3000" b="1" dirty="0">
              <a:solidFill>
                <a:srgbClr val="11576A"/>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928662" y="854061"/>
            <a:ext cx="7143800" cy="4093953"/>
            <a:chOff x="928662" y="854061"/>
            <a:chExt cx="7143800" cy="4093953"/>
          </a:xfrm>
        </p:grpSpPr>
        <p:sp>
          <p:nvSpPr>
            <p:cNvPr id="12" name="TextBox 82"/>
            <p:cNvSpPr txBox="1"/>
            <p:nvPr/>
          </p:nvSpPr>
          <p:spPr>
            <a:xfrm>
              <a:off x="928662" y="3152827"/>
              <a:ext cx="7143800" cy="1034835"/>
            </a:xfrm>
            <a:prstGeom prst="rect">
              <a:avLst/>
            </a:prstGeom>
            <a:noFill/>
          </p:spPr>
          <p:txBody>
            <a:bodyPr wrap="square" rtlCol="0">
              <a:spAutoFit/>
            </a:bodyPr>
            <a:lstStyle/>
            <a:p>
              <a:pPr marL="342900" indent="-342900">
                <a:lnSpc>
                  <a:spcPts val="1500"/>
                </a:lnSpc>
                <a:spcBef>
                  <a:spcPct val="20000"/>
                </a:spcBef>
              </a:pPr>
              <a:r>
                <a:rPr lang="zh-CN" altLang="en-US" b="1" dirty="0" smtClean="0">
                  <a:solidFill>
                    <a:srgbClr val="C00000"/>
                  </a:solidFill>
                  <a:latin typeface="张海山锐谐体2.0-授权联系：Samtype@QQ.com" pitchFamily="2" charset="-122"/>
                  <a:ea typeface="张海山锐谐体2.0-授权联系：Samtype@QQ.com" pitchFamily="2" charset="-122"/>
                </a:rPr>
                <a:t>■ </a:t>
              </a:r>
              <a:r>
                <a:rPr lang="zh-CN" altLang="en-US" sz="2000" b="1" dirty="0" smtClean="0">
                  <a:solidFill>
                    <a:srgbClr val="C00000"/>
                  </a:solidFill>
                  <a:latin typeface="微软雅黑" panose="020B0503020204020204" pitchFamily="34" charset="-122"/>
                  <a:ea typeface="微软雅黑" panose="020B0503020204020204" pitchFamily="34" charset="-122"/>
                </a:rPr>
                <a:t>了解</a:t>
              </a:r>
              <a:r>
                <a:rPr lang="en-US" altLang="zh-CN" sz="2000" b="1" dirty="0">
                  <a:solidFill>
                    <a:srgbClr val="C00000"/>
                  </a:solidFill>
                  <a:latin typeface="微软雅黑" panose="020B0503020204020204" pitchFamily="34" charset="-122"/>
                  <a:ea typeface="微软雅黑" panose="020B0503020204020204" pitchFamily="34" charset="-122"/>
                </a:rPr>
                <a:t>x86-32</a:t>
              </a:r>
              <a:r>
                <a:rPr lang="zh-CN" altLang="en-US" sz="2000" b="1" dirty="0">
                  <a:solidFill>
                    <a:srgbClr val="C00000"/>
                  </a:solidFill>
                  <a:latin typeface="微软雅黑" panose="020B0503020204020204" pitchFamily="34" charset="-122"/>
                  <a:ea typeface="微软雅黑" panose="020B0503020204020204" pitchFamily="34" charset="-122"/>
                </a:rPr>
                <a:t>硬件</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en-US" altLang="zh-CN" sz="1600" b="1" dirty="0" smtClean="0">
                  <a:solidFill>
                    <a:srgbClr val="C00000"/>
                  </a:solidFill>
                  <a:latin typeface="微软雅黑" panose="020B0503020204020204" pitchFamily="34" charset="-122"/>
                  <a:ea typeface="微软雅黑" panose="020B0503020204020204" pitchFamily="34" charset="-122"/>
                </a:rPr>
                <a:t>          Intel </a:t>
              </a:r>
              <a:r>
                <a:rPr lang="en-US" altLang="zh-CN" sz="1600" b="1" dirty="0">
                  <a:solidFill>
                    <a:srgbClr val="C00000"/>
                  </a:solidFill>
                  <a:latin typeface="微软雅黑" panose="020B0503020204020204" pitchFamily="34" charset="-122"/>
                  <a:ea typeface="微软雅黑" panose="020B0503020204020204" pitchFamily="34" charset="-122"/>
                </a:rPr>
                <a:t>80386</a:t>
              </a:r>
              <a:r>
                <a:rPr lang="zh-CN" altLang="en-US" sz="1600" b="1" dirty="0">
                  <a:solidFill>
                    <a:srgbClr val="C00000"/>
                  </a:solidFill>
                  <a:latin typeface="微软雅黑" panose="020B0503020204020204" pitchFamily="34" charset="-122"/>
                  <a:ea typeface="微软雅黑" panose="020B0503020204020204" pitchFamily="34" charset="-122"/>
                </a:rPr>
                <a:t>运行模式概述</a:t>
              </a:r>
              <a:endParaRPr lang="zh-CN" altLang="en-US" sz="1600" b="1" dirty="0">
                <a:solidFill>
                  <a:srgbClr val="C00000"/>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en-US" altLang="zh-CN" sz="1600" b="1" dirty="0" smtClean="0">
                  <a:solidFill>
                    <a:srgbClr val="C00000"/>
                  </a:solidFill>
                  <a:latin typeface="微软雅黑" panose="020B0503020204020204" pitchFamily="34" charset="-122"/>
                  <a:ea typeface="微软雅黑" panose="020B0503020204020204" pitchFamily="34" charset="-122"/>
                </a:rPr>
                <a:t>          Intel </a:t>
              </a:r>
              <a:r>
                <a:rPr lang="en-US" altLang="zh-CN" sz="1600" b="1" dirty="0">
                  <a:solidFill>
                    <a:srgbClr val="C00000"/>
                  </a:solidFill>
                  <a:latin typeface="微软雅黑" panose="020B0503020204020204" pitchFamily="34" charset="-122"/>
                  <a:ea typeface="微软雅黑" panose="020B0503020204020204" pitchFamily="34" charset="-122"/>
                </a:rPr>
                <a:t>80386</a:t>
              </a:r>
              <a:r>
                <a:rPr lang="zh-CN" altLang="en-US" sz="1600" b="1" dirty="0">
                  <a:solidFill>
                    <a:srgbClr val="C00000"/>
                  </a:solidFill>
                  <a:latin typeface="微软雅黑" panose="020B0503020204020204" pitchFamily="34" charset="-122"/>
                  <a:ea typeface="微软雅黑" panose="020B0503020204020204" pitchFamily="34" charset="-122"/>
                </a:rPr>
                <a:t>内存架构概述</a:t>
              </a:r>
              <a:endParaRPr lang="zh-CN" altLang="en-US" sz="1600" b="1" dirty="0">
                <a:solidFill>
                  <a:srgbClr val="C00000"/>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en-US" altLang="zh-CN" sz="1600" b="1" dirty="0" smtClean="0">
                  <a:solidFill>
                    <a:srgbClr val="C00000"/>
                  </a:solidFill>
                  <a:latin typeface="微软雅黑" panose="020B0503020204020204" pitchFamily="34" charset="-122"/>
                  <a:ea typeface="微软雅黑" panose="020B0503020204020204" pitchFamily="34" charset="-122"/>
                </a:rPr>
                <a:t>          Intel </a:t>
              </a:r>
              <a:r>
                <a:rPr lang="en-US" altLang="zh-CN" sz="1600" b="1" dirty="0">
                  <a:solidFill>
                    <a:srgbClr val="C00000"/>
                  </a:solidFill>
                  <a:latin typeface="微软雅黑" panose="020B0503020204020204" pitchFamily="34" charset="-122"/>
                  <a:ea typeface="微软雅黑" panose="020B0503020204020204" pitchFamily="34" charset="-122"/>
                </a:rPr>
                <a:t>80386</a:t>
              </a:r>
              <a:r>
                <a:rPr lang="zh-CN" altLang="en-US" sz="1600" b="1" dirty="0">
                  <a:solidFill>
                    <a:srgbClr val="C00000"/>
                  </a:solidFill>
                  <a:latin typeface="微软雅黑" panose="020B0503020204020204" pitchFamily="34" charset="-122"/>
                  <a:ea typeface="微软雅黑" panose="020B0503020204020204" pitchFamily="34" charset="-122"/>
                </a:rPr>
                <a:t>寄存器概述</a:t>
              </a:r>
            </a:p>
          </p:txBody>
        </p:sp>
        <p:sp>
          <p:nvSpPr>
            <p:cNvPr id="83" name="TextBox 82"/>
            <p:cNvSpPr txBox="1"/>
            <p:nvPr/>
          </p:nvSpPr>
          <p:spPr>
            <a:xfrm>
              <a:off x="928662" y="854061"/>
              <a:ext cx="7143800" cy="539315"/>
            </a:xfrm>
            <a:prstGeom prst="rect">
              <a:avLst/>
            </a:prstGeom>
            <a:noFill/>
          </p:spPr>
          <p:txBody>
            <a:bodyPr wrap="square" rtlCol="0">
              <a:spAutoFit/>
            </a:bodyPr>
            <a:lstStyle/>
            <a:p>
              <a:pPr marL="342900" indent="-342900">
                <a:lnSpc>
                  <a:spcPts val="1500"/>
                </a:lnSpc>
              </a:pPr>
              <a:r>
                <a:rPr lang="zh-CN" altLang="en-US" b="1" dirty="0" smtClean="0">
                  <a:solidFill>
                    <a:srgbClr val="11576A"/>
                  </a:solidFill>
                  <a:latin typeface="张海山锐谐体2.0-授权联系：Samtype@QQ.com" pitchFamily="2" charset="-122"/>
                  <a:ea typeface="张海山锐谐体2.0-授权联系：Samtype@QQ.com" pitchFamily="2" charset="-122"/>
                </a:rPr>
                <a:t>■</a:t>
              </a:r>
              <a:r>
                <a:rPr lang="zh-CN" altLang="en-US" b="1" dirty="0" smtClean="0"/>
                <a:t>  </a:t>
              </a:r>
              <a:r>
                <a:rPr lang="zh-CN" altLang="en-US" sz="2000" b="1" dirty="0" smtClean="0">
                  <a:solidFill>
                    <a:srgbClr val="11576A"/>
                  </a:solidFill>
                  <a:latin typeface="微软雅黑" panose="020B0503020204020204" pitchFamily="34" charset="-122"/>
                  <a:ea typeface="微软雅黑" panose="020B0503020204020204" pitchFamily="34" charset="-122"/>
                </a:rPr>
                <a:t>安装</a:t>
              </a:r>
              <a:r>
                <a:rPr lang="zh-CN" altLang="en-US" sz="2000" b="1" dirty="0">
                  <a:solidFill>
                    <a:srgbClr val="11576A"/>
                  </a:solidFill>
                  <a:latin typeface="微软雅黑" panose="020B0503020204020204" pitchFamily="34" charset="-122"/>
                  <a:ea typeface="微软雅黑" panose="020B0503020204020204" pitchFamily="34" charset="-122"/>
                </a:rPr>
                <a:t>实验环境</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zh-CN" altLang="en-US" sz="1600" b="1" dirty="0" smtClean="0">
                  <a:solidFill>
                    <a:srgbClr val="11576A"/>
                  </a:solidFill>
                  <a:latin typeface="微软雅黑" panose="020B0503020204020204" pitchFamily="34" charset="-122"/>
                  <a:ea typeface="微软雅黑" panose="020B0503020204020204" pitchFamily="34" charset="-122"/>
                </a:rPr>
                <a:t>          在虚拟机上使用安装好的</a:t>
              </a:r>
              <a:r>
                <a:rPr lang="en-US" altLang="zh-CN" sz="1600" b="1" dirty="0" err="1" smtClean="0">
                  <a:solidFill>
                    <a:srgbClr val="11576A"/>
                  </a:solidFill>
                  <a:latin typeface="微软雅黑" panose="020B0503020204020204" pitchFamily="34" charset="-122"/>
                  <a:ea typeface="微软雅黑" panose="020B0503020204020204" pitchFamily="34" charset="-122"/>
                </a:rPr>
                <a:t>ubuntu</a:t>
              </a:r>
              <a:r>
                <a:rPr lang="zh-CN" altLang="en-US" sz="1600" b="1" dirty="0" smtClean="0">
                  <a:solidFill>
                    <a:srgbClr val="11576A"/>
                  </a:solidFill>
                  <a:latin typeface="微软雅黑" panose="020B0503020204020204" pitchFamily="34" charset="-122"/>
                  <a:ea typeface="微软雅黑" panose="020B0503020204020204" pitchFamily="34" charset="-122"/>
                </a:rPr>
                <a:t>实验环境</a:t>
              </a:r>
              <a:endParaRPr lang="zh-CN" altLang="zh-CN" sz="1600" b="1" dirty="0" smtClean="0">
                <a:solidFill>
                  <a:srgbClr val="11576A"/>
                </a:solidFill>
                <a:latin typeface="微软雅黑" panose="020B0503020204020204" pitchFamily="34" charset="-122"/>
                <a:ea typeface="微软雅黑" panose="020B0503020204020204" pitchFamily="34" charset="-122"/>
                <a:sym typeface="MS PGothic" pitchFamily="34" charset="-128"/>
              </a:endParaRPr>
            </a:p>
          </p:txBody>
        </p:sp>
        <p:pic>
          <p:nvPicPr>
            <p:cNvPr id="85" name="图片 84" descr="小点1.png"/>
            <p:cNvPicPr>
              <a:picLocks noChangeAspect="1"/>
            </p:cNvPicPr>
            <p:nvPr/>
          </p:nvPicPr>
          <p:blipFill>
            <a:blip r:embed="rId1" cstate="print"/>
            <a:stretch>
              <a:fillRect/>
            </a:stretch>
          </p:blipFill>
          <p:spPr>
            <a:xfrm>
              <a:off x="1369740" y="1151215"/>
              <a:ext cx="151066" cy="148997"/>
            </a:xfrm>
            <a:prstGeom prst="rect">
              <a:avLst/>
            </a:prstGeom>
          </p:spPr>
        </p:pic>
        <p:sp>
          <p:nvSpPr>
            <p:cNvPr id="15" name="TextBox 82"/>
            <p:cNvSpPr txBox="1"/>
            <p:nvPr/>
          </p:nvSpPr>
          <p:spPr>
            <a:xfrm>
              <a:off x="928662" y="1393380"/>
              <a:ext cx="7143800" cy="1778115"/>
            </a:xfrm>
            <a:prstGeom prst="rect">
              <a:avLst/>
            </a:prstGeom>
            <a:noFill/>
          </p:spPr>
          <p:txBody>
            <a:bodyPr wrap="square" rtlCol="0">
              <a:spAutoFit/>
            </a:bodyPr>
            <a:lstStyle/>
            <a:p>
              <a:pPr marL="342900" indent="-342900">
                <a:lnSpc>
                  <a:spcPts val="1500"/>
                </a:lnSpc>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使用实验</a:t>
              </a:r>
              <a:r>
                <a:rPr lang="zh-CN" altLang="en-US" sz="2000" b="1" dirty="0">
                  <a:solidFill>
                    <a:srgbClr val="11576A"/>
                  </a:solidFill>
                  <a:latin typeface="微软雅黑" panose="020B0503020204020204" pitchFamily="34" charset="-122"/>
                  <a:ea typeface="微软雅黑" panose="020B0503020204020204" pitchFamily="34" charset="-122"/>
                </a:rPr>
                <a:t>工具</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en-US" altLang="zh-CN" sz="1600" b="1" dirty="0" smtClean="0">
                  <a:solidFill>
                    <a:srgbClr val="11576A"/>
                  </a:solidFill>
                  <a:latin typeface="微软雅黑" panose="020B0503020204020204" pitchFamily="34" charset="-122"/>
                  <a:ea typeface="微软雅黑" panose="020B0503020204020204" pitchFamily="34" charset="-122"/>
                </a:rPr>
                <a:t>          shell</a:t>
              </a:r>
              <a:r>
                <a:rPr lang="zh-CN" altLang="en-US" sz="1600" b="1" dirty="0">
                  <a:solidFill>
                    <a:srgbClr val="11576A"/>
                  </a:solidFill>
                  <a:latin typeface="微软雅黑" panose="020B0503020204020204" pitchFamily="34" charset="-122"/>
                  <a:ea typeface="微软雅黑" panose="020B0503020204020204" pitchFamily="34" charset="-122"/>
                </a:rPr>
                <a:t>命令：</a:t>
              </a:r>
              <a:r>
                <a:rPr lang="en-US" altLang="zh-CN" sz="1600" b="1" dirty="0" err="1">
                  <a:solidFill>
                    <a:srgbClr val="11576A"/>
                  </a:solidFill>
                  <a:latin typeface="微软雅黑" panose="020B0503020204020204" pitchFamily="34" charset="-122"/>
                  <a:ea typeface="微软雅黑" panose="020B0503020204020204" pitchFamily="34" charset="-122"/>
                </a:rPr>
                <a:t>ls</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a:solidFill>
                    <a:srgbClr val="11576A"/>
                  </a:solidFill>
                  <a:latin typeface="微软雅黑" panose="020B0503020204020204" pitchFamily="34" charset="-122"/>
                  <a:ea typeface="微软雅黑" panose="020B0503020204020204" pitchFamily="34" charset="-122"/>
                </a:rPr>
                <a:t>cd</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err="1">
                  <a:solidFill>
                    <a:srgbClr val="11576A"/>
                  </a:solidFill>
                  <a:latin typeface="微软雅黑" panose="020B0503020204020204" pitchFamily="34" charset="-122"/>
                  <a:ea typeface="微软雅黑" panose="020B0503020204020204" pitchFamily="34" charset="-122"/>
                </a:rPr>
                <a:t>rm</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err="1">
                  <a:solidFill>
                    <a:srgbClr val="11576A"/>
                  </a:solidFill>
                  <a:latin typeface="微软雅黑" panose="020B0503020204020204" pitchFamily="34" charset="-122"/>
                  <a:ea typeface="微软雅黑" panose="020B0503020204020204" pitchFamily="34" charset="-122"/>
                </a:rPr>
                <a:t>pwd</a:t>
              </a:r>
              <a:r>
                <a:rPr lang="en-US" altLang="zh-CN" sz="1600" b="1" dirty="0">
                  <a:solidFill>
                    <a:srgbClr val="11576A"/>
                  </a:solidFill>
                  <a:latin typeface="微软雅黑" panose="020B0503020204020204" pitchFamily="34" charset="-122"/>
                  <a:ea typeface="微软雅黑" panose="020B0503020204020204" pitchFamily="34" charset="-122"/>
                </a:rPr>
                <a:t>...</a:t>
              </a:r>
              <a:endParaRPr lang="en-US" altLang="zh-CN" sz="16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zh-CN" altLang="en-US" sz="1600" b="1" dirty="0" smtClean="0">
                  <a:solidFill>
                    <a:srgbClr val="11576A"/>
                  </a:solidFill>
                  <a:latin typeface="微软雅黑" panose="020B0503020204020204" pitchFamily="34" charset="-122"/>
                  <a:ea typeface="微软雅黑" panose="020B0503020204020204" pitchFamily="34" charset="-122"/>
                </a:rPr>
                <a:t>          系统维护</a:t>
              </a:r>
              <a:r>
                <a:rPr lang="zh-CN" altLang="en-US" sz="1600" b="1" dirty="0">
                  <a:solidFill>
                    <a:srgbClr val="11576A"/>
                  </a:solidFill>
                  <a:latin typeface="微软雅黑" panose="020B0503020204020204" pitchFamily="34" charset="-122"/>
                  <a:ea typeface="微软雅黑" panose="020B0503020204020204" pitchFamily="34" charset="-122"/>
                </a:rPr>
                <a:t>工具：</a:t>
              </a:r>
              <a:r>
                <a:rPr lang="en-US" altLang="zh-CN" sz="1600" b="1" dirty="0">
                  <a:solidFill>
                    <a:srgbClr val="11576A"/>
                  </a:solidFill>
                  <a:latin typeface="微软雅黑" panose="020B0503020204020204" pitchFamily="34" charset="-122"/>
                  <a:ea typeface="微软雅黑" panose="020B0503020204020204" pitchFamily="34" charset="-122"/>
                </a:rPr>
                <a:t>apt</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err="1">
                  <a:solidFill>
                    <a:srgbClr val="11576A"/>
                  </a:solidFill>
                  <a:latin typeface="微软雅黑" panose="020B0503020204020204" pitchFamily="34" charset="-122"/>
                  <a:ea typeface="微软雅黑" panose="020B0503020204020204" pitchFamily="34" charset="-122"/>
                </a:rPr>
                <a:t>git</a:t>
              </a:r>
              <a:endParaRPr lang="en-US" altLang="zh-CN" sz="16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en-US" altLang="zh-CN" sz="1600" b="1" dirty="0">
                  <a:solidFill>
                    <a:srgbClr val="11576A"/>
                  </a:solidFill>
                  <a:latin typeface="微软雅黑" panose="020B0503020204020204" pitchFamily="34" charset="-122"/>
                  <a:ea typeface="微软雅黑" panose="020B0503020204020204" pitchFamily="34" charset="-122"/>
                </a:rPr>
                <a:t> </a:t>
              </a:r>
              <a:r>
                <a:rPr lang="en-US" altLang="zh-CN" sz="1600" b="1" dirty="0" smtClean="0">
                  <a:solidFill>
                    <a:srgbClr val="11576A"/>
                  </a:solidFill>
                  <a:latin typeface="微软雅黑" panose="020B0503020204020204" pitchFamily="34" charset="-122"/>
                  <a:ea typeface="微软雅黑" panose="020B0503020204020204" pitchFamily="34" charset="-122"/>
                </a:rPr>
                <a:t>         </a:t>
              </a:r>
              <a:r>
                <a:rPr lang="zh-CN" altLang="en-US" sz="1600" b="1" dirty="0" smtClean="0">
                  <a:solidFill>
                    <a:srgbClr val="11576A"/>
                  </a:solidFill>
                  <a:latin typeface="微软雅黑" panose="020B0503020204020204" pitchFamily="34" charset="-122"/>
                  <a:ea typeface="微软雅黑" panose="020B0503020204020204" pitchFamily="34" charset="-122"/>
                </a:rPr>
                <a:t>源码</a:t>
              </a:r>
              <a:r>
                <a:rPr lang="zh-CN" altLang="en-US" sz="1600" b="1" dirty="0">
                  <a:solidFill>
                    <a:srgbClr val="11576A"/>
                  </a:solidFill>
                  <a:latin typeface="微软雅黑" panose="020B0503020204020204" pitchFamily="34" charset="-122"/>
                  <a:ea typeface="微软雅黑" panose="020B0503020204020204" pitchFamily="34" charset="-122"/>
                </a:rPr>
                <a:t>阅读与编辑工具</a:t>
              </a:r>
              <a:r>
                <a:rPr lang="zh-CN" altLang="en-US" sz="1600" b="1" dirty="0" smtClean="0">
                  <a:solidFill>
                    <a:srgbClr val="11576A"/>
                  </a:solidFill>
                  <a:latin typeface="微软雅黑" panose="020B0503020204020204" pitchFamily="34" charset="-122"/>
                  <a:ea typeface="微软雅黑" panose="020B0503020204020204" pitchFamily="34" charset="-122"/>
                </a:rPr>
                <a:t>：</a:t>
              </a:r>
              <a:r>
                <a:rPr lang="en-US" altLang="zh-CN" sz="1600" b="1" dirty="0" smtClean="0">
                  <a:solidFill>
                    <a:srgbClr val="11576A"/>
                  </a:solidFill>
                  <a:latin typeface="微软雅黑" panose="020B0503020204020204" pitchFamily="34" charset="-122"/>
                  <a:ea typeface="微软雅黑" panose="020B0503020204020204" pitchFamily="34" charset="-122"/>
                </a:rPr>
                <a:t>eclipse-CDT</a:t>
              </a:r>
              <a:r>
                <a:rPr lang="zh-CN" altLang="en-US" sz="1600" b="1" dirty="0">
                  <a:solidFill>
                    <a:srgbClr val="11576A"/>
                  </a:solidFill>
                  <a:latin typeface="微软雅黑" panose="020B0503020204020204" pitchFamily="34" charset="-122"/>
                  <a:ea typeface="微软雅黑" panose="020B0503020204020204" pitchFamily="34" charset="-122"/>
                </a:rPr>
                <a:t> </a:t>
              </a:r>
              <a:r>
                <a:rPr lang="zh-CN" altLang="en-US" sz="1600" b="1" dirty="0" smtClean="0">
                  <a:solidFill>
                    <a:srgbClr val="11576A"/>
                  </a:solidFill>
                  <a:latin typeface="微软雅黑" panose="020B0503020204020204" pitchFamily="34" charset="-122"/>
                  <a:ea typeface="微软雅黑" panose="020B0503020204020204" pitchFamily="34" charset="-122"/>
                </a:rPr>
                <a:t>、</a:t>
              </a:r>
              <a:r>
                <a:rPr lang="en-US" altLang="zh-CN" sz="1600" b="1" dirty="0" smtClean="0">
                  <a:solidFill>
                    <a:srgbClr val="11576A"/>
                  </a:solidFill>
                  <a:latin typeface="微软雅黑" panose="020B0503020204020204" pitchFamily="34" charset="-122"/>
                  <a:ea typeface="微软雅黑" panose="020B0503020204020204" pitchFamily="34" charset="-122"/>
                </a:rPr>
                <a:t>understand</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err="1">
                  <a:solidFill>
                    <a:srgbClr val="11576A"/>
                  </a:solidFill>
                  <a:latin typeface="微软雅黑" panose="020B0503020204020204" pitchFamily="34" charset="-122"/>
                  <a:ea typeface="微软雅黑" panose="020B0503020204020204" pitchFamily="34" charset="-122"/>
                </a:rPr>
                <a:t>gedit</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a:solidFill>
                    <a:srgbClr val="11576A"/>
                  </a:solidFill>
                  <a:latin typeface="微软雅黑" panose="020B0503020204020204" pitchFamily="34" charset="-122"/>
                  <a:ea typeface="微软雅黑" panose="020B0503020204020204" pitchFamily="34" charset="-122"/>
                </a:rPr>
                <a:t>vim</a:t>
              </a:r>
              <a:endParaRPr lang="en-US" altLang="zh-CN" sz="16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zh-CN" altLang="en-US" sz="1600" b="1" dirty="0" smtClean="0">
                  <a:solidFill>
                    <a:srgbClr val="11576A"/>
                  </a:solidFill>
                  <a:latin typeface="微软雅黑" panose="020B0503020204020204" pitchFamily="34" charset="-122"/>
                  <a:ea typeface="微软雅黑" panose="020B0503020204020204" pitchFamily="34" charset="-122"/>
                </a:rPr>
                <a:t>          源码</a:t>
              </a:r>
              <a:r>
                <a:rPr lang="zh-CN" altLang="en-US" sz="1600" b="1" dirty="0">
                  <a:solidFill>
                    <a:srgbClr val="11576A"/>
                  </a:solidFill>
                  <a:latin typeface="微软雅黑" panose="020B0503020204020204" pitchFamily="34" charset="-122"/>
                  <a:ea typeface="微软雅黑" panose="020B0503020204020204" pitchFamily="34" charset="-122"/>
                </a:rPr>
                <a:t>比较工具：</a:t>
              </a:r>
              <a:r>
                <a:rPr lang="en-US" altLang="zh-CN" sz="1600" b="1" dirty="0">
                  <a:solidFill>
                    <a:srgbClr val="11576A"/>
                  </a:solidFill>
                  <a:latin typeface="微软雅黑" panose="020B0503020204020204" pitchFamily="34" charset="-122"/>
                  <a:ea typeface="微软雅黑" panose="020B0503020204020204" pitchFamily="34" charset="-122"/>
                </a:rPr>
                <a:t>diff</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a:solidFill>
                    <a:srgbClr val="11576A"/>
                  </a:solidFill>
                  <a:latin typeface="微软雅黑" panose="020B0503020204020204" pitchFamily="34" charset="-122"/>
                  <a:ea typeface="微软雅黑" panose="020B0503020204020204" pitchFamily="34" charset="-122"/>
                </a:rPr>
                <a:t>meld</a:t>
              </a:r>
              <a:endParaRPr lang="en-US" altLang="zh-CN" sz="16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zh-CN" altLang="en-US" sz="1600" b="1" dirty="0" smtClean="0">
                  <a:solidFill>
                    <a:srgbClr val="11576A"/>
                  </a:solidFill>
                  <a:latin typeface="微软雅黑" panose="020B0503020204020204" pitchFamily="34" charset="-122"/>
                  <a:ea typeface="微软雅黑" panose="020B0503020204020204" pitchFamily="34" charset="-122"/>
                </a:rPr>
                <a:t>          开发</a:t>
              </a:r>
              <a:r>
                <a:rPr lang="zh-CN" altLang="en-US" sz="1600" b="1" dirty="0">
                  <a:solidFill>
                    <a:srgbClr val="11576A"/>
                  </a:solidFill>
                  <a:latin typeface="微软雅黑" panose="020B0503020204020204" pitchFamily="34" charset="-122"/>
                  <a:ea typeface="微软雅黑" panose="020B0503020204020204" pitchFamily="34" charset="-122"/>
                </a:rPr>
                <a:t>编译调试工具：</a:t>
              </a:r>
              <a:r>
                <a:rPr lang="en-US" altLang="zh-CN" sz="1600" b="1" dirty="0" err="1">
                  <a:solidFill>
                    <a:srgbClr val="11576A"/>
                  </a:solidFill>
                  <a:latin typeface="微软雅黑" panose="020B0503020204020204" pitchFamily="34" charset="-122"/>
                  <a:ea typeface="微软雅黑" panose="020B0503020204020204" pitchFamily="34" charset="-122"/>
                </a:rPr>
                <a:t>gcc</a:t>
              </a:r>
              <a:r>
                <a:rPr lang="en-US" altLang="zh-CN" sz="1600" b="1" dirty="0">
                  <a:solidFill>
                    <a:srgbClr val="11576A"/>
                  </a:solidFill>
                  <a:latin typeface="微软雅黑" panose="020B0503020204020204" pitchFamily="34" charset="-122"/>
                  <a:ea typeface="微软雅黑" panose="020B0503020204020204" pitchFamily="34" charset="-122"/>
                </a:rPr>
                <a:t> </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err="1">
                  <a:solidFill>
                    <a:srgbClr val="11576A"/>
                  </a:solidFill>
                  <a:latin typeface="微软雅黑" panose="020B0503020204020204" pitchFamily="34" charset="-122"/>
                  <a:ea typeface="微软雅黑" panose="020B0503020204020204" pitchFamily="34" charset="-122"/>
                </a:rPr>
                <a:t>gdb</a:t>
              </a:r>
              <a:r>
                <a:rPr lang="en-US" altLang="zh-CN" sz="1600" b="1" dirty="0">
                  <a:solidFill>
                    <a:srgbClr val="11576A"/>
                  </a:solidFill>
                  <a:latin typeface="微软雅黑" panose="020B0503020204020204" pitchFamily="34" charset="-122"/>
                  <a:ea typeface="微软雅黑" panose="020B0503020204020204" pitchFamily="34" charset="-122"/>
                </a:rPr>
                <a:t> </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a:solidFill>
                    <a:srgbClr val="11576A"/>
                  </a:solidFill>
                  <a:latin typeface="微软雅黑" panose="020B0503020204020204" pitchFamily="34" charset="-122"/>
                  <a:ea typeface="微软雅黑" panose="020B0503020204020204" pitchFamily="34" charset="-122"/>
                </a:rPr>
                <a:t>make</a:t>
              </a:r>
              <a:endParaRPr lang="en-US" altLang="zh-CN" sz="16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zh-CN" altLang="en-US" sz="1600" b="1" dirty="0" smtClean="0">
                  <a:solidFill>
                    <a:srgbClr val="11576A"/>
                  </a:solidFill>
                  <a:latin typeface="微软雅黑" panose="020B0503020204020204" pitchFamily="34" charset="-122"/>
                  <a:ea typeface="微软雅黑" panose="020B0503020204020204" pitchFamily="34" charset="-122"/>
                </a:rPr>
                <a:t>          硬件</a:t>
              </a:r>
              <a:r>
                <a:rPr lang="zh-CN" altLang="en-US" sz="1600" b="1" dirty="0">
                  <a:solidFill>
                    <a:srgbClr val="11576A"/>
                  </a:solidFill>
                  <a:latin typeface="微软雅黑" panose="020B0503020204020204" pitchFamily="34" charset="-122"/>
                  <a:ea typeface="微软雅黑" panose="020B0503020204020204" pitchFamily="34" charset="-122"/>
                </a:rPr>
                <a:t>模拟器：</a:t>
              </a:r>
              <a:r>
                <a:rPr lang="en-US" altLang="zh-CN" sz="1600" b="1" dirty="0" err="1" smtClean="0">
                  <a:solidFill>
                    <a:srgbClr val="11576A"/>
                  </a:solidFill>
                  <a:latin typeface="微软雅黑" panose="020B0503020204020204" pitchFamily="34" charset="-122"/>
                  <a:ea typeface="微软雅黑" panose="020B0503020204020204" pitchFamily="34" charset="-122"/>
                </a:rPr>
                <a:t>qemu</a:t>
              </a:r>
              <a:r>
                <a:rPr lang="en-US" altLang="zh-CN" sz="1600" b="1" dirty="0" smtClean="0">
                  <a:solidFill>
                    <a:srgbClr val="11576A"/>
                  </a:solidFill>
                  <a:latin typeface="微软雅黑" panose="020B0503020204020204" pitchFamily="34" charset="-122"/>
                  <a:ea typeface="微软雅黑" panose="020B0503020204020204" pitchFamily="34" charset="-122"/>
                </a:rPr>
                <a:t>   </a:t>
              </a:r>
              <a:endParaRPr lang="en-US" altLang="zh-CN" sz="1600" b="1" dirty="0">
                <a:solidFill>
                  <a:srgbClr val="11576A"/>
                </a:solidFill>
                <a:latin typeface="微软雅黑" panose="020B0503020204020204" pitchFamily="34" charset="-122"/>
                <a:ea typeface="微软雅黑" panose="020B0503020204020204" pitchFamily="34" charset="-122"/>
              </a:endParaRPr>
            </a:p>
          </p:txBody>
        </p:sp>
        <p:pic>
          <p:nvPicPr>
            <p:cNvPr id="16" name="图片 15" descr="小点1.png"/>
            <p:cNvPicPr>
              <a:picLocks noChangeAspect="1"/>
            </p:cNvPicPr>
            <p:nvPr/>
          </p:nvPicPr>
          <p:blipFill>
            <a:blip r:embed="rId1" cstate="print"/>
            <a:stretch>
              <a:fillRect/>
            </a:stretch>
          </p:blipFill>
          <p:spPr>
            <a:xfrm>
              <a:off x="1369740" y="1685300"/>
              <a:ext cx="151066" cy="148997"/>
            </a:xfrm>
            <a:prstGeom prst="rect">
              <a:avLst/>
            </a:prstGeom>
          </p:spPr>
        </p:pic>
        <p:pic>
          <p:nvPicPr>
            <p:cNvPr id="17" name="图片 16" descr="小点1.png"/>
            <p:cNvPicPr>
              <a:picLocks noChangeAspect="1"/>
            </p:cNvPicPr>
            <p:nvPr/>
          </p:nvPicPr>
          <p:blipFill>
            <a:blip r:embed="rId1" cstate="print"/>
            <a:stretch>
              <a:fillRect/>
            </a:stretch>
          </p:blipFill>
          <p:spPr>
            <a:xfrm>
              <a:off x="1369740" y="1915088"/>
              <a:ext cx="151066" cy="148997"/>
            </a:xfrm>
            <a:prstGeom prst="rect">
              <a:avLst/>
            </a:prstGeom>
          </p:spPr>
        </p:pic>
        <p:pic>
          <p:nvPicPr>
            <p:cNvPr id="18" name="图片 17" descr="小点1.png"/>
            <p:cNvPicPr>
              <a:picLocks noChangeAspect="1"/>
            </p:cNvPicPr>
            <p:nvPr/>
          </p:nvPicPr>
          <p:blipFill>
            <a:blip r:embed="rId1" cstate="print"/>
            <a:stretch>
              <a:fillRect/>
            </a:stretch>
          </p:blipFill>
          <p:spPr>
            <a:xfrm>
              <a:off x="1374833" y="2155472"/>
              <a:ext cx="151066" cy="148997"/>
            </a:xfrm>
            <a:prstGeom prst="rect">
              <a:avLst/>
            </a:prstGeom>
          </p:spPr>
        </p:pic>
        <p:pic>
          <p:nvPicPr>
            <p:cNvPr id="19" name="图片 18" descr="小点1.png"/>
            <p:cNvPicPr>
              <a:picLocks noChangeAspect="1"/>
            </p:cNvPicPr>
            <p:nvPr/>
          </p:nvPicPr>
          <p:blipFill>
            <a:blip r:embed="rId1" cstate="print"/>
            <a:stretch>
              <a:fillRect/>
            </a:stretch>
          </p:blipFill>
          <p:spPr>
            <a:xfrm>
              <a:off x="1369740" y="2413765"/>
              <a:ext cx="151066" cy="148997"/>
            </a:xfrm>
            <a:prstGeom prst="rect">
              <a:avLst/>
            </a:prstGeom>
          </p:spPr>
        </p:pic>
        <p:pic>
          <p:nvPicPr>
            <p:cNvPr id="20" name="图片 19" descr="小点1.png"/>
            <p:cNvPicPr>
              <a:picLocks noChangeAspect="1"/>
            </p:cNvPicPr>
            <p:nvPr/>
          </p:nvPicPr>
          <p:blipFill>
            <a:blip r:embed="rId1" cstate="print"/>
            <a:stretch>
              <a:fillRect/>
            </a:stretch>
          </p:blipFill>
          <p:spPr>
            <a:xfrm>
              <a:off x="1369740" y="2654149"/>
              <a:ext cx="151066" cy="148997"/>
            </a:xfrm>
            <a:prstGeom prst="rect">
              <a:avLst/>
            </a:prstGeom>
          </p:spPr>
        </p:pic>
        <p:pic>
          <p:nvPicPr>
            <p:cNvPr id="21" name="图片 20" descr="小点1.png"/>
            <p:cNvPicPr>
              <a:picLocks noChangeAspect="1"/>
            </p:cNvPicPr>
            <p:nvPr/>
          </p:nvPicPr>
          <p:blipFill>
            <a:blip r:embed="rId1" cstate="print"/>
            <a:stretch>
              <a:fillRect/>
            </a:stretch>
          </p:blipFill>
          <p:spPr>
            <a:xfrm>
              <a:off x="1369740" y="2903488"/>
              <a:ext cx="151066" cy="148997"/>
            </a:xfrm>
            <a:prstGeom prst="rect">
              <a:avLst/>
            </a:prstGeom>
          </p:spPr>
        </p:pic>
        <p:sp>
          <p:nvSpPr>
            <p:cNvPr id="13" name="TextBox 82"/>
            <p:cNvSpPr txBox="1"/>
            <p:nvPr/>
          </p:nvSpPr>
          <p:spPr>
            <a:xfrm>
              <a:off x="928662" y="4160939"/>
              <a:ext cx="7143800" cy="787075"/>
            </a:xfrm>
            <a:prstGeom prst="rect">
              <a:avLst/>
            </a:prstGeom>
            <a:noFill/>
          </p:spPr>
          <p:txBody>
            <a:bodyPr wrap="square" rtlCol="0">
              <a:spAutoFit/>
            </a:bodyPr>
            <a:lstStyle/>
            <a:p>
              <a:pPr marL="342900" indent="-342900">
                <a:lnSpc>
                  <a:spcPts val="1500"/>
                </a:lnSpc>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了解</a:t>
              </a:r>
              <a:r>
                <a:rPr lang="en-US" altLang="zh-CN" sz="2000" b="1" dirty="0" err="1">
                  <a:solidFill>
                    <a:srgbClr val="11576A"/>
                  </a:solidFill>
                  <a:latin typeface="微软雅黑" panose="020B0503020204020204" pitchFamily="34" charset="-122"/>
                  <a:ea typeface="微软雅黑" panose="020B0503020204020204" pitchFamily="34" charset="-122"/>
                </a:rPr>
                <a:t>ucore</a:t>
              </a:r>
              <a:r>
                <a:rPr lang="zh-CN" altLang="en-US" sz="2000" b="1" dirty="0">
                  <a:solidFill>
                    <a:srgbClr val="11576A"/>
                  </a:solidFill>
                  <a:latin typeface="微软雅黑" panose="020B0503020204020204" pitchFamily="34" charset="-122"/>
                  <a:ea typeface="微软雅黑" panose="020B0503020204020204" pitchFamily="34" charset="-122"/>
                </a:rPr>
                <a:t>编程方法和通用数据结构</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zh-CN" altLang="en-US" sz="1600" b="1" dirty="0" smtClean="0">
                  <a:solidFill>
                    <a:srgbClr val="11576A"/>
                  </a:solidFill>
                  <a:latin typeface="微软雅黑" panose="020B0503020204020204" pitchFamily="34" charset="-122"/>
                  <a:ea typeface="微软雅黑" panose="020B0503020204020204" pitchFamily="34" charset="-122"/>
                </a:rPr>
                <a:t>          面向对象</a:t>
              </a:r>
              <a:r>
                <a:rPr lang="zh-CN" altLang="en-US" sz="1600" b="1" dirty="0">
                  <a:solidFill>
                    <a:srgbClr val="11576A"/>
                  </a:solidFill>
                  <a:latin typeface="微软雅黑" panose="020B0503020204020204" pitchFamily="34" charset="-122"/>
                  <a:ea typeface="微软雅黑" panose="020B0503020204020204" pitchFamily="34" charset="-122"/>
                </a:rPr>
                <a:t>编程方法</a:t>
              </a:r>
              <a:endParaRPr lang="zh-CN" altLang="en-US" sz="16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zh-CN" altLang="en-US" sz="1600" b="1" dirty="0" smtClean="0">
                  <a:solidFill>
                    <a:srgbClr val="11576A"/>
                  </a:solidFill>
                  <a:latin typeface="微软雅黑" panose="020B0503020204020204" pitchFamily="34" charset="-122"/>
                  <a:ea typeface="微软雅黑" panose="020B0503020204020204" pitchFamily="34" charset="-122"/>
                </a:rPr>
                <a:t>          通用</a:t>
              </a:r>
              <a:r>
                <a:rPr lang="zh-CN" altLang="en-US" sz="1600" b="1" dirty="0">
                  <a:solidFill>
                    <a:srgbClr val="11576A"/>
                  </a:solidFill>
                  <a:latin typeface="微软雅黑" panose="020B0503020204020204" pitchFamily="34" charset="-122"/>
                  <a:ea typeface="微软雅黑" panose="020B0503020204020204" pitchFamily="34" charset="-122"/>
                </a:rPr>
                <a:t>数据结构</a:t>
              </a:r>
            </a:p>
          </p:txBody>
        </p:sp>
        <p:pic>
          <p:nvPicPr>
            <p:cNvPr id="14" name="图片 13" descr="小点1.png"/>
            <p:cNvPicPr>
              <a:picLocks noChangeAspect="1"/>
            </p:cNvPicPr>
            <p:nvPr/>
          </p:nvPicPr>
          <p:blipFill>
            <a:blip r:embed="rId1" cstate="print"/>
            <a:stretch>
              <a:fillRect/>
            </a:stretch>
          </p:blipFill>
          <p:spPr>
            <a:xfrm>
              <a:off x="1364647" y="3430671"/>
              <a:ext cx="151066" cy="148997"/>
            </a:xfrm>
            <a:prstGeom prst="rect">
              <a:avLst/>
            </a:prstGeom>
          </p:spPr>
        </p:pic>
        <p:pic>
          <p:nvPicPr>
            <p:cNvPr id="22" name="图片 21" descr="小点1.png"/>
            <p:cNvPicPr>
              <a:picLocks noChangeAspect="1"/>
            </p:cNvPicPr>
            <p:nvPr/>
          </p:nvPicPr>
          <p:blipFill>
            <a:blip r:embed="rId1" cstate="print"/>
            <a:stretch>
              <a:fillRect/>
            </a:stretch>
          </p:blipFill>
          <p:spPr>
            <a:xfrm>
              <a:off x="1364647" y="3660459"/>
              <a:ext cx="151066" cy="148997"/>
            </a:xfrm>
            <a:prstGeom prst="rect">
              <a:avLst/>
            </a:prstGeom>
          </p:spPr>
        </p:pic>
        <p:pic>
          <p:nvPicPr>
            <p:cNvPr id="23" name="图片 22" descr="小点1.png"/>
            <p:cNvPicPr>
              <a:picLocks noChangeAspect="1"/>
            </p:cNvPicPr>
            <p:nvPr/>
          </p:nvPicPr>
          <p:blipFill>
            <a:blip r:embed="rId1" cstate="print"/>
            <a:stretch>
              <a:fillRect/>
            </a:stretch>
          </p:blipFill>
          <p:spPr>
            <a:xfrm>
              <a:off x="1369740" y="3900843"/>
              <a:ext cx="151066" cy="148997"/>
            </a:xfrm>
            <a:prstGeom prst="rect">
              <a:avLst/>
            </a:prstGeom>
          </p:spPr>
        </p:pic>
        <p:pic>
          <p:nvPicPr>
            <p:cNvPr id="24" name="图片 23" descr="小点1.png"/>
            <p:cNvPicPr>
              <a:picLocks noChangeAspect="1"/>
            </p:cNvPicPr>
            <p:nvPr/>
          </p:nvPicPr>
          <p:blipFill>
            <a:blip r:embed="rId1" cstate="print"/>
            <a:stretch>
              <a:fillRect/>
            </a:stretch>
          </p:blipFill>
          <p:spPr>
            <a:xfrm>
              <a:off x="1374833" y="4458200"/>
              <a:ext cx="151066" cy="148997"/>
            </a:xfrm>
            <a:prstGeom prst="rect">
              <a:avLst/>
            </a:prstGeom>
          </p:spPr>
        </p:pic>
        <p:pic>
          <p:nvPicPr>
            <p:cNvPr id="25" name="图片 24" descr="小点1.png"/>
            <p:cNvPicPr>
              <a:picLocks noChangeAspect="1"/>
            </p:cNvPicPr>
            <p:nvPr/>
          </p:nvPicPr>
          <p:blipFill>
            <a:blip r:embed="rId1" cstate="print"/>
            <a:stretch>
              <a:fillRect/>
            </a:stretch>
          </p:blipFill>
          <p:spPr>
            <a:xfrm>
              <a:off x="1374833" y="4687988"/>
              <a:ext cx="151066" cy="148997"/>
            </a:xfrm>
            <a:prstGeom prst="rect">
              <a:avLst/>
            </a:prstGeom>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059832" y="195486"/>
            <a:ext cx="4104456" cy="857250"/>
          </a:xfrm>
        </p:spPr>
        <p:txBody>
          <a:bodyPr/>
          <a:lstStyle/>
          <a:p>
            <a:pPr algn="l"/>
            <a:r>
              <a:rPr lang="zh-CN" altLang="en-US" sz="3000" b="1" dirty="0">
                <a:solidFill>
                  <a:srgbClr val="11576A"/>
                </a:solidFill>
                <a:latin typeface="微软雅黑" panose="020B0503020204020204" pitchFamily="34" charset="-122"/>
                <a:ea typeface="微软雅黑" panose="020B0503020204020204" pitchFamily="34" charset="-122"/>
                <a:cs typeface="+mn-cs"/>
              </a:rPr>
              <a:t>实验内容简介</a:t>
            </a:r>
          </a:p>
        </p:txBody>
      </p:sp>
      <p:sp>
        <p:nvSpPr>
          <p:cNvPr id="3075" name="Rectangle 3"/>
          <p:cNvSpPr>
            <a:spLocks noGrp="1" noChangeArrowheads="1"/>
          </p:cNvSpPr>
          <p:nvPr>
            <p:ph idx="1"/>
          </p:nvPr>
        </p:nvSpPr>
        <p:spPr>
          <a:xfrm>
            <a:off x="1331640" y="1131590"/>
            <a:ext cx="4762872" cy="2379711"/>
          </a:xfrm>
        </p:spPr>
        <p:txBody>
          <a:bodyPr/>
          <a:lstStyle/>
          <a:p>
            <a:pPr marL="0" indent="0">
              <a:buNone/>
            </a:pPr>
            <a:r>
              <a:rPr lang="zh-CN" altLang="en-US" sz="1800" b="1" dirty="0" smtClean="0">
                <a:solidFill>
                  <a:srgbClr val="11576A"/>
                </a:solidFill>
                <a:latin typeface="张海山锐谐体2.0-授权联系：Samtype@QQ.com" pitchFamily="2" charset="-122"/>
                <a:ea typeface="张海山锐谐体2.0-授权联系：Samtype@QQ.com" pitchFamily="2" charset="-122"/>
              </a:rPr>
              <a:t>■</a:t>
            </a:r>
            <a:r>
              <a:rPr lang="zh-CN" altLang="en-US" sz="2000"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前言</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0" indent="0">
              <a:buNone/>
            </a:pPr>
            <a:r>
              <a:rPr lang="zh-CN" altLang="en-US" sz="1800" b="1" dirty="0" smtClean="0">
                <a:solidFill>
                  <a:srgbClr val="11576A"/>
                </a:solidFill>
                <a:latin typeface="张海山锐谐体2.0-授权联系：Samtype@QQ.com" pitchFamily="2" charset="-122"/>
                <a:ea typeface="张海山锐谐体2.0-授权联系：Samtype@QQ.com" pitchFamily="2" charset="-122"/>
              </a:rPr>
              <a:t>■</a:t>
            </a:r>
            <a:r>
              <a:rPr lang="zh-CN" altLang="en-US" sz="2000"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国内外</a:t>
            </a:r>
            <a:r>
              <a:rPr lang="zh-CN" altLang="en-US" sz="2000" b="1" dirty="0">
                <a:solidFill>
                  <a:srgbClr val="11576A"/>
                </a:solidFill>
                <a:latin typeface="微软雅黑" panose="020B0503020204020204" pitchFamily="34" charset="-122"/>
                <a:ea typeface="微软雅黑" panose="020B0503020204020204" pitchFamily="34" charset="-122"/>
              </a:rPr>
              <a:t>现状</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0" indent="0">
              <a:buNone/>
            </a:pPr>
            <a:r>
              <a:rPr lang="zh-CN" altLang="en-US" sz="1800" b="1" dirty="0" smtClean="0">
                <a:solidFill>
                  <a:srgbClr val="11576A"/>
                </a:solidFill>
                <a:latin typeface="张海山锐谐体2.0-授权联系：Samtype@QQ.com" pitchFamily="2" charset="-122"/>
                <a:ea typeface="张海山锐谐体2.0-授权联系：Samtype@QQ.com" pitchFamily="2" charset="-122"/>
              </a:rPr>
              <a:t>■</a:t>
            </a:r>
            <a:r>
              <a:rPr lang="zh-CN" altLang="en-US" sz="2000"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实验</a:t>
            </a:r>
            <a:r>
              <a:rPr lang="zh-CN" altLang="en-US" sz="2000" b="1" dirty="0">
                <a:solidFill>
                  <a:srgbClr val="11576A"/>
                </a:solidFill>
                <a:latin typeface="微软雅黑" panose="020B0503020204020204" pitchFamily="34" charset="-122"/>
                <a:ea typeface="微软雅黑" panose="020B0503020204020204" pitchFamily="34" charset="-122"/>
              </a:rPr>
              <a:t>课程设计</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0" indent="0">
              <a:buNone/>
            </a:pPr>
            <a:r>
              <a:rPr lang="zh-CN" altLang="en-US" sz="1800" b="1" dirty="0" smtClean="0">
                <a:solidFill>
                  <a:srgbClr val="11576A"/>
                </a:solidFill>
                <a:latin typeface="张海山锐谐体2.0-授权联系：Samtype@QQ.com" pitchFamily="2" charset="-122"/>
                <a:ea typeface="张海山锐谐体2.0-授权联系：Samtype@QQ.com" pitchFamily="2" charset="-122"/>
              </a:rPr>
              <a:t>■</a:t>
            </a:r>
            <a:r>
              <a:rPr lang="zh-CN" altLang="en-US" sz="2000"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效果</a:t>
            </a:r>
            <a:r>
              <a:rPr lang="zh-CN" altLang="en-US" sz="2000" b="1" dirty="0">
                <a:solidFill>
                  <a:srgbClr val="11576A"/>
                </a:solidFill>
                <a:latin typeface="微软雅黑" panose="020B0503020204020204" pitchFamily="34" charset="-122"/>
                <a:ea typeface="微软雅黑" panose="020B0503020204020204" pitchFamily="34" charset="-122"/>
              </a:rPr>
              <a:t>和存在的问题</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0" indent="0">
              <a:buNone/>
            </a:pPr>
            <a:r>
              <a:rPr lang="zh-CN" altLang="en-US" sz="1800" b="1" dirty="0" smtClean="0">
                <a:solidFill>
                  <a:srgbClr val="11576A"/>
                </a:solidFill>
                <a:latin typeface="张海山锐谐体2.0-授权联系：Samtype@QQ.com" pitchFamily="2" charset="-122"/>
                <a:ea typeface="张海山锐谐体2.0-授权联系：Samtype@QQ.com" pitchFamily="2" charset="-122"/>
              </a:rPr>
              <a:t>■</a:t>
            </a:r>
            <a:r>
              <a:rPr lang="zh-CN" altLang="en-US" sz="2000"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小结</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214296"/>
            <a:ext cx="5544616" cy="553998"/>
          </a:xfrm>
          <a:prstGeom prst="rect">
            <a:avLst/>
          </a:prstGeom>
          <a:noFill/>
        </p:spPr>
        <p:txBody>
          <a:bodyPr wrap="square" rtlCol="0">
            <a:spAutoFit/>
          </a:bodyPr>
          <a:lstStyle/>
          <a:p>
            <a:r>
              <a:rPr lang="zh-CN" altLang="en-US" sz="3000" b="1" dirty="0">
                <a:solidFill>
                  <a:srgbClr val="11576A"/>
                </a:solidFill>
                <a:latin typeface="微软雅黑" panose="020B0503020204020204" pitchFamily="34" charset="-122"/>
                <a:ea typeface="微软雅黑" panose="020B0503020204020204" pitchFamily="34" charset="-122"/>
              </a:rPr>
              <a:t>了解</a:t>
            </a:r>
            <a:r>
              <a:rPr lang="en-US" altLang="zh-CN" sz="3000" b="1" dirty="0">
                <a:solidFill>
                  <a:srgbClr val="11576A"/>
                </a:solidFill>
                <a:latin typeface="微软雅黑" panose="020B0503020204020204" pitchFamily="34" charset="-122"/>
                <a:ea typeface="微软雅黑" panose="020B0503020204020204" pitchFamily="34" charset="-122"/>
              </a:rPr>
              <a:t>x86-32</a:t>
            </a:r>
            <a:r>
              <a:rPr lang="zh-CN" altLang="en-US" sz="3000" b="1" dirty="0">
                <a:solidFill>
                  <a:srgbClr val="11576A"/>
                </a:solidFill>
                <a:latin typeface="微软雅黑" panose="020B0503020204020204" pitchFamily="34" charset="-122"/>
                <a:ea typeface="微软雅黑" panose="020B0503020204020204" pitchFamily="34" charset="-122"/>
              </a:rPr>
              <a:t>硬件</a:t>
            </a:r>
            <a:r>
              <a:rPr lang="en-US" altLang="zh-CN" sz="3000" b="1" dirty="0">
                <a:solidFill>
                  <a:srgbClr val="11576A"/>
                </a:solidFill>
                <a:latin typeface="微软雅黑" panose="020B0503020204020204" pitchFamily="34" charset="-122"/>
                <a:ea typeface="微软雅黑" panose="020B0503020204020204" pitchFamily="34" charset="-122"/>
              </a:rPr>
              <a:t>-</a:t>
            </a:r>
            <a:r>
              <a:rPr lang="zh-CN" altLang="en-US" sz="3000" b="1" dirty="0">
                <a:solidFill>
                  <a:srgbClr val="11576A"/>
                </a:solidFill>
                <a:latin typeface="微软雅黑" panose="020B0503020204020204" pitchFamily="34" charset="-122"/>
                <a:ea typeface="微软雅黑" panose="020B0503020204020204" pitchFamily="34" charset="-122"/>
              </a:rPr>
              <a:t>运行模式</a:t>
            </a:r>
          </a:p>
        </p:txBody>
      </p:sp>
      <p:sp>
        <p:nvSpPr>
          <p:cNvPr id="57" name="TextBox 82"/>
          <p:cNvSpPr txBox="1"/>
          <p:nvPr/>
        </p:nvSpPr>
        <p:spPr>
          <a:xfrm>
            <a:off x="928662" y="1002814"/>
            <a:ext cx="7143800" cy="701731"/>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en-US" altLang="zh-CN" b="1" dirty="0">
                <a:solidFill>
                  <a:srgbClr val="11576A"/>
                </a:solidFill>
                <a:latin typeface="微软雅黑" panose="020B0503020204020204" pitchFamily="34" charset="-122"/>
                <a:ea typeface="微软雅黑" panose="020B0503020204020204" pitchFamily="34" charset="-122"/>
              </a:rPr>
              <a:t>80386</a:t>
            </a:r>
            <a:r>
              <a:rPr lang="zh-CN" altLang="en-US" b="1" dirty="0">
                <a:solidFill>
                  <a:srgbClr val="11576A"/>
                </a:solidFill>
                <a:latin typeface="微软雅黑" panose="020B0503020204020204" pitchFamily="34" charset="-122"/>
                <a:ea typeface="微软雅黑" panose="020B0503020204020204" pitchFamily="34" charset="-122"/>
              </a:rPr>
              <a:t>有四种运行模式</a:t>
            </a:r>
            <a:r>
              <a:rPr lang="zh-CN" altLang="en-US" b="1" dirty="0" smtClean="0">
                <a:solidFill>
                  <a:srgbClr val="11576A"/>
                </a:solidFill>
                <a:latin typeface="微软雅黑" panose="020B0503020204020204" pitchFamily="34" charset="-122"/>
                <a:ea typeface="微软雅黑" panose="020B0503020204020204" pitchFamily="34" charset="-122"/>
              </a:rPr>
              <a:t>：</a:t>
            </a:r>
            <a:endParaRPr lang="en-US" altLang="zh-CN" b="1" dirty="0" smtClean="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en-US" altLang="zh-CN" b="1" dirty="0">
                <a:solidFill>
                  <a:srgbClr val="11576A"/>
                </a:solidFill>
                <a:latin typeface="微软雅黑" panose="020B0503020204020204" pitchFamily="34" charset="-122"/>
                <a:ea typeface="微软雅黑" panose="020B0503020204020204" pitchFamily="34" charset="-122"/>
              </a:rPr>
              <a:t> </a:t>
            </a:r>
            <a:r>
              <a:rPr lang="en-US" altLang="zh-CN" b="1" dirty="0" smtClean="0">
                <a:solidFill>
                  <a:srgbClr val="11576A"/>
                </a:solidFill>
                <a:latin typeface="微软雅黑" panose="020B0503020204020204" pitchFamily="34" charset="-122"/>
                <a:ea typeface="微软雅黑" panose="020B0503020204020204" pitchFamily="34" charset="-122"/>
              </a:rPr>
              <a:t>    </a:t>
            </a:r>
            <a:r>
              <a:rPr lang="zh-CN" altLang="en-US" b="1" dirty="0" smtClean="0">
                <a:solidFill>
                  <a:srgbClr val="11576A"/>
                </a:solidFill>
                <a:latin typeface="微软雅黑" panose="020B0503020204020204" pitchFamily="34" charset="-122"/>
                <a:ea typeface="微软雅黑" panose="020B0503020204020204" pitchFamily="34" charset="-122"/>
              </a:rPr>
              <a:t>实</a:t>
            </a:r>
            <a:r>
              <a:rPr lang="zh-CN" altLang="en-US" b="1" dirty="0">
                <a:solidFill>
                  <a:srgbClr val="11576A"/>
                </a:solidFill>
                <a:latin typeface="微软雅黑" panose="020B0503020204020204" pitchFamily="34" charset="-122"/>
                <a:ea typeface="微软雅黑" panose="020B0503020204020204" pitchFamily="34" charset="-122"/>
              </a:rPr>
              <a:t>模式、保护模式、</a:t>
            </a:r>
            <a:r>
              <a:rPr lang="en-US" altLang="zh-CN" b="1" dirty="0">
                <a:solidFill>
                  <a:srgbClr val="11576A"/>
                </a:solidFill>
                <a:latin typeface="微软雅黑" panose="020B0503020204020204" pitchFamily="34" charset="-122"/>
                <a:ea typeface="微软雅黑" panose="020B0503020204020204" pitchFamily="34" charset="-122"/>
              </a:rPr>
              <a:t>SMM</a:t>
            </a:r>
            <a:r>
              <a:rPr lang="zh-CN" altLang="en-US" b="1" dirty="0">
                <a:solidFill>
                  <a:srgbClr val="11576A"/>
                </a:solidFill>
                <a:latin typeface="微软雅黑" panose="020B0503020204020204" pitchFamily="34" charset="-122"/>
                <a:ea typeface="微软雅黑" panose="020B0503020204020204" pitchFamily="34" charset="-122"/>
              </a:rPr>
              <a:t>模式和虚拟</a:t>
            </a:r>
            <a:r>
              <a:rPr lang="en-US" altLang="zh-CN" b="1" dirty="0">
                <a:solidFill>
                  <a:srgbClr val="11576A"/>
                </a:solidFill>
                <a:latin typeface="微软雅黑" panose="020B0503020204020204" pitchFamily="34" charset="-122"/>
                <a:ea typeface="微软雅黑" panose="020B0503020204020204" pitchFamily="34" charset="-122"/>
              </a:rPr>
              <a:t>8086</a:t>
            </a:r>
            <a:r>
              <a:rPr lang="zh-CN" altLang="en-US" b="1" dirty="0">
                <a:solidFill>
                  <a:srgbClr val="11576A"/>
                </a:solidFill>
                <a:latin typeface="微软雅黑" panose="020B0503020204020204" pitchFamily="34" charset="-122"/>
                <a:ea typeface="微软雅黑" panose="020B0503020204020204" pitchFamily="34" charset="-122"/>
              </a:rPr>
              <a:t>模式。</a:t>
            </a:r>
          </a:p>
        </p:txBody>
      </p:sp>
      <p:sp>
        <p:nvSpPr>
          <p:cNvPr id="5" name="TextBox 82"/>
          <p:cNvSpPr txBox="1"/>
          <p:nvPr/>
        </p:nvSpPr>
        <p:spPr>
          <a:xfrm>
            <a:off x="928662" y="1704545"/>
            <a:ext cx="7243738" cy="923330"/>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b="1" dirty="0" smtClean="0">
                <a:solidFill>
                  <a:srgbClr val="11576A"/>
                </a:solidFill>
                <a:latin typeface="微软雅黑" panose="020B0503020204020204" pitchFamily="34" charset="-122"/>
                <a:ea typeface="微软雅黑" panose="020B0503020204020204" pitchFamily="34" charset="-122"/>
              </a:rPr>
              <a:t>实</a:t>
            </a:r>
            <a:r>
              <a:rPr lang="zh-CN" altLang="en-US" b="1" dirty="0">
                <a:solidFill>
                  <a:srgbClr val="11576A"/>
                </a:solidFill>
                <a:latin typeface="微软雅黑" panose="020B0503020204020204" pitchFamily="34" charset="-122"/>
                <a:ea typeface="微软雅黑" panose="020B0503020204020204" pitchFamily="34" charset="-122"/>
              </a:rPr>
              <a:t>模式：</a:t>
            </a:r>
            <a:r>
              <a:rPr lang="en-US" altLang="zh-CN" b="1" dirty="0">
                <a:solidFill>
                  <a:srgbClr val="11576A"/>
                </a:solidFill>
                <a:latin typeface="微软雅黑" panose="020B0503020204020204" pitchFamily="34" charset="-122"/>
                <a:ea typeface="微软雅黑" panose="020B0503020204020204" pitchFamily="34" charset="-122"/>
              </a:rPr>
              <a:t>80386</a:t>
            </a:r>
            <a:r>
              <a:rPr lang="zh-CN" altLang="en-US" b="1" dirty="0">
                <a:solidFill>
                  <a:srgbClr val="11576A"/>
                </a:solidFill>
                <a:latin typeface="微软雅黑" panose="020B0503020204020204" pitchFamily="34" charset="-122"/>
                <a:ea typeface="微软雅黑" panose="020B0503020204020204" pitchFamily="34" charset="-122"/>
              </a:rPr>
              <a:t>加电启动后处于实模式运行状态，在这种状态下软件可访问的物理内存空间不能超过</a:t>
            </a:r>
            <a:r>
              <a:rPr lang="en-US" altLang="zh-CN" b="1" dirty="0">
                <a:solidFill>
                  <a:srgbClr val="11576A"/>
                </a:solidFill>
                <a:latin typeface="微软雅黑" panose="020B0503020204020204" pitchFamily="34" charset="-122"/>
                <a:ea typeface="微软雅黑" panose="020B0503020204020204" pitchFamily="34" charset="-122"/>
              </a:rPr>
              <a:t>1MB</a:t>
            </a:r>
            <a:r>
              <a:rPr lang="zh-CN" altLang="en-US" b="1" dirty="0">
                <a:solidFill>
                  <a:srgbClr val="11576A"/>
                </a:solidFill>
                <a:latin typeface="微软雅黑" panose="020B0503020204020204" pitchFamily="34" charset="-122"/>
                <a:ea typeface="微软雅黑" panose="020B0503020204020204" pitchFamily="34" charset="-122"/>
              </a:rPr>
              <a:t>，且无法发挥</a:t>
            </a:r>
            <a:r>
              <a:rPr lang="en-US" altLang="zh-CN" b="1" dirty="0">
                <a:solidFill>
                  <a:srgbClr val="11576A"/>
                </a:solidFill>
                <a:latin typeface="微软雅黑" panose="020B0503020204020204" pitchFamily="34" charset="-122"/>
                <a:ea typeface="微软雅黑" panose="020B0503020204020204" pitchFamily="34" charset="-122"/>
              </a:rPr>
              <a:t>Intel 80386</a:t>
            </a:r>
            <a:r>
              <a:rPr lang="zh-CN" altLang="en-US" b="1" dirty="0">
                <a:solidFill>
                  <a:srgbClr val="11576A"/>
                </a:solidFill>
                <a:latin typeface="微软雅黑" panose="020B0503020204020204" pitchFamily="34" charset="-122"/>
                <a:ea typeface="微软雅黑" panose="020B0503020204020204" pitchFamily="34" charset="-122"/>
              </a:rPr>
              <a:t>以上级别的</a:t>
            </a:r>
            <a:r>
              <a:rPr lang="en-US" altLang="zh-CN" b="1" dirty="0">
                <a:solidFill>
                  <a:srgbClr val="11576A"/>
                </a:solidFill>
                <a:latin typeface="微软雅黑" panose="020B0503020204020204" pitchFamily="34" charset="-122"/>
                <a:ea typeface="微软雅黑" panose="020B0503020204020204" pitchFamily="34" charset="-122"/>
              </a:rPr>
              <a:t>32</a:t>
            </a:r>
            <a:r>
              <a:rPr lang="zh-CN" altLang="en-US" b="1" dirty="0">
                <a:solidFill>
                  <a:srgbClr val="11576A"/>
                </a:solidFill>
                <a:latin typeface="微软雅黑" panose="020B0503020204020204" pitchFamily="34" charset="-122"/>
                <a:ea typeface="微软雅黑" panose="020B0503020204020204" pitchFamily="34" charset="-122"/>
              </a:rPr>
              <a:t>位</a:t>
            </a:r>
            <a:r>
              <a:rPr lang="en-US" altLang="zh-CN" b="1" dirty="0">
                <a:solidFill>
                  <a:srgbClr val="11576A"/>
                </a:solidFill>
                <a:latin typeface="微软雅黑" panose="020B0503020204020204" pitchFamily="34" charset="-122"/>
                <a:ea typeface="微软雅黑" panose="020B0503020204020204" pitchFamily="34" charset="-122"/>
              </a:rPr>
              <a:t>CPU</a:t>
            </a:r>
            <a:r>
              <a:rPr lang="zh-CN" altLang="en-US" b="1" dirty="0">
                <a:solidFill>
                  <a:srgbClr val="11576A"/>
                </a:solidFill>
                <a:latin typeface="微软雅黑" panose="020B0503020204020204" pitchFamily="34" charset="-122"/>
                <a:ea typeface="微软雅黑" panose="020B0503020204020204" pitchFamily="34" charset="-122"/>
              </a:rPr>
              <a:t>的</a:t>
            </a:r>
            <a:r>
              <a:rPr lang="en-US" altLang="zh-CN" b="1" dirty="0">
                <a:solidFill>
                  <a:srgbClr val="11576A"/>
                </a:solidFill>
                <a:latin typeface="微软雅黑" panose="020B0503020204020204" pitchFamily="34" charset="-122"/>
                <a:ea typeface="微软雅黑" panose="020B0503020204020204" pitchFamily="34" charset="-122"/>
              </a:rPr>
              <a:t>4GB</a:t>
            </a:r>
            <a:r>
              <a:rPr lang="zh-CN" altLang="en-US" b="1" dirty="0">
                <a:solidFill>
                  <a:srgbClr val="11576A"/>
                </a:solidFill>
                <a:latin typeface="微软雅黑" panose="020B0503020204020204" pitchFamily="34" charset="-122"/>
                <a:ea typeface="微软雅黑" panose="020B0503020204020204" pitchFamily="34" charset="-122"/>
              </a:rPr>
              <a:t>内存管理能力。</a:t>
            </a:r>
          </a:p>
        </p:txBody>
      </p:sp>
      <p:sp>
        <p:nvSpPr>
          <p:cNvPr id="6" name="TextBox 82"/>
          <p:cNvSpPr txBox="1"/>
          <p:nvPr/>
        </p:nvSpPr>
        <p:spPr>
          <a:xfrm>
            <a:off x="928662" y="2627875"/>
            <a:ext cx="7243738" cy="1754326"/>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b="1" dirty="0" smtClean="0">
                <a:solidFill>
                  <a:srgbClr val="11576A"/>
                </a:solidFill>
                <a:latin typeface="微软雅黑" panose="020B0503020204020204" pitchFamily="34" charset="-122"/>
                <a:ea typeface="微软雅黑" panose="020B0503020204020204" pitchFamily="34" charset="-122"/>
              </a:rPr>
              <a:t>保护</a:t>
            </a:r>
            <a:r>
              <a:rPr lang="zh-CN" altLang="en-US" b="1" dirty="0">
                <a:solidFill>
                  <a:srgbClr val="11576A"/>
                </a:solidFill>
                <a:latin typeface="微软雅黑" panose="020B0503020204020204" pitchFamily="34" charset="-122"/>
                <a:ea typeface="微软雅黑" panose="020B0503020204020204" pitchFamily="34" charset="-122"/>
              </a:rPr>
              <a:t>模式：支持内存分页机制，提供了对虚拟内存的良好支持。保护模式下80386支持多任务，还支持优先级机制，不同的程序可以运行在不同的优先级上。优先级一共分0～3 4个级别，操作系统运行在最高的优先级0上，应用程序则运行在比较低的级别上；配合良好的检查机制后，既可以在任务间实现数据的安全共享也可以很好地隔离各个任务。</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7" grpId="0"/>
      <p:bldP spid="5"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214296"/>
            <a:ext cx="5544616" cy="553998"/>
          </a:xfrm>
          <a:prstGeom prst="rect">
            <a:avLst/>
          </a:prstGeom>
          <a:noFill/>
        </p:spPr>
        <p:txBody>
          <a:bodyPr wrap="square" rtlCol="0">
            <a:spAutoFit/>
          </a:bodyPr>
          <a:lstStyle/>
          <a:p>
            <a:r>
              <a:rPr lang="zh-CN" altLang="en-US" sz="3000" b="1" dirty="0">
                <a:solidFill>
                  <a:srgbClr val="11576A"/>
                </a:solidFill>
                <a:latin typeface="微软雅黑" panose="020B0503020204020204" pitchFamily="34" charset="-122"/>
                <a:ea typeface="微软雅黑" panose="020B0503020204020204" pitchFamily="34" charset="-122"/>
              </a:rPr>
              <a:t>了解</a:t>
            </a:r>
            <a:r>
              <a:rPr lang="en-US" altLang="zh-CN" sz="3000" b="1" dirty="0">
                <a:solidFill>
                  <a:srgbClr val="11576A"/>
                </a:solidFill>
                <a:latin typeface="微软雅黑" panose="020B0503020204020204" pitchFamily="34" charset="-122"/>
                <a:ea typeface="微软雅黑" panose="020B0503020204020204" pitchFamily="34" charset="-122"/>
              </a:rPr>
              <a:t>x86-32</a:t>
            </a:r>
            <a:r>
              <a:rPr lang="zh-CN" altLang="en-US" sz="3000" b="1" dirty="0">
                <a:solidFill>
                  <a:srgbClr val="11576A"/>
                </a:solidFill>
                <a:latin typeface="微软雅黑" panose="020B0503020204020204" pitchFamily="34" charset="-122"/>
                <a:ea typeface="微软雅黑" panose="020B0503020204020204" pitchFamily="34" charset="-122"/>
              </a:rPr>
              <a:t>硬件</a:t>
            </a:r>
            <a:r>
              <a:rPr lang="en-US" altLang="zh-CN" sz="3000" b="1" dirty="0" smtClean="0">
                <a:solidFill>
                  <a:srgbClr val="11576A"/>
                </a:solidFill>
                <a:latin typeface="微软雅黑" panose="020B0503020204020204" pitchFamily="34" charset="-122"/>
                <a:ea typeface="微软雅黑" panose="020B0503020204020204" pitchFamily="34" charset="-122"/>
              </a:rPr>
              <a:t>-</a:t>
            </a:r>
            <a:r>
              <a:rPr lang="zh-CN" altLang="en-US" sz="3000" b="1" dirty="0" smtClean="0">
                <a:solidFill>
                  <a:srgbClr val="11576A"/>
                </a:solidFill>
                <a:latin typeface="微软雅黑" panose="020B0503020204020204" pitchFamily="34" charset="-122"/>
                <a:ea typeface="微软雅黑" panose="020B0503020204020204" pitchFamily="34" charset="-122"/>
              </a:rPr>
              <a:t>内存构架</a:t>
            </a:r>
            <a:endParaRPr lang="zh-CN" altLang="en-US" sz="3000" b="1" dirty="0">
              <a:solidFill>
                <a:srgbClr val="11576A"/>
              </a:solidFill>
              <a:latin typeface="微软雅黑" panose="020B0503020204020204" pitchFamily="34" charset="-122"/>
              <a:ea typeface="微软雅黑" panose="020B0503020204020204" pitchFamily="34" charset="-122"/>
            </a:endParaRPr>
          </a:p>
        </p:txBody>
      </p:sp>
      <p:sp>
        <p:nvSpPr>
          <p:cNvPr id="57" name="TextBox 82"/>
          <p:cNvSpPr txBox="1"/>
          <p:nvPr/>
        </p:nvSpPr>
        <p:spPr>
          <a:xfrm>
            <a:off x="928662" y="843558"/>
            <a:ext cx="7143800" cy="369332"/>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b="1" dirty="0" smtClean="0">
                <a:solidFill>
                  <a:srgbClr val="11576A"/>
                </a:solidFill>
                <a:latin typeface="微软雅黑" panose="020B0503020204020204" pitchFamily="34" charset="-122"/>
                <a:ea typeface="微软雅黑" panose="020B0503020204020204" pitchFamily="34" charset="-122"/>
              </a:rPr>
              <a:t>地址</a:t>
            </a:r>
            <a:r>
              <a:rPr lang="zh-CN" altLang="en-US" b="1" dirty="0">
                <a:solidFill>
                  <a:srgbClr val="11576A"/>
                </a:solidFill>
                <a:latin typeface="微软雅黑" panose="020B0503020204020204" pitchFamily="34" charset="-122"/>
                <a:ea typeface="微软雅黑" panose="020B0503020204020204" pitchFamily="34" charset="-122"/>
              </a:rPr>
              <a:t>是访问内存空间的索引。</a:t>
            </a:r>
          </a:p>
        </p:txBody>
      </p:sp>
      <p:sp>
        <p:nvSpPr>
          <p:cNvPr id="5" name="TextBox 82"/>
          <p:cNvSpPr txBox="1"/>
          <p:nvPr/>
        </p:nvSpPr>
        <p:spPr>
          <a:xfrm>
            <a:off x="928662" y="1188358"/>
            <a:ext cx="7243738" cy="646331"/>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anose="020B0503020204020204" pitchFamily="34" charset="-122"/>
                <a:ea typeface="微软雅黑" panose="020B0503020204020204" pitchFamily="34" charset="-122"/>
              </a:rPr>
              <a:t>80386是32位的处理器，即可以寻址的物理内存地址空间为2^32=4G字节</a:t>
            </a:r>
          </a:p>
        </p:txBody>
      </p:sp>
      <p:sp>
        <p:nvSpPr>
          <p:cNvPr id="6" name="TextBox 82"/>
          <p:cNvSpPr txBox="1"/>
          <p:nvPr/>
        </p:nvSpPr>
        <p:spPr>
          <a:xfrm>
            <a:off x="928662" y="1764422"/>
            <a:ext cx="7243738" cy="646331"/>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b="1" dirty="0" smtClean="0">
                <a:solidFill>
                  <a:srgbClr val="11576A"/>
                </a:solidFill>
                <a:latin typeface="微软雅黑" panose="020B0503020204020204" pitchFamily="34" charset="-122"/>
                <a:ea typeface="微软雅黑" panose="020B0503020204020204" pitchFamily="34" charset="-122"/>
              </a:rPr>
              <a:t>物理内存</a:t>
            </a:r>
            <a:r>
              <a:rPr lang="zh-CN" altLang="en-US" b="1" dirty="0">
                <a:solidFill>
                  <a:srgbClr val="11576A"/>
                </a:solidFill>
                <a:latin typeface="微软雅黑" panose="020B0503020204020204" pitchFamily="34" charset="-122"/>
                <a:ea typeface="微软雅黑" panose="020B0503020204020204" pitchFamily="34" charset="-122"/>
              </a:rPr>
              <a:t>地址空间是处理器提交到总线上用于访问计算机系统中的内存和外设的最终地址。一个计算机系统中只有一个物理地址空间。</a:t>
            </a:r>
          </a:p>
        </p:txBody>
      </p:sp>
      <p:sp>
        <p:nvSpPr>
          <p:cNvPr id="7" name="TextBox 82"/>
          <p:cNvSpPr txBox="1"/>
          <p:nvPr/>
        </p:nvSpPr>
        <p:spPr>
          <a:xfrm>
            <a:off x="928662" y="2386221"/>
            <a:ext cx="7243738" cy="923330"/>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b="1" dirty="0" smtClean="0">
                <a:solidFill>
                  <a:srgbClr val="11576A"/>
                </a:solidFill>
                <a:latin typeface="微软雅黑" panose="020B0503020204020204" pitchFamily="34" charset="-122"/>
                <a:ea typeface="微软雅黑" panose="020B0503020204020204" pitchFamily="34" charset="-122"/>
              </a:rPr>
              <a:t>线性</a:t>
            </a:r>
            <a:r>
              <a:rPr lang="zh-CN" altLang="en-US" b="1" dirty="0">
                <a:solidFill>
                  <a:srgbClr val="11576A"/>
                </a:solidFill>
                <a:latin typeface="微软雅黑" panose="020B0503020204020204" pitchFamily="34" charset="-122"/>
                <a:ea typeface="微软雅黑" panose="020B0503020204020204" pitchFamily="34" charset="-122"/>
              </a:rPr>
              <a:t>地址空间是在操作系统的虚存管理之下每个运行的应用程序能访问的地址空间。每个运行的应用程序都认为自己独享整个计算机系统的地址空间，这样可让多个运行的应用程序之间相互隔离。</a:t>
            </a:r>
          </a:p>
        </p:txBody>
      </p:sp>
      <p:sp>
        <p:nvSpPr>
          <p:cNvPr id="8" name="TextBox 82"/>
          <p:cNvSpPr txBox="1"/>
          <p:nvPr/>
        </p:nvSpPr>
        <p:spPr>
          <a:xfrm>
            <a:off x="928662" y="3309551"/>
            <a:ext cx="7243738" cy="369332"/>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b="1" dirty="0" smtClean="0">
                <a:solidFill>
                  <a:srgbClr val="11576A"/>
                </a:solidFill>
                <a:latin typeface="微软雅黑" panose="020B0503020204020204" pitchFamily="34" charset="-122"/>
                <a:ea typeface="微软雅黑" panose="020B0503020204020204" pitchFamily="34" charset="-122"/>
              </a:rPr>
              <a:t>逻辑</a:t>
            </a:r>
            <a:r>
              <a:rPr lang="zh-CN" altLang="en-US" b="1" dirty="0">
                <a:solidFill>
                  <a:srgbClr val="11576A"/>
                </a:solidFill>
                <a:latin typeface="微软雅黑" panose="020B0503020204020204" pitchFamily="34" charset="-122"/>
                <a:ea typeface="微软雅黑" panose="020B0503020204020204" pitchFamily="34" charset="-122"/>
              </a:rPr>
              <a:t>地址空间是应用程序直接使用的地址空间。</a:t>
            </a:r>
          </a:p>
        </p:txBody>
      </p:sp>
      <p:grpSp>
        <p:nvGrpSpPr>
          <p:cNvPr id="4" name="组合 3"/>
          <p:cNvGrpSpPr/>
          <p:nvPr/>
        </p:nvGrpSpPr>
        <p:grpSpPr>
          <a:xfrm>
            <a:off x="1043608" y="3861083"/>
            <a:ext cx="7920880" cy="654883"/>
            <a:chOff x="928662" y="3861083"/>
            <a:chExt cx="7920880" cy="654883"/>
          </a:xfrm>
        </p:grpSpPr>
        <p:sp>
          <p:nvSpPr>
            <p:cNvPr id="3" name="矩形 2"/>
            <p:cNvSpPr/>
            <p:nvPr/>
          </p:nvSpPr>
          <p:spPr>
            <a:xfrm>
              <a:off x="928662" y="3861083"/>
              <a:ext cx="7027714" cy="654883"/>
            </a:xfrm>
            <a:prstGeom prst="rect">
              <a:avLst/>
            </a:prstGeom>
            <a:effectLst>
              <a:reflection blurRad="6350" stA="52000" endA="300" endPos="35000" dir="5400000" sy="-100000" algn="bl" rotWithShape="0"/>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2" name="矩形 1"/>
            <p:cNvSpPr/>
            <p:nvPr/>
          </p:nvSpPr>
          <p:spPr>
            <a:xfrm>
              <a:off x="928662" y="3861083"/>
              <a:ext cx="7920880" cy="307777"/>
            </a:xfrm>
            <a:prstGeom prst="rect">
              <a:avLst/>
            </a:prstGeom>
          </p:spPr>
          <p:txBody>
            <a:bodyPr wrap="square">
              <a:spAutoFit/>
            </a:bodyPr>
            <a:lstStyle/>
            <a:p>
              <a:pPr lvl="0" eaLnBrk="0" fontAlgn="base" hangingPunct="0">
                <a:spcBef>
                  <a:spcPct val="20000"/>
                </a:spcBef>
                <a:spcAft>
                  <a:spcPct val="0"/>
                </a:spcAft>
                <a:buClr>
                  <a:schemeClr val="folHlink"/>
                </a:buClr>
                <a:buSzPct val="75000"/>
              </a:pPr>
              <a:r>
                <a:rPr lang="zh-CN" altLang="en-US" sz="1400" b="1" dirty="0">
                  <a:latin typeface="微软雅黑" panose="020B0503020204020204" pitchFamily="34" charset="-122"/>
                  <a:ea typeface="微软雅黑" panose="020B0503020204020204" pitchFamily="34" charset="-122"/>
                </a:rPr>
                <a:t>段机制启动、页机制未启动：逻辑地址-&gt;</a:t>
              </a:r>
              <a:r>
                <a:rPr lang="zh-CN" altLang="en-US" sz="1400" b="1" dirty="0">
                  <a:solidFill>
                    <a:srgbClr val="C00000"/>
                  </a:solidFill>
                  <a:latin typeface="微软雅黑" panose="020B0503020204020204" pitchFamily="34" charset="-122"/>
                  <a:ea typeface="微软雅黑" panose="020B0503020204020204" pitchFamily="34" charset="-122"/>
                </a:rPr>
                <a:t>段机制处理</a:t>
              </a:r>
              <a:r>
                <a:rPr lang="zh-CN" altLang="en-US" sz="1400" b="1" dirty="0">
                  <a:latin typeface="微软雅黑" panose="020B0503020204020204" pitchFamily="34" charset="-122"/>
                  <a:ea typeface="微软雅黑" panose="020B0503020204020204" pitchFamily="34" charset="-122"/>
                </a:rPr>
                <a:t>-&gt;线性地址=物理地址</a:t>
              </a:r>
            </a:p>
          </p:txBody>
        </p:sp>
        <p:sp>
          <p:nvSpPr>
            <p:cNvPr id="9" name="矩形 8"/>
            <p:cNvSpPr/>
            <p:nvPr/>
          </p:nvSpPr>
          <p:spPr>
            <a:xfrm>
              <a:off x="928662" y="4208189"/>
              <a:ext cx="7920880" cy="307777"/>
            </a:xfrm>
            <a:prstGeom prst="rect">
              <a:avLst/>
            </a:prstGeom>
          </p:spPr>
          <p:txBody>
            <a:bodyPr wrap="square">
              <a:spAutoFit/>
            </a:bodyPr>
            <a:lstStyle/>
            <a:p>
              <a:pPr eaLnBrk="0" fontAlgn="base" hangingPunct="0">
                <a:spcBef>
                  <a:spcPct val="20000"/>
                </a:spcBef>
                <a:spcAft>
                  <a:spcPct val="0"/>
                </a:spcAft>
                <a:buClr>
                  <a:schemeClr val="folHlink"/>
                </a:buClr>
                <a:buSzPct val="75000"/>
              </a:pPr>
              <a:r>
                <a:rPr lang="zh-CN" altLang="en-US" sz="1400" b="1" dirty="0">
                  <a:latin typeface="微软雅黑" panose="020B0503020204020204" pitchFamily="34" charset="-122"/>
                  <a:ea typeface="微软雅黑" panose="020B0503020204020204" pitchFamily="34" charset="-122"/>
                </a:rPr>
                <a:t>段机制和页机制都启动：逻辑地址-&gt;</a:t>
              </a:r>
              <a:r>
                <a:rPr lang="zh-CN" altLang="en-US" sz="1400" b="1" dirty="0">
                  <a:solidFill>
                    <a:srgbClr val="C00000"/>
                  </a:solidFill>
                  <a:latin typeface="微软雅黑" panose="020B0503020204020204" pitchFamily="34" charset="-122"/>
                  <a:ea typeface="微软雅黑" panose="020B0503020204020204" pitchFamily="34" charset="-122"/>
                </a:rPr>
                <a:t>段机制处理</a:t>
              </a:r>
              <a:r>
                <a:rPr lang="zh-CN" altLang="en-US" sz="1400" b="1" dirty="0">
                  <a:latin typeface="微软雅黑" panose="020B0503020204020204" pitchFamily="34" charset="-122"/>
                  <a:ea typeface="微软雅黑" panose="020B0503020204020204" pitchFamily="34" charset="-122"/>
                </a:rPr>
                <a:t>-&gt;线性地址-&gt;</a:t>
              </a:r>
              <a:r>
                <a:rPr lang="zh-CN" altLang="en-US" sz="1400" b="1" dirty="0">
                  <a:solidFill>
                    <a:srgbClr val="C00000"/>
                  </a:solidFill>
                  <a:latin typeface="微软雅黑" panose="020B0503020204020204" pitchFamily="34" charset="-122"/>
                  <a:ea typeface="微软雅黑" panose="020B0503020204020204" pitchFamily="34" charset="-122"/>
                </a:rPr>
                <a:t>页机制处理</a:t>
              </a:r>
              <a:r>
                <a:rPr lang="zh-CN" altLang="en-US" sz="1400" b="1" dirty="0">
                  <a:latin typeface="微软雅黑" panose="020B0503020204020204" pitchFamily="34" charset="-122"/>
                  <a:ea typeface="微软雅黑" panose="020B0503020204020204" pitchFamily="34" charset="-122"/>
                </a:rPr>
                <a:t>-&gt;物理地址</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7" grpId="0"/>
      <p:bldP spid="5" grpId="0"/>
      <p:bldP spid="6" grpId="0"/>
      <p:bldP spid="7"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214296"/>
            <a:ext cx="5544616" cy="553998"/>
          </a:xfrm>
          <a:prstGeom prst="rect">
            <a:avLst/>
          </a:prstGeom>
          <a:noFill/>
        </p:spPr>
        <p:txBody>
          <a:bodyPr wrap="square" rtlCol="0">
            <a:spAutoFit/>
          </a:bodyPr>
          <a:lstStyle/>
          <a:p>
            <a:r>
              <a:rPr lang="zh-CN" altLang="en-US" sz="3000" b="1" dirty="0">
                <a:solidFill>
                  <a:srgbClr val="11576A"/>
                </a:solidFill>
                <a:latin typeface="微软雅黑" panose="020B0503020204020204" pitchFamily="34" charset="-122"/>
                <a:ea typeface="微软雅黑" panose="020B0503020204020204" pitchFamily="34" charset="-122"/>
              </a:rPr>
              <a:t>了解</a:t>
            </a:r>
            <a:r>
              <a:rPr lang="en-US" altLang="zh-CN" sz="3000" b="1" dirty="0">
                <a:solidFill>
                  <a:srgbClr val="11576A"/>
                </a:solidFill>
                <a:latin typeface="微软雅黑" panose="020B0503020204020204" pitchFamily="34" charset="-122"/>
                <a:ea typeface="微软雅黑" panose="020B0503020204020204" pitchFamily="34" charset="-122"/>
              </a:rPr>
              <a:t>x86-32</a:t>
            </a:r>
            <a:r>
              <a:rPr lang="zh-CN" altLang="en-US" sz="3000" b="1" dirty="0">
                <a:solidFill>
                  <a:srgbClr val="11576A"/>
                </a:solidFill>
                <a:latin typeface="微软雅黑" panose="020B0503020204020204" pitchFamily="34" charset="-122"/>
                <a:ea typeface="微软雅黑" panose="020B0503020204020204" pitchFamily="34" charset="-122"/>
              </a:rPr>
              <a:t>硬件</a:t>
            </a:r>
            <a:r>
              <a:rPr lang="en-US" altLang="zh-CN" sz="3000" b="1" dirty="0" smtClean="0">
                <a:solidFill>
                  <a:srgbClr val="11576A"/>
                </a:solidFill>
                <a:latin typeface="微软雅黑" panose="020B0503020204020204" pitchFamily="34" charset="-122"/>
                <a:ea typeface="微软雅黑" panose="020B0503020204020204" pitchFamily="34" charset="-122"/>
              </a:rPr>
              <a:t>-</a:t>
            </a:r>
            <a:r>
              <a:rPr lang="zh-CN" altLang="en-US" sz="3000" b="1" dirty="0" smtClean="0">
                <a:solidFill>
                  <a:srgbClr val="11576A"/>
                </a:solidFill>
                <a:latin typeface="微软雅黑" panose="020B0503020204020204" pitchFamily="34" charset="-122"/>
                <a:ea typeface="微软雅黑" panose="020B0503020204020204" pitchFamily="34" charset="-122"/>
              </a:rPr>
              <a:t>寄存器</a:t>
            </a:r>
            <a:endParaRPr lang="zh-CN" altLang="en-US" sz="3000" b="1" dirty="0">
              <a:solidFill>
                <a:srgbClr val="11576A"/>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928662" y="1002814"/>
            <a:ext cx="7143800" cy="2394502"/>
            <a:chOff x="928662" y="1002814"/>
            <a:chExt cx="7143800" cy="2394502"/>
          </a:xfrm>
        </p:grpSpPr>
        <p:sp>
          <p:nvSpPr>
            <p:cNvPr id="57" name="TextBox 82"/>
            <p:cNvSpPr txBox="1"/>
            <p:nvPr/>
          </p:nvSpPr>
          <p:spPr>
            <a:xfrm>
              <a:off x="928662" y="1002814"/>
              <a:ext cx="7143800" cy="2394502"/>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anose="020B0503020204020204" pitchFamily="34" charset="-122"/>
                  <a:ea typeface="微软雅黑" panose="020B0503020204020204" pitchFamily="34" charset="-122"/>
                </a:rPr>
                <a:t>80386的寄存器可以分为8组：</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通用寄存器</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段</a:t>
              </a:r>
              <a:r>
                <a:rPr lang="zh-CN" altLang="en-US" b="1" dirty="0">
                  <a:solidFill>
                    <a:srgbClr val="11576A"/>
                  </a:solidFill>
                  <a:latin typeface="微软雅黑" panose="020B0503020204020204" pitchFamily="34" charset="-122"/>
                  <a:ea typeface="微软雅黑" panose="020B0503020204020204" pitchFamily="34" charset="-122"/>
                </a:rPr>
                <a:t>寄存器</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指令</a:t>
              </a:r>
              <a:r>
                <a:rPr lang="zh-CN" altLang="en-US" b="1" dirty="0">
                  <a:solidFill>
                    <a:srgbClr val="11576A"/>
                  </a:solidFill>
                  <a:latin typeface="微软雅黑" panose="020B0503020204020204" pitchFamily="34" charset="-122"/>
                  <a:ea typeface="微软雅黑" panose="020B0503020204020204" pitchFamily="34" charset="-122"/>
                </a:rPr>
                <a:t>指针寄存器</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标志</a:t>
              </a:r>
              <a:r>
                <a:rPr lang="zh-CN" altLang="en-US" b="1" dirty="0">
                  <a:solidFill>
                    <a:srgbClr val="11576A"/>
                  </a:solidFill>
                  <a:latin typeface="微软雅黑" panose="020B0503020204020204" pitchFamily="34" charset="-122"/>
                  <a:ea typeface="微软雅黑" panose="020B0503020204020204" pitchFamily="34" charset="-122"/>
                </a:rPr>
                <a:t>寄存器</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控制</a:t>
              </a:r>
              <a:r>
                <a:rPr lang="zh-CN" altLang="en-US" b="1" dirty="0">
                  <a:solidFill>
                    <a:srgbClr val="11576A"/>
                  </a:solidFill>
                  <a:latin typeface="微软雅黑" panose="020B0503020204020204" pitchFamily="34" charset="-122"/>
                  <a:ea typeface="微软雅黑" panose="020B0503020204020204" pitchFamily="34" charset="-122"/>
                </a:rPr>
                <a:t>寄存器</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系统</a:t>
              </a:r>
              <a:r>
                <a:rPr lang="zh-CN" altLang="en-US" b="1" dirty="0">
                  <a:solidFill>
                    <a:srgbClr val="11576A"/>
                  </a:solidFill>
                  <a:latin typeface="微软雅黑" panose="020B0503020204020204" pitchFamily="34" charset="-122"/>
                  <a:ea typeface="微软雅黑" panose="020B0503020204020204" pitchFamily="34" charset="-122"/>
                </a:rPr>
                <a:t>地址寄存器，调试寄存器，测试寄存器</a:t>
              </a:r>
            </a:p>
          </p:txBody>
        </p:sp>
        <p:pic>
          <p:nvPicPr>
            <p:cNvPr id="7" name="图片 6" descr="小点1.png"/>
            <p:cNvPicPr>
              <a:picLocks noChangeAspect="1"/>
            </p:cNvPicPr>
            <p:nvPr/>
          </p:nvPicPr>
          <p:blipFill>
            <a:blip r:embed="rId1" cstate="print"/>
            <a:stretch>
              <a:fillRect/>
            </a:stretch>
          </p:blipFill>
          <p:spPr>
            <a:xfrm>
              <a:off x="1369740" y="1499038"/>
              <a:ext cx="151066" cy="148997"/>
            </a:xfrm>
            <a:prstGeom prst="rect">
              <a:avLst/>
            </a:prstGeom>
          </p:spPr>
        </p:pic>
        <p:pic>
          <p:nvPicPr>
            <p:cNvPr id="8" name="图片 7" descr="小点1.png"/>
            <p:cNvPicPr>
              <a:picLocks noChangeAspect="1"/>
            </p:cNvPicPr>
            <p:nvPr/>
          </p:nvPicPr>
          <p:blipFill>
            <a:blip r:embed="rId1" cstate="print"/>
            <a:stretch>
              <a:fillRect/>
            </a:stretch>
          </p:blipFill>
          <p:spPr>
            <a:xfrm>
              <a:off x="1369740" y="1811296"/>
              <a:ext cx="151066" cy="148997"/>
            </a:xfrm>
            <a:prstGeom prst="rect">
              <a:avLst/>
            </a:prstGeom>
          </p:spPr>
        </p:pic>
        <p:pic>
          <p:nvPicPr>
            <p:cNvPr id="9" name="图片 8" descr="小点1.png"/>
            <p:cNvPicPr>
              <a:picLocks noChangeAspect="1"/>
            </p:cNvPicPr>
            <p:nvPr/>
          </p:nvPicPr>
          <p:blipFill>
            <a:blip r:embed="rId1" cstate="print"/>
            <a:stretch>
              <a:fillRect/>
            </a:stretch>
          </p:blipFill>
          <p:spPr>
            <a:xfrm>
              <a:off x="1369740" y="2144259"/>
              <a:ext cx="151066" cy="148997"/>
            </a:xfrm>
            <a:prstGeom prst="rect">
              <a:avLst/>
            </a:prstGeom>
          </p:spPr>
        </p:pic>
        <p:pic>
          <p:nvPicPr>
            <p:cNvPr id="10" name="图片 9" descr="小点1.png"/>
            <p:cNvPicPr>
              <a:picLocks noChangeAspect="1"/>
            </p:cNvPicPr>
            <p:nvPr/>
          </p:nvPicPr>
          <p:blipFill>
            <a:blip r:embed="rId1" cstate="print"/>
            <a:stretch>
              <a:fillRect/>
            </a:stretch>
          </p:blipFill>
          <p:spPr>
            <a:xfrm>
              <a:off x="1369740" y="2456517"/>
              <a:ext cx="151066" cy="148997"/>
            </a:xfrm>
            <a:prstGeom prst="rect">
              <a:avLst/>
            </a:prstGeom>
          </p:spPr>
        </p:pic>
        <p:pic>
          <p:nvPicPr>
            <p:cNvPr id="11" name="图片 10" descr="小点1.png"/>
            <p:cNvPicPr>
              <a:picLocks noChangeAspect="1"/>
            </p:cNvPicPr>
            <p:nvPr/>
          </p:nvPicPr>
          <p:blipFill>
            <a:blip r:embed="rId1" cstate="print"/>
            <a:stretch>
              <a:fillRect/>
            </a:stretch>
          </p:blipFill>
          <p:spPr>
            <a:xfrm>
              <a:off x="1369740" y="2787064"/>
              <a:ext cx="151066" cy="148997"/>
            </a:xfrm>
            <a:prstGeom prst="rect">
              <a:avLst/>
            </a:prstGeom>
          </p:spPr>
        </p:pic>
        <p:pic>
          <p:nvPicPr>
            <p:cNvPr id="12" name="图片 11" descr="小点1.png"/>
            <p:cNvPicPr>
              <a:picLocks noChangeAspect="1"/>
            </p:cNvPicPr>
            <p:nvPr/>
          </p:nvPicPr>
          <p:blipFill>
            <a:blip r:embed="rId1" cstate="print"/>
            <a:stretch>
              <a:fillRect/>
            </a:stretch>
          </p:blipFill>
          <p:spPr>
            <a:xfrm>
              <a:off x="1369740" y="3099322"/>
              <a:ext cx="151066" cy="148997"/>
            </a:xfrm>
            <a:prstGeom prst="rect">
              <a:avLst/>
            </a:prstGeom>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214296"/>
            <a:ext cx="5544616" cy="553998"/>
          </a:xfrm>
          <a:prstGeom prst="rect">
            <a:avLst/>
          </a:prstGeom>
          <a:noFill/>
        </p:spPr>
        <p:txBody>
          <a:bodyPr wrap="square" rtlCol="0">
            <a:spAutoFit/>
          </a:bodyPr>
          <a:lstStyle/>
          <a:p>
            <a:r>
              <a:rPr lang="zh-CN" altLang="en-US" sz="3000" b="1" dirty="0">
                <a:solidFill>
                  <a:srgbClr val="11576A"/>
                </a:solidFill>
                <a:latin typeface="微软雅黑" panose="020B0503020204020204" pitchFamily="34" charset="-122"/>
                <a:ea typeface="微软雅黑" panose="020B0503020204020204" pitchFamily="34" charset="-122"/>
              </a:rPr>
              <a:t>了解</a:t>
            </a:r>
            <a:r>
              <a:rPr lang="en-US" altLang="zh-CN" sz="3000" b="1" dirty="0">
                <a:solidFill>
                  <a:srgbClr val="11576A"/>
                </a:solidFill>
                <a:latin typeface="微软雅黑" panose="020B0503020204020204" pitchFamily="34" charset="-122"/>
                <a:ea typeface="微软雅黑" panose="020B0503020204020204" pitchFamily="34" charset="-122"/>
              </a:rPr>
              <a:t>x86-32</a:t>
            </a:r>
            <a:r>
              <a:rPr lang="zh-CN" altLang="en-US" sz="3000" b="1" dirty="0">
                <a:solidFill>
                  <a:srgbClr val="11576A"/>
                </a:solidFill>
                <a:latin typeface="微软雅黑" panose="020B0503020204020204" pitchFamily="34" charset="-122"/>
                <a:ea typeface="微软雅黑" panose="020B0503020204020204" pitchFamily="34" charset="-122"/>
              </a:rPr>
              <a:t>硬件</a:t>
            </a:r>
            <a:r>
              <a:rPr lang="en-US" altLang="zh-CN" sz="3000" b="1" dirty="0" smtClean="0">
                <a:solidFill>
                  <a:srgbClr val="11576A"/>
                </a:solidFill>
                <a:latin typeface="微软雅黑" panose="020B0503020204020204" pitchFamily="34" charset="-122"/>
                <a:ea typeface="微软雅黑" panose="020B0503020204020204" pitchFamily="34" charset="-122"/>
              </a:rPr>
              <a:t>-</a:t>
            </a:r>
            <a:r>
              <a:rPr lang="zh-CN" altLang="en-US" sz="3000" b="1" dirty="0" smtClean="0">
                <a:solidFill>
                  <a:srgbClr val="11576A"/>
                </a:solidFill>
                <a:latin typeface="微软雅黑" panose="020B0503020204020204" pitchFamily="34" charset="-122"/>
                <a:ea typeface="微软雅黑" panose="020B0503020204020204" pitchFamily="34" charset="-122"/>
              </a:rPr>
              <a:t>寄存器</a:t>
            </a:r>
            <a:endParaRPr lang="zh-CN" altLang="en-US" sz="3000" b="1" dirty="0">
              <a:solidFill>
                <a:srgbClr val="11576A"/>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928662" y="1002814"/>
            <a:ext cx="7143800" cy="3059299"/>
            <a:chOff x="928662" y="1002814"/>
            <a:chExt cx="7143800" cy="3059299"/>
          </a:xfrm>
        </p:grpSpPr>
        <p:sp>
          <p:nvSpPr>
            <p:cNvPr id="57" name="TextBox 82"/>
            <p:cNvSpPr txBox="1"/>
            <p:nvPr/>
          </p:nvSpPr>
          <p:spPr>
            <a:xfrm>
              <a:off x="928662" y="1002814"/>
              <a:ext cx="7143800" cy="3059299"/>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通用寄存器    </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EAX</a:t>
              </a:r>
              <a:r>
                <a:rPr lang="zh-CN" altLang="en-US" b="1" dirty="0">
                  <a:solidFill>
                    <a:srgbClr val="11576A"/>
                  </a:solidFill>
                  <a:latin typeface="微软雅黑" panose="020B0503020204020204" pitchFamily="34" charset="-122"/>
                  <a:ea typeface="微软雅黑" panose="020B0503020204020204" pitchFamily="34" charset="-122"/>
                </a:rPr>
                <a:t>：累加器</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sym typeface="Arial" panose="02080604020202020204" charset="0"/>
                </a:rPr>
                <a:t>         EBX</a:t>
              </a:r>
              <a:r>
                <a:rPr lang="zh-CN" altLang="en-US" b="1" dirty="0">
                  <a:solidFill>
                    <a:srgbClr val="11576A"/>
                  </a:solidFill>
                  <a:latin typeface="微软雅黑" panose="020B0503020204020204" pitchFamily="34" charset="-122"/>
                  <a:ea typeface="微软雅黑" panose="020B0503020204020204" pitchFamily="34" charset="-122"/>
                  <a:sym typeface="Arial" panose="02080604020202020204" charset="0"/>
                </a:rPr>
                <a:t>：基址寄存器</a:t>
              </a:r>
              <a:endParaRPr lang="zh-CN" altLang="en-US" b="1" dirty="0">
                <a:solidFill>
                  <a:srgbClr val="11576A"/>
                </a:solidFill>
                <a:latin typeface="微软雅黑" panose="020B0503020204020204" pitchFamily="34" charset="-122"/>
                <a:ea typeface="微软雅黑" panose="020B0503020204020204" pitchFamily="34" charset="-122"/>
                <a:sym typeface="Arial" panose="02080604020202020204" charset="0"/>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sym typeface="Arial" panose="02080604020202020204" charset="0"/>
                </a:rPr>
                <a:t>         ECX</a:t>
              </a:r>
              <a:r>
                <a:rPr lang="zh-CN" altLang="en-US" b="1" dirty="0">
                  <a:solidFill>
                    <a:srgbClr val="11576A"/>
                  </a:solidFill>
                  <a:latin typeface="微软雅黑" panose="020B0503020204020204" pitchFamily="34" charset="-122"/>
                  <a:ea typeface="微软雅黑" panose="020B0503020204020204" pitchFamily="34" charset="-122"/>
                  <a:sym typeface="Arial" panose="02080604020202020204" charset="0"/>
                </a:rPr>
                <a:t>：计数器</a:t>
              </a:r>
              <a:endParaRPr lang="zh-CN" altLang="en-US" b="1" dirty="0">
                <a:solidFill>
                  <a:srgbClr val="11576A"/>
                </a:solidFill>
                <a:latin typeface="微软雅黑" panose="020B0503020204020204" pitchFamily="34" charset="-122"/>
                <a:ea typeface="微软雅黑" panose="020B0503020204020204" pitchFamily="34" charset="-122"/>
                <a:sym typeface="Arial" panose="02080604020202020204" charset="0"/>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sym typeface="Arial" panose="02080604020202020204" charset="0"/>
                </a:rPr>
                <a:t>         EDX</a:t>
              </a:r>
              <a:r>
                <a:rPr lang="zh-CN" altLang="en-US" b="1" dirty="0">
                  <a:solidFill>
                    <a:srgbClr val="11576A"/>
                  </a:solidFill>
                  <a:latin typeface="微软雅黑" panose="020B0503020204020204" pitchFamily="34" charset="-122"/>
                  <a:ea typeface="微软雅黑" panose="020B0503020204020204" pitchFamily="34" charset="-122"/>
                  <a:sym typeface="Arial" panose="02080604020202020204" charset="0"/>
                </a:rPr>
                <a:t>：数据寄存器</a:t>
              </a:r>
              <a:endParaRPr lang="zh-CN" altLang="en-US" b="1" dirty="0">
                <a:solidFill>
                  <a:srgbClr val="11576A"/>
                </a:solidFill>
                <a:latin typeface="微软雅黑" panose="020B0503020204020204" pitchFamily="34" charset="-122"/>
                <a:ea typeface="微软雅黑" panose="020B0503020204020204" pitchFamily="34" charset="-122"/>
                <a:sym typeface="Arial" panose="02080604020202020204" charset="0"/>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sym typeface="Arial" panose="02080604020202020204" charset="0"/>
                </a:rPr>
                <a:t>         ESI</a:t>
              </a:r>
              <a:r>
                <a:rPr lang="zh-CN" altLang="en-US" b="1" dirty="0">
                  <a:solidFill>
                    <a:srgbClr val="11576A"/>
                  </a:solidFill>
                  <a:latin typeface="微软雅黑" panose="020B0503020204020204" pitchFamily="34" charset="-122"/>
                  <a:ea typeface="微软雅黑" panose="020B0503020204020204" pitchFamily="34" charset="-122"/>
                  <a:sym typeface="Arial" panose="02080604020202020204" charset="0"/>
                </a:rPr>
                <a:t>：源地址指针寄存器</a:t>
              </a:r>
              <a:endParaRPr lang="zh-CN" altLang="en-US" b="1" dirty="0">
                <a:solidFill>
                  <a:srgbClr val="11576A"/>
                </a:solidFill>
                <a:latin typeface="微软雅黑" panose="020B0503020204020204" pitchFamily="34" charset="-122"/>
                <a:ea typeface="微软雅黑" panose="020B0503020204020204" pitchFamily="34" charset="-122"/>
                <a:sym typeface="Arial" panose="02080604020202020204" charset="0"/>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sym typeface="Arial" panose="02080604020202020204" charset="0"/>
                </a:rPr>
                <a:t>         EDI</a:t>
              </a:r>
              <a:r>
                <a:rPr lang="zh-CN" altLang="en-US" b="1" dirty="0">
                  <a:solidFill>
                    <a:srgbClr val="11576A"/>
                  </a:solidFill>
                  <a:latin typeface="微软雅黑" panose="020B0503020204020204" pitchFamily="34" charset="-122"/>
                  <a:ea typeface="微软雅黑" panose="020B0503020204020204" pitchFamily="34" charset="-122"/>
                  <a:sym typeface="Arial" panose="02080604020202020204" charset="0"/>
                </a:rPr>
                <a:t>：目的地址指针寄存器</a:t>
              </a:r>
              <a:endParaRPr lang="zh-CN" altLang="en-US" b="1" dirty="0">
                <a:solidFill>
                  <a:srgbClr val="11576A"/>
                </a:solidFill>
                <a:latin typeface="微软雅黑" panose="020B0503020204020204" pitchFamily="34" charset="-122"/>
                <a:ea typeface="微软雅黑" panose="020B0503020204020204" pitchFamily="34" charset="-122"/>
                <a:sym typeface="Arial" panose="02080604020202020204" charset="0"/>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sym typeface="Arial" panose="02080604020202020204" charset="0"/>
                </a:rPr>
                <a:t>         EBP</a:t>
              </a:r>
              <a:r>
                <a:rPr lang="zh-CN" altLang="en-US" b="1" dirty="0">
                  <a:solidFill>
                    <a:srgbClr val="11576A"/>
                  </a:solidFill>
                  <a:latin typeface="微软雅黑" panose="020B0503020204020204" pitchFamily="34" charset="-122"/>
                  <a:ea typeface="微软雅黑" panose="020B0503020204020204" pitchFamily="34" charset="-122"/>
                  <a:sym typeface="Arial" panose="02080604020202020204" charset="0"/>
                </a:rPr>
                <a:t>：基址指针寄存器</a:t>
              </a:r>
              <a:endParaRPr lang="zh-CN" altLang="en-US" b="1" dirty="0">
                <a:solidFill>
                  <a:srgbClr val="11576A"/>
                </a:solidFill>
                <a:latin typeface="微软雅黑" panose="020B0503020204020204" pitchFamily="34" charset="-122"/>
                <a:ea typeface="微软雅黑" panose="020B0503020204020204" pitchFamily="34" charset="-122"/>
                <a:sym typeface="Arial" panose="02080604020202020204" charset="0"/>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sym typeface="Arial" panose="02080604020202020204" charset="0"/>
                </a:rPr>
                <a:t>         ESP</a:t>
              </a:r>
              <a:r>
                <a:rPr lang="zh-CN" altLang="en-US" b="1" dirty="0">
                  <a:solidFill>
                    <a:srgbClr val="11576A"/>
                  </a:solidFill>
                  <a:latin typeface="微软雅黑" panose="020B0503020204020204" pitchFamily="34" charset="-122"/>
                  <a:ea typeface="微软雅黑" panose="020B0503020204020204" pitchFamily="34" charset="-122"/>
                  <a:sym typeface="Arial" panose="02080604020202020204" charset="0"/>
                </a:rPr>
                <a:t>：堆栈指针寄存器</a:t>
              </a:r>
            </a:p>
          </p:txBody>
        </p:sp>
        <p:pic>
          <p:nvPicPr>
            <p:cNvPr id="7" name="图片 6" descr="小点1.png"/>
            <p:cNvPicPr>
              <a:picLocks noChangeAspect="1"/>
            </p:cNvPicPr>
            <p:nvPr/>
          </p:nvPicPr>
          <p:blipFill>
            <a:blip r:embed="rId1" cstate="print"/>
            <a:stretch>
              <a:fillRect/>
            </a:stretch>
          </p:blipFill>
          <p:spPr>
            <a:xfrm>
              <a:off x="1369740" y="1483798"/>
              <a:ext cx="151066" cy="148997"/>
            </a:xfrm>
            <a:prstGeom prst="rect">
              <a:avLst/>
            </a:prstGeom>
          </p:spPr>
        </p:pic>
        <p:pic>
          <p:nvPicPr>
            <p:cNvPr id="8" name="图片 7" descr="小点1.png"/>
            <p:cNvPicPr>
              <a:picLocks noChangeAspect="1"/>
            </p:cNvPicPr>
            <p:nvPr/>
          </p:nvPicPr>
          <p:blipFill>
            <a:blip r:embed="rId1" cstate="print"/>
            <a:stretch>
              <a:fillRect/>
            </a:stretch>
          </p:blipFill>
          <p:spPr>
            <a:xfrm>
              <a:off x="1369740" y="1796056"/>
              <a:ext cx="151066" cy="148997"/>
            </a:xfrm>
            <a:prstGeom prst="rect">
              <a:avLst/>
            </a:prstGeom>
          </p:spPr>
        </p:pic>
        <p:pic>
          <p:nvPicPr>
            <p:cNvPr id="9" name="图片 8" descr="小点1.png"/>
            <p:cNvPicPr>
              <a:picLocks noChangeAspect="1"/>
            </p:cNvPicPr>
            <p:nvPr/>
          </p:nvPicPr>
          <p:blipFill>
            <a:blip r:embed="rId1" cstate="print"/>
            <a:stretch>
              <a:fillRect/>
            </a:stretch>
          </p:blipFill>
          <p:spPr>
            <a:xfrm>
              <a:off x="1369740" y="2129019"/>
              <a:ext cx="151066" cy="148997"/>
            </a:xfrm>
            <a:prstGeom prst="rect">
              <a:avLst/>
            </a:prstGeom>
          </p:spPr>
        </p:pic>
        <p:pic>
          <p:nvPicPr>
            <p:cNvPr id="10" name="图片 9" descr="小点1.png"/>
            <p:cNvPicPr>
              <a:picLocks noChangeAspect="1"/>
            </p:cNvPicPr>
            <p:nvPr/>
          </p:nvPicPr>
          <p:blipFill>
            <a:blip r:embed="rId1" cstate="print"/>
            <a:stretch>
              <a:fillRect/>
            </a:stretch>
          </p:blipFill>
          <p:spPr>
            <a:xfrm>
              <a:off x="1369740" y="2441277"/>
              <a:ext cx="151066" cy="148997"/>
            </a:xfrm>
            <a:prstGeom prst="rect">
              <a:avLst/>
            </a:prstGeom>
          </p:spPr>
        </p:pic>
        <p:pic>
          <p:nvPicPr>
            <p:cNvPr id="11" name="图片 10" descr="小点1.png"/>
            <p:cNvPicPr>
              <a:picLocks noChangeAspect="1"/>
            </p:cNvPicPr>
            <p:nvPr/>
          </p:nvPicPr>
          <p:blipFill>
            <a:blip r:embed="rId1" cstate="print"/>
            <a:stretch>
              <a:fillRect/>
            </a:stretch>
          </p:blipFill>
          <p:spPr>
            <a:xfrm>
              <a:off x="1369740" y="2771824"/>
              <a:ext cx="151066" cy="148997"/>
            </a:xfrm>
            <a:prstGeom prst="rect">
              <a:avLst/>
            </a:prstGeom>
          </p:spPr>
        </p:pic>
        <p:pic>
          <p:nvPicPr>
            <p:cNvPr id="12" name="图片 11" descr="小点1.png"/>
            <p:cNvPicPr>
              <a:picLocks noChangeAspect="1"/>
            </p:cNvPicPr>
            <p:nvPr/>
          </p:nvPicPr>
          <p:blipFill>
            <a:blip r:embed="rId1" cstate="print"/>
            <a:stretch>
              <a:fillRect/>
            </a:stretch>
          </p:blipFill>
          <p:spPr>
            <a:xfrm>
              <a:off x="1369740" y="3084082"/>
              <a:ext cx="151066" cy="148997"/>
            </a:xfrm>
            <a:prstGeom prst="rect">
              <a:avLst/>
            </a:prstGeom>
          </p:spPr>
        </p:pic>
        <p:pic>
          <p:nvPicPr>
            <p:cNvPr id="13" name="图片 12" descr="小点1.png"/>
            <p:cNvPicPr>
              <a:picLocks noChangeAspect="1"/>
            </p:cNvPicPr>
            <p:nvPr/>
          </p:nvPicPr>
          <p:blipFill>
            <a:blip r:embed="rId1" cstate="print"/>
            <a:stretch>
              <a:fillRect/>
            </a:stretch>
          </p:blipFill>
          <p:spPr>
            <a:xfrm>
              <a:off x="1369740" y="3442110"/>
              <a:ext cx="151066" cy="148997"/>
            </a:xfrm>
            <a:prstGeom prst="rect">
              <a:avLst/>
            </a:prstGeom>
          </p:spPr>
        </p:pic>
        <p:pic>
          <p:nvPicPr>
            <p:cNvPr id="14" name="图片 13" descr="小点1.png"/>
            <p:cNvPicPr>
              <a:picLocks noChangeAspect="1"/>
            </p:cNvPicPr>
            <p:nvPr/>
          </p:nvPicPr>
          <p:blipFill>
            <a:blip r:embed="rId1" cstate="print"/>
            <a:stretch>
              <a:fillRect/>
            </a:stretch>
          </p:blipFill>
          <p:spPr>
            <a:xfrm>
              <a:off x="1369740" y="3754368"/>
              <a:ext cx="151066" cy="148997"/>
            </a:xfrm>
            <a:prstGeom prst="rect">
              <a:avLst/>
            </a:prstGeom>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214296"/>
            <a:ext cx="5544616" cy="553998"/>
          </a:xfrm>
          <a:prstGeom prst="rect">
            <a:avLst/>
          </a:prstGeom>
          <a:noFill/>
        </p:spPr>
        <p:txBody>
          <a:bodyPr wrap="square" rtlCol="0">
            <a:spAutoFit/>
          </a:bodyPr>
          <a:lstStyle/>
          <a:p>
            <a:r>
              <a:rPr lang="zh-CN" altLang="en-US" sz="3000" b="1" dirty="0">
                <a:solidFill>
                  <a:srgbClr val="11576A"/>
                </a:solidFill>
                <a:latin typeface="微软雅黑" panose="020B0503020204020204" pitchFamily="34" charset="-122"/>
                <a:ea typeface="微软雅黑" panose="020B0503020204020204" pitchFamily="34" charset="-122"/>
              </a:rPr>
              <a:t>了解</a:t>
            </a:r>
            <a:r>
              <a:rPr lang="en-US" altLang="zh-CN" sz="3000" b="1" dirty="0">
                <a:solidFill>
                  <a:srgbClr val="11576A"/>
                </a:solidFill>
                <a:latin typeface="微软雅黑" panose="020B0503020204020204" pitchFamily="34" charset="-122"/>
                <a:ea typeface="微软雅黑" panose="020B0503020204020204" pitchFamily="34" charset="-122"/>
              </a:rPr>
              <a:t>x86-32</a:t>
            </a:r>
            <a:r>
              <a:rPr lang="zh-CN" altLang="en-US" sz="3000" b="1" dirty="0">
                <a:solidFill>
                  <a:srgbClr val="11576A"/>
                </a:solidFill>
                <a:latin typeface="微软雅黑" panose="020B0503020204020204" pitchFamily="34" charset="-122"/>
                <a:ea typeface="微软雅黑" panose="020B0503020204020204" pitchFamily="34" charset="-122"/>
              </a:rPr>
              <a:t>硬件</a:t>
            </a:r>
            <a:r>
              <a:rPr lang="en-US" altLang="zh-CN" sz="3000" b="1" dirty="0" smtClean="0">
                <a:solidFill>
                  <a:srgbClr val="11576A"/>
                </a:solidFill>
                <a:latin typeface="微软雅黑" panose="020B0503020204020204" pitchFamily="34" charset="-122"/>
                <a:ea typeface="微软雅黑" panose="020B0503020204020204" pitchFamily="34" charset="-122"/>
              </a:rPr>
              <a:t>-</a:t>
            </a:r>
            <a:r>
              <a:rPr lang="zh-CN" altLang="en-US" sz="3000" b="1" dirty="0" smtClean="0">
                <a:solidFill>
                  <a:srgbClr val="11576A"/>
                </a:solidFill>
                <a:latin typeface="微软雅黑" panose="020B0503020204020204" pitchFamily="34" charset="-122"/>
                <a:ea typeface="微软雅黑" panose="020B0503020204020204" pitchFamily="34" charset="-122"/>
              </a:rPr>
              <a:t>寄存器</a:t>
            </a:r>
            <a:endParaRPr lang="zh-CN" altLang="en-US" sz="3000" b="1" dirty="0">
              <a:solidFill>
                <a:srgbClr val="11576A"/>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928662" y="1002814"/>
            <a:ext cx="7143800" cy="2394502"/>
            <a:chOff x="928662" y="1002814"/>
            <a:chExt cx="7143800" cy="2394502"/>
          </a:xfrm>
        </p:grpSpPr>
        <p:sp>
          <p:nvSpPr>
            <p:cNvPr id="57" name="TextBox 82"/>
            <p:cNvSpPr txBox="1"/>
            <p:nvPr/>
          </p:nvSpPr>
          <p:spPr>
            <a:xfrm>
              <a:off x="928662" y="1002814"/>
              <a:ext cx="7143800" cy="2394502"/>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段</a:t>
              </a:r>
              <a:r>
                <a:rPr lang="zh-CN" altLang="en-US" sz="2000" b="1" dirty="0">
                  <a:solidFill>
                    <a:srgbClr val="11576A"/>
                  </a:solidFill>
                  <a:latin typeface="微软雅黑" panose="020B0503020204020204" pitchFamily="34" charset="-122"/>
                  <a:ea typeface="微软雅黑" panose="020B0503020204020204" pitchFamily="34" charset="-122"/>
                </a:rPr>
                <a:t>寄存器        </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CS</a:t>
              </a:r>
              <a:r>
                <a:rPr lang="zh-CN" altLang="en-US" b="1" dirty="0">
                  <a:solidFill>
                    <a:srgbClr val="11576A"/>
                  </a:solidFill>
                  <a:latin typeface="微软雅黑" panose="020B0503020204020204" pitchFamily="34" charset="-122"/>
                  <a:ea typeface="微软雅黑" panose="020B0503020204020204" pitchFamily="34" charset="-122"/>
                </a:rPr>
                <a:t>：代码段(Code Segment)</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sym typeface="Arial" panose="02080604020202020204" charset="0"/>
                </a:rPr>
                <a:t>         DS</a:t>
              </a:r>
              <a:r>
                <a:rPr lang="zh-CN" altLang="en-US" b="1" dirty="0">
                  <a:solidFill>
                    <a:srgbClr val="11576A"/>
                  </a:solidFill>
                  <a:latin typeface="微软雅黑" panose="020B0503020204020204" pitchFamily="34" charset="-122"/>
                  <a:ea typeface="微软雅黑" panose="020B0503020204020204" pitchFamily="34" charset="-122"/>
                  <a:sym typeface="Arial" panose="02080604020202020204" charset="0"/>
                </a:rPr>
                <a:t>：数据段(Data Segment)</a:t>
              </a:r>
              <a:endParaRPr lang="zh-CN" altLang="en-US" b="1" dirty="0">
                <a:solidFill>
                  <a:srgbClr val="11576A"/>
                </a:solidFill>
                <a:latin typeface="微软雅黑" panose="020B0503020204020204" pitchFamily="34" charset="-122"/>
                <a:ea typeface="微软雅黑" panose="020B0503020204020204" pitchFamily="34" charset="-122"/>
                <a:sym typeface="Arial" panose="02080604020202020204" charset="0"/>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sym typeface="Arial" panose="02080604020202020204" charset="0"/>
                </a:rPr>
                <a:t>         ES</a:t>
              </a:r>
              <a:r>
                <a:rPr lang="zh-CN" altLang="en-US" b="1" dirty="0">
                  <a:solidFill>
                    <a:srgbClr val="11576A"/>
                  </a:solidFill>
                  <a:latin typeface="微软雅黑" panose="020B0503020204020204" pitchFamily="34" charset="-122"/>
                  <a:ea typeface="微软雅黑" panose="020B0503020204020204" pitchFamily="34" charset="-122"/>
                  <a:sym typeface="Arial" panose="02080604020202020204" charset="0"/>
                </a:rPr>
                <a:t>：附加数据段(Extra Segment)</a:t>
              </a:r>
              <a:endParaRPr lang="zh-CN" altLang="en-US" b="1" dirty="0">
                <a:solidFill>
                  <a:srgbClr val="11576A"/>
                </a:solidFill>
                <a:latin typeface="微软雅黑" panose="020B0503020204020204" pitchFamily="34" charset="-122"/>
                <a:ea typeface="微软雅黑" panose="020B0503020204020204" pitchFamily="34" charset="-122"/>
                <a:sym typeface="Arial" panose="02080604020202020204" charset="0"/>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sym typeface="Arial" panose="02080604020202020204" charset="0"/>
                </a:rPr>
                <a:t>         SS</a:t>
              </a:r>
              <a:r>
                <a:rPr lang="zh-CN" altLang="en-US" b="1" dirty="0">
                  <a:solidFill>
                    <a:srgbClr val="11576A"/>
                  </a:solidFill>
                  <a:latin typeface="微软雅黑" panose="020B0503020204020204" pitchFamily="34" charset="-122"/>
                  <a:ea typeface="微软雅黑" panose="020B0503020204020204" pitchFamily="34" charset="-122"/>
                  <a:sym typeface="Arial" panose="02080604020202020204" charset="0"/>
                </a:rPr>
                <a:t>：堆栈段(Stack Segment)</a:t>
              </a:r>
              <a:endParaRPr lang="zh-CN" altLang="en-US" b="1" dirty="0">
                <a:solidFill>
                  <a:srgbClr val="11576A"/>
                </a:solidFill>
                <a:latin typeface="微软雅黑" panose="020B0503020204020204" pitchFamily="34" charset="-122"/>
                <a:ea typeface="微软雅黑" panose="020B0503020204020204" pitchFamily="34" charset="-122"/>
                <a:sym typeface="Arial" panose="02080604020202020204" charset="0"/>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sym typeface="Arial" panose="02080604020202020204" charset="0"/>
                </a:rPr>
                <a:t>         FS</a:t>
              </a:r>
              <a:r>
                <a:rPr lang="zh-CN" altLang="en-US" b="1" dirty="0">
                  <a:solidFill>
                    <a:srgbClr val="11576A"/>
                  </a:solidFill>
                  <a:latin typeface="微软雅黑" panose="020B0503020204020204" pitchFamily="34" charset="-122"/>
                  <a:ea typeface="微软雅黑" panose="020B0503020204020204" pitchFamily="34" charset="-122"/>
                  <a:sym typeface="Arial" panose="02080604020202020204" charset="0"/>
                </a:rPr>
                <a:t>：附加段</a:t>
              </a:r>
              <a:endParaRPr lang="zh-CN" altLang="en-US" b="1" dirty="0">
                <a:solidFill>
                  <a:srgbClr val="11576A"/>
                </a:solidFill>
                <a:latin typeface="微软雅黑" panose="020B0503020204020204" pitchFamily="34" charset="-122"/>
                <a:ea typeface="微软雅黑" panose="020B0503020204020204" pitchFamily="34" charset="-122"/>
                <a:sym typeface="Arial" panose="02080604020202020204" charset="0"/>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sym typeface="Arial" panose="02080604020202020204" charset="0"/>
                </a:rPr>
                <a:t>         GS</a:t>
              </a:r>
              <a:r>
                <a:rPr lang="zh-CN" altLang="en-US" b="1" dirty="0">
                  <a:solidFill>
                    <a:srgbClr val="11576A"/>
                  </a:solidFill>
                  <a:latin typeface="微软雅黑" panose="020B0503020204020204" pitchFamily="34" charset="-122"/>
                  <a:ea typeface="微软雅黑" panose="020B0503020204020204" pitchFamily="34" charset="-122"/>
                  <a:sym typeface="Arial" panose="02080604020202020204" charset="0"/>
                </a:rPr>
                <a:t>：附加段</a:t>
              </a:r>
            </a:p>
          </p:txBody>
        </p:sp>
        <p:pic>
          <p:nvPicPr>
            <p:cNvPr id="7" name="图片 6" descr="小点1.png"/>
            <p:cNvPicPr>
              <a:picLocks noChangeAspect="1"/>
            </p:cNvPicPr>
            <p:nvPr/>
          </p:nvPicPr>
          <p:blipFill>
            <a:blip r:embed="rId1" cstate="print"/>
            <a:stretch>
              <a:fillRect/>
            </a:stretch>
          </p:blipFill>
          <p:spPr>
            <a:xfrm>
              <a:off x="1369740" y="1483798"/>
              <a:ext cx="151066" cy="148997"/>
            </a:xfrm>
            <a:prstGeom prst="rect">
              <a:avLst/>
            </a:prstGeom>
          </p:spPr>
        </p:pic>
        <p:pic>
          <p:nvPicPr>
            <p:cNvPr id="8" name="图片 7" descr="小点1.png"/>
            <p:cNvPicPr>
              <a:picLocks noChangeAspect="1"/>
            </p:cNvPicPr>
            <p:nvPr/>
          </p:nvPicPr>
          <p:blipFill>
            <a:blip r:embed="rId1" cstate="print"/>
            <a:stretch>
              <a:fillRect/>
            </a:stretch>
          </p:blipFill>
          <p:spPr>
            <a:xfrm>
              <a:off x="1369740" y="1796056"/>
              <a:ext cx="151066" cy="148997"/>
            </a:xfrm>
            <a:prstGeom prst="rect">
              <a:avLst/>
            </a:prstGeom>
          </p:spPr>
        </p:pic>
        <p:pic>
          <p:nvPicPr>
            <p:cNvPr id="9" name="图片 8" descr="小点1.png"/>
            <p:cNvPicPr>
              <a:picLocks noChangeAspect="1"/>
            </p:cNvPicPr>
            <p:nvPr/>
          </p:nvPicPr>
          <p:blipFill>
            <a:blip r:embed="rId1" cstate="print"/>
            <a:stretch>
              <a:fillRect/>
            </a:stretch>
          </p:blipFill>
          <p:spPr>
            <a:xfrm>
              <a:off x="1369740" y="2129019"/>
              <a:ext cx="151066" cy="148997"/>
            </a:xfrm>
            <a:prstGeom prst="rect">
              <a:avLst/>
            </a:prstGeom>
          </p:spPr>
        </p:pic>
        <p:pic>
          <p:nvPicPr>
            <p:cNvPr id="10" name="图片 9" descr="小点1.png"/>
            <p:cNvPicPr>
              <a:picLocks noChangeAspect="1"/>
            </p:cNvPicPr>
            <p:nvPr/>
          </p:nvPicPr>
          <p:blipFill>
            <a:blip r:embed="rId1" cstate="print"/>
            <a:stretch>
              <a:fillRect/>
            </a:stretch>
          </p:blipFill>
          <p:spPr>
            <a:xfrm>
              <a:off x="1369740" y="2441277"/>
              <a:ext cx="151066" cy="148997"/>
            </a:xfrm>
            <a:prstGeom prst="rect">
              <a:avLst/>
            </a:prstGeom>
          </p:spPr>
        </p:pic>
        <p:pic>
          <p:nvPicPr>
            <p:cNvPr id="11" name="图片 10" descr="小点1.png"/>
            <p:cNvPicPr>
              <a:picLocks noChangeAspect="1"/>
            </p:cNvPicPr>
            <p:nvPr/>
          </p:nvPicPr>
          <p:blipFill>
            <a:blip r:embed="rId1" cstate="print"/>
            <a:stretch>
              <a:fillRect/>
            </a:stretch>
          </p:blipFill>
          <p:spPr>
            <a:xfrm>
              <a:off x="1369740" y="2771824"/>
              <a:ext cx="151066" cy="148997"/>
            </a:xfrm>
            <a:prstGeom prst="rect">
              <a:avLst/>
            </a:prstGeom>
          </p:spPr>
        </p:pic>
        <p:pic>
          <p:nvPicPr>
            <p:cNvPr id="12" name="图片 11" descr="小点1.png"/>
            <p:cNvPicPr>
              <a:picLocks noChangeAspect="1"/>
            </p:cNvPicPr>
            <p:nvPr/>
          </p:nvPicPr>
          <p:blipFill>
            <a:blip r:embed="rId1" cstate="print"/>
            <a:stretch>
              <a:fillRect/>
            </a:stretch>
          </p:blipFill>
          <p:spPr>
            <a:xfrm>
              <a:off x="1369740" y="3084082"/>
              <a:ext cx="151066" cy="148997"/>
            </a:xfrm>
            <a:prstGeom prst="rect">
              <a:avLst/>
            </a:prstGeom>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214296"/>
            <a:ext cx="5544616" cy="553998"/>
          </a:xfrm>
          <a:prstGeom prst="rect">
            <a:avLst/>
          </a:prstGeom>
          <a:noFill/>
        </p:spPr>
        <p:txBody>
          <a:bodyPr wrap="square" rtlCol="0">
            <a:spAutoFit/>
          </a:bodyPr>
          <a:lstStyle/>
          <a:p>
            <a:r>
              <a:rPr lang="zh-CN" altLang="en-US" sz="3000" b="1" dirty="0">
                <a:solidFill>
                  <a:srgbClr val="11576A"/>
                </a:solidFill>
                <a:latin typeface="微软雅黑" panose="020B0503020204020204" pitchFamily="34" charset="-122"/>
                <a:ea typeface="微软雅黑" panose="020B0503020204020204" pitchFamily="34" charset="-122"/>
              </a:rPr>
              <a:t>了解</a:t>
            </a:r>
            <a:r>
              <a:rPr lang="en-US" altLang="zh-CN" sz="3000" b="1" dirty="0">
                <a:solidFill>
                  <a:srgbClr val="11576A"/>
                </a:solidFill>
                <a:latin typeface="微软雅黑" panose="020B0503020204020204" pitchFamily="34" charset="-122"/>
                <a:ea typeface="微软雅黑" panose="020B0503020204020204" pitchFamily="34" charset="-122"/>
              </a:rPr>
              <a:t>x86-32</a:t>
            </a:r>
            <a:r>
              <a:rPr lang="zh-CN" altLang="en-US" sz="3000" b="1" dirty="0">
                <a:solidFill>
                  <a:srgbClr val="11576A"/>
                </a:solidFill>
                <a:latin typeface="微软雅黑" panose="020B0503020204020204" pitchFamily="34" charset="-122"/>
                <a:ea typeface="微软雅黑" panose="020B0503020204020204" pitchFamily="34" charset="-122"/>
              </a:rPr>
              <a:t>硬件</a:t>
            </a:r>
            <a:r>
              <a:rPr lang="en-US" altLang="zh-CN" sz="3000" b="1" dirty="0" smtClean="0">
                <a:solidFill>
                  <a:srgbClr val="11576A"/>
                </a:solidFill>
                <a:latin typeface="微软雅黑" panose="020B0503020204020204" pitchFamily="34" charset="-122"/>
                <a:ea typeface="微软雅黑" panose="020B0503020204020204" pitchFamily="34" charset="-122"/>
              </a:rPr>
              <a:t>-</a:t>
            </a:r>
            <a:r>
              <a:rPr lang="zh-CN" altLang="en-US" sz="3000" b="1" dirty="0" smtClean="0">
                <a:solidFill>
                  <a:srgbClr val="11576A"/>
                </a:solidFill>
                <a:latin typeface="微软雅黑" panose="020B0503020204020204" pitchFamily="34" charset="-122"/>
                <a:ea typeface="微软雅黑" panose="020B0503020204020204" pitchFamily="34" charset="-122"/>
              </a:rPr>
              <a:t>寄存器</a:t>
            </a:r>
            <a:endParaRPr lang="zh-CN" altLang="en-US" sz="3000" b="1" dirty="0">
              <a:solidFill>
                <a:srgbClr val="11576A"/>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884584" y="1002814"/>
            <a:ext cx="7143800" cy="3170099"/>
            <a:chOff x="884584" y="1002814"/>
            <a:chExt cx="7143800" cy="3170099"/>
          </a:xfrm>
        </p:grpSpPr>
        <p:sp>
          <p:nvSpPr>
            <p:cNvPr id="57" name="TextBox 82"/>
            <p:cNvSpPr txBox="1"/>
            <p:nvPr/>
          </p:nvSpPr>
          <p:spPr>
            <a:xfrm>
              <a:off x="884584" y="1002814"/>
              <a:ext cx="7143800" cy="3170099"/>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指令寄存器</a:t>
              </a:r>
              <a:r>
                <a:rPr lang="zh-CN" altLang="en-US" sz="2000" b="1" dirty="0">
                  <a:solidFill>
                    <a:srgbClr val="11576A"/>
                  </a:solidFill>
                  <a:latin typeface="微软雅黑" panose="020B0503020204020204" pitchFamily="34" charset="-122"/>
                  <a:ea typeface="微软雅黑" panose="020B0503020204020204" pitchFamily="34" charset="-122"/>
                </a:rPr>
                <a:t>和标志寄存器    </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rPr>
                <a:t>         EIP</a:t>
              </a:r>
              <a:r>
                <a:rPr lang="zh-CN" altLang="en-US" b="1" dirty="0">
                  <a:solidFill>
                    <a:srgbClr val="11576A"/>
                  </a:solidFill>
                  <a:latin typeface="微软雅黑" panose="020B0503020204020204" pitchFamily="34" charset="-122"/>
                  <a:ea typeface="微软雅黑" panose="020B0503020204020204" pitchFamily="34" charset="-122"/>
                </a:rPr>
                <a:t>：</a:t>
              </a:r>
              <a:r>
                <a:rPr lang="zh-CN" altLang="en-US" b="1" dirty="0" smtClean="0">
                  <a:solidFill>
                    <a:srgbClr val="11576A"/>
                  </a:solidFill>
                  <a:latin typeface="微软雅黑" panose="020B0503020204020204" pitchFamily="34" charset="-122"/>
                  <a:ea typeface="微软雅黑" panose="020B0503020204020204" pitchFamily="34" charset="-122"/>
                </a:rPr>
                <a:t>指令寄存器</a:t>
              </a:r>
              <a:endParaRPr lang="en-US" altLang="zh-CN" b="1" dirty="0" smtClean="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en-US" altLang="zh-CN" b="1" dirty="0">
                  <a:solidFill>
                    <a:srgbClr val="11576A"/>
                  </a:solidFill>
                  <a:latin typeface="微软雅黑" panose="020B0503020204020204" pitchFamily="34" charset="-122"/>
                  <a:ea typeface="微软雅黑" panose="020B0503020204020204" pitchFamily="34" charset="-122"/>
                </a:rPr>
                <a:t> </a:t>
              </a:r>
              <a:r>
                <a:rPr lang="en-US" altLang="zh-CN" b="1" dirty="0" smtClean="0">
                  <a:solidFill>
                    <a:srgbClr val="11576A"/>
                  </a:solidFill>
                  <a:latin typeface="微软雅黑" panose="020B0503020204020204" pitchFamily="34" charset="-122"/>
                  <a:ea typeface="微软雅黑" panose="020B0503020204020204" pitchFamily="34" charset="-122"/>
                </a:rPr>
                <a:t>            </a:t>
              </a:r>
              <a:r>
                <a:rPr lang="zh-CN" altLang="en-US" b="1" dirty="0" smtClean="0">
                  <a:solidFill>
                    <a:srgbClr val="11576A"/>
                  </a:solidFill>
                  <a:latin typeface="微软雅黑" panose="020B0503020204020204" pitchFamily="34" charset="-122"/>
                  <a:ea typeface="微软雅黑" panose="020B0503020204020204" pitchFamily="34" charset="-122"/>
                </a:rPr>
                <a:t>EIP</a:t>
              </a:r>
              <a:r>
                <a:rPr lang="zh-CN" altLang="en-US" b="1" dirty="0">
                  <a:solidFill>
                    <a:srgbClr val="11576A"/>
                  </a:solidFill>
                  <a:latin typeface="微软雅黑" panose="020B0503020204020204" pitchFamily="34" charset="-122"/>
                  <a:ea typeface="微软雅黑" panose="020B0503020204020204" pitchFamily="34" charset="-122"/>
                </a:rPr>
                <a:t>的低16位就是8086的IP，它存储的是下一条要执行指令的内存地址，在分段地址转换中，表示指令的段内偏移地址。</a:t>
              </a:r>
              <a:endParaRPr lang="zh-CN" altLang="en-US" b="1" dirty="0">
                <a:solidFill>
                  <a:srgbClr val="11576A"/>
                </a:solidFill>
                <a:latin typeface="微软雅黑" panose="020B0503020204020204" pitchFamily="34" charset="-122"/>
                <a:ea typeface="微软雅黑" panose="020B0503020204020204" pitchFamily="34" charset="-122"/>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sym typeface="Arial" panose="02080604020202020204" charset="0"/>
                </a:rPr>
                <a:t>         EFLAGS</a:t>
              </a:r>
              <a:r>
                <a:rPr lang="zh-CN" altLang="en-US" b="1" dirty="0">
                  <a:solidFill>
                    <a:srgbClr val="11576A"/>
                  </a:solidFill>
                  <a:latin typeface="微软雅黑" panose="020B0503020204020204" pitchFamily="34" charset="-122"/>
                  <a:ea typeface="微软雅黑" panose="020B0503020204020204" pitchFamily="34" charset="-122"/>
                  <a:sym typeface="Arial" panose="02080604020202020204" charset="0"/>
                </a:rPr>
                <a:t>：标志寄存器</a:t>
              </a:r>
              <a:endParaRPr lang="zh-CN" altLang="en-US" b="1" dirty="0">
                <a:solidFill>
                  <a:srgbClr val="11576A"/>
                </a:solidFill>
                <a:latin typeface="微软雅黑" panose="020B0503020204020204" pitchFamily="34" charset="-122"/>
                <a:ea typeface="微软雅黑" panose="020B0503020204020204" pitchFamily="34" charset="-122"/>
                <a:sym typeface="Arial" panose="02080604020202020204" charset="0"/>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sym typeface="Arial" panose="02080604020202020204" charset="0"/>
                </a:rPr>
                <a:t>             IF</a:t>
              </a:r>
              <a:r>
                <a:rPr lang="zh-CN" altLang="en-US" b="1" dirty="0">
                  <a:solidFill>
                    <a:srgbClr val="11576A"/>
                  </a:solidFill>
                  <a:latin typeface="微软雅黑" panose="020B0503020204020204" pitchFamily="34" charset="-122"/>
                  <a:ea typeface="微软雅黑" panose="020B0503020204020204" pitchFamily="34" charset="-122"/>
                  <a:sym typeface="Arial" panose="02080604020202020204" charset="0"/>
                </a:rPr>
                <a:t>(Interrupt Flag)：中断允许标志位,由CLI，STI两条指令来控制；设置 IF 使CPU可识别外部（可屏蔽）中断请求。复位 IF 则禁止中断。 IF 对不可屏蔽外部中断和故障中断的识别没有任何作用。</a:t>
              </a:r>
              <a:endParaRPr lang="zh-CN" altLang="en-US" b="1" dirty="0">
                <a:solidFill>
                  <a:srgbClr val="11576A"/>
                </a:solidFill>
                <a:latin typeface="微软雅黑" panose="020B0503020204020204" pitchFamily="34" charset="-122"/>
                <a:ea typeface="微软雅黑" panose="020B0503020204020204" pitchFamily="34" charset="-122"/>
                <a:sym typeface="Arial" panose="02080604020202020204" charset="0"/>
              </a:endParaRPr>
            </a:p>
            <a:p>
              <a:pPr marL="342900" lvl="1" indent="-342900">
                <a:spcBef>
                  <a:spcPct val="20000"/>
                </a:spcBef>
              </a:pPr>
              <a:r>
                <a:rPr lang="zh-CN" altLang="en-US" b="1" dirty="0" smtClean="0">
                  <a:solidFill>
                    <a:srgbClr val="11576A"/>
                  </a:solidFill>
                  <a:latin typeface="微软雅黑" panose="020B0503020204020204" pitchFamily="34" charset="-122"/>
                  <a:ea typeface="微软雅黑" panose="020B0503020204020204" pitchFamily="34" charset="-122"/>
                  <a:sym typeface="Arial" panose="02080604020202020204" charset="0"/>
                </a:rPr>
                <a:t>             CF</a:t>
              </a:r>
              <a:r>
                <a:rPr lang="zh-CN" altLang="en-US" b="1" dirty="0">
                  <a:solidFill>
                    <a:srgbClr val="11576A"/>
                  </a:solidFill>
                  <a:latin typeface="微软雅黑" panose="020B0503020204020204" pitchFamily="34" charset="-122"/>
                  <a:ea typeface="微软雅黑" panose="020B0503020204020204" pitchFamily="34" charset="-122"/>
                  <a:sym typeface="Arial" panose="02080604020202020204" charset="0"/>
                </a:rPr>
                <a:t>,PF, ZF, ...</a:t>
              </a:r>
            </a:p>
          </p:txBody>
        </p:sp>
        <p:pic>
          <p:nvPicPr>
            <p:cNvPr id="7" name="图片 6" descr="小点1.png"/>
            <p:cNvPicPr>
              <a:picLocks noChangeAspect="1"/>
            </p:cNvPicPr>
            <p:nvPr/>
          </p:nvPicPr>
          <p:blipFill>
            <a:blip r:embed="rId1" cstate="print"/>
            <a:stretch>
              <a:fillRect/>
            </a:stretch>
          </p:blipFill>
          <p:spPr>
            <a:xfrm>
              <a:off x="1325662" y="1476178"/>
              <a:ext cx="151066" cy="148997"/>
            </a:xfrm>
            <a:prstGeom prst="rect">
              <a:avLst/>
            </a:prstGeom>
          </p:spPr>
        </p:pic>
        <p:pic>
          <p:nvPicPr>
            <p:cNvPr id="10" name="图片 9" descr="小点1.png"/>
            <p:cNvPicPr>
              <a:picLocks noChangeAspect="1"/>
            </p:cNvPicPr>
            <p:nvPr/>
          </p:nvPicPr>
          <p:blipFill>
            <a:blip r:embed="rId1" cstate="print"/>
            <a:stretch>
              <a:fillRect/>
            </a:stretch>
          </p:blipFill>
          <p:spPr>
            <a:xfrm>
              <a:off x="1325662" y="2409066"/>
              <a:ext cx="151066" cy="148997"/>
            </a:xfrm>
            <a:prstGeom prst="rect">
              <a:avLst/>
            </a:prstGeom>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714744" y="214296"/>
            <a:ext cx="2143140" cy="553998"/>
          </a:xfrm>
          <a:prstGeom prst="rect">
            <a:avLst/>
          </a:prstGeom>
          <a:noFill/>
        </p:spPr>
        <p:txBody>
          <a:bodyPr wrap="square" rtlCol="0">
            <a:spAutoFit/>
          </a:bodyPr>
          <a:lstStyle/>
          <a:p>
            <a:r>
              <a:rPr lang="zh-CN" altLang="en-US" sz="3000" b="1" dirty="0" smtClean="0">
                <a:solidFill>
                  <a:srgbClr val="11576A"/>
                </a:solidFill>
                <a:latin typeface="微软雅黑" panose="020B0503020204020204" pitchFamily="34" charset="-122"/>
                <a:ea typeface="微软雅黑" panose="020B0503020204020204" pitchFamily="34" charset="-122"/>
              </a:rPr>
              <a:t>内容提要</a:t>
            </a:r>
            <a:endParaRPr lang="zh-CN" altLang="en-US" sz="3000" b="1" dirty="0">
              <a:solidFill>
                <a:srgbClr val="11576A"/>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928662" y="854061"/>
            <a:ext cx="7143800" cy="4093953"/>
            <a:chOff x="928662" y="854061"/>
            <a:chExt cx="7143800" cy="4093953"/>
          </a:xfrm>
        </p:grpSpPr>
        <p:sp>
          <p:nvSpPr>
            <p:cNvPr id="12" name="TextBox 82"/>
            <p:cNvSpPr txBox="1"/>
            <p:nvPr/>
          </p:nvSpPr>
          <p:spPr>
            <a:xfrm>
              <a:off x="928662" y="3152827"/>
              <a:ext cx="7143800" cy="1034835"/>
            </a:xfrm>
            <a:prstGeom prst="rect">
              <a:avLst/>
            </a:prstGeom>
            <a:noFill/>
          </p:spPr>
          <p:txBody>
            <a:bodyPr wrap="square" rtlCol="0">
              <a:spAutoFit/>
            </a:bodyPr>
            <a:lstStyle/>
            <a:p>
              <a:pPr marL="342900" indent="-342900">
                <a:lnSpc>
                  <a:spcPts val="1500"/>
                </a:lnSpc>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了解</a:t>
              </a:r>
              <a:r>
                <a:rPr lang="en-US" altLang="zh-CN" sz="2000" b="1" dirty="0">
                  <a:solidFill>
                    <a:srgbClr val="11576A"/>
                  </a:solidFill>
                  <a:latin typeface="微软雅黑" panose="020B0503020204020204" pitchFamily="34" charset="-122"/>
                  <a:ea typeface="微软雅黑" panose="020B0503020204020204" pitchFamily="34" charset="-122"/>
                </a:rPr>
                <a:t>x86-32</a:t>
              </a:r>
              <a:r>
                <a:rPr lang="zh-CN" altLang="en-US" sz="2000" b="1" dirty="0">
                  <a:solidFill>
                    <a:srgbClr val="11576A"/>
                  </a:solidFill>
                  <a:latin typeface="微软雅黑" panose="020B0503020204020204" pitchFamily="34" charset="-122"/>
                  <a:ea typeface="微软雅黑" panose="020B0503020204020204" pitchFamily="34" charset="-122"/>
                </a:rPr>
                <a:t>硬件</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en-US" altLang="zh-CN" sz="1600" b="1" dirty="0" smtClean="0">
                  <a:solidFill>
                    <a:srgbClr val="11576A"/>
                  </a:solidFill>
                  <a:latin typeface="微软雅黑" panose="020B0503020204020204" pitchFamily="34" charset="-122"/>
                  <a:ea typeface="微软雅黑" panose="020B0503020204020204" pitchFamily="34" charset="-122"/>
                </a:rPr>
                <a:t>          Intel </a:t>
              </a:r>
              <a:r>
                <a:rPr lang="en-US" altLang="zh-CN" sz="1600" b="1" dirty="0">
                  <a:solidFill>
                    <a:srgbClr val="11576A"/>
                  </a:solidFill>
                  <a:latin typeface="微软雅黑" panose="020B0503020204020204" pitchFamily="34" charset="-122"/>
                  <a:ea typeface="微软雅黑" panose="020B0503020204020204" pitchFamily="34" charset="-122"/>
                </a:rPr>
                <a:t>80386</a:t>
              </a:r>
              <a:r>
                <a:rPr lang="zh-CN" altLang="en-US" sz="1600" b="1" dirty="0">
                  <a:solidFill>
                    <a:srgbClr val="11576A"/>
                  </a:solidFill>
                  <a:latin typeface="微软雅黑" panose="020B0503020204020204" pitchFamily="34" charset="-122"/>
                  <a:ea typeface="微软雅黑" panose="020B0503020204020204" pitchFamily="34" charset="-122"/>
                </a:rPr>
                <a:t>运行模式概述</a:t>
              </a:r>
              <a:endParaRPr lang="zh-CN" altLang="en-US" sz="16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en-US" altLang="zh-CN" sz="1600" b="1" dirty="0" smtClean="0">
                  <a:solidFill>
                    <a:srgbClr val="11576A"/>
                  </a:solidFill>
                  <a:latin typeface="微软雅黑" panose="020B0503020204020204" pitchFamily="34" charset="-122"/>
                  <a:ea typeface="微软雅黑" panose="020B0503020204020204" pitchFamily="34" charset="-122"/>
                </a:rPr>
                <a:t>          Intel </a:t>
              </a:r>
              <a:r>
                <a:rPr lang="en-US" altLang="zh-CN" sz="1600" b="1" dirty="0">
                  <a:solidFill>
                    <a:srgbClr val="11576A"/>
                  </a:solidFill>
                  <a:latin typeface="微软雅黑" panose="020B0503020204020204" pitchFamily="34" charset="-122"/>
                  <a:ea typeface="微软雅黑" panose="020B0503020204020204" pitchFamily="34" charset="-122"/>
                </a:rPr>
                <a:t>80386</a:t>
              </a:r>
              <a:r>
                <a:rPr lang="zh-CN" altLang="en-US" sz="1600" b="1" dirty="0">
                  <a:solidFill>
                    <a:srgbClr val="11576A"/>
                  </a:solidFill>
                  <a:latin typeface="微软雅黑" panose="020B0503020204020204" pitchFamily="34" charset="-122"/>
                  <a:ea typeface="微软雅黑" panose="020B0503020204020204" pitchFamily="34" charset="-122"/>
                </a:rPr>
                <a:t>内存架构概述</a:t>
              </a:r>
              <a:endParaRPr lang="zh-CN" altLang="en-US" sz="16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en-US" altLang="zh-CN" sz="1600" b="1" dirty="0" smtClean="0">
                  <a:solidFill>
                    <a:srgbClr val="11576A"/>
                  </a:solidFill>
                  <a:latin typeface="微软雅黑" panose="020B0503020204020204" pitchFamily="34" charset="-122"/>
                  <a:ea typeface="微软雅黑" panose="020B0503020204020204" pitchFamily="34" charset="-122"/>
                </a:rPr>
                <a:t>          Intel </a:t>
              </a:r>
              <a:r>
                <a:rPr lang="en-US" altLang="zh-CN" sz="1600" b="1" dirty="0">
                  <a:solidFill>
                    <a:srgbClr val="11576A"/>
                  </a:solidFill>
                  <a:latin typeface="微软雅黑" panose="020B0503020204020204" pitchFamily="34" charset="-122"/>
                  <a:ea typeface="微软雅黑" panose="020B0503020204020204" pitchFamily="34" charset="-122"/>
                </a:rPr>
                <a:t>80386</a:t>
              </a:r>
              <a:r>
                <a:rPr lang="zh-CN" altLang="en-US" sz="1600" b="1" dirty="0">
                  <a:solidFill>
                    <a:srgbClr val="11576A"/>
                  </a:solidFill>
                  <a:latin typeface="微软雅黑" panose="020B0503020204020204" pitchFamily="34" charset="-122"/>
                  <a:ea typeface="微软雅黑" panose="020B0503020204020204" pitchFamily="34" charset="-122"/>
                </a:rPr>
                <a:t>寄存器概述</a:t>
              </a:r>
            </a:p>
          </p:txBody>
        </p:sp>
        <p:sp>
          <p:nvSpPr>
            <p:cNvPr id="83" name="TextBox 82"/>
            <p:cNvSpPr txBox="1"/>
            <p:nvPr/>
          </p:nvSpPr>
          <p:spPr>
            <a:xfrm>
              <a:off x="928662" y="854061"/>
              <a:ext cx="7143800" cy="539315"/>
            </a:xfrm>
            <a:prstGeom prst="rect">
              <a:avLst/>
            </a:prstGeom>
            <a:noFill/>
          </p:spPr>
          <p:txBody>
            <a:bodyPr wrap="square" rtlCol="0">
              <a:spAutoFit/>
            </a:bodyPr>
            <a:lstStyle/>
            <a:p>
              <a:pPr marL="342900" indent="-342900">
                <a:lnSpc>
                  <a:spcPts val="1500"/>
                </a:lnSpc>
              </a:pPr>
              <a:r>
                <a:rPr lang="zh-CN" altLang="en-US" b="1" dirty="0" smtClean="0">
                  <a:solidFill>
                    <a:srgbClr val="11576A"/>
                  </a:solidFill>
                  <a:latin typeface="张海山锐谐体2.0-授权联系：Samtype@QQ.com" pitchFamily="2" charset="-122"/>
                  <a:ea typeface="张海山锐谐体2.0-授权联系：Samtype@QQ.com" pitchFamily="2" charset="-122"/>
                </a:rPr>
                <a:t>■</a:t>
              </a:r>
              <a:r>
                <a:rPr lang="zh-CN" altLang="en-US" b="1" dirty="0" smtClean="0"/>
                <a:t>  </a:t>
              </a:r>
              <a:r>
                <a:rPr lang="zh-CN" altLang="en-US" sz="2000" b="1" dirty="0" smtClean="0">
                  <a:solidFill>
                    <a:srgbClr val="11576A"/>
                  </a:solidFill>
                  <a:latin typeface="微软雅黑" panose="020B0503020204020204" pitchFamily="34" charset="-122"/>
                  <a:ea typeface="微软雅黑" panose="020B0503020204020204" pitchFamily="34" charset="-122"/>
                </a:rPr>
                <a:t>安装</a:t>
              </a:r>
              <a:r>
                <a:rPr lang="zh-CN" altLang="en-US" sz="2000" b="1" dirty="0">
                  <a:solidFill>
                    <a:srgbClr val="11576A"/>
                  </a:solidFill>
                  <a:latin typeface="微软雅黑" panose="020B0503020204020204" pitchFamily="34" charset="-122"/>
                  <a:ea typeface="微软雅黑" panose="020B0503020204020204" pitchFamily="34" charset="-122"/>
                </a:rPr>
                <a:t>实验环境</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zh-CN" altLang="en-US" sz="1600" b="1" dirty="0" smtClean="0">
                  <a:solidFill>
                    <a:srgbClr val="11576A"/>
                  </a:solidFill>
                  <a:latin typeface="微软雅黑" panose="020B0503020204020204" pitchFamily="34" charset="-122"/>
                  <a:ea typeface="微软雅黑" panose="020B0503020204020204" pitchFamily="34" charset="-122"/>
                </a:rPr>
                <a:t>          在虚拟机上使用安装好的</a:t>
              </a:r>
              <a:r>
                <a:rPr lang="en-US" altLang="zh-CN" sz="1600" b="1" dirty="0" err="1" smtClean="0">
                  <a:solidFill>
                    <a:srgbClr val="11576A"/>
                  </a:solidFill>
                  <a:latin typeface="微软雅黑" panose="020B0503020204020204" pitchFamily="34" charset="-122"/>
                  <a:ea typeface="微软雅黑" panose="020B0503020204020204" pitchFamily="34" charset="-122"/>
                </a:rPr>
                <a:t>ubuntu</a:t>
              </a:r>
              <a:r>
                <a:rPr lang="zh-CN" altLang="en-US" sz="1600" b="1" dirty="0" smtClean="0">
                  <a:solidFill>
                    <a:srgbClr val="11576A"/>
                  </a:solidFill>
                  <a:latin typeface="微软雅黑" panose="020B0503020204020204" pitchFamily="34" charset="-122"/>
                  <a:ea typeface="微软雅黑" panose="020B0503020204020204" pitchFamily="34" charset="-122"/>
                </a:rPr>
                <a:t>实验环境</a:t>
              </a:r>
              <a:endParaRPr lang="zh-CN" altLang="zh-CN" sz="1600" b="1" dirty="0" smtClean="0">
                <a:solidFill>
                  <a:srgbClr val="11576A"/>
                </a:solidFill>
                <a:latin typeface="微软雅黑" panose="020B0503020204020204" pitchFamily="34" charset="-122"/>
                <a:ea typeface="微软雅黑" panose="020B0503020204020204" pitchFamily="34" charset="-122"/>
                <a:sym typeface="MS PGothic" pitchFamily="34" charset="-128"/>
              </a:endParaRPr>
            </a:p>
          </p:txBody>
        </p:sp>
        <p:pic>
          <p:nvPicPr>
            <p:cNvPr id="85" name="图片 84" descr="小点1.png"/>
            <p:cNvPicPr>
              <a:picLocks noChangeAspect="1"/>
            </p:cNvPicPr>
            <p:nvPr/>
          </p:nvPicPr>
          <p:blipFill>
            <a:blip r:embed="rId1" cstate="print"/>
            <a:stretch>
              <a:fillRect/>
            </a:stretch>
          </p:blipFill>
          <p:spPr>
            <a:xfrm>
              <a:off x="1369740" y="1151215"/>
              <a:ext cx="151066" cy="148997"/>
            </a:xfrm>
            <a:prstGeom prst="rect">
              <a:avLst/>
            </a:prstGeom>
          </p:spPr>
        </p:pic>
        <p:sp>
          <p:nvSpPr>
            <p:cNvPr id="15" name="TextBox 82"/>
            <p:cNvSpPr txBox="1"/>
            <p:nvPr/>
          </p:nvSpPr>
          <p:spPr>
            <a:xfrm>
              <a:off x="928662" y="1393380"/>
              <a:ext cx="7143800" cy="1778115"/>
            </a:xfrm>
            <a:prstGeom prst="rect">
              <a:avLst/>
            </a:prstGeom>
            <a:noFill/>
          </p:spPr>
          <p:txBody>
            <a:bodyPr wrap="square" rtlCol="0">
              <a:spAutoFit/>
            </a:bodyPr>
            <a:lstStyle/>
            <a:p>
              <a:pPr marL="342900" indent="-342900">
                <a:lnSpc>
                  <a:spcPts val="1500"/>
                </a:lnSpc>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使用</a:t>
              </a:r>
              <a:r>
                <a:rPr lang="zh-CN" altLang="en-US" sz="2000" b="1" dirty="0">
                  <a:solidFill>
                    <a:srgbClr val="11576A"/>
                  </a:solidFill>
                  <a:latin typeface="微软雅黑" panose="020B0503020204020204" pitchFamily="34" charset="-122"/>
                  <a:ea typeface="微软雅黑" panose="020B0503020204020204" pitchFamily="34" charset="-122"/>
                </a:rPr>
                <a:t>命令行工具和实验工具</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en-US" altLang="zh-CN" sz="1600" b="1" dirty="0" smtClean="0">
                  <a:solidFill>
                    <a:srgbClr val="11576A"/>
                  </a:solidFill>
                  <a:latin typeface="微软雅黑" panose="020B0503020204020204" pitchFamily="34" charset="-122"/>
                  <a:ea typeface="微软雅黑" panose="020B0503020204020204" pitchFamily="34" charset="-122"/>
                </a:rPr>
                <a:t>          shell</a:t>
              </a:r>
              <a:r>
                <a:rPr lang="zh-CN" altLang="en-US" sz="1600" b="1" dirty="0">
                  <a:solidFill>
                    <a:srgbClr val="11576A"/>
                  </a:solidFill>
                  <a:latin typeface="微软雅黑" panose="020B0503020204020204" pitchFamily="34" charset="-122"/>
                  <a:ea typeface="微软雅黑" panose="020B0503020204020204" pitchFamily="34" charset="-122"/>
                </a:rPr>
                <a:t>命令：</a:t>
              </a:r>
              <a:r>
                <a:rPr lang="en-US" altLang="zh-CN" sz="1600" b="1" dirty="0" err="1">
                  <a:solidFill>
                    <a:srgbClr val="11576A"/>
                  </a:solidFill>
                  <a:latin typeface="微软雅黑" panose="020B0503020204020204" pitchFamily="34" charset="-122"/>
                  <a:ea typeface="微软雅黑" panose="020B0503020204020204" pitchFamily="34" charset="-122"/>
                </a:rPr>
                <a:t>ls</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a:solidFill>
                    <a:srgbClr val="11576A"/>
                  </a:solidFill>
                  <a:latin typeface="微软雅黑" panose="020B0503020204020204" pitchFamily="34" charset="-122"/>
                  <a:ea typeface="微软雅黑" panose="020B0503020204020204" pitchFamily="34" charset="-122"/>
                </a:rPr>
                <a:t>cd</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err="1">
                  <a:solidFill>
                    <a:srgbClr val="11576A"/>
                  </a:solidFill>
                  <a:latin typeface="微软雅黑" panose="020B0503020204020204" pitchFamily="34" charset="-122"/>
                  <a:ea typeface="微软雅黑" panose="020B0503020204020204" pitchFamily="34" charset="-122"/>
                </a:rPr>
                <a:t>rm</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err="1">
                  <a:solidFill>
                    <a:srgbClr val="11576A"/>
                  </a:solidFill>
                  <a:latin typeface="微软雅黑" panose="020B0503020204020204" pitchFamily="34" charset="-122"/>
                  <a:ea typeface="微软雅黑" panose="020B0503020204020204" pitchFamily="34" charset="-122"/>
                </a:rPr>
                <a:t>pwd</a:t>
              </a:r>
              <a:r>
                <a:rPr lang="en-US" altLang="zh-CN" sz="1600" b="1" dirty="0">
                  <a:solidFill>
                    <a:srgbClr val="11576A"/>
                  </a:solidFill>
                  <a:latin typeface="微软雅黑" panose="020B0503020204020204" pitchFamily="34" charset="-122"/>
                  <a:ea typeface="微软雅黑" panose="020B0503020204020204" pitchFamily="34" charset="-122"/>
                </a:rPr>
                <a:t>...</a:t>
              </a:r>
              <a:endParaRPr lang="en-US" altLang="zh-CN" sz="16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zh-CN" altLang="en-US" sz="1600" b="1" dirty="0" smtClean="0">
                  <a:solidFill>
                    <a:srgbClr val="11576A"/>
                  </a:solidFill>
                  <a:latin typeface="微软雅黑" panose="020B0503020204020204" pitchFamily="34" charset="-122"/>
                  <a:ea typeface="微软雅黑" panose="020B0503020204020204" pitchFamily="34" charset="-122"/>
                </a:rPr>
                <a:t>          系统维护</a:t>
              </a:r>
              <a:r>
                <a:rPr lang="zh-CN" altLang="en-US" sz="1600" b="1" dirty="0">
                  <a:solidFill>
                    <a:srgbClr val="11576A"/>
                  </a:solidFill>
                  <a:latin typeface="微软雅黑" panose="020B0503020204020204" pitchFamily="34" charset="-122"/>
                  <a:ea typeface="微软雅黑" panose="020B0503020204020204" pitchFamily="34" charset="-122"/>
                </a:rPr>
                <a:t>工具：</a:t>
              </a:r>
              <a:r>
                <a:rPr lang="en-US" altLang="zh-CN" sz="1600" b="1" dirty="0">
                  <a:solidFill>
                    <a:srgbClr val="11576A"/>
                  </a:solidFill>
                  <a:latin typeface="微软雅黑" panose="020B0503020204020204" pitchFamily="34" charset="-122"/>
                  <a:ea typeface="微软雅黑" panose="020B0503020204020204" pitchFamily="34" charset="-122"/>
                </a:rPr>
                <a:t>apt</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err="1">
                  <a:solidFill>
                    <a:srgbClr val="11576A"/>
                  </a:solidFill>
                  <a:latin typeface="微软雅黑" panose="020B0503020204020204" pitchFamily="34" charset="-122"/>
                  <a:ea typeface="微软雅黑" panose="020B0503020204020204" pitchFamily="34" charset="-122"/>
                </a:rPr>
                <a:t>git</a:t>
              </a:r>
              <a:endParaRPr lang="en-US" altLang="zh-CN" sz="16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en-US" altLang="zh-CN" sz="1600" b="1" dirty="0">
                  <a:solidFill>
                    <a:srgbClr val="11576A"/>
                  </a:solidFill>
                  <a:latin typeface="微软雅黑" panose="020B0503020204020204" pitchFamily="34" charset="-122"/>
                  <a:ea typeface="微软雅黑" panose="020B0503020204020204" pitchFamily="34" charset="-122"/>
                </a:rPr>
                <a:t> </a:t>
              </a:r>
              <a:r>
                <a:rPr lang="en-US" altLang="zh-CN" sz="1600" b="1" dirty="0" smtClean="0">
                  <a:solidFill>
                    <a:srgbClr val="11576A"/>
                  </a:solidFill>
                  <a:latin typeface="微软雅黑" panose="020B0503020204020204" pitchFamily="34" charset="-122"/>
                  <a:ea typeface="微软雅黑" panose="020B0503020204020204" pitchFamily="34" charset="-122"/>
                </a:rPr>
                <a:t>         </a:t>
              </a:r>
              <a:r>
                <a:rPr lang="zh-CN" altLang="en-US" sz="1600" b="1" dirty="0" smtClean="0">
                  <a:solidFill>
                    <a:srgbClr val="11576A"/>
                  </a:solidFill>
                  <a:latin typeface="微软雅黑" panose="020B0503020204020204" pitchFamily="34" charset="-122"/>
                  <a:ea typeface="微软雅黑" panose="020B0503020204020204" pitchFamily="34" charset="-122"/>
                </a:rPr>
                <a:t>源码</a:t>
              </a:r>
              <a:r>
                <a:rPr lang="zh-CN" altLang="en-US" sz="1600" b="1" dirty="0">
                  <a:solidFill>
                    <a:srgbClr val="11576A"/>
                  </a:solidFill>
                  <a:latin typeface="微软雅黑" panose="020B0503020204020204" pitchFamily="34" charset="-122"/>
                  <a:ea typeface="微软雅黑" panose="020B0503020204020204" pitchFamily="34" charset="-122"/>
                </a:rPr>
                <a:t>阅读与编辑工具</a:t>
              </a:r>
              <a:r>
                <a:rPr lang="zh-CN" altLang="en-US" sz="1600" b="1" dirty="0" smtClean="0">
                  <a:solidFill>
                    <a:srgbClr val="11576A"/>
                  </a:solidFill>
                  <a:latin typeface="微软雅黑" panose="020B0503020204020204" pitchFamily="34" charset="-122"/>
                  <a:ea typeface="微软雅黑" panose="020B0503020204020204" pitchFamily="34" charset="-122"/>
                </a:rPr>
                <a:t>：</a:t>
              </a:r>
              <a:r>
                <a:rPr lang="en-US" altLang="zh-CN" sz="1600" b="1" dirty="0">
                  <a:solidFill>
                    <a:srgbClr val="11576A"/>
                  </a:solidFill>
                  <a:latin typeface="微软雅黑" panose="020B0503020204020204" pitchFamily="34" charset="-122"/>
                  <a:ea typeface="微软雅黑" panose="020B0503020204020204" pitchFamily="34" charset="-122"/>
                </a:rPr>
                <a:t> eclipse-CDT</a:t>
              </a:r>
              <a:r>
                <a:rPr lang="zh-CN" altLang="en-US" sz="1600" b="1" dirty="0">
                  <a:solidFill>
                    <a:srgbClr val="11576A"/>
                  </a:solidFill>
                  <a:latin typeface="微软雅黑" panose="020B0503020204020204" pitchFamily="34" charset="-122"/>
                  <a:ea typeface="微软雅黑" panose="020B0503020204020204" pitchFamily="34" charset="-122"/>
                </a:rPr>
                <a:t> </a:t>
              </a:r>
              <a:r>
                <a:rPr lang="zh-CN" altLang="en-US" sz="1600" b="1" dirty="0" smtClean="0">
                  <a:solidFill>
                    <a:srgbClr val="11576A"/>
                  </a:solidFill>
                  <a:latin typeface="微软雅黑" panose="020B0503020204020204" pitchFamily="34" charset="-122"/>
                  <a:ea typeface="微软雅黑" panose="020B0503020204020204" pitchFamily="34" charset="-122"/>
                </a:rPr>
                <a:t>、</a:t>
              </a:r>
              <a:r>
                <a:rPr lang="en-US" altLang="zh-CN" sz="1600" b="1" dirty="0" smtClean="0">
                  <a:solidFill>
                    <a:srgbClr val="11576A"/>
                  </a:solidFill>
                  <a:latin typeface="微软雅黑" panose="020B0503020204020204" pitchFamily="34" charset="-122"/>
                  <a:ea typeface="微软雅黑" panose="020B0503020204020204" pitchFamily="34" charset="-122"/>
                </a:rPr>
                <a:t>understand</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err="1">
                  <a:solidFill>
                    <a:srgbClr val="11576A"/>
                  </a:solidFill>
                  <a:latin typeface="微软雅黑" panose="020B0503020204020204" pitchFamily="34" charset="-122"/>
                  <a:ea typeface="微软雅黑" panose="020B0503020204020204" pitchFamily="34" charset="-122"/>
                </a:rPr>
                <a:t>gedit</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a:solidFill>
                    <a:srgbClr val="11576A"/>
                  </a:solidFill>
                  <a:latin typeface="微软雅黑" panose="020B0503020204020204" pitchFamily="34" charset="-122"/>
                  <a:ea typeface="微软雅黑" panose="020B0503020204020204" pitchFamily="34" charset="-122"/>
                </a:rPr>
                <a:t>vim</a:t>
              </a:r>
              <a:endParaRPr lang="en-US" altLang="zh-CN" sz="16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zh-CN" altLang="en-US" sz="1600" b="1" dirty="0" smtClean="0">
                  <a:solidFill>
                    <a:srgbClr val="11576A"/>
                  </a:solidFill>
                  <a:latin typeface="微软雅黑" panose="020B0503020204020204" pitchFamily="34" charset="-122"/>
                  <a:ea typeface="微软雅黑" panose="020B0503020204020204" pitchFamily="34" charset="-122"/>
                </a:rPr>
                <a:t>          源码</a:t>
              </a:r>
              <a:r>
                <a:rPr lang="zh-CN" altLang="en-US" sz="1600" b="1" dirty="0">
                  <a:solidFill>
                    <a:srgbClr val="11576A"/>
                  </a:solidFill>
                  <a:latin typeface="微软雅黑" panose="020B0503020204020204" pitchFamily="34" charset="-122"/>
                  <a:ea typeface="微软雅黑" panose="020B0503020204020204" pitchFamily="34" charset="-122"/>
                </a:rPr>
                <a:t>比较工具：</a:t>
              </a:r>
              <a:r>
                <a:rPr lang="en-US" altLang="zh-CN" sz="1600" b="1" dirty="0">
                  <a:solidFill>
                    <a:srgbClr val="11576A"/>
                  </a:solidFill>
                  <a:latin typeface="微软雅黑" panose="020B0503020204020204" pitchFamily="34" charset="-122"/>
                  <a:ea typeface="微软雅黑" panose="020B0503020204020204" pitchFamily="34" charset="-122"/>
                </a:rPr>
                <a:t>diff</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a:solidFill>
                    <a:srgbClr val="11576A"/>
                  </a:solidFill>
                  <a:latin typeface="微软雅黑" panose="020B0503020204020204" pitchFamily="34" charset="-122"/>
                  <a:ea typeface="微软雅黑" panose="020B0503020204020204" pitchFamily="34" charset="-122"/>
                </a:rPr>
                <a:t>meld</a:t>
              </a:r>
              <a:endParaRPr lang="en-US" altLang="zh-CN" sz="16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zh-CN" altLang="en-US" sz="1600" b="1" dirty="0" smtClean="0">
                  <a:solidFill>
                    <a:srgbClr val="11576A"/>
                  </a:solidFill>
                  <a:latin typeface="微软雅黑" panose="020B0503020204020204" pitchFamily="34" charset="-122"/>
                  <a:ea typeface="微软雅黑" panose="020B0503020204020204" pitchFamily="34" charset="-122"/>
                </a:rPr>
                <a:t>          开发</a:t>
              </a:r>
              <a:r>
                <a:rPr lang="zh-CN" altLang="en-US" sz="1600" b="1" dirty="0">
                  <a:solidFill>
                    <a:srgbClr val="11576A"/>
                  </a:solidFill>
                  <a:latin typeface="微软雅黑" panose="020B0503020204020204" pitchFamily="34" charset="-122"/>
                  <a:ea typeface="微软雅黑" panose="020B0503020204020204" pitchFamily="34" charset="-122"/>
                </a:rPr>
                <a:t>编译调试工具：</a:t>
              </a:r>
              <a:r>
                <a:rPr lang="en-US" altLang="zh-CN" sz="1600" b="1" dirty="0" err="1">
                  <a:solidFill>
                    <a:srgbClr val="11576A"/>
                  </a:solidFill>
                  <a:latin typeface="微软雅黑" panose="020B0503020204020204" pitchFamily="34" charset="-122"/>
                  <a:ea typeface="微软雅黑" panose="020B0503020204020204" pitchFamily="34" charset="-122"/>
                </a:rPr>
                <a:t>gcc</a:t>
              </a:r>
              <a:r>
                <a:rPr lang="en-US" altLang="zh-CN" sz="1600" b="1" dirty="0">
                  <a:solidFill>
                    <a:srgbClr val="11576A"/>
                  </a:solidFill>
                  <a:latin typeface="微软雅黑" panose="020B0503020204020204" pitchFamily="34" charset="-122"/>
                  <a:ea typeface="微软雅黑" panose="020B0503020204020204" pitchFamily="34" charset="-122"/>
                </a:rPr>
                <a:t> </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err="1">
                  <a:solidFill>
                    <a:srgbClr val="11576A"/>
                  </a:solidFill>
                  <a:latin typeface="微软雅黑" panose="020B0503020204020204" pitchFamily="34" charset="-122"/>
                  <a:ea typeface="微软雅黑" panose="020B0503020204020204" pitchFamily="34" charset="-122"/>
                </a:rPr>
                <a:t>gdb</a:t>
              </a:r>
              <a:r>
                <a:rPr lang="en-US" altLang="zh-CN" sz="1600" b="1" dirty="0">
                  <a:solidFill>
                    <a:srgbClr val="11576A"/>
                  </a:solidFill>
                  <a:latin typeface="微软雅黑" panose="020B0503020204020204" pitchFamily="34" charset="-122"/>
                  <a:ea typeface="微软雅黑" panose="020B0503020204020204" pitchFamily="34" charset="-122"/>
                </a:rPr>
                <a:t> </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a:solidFill>
                    <a:srgbClr val="11576A"/>
                  </a:solidFill>
                  <a:latin typeface="微软雅黑" panose="020B0503020204020204" pitchFamily="34" charset="-122"/>
                  <a:ea typeface="微软雅黑" panose="020B0503020204020204" pitchFamily="34" charset="-122"/>
                </a:rPr>
                <a:t>make</a:t>
              </a:r>
              <a:endParaRPr lang="en-US" altLang="zh-CN" sz="16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zh-CN" altLang="en-US" sz="1600" b="1" dirty="0" smtClean="0">
                  <a:solidFill>
                    <a:srgbClr val="11576A"/>
                  </a:solidFill>
                  <a:latin typeface="微软雅黑" panose="020B0503020204020204" pitchFamily="34" charset="-122"/>
                  <a:ea typeface="微软雅黑" panose="020B0503020204020204" pitchFamily="34" charset="-122"/>
                </a:rPr>
                <a:t>          硬件</a:t>
              </a:r>
              <a:r>
                <a:rPr lang="zh-CN" altLang="en-US" sz="1600" b="1" dirty="0">
                  <a:solidFill>
                    <a:srgbClr val="11576A"/>
                  </a:solidFill>
                  <a:latin typeface="微软雅黑" panose="020B0503020204020204" pitchFamily="34" charset="-122"/>
                  <a:ea typeface="微软雅黑" panose="020B0503020204020204" pitchFamily="34" charset="-122"/>
                </a:rPr>
                <a:t>模拟器：</a:t>
              </a:r>
              <a:r>
                <a:rPr lang="en-US" altLang="zh-CN" sz="1600" b="1" dirty="0" err="1" smtClean="0">
                  <a:solidFill>
                    <a:srgbClr val="11576A"/>
                  </a:solidFill>
                  <a:latin typeface="微软雅黑" panose="020B0503020204020204" pitchFamily="34" charset="-122"/>
                  <a:ea typeface="微软雅黑" panose="020B0503020204020204" pitchFamily="34" charset="-122"/>
                </a:rPr>
                <a:t>qemu</a:t>
              </a:r>
              <a:r>
                <a:rPr lang="en-US" altLang="zh-CN" sz="1600" b="1" dirty="0" smtClean="0">
                  <a:solidFill>
                    <a:srgbClr val="11576A"/>
                  </a:solidFill>
                  <a:latin typeface="微软雅黑" panose="020B0503020204020204" pitchFamily="34" charset="-122"/>
                  <a:ea typeface="微软雅黑" panose="020B0503020204020204" pitchFamily="34" charset="-122"/>
                </a:rPr>
                <a:t>   </a:t>
              </a:r>
              <a:endParaRPr lang="en-US" altLang="zh-CN" sz="1600" b="1" dirty="0">
                <a:solidFill>
                  <a:srgbClr val="11576A"/>
                </a:solidFill>
                <a:latin typeface="微软雅黑" panose="020B0503020204020204" pitchFamily="34" charset="-122"/>
                <a:ea typeface="微软雅黑" panose="020B0503020204020204" pitchFamily="34" charset="-122"/>
              </a:endParaRPr>
            </a:p>
          </p:txBody>
        </p:sp>
        <p:pic>
          <p:nvPicPr>
            <p:cNvPr id="16" name="图片 15" descr="小点1.png"/>
            <p:cNvPicPr>
              <a:picLocks noChangeAspect="1"/>
            </p:cNvPicPr>
            <p:nvPr/>
          </p:nvPicPr>
          <p:blipFill>
            <a:blip r:embed="rId1" cstate="print"/>
            <a:stretch>
              <a:fillRect/>
            </a:stretch>
          </p:blipFill>
          <p:spPr>
            <a:xfrm>
              <a:off x="1369740" y="1685300"/>
              <a:ext cx="151066" cy="148997"/>
            </a:xfrm>
            <a:prstGeom prst="rect">
              <a:avLst/>
            </a:prstGeom>
          </p:spPr>
        </p:pic>
        <p:pic>
          <p:nvPicPr>
            <p:cNvPr id="17" name="图片 16" descr="小点1.png"/>
            <p:cNvPicPr>
              <a:picLocks noChangeAspect="1"/>
            </p:cNvPicPr>
            <p:nvPr/>
          </p:nvPicPr>
          <p:blipFill>
            <a:blip r:embed="rId1" cstate="print"/>
            <a:stretch>
              <a:fillRect/>
            </a:stretch>
          </p:blipFill>
          <p:spPr>
            <a:xfrm>
              <a:off x="1369740" y="1915088"/>
              <a:ext cx="151066" cy="148997"/>
            </a:xfrm>
            <a:prstGeom prst="rect">
              <a:avLst/>
            </a:prstGeom>
          </p:spPr>
        </p:pic>
        <p:pic>
          <p:nvPicPr>
            <p:cNvPr id="18" name="图片 17" descr="小点1.png"/>
            <p:cNvPicPr>
              <a:picLocks noChangeAspect="1"/>
            </p:cNvPicPr>
            <p:nvPr/>
          </p:nvPicPr>
          <p:blipFill>
            <a:blip r:embed="rId1" cstate="print"/>
            <a:stretch>
              <a:fillRect/>
            </a:stretch>
          </p:blipFill>
          <p:spPr>
            <a:xfrm>
              <a:off x="1374833" y="2155472"/>
              <a:ext cx="151066" cy="148997"/>
            </a:xfrm>
            <a:prstGeom prst="rect">
              <a:avLst/>
            </a:prstGeom>
          </p:spPr>
        </p:pic>
        <p:pic>
          <p:nvPicPr>
            <p:cNvPr id="19" name="图片 18" descr="小点1.png"/>
            <p:cNvPicPr>
              <a:picLocks noChangeAspect="1"/>
            </p:cNvPicPr>
            <p:nvPr/>
          </p:nvPicPr>
          <p:blipFill>
            <a:blip r:embed="rId1" cstate="print"/>
            <a:stretch>
              <a:fillRect/>
            </a:stretch>
          </p:blipFill>
          <p:spPr>
            <a:xfrm>
              <a:off x="1369740" y="2413765"/>
              <a:ext cx="151066" cy="148997"/>
            </a:xfrm>
            <a:prstGeom prst="rect">
              <a:avLst/>
            </a:prstGeom>
          </p:spPr>
        </p:pic>
        <p:pic>
          <p:nvPicPr>
            <p:cNvPr id="20" name="图片 19" descr="小点1.png"/>
            <p:cNvPicPr>
              <a:picLocks noChangeAspect="1"/>
            </p:cNvPicPr>
            <p:nvPr/>
          </p:nvPicPr>
          <p:blipFill>
            <a:blip r:embed="rId1" cstate="print"/>
            <a:stretch>
              <a:fillRect/>
            </a:stretch>
          </p:blipFill>
          <p:spPr>
            <a:xfrm>
              <a:off x="1369740" y="2654149"/>
              <a:ext cx="151066" cy="148997"/>
            </a:xfrm>
            <a:prstGeom prst="rect">
              <a:avLst/>
            </a:prstGeom>
          </p:spPr>
        </p:pic>
        <p:pic>
          <p:nvPicPr>
            <p:cNvPr id="21" name="图片 20" descr="小点1.png"/>
            <p:cNvPicPr>
              <a:picLocks noChangeAspect="1"/>
            </p:cNvPicPr>
            <p:nvPr/>
          </p:nvPicPr>
          <p:blipFill>
            <a:blip r:embed="rId1" cstate="print"/>
            <a:stretch>
              <a:fillRect/>
            </a:stretch>
          </p:blipFill>
          <p:spPr>
            <a:xfrm>
              <a:off x="1369740" y="2903488"/>
              <a:ext cx="151066" cy="148997"/>
            </a:xfrm>
            <a:prstGeom prst="rect">
              <a:avLst/>
            </a:prstGeom>
          </p:spPr>
        </p:pic>
        <p:sp>
          <p:nvSpPr>
            <p:cNvPr id="13" name="TextBox 82"/>
            <p:cNvSpPr txBox="1"/>
            <p:nvPr/>
          </p:nvSpPr>
          <p:spPr>
            <a:xfrm>
              <a:off x="928662" y="4160939"/>
              <a:ext cx="7143800" cy="787075"/>
            </a:xfrm>
            <a:prstGeom prst="rect">
              <a:avLst/>
            </a:prstGeom>
            <a:noFill/>
          </p:spPr>
          <p:txBody>
            <a:bodyPr wrap="square" rtlCol="0">
              <a:spAutoFit/>
            </a:bodyPr>
            <a:lstStyle/>
            <a:p>
              <a:pPr marL="342900" indent="-342900">
                <a:lnSpc>
                  <a:spcPts val="1500"/>
                </a:lnSpc>
                <a:spcBef>
                  <a:spcPct val="20000"/>
                </a:spcBef>
              </a:pPr>
              <a:r>
                <a:rPr lang="zh-CN" altLang="en-US" b="1" dirty="0" smtClean="0">
                  <a:solidFill>
                    <a:srgbClr val="C00000"/>
                  </a:solidFill>
                  <a:latin typeface="张海山锐谐体2.0-授权联系：Samtype@QQ.com" pitchFamily="2" charset="-122"/>
                  <a:ea typeface="张海山锐谐体2.0-授权联系：Samtype@QQ.com" pitchFamily="2" charset="-122"/>
                </a:rPr>
                <a:t>■ </a:t>
              </a:r>
              <a:r>
                <a:rPr lang="zh-CN" altLang="en-US" sz="2000" b="1" dirty="0" smtClean="0">
                  <a:solidFill>
                    <a:srgbClr val="C00000"/>
                  </a:solidFill>
                  <a:latin typeface="微软雅黑" panose="020B0503020204020204" pitchFamily="34" charset="-122"/>
                  <a:ea typeface="微软雅黑" panose="020B0503020204020204" pitchFamily="34" charset="-122"/>
                </a:rPr>
                <a:t>了解</a:t>
              </a:r>
              <a:r>
                <a:rPr lang="en-US" altLang="zh-CN" sz="2000" b="1" dirty="0" err="1">
                  <a:solidFill>
                    <a:srgbClr val="C00000"/>
                  </a:solidFill>
                  <a:latin typeface="微软雅黑" panose="020B0503020204020204" pitchFamily="34" charset="-122"/>
                  <a:ea typeface="微软雅黑" panose="020B0503020204020204" pitchFamily="34" charset="-122"/>
                </a:rPr>
                <a:t>ucore</a:t>
              </a:r>
              <a:r>
                <a:rPr lang="zh-CN" altLang="en-US" sz="2000" b="1" dirty="0">
                  <a:solidFill>
                    <a:srgbClr val="C00000"/>
                  </a:solidFill>
                  <a:latin typeface="微软雅黑" panose="020B0503020204020204" pitchFamily="34" charset="-122"/>
                  <a:ea typeface="微软雅黑" panose="020B0503020204020204" pitchFamily="34" charset="-122"/>
                </a:rPr>
                <a:t>编程方法和通用数据结构</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zh-CN" altLang="en-US" sz="1600" b="1" dirty="0" smtClean="0">
                  <a:solidFill>
                    <a:srgbClr val="C00000"/>
                  </a:solidFill>
                  <a:latin typeface="微软雅黑" panose="020B0503020204020204" pitchFamily="34" charset="-122"/>
                  <a:ea typeface="微软雅黑" panose="020B0503020204020204" pitchFamily="34" charset="-122"/>
                </a:rPr>
                <a:t>          面向对象</a:t>
              </a:r>
              <a:r>
                <a:rPr lang="zh-CN" altLang="en-US" sz="1600" b="1" dirty="0">
                  <a:solidFill>
                    <a:srgbClr val="C00000"/>
                  </a:solidFill>
                  <a:latin typeface="微软雅黑" panose="020B0503020204020204" pitchFamily="34" charset="-122"/>
                  <a:ea typeface="微软雅黑" panose="020B0503020204020204" pitchFamily="34" charset="-122"/>
                </a:rPr>
                <a:t>编程方法</a:t>
              </a:r>
              <a:endParaRPr lang="zh-CN" altLang="en-US" sz="1600" b="1" dirty="0">
                <a:solidFill>
                  <a:srgbClr val="C00000"/>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zh-CN" altLang="en-US" sz="1600" b="1" dirty="0" smtClean="0">
                  <a:solidFill>
                    <a:srgbClr val="C00000"/>
                  </a:solidFill>
                  <a:latin typeface="微软雅黑" panose="020B0503020204020204" pitchFamily="34" charset="-122"/>
                  <a:ea typeface="微软雅黑" panose="020B0503020204020204" pitchFamily="34" charset="-122"/>
                </a:rPr>
                <a:t>          通用</a:t>
              </a:r>
              <a:r>
                <a:rPr lang="zh-CN" altLang="en-US" sz="1600" b="1" dirty="0">
                  <a:solidFill>
                    <a:srgbClr val="C00000"/>
                  </a:solidFill>
                  <a:latin typeface="微软雅黑" panose="020B0503020204020204" pitchFamily="34" charset="-122"/>
                  <a:ea typeface="微软雅黑" panose="020B0503020204020204" pitchFamily="34" charset="-122"/>
                </a:rPr>
                <a:t>数据结构</a:t>
              </a:r>
            </a:p>
          </p:txBody>
        </p:sp>
        <p:pic>
          <p:nvPicPr>
            <p:cNvPr id="14" name="图片 13" descr="小点1.png"/>
            <p:cNvPicPr>
              <a:picLocks noChangeAspect="1"/>
            </p:cNvPicPr>
            <p:nvPr/>
          </p:nvPicPr>
          <p:blipFill>
            <a:blip r:embed="rId1" cstate="print"/>
            <a:stretch>
              <a:fillRect/>
            </a:stretch>
          </p:blipFill>
          <p:spPr>
            <a:xfrm>
              <a:off x="1364647" y="3430671"/>
              <a:ext cx="151066" cy="148997"/>
            </a:xfrm>
            <a:prstGeom prst="rect">
              <a:avLst/>
            </a:prstGeom>
          </p:spPr>
        </p:pic>
        <p:pic>
          <p:nvPicPr>
            <p:cNvPr id="22" name="图片 21" descr="小点1.png"/>
            <p:cNvPicPr>
              <a:picLocks noChangeAspect="1"/>
            </p:cNvPicPr>
            <p:nvPr/>
          </p:nvPicPr>
          <p:blipFill>
            <a:blip r:embed="rId1" cstate="print"/>
            <a:stretch>
              <a:fillRect/>
            </a:stretch>
          </p:blipFill>
          <p:spPr>
            <a:xfrm>
              <a:off x="1364647" y="3660459"/>
              <a:ext cx="151066" cy="148997"/>
            </a:xfrm>
            <a:prstGeom prst="rect">
              <a:avLst/>
            </a:prstGeom>
          </p:spPr>
        </p:pic>
        <p:pic>
          <p:nvPicPr>
            <p:cNvPr id="23" name="图片 22" descr="小点1.png"/>
            <p:cNvPicPr>
              <a:picLocks noChangeAspect="1"/>
            </p:cNvPicPr>
            <p:nvPr/>
          </p:nvPicPr>
          <p:blipFill>
            <a:blip r:embed="rId1" cstate="print"/>
            <a:stretch>
              <a:fillRect/>
            </a:stretch>
          </p:blipFill>
          <p:spPr>
            <a:xfrm>
              <a:off x="1369740" y="3900843"/>
              <a:ext cx="151066" cy="148997"/>
            </a:xfrm>
            <a:prstGeom prst="rect">
              <a:avLst/>
            </a:prstGeom>
          </p:spPr>
        </p:pic>
        <p:pic>
          <p:nvPicPr>
            <p:cNvPr id="24" name="图片 23" descr="小点1.png"/>
            <p:cNvPicPr>
              <a:picLocks noChangeAspect="1"/>
            </p:cNvPicPr>
            <p:nvPr/>
          </p:nvPicPr>
          <p:blipFill>
            <a:blip r:embed="rId1" cstate="print"/>
            <a:stretch>
              <a:fillRect/>
            </a:stretch>
          </p:blipFill>
          <p:spPr>
            <a:xfrm>
              <a:off x="1374833" y="4458200"/>
              <a:ext cx="151066" cy="148997"/>
            </a:xfrm>
            <a:prstGeom prst="rect">
              <a:avLst/>
            </a:prstGeom>
          </p:spPr>
        </p:pic>
        <p:pic>
          <p:nvPicPr>
            <p:cNvPr id="25" name="图片 24" descr="小点1.png"/>
            <p:cNvPicPr>
              <a:picLocks noChangeAspect="1"/>
            </p:cNvPicPr>
            <p:nvPr/>
          </p:nvPicPr>
          <p:blipFill>
            <a:blip r:embed="rId1" cstate="print"/>
            <a:stretch>
              <a:fillRect/>
            </a:stretch>
          </p:blipFill>
          <p:spPr>
            <a:xfrm>
              <a:off x="1374833" y="4687988"/>
              <a:ext cx="151066" cy="148997"/>
            </a:xfrm>
            <a:prstGeom prst="rect">
              <a:avLst/>
            </a:prstGeom>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520825" y="213995"/>
            <a:ext cx="6842760" cy="578485"/>
          </a:xfrm>
          <a:prstGeom prst="rect">
            <a:avLst/>
          </a:prstGeom>
          <a:noFill/>
        </p:spPr>
        <p:txBody>
          <a:bodyPr wrap="square" rtlCol="0">
            <a:spAutoFit/>
          </a:bodyPr>
          <a:lstStyle/>
          <a:p>
            <a:r>
              <a:rPr lang="zh-CN" altLang="en-US" sz="3000" b="1" dirty="0">
                <a:solidFill>
                  <a:srgbClr val="11576A"/>
                </a:solidFill>
                <a:latin typeface="微软雅黑" panose="020B0503020204020204" pitchFamily="34" charset="-122"/>
                <a:ea typeface="微软雅黑" panose="020B0503020204020204" pitchFamily="34" charset="-122"/>
              </a:rPr>
              <a:t>了解</a:t>
            </a:r>
            <a:r>
              <a:rPr lang="en-US" altLang="zh-CN" sz="3000" b="1" dirty="0" err="1">
                <a:solidFill>
                  <a:srgbClr val="11576A"/>
                </a:solidFill>
                <a:latin typeface="微软雅黑" panose="020B0503020204020204" pitchFamily="34" charset="-122"/>
                <a:ea typeface="微软雅黑" panose="020B0503020204020204" pitchFamily="34" charset="-122"/>
              </a:rPr>
              <a:t>ucore</a:t>
            </a:r>
            <a:r>
              <a:rPr lang="zh-CN" altLang="en-US" sz="3000" b="1" dirty="0">
                <a:solidFill>
                  <a:srgbClr val="11576A"/>
                </a:solidFill>
                <a:latin typeface="微软雅黑" panose="020B0503020204020204" pitchFamily="34" charset="-122"/>
                <a:ea typeface="微软雅黑" panose="020B0503020204020204" pitchFamily="34" charset="-122"/>
              </a:rPr>
              <a:t>编程方法和通用数据结构</a:t>
            </a:r>
          </a:p>
        </p:txBody>
      </p:sp>
      <p:sp>
        <p:nvSpPr>
          <p:cNvPr id="57" name="TextBox 82"/>
          <p:cNvSpPr txBox="1"/>
          <p:nvPr/>
        </p:nvSpPr>
        <p:spPr>
          <a:xfrm>
            <a:off x="928662" y="927760"/>
            <a:ext cx="6883698" cy="707886"/>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anose="020B0503020204020204" pitchFamily="34" charset="-122"/>
                <a:ea typeface="微软雅黑" panose="020B0503020204020204" pitchFamily="34" charset="-122"/>
              </a:rPr>
              <a:t>ucore主要基于C语言设计，采用了一定的面向对象编程方法。</a:t>
            </a:r>
          </a:p>
        </p:txBody>
      </p:sp>
      <p:sp>
        <p:nvSpPr>
          <p:cNvPr id="2" name="矩形 1"/>
          <p:cNvSpPr/>
          <p:nvPr/>
        </p:nvSpPr>
        <p:spPr>
          <a:xfrm>
            <a:off x="1368152" y="1707654"/>
            <a:ext cx="4572000" cy="2973122"/>
          </a:xfrm>
          <a:prstGeom prst="rect">
            <a:avLst/>
          </a:prstGeom>
        </p:spPr>
        <p:txBody>
          <a:bodyPr>
            <a:spAutoFit/>
          </a:bodyPr>
          <a:lstStyle/>
          <a:p>
            <a:pPr>
              <a:lnSpc>
                <a:spcPct val="80000"/>
              </a:lnSpc>
              <a:spcBef>
                <a:spcPct val="0"/>
              </a:spcBef>
            </a:pPr>
            <a:r>
              <a:rPr lang="zh-CN" altLang="en-US" dirty="0">
                <a:latin typeface="Times" panose="02020603050405020304" pitchFamily="18" charset="0"/>
              </a:rPr>
              <a:t>/lab2/kern/mm/pmm.h</a:t>
            </a:r>
            <a:endParaRPr lang="zh-CN" altLang="en-US" dirty="0">
              <a:latin typeface="Times" panose="02020603050405020304" pitchFamily="18" charset="0"/>
            </a:endParaRPr>
          </a:p>
          <a:p>
            <a:pPr>
              <a:lnSpc>
                <a:spcPct val="80000"/>
              </a:lnSpc>
              <a:spcBef>
                <a:spcPct val="0"/>
              </a:spcBef>
            </a:pPr>
            <a:r>
              <a:rPr lang="zh-CN" altLang="en-US" dirty="0">
                <a:latin typeface="Times" panose="02020603050405020304" pitchFamily="18" charset="0"/>
              </a:rPr>
              <a:t>---------------------------------</a:t>
            </a:r>
            <a:endParaRPr lang="zh-CN" altLang="en-US" dirty="0">
              <a:latin typeface="Times" panose="02020603050405020304" pitchFamily="18" charset="0"/>
            </a:endParaRPr>
          </a:p>
          <a:p>
            <a:pPr>
              <a:lnSpc>
                <a:spcPct val="80000"/>
              </a:lnSpc>
              <a:spcBef>
                <a:spcPct val="0"/>
              </a:spcBef>
            </a:pPr>
            <a:r>
              <a:rPr lang="zh-CN" altLang="en-US" dirty="0">
                <a:latin typeface="Times" panose="02020603050405020304" pitchFamily="18" charset="0"/>
              </a:rPr>
              <a:t>struct pmm_manager {</a:t>
            </a:r>
            <a:endParaRPr lang="zh-CN" altLang="en-US" dirty="0">
              <a:latin typeface="Times" panose="02020603050405020304" pitchFamily="18" charset="0"/>
            </a:endParaRPr>
          </a:p>
          <a:p>
            <a:pPr>
              <a:lnSpc>
                <a:spcPct val="80000"/>
              </a:lnSpc>
              <a:spcBef>
                <a:spcPct val="0"/>
              </a:spcBef>
            </a:pPr>
            <a:r>
              <a:rPr lang="zh-CN" altLang="en-US" dirty="0">
                <a:latin typeface="Times" panose="02020603050405020304" pitchFamily="18" charset="0"/>
              </a:rPr>
              <a:t>    const char *name;  </a:t>
            </a:r>
            <a:endParaRPr lang="zh-CN" altLang="en-US" dirty="0">
              <a:latin typeface="Times" panose="02020603050405020304" pitchFamily="18" charset="0"/>
            </a:endParaRPr>
          </a:p>
          <a:p>
            <a:pPr>
              <a:lnSpc>
                <a:spcPct val="80000"/>
              </a:lnSpc>
              <a:spcBef>
                <a:spcPct val="0"/>
              </a:spcBef>
            </a:pPr>
            <a:r>
              <a:rPr lang="zh-CN" altLang="en-US" dirty="0">
                <a:latin typeface="Times" panose="02020603050405020304" pitchFamily="18" charset="0"/>
              </a:rPr>
              <a:t>    void (*init)(void); </a:t>
            </a:r>
            <a:endParaRPr lang="zh-CN" altLang="en-US" dirty="0">
              <a:latin typeface="Times" panose="02020603050405020304" pitchFamily="18" charset="0"/>
            </a:endParaRPr>
          </a:p>
          <a:p>
            <a:pPr>
              <a:lnSpc>
                <a:spcPct val="80000"/>
              </a:lnSpc>
              <a:spcBef>
                <a:spcPct val="0"/>
              </a:spcBef>
            </a:pPr>
            <a:r>
              <a:rPr lang="zh-CN" altLang="en-US" dirty="0">
                <a:latin typeface="Times" panose="02020603050405020304" pitchFamily="18" charset="0"/>
              </a:rPr>
              <a:t>    void (*init_memmap)(struct Page *base, size_t n); </a:t>
            </a:r>
            <a:endParaRPr lang="zh-CN" altLang="en-US" dirty="0">
              <a:latin typeface="Times" panose="02020603050405020304" pitchFamily="18" charset="0"/>
            </a:endParaRPr>
          </a:p>
          <a:p>
            <a:pPr>
              <a:lnSpc>
                <a:spcPct val="80000"/>
              </a:lnSpc>
              <a:spcBef>
                <a:spcPct val="0"/>
              </a:spcBef>
            </a:pPr>
            <a:r>
              <a:rPr lang="zh-CN" altLang="en-US" dirty="0">
                <a:latin typeface="Times" panose="02020603050405020304" pitchFamily="18" charset="0"/>
              </a:rPr>
              <a:t>    struct Page *(*alloc_pages)(size_t n);  </a:t>
            </a:r>
            <a:endParaRPr lang="zh-CN" altLang="en-US" dirty="0">
              <a:latin typeface="Times" panose="02020603050405020304" pitchFamily="18" charset="0"/>
            </a:endParaRPr>
          </a:p>
          <a:p>
            <a:pPr>
              <a:lnSpc>
                <a:spcPct val="80000"/>
              </a:lnSpc>
              <a:spcBef>
                <a:spcPct val="0"/>
              </a:spcBef>
            </a:pPr>
            <a:r>
              <a:rPr lang="zh-CN" altLang="en-US" dirty="0">
                <a:latin typeface="Times" panose="02020603050405020304" pitchFamily="18" charset="0"/>
              </a:rPr>
              <a:t>    void (*free_pages)(struct Page *base, size_t n);   </a:t>
            </a:r>
            <a:endParaRPr lang="zh-CN" altLang="en-US" dirty="0">
              <a:latin typeface="Times" panose="02020603050405020304" pitchFamily="18" charset="0"/>
            </a:endParaRPr>
          </a:p>
          <a:p>
            <a:pPr>
              <a:lnSpc>
                <a:spcPct val="80000"/>
              </a:lnSpc>
              <a:spcBef>
                <a:spcPct val="0"/>
              </a:spcBef>
            </a:pPr>
            <a:r>
              <a:rPr lang="zh-CN" altLang="en-US" dirty="0">
                <a:latin typeface="Times" panose="02020603050405020304" pitchFamily="18" charset="0"/>
              </a:rPr>
              <a:t>    size_t (*nr_free_pages)(void);                     </a:t>
            </a:r>
            <a:endParaRPr lang="zh-CN" altLang="en-US" dirty="0">
              <a:latin typeface="Times" panose="02020603050405020304" pitchFamily="18" charset="0"/>
            </a:endParaRPr>
          </a:p>
          <a:p>
            <a:pPr>
              <a:lnSpc>
                <a:spcPct val="80000"/>
              </a:lnSpc>
              <a:spcBef>
                <a:spcPct val="0"/>
              </a:spcBef>
            </a:pPr>
            <a:r>
              <a:rPr lang="zh-CN" altLang="en-US" dirty="0">
                <a:latin typeface="Times" panose="02020603050405020304" pitchFamily="18" charset="0"/>
              </a:rPr>
              <a:t>    void (*check)(void);                               </a:t>
            </a:r>
            <a:endParaRPr lang="zh-CN" altLang="en-US" dirty="0">
              <a:latin typeface="Times" panose="02020603050405020304" pitchFamily="18" charset="0"/>
            </a:endParaRPr>
          </a:p>
          <a:p>
            <a:pPr>
              <a:lnSpc>
                <a:spcPct val="80000"/>
              </a:lnSpc>
              <a:spcBef>
                <a:spcPct val="0"/>
              </a:spcBef>
            </a:pPr>
            <a:r>
              <a:rPr lang="zh-CN" altLang="en-US" dirty="0">
                <a:latin typeface="Times" panose="02020603050405020304" pitchFamily="18" charset="0"/>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7" grpId="0"/>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520825" y="213995"/>
            <a:ext cx="6540500" cy="578485"/>
          </a:xfrm>
          <a:prstGeom prst="rect">
            <a:avLst/>
          </a:prstGeom>
          <a:noFill/>
        </p:spPr>
        <p:txBody>
          <a:bodyPr wrap="square" rtlCol="0">
            <a:spAutoFit/>
          </a:bodyPr>
          <a:lstStyle/>
          <a:p>
            <a:r>
              <a:rPr lang="zh-CN" altLang="en-US" sz="3000" b="1" dirty="0">
                <a:solidFill>
                  <a:srgbClr val="11576A"/>
                </a:solidFill>
                <a:latin typeface="微软雅黑" panose="020B0503020204020204" pitchFamily="34" charset="-122"/>
                <a:ea typeface="微软雅黑" panose="020B0503020204020204" pitchFamily="34" charset="-122"/>
              </a:rPr>
              <a:t>了解</a:t>
            </a:r>
            <a:r>
              <a:rPr lang="en-US" altLang="zh-CN" sz="3000" b="1" dirty="0" err="1">
                <a:solidFill>
                  <a:srgbClr val="11576A"/>
                </a:solidFill>
                <a:latin typeface="微软雅黑" panose="020B0503020204020204" pitchFamily="34" charset="-122"/>
                <a:ea typeface="微软雅黑" panose="020B0503020204020204" pitchFamily="34" charset="-122"/>
              </a:rPr>
              <a:t>ucore</a:t>
            </a:r>
            <a:r>
              <a:rPr lang="zh-CN" altLang="en-US" sz="3000" b="1" dirty="0">
                <a:solidFill>
                  <a:srgbClr val="11576A"/>
                </a:solidFill>
                <a:latin typeface="微软雅黑" panose="020B0503020204020204" pitchFamily="34" charset="-122"/>
                <a:ea typeface="微软雅黑" panose="020B0503020204020204" pitchFamily="34" charset="-122"/>
              </a:rPr>
              <a:t>编程方法和通用数据结构</a:t>
            </a:r>
          </a:p>
        </p:txBody>
      </p:sp>
      <p:sp>
        <p:nvSpPr>
          <p:cNvPr id="57" name="TextBox 82"/>
          <p:cNvSpPr txBox="1"/>
          <p:nvPr/>
        </p:nvSpPr>
        <p:spPr>
          <a:xfrm>
            <a:off x="755576" y="927760"/>
            <a:ext cx="6883698" cy="400110"/>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双向</a:t>
            </a:r>
            <a:r>
              <a:rPr lang="zh-CN" altLang="en-US" sz="2000" b="1" dirty="0">
                <a:solidFill>
                  <a:srgbClr val="11576A"/>
                </a:solidFill>
                <a:latin typeface="微软雅黑" panose="020B0503020204020204" pitchFamily="34" charset="-122"/>
                <a:ea typeface="微软雅黑" panose="020B0503020204020204" pitchFamily="34" charset="-122"/>
              </a:rPr>
              <a:t>循环链表</a:t>
            </a:r>
          </a:p>
        </p:txBody>
      </p:sp>
      <p:sp>
        <p:nvSpPr>
          <p:cNvPr id="5" name="Text Box 5"/>
          <p:cNvSpPr txBox="1">
            <a:spLocks noChangeArrowheads="1"/>
          </p:cNvSpPr>
          <p:nvPr/>
        </p:nvSpPr>
        <p:spPr bwMode="auto">
          <a:xfrm>
            <a:off x="1043608" y="1327870"/>
            <a:ext cx="2879725" cy="192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1"/>
              </a:buBlip>
              <a:defRPr sz="2400">
                <a:solidFill>
                  <a:schemeClr val="tx1"/>
                </a:solidFill>
                <a:latin typeface="Times New Roman" panose="02020603050405020304" pitchFamily="18" charset="0"/>
                <a:ea typeface="MS PGothic"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9pPr>
          </a:lstStyle>
          <a:p>
            <a:pPr eaLnBrk="1" hangingPunct="1">
              <a:spcBef>
                <a:spcPct val="0"/>
              </a:spcBef>
              <a:buClrTx/>
              <a:buSzTx/>
              <a:buFont typeface="Arial" panose="02080604020202020204" charset="0"/>
              <a:buNone/>
            </a:pPr>
            <a:r>
              <a:rPr lang="en-US" altLang="zh-CN" sz="2000" dirty="0">
                <a:latin typeface="Times" panose="02020603050405020304" pitchFamily="18" charset="0"/>
                <a:ea typeface="宋体" panose="02010600030101010101" pitchFamily="2" charset="-122"/>
              </a:rPr>
              <a:t>typedef struct foo {</a:t>
            </a:r>
            <a:endParaRPr lang="en-US" altLang="zh-CN" sz="2000" dirty="0">
              <a:latin typeface="Times" panose="02020603050405020304" pitchFamily="18" charset="0"/>
              <a:ea typeface="宋体" panose="02010600030101010101" pitchFamily="2" charset="-122"/>
            </a:endParaRPr>
          </a:p>
          <a:p>
            <a:pPr eaLnBrk="1" hangingPunct="1">
              <a:spcBef>
                <a:spcPct val="0"/>
              </a:spcBef>
              <a:buClrTx/>
              <a:buSzTx/>
              <a:buFont typeface="Arial" panose="02080604020202020204" charset="0"/>
              <a:buNone/>
            </a:pP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ElemType</a:t>
            </a:r>
            <a:r>
              <a:rPr lang="en-US" altLang="zh-CN" sz="2000" dirty="0">
                <a:latin typeface="Times" panose="02020603050405020304" pitchFamily="18" charset="0"/>
                <a:ea typeface="宋体" panose="02010600030101010101" pitchFamily="2" charset="-122"/>
              </a:rPr>
              <a:t> data;</a:t>
            </a:r>
            <a:endParaRPr lang="en-US" altLang="zh-CN" sz="2000" dirty="0">
              <a:latin typeface="Times" panose="02020603050405020304" pitchFamily="18" charset="0"/>
              <a:ea typeface="宋体" panose="02010600030101010101" pitchFamily="2" charset="-122"/>
            </a:endParaRPr>
          </a:p>
          <a:p>
            <a:pPr eaLnBrk="1" hangingPunct="1">
              <a:spcBef>
                <a:spcPct val="0"/>
              </a:spcBef>
              <a:buClrTx/>
              <a:buSzTx/>
              <a:buFont typeface="Arial" panose="02080604020202020204" charset="0"/>
              <a:buNone/>
            </a:pPr>
            <a:r>
              <a:rPr lang="en-US" altLang="zh-CN" sz="2000" dirty="0">
                <a:latin typeface="Times" panose="02020603050405020304" pitchFamily="18" charset="0"/>
                <a:ea typeface="宋体" panose="02010600030101010101" pitchFamily="2" charset="-122"/>
              </a:rPr>
              <a:t>    struct foo *</a:t>
            </a:r>
            <a:r>
              <a:rPr lang="en-US" altLang="zh-CN" sz="2000" dirty="0" err="1">
                <a:latin typeface="Times" panose="02020603050405020304" pitchFamily="18" charset="0"/>
                <a:ea typeface="宋体" panose="02010600030101010101" pitchFamily="2" charset="-122"/>
              </a:rPr>
              <a:t>prev</a:t>
            </a:r>
            <a:r>
              <a:rPr lang="en-US" altLang="zh-CN" sz="2000" dirty="0">
                <a:latin typeface="Times" panose="02020603050405020304" pitchFamily="18" charset="0"/>
                <a:ea typeface="宋体" panose="02010600030101010101" pitchFamily="2" charset="-122"/>
              </a:rPr>
              <a:t>;</a:t>
            </a:r>
            <a:endParaRPr lang="en-US" altLang="zh-CN" sz="2000" dirty="0">
              <a:latin typeface="Times" panose="02020603050405020304" pitchFamily="18" charset="0"/>
              <a:ea typeface="宋体" panose="02010600030101010101" pitchFamily="2" charset="-122"/>
            </a:endParaRPr>
          </a:p>
          <a:p>
            <a:pPr eaLnBrk="1" hangingPunct="1">
              <a:spcBef>
                <a:spcPct val="0"/>
              </a:spcBef>
              <a:buClrTx/>
              <a:buSzTx/>
              <a:buFont typeface="Arial" panose="02080604020202020204" charset="0"/>
              <a:buNone/>
            </a:pP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struct</a:t>
            </a:r>
            <a:r>
              <a:rPr lang="en-US" altLang="zh-CN" sz="2000" dirty="0">
                <a:latin typeface="Times" panose="02020603050405020304" pitchFamily="18" charset="0"/>
                <a:ea typeface="宋体" panose="02010600030101010101" pitchFamily="2" charset="-122"/>
              </a:rPr>
              <a:t> foo *next;</a:t>
            </a:r>
            <a:endParaRPr lang="en-US" altLang="zh-CN" sz="2000" dirty="0">
              <a:latin typeface="Times" panose="02020603050405020304" pitchFamily="18" charset="0"/>
              <a:ea typeface="宋体" panose="02010600030101010101" pitchFamily="2" charset="-122"/>
            </a:endParaRPr>
          </a:p>
          <a:p>
            <a:pPr eaLnBrk="1" hangingPunct="1">
              <a:spcBef>
                <a:spcPct val="0"/>
              </a:spcBef>
              <a:buClrTx/>
              <a:buSzTx/>
              <a:buFont typeface="Arial" panose="02080604020202020204" charset="0"/>
              <a:buNone/>
            </a:pP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foo_t</a:t>
            </a:r>
            <a:r>
              <a:rPr lang="en-US" altLang="zh-CN" sz="2000" dirty="0">
                <a:latin typeface="Times" panose="02020603050405020304" pitchFamily="18" charset="0"/>
                <a:ea typeface="宋体" panose="02010600030101010101" pitchFamily="2" charset="-122"/>
              </a:rPr>
              <a:t>;</a:t>
            </a:r>
            <a:endParaRPr lang="en-US" altLang="zh-CN" sz="2000" dirty="0">
              <a:latin typeface="Times" panose="02020603050405020304" pitchFamily="18" charset="0"/>
              <a:ea typeface="宋体" panose="02010600030101010101" pitchFamily="2" charset="-122"/>
            </a:endParaRPr>
          </a:p>
          <a:p>
            <a:pPr eaLnBrk="1" hangingPunct="1">
              <a:spcBef>
                <a:spcPct val="0"/>
              </a:spcBef>
              <a:buClrTx/>
              <a:buSzTx/>
              <a:buFont typeface="Arial" panose="02080604020202020204" charset="0"/>
              <a:buNone/>
            </a:pPr>
            <a:endParaRPr lang="en-US" altLang="zh-CN" sz="2000" dirty="0">
              <a:latin typeface="Times" panose="02020603050405020304" pitchFamily="18" charset="0"/>
              <a:ea typeface="宋体" panose="02010600030101010101" pitchFamily="2" charset="-122"/>
            </a:endParaRP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1419732"/>
            <a:ext cx="4680519" cy="16560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Box 82"/>
          <p:cNvSpPr txBox="1"/>
          <p:nvPr/>
        </p:nvSpPr>
        <p:spPr>
          <a:xfrm>
            <a:off x="1122405" y="3651870"/>
            <a:ext cx="6257907" cy="707886"/>
          </a:xfrm>
          <a:prstGeom prst="rect">
            <a:avLst/>
          </a:prstGeom>
          <a:noFill/>
        </p:spPr>
        <p:txBody>
          <a:bodyPr wrap="square" rtlCol="0">
            <a:spAutoFit/>
          </a:bodyPr>
          <a:lstStyle/>
          <a:p>
            <a:pPr marL="0" lvl="1">
              <a:spcBef>
                <a:spcPct val="20000"/>
              </a:spcBef>
            </a:pPr>
            <a:r>
              <a:rPr lang="zh-CN" altLang="en-US" sz="2000" b="1" dirty="0">
                <a:solidFill>
                  <a:srgbClr val="11576A"/>
                </a:solidFill>
                <a:latin typeface="微软雅黑" panose="020B0503020204020204" pitchFamily="34" charset="-122"/>
                <a:ea typeface="微软雅黑" panose="020B0503020204020204" pitchFamily="34" charset="-122"/>
              </a:rPr>
              <a:t>需要为每种特定数据结构类型定义针对这个数据结构的特定链表插入、删除等各种操作，会导致代码冗余。</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7" grpId="0"/>
      <p:bldP spid="5" grpId="0"/>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521460" y="213995"/>
            <a:ext cx="6927215" cy="578485"/>
          </a:xfrm>
          <a:prstGeom prst="rect">
            <a:avLst/>
          </a:prstGeom>
          <a:noFill/>
        </p:spPr>
        <p:txBody>
          <a:bodyPr wrap="square" rtlCol="0">
            <a:spAutoFit/>
          </a:bodyPr>
          <a:lstStyle/>
          <a:p>
            <a:r>
              <a:rPr lang="zh-CN" altLang="en-US" sz="3000" b="1" dirty="0">
                <a:solidFill>
                  <a:srgbClr val="11576A"/>
                </a:solidFill>
                <a:latin typeface="微软雅黑" panose="020B0503020204020204" pitchFamily="34" charset="-122"/>
                <a:ea typeface="微软雅黑" panose="020B0503020204020204" pitchFamily="34" charset="-122"/>
              </a:rPr>
              <a:t>了解</a:t>
            </a:r>
            <a:r>
              <a:rPr lang="en-US" altLang="zh-CN" sz="3000" b="1" dirty="0" err="1">
                <a:solidFill>
                  <a:srgbClr val="11576A"/>
                </a:solidFill>
                <a:latin typeface="微软雅黑" panose="020B0503020204020204" pitchFamily="34" charset="-122"/>
                <a:ea typeface="微软雅黑" panose="020B0503020204020204" pitchFamily="34" charset="-122"/>
              </a:rPr>
              <a:t>ucore</a:t>
            </a:r>
            <a:r>
              <a:rPr lang="zh-CN" altLang="en-US" sz="3000" b="1" dirty="0">
                <a:solidFill>
                  <a:srgbClr val="11576A"/>
                </a:solidFill>
                <a:latin typeface="微软雅黑" panose="020B0503020204020204" pitchFamily="34" charset="-122"/>
                <a:ea typeface="微软雅黑" panose="020B0503020204020204" pitchFamily="34" charset="-122"/>
              </a:rPr>
              <a:t>编程方法和通用数据结构</a:t>
            </a:r>
          </a:p>
        </p:txBody>
      </p:sp>
      <p:sp>
        <p:nvSpPr>
          <p:cNvPr id="57" name="TextBox 82"/>
          <p:cNvSpPr txBox="1"/>
          <p:nvPr/>
        </p:nvSpPr>
        <p:spPr>
          <a:xfrm>
            <a:off x="755576" y="843558"/>
            <a:ext cx="6883698" cy="400110"/>
          </a:xfrm>
          <a:prstGeom prst="rect">
            <a:avLst/>
          </a:prstGeom>
          <a:noFill/>
        </p:spPr>
        <p:txBody>
          <a:bodyPr wrap="square" rtlCol="0">
            <a:spAutoFit/>
          </a:bodyPr>
          <a:lstStyle/>
          <a:p>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anose="020B0503020204020204" pitchFamily="34" charset="-122"/>
                <a:ea typeface="微软雅黑" panose="020B0503020204020204" pitchFamily="34" charset="-122"/>
              </a:rPr>
              <a:t>uCore的双向链表结构定义</a:t>
            </a:r>
          </a:p>
        </p:txBody>
      </p:sp>
      <p:sp>
        <p:nvSpPr>
          <p:cNvPr id="8" name="Text Box 5"/>
          <p:cNvSpPr txBox="1">
            <a:spLocks noChangeArrowheads="1"/>
          </p:cNvSpPr>
          <p:nvPr/>
        </p:nvSpPr>
        <p:spPr bwMode="auto">
          <a:xfrm>
            <a:off x="1115616" y="1234158"/>
            <a:ext cx="343651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Monotype Sorts"/>
              <a:buBlip>
                <a:blip r:embed="rId1"/>
              </a:buBlip>
              <a:defRPr sz="2400">
                <a:solidFill>
                  <a:schemeClr val="tx1"/>
                </a:solidFill>
                <a:latin typeface="Times New Roman" panose="02020603050405020304" pitchFamily="18" charset="0"/>
                <a:ea typeface="MS PGothic"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9pPr>
          </a:lstStyle>
          <a:p>
            <a:pPr eaLnBrk="1" hangingPunct="1">
              <a:lnSpc>
                <a:spcPct val="90000"/>
              </a:lnSpc>
              <a:spcBef>
                <a:spcPct val="0"/>
              </a:spcBef>
              <a:buClrTx/>
              <a:buSzTx/>
              <a:buFont typeface="Arial" panose="02080604020202020204" charset="0"/>
              <a:buNone/>
            </a:pPr>
            <a:r>
              <a:rPr lang="en-US" altLang="zh-CN" sz="2000" dirty="0">
                <a:latin typeface="Times" panose="02020603050405020304" pitchFamily="18" charset="0"/>
                <a:ea typeface="宋体" panose="02010600030101010101" pitchFamily="2" charset="-122"/>
              </a:rPr>
              <a:t>struct </a:t>
            </a:r>
            <a:r>
              <a:rPr lang="en-US" altLang="zh-CN" sz="2000" dirty="0" err="1">
                <a:latin typeface="Times" panose="02020603050405020304" pitchFamily="18" charset="0"/>
                <a:ea typeface="宋体" panose="02010600030101010101" pitchFamily="2" charset="-122"/>
              </a:rPr>
              <a:t>list_entry</a:t>
            </a:r>
            <a:r>
              <a:rPr lang="en-US" altLang="zh-CN" sz="2000" dirty="0">
                <a:latin typeface="Times" panose="02020603050405020304" pitchFamily="18" charset="0"/>
                <a:ea typeface="宋体" panose="02010600030101010101" pitchFamily="2" charset="-122"/>
              </a:rPr>
              <a:t> {</a:t>
            </a:r>
            <a:endParaRPr lang="en-US" altLang="zh-CN" sz="2000" dirty="0">
              <a:latin typeface="Times" panose="02020603050405020304" pitchFamily="18" charset="0"/>
              <a:ea typeface="宋体" panose="02010600030101010101" pitchFamily="2" charset="-122"/>
            </a:endParaRPr>
          </a:p>
          <a:p>
            <a:pPr eaLnBrk="1" hangingPunct="1">
              <a:lnSpc>
                <a:spcPct val="90000"/>
              </a:lnSpc>
              <a:spcBef>
                <a:spcPct val="0"/>
              </a:spcBef>
              <a:buClrTx/>
              <a:buSzTx/>
              <a:buFont typeface="Arial" panose="02080604020202020204" charset="0"/>
              <a:buNone/>
            </a:pP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struct</a:t>
            </a: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list_entry</a:t>
            </a: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prev</a:t>
            </a:r>
            <a:r>
              <a:rPr lang="en-US" altLang="zh-CN" sz="2000" dirty="0">
                <a:latin typeface="Times" panose="02020603050405020304" pitchFamily="18" charset="0"/>
                <a:ea typeface="宋体" panose="02010600030101010101" pitchFamily="2" charset="-122"/>
              </a:rPr>
              <a:t>, *next;</a:t>
            </a:r>
            <a:endParaRPr lang="en-US" altLang="zh-CN" sz="2000" dirty="0">
              <a:latin typeface="Times" panose="02020603050405020304" pitchFamily="18" charset="0"/>
              <a:ea typeface="宋体" panose="02010600030101010101" pitchFamily="2" charset="-122"/>
            </a:endParaRPr>
          </a:p>
          <a:p>
            <a:pPr eaLnBrk="1" hangingPunct="1">
              <a:lnSpc>
                <a:spcPct val="90000"/>
              </a:lnSpc>
              <a:spcBef>
                <a:spcPct val="0"/>
              </a:spcBef>
              <a:buClrTx/>
              <a:buSzTx/>
              <a:buFont typeface="Arial" panose="02080604020202020204" charset="0"/>
              <a:buNone/>
            </a:pPr>
            <a:r>
              <a:rPr lang="en-US" altLang="zh-CN" sz="2000" dirty="0">
                <a:latin typeface="Times" panose="02020603050405020304" pitchFamily="18" charset="0"/>
                <a:ea typeface="宋体" panose="02010600030101010101" pitchFamily="2" charset="-122"/>
              </a:rPr>
              <a:t>};</a:t>
            </a:r>
          </a:p>
        </p:txBody>
      </p:sp>
      <p:sp>
        <p:nvSpPr>
          <p:cNvPr id="9" name="Text Box 6"/>
          <p:cNvSpPr txBox="1">
            <a:spLocks noChangeArrowheads="1"/>
          </p:cNvSpPr>
          <p:nvPr/>
        </p:nvSpPr>
        <p:spPr bwMode="auto">
          <a:xfrm>
            <a:off x="1115616" y="2159939"/>
            <a:ext cx="3346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1"/>
              </a:buBlip>
              <a:defRPr sz="2400">
                <a:solidFill>
                  <a:schemeClr val="tx1"/>
                </a:solidFill>
                <a:latin typeface="Times New Roman" panose="02020603050405020304" pitchFamily="18" charset="0"/>
                <a:ea typeface="MS PGothic"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9pPr>
          </a:lstStyle>
          <a:p>
            <a:pPr eaLnBrk="1" hangingPunct="1">
              <a:lnSpc>
                <a:spcPct val="90000"/>
              </a:lnSpc>
              <a:spcBef>
                <a:spcPct val="0"/>
              </a:spcBef>
              <a:buClrTx/>
              <a:buSzTx/>
              <a:buFont typeface="Arial" panose="02080604020202020204" charset="0"/>
              <a:buNone/>
            </a:pPr>
            <a:r>
              <a:rPr lang="en-US" altLang="zh-CN" sz="2000" dirty="0">
                <a:latin typeface="Times" panose="02020603050405020304" pitchFamily="18" charset="0"/>
                <a:ea typeface="宋体" panose="02010600030101010101" pitchFamily="2" charset="-122"/>
              </a:rPr>
              <a:t>typedef struct {</a:t>
            </a:r>
            <a:endParaRPr lang="en-US" altLang="zh-CN" sz="2000" dirty="0">
              <a:latin typeface="Times" panose="02020603050405020304" pitchFamily="18" charset="0"/>
              <a:ea typeface="宋体" panose="02010600030101010101" pitchFamily="2" charset="-122"/>
            </a:endParaRPr>
          </a:p>
          <a:p>
            <a:pPr eaLnBrk="1" hangingPunct="1">
              <a:lnSpc>
                <a:spcPct val="90000"/>
              </a:lnSpc>
              <a:spcBef>
                <a:spcPct val="0"/>
              </a:spcBef>
              <a:buClrTx/>
              <a:buSzTx/>
              <a:buFont typeface="Arial" panose="02080604020202020204" charset="0"/>
              <a:buNone/>
            </a:pP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list_entry_t</a:t>
            </a: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free_list</a:t>
            </a:r>
            <a:r>
              <a:rPr lang="en-US" altLang="zh-CN" sz="2000" dirty="0">
                <a:latin typeface="Times" panose="02020603050405020304" pitchFamily="18" charset="0"/>
                <a:ea typeface="宋体" panose="02010600030101010101" pitchFamily="2" charset="-122"/>
              </a:rPr>
              <a:t>; </a:t>
            </a:r>
            <a:endParaRPr lang="en-US" altLang="zh-CN" sz="2000" dirty="0">
              <a:latin typeface="Times" panose="02020603050405020304" pitchFamily="18" charset="0"/>
              <a:ea typeface="宋体" panose="02010600030101010101" pitchFamily="2" charset="-122"/>
            </a:endParaRPr>
          </a:p>
          <a:p>
            <a:pPr eaLnBrk="1" hangingPunct="1">
              <a:lnSpc>
                <a:spcPct val="90000"/>
              </a:lnSpc>
              <a:spcBef>
                <a:spcPct val="0"/>
              </a:spcBef>
              <a:buClrTx/>
              <a:buSzTx/>
              <a:buFont typeface="Arial" panose="02080604020202020204" charset="0"/>
              <a:buNone/>
            </a:pPr>
            <a:r>
              <a:rPr lang="en-US" altLang="zh-CN" sz="2000" dirty="0">
                <a:latin typeface="Times" panose="02020603050405020304" pitchFamily="18" charset="0"/>
                <a:ea typeface="宋体" panose="02010600030101010101" pitchFamily="2" charset="-122"/>
              </a:rPr>
              <a:t>    unsigned </a:t>
            </a:r>
            <a:r>
              <a:rPr lang="en-US" altLang="zh-CN" sz="2000" dirty="0" err="1">
                <a:latin typeface="Times" panose="02020603050405020304" pitchFamily="18" charset="0"/>
                <a:ea typeface="宋体" panose="02010600030101010101" pitchFamily="2" charset="-122"/>
              </a:rPr>
              <a:t>int</a:t>
            </a: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nr_free</a:t>
            </a:r>
            <a:r>
              <a:rPr lang="en-US" altLang="zh-CN" sz="2000" dirty="0">
                <a:latin typeface="Times" panose="02020603050405020304" pitchFamily="18" charset="0"/>
                <a:ea typeface="宋体" panose="02010600030101010101" pitchFamily="2" charset="-122"/>
              </a:rPr>
              <a:t>; </a:t>
            </a:r>
            <a:endParaRPr lang="en-US" altLang="zh-CN" sz="2000" dirty="0">
              <a:latin typeface="Times" panose="02020603050405020304" pitchFamily="18" charset="0"/>
              <a:ea typeface="宋体" panose="02010600030101010101" pitchFamily="2" charset="-122"/>
            </a:endParaRPr>
          </a:p>
          <a:p>
            <a:pPr eaLnBrk="1" hangingPunct="1">
              <a:lnSpc>
                <a:spcPct val="90000"/>
              </a:lnSpc>
              <a:spcBef>
                <a:spcPct val="0"/>
              </a:spcBef>
              <a:buClrTx/>
              <a:buSzTx/>
              <a:buFont typeface="Arial" panose="02080604020202020204" charset="0"/>
              <a:buNone/>
            </a:pP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free_area_t</a:t>
            </a:r>
            <a:r>
              <a:rPr lang="en-US" altLang="zh-CN" sz="2000" dirty="0">
                <a:latin typeface="Times" panose="02020603050405020304" pitchFamily="18" charset="0"/>
                <a:ea typeface="宋体" panose="02010600030101010101" pitchFamily="2" charset="-122"/>
              </a:rPr>
              <a:t>;</a:t>
            </a:r>
          </a:p>
        </p:txBody>
      </p:sp>
      <p:sp>
        <p:nvSpPr>
          <p:cNvPr id="10" name="Text Box 7"/>
          <p:cNvSpPr txBox="1">
            <a:spLocks noChangeArrowheads="1"/>
          </p:cNvSpPr>
          <p:nvPr/>
        </p:nvSpPr>
        <p:spPr bwMode="auto">
          <a:xfrm>
            <a:off x="1115616" y="3423652"/>
            <a:ext cx="281359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Monotype Sorts"/>
              <a:buBlip>
                <a:blip r:embed="rId1"/>
              </a:buBlip>
              <a:defRPr sz="2400">
                <a:solidFill>
                  <a:schemeClr val="tx1"/>
                </a:solidFill>
                <a:latin typeface="Times New Roman" panose="02020603050405020304" pitchFamily="18" charset="0"/>
                <a:ea typeface="MS PGothic"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9pPr>
          </a:lstStyle>
          <a:p>
            <a:pPr eaLnBrk="1" hangingPunct="1">
              <a:lnSpc>
                <a:spcPct val="90000"/>
              </a:lnSpc>
              <a:spcBef>
                <a:spcPct val="0"/>
              </a:spcBef>
              <a:buClrTx/>
              <a:buSzTx/>
              <a:buFont typeface="Arial" panose="02080604020202020204" charset="0"/>
              <a:buNone/>
            </a:pPr>
            <a:r>
              <a:rPr lang="en-US" altLang="zh-CN" sz="2000" dirty="0">
                <a:latin typeface="Times" panose="02020603050405020304" pitchFamily="18" charset="0"/>
                <a:ea typeface="宋体" panose="02010600030101010101" pitchFamily="2" charset="-122"/>
              </a:rPr>
              <a:t>struct Page {</a:t>
            </a:r>
            <a:endParaRPr lang="en-US" altLang="zh-CN" sz="2000" dirty="0">
              <a:latin typeface="Times" panose="02020603050405020304" pitchFamily="18" charset="0"/>
              <a:ea typeface="宋体" panose="02010600030101010101" pitchFamily="2" charset="-122"/>
            </a:endParaRPr>
          </a:p>
          <a:p>
            <a:pPr eaLnBrk="1" hangingPunct="1">
              <a:lnSpc>
                <a:spcPct val="90000"/>
              </a:lnSpc>
              <a:spcBef>
                <a:spcPct val="0"/>
              </a:spcBef>
              <a:buClrTx/>
              <a:buSzTx/>
              <a:buFont typeface="Arial" panose="02080604020202020204" charset="0"/>
              <a:buNone/>
            </a:pP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atomic_t</a:t>
            </a:r>
            <a:r>
              <a:rPr lang="en-US" altLang="zh-CN" sz="2000" dirty="0">
                <a:latin typeface="Times" panose="02020603050405020304" pitchFamily="18" charset="0"/>
                <a:ea typeface="宋体" panose="02010600030101010101" pitchFamily="2" charset="-122"/>
              </a:rPr>
              <a:t> ref; </a:t>
            </a:r>
            <a:endParaRPr lang="en-US" altLang="zh-CN" sz="2000" dirty="0">
              <a:latin typeface="Times" panose="02020603050405020304" pitchFamily="18" charset="0"/>
              <a:ea typeface="宋体" panose="02010600030101010101" pitchFamily="2" charset="-122"/>
            </a:endParaRPr>
          </a:p>
          <a:p>
            <a:pPr eaLnBrk="1" hangingPunct="1">
              <a:lnSpc>
                <a:spcPct val="90000"/>
              </a:lnSpc>
              <a:spcBef>
                <a:spcPct val="0"/>
              </a:spcBef>
              <a:buClrTx/>
              <a:buSzTx/>
              <a:buFont typeface="Arial" panose="02080604020202020204" charset="0"/>
              <a:buNone/>
            </a:pPr>
            <a:r>
              <a:rPr lang="en-US" altLang="zh-CN" sz="2000" dirty="0">
                <a:latin typeface="Times" panose="02020603050405020304" pitchFamily="18" charset="0"/>
                <a:ea typeface="宋体" panose="02010600030101010101" pitchFamily="2" charset="-122"/>
              </a:rPr>
              <a:t>     ……</a:t>
            </a:r>
            <a:endParaRPr lang="en-US" altLang="zh-CN" sz="2000" dirty="0">
              <a:latin typeface="Times" panose="02020603050405020304" pitchFamily="18" charset="0"/>
              <a:ea typeface="宋体" panose="02010600030101010101" pitchFamily="2" charset="-122"/>
            </a:endParaRPr>
          </a:p>
          <a:p>
            <a:pPr eaLnBrk="1" hangingPunct="1">
              <a:lnSpc>
                <a:spcPct val="90000"/>
              </a:lnSpc>
              <a:spcBef>
                <a:spcPct val="0"/>
              </a:spcBef>
              <a:buClrTx/>
              <a:buSzTx/>
              <a:buFont typeface="Arial" panose="02080604020202020204" charset="0"/>
              <a:buNone/>
            </a:pP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list_entry_t</a:t>
            </a: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page_link</a:t>
            </a:r>
            <a:r>
              <a:rPr lang="en-US" altLang="zh-CN" sz="2000" dirty="0">
                <a:latin typeface="Times" panose="02020603050405020304" pitchFamily="18" charset="0"/>
                <a:ea typeface="宋体" panose="02010600030101010101" pitchFamily="2" charset="-122"/>
              </a:rPr>
              <a:t>; </a:t>
            </a:r>
            <a:endParaRPr lang="en-US" altLang="zh-CN" sz="2000" dirty="0">
              <a:latin typeface="Times" panose="02020603050405020304" pitchFamily="18" charset="0"/>
              <a:ea typeface="宋体" panose="02010600030101010101" pitchFamily="2" charset="-122"/>
            </a:endParaRPr>
          </a:p>
          <a:p>
            <a:pPr eaLnBrk="1" hangingPunct="1">
              <a:lnSpc>
                <a:spcPct val="90000"/>
              </a:lnSpc>
              <a:spcBef>
                <a:spcPct val="0"/>
              </a:spcBef>
              <a:buClrTx/>
              <a:buSzTx/>
              <a:buFont typeface="Arial" panose="02080604020202020204" charset="0"/>
              <a:buNone/>
            </a:pPr>
            <a:r>
              <a:rPr lang="en-US" altLang="zh-CN" sz="2000" dirty="0">
                <a:latin typeface="Times" panose="02020603050405020304" pitchFamily="18" charset="0"/>
                <a:ea typeface="宋体" panose="02010600030101010101" pitchFamily="2" charset="-122"/>
              </a:rPr>
              <a:t>};</a:t>
            </a:r>
          </a:p>
        </p:txBody>
      </p:sp>
      <p:graphicFrame>
        <p:nvGraphicFramePr>
          <p:cNvPr id="11" name="Object 8"/>
          <p:cNvGraphicFramePr/>
          <p:nvPr/>
        </p:nvGraphicFramePr>
        <p:xfrm>
          <a:off x="4788024" y="1243668"/>
          <a:ext cx="3752850" cy="3489325"/>
        </p:xfrm>
        <a:graphic>
          <a:graphicData uri="http://schemas.openxmlformats.org/presentationml/2006/ole">
            <mc:AlternateContent xmlns:mc="http://schemas.openxmlformats.org/markup-compatibility/2006">
              <mc:Choice xmlns:v="urn:schemas-microsoft-com:vml" Requires="v">
                <p:oleObj spid="_x0000_s11290" name="Visio" r:id="rId2" imgW="3708400" imgH="3289300" progId="Visio.Drawing.11">
                  <p:embed/>
                </p:oleObj>
              </mc:Choice>
              <mc:Fallback>
                <p:oleObj name="Visio" r:id="rId2" imgW="3708400" imgH="3289300" progId="Visio.Drawing.11">
                  <p:embed/>
                  <p:pic>
                    <p:nvPicPr>
                      <p:cNvPr id="0" name="图片 11289"/>
                      <p:cNvPicPr>
                        <a:picLocks noChangeArrowheads="1"/>
                      </p:cNvPicPr>
                      <p:nvPr/>
                    </p:nvPicPr>
                    <p:blipFill>
                      <a:blip r:embed="rId3"/>
                      <a:srcRect/>
                      <a:stretch>
                        <a:fillRect/>
                      </a:stretch>
                    </p:blipFill>
                    <p:spPr bwMode="auto">
                      <a:xfrm>
                        <a:off x="4788024" y="1243668"/>
                        <a:ext cx="3752850"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par>
                                <p:cTn id="11" presetID="22" presetClass="entr" presetSubtype="8"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7" grpId="0"/>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923928" y="205979"/>
            <a:ext cx="1954560" cy="857250"/>
          </a:xfrm>
        </p:spPr>
        <p:txBody>
          <a:bodyPr/>
          <a:lstStyle/>
          <a:p>
            <a:pPr algn="l"/>
            <a:r>
              <a:rPr lang="zh-CN" altLang="en-US" sz="3000" b="1" dirty="0">
                <a:solidFill>
                  <a:srgbClr val="11576A"/>
                </a:solidFill>
                <a:latin typeface="微软雅黑" panose="020B0503020204020204" pitchFamily="34" charset="-122"/>
                <a:ea typeface="微软雅黑" panose="020B0503020204020204" pitchFamily="34" charset="-122"/>
                <a:cs typeface="+mn-cs"/>
              </a:rPr>
              <a:t>前言</a:t>
            </a:r>
          </a:p>
        </p:txBody>
      </p:sp>
      <p:sp>
        <p:nvSpPr>
          <p:cNvPr id="4" name="Rectangle 3"/>
          <p:cNvSpPr txBox="1">
            <a:spLocks noChangeArrowheads="1"/>
          </p:cNvSpPr>
          <p:nvPr/>
        </p:nvSpPr>
        <p:spPr>
          <a:xfrm>
            <a:off x="1115616" y="987574"/>
            <a:ext cx="7200800" cy="3394472"/>
          </a:xfrm>
          <a:prstGeom prst="rect">
            <a:avLst/>
          </a:prstGeom>
        </p:spPr>
        <p:txBody>
          <a:bodyPr/>
          <a:lstStyle>
            <a:lvl1pPr marL="342900" indent="-342900" algn="l" defTabSz="914400" rtl="0" eaLnBrk="1" latinLnBrk="0" hangingPunct="1">
              <a:spcBef>
                <a:spcPct val="20000"/>
              </a:spcBef>
              <a:buFont typeface="Arial" panose="0208060402020202020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buNone/>
            </a:pPr>
            <a:r>
              <a:rPr lang="zh-CN" altLang="en-US" sz="1800" b="1" dirty="0" smtClean="0">
                <a:solidFill>
                  <a:srgbClr val="11576A"/>
                </a:solidFill>
                <a:latin typeface="张海山锐谐体2.0-授权联系：Samtype@QQ.com" pitchFamily="2" charset="-122"/>
                <a:ea typeface="张海山锐谐体2.0-授权联系：Samtype@QQ.com" pitchFamily="2" charset="-122"/>
              </a:rPr>
              <a:t>■</a:t>
            </a:r>
            <a:r>
              <a:rPr lang="zh-CN" altLang="en-US" sz="2000"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对</a:t>
            </a:r>
            <a:r>
              <a:rPr lang="zh-CN" altLang="en-US" sz="2000" b="1" dirty="0">
                <a:solidFill>
                  <a:srgbClr val="11576A"/>
                </a:solidFill>
                <a:latin typeface="微软雅黑" panose="020B0503020204020204" pitchFamily="34" charset="-122"/>
                <a:ea typeface="微软雅黑" panose="020B0503020204020204" pitchFamily="34" charset="-122"/>
              </a:rPr>
              <a:t>操作系统课程教学的</a:t>
            </a:r>
            <a:r>
              <a:rPr lang="zh-CN" altLang="en-US" sz="2000" b="1" dirty="0" smtClean="0">
                <a:solidFill>
                  <a:srgbClr val="11576A"/>
                </a:solidFill>
                <a:latin typeface="微软雅黑" panose="020B0503020204020204" pitchFamily="34" charset="-122"/>
                <a:ea typeface="微软雅黑" panose="020B0503020204020204" pitchFamily="34" charset="-122"/>
              </a:rPr>
              <a:t>理解（</a:t>
            </a:r>
            <a:r>
              <a:rPr lang="en-US" altLang="zh-CN" sz="2000" b="1" dirty="0" smtClean="0">
                <a:solidFill>
                  <a:srgbClr val="11576A"/>
                </a:solidFill>
                <a:latin typeface="微软雅黑" panose="020B0503020204020204" pitchFamily="34" charset="-122"/>
                <a:ea typeface="微软雅黑" panose="020B0503020204020204" pitchFamily="34" charset="-122"/>
              </a:rPr>
              <a:t>Why</a:t>
            </a:r>
            <a:r>
              <a:rPr lang="zh-CN" altLang="en-US" sz="2000" b="1" dirty="0" smtClean="0">
                <a:solidFill>
                  <a:srgbClr val="11576A"/>
                </a:solidFill>
                <a:latin typeface="微软雅黑" panose="020B0503020204020204" pitchFamily="34" charset="-122"/>
                <a:ea typeface="微软雅黑" panose="020B0503020204020204" pitchFamily="34" charset="-122"/>
              </a:rPr>
              <a:t>）</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0" lvl="1" indent="0">
              <a:buNone/>
            </a:pPr>
            <a:r>
              <a:rPr lang="zh-CN" altLang="en-US" sz="1800" b="1" dirty="0" smtClean="0">
                <a:solidFill>
                  <a:srgbClr val="11576A"/>
                </a:solidFill>
                <a:latin typeface="微软雅黑" panose="020B0503020204020204" pitchFamily="34" charset="-122"/>
                <a:ea typeface="微软雅黑" panose="020B0503020204020204" pitchFamily="34" charset="-122"/>
              </a:rPr>
              <a:t>         计算机科学</a:t>
            </a:r>
            <a:r>
              <a:rPr lang="zh-CN" altLang="en-US" sz="1800" b="1" dirty="0">
                <a:solidFill>
                  <a:srgbClr val="11576A"/>
                </a:solidFill>
                <a:latin typeface="微软雅黑" panose="020B0503020204020204" pitchFamily="34" charset="-122"/>
                <a:ea typeface="微软雅黑" panose="020B0503020204020204" pitchFamily="34" charset="-122"/>
              </a:rPr>
              <a:t>与计算机工程相结合</a:t>
            </a:r>
            <a:endParaRPr lang="zh-CN" altLang="en-US" sz="1800" b="1" dirty="0">
              <a:solidFill>
                <a:srgbClr val="11576A"/>
              </a:solidFill>
              <a:latin typeface="微软雅黑" panose="020B0503020204020204" pitchFamily="34" charset="-122"/>
              <a:ea typeface="微软雅黑" panose="020B0503020204020204" pitchFamily="34" charset="-122"/>
            </a:endParaRPr>
          </a:p>
          <a:p>
            <a:pPr marL="0" lvl="1" indent="0">
              <a:buNone/>
            </a:pPr>
            <a:r>
              <a:rPr lang="zh-CN" altLang="en-US" sz="1800" b="1" dirty="0" smtClean="0">
                <a:solidFill>
                  <a:srgbClr val="11576A"/>
                </a:solidFill>
                <a:latin typeface="微软雅黑" panose="020B0503020204020204" pitchFamily="34" charset="-122"/>
                <a:ea typeface="微软雅黑" panose="020B0503020204020204" pitchFamily="34" charset="-122"/>
              </a:rPr>
              <a:t>         原理</a:t>
            </a:r>
            <a:r>
              <a:rPr lang="zh-CN" altLang="en-US" sz="1800" b="1" dirty="0">
                <a:solidFill>
                  <a:srgbClr val="11576A"/>
                </a:solidFill>
                <a:latin typeface="微软雅黑" panose="020B0503020204020204" pitchFamily="34" charset="-122"/>
                <a:ea typeface="微软雅黑" panose="020B0503020204020204" pitchFamily="34" charset="-122"/>
              </a:rPr>
              <a:t>和实验教学内容并行进行</a:t>
            </a:r>
            <a:endParaRPr lang="zh-CN" altLang="en-US" sz="1800" b="1" dirty="0">
              <a:solidFill>
                <a:srgbClr val="11576A"/>
              </a:solidFill>
              <a:latin typeface="微软雅黑" panose="020B0503020204020204" pitchFamily="34" charset="-122"/>
              <a:ea typeface="微软雅黑" panose="020B0503020204020204" pitchFamily="34" charset="-122"/>
            </a:endParaRPr>
          </a:p>
          <a:p>
            <a:pPr marL="0" lvl="2" indent="0">
              <a:buNone/>
            </a:pPr>
            <a:r>
              <a:rPr lang="zh-CN" altLang="en-US" sz="1800" b="1" dirty="0" smtClean="0">
                <a:solidFill>
                  <a:srgbClr val="11576A"/>
                </a:solidFill>
                <a:latin typeface="微软雅黑" panose="020B0503020204020204" pitchFamily="34" charset="-122"/>
                <a:ea typeface="微软雅黑" panose="020B0503020204020204" pitchFamily="34" charset="-122"/>
              </a:rPr>
              <a:t>          </a:t>
            </a:r>
            <a:r>
              <a:rPr lang="en-US" altLang="zh-CN" sz="1800" b="1" dirty="0" smtClean="0">
                <a:solidFill>
                  <a:srgbClr val="11576A"/>
                </a:solidFill>
                <a:latin typeface="微软雅黑" panose="020B0503020204020204" pitchFamily="34" charset="-122"/>
                <a:ea typeface="微软雅黑" panose="020B0503020204020204" pitchFamily="34" charset="-122"/>
              </a:rPr>
              <a:t>· --&gt;…</a:t>
            </a:r>
            <a:r>
              <a:rPr lang="zh-CN" altLang="en-US" sz="1800" b="1" dirty="0" smtClean="0">
                <a:solidFill>
                  <a:srgbClr val="11576A"/>
                </a:solidFill>
                <a:latin typeface="微软雅黑" panose="020B0503020204020204" pitchFamily="34" charset="-122"/>
                <a:ea typeface="微软雅黑" panose="020B0503020204020204" pitchFamily="34" charset="-122"/>
              </a:rPr>
              <a:t>实验</a:t>
            </a:r>
            <a:r>
              <a:rPr lang="en-US" altLang="zh-CN" sz="1800" b="1" dirty="0">
                <a:solidFill>
                  <a:srgbClr val="11576A"/>
                </a:solidFill>
                <a:latin typeface="微软雅黑" panose="020B0503020204020204" pitchFamily="34" charset="-122"/>
                <a:ea typeface="微软雅黑" panose="020B0503020204020204" pitchFamily="34" charset="-122"/>
              </a:rPr>
              <a:t>--&gt;</a:t>
            </a:r>
            <a:r>
              <a:rPr lang="zh-CN" altLang="en-US" sz="1800" b="1" dirty="0">
                <a:solidFill>
                  <a:srgbClr val="11576A"/>
                </a:solidFill>
                <a:latin typeface="微软雅黑" panose="020B0503020204020204" pitchFamily="34" charset="-122"/>
                <a:ea typeface="微软雅黑" panose="020B0503020204020204" pitchFamily="34" charset="-122"/>
              </a:rPr>
              <a:t>原理</a:t>
            </a:r>
            <a:r>
              <a:rPr lang="en-US" altLang="zh-CN" sz="1800" b="1" dirty="0">
                <a:solidFill>
                  <a:srgbClr val="11576A"/>
                </a:solidFill>
                <a:latin typeface="微软雅黑" panose="020B0503020204020204" pitchFamily="34" charset="-122"/>
                <a:ea typeface="微软雅黑" panose="020B0503020204020204" pitchFamily="34" charset="-122"/>
              </a:rPr>
              <a:t>--&gt;</a:t>
            </a:r>
            <a:r>
              <a:rPr lang="zh-CN" altLang="en-US" sz="1800" b="1" dirty="0">
                <a:solidFill>
                  <a:srgbClr val="11576A"/>
                </a:solidFill>
                <a:latin typeface="微软雅黑" panose="020B0503020204020204" pitchFamily="34" charset="-122"/>
                <a:ea typeface="微软雅黑" panose="020B0503020204020204" pitchFamily="34" charset="-122"/>
              </a:rPr>
              <a:t>实验</a:t>
            </a:r>
            <a:r>
              <a:rPr lang="en-US" altLang="zh-CN" sz="1800" b="1" dirty="0">
                <a:solidFill>
                  <a:srgbClr val="11576A"/>
                </a:solidFill>
                <a:latin typeface="微软雅黑" panose="020B0503020204020204" pitchFamily="34" charset="-122"/>
                <a:ea typeface="微软雅黑" panose="020B0503020204020204" pitchFamily="34" charset="-122"/>
              </a:rPr>
              <a:t>--&gt;</a:t>
            </a:r>
            <a:r>
              <a:rPr lang="zh-CN" altLang="en-US" sz="1800" b="1" dirty="0">
                <a:solidFill>
                  <a:srgbClr val="11576A"/>
                </a:solidFill>
                <a:latin typeface="微软雅黑" panose="020B0503020204020204" pitchFamily="34" charset="-122"/>
                <a:ea typeface="微软雅黑" panose="020B0503020204020204" pitchFamily="34" charset="-122"/>
              </a:rPr>
              <a:t>原理</a:t>
            </a:r>
            <a:r>
              <a:rPr lang="en-US" altLang="zh-CN" sz="1800" b="1" dirty="0">
                <a:solidFill>
                  <a:srgbClr val="11576A"/>
                </a:solidFill>
                <a:latin typeface="微软雅黑" panose="020B0503020204020204" pitchFamily="34" charset="-122"/>
                <a:ea typeface="微软雅黑" panose="020B0503020204020204" pitchFamily="34" charset="-122"/>
              </a:rPr>
              <a:t>--&gt;…</a:t>
            </a:r>
            <a:endParaRPr lang="zh-CN" altLang="en-US" sz="1800" b="1" dirty="0">
              <a:solidFill>
                <a:srgbClr val="11576A"/>
              </a:solidFill>
              <a:latin typeface="微软雅黑" panose="020B0503020204020204" pitchFamily="34" charset="-122"/>
              <a:ea typeface="微软雅黑" panose="020B0503020204020204" pitchFamily="34" charset="-122"/>
            </a:endParaRPr>
          </a:p>
          <a:p>
            <a:pPr marL="0" lvl="1" indent="0">
              <a:buNone/>
            </a:pPr>
            <a:r>
              <a:rPr lang="zh-CN" altLang="en-US" sz="1800" b="1" dirty="0" smtClean="0">
                <a:solidFill>
                  <a:srgbClr val="11576A"/>
                </a:solidFill>
                <a:latin typeface="微软雅黑" panose="020B0503020204020204" pitchFamily="34" charset="-122"/>
                <a:ea typeface="微软雅黑" panose="020B0503020204020204" pitchFamily="34" charset="-122"/>
              </a:rPr>
              <a:t>         强调</a:t>
            </a:r>
            <a:r>
              <a:rPr lang="zh-CN" altLang="en-US" sz="1800" b="1" dirty="0">
                <a:solidFill>
                  <a:srgbClr val="11576A"/>
                </a:solidFill>
                <a:latin typeface="微软雅黑" panose="020B0503020204020204" pitchFamily="34" charset="-122"/>
                <a:ea typeface="微软雅黑" panose="020B0503020204020204" pitchFamily="34" charset="-122"/>
              </a:rPr>
              <a:t>动手编程实践</a:t>
            </a:r>
            <a:endParaRPr lang="zh-CN" altLang="en-US" sz="1800" b="1" dirty="0">
              <a:solidFill>
                <a:srgbClr val="11576A"/>
              </a:solidFill>
              <a:latin typeface="微软雅黑" panose="020B0503020204020204" pitchFamily="34" charset="-122"/>
              <a:ea typeface="微软雅黑" panose="020B0503020204020204" pitchFamily="34" charset="-122"/>
            </a:endParaRPr>
          </a:p>
          <a:p>
            <a:pPr marL="0" lvl="1" indent="0">
              <a:buNone/>
            </a:pPr>
            <a:r>
              <a:rPr lang="zh-CN" altLang="en-US" sz="1800" b="1" dirty="0" smtClean="0">
                <a:solidFill>
                  <a:srgbClr val="11576A"/>
                </a:solidFill>
                <a:latin typeface="微软雅黑" panose="020B0503020204020204" pitchFamily="34" charset="-122"/>
                <a:ea typeface="微软雅黑" panose="020B0503020204020204" pitchFamily="34" charset="-122"/>
              </a:rPr>
              <a:t>         实验</a:t>
            </a:r>
            <a:r>
              <a:rPr lang="zh-CN" altLang="en-US" sz="1800" b="1" dirty="0">
                <a:solidFill>
                  <a:srgbClr val="11576A"/>
                </a:solidFill>
                <a:latin typeface="微软雅黑" panose="020B0503020204020204" pitchFamily="34" charset="-122"/>
                <a:ea typeface="微软雅黑" panose="020B0503020204020204" pitchFamily="34" charset="-122"/>
              </a:rPr>
              <a:t>需求</a:t>
            </a:r>
            <a:endParaRPr lang="zh-CN" altLang="en-US" sz="1800" b="1" dirty="0">
              <a:solidFill>
                <a:srgbClr val="11576A"/>
              </a:solidFill>
              <a:latin typeface="微软雅黑" panose="020B0503020204020204" pitchFamily="34" charset="-122"/>
              <a:ea typeface="微软雅黑" panose="020B0503020204020204" pitchFamily="34" charset="-122"/>
            </a:endParaRPr>
          </a:p>
          <a:p>
            <a:pPr marL="0" lvl="2" indent="0">
              <a:buNone/>
            </a:pPr>
            <a:r>
              <a:rPr lang="zh-CN" altLang="en-US" sz="1800" b="1" dirty="0" smtClean="0">
                <a:solidFill>
                  <a:srgbClr val="11576A"/>
                </a:solidFill>
                <a:latin typeface="微软雅黑" panose="020B0503020204020204" pitchFamily="34" charset="-122"/>
                <a:ea typeface="微软雅黑" panose="020B0503020204020204" pitchFamily="34" charset="-122"/>
              </a:rPr>
              <a:t>          </a:t>
            </a:r>
            <a:r>
              <a:rPr lang="en-US" altLang="zh-CN" sz="1800" b="1" dirty="0" smtClean="0">
                <a:solidFill>
                  <a:srgbClr val="11576A"/>
                </a:solidFill>
                <a:latin typeface="微软雅黑" panose="020B0503020204020204" pitchFamily="34" charset="-122"/>
                <a:ea typeface="微软雅黑" panose="020B0503020204020204" pitchFamily="34" charset="-122"/>
              </a:rPr>
              <a:t>· </a:t>
            </a:r>
            <a:r>
              <a:rPr lang="zh-CN" altLang="en-US" sz="1800" b="1" dirty="0" smtClean="0">
                <a:solidFill>
                  <a:srgbClr val="11576A"/>
                </a:solidFill>
                <a:latin typeface="微软雅黑" panose="020B0503020204020204" pitchFamily="34" charset="-122"/>
                <a:ea typeface="微软雅黑" panose="020B0503020204020204" pitchFamily="34" charset="-122"/>
              </a:rPr>
              <a:t>理解</a:t>
            </a:r>
            <a:r>
              <a:rPr lang="zh-CN" altLang="en-US" sz="1800" b="1" dirty="0">
                <a:solidFill>
                  <a:srgbClr val="11576A"/>
                </a:solidFill>
                <a:latin typeface="微软雅黑" panose="020B0503020204020204" pitchFamily="34" charset="-122"/>
                <a:ea typeface="微软雅黑" panose="020B0503020204020204" pitchFamily="34" charset="-122"/>
              </a:rPr>
              <a:t>系统     循序渐进     阅读代码</a:t>
            </a:r>
            <a:endParaRPr lang="zh-CN" altLang="en-US" sz="1800" b="1" dirty="0">
              <a:solidFill>
                <a:srgbClr val="11576A"/>
              </a:solidFill>
              <a:latin typeface="微软雅黑" panose="020B0503020204020204" pitchFamily="34" charset="-122"/>
              <a:ea typeface="微软雅黑" panose="020B0503020204020204" pitchFamily="34" charset="-122"/>
            </a:endParaRPr>
          </a:p>
          <a:p>
            <a:pPr marL="0" lvl="2" indent="0">
              <a:buNone/>
            </a:pPr>
            <a:r>
              <a:rPr lang="zh-CN" altLang="en-US" sz="1800" b="1" dirty="0" smtClean="0">
                <a:solidFill>
                  <a:srgbClr val="11576A"/>
                </a:solidFill>
                <a:latin typeface="微软雅黑" panose="020B0503020204020204" pitchFamily="34" charset="-122"/>
                <a:ea typeface="微软雅黑" panose="020B0503020204020204" pitchFamily="34" charset="-122"/>
              </a:rPr>
              <a:t>          </a:t>
            </a:r>
            <a:r>
              <a:rPr lang="en-US" altLang="zh-CN" sz="1800" b="1" dirty="0" smtClean="0">
                <a:solidFill>
                  <a:srgbClr val="11576A"/>
                </a:solidFill>
                <a:latin typeface="微软雅黑" panose="020B0503020204020204" pitchFamily="34" charset="-122"/>
                <a:ea typeface="微软雅黑" panose="020B0503020204020204" pitchFamily="34" charset="-122"/>
              </a:rPr>
              <a:t>· </a:t>
            </a:r>
            <a:r>
              <a:rPr lang="zh-CN" altLang="en-US" sz="1800" b="1" dirty="0" smtClean="0">
                <a:solidFill>
                  <a:srgbClr val="11576A"/>
                </a:solidFill>
                <a:latin typeface="微软雅黑" panose="020B0503020204020204" pitchFamily="34" charset="-122"/>
                <a:ea typeface="微软雅黑" panose="020B0503020204020204" pitchFamily="34" charset="-122"/>
              </a:rPr>
              <a:t>把握</a:t>
            </a:r>
            <a:r>
              <a:rPr lang="zh-CN" altLang="en-US" sz="1800" b="1" dirty="0">
                <a:solidFill>
                  <a:srgbClr val="11576A"/>
                </a:solidFill>
                <a:latin typeface="微软雅黑" panose="020B0503020204020204" pitchFamily="34" charset="-122"/>
                <a:ea typeface="微软雅黑" panose="020B0503020204020204" pitchFamily="34" charset="-122"/>
              </a:rPr>
              <a:t>全局     功能完善     改进创新</a:t>
            </a:r>
            <a:endParaRPr lang="zh-CN" altLang="en-US" sz="1800" b="1" dirty="0">
              <a:solidFill>
                <a:srgbClr val="11576A"/>
              </a:solidFill>
              <a:latin typeface="微软雅黑" panose="020B0503020204020204" pitchFamily="34" charset="-122"/>
              <a:ea typeface="微软雅黑" panose="020B0503020204020204" pitchFamily="34" charset="-122"/>
            </a:endParaRPr>
          </a:p>
          <a:p>
            <a:pPr marL="0" lvl="2" indent="0">
              <a:buNone/>
            </a:pPr>
            <a:endParaRPr lang="zh-CN" altLang="en-US" sz="1800" b="1" dirty="0">
              <a:solidFill>
                <a:srgbClr val="11576A"/>
              </a:solidFill>
              <a:latin typeface="微软雅黑" panose="020B0503020204020204" pitchFamily="34" charset="-122"/>
              <a:ea typeface="微软雅黑" panose="020B0503020204020204" pitchFamily="34" charset="-122"/>
            </a:endParaRPr>
          </a:p>
          <a:p>
            <a:pPr marL="0" lvl="1" indent="0">
              <a:buNone/>
            </a:pPr>
            <a:endParaRPr lang="en-US" altLang="zh-CN" sz="1800" b="1" dirty="0">
              <a:solidFill>
                <a:srgbClr val="11576A"/>
              </a:solidFill>
              <a:latin typeface="微软雅黑" panose="020B0503020204020204" pitchFamily="34" charset="-122"/>
              <a:ea typeface="微软雅黑" panose="020B0503020204020204" pitchFamily="34" charset="-122"/>
            </a:endParaRPr>
          </a:p>
        </p:txBody>
      </p:sp>
      <p:pic>
        <p:nvPicPr>
          <p:cNvPr id="6" name="图片 5" descr="小点1.png"/>
          <p:cNvPicPr>
            <a:picLocks noChangeAspect="1"/>
          </p:cNvPicPr>
          <p:nvPr/>
        </p:nvPicPr>
        <p:blipFill>
          <a:blip r:embed="rId1" cstate="print"/>
          <a:stretch>
            <a:fillRect/>
          </a:stretch>
        </p:blipFill>
        <p:spPr>
          <a:xfrm>
            <a:off x="1533914" y="1464130"/>
            <a:ext cx="151066" cy="148997"/>
          </a:xfrm>
          <a:prstGeom prst="rect">
            <a:avLst/>
          </a:prstGeom>
        </p:spPr>
      </p:pic>
      <p:pic>
        <p:nvPicPr>
          <p:cNvPr id="7" name="图片 6" descr="小点1.png"/>
          <p:cNvPicPr>
            <a:picLocks noChangeAspect="1"/>
          </p:cNvPicPr>
          <p:nvPr/>
        </p:nvPicPr>
        <p:blipFill>
          <a:blip r:embed="rId1" cstate="print"/>
          <a:stretch>
            <a:fillRect/>
          </a:stretch>
        </p:blipFill>
        <p:spPr>
          <a:xfrm>
            <a:off x="1533914" y="1779662"/>
            <a:ext cx="151066" cy="148997"/>
          </a:xfrm>
          <a:prstGeom prst="rect">
            <a:avLst/>
          </a:prstGeom>
        </p:spPr>
      </p:pic>
      <p:pic>
        <p:nvPicPr>
          <p:cNvPr id="8" name="图片 7" descr="小点1.png"/>
          <p:cNvPicPr>
            <a:picLocks noChangeAspect="1"/>
          </p:cNvPicPr>
          <p:nvPr/>
        </p:nvPicPr>
        <p:blipFill>
          <a:blip r:embed="rId1" cstate="print"/>
          <a:stretch>
            <a:fillRect/>
          </a:stretch>
        </p:blipFill>
        <p:spPr>
          <a:xfrm>
            <a:off x="1533914" y="2427734"/>
            <a:ext cx="151066" cy="148997"/>
          </a:xfrm>
          <a:prstGeom prst="rect">
            <a:avLst/>
          </a:prstGeom>
        </p:spPr>
      </p:pic>
      <p:pic>
        <p:nvPicPr>
          <p:cNvPr id="9" name="图片 8" descr="小点1.png"/>
          <p:cNvPicPr>
            <a:picLocks noChangeAspect="1"/>
          </p:cNvPicPr>
          <p:nvPr/>
        </p:nvPicPr>
        <p:blipFill>
          <a:blip r:embed="rId1" cstate="print"/>
          <a:stretch>
            <a:fillRect/>
          </a:stretch>
        </p:blipFill>
        <p:spPr>
          <a:xfrm>
            <a:off x="1533914" y="2756818"/>
            <a:ext cx="151066" cy="148997"/>
          </a:xfrm>
          <a:prstGeom prst="rect">
            <a:avLst/>
          </a:prstGeom>
        </p:spPr>
      </p:pic>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521460" y="213995"/>
            <a:ext cx="6640195" cy="578485"/>
          </a:xfrm>
          <a:prstGeom prst="rect">
            <a:avLst/>
          </a:prstGeom>
          <a:noFill/>
        </p:spPr>
        <p:txBody>
          <a:bodyPr wrap="square" rtlCol="0">
            <a:spAutoFit/>
          </a:bodyPr>
          <a:lstStyle/>
          <a:p>
            <a:r>
              <a:rPr lang="zh-CN" altLang="en-US" sz="3000" b="1" dirty="0">
                <a:solidFill>
                  <a:srgbClr val="11576A"/>
                </a:solidFill>
                <a:latin typeface="微软雅黑" panose="020B0503020204020204" pitchFamily="34" charset="-122"/>
                <a:ea typeface="微软雅黑" panose="020B0503020204020204" pitchFamily="34" charset="-122"/>
              </a:rPr>
              <a:t>了解</a:t>
            </a:r>
            <a:r>
              <a:rPr lang="en-US" altLang="zh-CN" sz="3000" b="1" dirty="0" err="1">
                <a:solidFill>
                  <a:srgbClr val="11576A"/>
                </a:solidFill>
                <a:latin typeface="微软雅黑" panose="020B0503020204020204" pitchFamily="34" charset="-122"/>
                <a:ea typeface="微软雅黑" panose="020B0503020204020204" pitchFamily="34" charset="-122"/>
              </a:rPr>
              <a:t>ucore</a:t>
            </a:r>
            <a:r>
              <a:rPr lang="zh-CN" altLang="en-US" sz="3000" b="1" dirty="0">
                <a:solidFill>
                  <a:srgbClr val="11576A"/>
                </a:solidFill>
                <a:latin typeface="微软雅黑" panose="020B0503020204020204" pitchFamily="34" charset="-122"/>
                <a:ea typeface="微软雅黑" panose="020B0503020204020204" pitchFamily="34" charset="-122"/>
              </a:rPr>
              <a:t>编程方法和通用数据结构</a:t>
            </a:r>
          </a:p>
        </p:txBody>
      </p:sp>
      <p:graphicFrame>
        <p:nvGraphicFramePr>
          <p:cNvPr id="11" name="Object 8"/>
          <p:cNvGraphicFramePr/>
          <p:nvPr/>
        </p:nvGraphicFramePr>
        <p:xfrm>
          <a:off x="6781613" y="912310"/>
          <a:ext cx="2326891" cy="2163496"/>
        </p:xfrm>
        <a:graphic>
          <a:graphicData uri="http://schemas.openxmlformats.org/presentationml/2006/ole">
            <mc:AlternateContent xmlns:mc="http://schemas.openxmlformats.org/markup-compatibility/2006">
              <mc:Choice xmlns:v="urn:schemas-microsoft-com:vml" Requires="v">
                <p:oleObj spid="_x0000_s12314" name="" r:id="rId1" imgW="2781300" imgH="2466340" progId="Word.Document.12">
                  <p:embed/>
                </p:oleObj>
              </mc:Choice>
              <mc:Fallback>
                <p:oleObj name="" r:id="rId1" imgW="2781300" imgH="2466340" progId="Word.Document.12">
                  <p:embed/>
                  <p:pic>
                    <p:nvPicPr>
                      <p:cNvPr id="0" name="图片 123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613" y="912310"/>
                        <a:ext cx="2326891" cy="2163496"/>
                      </a:xfrm>
                      <a:prstGeom prst="rect">
                        <a:avLst/>
                      </a:prstGeom>
                      <a:noFill/>
                      <a:ln>
                        <a:noFill/>
                      </a:ln>
                    </p:spPr>
                  </p:pic>
                </p:oleObj>
              </mc:Fallback>
            </mc:AlternateContent>
          </a:graphicData>
        </a:graphic>
      </p:graphicFrame>
      <p:grpSp>
        <p:nvGrpSpPr>
          <p:cNvPr id="2" name="组合 1"/>
          <p:cNvGrpSpPr/>
          <p:nvPr/>
        </p:nvGrpSpPr>
        <p:grpSpPr>
          <a:xfrm>
            <a:off x="755576" y="843558"/>
            <a:ext cx="6883698" cy="1231106"/>
            <a:chOff x="755576" y="843558"/>
            <a:chExt cx="6883698" cy="1231106"/>
          </a:xfrm>
        </p:grpSpPr>
        <p:sp>
          <p:nvSpPr>
            <p:cNvPr id="57" name="TextBox 82"/>
            <p:cNvSpPr txBox="1"/>
            <p:nvPr/>
          </p:nvSpPr>
          <p:spPr>
            <a:xfrm>
              <a:off x="755576" y="843558"/>
              <a:ext cx="6883698" cy="1231106"/>
            </a:xfrm>
            <a:prstGeom prst="rect">
              <a:avLst/>
            </a:prstGeom>
            <a:noFill/>
          </p:spPr>
          <p:txBody>
            <a:bodyPr wrap="square" rtlCol="0">
              <a:spAutoFit/>
            </a:bodyPr>
            <a:lstStyle/>
            <a:p>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链表</a:t>
              </a:r>
              <a:r>
                <a:rPr lang="zh-CN" altLang="en-US" sz="2000" b="1" dirty="0">
                  <a:solidFill>
                    <a:srgbClr val="11576A"/>
                  </a:solidFill>
                  <a:latin typeface="微软雅黑" panose="020B0503020204020204" pitchFamily="34" charset="-122"/>
                  <a:ea typeface="微软雅黑" panose="020B0503020204020204" pitchFamily="34" charset="-122"/>
                </a:rPr>
                <a:t>操作函数</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0" lvl="1">
                <a:lnSpc>
                  <a:spcPct val="90000"/>
                </a:lnSpc>
                <a:spcBef>
                  <a:spcPct val="0"/>
                </a:spcBef>
              </a:pPr>
              <a:r>
                <a:rPr lang="zh-CN" altLang="en-US" sz="2000" dirty="0" smtClean="0">
                  <a:latin typeface="Times" panose="02020603050405020304" pitchFamily="18" charset="0"/>
                  <a:ea typeface="宋体" panose="02010600030101010101" pitchFamily="2" charset="-122"/>
                </a:rPr>
                <a:t>         list</a:t>
              </a:r>
              <a:r>
                <a:rPr lang="zh-CN" altLang="en-US" sz="2000" dirty="0">
                  <a:latin typeface="Times" panose="02020603050405020304" pitchFamily="18" charset="0"/>
                  <a:ea typeface="宋体" panose="02010600030101010101" pitchFamily="2" charset="-122"/>
                </a:rPr>
                <a:t>_init(list_entry_t *elm)</a:t>
              </a:r>
              <a:endParaRPr lang="zh-CN" altLang="en-US" sz="2000" dirty="0">
                <a:latin typeface="Times" panose="02020603050405020304" pitchFamily="18" charset="0"/>
                <a:ea typeface="宋体" panose="02010600030101010101" pitchFamily="2" charset="-122"/>
              </a:endParaRPr>
            </a:p>
            <a:p>
              <a:pPr marL="0" lvl="1">
                <a:lnSpc>
                  <a:spcPct val="90000"/>
                </a:lnSpc>
                <a:spcBef>
                  <a:spcPct val="0"/>
                </a:spcBef>
              </a:pPr>
              <a:r>
                <a:rPr lang="zh-CN" altLang="en-US" sz="2000" dirty="0" smtClean="0">
                  <a:latin typeface="Times" panose="02020603050405020304" pitchFamily="18" charset="0"/>
                  <a:ea typeface="宋体" panose="02010600030101010101" pitchFamily="2" charset="-122"/>
                </a:rPr>
                <a:t>         list</a:t>
              </a:r>
              <a:r>
                <a:rPr lang="zh-CN" altLang="en-US" sz="2000" dirty="0">
                  <a:latin typeface="Times" panose="02020603050405020304" pitchFamily="18" charset="0"/>
                  <a:ea typeface="宋体" panose="02010600030101010101" pitchFamily="2" charset="-122"/>
                </a:rPr>
                <a:t>_add_after和list_add_before</a:t>
              </a:r>
              <a:endParaRPr lang="zh-CN" altLang="en-US" sz="2000" dirty="0">
                <a:latin typeface="Times" panose="02020603050405020304" pitchFamily="18" charset="0"/>
                <a:ea typeface="宋体" panose="02010600030101010101" pitchFamily="2" charset="-122"/>
              </a:endParaRPr>
            </a:p>
            <a:p>
              <a:pPr marL="0" lvl="1">
                <a:lnSpc>
                  <a:spcPct val="90000"/>
                </a:lnSpc>
                <a:spcBef>
                  <a:spcPct val="0"/>
                </a:spcBef>
              </a:pPr>
              <a:r>
                <a:rPr lang="zh-CN" altLang="en-US" sz="2000" dirty="0" smtClean="0">
                  <a:latin typeface="Times" panose="02020603050405020304" pitchFamily="18" charset="0"/>
                  <a:ea typeface="宋体" panose="02010600030101010101" pitchFamily="2" charset="-122"/>
                </a:rPr>
                <a:t>         list</a:t>
              </a:r>
              <a:r>
                <a:rPr lang="zh-CN" altLang="en-US" sz="2000" dirty="0">
                  <a:latin typeface="Times" panose="02020603050405020304" pitchFamily="18" charset="0"/>
                  <a:ea typeface="宋体" panose="02010600030101010101" pitchFamily="2" charset="-122"/>
                </a:rPr>
                <a:t>_del(list_entry_t *listelm)</a:t>
              </a:r>
            </a:p>
          </p:txBody>
        </p:sp>
        <p:pic>
          <p:nvPicPr>
            <p:cNvPr id="12" name="图片 11" descr="小点1.png"/>
            <p:cNvPicPr>
              <a:picLocks noChangeAspect="1"/>
            </p:cNvPicPr>
            <p:nvPr/>
          </p:nvPicPr>
          <p:blipFill>
            <a:blip r:embed="rId3" cstate="print"/>
            <a:stretch>
              <a:fillRect/>
            </a:stretch>
          </p:blipFill>
          <p:spPr>
            <a:xfrm>
              <a:off x="1187624" y="1260446"/>
              <a:ext cx="151066" cy="148997"/>
            </a:xfrm>
            <a:prstGeom prst="rect">
              <a:avLst/>
            </a:prstGeom>
          </p:spPr>
        </p:pic>
        <p:pic>
          <p:nvPicPr>
            <p:cNvPr id="13" name="图片 12" descr="小点1.png"/>
            <p:cNvPicPr>
              <a:picLocks noChangeAspect="1"/>
            </p:cNvPicPr>
            <p:nvPr/>
          </p:nvPicPr>
          <p:blipFill>
            <a:blip r:embed="rId3" cstate="print"/>
            <a:stretch>
              <a:fillRect/>
            </a:stretch>
          </p:blipFill>
          <p:spPr>
            <a:xfrm>
              <a:off x="1187624" y="1532672"/>
              <a:ext cx="151066" cy="148997"/>
            </a:xfrm>
            <a:prstGeom prst="rect">
              <a:avLst/>
            </a:prstGeom>
          </p:spPr>
        </p:pic>
        <p:pic>
          <p:nvPicPr>
            <p:cNvPr id="14" name="图片 13" descr="小点1.png"/>
            <p:cNvPicPr>
              <a:picLocks noChangeAspect="1"/>
            </p:cNvPicPr>
            <p:nvPr/>
          </p:nvPicPr>
          <p:blipFill>
            <a:blip r:embed="rId3" cstate="print"/>
            <a:stretch>
              <a:fillRect/>
            </a:stretch>
          </p:blipFill>
          <p:spPr>
            <a:xfrm>
              <a:off x="1187624" y="1803668"/>
              <a:ext cx="151066" cy="148997"/>
            </a:xfrm>
            <a:prstGeom prst="rect">
              <a:avLst/>
            </a:prstGeom>
          </p:spPr>
        </p:pic>
      </p:grpSp>
      <p:sp>
        <p:nvSpPr>
          <p:cNvPr id="15" name="TextBox 82"/>
          <p:cNvSpPr txBox="1"/>
          <p:nvPr/>
        </p:nvSpPr>
        <p:spPr>
          <a:xfrm>
            <a:off x="791424" y="2099632"/>
            <a:ext cx="6883698" cy="400110"/>
          </a:xfrm>
          <a:prstGeom prst="rect">
            <a:avLst/>
          </a:prstGeom>
          <a:noFill/>
        </p:spPr>
        <p:txBody>
          <a:bodyPr wrap="square" rtlCol="0">
            <a:spAutoFit/>
          </a:bodyPr>
          <a:lstStyle/>
          <a:p>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访问</a:t>
            </a:r>
            <a:r>
              <a:rPr lang="zh-CN" altLang="en-US" sz="2000" b="1" dirty="0">
                <a:solidFill>
                  <a:srgbClr val="11576A"/>
                </a:solidFill>
                <a:latin typeface="微软雅黑" panose="020B0503020204020204" pitchFamily="34" charset="-122"/>
                <a:ea typeface="微软雅黑" panose="020B0503020204020204" pitchFamily="34" charset="-122"/>
              </a:rPr>
              <a:t>链表节点所在的宿主数据结构</a:t>
            </a:r>
          </a:p>
        </p:txBody>
      </p:sp>
      <p:sp>
        <p:nvSpPr>
          <p:cNvPr id="16" name="Text Box 5"/>
          <p:cNvSpPr txBox="1">
            <a:spLocks noChangeArrowheads="1"/>
          </p:cNvSpPr>
          <p:nvPr/>
        </p:nvSpPr>
        <p:spPr bwMode="auto">
          <a:xfrm>
            <a:off x="1187624" y="2557785"/>
            <a:ext cx="567815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Monotype Sorts"/>
              <a:buBlip>
                <a:blip r:embed="rId4"/>
              </a:buBlip>
              <a:defRPr sz="2400">
                <a:solidFill>
                  <a:schemeClr val="tx1"/>
                </a:solidFill>
                <a:latin typeface="Times New Roman" panose="02020603050405020304" pitchFamily="18" charset="0"/>
                <a:ea typeface="MS PGothic"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9pPr>
          </a:lstStyle>
          <a:p>
            <a:pPr>
              <a:lnSpc>
                <a:spcPct val="90000"/>
              </a:lnSpc>
              <a:spcBef>
                <a:spcPct val="0"/>
              </a:spcBef>
              <a:buClrTx/>
              <a:buSzTx/>
              <a:buNone/>
            </a:pPr>
            <a:r>
              <a:rPr lang="en-US" altLang="zh-CN" sz="2000" dirty="0" err="1">
                <a:latin typeface="Times" panose="02020603050405020304" pitchFamily="18" charset="0"/>
                <a:ea typeface="宋体" panose="02010600030101010101" pitchFamily="2" charset="-122"/>
              </a:rPr>
              <a:t>free_area_t</a:t>
            </a: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free_area</a:t>
            </a:r>
            <a:r>
              <a:rPr lang="en-US" altLang="zh-CN" sz="2000" dirty="0">
                <a:latin typeface="Times" panose="02020603050405020304" pitchFamily="18" charset="0"/>
                <a:ea typeface="宋体" panose="02010600030101010101" pitchFamily="2" charset="-122"/>
              </a:rPr>
              <a:t>; </a:t>
            </a:r>
            <a:endParaRPr lang="en-US" altLang="zh-CN" sz="2000" dirty="0">
              <a:latin typeface="Times" panose="02020603050405020304" pitchFamily="18" charset="0"/>
              <a:ea typeface="宋体" panose="02010600030101010101" pitchFamily="2" charset="-122"/>
            </a:endParaRPr>
          </a:p>
          <a:p>
            <a:pPr>
              <a:lnSpc>
                <a:spcPct val="90000"/>
              </a:lnSpc>
              <a:spcBef>
                <a:spcPct val="0"/>
              </a:spcBef>
              <a:buClrTx/>
              <a:buSzTx/>
              <a:buNone/>
            </a:pPr>
            <a:r>
              <a:rPr lang="en-US" altLang="zh-CN" sz="2000" dirty="0" err="1">
                <a:latin typeface="Times" panose="02020603050405020304" pitchFamily="18" charset="0"/>
                <a:ea typeface="宋体" panose="02010600030101010101" pitchFamily="2" charset="-122"/>
              </a:rPr>
              <a:t>list_entry_t</a:t>
            </a:r>
            <a:r>
              <a:rPr lang="en-US" altLang="zh-CN" sz="2000" dirty="0">
                <a:latin typeface="Times" panose="02020603050405020304" pitchFamily="18" charset="0"/>
                <a:ea typeface="宋体" panose="02010600030101010101" pitchFamily="2" charset="-122"/>
              </a:rPr>
              <a:t> * le = &amp;</a:t>
            </a:r>
            <a:r>
              <a:rPr lang="en-US" altLang="zh-CN" sz="2000" dirty="0" err="1">
                <a:latin typeface="Times" panose="02020603050405020304" pitchFamily="18" charset="0"/>
                <a:ea typeface="宋体" panose="02010600030101010101" pitchFamily="2" charset="-122"/>
              </a:rPr>
              <a:t>free_area.free_list</a:t>
            </a:r>
            <a:r>
              <a:rPr lang="en-US" altLang="zh-CN" sz="2000" dirty="0">
                <a:latin typeface="Times" panose="02020603050405020304" pitchFamily="18" charset="0"/>
                <a:ea typeface="宋体" panose="02010600030101010101" pitchFamily="2" charset="-122"/>
              </a:rPr>
              <a:t>;  </a:t>
            </a:r>
            <a:endParaRPr lang="en-US" altLang="zh-CN" sz="2000" dirty="0">
              <a:latin typeface="Times" panose="02020603050405020304" pitchFamily="18" charset="0"/>
              <a:ea typeface="宋体" panose="02010600030101010101" pitchFamily="2" charset="-122"/>
            </a:endParaRPr>
          </a:p>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while((le=</a:t>
            </a:r>
            <a:r>
              <a:rPr lang="en-US" altLang="zh-CN" sz="2000" dirty="0" err="1">
                <a:latin typeface="Times" panose="02020603050405020304" pitchFamily="18" charset="0"/>
                <a:ea typeface="宋体" panose="02010600030101010101" pitchFamily="2" charset="-122"/>
              </a:rPr>
              <a:t>list_next</a:t>
            </a:r>
            <a:r>
              <a:rPr lang="en-US" altLang="zh-CN" sz="2000" dirty="0">
                <a:latin typeface="Times" panose="02020603050405020304" pitchFamily="18" charset="0"/>
                <a:ea typeface="宋体" panose="02010600030101010101" pitchFamily="2" charset="-122"/>
              </a:rPr>
              <a:t>(le)) != &amp;</a:t>
            </a:r>
            <a:r>
              <a:rPr lang="en-US" altLang="zh-CN" sz="2000" dirty="0" err="1">
                <a:latin typeface="Times" panose="02020603050405020304" pitchFamily="18" charset="0"/>
                <a:ea typeface="宋体" panose="02010600030101010101" pitchFamily="2" charset="-122"/>
              </a:rPr>
              <a:t>free_area.free_list</a:t>
            </a:r>
            <a:r>
              <a:rPr lang="en-US" altLang="zh-CN" sz="2000" dirty="0">
                <a:latin typeface="Times" panose="02020603050405020304" pitchFamily="18" charset="0"/>
                <a:ea typeface="宋体" panose="02010600030101010101" pitchFamily="2" charset="-122"/>
              </a:rPr>
              <a:t>) { </a:t>
            </a:r>
            <a:endParaRPr lang="en-US" altLang="zh-CN" sz="2000" dirty="0">
              <a:latin typeface="Times" panose="02020603050405020304" pitchFamily="18" charset="0"/>
              <a:ea typeface="宋体" panose="02010600030101010101" pitchFamily="2" charset="-122"/>
            </a:endParaRPr>
          </a:p>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      struct Page *p = le2page(le, </a:t>
            </a:r>
            <a:r>
              <a:rPr lang="en-US" altLang="zh-CN" sz="2000" dirty="0" err="1">
                <a:latin typeface="Times" panose="02020603050405020304" pitchFamily="18" charset="0"/>
                <a:ea typeface="宋体" panose="02010600030101010101" pitchFamily="2" charset="-122"/>
              </a:rPr>
              <a:t>page_link</a:t>
            </a:r>
            <a:r>
              <a:rPr lang="en-US" altLang="zh-CN" sz="2000" dirty="0">
                <a:latin typeface="Times" panose="02020603050405020304" pitchFamily="18" charset="0"/>
                <a:ea typeface="宋体" panose="02010600030101010101" pitchFamily="2" charset="-122"/>
              </a:rPr>
              <a:t>);        ……</a:t>
            </a:r>
            <a:endParaRPr lang="en-US" altLang="zh-CN" sz="2000" dirty="0">
              <a:latin typeface="Times" panose="02020603050405020304" pitchFamily="18" charset="0"/>
              <a:ea typeface="宋体" panose="02010600030101010101" pitchFamily="2" charset="-122"/>
            </a:endParaRPr>
          </a:p>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par>
                                <p:cTn id="16" presetID="22" presetClass="entr" presetSubtype="8"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15" grpId="0"/>
      <p:bldP spid="1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521460" y="213995"/>
            <a:ext cx="6751955" cy="578485"/>
          </a:xfrm>
          <a:prstGeom prst="rect">
            <a:avLst/>
          </a:prstGeom>
          <a:noFill/>
        </p:spPr>
        <p:txBody>
          <a:bodyPr wrap="square" rtlCol="0">
            <a:spAutoFit/>
          </a:bodyPr>
          <a:lstStyle/>
          <a:p>
            <a:r>
              <a:rPr lang="zh-CN" altLang="en-US" sz="3000" b="1" dirty="0">
                <a:solidFill>
                  <a:srgbClr val="11576A"/>
                </a:solidFill>
                <a:latin typeface="微软雅黑" panose="020B0503020204020204" pitchFamily="34" charset="-122"/>
                <a:ea typeface="微软雅黑" panose="020B0503020204020204" pitchFamily="34" charset="-122"/>
              </a:rPr>
              <a:t>了解</a:t>
            </a:r>
            <a:r>
              <a:rPr lang="en-US" altLang="zh-CN" sz="3000" b="1" dirty="0" err="1">
                <a:solidFill>
                  <a:srgbClr val="11576A"/>
                </a:solidFill>
                <a:latin typeface="微软雅黑" panose="020B0503020204020204" pitchFamily="34" charset="-122"/>
                <a:ea typeface="微软雅黑" panose="020B0503020204020204" pitchFamily="34" charset="-122"/>
              </a:rPr>
              <a:t>ucore</a:t>
            </a:r>
            <a:r>
              <a:rPr lang="zh-CN" altLang="en-US" sz="3000" b="1" dirty="0">
                <a:solidFill>
                  <a:srgbClr val="11576A"/>
                </a:solidFill>
                <a:latin typeface="微软雅黑" panose="020B0503020204020204" pitchFamily="34" charset="-122"/>
                <a:ea typeface="微软雅黑" panose="020B0503020204020204" pitchFamily="34" charset="-122"/>
              </a:rPr>
              <a:t>编程方法和通用数据结构</a:t>
            </a:r>
          </a:p>
        </p:txBody>
      </p:sp>
      <p:graphicFrame>
        <p:nvGraphicFramePr>
          <p:cNvPr id="11" name="Object 8"/>
          <p:cNvGraphicFramePr/>
          <p:nvPr/>
        </p:nvGraphicFramePr>
        <p:xfrm>
          <a:off x="6781613" y="912310"/>
          <a:ext cx="2326891" cy="2163496"/>
        </p:xfrm>
        <a:graphic>
          <a:graphicData uri="http://schemas.openxmlformats.org/presentationml/2006/ole">
            <mc:AlternateContent xmlns:mc="http://schemas.openxmlformats.org/markup-compatibility/2006">
              <mc:Choice xmlns:v="urn:schemas-microsoft-com:vml" Requires="v">
                <p:oleObj spid="_x0000_s13338" name="" r:id="rId1" imgW="2781300" imgH="2466340" progId="Word.Document.12">
                  <p:embed/>
                </p:oleObj>
              </mc:Choice>
              <mc:Fallback>
                <p:oleObj name="" r:id="rId1" imgW="2781300" imgH="2466340" progId="Word.Document.12">
                  <p:embed/>
                  <p:pic>
                    <p:nvPicPr>
                      <p:cNvPr id="0" name="图片 133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613" y="912310"/>
                        <a:ext cx="2326891" cy="2163496"/>
                      </a:xfrm>
                      <a:prstGeom prst="rect">
                        <a:avLst/>
                      </a:prstGeom>
                      <a:noFill/>
                      <a:ln>
                        <a:noFill/>
                      </a:ln>
                    </p:spPr>
                  </p:pic>
                </p:oleObj>
              </mc:Fallback>
            </mc:AlternateContent>
          </a:graphicData>
        </a:graphic>
      </p:graphicFrame>
      <p:grpSp>
        <p:nvGrpSpPr>
          <p:cNvPr id="2" name="组合 1"/>
          <p:cNvGrpSpPr/>
          <p:nvPr/>
        </p:nvGrpSpPr>
        <p:grpSpPr>
          <a:xfrm>
            <a:off x="755576" y="843558"/>
            <a:ext cx="6883698" cy="1231106"/>
            <a:chOff x="755576" y="843558"/>
            <a:chExt cx="6883698" cy="1231106"/>
          </a:xfrm>
        </p:grpSpPr>
        <p:sp>
          <p:nvSpPr>
            <p:cNvPr id="57" name="TextBox 82"/>
            <p:cNvSpPr txBox="1"/>
            <p:nvPr/>
          </p:nvSpPr>
          <p:spPr>
            <a:xfrm>
              <a:off x="755576" y="843558"/>
              <a:ext cx="6883698" cy="1231106"/>
            </a:xfrm>
            <a:prstGeom prst="rect">
              <a:avLst/>
            </a:prstGeom>
            <a:noFill/>
          </p:spPr>
          <p:txBody>
            <a:bodyPr wrap="square" rtlCol="0">
              <a:spAutoFit/>
            </a:bodyPr>
            <a:lstStyle/>
            <a:p>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链表</a:t>
              </a:r>
              <a:r>
                <a:rPr lang="zh-CN" altLang="en-US" sz="2000" b="1" dirty="0">
                  <a:solidFill>
                    <a:srgbClr val="11576A"/>
                  </a:solidFill>
                  <a:latin typeface="微软雅黑" panose="020B0503020204020204" pitchFamily="34" charset="-122"/>
                  <a:ea typeface="微软雅黑" panose="020B0503020204020204" pitchFamily="34" charset="-122"/>
                </a:rPr>
                <a:t>操作函数</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0" lvl="1">
                <a:lnSpc>
                  <a:spcPct val="90000"/>
                </a:lnSpc>
                <a:spcBef>
                  <a:spcPct val="0"/>
                </a:spcBef>
              </a:pPr>
              <a:r>
                <a:rPr lang="zh-CN" altLang="en-US" sz="2000" dirty="0" smtClean="0">
                  <a:latin typeface="Times" panose="02020603050405020304" pitchFamily="18" charset="0"/>
                  <a:ea typeface="宋体" panose="02010600030101010101" pitchFamily="2" charset="-122"/>
                </a:rPr>
                <a:t>         list</a:t>
              </a:r>
              <a:r>
                <a:rPr lang="zh-CN" altLang="en-US" sz="2000" dirty="0">
                  <a:latin typeface="Times" panose="02020603050405020304" pitchFamily="18" charset="0"/>
                  <a:ea typeface="宋体" panose="02010600030101010101" pitchFamily="2" charset="-122"/>
                </a:rPr>
                <a:t>_init(list_entry_t *elm)</a:t>
              </a:r>
              <a:endParaRPr lang="zh-CN" altLang="en-US" sz="2000" dirty="0">
                <a:latin typeface="Times" panose="02020603050405020304" pitchFamily="18" charset="0"/>
                <a:ea typeface="宋体" panose="02010600030101010101" pitchFamily="2" charset="-122"/>
              </a:endParaRPr>
            </a:p>
            <a:p>
              <a:pPr marL="0" lvl="1">
                <a:lnSpc>
                  <a:spcPct val="90000"/>
                </a:lnSpc>
                <a:spcBef>
                  <a:spcPct val="0"/>
                </a:spcBef>
              </a:pPr>
              <a:r>
                <a:rPr lang="zh-CN" altLang="en-US" sz="2000" dirty="0" smtClean="0">
                  <a:latin typeface="Times" panose="02020603050405020304" pitchFamily="18" charset="0"/>
                  <a:ea typeface="宋体" panose="02010600030101010101" pitchFamily="2" charset="-122"/>
                </a:rPr>
                <a:t>         list</a:t>
              </a:r>
              <a:r>
                <a:rPr lang="zh-CN" altLang="en-US" sz="2000" dirty="0">
                  <a:latin typeface="Times" panose="02020603050405020304" pitchFamily="18" charset="0"/>
                  <a:ea typeface="宋体" panose="02010600030101010101" pitchFamily="2" charset="-122"/>
                </a:rPr>
                <a:t>_add_after和list_add_before</a:t>
              </a:r>
              <a:endParaRPr lang="zh-CN" altLang="en-US" sz="2000" dirty="0">
                <a:latin typeface="Times" panose="02020603050405020304" pitchFamily="18" charset="0"/>
                <a:ea typeface="宋体" panose="02010600030101010101" pitchFamily="2" charset="-122"/>
              </a:endParaRPr>
            </a:p>
            <a:p>
              <a:pPr marL="0" lvl="1">
                <a:lnSpc>
                  <a:spcPct val="90000"/>
                </a:lnSpc>
                <a:spcBef>
                  <a:spcPct val="0"/>
                </a:spcBef>
              </a:pPr>
              <a:r>
                <a:rPr lang="zh-CN" altLang="en-US" sz="2000" dirty="0" smtClean="0">
                  <a:latin typeface="Times" panose="02020603050405020304" pitchFamily="18" charset="0"/>
                  <a:ea typeface="宋体" panose="02010600030101010101" pitchFamily="2" charset="-122"/>
                </a:rPr>
                <a:t>         list</a:t>
              </a:r>
              <a:r>
                <a:rPr lang="zh-CN" altLang="en-US" sz="2000" dirty="0">
                  <a:latin typeface="Times" panose="02020603050405020304" pitchFamily="18" charset="0"/>
                  <a:ea typeface="宋体" panose="02010600030101010101" pitchFamily="2" charset="-122"/>
                </a:rPr>
                <a:t>_del(list_entry_t *listelm)</a:t>
              </a:r>
            </a:p>
          </p:txBody>
        </p:sp>
        <p:pic>
          <p:nvPicPr>
            <p:cNvPr id="12" name="图片 11" descr="小点1.png"/>
            <p:cNvPicPr>
              <a:picLocks noChangeAspect="1"/>
            </p:cNvPicPr>
            <p:nvPr/>
          </p:nvPicPr>
          <p:blipFill>
            <a:blip r:embed="rId3" cstate="print"/>
            <a:stretch>
              <a:fillRect/>
            </a:stretch>
          </p:blipFill>
          <p:spPr>
            <a:xfrm>
              <a:off x="1187624" y="1260446"/>
              <a:ext cx="151066" cy="148997"/>
            </a:xfrm>
            <a:prstGeom prst="rect">
              <a:avLst/>
            </a:prstGeom>
          </p:spPr>
        </p:pic>
        <p:pic>
          <p:nvPicPr>
            <p:cNvPr id="13" name="图片 12" descr="小点1.png"/>
            <p:cNvPicPr>
              <a:picLocks noChangeAspect="1"/>
            </p:cNvPicPr>
            <p:nvPr/>
          </p:nvPicPr>
          <p:blipFill>
            <a:blip r:embed="rId3" cstate="print"/>
            <a:stretch>
              <a:fillRect/>
            </a:stretch>
          </p:blipFill>
          <p:spPr>
            <a:xfrm>
              <a:off x="1187624" y="1532672"/>
              <a:ext cx="151066" cy="148997"/>
            </a:xfrm>
            <a:prstGeom prst="rect">
              <a:avLst/>
            </a:prstGeom>
          </p:spPr>
        </p:pic>
        <p:pic>
          <p:nvPicPr>
            <p:cNvPr id="14" name="图片 13" descr="小点1.png"/>
            <p:cNvPicPr>
              <a:picLocks noChangeAspect="1"/>
            </p:cNvPicPr>
            <p:nvPr/>
          </p:nvPicPr>
          <p:blipFill>
            <a:blip r:embed="rId3" cstate="print"/>
            <a:stretch>
              <a:fillRect/>
            </a:stretch>
          </p:blipFill>
          <p:spPr>
            <a:xfrm>
              <a:off x="1187624" y="1803668"/>
              <a:ext cx="151066" cy="148997"/>
            </a:xfrm>
            <a:prstGeom prst="rect">
              <a:avLst/>
            </a:prstGeom>
          </p:spPr>
        </p:pic>
      </p:grpSp>
      <p:sp>
        <p:nvSpPr>
          <p:cNvPr id="15" name="TextBox 82"/>
          <p:cNvSpPr txBox="1"/>
          <p:nvPr/>
        </p:nvSpPr>
        <p:spPr>
          <a:xfrm>
            <a:off x="791424" y="2099632"/>
            <a:ext cx="6883698" cy="400110"/>
          </a:xfrm>
          <a:prstGeom prst="rect">
            <a:avLst/>
          </a:prstGeom>
          <a:noFill/>
        </p:spPr>
        <p:txBody>
          <a:bodyPr wrap="square" rtlCol="0">
            <a:spAutoFit/>
          </a:bodyPr>
          <a:lstStyle/>
          <a:p>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访问</a:t>
            </a:r>
            <a:r>
              <a:rPr lang="zh-CN" altLang="en-US" sz="2000" b="1" dirty="0">
                <a:solidFill>
                  <a:srgbClr val="11576A"/>
                </a:solidFill>
                <a:latin typeface="微软雅黑" panose="020B0503020204020204" pitchFamily="34" charset="-122"/>
                <a:ea typeface="微软雅黑" panose="020B0503020204020204" pitchFamily="34" charset="-122"/>
              </a:rPr>
              <a:t>链表节点所在的宿主数据结构</a:t>
            </a:r>
          </a:p>
        </p:txBody>
      </p:sp>
      <p:sp>
        <p:nvSpPr>
          <p:cNvPr id="17" name="Text Box 6"/>
          <p:cNvSpPr txBox="1">
            <a:spLocks noChangeArrowheads="1"/>
          </p:cNvSpPr>
          <p:nvPr/>
        </p:nvSpPr>
        <p:spPr bwMode="auto">
          <a:xfrm>
            <a:off x="400164" y="2591543"/>
            <a:ext cx="848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4"/>
              </a:buBlip>
              <a:defRPr sz="2400">
                <a:solidFill>
                  <a:schemeClr val="tx1"/>
                </a:solidFill>
                <a:latin typeface="Times New Roman" panose="02020603050405020304" pitchFamily="18" charset="0"/>
                <a:ea typeface="MS PGothic"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9pPr>
          </a:lstStyle>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#define le2page(le, member)      </a:t>
            </a:r>
            <a:r>
              <a:rPr lang="en-US" altLang="zh-CN" sz="2000" dirty="0" err="1">
                <a:latin typeface="Times" panose="02020603050405020304" pitchFamily="18" charset="0"/>
                <a:ea typeface="宋体" panose="02010600030101010101" pitchFamily="2" charset="-122"/>
              </a:rPr>
              <a:t>to_struct</a:t>
            </a:r>
            <a:r>
              <a:rPr lang="en-US" altLang="zh-CN" sz="2000" dirty="0">
                <a:latin typeface="Times" panose="02020603050405020304" pitchFamily="18" charset="0"/>
                <a:ea typeface="宋体" panose="02010600030101010101" pitchFamily="2" charset="-122"/>
              </a:rPr>
              <a:t>((le), struct Page, member)</a:t>
            </a:r>
          </a:p>
        </p:txBody>
      </p:sp>
    </p:spTree>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521460" y="213995"/>
            <a:ext cx="6909435" cy="578485"/>
          </a:xfrm>
          <a:prstGeom prst="rect">
            <a:avLst/>
          </a:prstGeom>
          <a:noFill/>
        </p:spPr>
        <p:txBody>
          <a:bodyPr wrap="square" rtlCol="0">
            <a:spAutoFit/>
          </a:bodyPr>
          <a:lstStyle/>
          <a:p>
            <a:r>
              <a:rPr lang="zh-CN" altLang="en-US" sz="3000" b="1" dirty="0">
                <a:solidFill>
                  <a:srgbClr val="11576A"/>
                </a:solidFill>
                <a:latin typeface="微软雅黑" panose="020B0503020204020204" pitchFamily="34" charset="-122"/>
                <a:ea typeface="微软雅黑" panose="020B0503020204020204" pitchFamily="34" charset="-122"/>
              </a:rPr>
              <a:t>了解</a:t>
            </a:r>
            <a:r>
              <a:rPr lang="en-US" altLang="zh-CN" sz="3000" b="1" dirty="0" err="1">
                <a:solidFill>
                  <a:srgbClr val="11576A"/>
                </a:solidFill>
                <a:latin typeface="微软雅黑" panose="020B0503020204020204" pitchFamily="34" charset="-122"/>
                <a:ea typeface="微软雅黑" panose="020B0503020204020204" pitchFamily="34" charset="-122"/>
              </a:rPr>
              <a:t>ucore</a:t>
            </a:r>
            <a:r>
              <a:rPr lang="zh-CN" altLang="en-US" sz="3000" b="1" dirty="0">
                <a:solidFill>
                  <a:srgbClr val="11576A"/>
                </a:solidFill>
                <a:latin typeface="微软雅黑" panose="020B0503020204020204" pitchFamily="34" charset="-122"/>
                <a:ea typeface="微软雅黑" panose="020B0503020204020204" pitchFamily="34" charset="-122"/>
              </a:rPr>
              <a:t>编程方法和通用数据结构</a:t>
            </a:r>
          </a:p>
        </p:txBody>
      </p:sp>
      <p:graphicFrame>
        <p:nvGraphicFramePr>
          <p:cNvPr id="11" name="Object 8"/>
          <p:cNvGraphicFramePr/>
          <p:nvPr/>
        </p:nvGraphicFramePr>
        <p:xfrm>
          <a:off x="6781613" y="912310"/>
          <a:ext cx="2326891" cy="2163496"/>
        </p:xfrm>
        <a:graphic>
          <a:graphicData uri="http://schemas.openxmlformats.org/presentationml/2006/ole">
            <mc:AlternateContent xmlns:mc="http://schemas.openxmlformats.org/markup-compatibility/2006">
              <mc:Choice xmlns:v="urn:schemas-microsoft-com:vml" Requires="v">
                <p:oleObj spid="_x0000_s14362" name="" r:id="rId1" imgW="2781300" imgH="2466340" progId="Word.Document.12">
                  <p:embed/>
                </p:oleObj>
              </mc:Choice>
              <mc:Fallback>
                <p:oleObj name="" r:id="rId1" imgW="2781300" imgH="2466340" progId="Word.Document.12">
                  <p:embed/>
                  <p:pic>
                    <p:nvPicPr>
                      <p:cNvPr id="0" name="图片 1436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613" y="912310"/>
                        <a:ext cx="2326891" cy="2163496"/>
                      </a:xfrm>
                      <a:prstGeom prst="rect">
                        <a:avLst/>
                      </a:prstGeom>
                      <a:noFill/>
                      <a:ln>
                        <a:noFill/>
                      </a:ln>
                    </p:spPr>
                  </p:pic>
                </p:oleObj>
              </mc:Fallback>
            </mc:AlternateContent>
          </a:graphicData>
        </a:graphic>
      </p:graphicFrame>
      <p:grpSp>
        <p:nvGrpSpPr>
          <p:cNvPr id="2" name="组合 1"/>
          <p:cNvGrpSpPr/>
          <p:nvPr/>
        </p:nvGrpSpPr>
        <p:grpSpPr>
          <a:xfrm>
            <a:off x="755576" y="843558"/>
            <a:ext cx="6883698" cy="1231106"/>
            <a:chOff x="755576" y="843558"/>
            <a:chExt cx="6883698" cy="1231106"/>
          </a:xfrm>
        </p:grpSpPr>
        <p:sp>
          <p:nvSpPr>
            <p:cNvPr id="57" name="TextBox 82"/>
            <p:cNvSpPr txBox="1"/>
            <p:nvPr/>
          </p:nvSpPr>
          <p:spPr>
            <a:xfrm>
              <a:off x="755576" y="843558"/>
              <a:ext cx="6883698" cy="1231106"/>
            </a:xfrm>
            <a:prstGeom prst="rect">
              <a:avLst/>
            </a:prstGeom>
            <a:noFill/>
          </p:spPr>
          <p:txBody>
            <a:bodyPr wrap="square" rtlCol="0">
              <a:spAutoFit/>
            </a:bodyPr>
            <a:lstStyle/>
            <a:p>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链表</a:t>
              </a:r>
              <a:r>
                <a:rPr lang="zh-CN" altLang="en-US" sz="2000" b="1" dirty="0">
                  <a:solidFill>
                    <a:srgbClr val="11576A"/>
                  </a:solidFill>
                  <a:latin typeface="微软雅黑" panose="020B0503020204020204" pitchFamily="34" charset="-122"/>
                  <a:ea typeface="微软雅黑" panose="020B0503020204020204" pitchFamily="34" charset="-122"/>
                </a:rPr>
                <a:t>操作函数</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0" lvl="1">
                <a:lnSpc>
                  <a:spcPct val="90000"/>
                </a:lnSpc>
                <a:spcBef>
                  <a:spcPct val="0"/>
                </a:spcBef>
              </a:pPr>
              <a:r>
                <a:rPr lang="zh-CN" altLang="en-US" sz="2000" dirty="0" smtClean="0">
                  <a:latin typeface="Times" panose="02020603050405020304" pitchFamily="18" charset="0"/>
                  <a:ea typeface="宋体" panose="02010600030101010101" pitchFamily="2" charset="-122"/>
                </a:rPr>
                <a:t>         list</a:t>
              </a:r>
              <a:r>
                <a:rPr lang="zh-CN" altLang="en-US" sz="2000" dirty="0">
                  <a:latin typeface="Times" panose="02020603050405020304" pitchFamily="18" charset="0"/>
                  <a:ea typeface="宋体" panose="02010600030101010101" pitchFamily="2" charset="-122"/>
                </a:rPr>
                <a:t>_init(list_entry_t *elm)</a:t>
              </a:r>
              <a:endParaRPr lang="zh-CN" altLang="en-US" sz="2000" dirty="0">
                <a:latin typeface="Times" panose="02020603050405020304" pitchFamily="18" charset="0"/>
                <a:ea typeface="宋体" panose="02010600030101010101" pitchFamily="2" charset="-122"/>
              </a:endParaRPr>
            </a:p>
            <a:p>
              <a:pPr marL="0" lvl="1">
                <a:lnSpc>
                  <a:spcPct val="90000"/>
                </a:lnSpc>
                <a:spcBef>
                  <a:spcPct val="0"/>
                </a:spcBef>
              </a:pPr>
              <a:r>
                <a:rPr lang="zh-CN" altLang="en-US" sz="2000" dirty="0" smtClean="0">
                  <a:latin typeface="Times" panose="02020603050405020304" pitchFamily="18" charset="0"/>
                  <a:ea typeface="宋体" panose="02010600030101010101" pitchFamily="2" charset="-122"/>
                </a:rPr>
                <a:t>         list</a:t>
              </a:r>
              <a:r>
                <a:rPr lang="zh-CN" altLang="en-US" sz="2000" dirty="0">
                  <a:latin typeface="Times" panose="02020603050405020304" pitchFamily="18" charset="0"/>
                  <a:ea typeface="宋体" panose="02010600030101010101" pitchFamily="2" charset="-122"/>
                </a:rPr>
                <a:t>_add_after和list_add_before</a:t>
              </a:r>
              <a:endParaRPr lang="zh-CN" altLang="en-US" sz="2000" dirty="0">
                <a:latin typeface="Times" panose="02020603050405020304" pitchFamily="18" charset="0"/>
                <a:ea typeface="宋体" panose="02010600030101010101" pitchFamily="2" charset="-122"/>
              </a:endParaRPr>
            </a:p>
            <a:p>
              <a:pPr marL="0" lvl="1">
                <a:lnSpc>
                  <a:spcPct val="90000"/>
                </a:lnSpc>
                <a:spcBef>
                  <a:spcPct val="0"/>
                </a:spcBef>
              </a:pPr>
              <a:r>
                <a:rPr lang="zh-CN" altLang="en-US" sz="2000" dirty="0" smtClean="0">
                  <a:latin typeface="Times" panose="02020603050405020304" pitchFamily="18" charset="0"/>
                  <a:ea typeface="宋体" panose="02010600030101010101" pitchFamily="2" charset="-122"/>
                </a:rPr>
                <a:t>         list</a:t>
              </a:r>
              <a:r>
                <a:rPr lang="zh-CN" altLang="en-US" sz="2000" dirty="0">
                  <a:latin typeface="Times" panose="02020603050405020304" pitchFamily="18" charset="0"/>
                  <a:ea typeface="宋体" panose="02010600030101010101" pitchFamily="2" charset="-122"/>
                </a:rPr>
                <a:t>_del(list_entry_t *listelm)</a:t>
              </a:r>
            </a:p>
          </p:txBody>
        </p:sp>
        <p:pic>
          <p:nvPicPr>
            <p:cNvPr id="12" name="图片 11" descr="小点1.png"/>
            <p:cNvPicPr>
              <a:picLocks noChangeAspect="1"/>
            </p:cNvPicPr>
            <p:nvPr/>
          </p:nvPicPr>
          <p:blipFill>
            <a:blip r:embed="rId3" cstate="print"/>
            <a:stretch>
              <a:fillRect/>
            </a:stretch>
          </p:blipFill>
          <p:spPr>
            <a:xfrm>
              <a:off x="1187624" y="1260446"/>
              <a:ext cx="151066" cy="148997"/>
            </a:xfrm>
            <a:prstGeom prst="rect">
              <a:avLst/>
            </a:prstGeom>
          </p:spPr>
        </p:pic>
        <p:pic>
          <p:nvPicPr>
            <p:cNvPr id="13" name="图片 12" descr="小点1.png"/>
            <p:cNvPicPr>
              <a:picLocks noChangeAspect="1"/>
            </p:cNvPicPr>
            <p:nvPr/>
          </p:nvPicPr>
          <p:blipFill>
            <a:blip r:embed="rId3" cstate="print"/>
            <a:stretch>
              <a:fillRect/>
            </a:stretch>
          </p:blipFill>
          <p:spPr>
            <a:xfrm>
              <a:off x="1187624" y="1532672"/>
              <a:ext cx="151066" cy="148997"/>
            </a:xfrm>
            <a:prstGeom prst="rect">
              <a:avLst/>
            </a:prstGeom>
          </p:spPr>
        </p:pic>
        <p:pic>
          <p:nvPicPr>
            <p:cNvPr id="14" name="图片 13" descr="小点1.png"/>
            <p:cNvPicPr>
              <a:picLocks noChangeAspect="1"/>
            </p:cNvPicPr>
            <p:nvPr/>
          </p:nvPicPr>
          <p:blipFill>
            <a:blip r:embed="rId3" cstate="print"/>
            <a:stretch>
              <a:fillRect/>
            </a:stretch>
          </p:blipFill>
          <p:spPr>
            <a:xfrm>
              <a:off x="1187624" y="1803668"/>
              <a:ext cx="151066" cy="148997"/>
            </a:xfrm>
            <a:prstGeom prst="rect">
              <a:avLst/>
            </a:prstGeom>
          </p:spPr>
        </p:pic>
      </p:grpSp>
      <p:sp>
        <p:nvSpPr>
          <p:cNvPr id="15" name="TextBox 82"/>
          <p:cNvSpPr txBox="1"/>
          <p:nvPr/>
        </p:nvSpPr>
        <p:spPr>
          <a:xfrm>
            <a:off x="791424" y="2099632"/>
            <a:ext cx="6883698" cy="400110"/>
          </a:xfrm>
          <a:prstGeom prst="rect">
            <a:avLst/>
          </a:prstGeom>
          <a:noFill/>
        </p:spPr>
        <p:txBody>
          <a:bodyPr wrap="square" rtlCol="0">
            <a:spAutoFit/>
          </a:bodyPr>
          <a:lstStyle/>
          <a:p>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访问</a:t>
            </a:r>
            <a:r>
              <a:rPr lang="zh-CN" altLang="en-US" sz="2000" b="1" dirty="0">
                <a:solidFill>
                  <a:srgbClr val="11576A"/>
                </a:solidFill>
                <a:latin typeface="微软雅黑" panose="020B0503020204020204" pitchFamily="34" charset="-122"/>
                <a:ea typeface="微软雅黑" panose="020B0503020204020204" pitchFamily="34" charset="-122"/>
              </a:rPr>
              <a:t>链表节点所在的宿主数据结构</a:t>
            </a:r>
          </a:p>
        </p:txBody>
      </p:sp>
      <p:sp>
        <p:nvSpPr>
          <p:cNvPr id="17" name="Text Box 6"/>
          <p:cNvSpPr txBox="1">
            <a:spLocks noChangeArrowheads="1"/>
          </p:cNvSpPr>
          <p:nvPr/>
        </p:nvSpPr>
        <p:spPr bwMode="auto">
          <a:xfrm>
            <a:off x="400164" y="2591543"/>
            <a:ext cx="848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4"/>
              </a:buBlip>
              <a:defRPr sz="2400">
                <a:solidFill>
                  <a:schemeClr val="tx1"/>
                </a:solidFill>
                <a:latin typeface="Times New Roman" panose="02020603050405020304" pitchFamily="18" charset="0"/>
                <a:ea typeface="MS PGothic"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9pPr>
          </a:lstStyle>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#define le2page(le, member)      </a:t>
            </a:r>
            <a:r>
              <a:rPr lang="en-US" altLang="zh-CN" sz="2000" dirty="0" err="1">
                <a:latin typeface="Times" panose="02020603050405020304" pitchFamily="18" charset="0"/>
                <a:ea typeface="宋体" panose="02010600030101010101" pitchFamily="2" charset="-122"/>
              </a:rPr>
              <a:t>to_struct</a:t>
            </a:r>
            <a:r>
              <a:rPr lang="en-US" altLang="zh-CN" sz="2000" dirty="0">
                <a:latin typeface="Times" panose="02020603050405020304" pitchFamily="18" charset="0"/>
                <a:ea typeface="宋体" panose="02010600030101010101" pitchFamily="2" charset="-122"/>
              </a:rPr>
              <a:t>((le), struct Page, member)</a:t>
            </a:r>
          </a:p>
        </p:txBody>
      </p:sp>
      <p:sp>
        <p:nvSpPr>
          <p:cNvPr id="18" name="Text Box 7"/>
          <p:cNvSpPr txBox="1">
            <a:spLocks noChangeArrowheads="1"/>
          </p:cNvSpPr>
          <p:nvPr/>
        </p:nvSpPr>
        <p:spPr bwMode="auto">
          <a:xfrm>
            <a:off x="400164" y="3174450"/>
            <a:ext cx="75326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4"/>
              </a:buBlip>
              <a:defRPr sz="2400">
                <a:solidFill>
                  <a:schemeClr val="tx1"/>
                </a:solidFill>
                <a:latin typeface="Times New Roman" panose="02020603050405020304" pitchFamily="18" charset="0"/>
                <a:ea typeface="MS PGothic"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9pPr>
          </a:lstStyle>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#define </a:t>
            </a:r>
            <a:r>
              <a:rPr lang="en-US" altLang="zh-CN" sz="2000" dirty="0" err="1">
                <a:latin typeface="Times" panose="02020603050405020304" pitchFamily="18" charset="0"/>
                <a:ea typeface="宋体" panose="02010600030101010101" pitchFamily="2" charset="-122"/>
              </a:rPr>
              <a:t>to_struct</a:t>
            </a:r>
            <a:r>
              <a:rPr lang="en-US" altLang="zh-CN" sz="2000" dirty="0">
                <a:latin typeface="Times" panose="02020603050405020304" pitchFamily="18" charset="0"/>
                <a:ea typeface="宋体" panose="02010600030101010101" pitchFamily="2" charset="-122"/>
              </a:rPr>
              <a:t>(</a:t>
            </a:r>
            <a:r>
              <a:rPr lang="en-US" altLang="zh-CN" sz="2000" dirty="0" err="1">
                <a:latin typeface="Times" panose="02020603050405020304" pitchFamily="18" charset="0"/>
                <a:ea typeface="宋体" panose="02010600030101010101" pitchFamily="2" charset="-122"/>
              </a:rPr>
              <a:t>ptr</a:t>
            </a:r>
            <a:r>
              <a:rPr lang="en-US" altLang="zh-CN" sz="2000" dirty="0">
                <a:latin typeface="Times" panose="02020603050405020304" pitchFamily="18" charset="0"/>
                <a:ea typeface="宋体" panose="02010600030101010101" pitchFamily="2" charset="-122"/>
              </a:rPr>
              <a:t>, type, member)                               \</a:t>
            </a:r>
            <a:endParaRPr lang="en-US" altLang="zh-CN" sz="2000" dirty="0">
              <a:latin typeface="Times" panose="02020603050405020304" pitchFamily="18" charset="0"/>
              <a:ea typeface="宋体" panose="02010600030101010101" pitchFamily="2" charset="-122"/>
            </a:endParaRPr>
          </a:p>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    ((type *)((char *)(</a:t>
            </a:r>
            <a:r>
              <a:rPr lang="en-US" altLang="zh-CN" sz="2000" dirty="0" err="1">
                <a:latin typeface="Times" panose="02020603050405020304" pitchFamily="18" charset="0"/>
                <a:ea typeface="宋体" panose="02010600030101010101" pitchFamily="2" charset="-122"/>
              </a:rPr>
              <a:t>ptr</a:t>
            </a:r>
            <a:r>
              <a:rPr lang="en-US" altLang="zh-CN" sz="2000" dirty="0">
                <a:latin typeface="Times" panose="02020603050405020304" pitchFamily="18" charset="0"/>
                <a:ea typeface="宋体" panose="02010600030101010101" pitchFamily="2" charset="-122"/>
              </a:rPr>
              <a:t>) - </a:t>
            </a:r>
            <a:r>
              <a:rPr lang="en-US" altLang="zh-CN" sz="2000" dirty="0" err="1">
                <a:latin typeface="Times" panose="02020603050405020304" pitchFamily="18" charset="0"/>
                <a:ea typeface="宋体" panose="02010600030101010101" pitchFamily="2" charset="-122"/>
              </a:rPr>
              <a:t>offsetof</a:t>
            </a:r>
            <a:r>
              <a:rPr lang="en-US" altLang="zh-CN" sz="2000" dirty="0">
                <a:latin typeface="Times" panose="02020603050405020304" pitchFamily="18" charset="0"/>
                <a:ea typeface="宋体" panose="02010600030101010101" pitchFamily="2" charset="-122"/>
              </a:rPr>
              <a:t>(type, member)))</a:t>
            </a:r>
          </a:p>
        </p:txBody>
      </p:sp>
    </p:spTree>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520825" y="213995"/>
            <a:ext cx="6549390" cy="578485"/>
          </a:xfrm>
          <a:prstGeom prst="rect">
            <a:avLst/>
          </a:prstGeom>
          <a:noFill/>
        </p:spPr>
        <p:txBody>
          <a:bodyPr wrap="square" rtlCol="0">
            <a:spAutoFit/>
          </a:bodyPr>
          <a:lstStyle/>
          <a:p>
            <a:r>
              <a:rPr lang="zh-CN" altLang="en-US" sz="3000" b="1" dirty="0">
                <a:solidFill>
                  <a:srgbClr val="11576A"/>
                </a:solidFill>
                <a:latin typeface="微软雅黑" panose="020B0503020204020204" pitchFamily="34" charset="-122"/>
                <a:ea typeface="微软雅黑" panose="020B0503020204020204" pitchFamily="34" charset="-122"/>
              </a:rPr>
              <a:t>了解</a:t>
            </a:r>
            <a:r>
              <a:rPr lang="en-US" altLang="zh-CN" sz="3000" b="1" dirty="0" err="1">
                <a:solidFill>
                  <a:srgbClr val="11576A"/>
                </a:solidFill>
                <a:latin typeface="微软雅黑" panose="020B0503020204020204" pitchFamily="34" charset="-122"/>
                <a:ea typeface="微软雅黑" panose="020B0503020204020204" pitchFamily="34" charset="-122"/>
              </a:rPr>
              <a:t>ucore</a:t>
            </a:r>
            <a:r>
              <a:rPr lang="zh-CN" altLang="en-US" sz="3000" b="1" dirty="0">
                <a:solidFill>
                  <a:srgbClr val="11576A"/>
                </a:solidFill>
                <a:latin typeface="微软雅黑" panose="020B0503020204020204" pitchFamily="34" charset="-122"/>
                <a:ea typeface="微软雅黑" panose="020B0503020204020204" pitchFamily="34" charset="-122"/>
              </a:rPr>
              <a:t>编程方法和通用数据结构</a:t>
            </a:r>
          </a:p>
        </p:txBody>
      </p:sp>
      <p:graphicFrame>
        <p:nvGraphicFramePr>
          <p:cNvPr id="11" name="Object 8"/>
          <p:cNvGraphicFramePr/>
          <p:nvPr/>
        </p:nvGraphicFramePr>
        <p:xfrm>
          <a:off x="6781613" y="912310"/>
          <a:ext cx="2326891" cy="2163496"/>
        </p:xfrm>
        <a:graphic>
          <a:graphicData uri="http://schemas.openxmlformats.org/presentationml/2006/ole">
            <mc:AlternateContent xmlns:mc="http://schemas.openxmlformats.org/markup-compatibility/2006">
              <mc:Choice xmlns:v="urn:schemas-microsoft-com:vml" Requires="v">
                <p:oleObj spid="_x0000_s15386" name="" r:id="rId1" imgW="2781300" imgH="2466340" progId="Word.Document.12">
                  <p:embed/>
                </p:oleObj>
              </mc:Choice>
              <mc:Fallback>
                <p:oleObj name="" r:id="rId1" imgW="2781300" imgH="2466340" progId="Word.Document.12">
                  <p:embed/>
                  <p:pic>
                    <p:nvPicPr>
                      <p:cNvPr id="0" name="图片 1538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613" y="912310"/>
                        <a:ext cx="2326891" cy="2163496"/>
                      </a:xfrm>
                      <a:prstGeom prst="rect">
                        <a:avLst/>
                      </a:prstGeom>
                      <a:noFill/>
                      <a:ln>
                        <a:noFill/>
                      </a:ln>
                    </p:spPr>
                  </p:pic>
                </p:oleObj>
              </mc:Fallback>
            </mc:AlternateContent>
          </a:graphicData>
        </a:graphic>
      </p:graphicFrame>
      <p:grpSp>
        <p:nvGrpSpPr>
          <p:cNvPr id="2" name="组合 1"/>
          <p:cNvGrpSpPr/>
          <p:nvPr/>
        </p:nvGrpSpPr>
        <p:grpSpPr>
          <a:xfrm>
            <a:off x="755576" y="843558"/>
            <a:ext cx="6883698" cy="1231106"/>
            <a:chOff x="755576" y="843558"/>
            <a:chExt cx="6883698" cy="1231106"/>
          </a:xfrm>
        </p:grpSpPr>
        <p:sp>
          <p:nvSpPr>
            <p:cNvPr id="57" name="TextBox 82"/>
            <p:cNvSpPr txBox="1"/>
            <p:nvPr/>
          </p:nvSpPr>
          <p:spPr>
            <a:xfrm>
              <a:off x="755576" y="843558"/>
              <a:ext cx="6883698" cy="1231106"/>
            </a:xfrm>
            <a:prstGeom prst="rect">
              <a:avLst/>
            </a:prstGeom>
            <a:noFill/>
          </p:spPr>
          <p:txBody>
            <a:bodyPr wrap="square" rtlCol="0">
              <a:spAutoFit/>
            </a:bodyPr>
            <a:lstStyle/>
            <a:p>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链表</a:t>
              </a:r>
              <a:r>
                <a:rPr lang="zh-CN" altLang="en-US" sz="2000" b="1" dirty="0">
                  <a:solidFill>
                    <a:srgbClr val="11576A"/>
                  </a:solidFill>
                  <a:latin typeface="微软雅黑" panose="020B0503020204020204" pitchFamily="34" charset="-122"/>
                  <a:ea typeface="微软雅黑" panose="020B0503020204020204" pitchFamily="34" charset="-122"/>
                </a:rPr>
                <a:t>操作函数</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0" lvl="1">
                <a:lnSpc>
                  <a:spcPct val="90000"/>
                </a:lnSpc>
                <a:spcBef>
                  <a:spcPct val="0"/>
                </a:spcBef>
              </a:pPr>
              <a:r>
                <a:rPr lang="zh-CN" altLang="en-US" sz="2000" dirty="0" smtClean="0">
                  <a:latin typeface="Times" panose="02020603050405020304" pitchFamily="18" charset="0"/>
                  <a:ea typeface="宋体" panose="02010600030101010101" pitchFamily="2" charset="-122"/>
                </a:rPr>
                <a:t>         list</a:t>
              </a:r>
              <a:r>
                <a:rPr lang="zh-CN" altLang="en-US" sz="2000" dirty="0">
                  <a:latin typeface="Times" panose="02020603050405020304" pitchFamily="18" charset="0"/>
                  <a:ea typeface="宋体" panose="02010600030101010101" pitchFamily="2" charset="-122"/>
                </a:rPr>
                <a:t>_init(list_entry_t *elm)</a:t>
              </a:r>
              <a:endParaRPr lang="zh-CN" altLang="en-US" sz="2000" dirty="0">
                <a:latin typeface="Times" panose="02020603050405020304" pitchFamily="18" charset="0"/>
                <a:ea typeface="宋体" panose="02010600030101010101" pitchFamily="2" charset="-122"/>
              </a:endParaRPr>
            </a:p>
            <a:p>
              <a:pPr marL="0" lvl="1">
                <a:lnSpc>
                  <a:spcPct val="90000"/>
                </a:lnSpc>
                <a:spcBef>
                  <a:spcPct val="0"/>
                </a:spcBef>
              </a:pPr>
              <a:r>
                <a:rPr lang="zh-CN" altLang="en-US" sz="2000" dirty="0" smtClean="0">
                  <a:latin typeface="Times" panose="02020603050405020304" pitchFamily="18" charset="0"/>
                  <a:ea typeface="宋体" panose="02010600030101010101" pitchFamily="2" charset="-122"/>
                </a:rPr>
                <a:t>         list</a:t>
              </a:r>
              <a:r>
                <a:rPr lang="zh-CN" altLang="en-US" sz="2000" dirty="0">
                  <a:latin typeface="Times" panose="02020603050405020304" pitchFamily="18" charset="0"/>
                  <a:ea typeface="宋体" panose="02010600030101010101" pitchFamily="2" charset="-122"/>
                </a:rPr>
                <a:t>_add_after和list_add_before</a:t>
              </a:r>
              <a:endParaRPr lang="zh-CN" altLang="en-US" sz="2000" dirty="0">
                <a:latin typeface="Times" panose="02020603050405020304" pitchFamily="18" charset="0"/>
                <a:ea typeface="宋体" panose="02010600030101010101" pitchFamily="2" charset="-122"/>
              </a:endParaRPr>
            </a:p>
            <a:p>
              <a:pPr marL="0" lvl="1">
                <a:lnSpc>
                  <a:spcPct val="90000"/>
                </a:lnSpc>
                <a:spcBef>
                  <a:spcPct val="0"/>
                </a:spcBef>
              </a:pPr>
              <a:r>
                <a:rPr lang="zh-CN" altLang="en-US" sz="2000" dirty="0" smtClean="0">
                  <a:latin typeface="Times" panose="02020603050405020304" pitchFamily="18" charset="0"/>
                  <a:ea typeface="宋体" panose="02010600030101010101" pitchFamily="2" charset="-122"/>
                </a:rPr>
                <a:t>         list</a:t>
              </a:r>
              <a:r>
                <a:rPr lang="zh-CN" altLang="en-US" sz="2000" dirty="0">
                  <a:latin typeface="Times" panose="02020603050405020304" pitchFamily="18" charset="0"/>
                  <a:ea typeface="宋体" panose="02010600030101010101" pitchFamily="2" charset="-122"/>
                </a:rPr>
                <a:t>_del(list_entry_t *listelm)</a:t>
              </a:r>
            </a:p>
          </p:txBody>
        </p:sp>
        <p:pic>
          <p:nvPicPr>
            <p:cNvPr id="12" name="图片 11" descr="小点1.png"/>
            <p:cNvPicPr>
              <a:picLocks noChangeAspect="1"/>
            </p:cNvPicPr>
            <p:nvPr/>
          </p:nvPicPr>
          <p:blipFill>
            <a:blip r:embed="rId3" cstate="print"/>
            <a:stretch>
              <a:fillRect/>
            </a:stretch>
          </p:blipFill>
          <p:spPr>
            <a:xfrm>
              <a:off x="1187624" y="1260446"/>
              <a:ext cx="151066" cy="148997"/>
            </a:xfrm>
            <a:prstGeom prst="rect">
              <a:avLst/>
            </a:prstGeom>
          </p:spPr>
        </p:pic>
        <p:pic>
          <p:nvPicPr>
            <p:cNvPr id="13" name="图片 12" descr="小点1.png"/>
            <p:cNvPicPr>
              <a:picLocks noChangeAspect="1"/>
            </p:cNvPicPr>
            <p:nvPr/>
          </p:nvPicPr>
          <p:blipFill>
            <a:blip r:embed="rId3" cstate="print"/>
            <a:stretch>
              <a:fillRect/>
            </a:stretch>
          </p:blipFill>
          <p:spPr>
            <a:xfrm>
              <a:off x="1187624" y="1532672"/>
              <a:ext cx="151066" cy="148997"/>
            </a:xfrm>
            <a:prstGeom prst="rect">
              <a:avLst/>
            </a:prstGeom>
          </p:spPr>
        </p:pic>
        <p:pic>
          <p:nvPicPr>
            <p:cNvPr id="14" name="图片 13" descr="小点1.png"/>
            <p:cNvPicPr>
              <a:picLocks noChangeAspect="1"/>
            </p:cNvPicPr>
            <p:nvPr/>
          </p:nvPicPr>
          <p:blipFill>
            <a:blip r:embed="rId3" cstate="print"/>
            <a:stretch>
              <a:fillRect/>
            </a:stretch>
          </p:blipFill>
          <p:spPr>
            <a:xfrm>
              <a:off x="1187624" y="1803668"/>
              <a:ext cx="151066" cy="148997"/>
            </a:xfrm>
            <a:prstGeom prst="rect">
              <a:avLst/>
            </a:prstGeom>
          </p:spPr>
        </p:pic>
      </p:grpSp>
      <p:sp>
        <p:nvSpPr>
          <p:cNvPr id="15" name="TextBox 82"/>
          <p:cNvSpPr txBox="1"/>
          <p:nvPr/>
        </p:nvSpPr>
        <p:spPr>
          <a:xfrm>
            <a:off x="791424" y="2099632"/>
            <a:ext cx="6883698" cy="400110"/>
          </a:xfrm>
          <a:prstGeom prst="rect">
            <a:avLst/>
          </a:prstGeom>
          <a:noFill/>
        </p:spPr>
        <p:txBody>
          <a:bodyPr wrap="square" rtlCol="0">
            <a:spAutoFit/>
          </a:bodyPr>
          <a:lstStyle/>
          <a:p>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访问</a:t>
            </a:r>
            <a:r>
              <a:rPr lang="zh-CN" altLang="en-US" sz="2000" b="1" dirty="0">
                <a:solidFill>
                  <a:srgbClr val="11576A"/>
                </a:solidFill>
                <a:latin typeface="微软雅黑" panose="020B0503020204020204" pitchFamily="34" charset="-122"/>
                <a:ea typeface="微软雅黑" panose="020B0503020204020204" pitchFamily="34" charset="-122"/>
              </a:rPr>
              <a:t>链表节点所在的宿主数据结构</a:t>
            </a:r>
          </a:p>
        </p:txBody>
      </p:sp>
      <p:sp>
        <p:nvSpPr>
          <p:cNvPr id="17" name="Text Box 6"/>
          <p:cNvSpPr txBox="1">
            <a:spLocks noChangeArrowheads="1"/>
          </p:cNvSpPr>
          <p:nvPr/>
        </p:nvSpPr>
        <p:spPr bwMode="auto">
          <a:xfrm>
            <a:off x="400164" y="2591543"/>
            <a:ext cx="848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4"/>
              </a:buBlip>
              <a:defRPr sz="2400">
                <a:solidFill>
                  <a:schemeClr val="tx1"/>
                </a:solidFill>
                <a:latin typeface="Times New Roman" panose="02020603050405020304" pitchFamily="18" charset="0"/>
                <a:ea typeface="MS PGothic"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9pPr>
          </a:lstStyle>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#define le2page(le, member)      </a:t>
            </a:r>
            <a:r>
              <a:rPr lang="en-US" altLang="zh-CN" sz="2000" dirty="0" err="1">
                <a:latin typeface="Times" panose="02020603050405020304" pitchFamily="18" charset="0"/>
                <a:ea typeface="宋体" panose="02010600030101010101" pitchFamily="2" charset="-122"/>
              </a:rPr>
              <a:t>to_struct</a:t>
            </a:r>
            <a:r>
              <a:rPr lang="en-US" altLang="zh-CN" sz="2000" dirty="0">
                <a:latin typeface="Times" panose="02020603050405020304" pitchFamily="18" charset="0"/>
                <a:ea typeface="宋体" panose="02010600030101010101" pitchFamily="2" charset="-122"/>
              </a:rPr>
              <a:t>((le), struct Page, member)</a:t>
            </a:r>
          </a:p>
        </p:txBody>
      </p:sp>
      <p:sp>
        <p:nvSpPr>
          <p:cNvPr id="18" name="Text Box 7"/>
          <p:cNvSpPr txBox="1">
            <a:spLocks noChangeArrowheads="1"/>
          </p:cNvSpPr>
          <p:nvPr/>
        </p:nvSpPr>
        <p:spPr bwMode="auto">
          <a:xfrm>
            <a:off x="400164" y="3174450"/>
            <a:ext cx="75326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4"/>
              </a:buBlip>
              <a:defRPr sz="2400">
                <a:solidFill>
                  <a:schemeClr val="tx1"/>
                </a:solidFill>
                <a:latin typeface="Times New Roman" panose="02020603050405020304" pitchFamily="18" charset="0"/>
                <a:ea typeface="MS PGothic"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9pPr>
          </a:lstStyle>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#define </a:t>
            </a:r>
            <a:r>
              <a:rPr lang="en-US" altLang="zh-CN" sz="2000" dirty="0" err="1">
                <a:latin typeface="Times" panose="02020603050405020304" pitchFamily="18" charset="0"/>
                <a:ea typeface="宋体" panose="02010600030101010101" pitchFamily="2" charset="-122"/>
              </a:rPr>
              <a:t>to_struct</a:t>
            </a:r>
            <a:r>
              <a:rPr lang="en-US" altLang="zh-CN" sz="2000" dirty="0">
                <a:latin typeface="Times" panose="02020603050405020304" pitchFamily="18" charset="0"/>
                <a:ea typeface="宋体" panose="02010600030101010101" pitchFamily="2" charset="-122"/>
              </a:rPr>
              <a:t>(</a:t>
            </a:r>
            <a:r>
              <a:rPr lang="en-US" altLang="zh-CN" sz="2000" dirty="0" err="1">
                <a:latin typeface="Times" panose="02020603050405020304" pitchFamily="18" charset="0"/>
                <a:ea typeface="宋体" panose="02010600030101010101" pitchFamily="2" charset="-122"/>
              </a:rPr>
              <a:t>ptr</a:t>
            </a:r>
            <a:r>
              <a:rPr lang="en-US" altLang="zh-CN" sz="2000" dirty="0">
                <a:latin typeface="Times" panose="02020603050405020304" pitchFamily="18" charset="0"/>
                <a:ea typeface="宋体" panose="02010600030101010101" pitchFamily="2" charset="-122"/>
              </a:rPr>
              <a:t>, type, member)                               \</a:t>
            </a:r>
            <a:endParaRPr lang="en-US" altLang="zh-CN" sz="2000" dirty="0">
              <a:latin typeface="Times" panose="02020603050405020304" pitchFamily="18" charset="0"/>
              <a:ea typeface="宋体" panose="02010600030101010101" pitchFamily="2" charset="-122"/>
            </a:endParaRPr>
          </a:p>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    ((type *)((char *)(</a:t>
            </a:r>
            <a:r>
              <a:rPr lang="en-US" altLang="zh-CN" sz="2000" dirty="0" err="1">
                <a:latin typeface="Times" panose="02020603050405020304" pitchFamily="18" charset="0"/>
                <a:ea typeface="宋体" panose="02010600030101010101" pitchFamily="2" charset="-122"/>
              </a:rPr>
              <a:t>ptr</a:t>
            </a:r>
            <a:r>
              <a:rPr lang="en-US" altLang="zh-CN" sz="2000" dirty="0">
                <a:latin typeface="Times" panose="02020603050405020304" pitchFamily="18" charset="0"/>
                <a:ea typeface="宋体" panose="02010600030101010101" pitchFamily="2" charset="-122"/>
              </a:rPr>
              <a:t>) - </a:t>
            </a:r>
            <a:r>
              <a:rPr lang="en-US" altLang="zh-CN" sz="2000" dirty="0" err="1">
                <a:latin typeface="Times" panose="02020603050405020304" pitchFamily="18" charset="0"/>
                <a:ea typeface="宋体" panose="02010600030101010101" pitchFamily="2" charset="-122"/>
              </a:rPr>
              <a:t>offsetof</a:t>
            </a:r>
            <a:r>
              <a:rPr lang="en-US" altLang="zh-CN" sz="2000" dirty="0">
                <a:latin typeface="Times" panose="02020603050405020304" pitchFamily="18" charset="0"/>
                <a:ea typeface="宋体" panose="02010600030101010101" pitchFamily="2" charset="-122"/>
              </a:rPr>
              <a:t>(type, member)))</a:t>
            </a:r>
          </a:p>
        </p:txBody>
      </p:sp>
      <p:sp>
        <p:nvSpPr>
          <p:cNvPr id="19" name="Text Box 8"/>
          <p:cNvSpPr txBox="1">
            <a:spLocks noChangeArrowheads="1"/>
          </p:cNvSpPr>
          <p:nvPr/>
        </p:nvSpPr>
        <p:spPr bwMode="auto">
          <a:xfrm>
            <a:off x="400164" y="3997462"/>
            <a:ext cx="58915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Monotype Sorts"/>
              <a:buBlip>
                <a:blip r:embed="rId4"/>
              </a:buBlip>
              <a:defRPr sz="2400">
                <a:solidFill>
                  <a:schemeClr val="tx1"/>
                </a:solidFill>
                <a:latin typeface="Times New Roman" panose="02020603050405020304" pitchFamily="18" charset="0"/>
                <a:ea typeface="MS PGothic"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itchFamily="34" charset="-128"/>
              </a:defRPr>
            </a:lvl9pPr>
          </a:lstStyle>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#define </a:t>
            </a:r>
            <a:r>
              <a:rPr lang="en-US" altLang="zh-CN" sz="2000" dirty="0" err="1">
                <a:latin typeface="Times" panose="02020603050405020304" pitchFamily="18" charset="0"/>
                <a:ea typeface="宋体" panose="02010600030101010101" pitchFamily="2" charset="-122"/>
              </a:rPr>
              <a:t>offsetof</a:t>
            </a:r>
            <a:r>
              <a:rPr lang="en-US" altLang="zh-CN" sz="2000" dirty="0">
                <a:latin typeface="Times" panose="02020603050405020304" pitchFamily="18" charset="0"/>
                <a:ea typeface="宋体" panose="02010600030101010101" pitchFamily="2" charset="-122"/>
              </a:rPr>
              <a:t>(type, member)                                      \</a:t>
            </a:r>
            <a:endParaRPr lang="en-US" altLang="zh-CN" sz="2000" dirty="0">
              <a:latin typeface="Times" panose="02020603050405020304" pitchFamily="18" charset="0"/>
              <a:ea typeface="宋体" panose="02010600030101010101" pitchFamily="2" charset="-122"/>
            </a:endParaRPr>
          </a:p>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size_t</a:t>
            </a:r>
            <a:r>
              <a:rPr lang="en-US" altLang="zh-CN" sz="2000" dirty="0">
                <a:latin typeface="Times" panose="02020603050405020304" pitchFamily="18" charset="0"/>
                <a:ea typeface="宋体" panose="02010600030101010101" pitchFamily="2" charset="-122"/>
              </a:rPr>
              <a:t>)(&amp;((type *)0)-&gt;member))</a:t>
            </a:r>
          </a:p>
        </p:txBody>
      </p:sp>
    </p:spTree>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714744" y="214296"/>
            <a:ext cx="2143140" cy="553998"/>
          </a:xfrm>
          <a:prstGeom prst="rect">
            <a:avLst/>
          </a:prstGeom>
          <a:noFill/>
        </p:spPr>
        <p:txBody>
          <a:bodyPr wrap="square" rtlCol="0">
            <a:spAutoFit/>
          </a:bodyPr>
          <a:lstStyle/>
          <a:p>
            <a:r>
              <a:rPr lang="zh-CN" altLang="en-US" sz="3000" b="1" dirty="0">
                <a:solidFill>
                  <a:srgbClr val="11576A"/>
                </a:solidFill>
                <a:latin typeface="微软雅黑" panose="020B0503020204020204" pitchFamily="34" charset="-122"/>
                <a:ea typeface="微软雅黑" panose="020B0503020204020204" pitchFamily="34" charset="-122"/>
              </a:rPr>
              <a:t>小结</a:t>
            </a:r>
          </a:p>
        </p:txBody>
      </p:sp>
      <p:grpSp>
        <p:nvGrpSpPr>
          <p:cNvPr id="2" name="组合 1"/>
          <p:cNvGrpSpPr/>
          <p:nvPr/>
        </p:nvGrpSpPr>
        <p:grpSpPr>
          <a:xfrm>
            <a:off x="928662" y="854061"/>
            <a:ext cx="7143800" cy="4093953"/>
            <a:chOff x="928662" y="854061"/>
            <a:chExt cx="7143800" cy="4093953"/>
          </a:xfrm>
        </p:grpSpPr>
        <p:sp>
          <p:nvSpPr>
            <p:cNvPr id="12" name="TextBox 82"/>
            <p:cNvSpPr txBox="1"/>
            <p:nvPr/>
          </p:nvSpPr>
          <p:spPr>
            <a:xfrm>
              <a:off x="928662" y="3152827"/>
              <a:ext cx="7143800" cy="1034835"/>
            </a:xfrm>
            <a:prstGeom prst="rect">
              <a:avLst/>
            </a:prstGeom>
            <a:noFill/>
          </p:spPr>
          <p:txBody>
            <a:bodyPr wrap="square" rtlCol="0">
              <a:spAutoFit/>
            </a:bodyPr>
            <a:lstStyle/>
            <a:p>
              <a:pPr marL="342900" indent="-342900">
                <a:lnSpc>
                  <a:spcPts val="1500"/>
                </a:lnSpc>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了解</a:t>
              </a:r>
              <a:r>
                <a:rPr lang="en-US" altLang="zh-CN" sz="2000" b="1" dirty="0">
                  <a:solidFill>
                    <a:srgbClr val="11576A"/>
                  </a:solidFill>
                  <a:latin typeface="微软雅黑" panose="020B0503020204020204" pitchFamily="34" charset="-122"/>
                  <a:ea typeface="微软雅黑" panose="020B0503020204020204" pitchFamily="34" charset="-122"/>
                </a:rPr>
                <a:t>x86-32</a:t>
              </a:r>
              <a:r>
                <a:rPr lang="zh-CN" altLang="en-US" sz="2000" b="1" dirty="0">
                  <a:solidFill>
                    <a:srgbClr val="11576A"/>
                  </a:solidFill>
                  <a:latin typeface="微软雅黑" panose="020B0503020204020204" pitchFamily="34" charset="-122"/>
                  <a:ea typeface="微软雅黑" panose="020B0503020204020204" pitchFamily="34" charset="-122"/>
                </a:rPr>
                <a:t>硬件</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en-US" altLang="zh-CN" sz="1600" b="1" dirty="0" smtClean="0">
                  <a:solidFill>
                    <a:srgbClr val="11576A"/>
                  </a:solidFill>
                  <a:latin typeface="微软雅黑" panose="020B0503020204020204" pitchFamily="34" charset="-122"/>
                  <a:ea typeface="微软雅黑" panose="020B0503020204020204" pitchFamily="34" charset="-122"/>
                </a:rPr>
                <a:t>          Intel </a:t>
              </a:r>
              <a:r>
                <a:rPr lang="en-US" altLang="zh-CN" sz="1600" b="1" dirty="0">
                  <a:solidFill>
                    <a:srgbClr val="11576A"/>
                  </a:solidFill>
                  <a:latin typeface="微软雅黑" panose="020B0503020204020204" pitchFamily="34" charset="-122"/>
                  <a:ea typeface="微软雅黑" panose="020B0503020204020204" pitchFamily="34" charset="-122"/>
                </a:rPr>
                <a:t>80386</a:t>
              </a:r>
              <a:r>
                <a:rPr lang="zh-CN" altLang="en-US" sz="1600" b="1" dirty="0">
                  <a:solidFill>
                    <a:srgbClr val="11576A"/>
                  </a:solidFill>
                  <a:latin typeface="微软雅黑" panose="020B0503020204020204" pitchFamily="34" charset="-122"/>
                  <a:ea typeface="微软雅黑" panose="020B0503020204020204" pitchFamily="34" charset="-122"/>
                </a:rPr>
                <a:t>运行模式概述</a:t>
              </a:r>
              <a:endParaRPr lang="zh-CN" altLang="en-US" sz="16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en-US" altLang="zh-CN" sz="1600" b="1" dirty="0" smtClean="0">
                  <a:solidFill>
                    <a:srgbClr val="11576A"/>
                  </a:solidFill>
                  <a:latin typeface="微软雅黑" panose="020B0503020204020204" pitchFamily="34" charset="-122"/>
                  <a:ea typeface="微软雅黑" panose="020B0503020204020204" pitchFamily="34" charset="-122"/>
                </a:rPr>
                <a:t>          Intel </a:t>
              </a:r>
              <a:r>
                <a:rPr lang="en-US" altLang="zh-CN" sz="1600" b="1" dirty="0">
                  <a:solidFill>
                    <a:srgbClr val="11576A"/>
                  </a:solidFill>
                  <a:latin typeface="微软雅黑" panose="020B0503020204020204" pitchFamily="34" charset="-122"/>
                  <a:ea typeface="微软雅黑" panose="020B0503020204020204" pitchFamily="34" charset="-122"/>
                </a:rPr>
                <a:t>80386</a:t>
              </a:r>
              <a:r>
                <a:rPr lang="zh-CN" altLang="en-US" sz="1600" b="1" dirty="0">
                  <a:solidFill>
                    <a:srgbClr val="11576A"/>
                  </a:solidFill>
                  <a:latin typeface="微软雅黑" panose="020B0503020204020204" pitchFamily="34" charset="-122"/>
                  <a:ea typeface="微软雅黑" panose="020B0503020204020204" pitchFamily="34" charset="-122"/>
                </a:rPr>
                <a:t>内存架构概述</a:t>
              </a:r>
              <a:endParaRPr lang="zh-CN" altLang="en-US" sz="16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en-US" altLang="zh-CN" sz="1600" b="1" dirty="0" smtClean="0">
                  <a:solidFill>
                    <a:srgbClr val="11576A"/>
                  </a:solidFill>
                  <a:latin typeface="微软雅黑" panose="020B0503020204020204" pitchFamily="34" charset="-122"/>
                  <a:ea typeface="微软雅黑" panose="020B0503020204020204" pitchFamily="34" charset="-122"/>
                </a:rPr>
                <a:t>          Intel </a:t>
              </a:r>
              <a:r>
                <a:rPr lang="en-US" altLang="zh-CN" sz="1600" b="1" dirty="0">
                  <a:solidFill>
                    <a:srgbClr val="11576A"/>
                  </a:solidFill>
                  <a:latin typeface="微软雅黑" panose="020B0503020204020204" pitchFamily="34" charset="-122"/>
                  <a:ea typeface="微软雅黑" panose="020B0503020204020204" pitchFamily="34" charset="-122"/>
                </a:rPr>
                <a:t>80386</a:t>
              </a:r>
              <a:r>
                <a:rPr lang="zh-CN" altLang="en-US" sz="1600" b="1" dirty="0">
                  <a:solidFill>
                    <a:srgbClr val="11576A"/>
                  </a:solidFill>
                  <a:latin typeface="微软雅黑" panose="020B0503020204020204" pitchFamily="34" charset="-122"/>
                  <a:ea typeface="微软雅黑" panose="020B0503020204020204" pitchFamily="34" charset="-122"/>
                </a:rPr>
                <a:t>寄存器概述</a:t>
              </a:r>
            </a:p>
          </p:txBody>
        </p:sp>
        <p:sp>
          <p:nvSpPr>
            <p:cNvPr id="83" name="TextBox 82"/>
            <p:cNvSpPr txBox="1"/>
            <p:nvPr/>
          </p:nvSpPr>
          <p:spPr>
            <a:xfrm>
              <a:off x="928662" y="854061"/>
              <a:ext cx="7143800" cy="539315"/>
            </a:xfrm>
            <a:prstGeom prst="rect">
              <a:avLst/>
            </a:prstGeom>
            <a:noFill/>
          </p:spPr>
          <p:txBody>
            <a:bodyPr wrap="square" rtlCol="0">
              <a:spAutoFit/>
            </a:bodyPr>
            <a:lstStyle/>
            <a:p>
              <a:pPr marL="342900" indent="-342900">
                <a:lnSpc>
                  <a:spcPts val="1500"/>
                </a:lnSpc>
              </a:pPr>
              <a:r>
                <a:rPr lang="zh-CN" altLang="en-US" b="1" dirty="0" smtClean="0">
                  <a:solidFill>
                    <a:srgbClr val="11576A"/>
                  </a:solidFill>
                  <a:latin typeface="张海山锐谐体2.0-授权联系：Samtype@QQ.com" pitchFamily="2" charset="-122"/>
                  <a:ea typeface="张海山锐谐体2.0-授权联系：Samtype@QQ.com" pitchFamily="2" charset="-122"/>
                </a:rPr>
                <a:t>■</a:t>
              </a:r>
              <a:r>
                <a:rPr lang="zh-CN" altLang="en-US" b="1" dirty="0" smtClean="0"/>
                <a:t>  </a:t>
              </a:r>
              <a:r>
                <a:rPr lang="zh-CN" altLang="en-US" sz="2000" b="1" dirty="0" smtClean="0">
                  <a:solidFill>
                    <a:srgbClr val="11576A"/>
                  </a:solidFill>
                  <a:latin typeface="微软雅黑" panose="020B0503020204020204" pitchFamily="34" charset="-122"/>
                  <a:ea typeface="微软雅黑" panose="020B0503020204020204" pitchFamily="34" charset="-122"/>
                </a:rPr>
                <a:t>安装</a:t>
              </a:r>
              <a:r>
                <a:rPr lang="zh-CN" altLang="en-US" sz="2000" b="1" dirty="0">
                  <a:solidFill>
                    <a:srgbClr val="11576A"/>
                  </a:solidFill>
                  <a:latin typeface="微软雅黑" panose="020B0503020204020204" pitchFamily="34" charset="-122"/>
                  <a:ea typeface="微软雅黑" panose="020B0503020204020204" pitchFamily="34" charset="-122"/>
                </a:rPr>
                <a:t>实验环境</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zh-CN" altLang="en-US" sz="1600" b="1" dirty="0" smtClean="0">
                  <a:solidFill>
                    <a:srgbClr val="11576A"/>
                  </a:solidFill>
                  <a:latin typeface="微软雅黑" panose="020B0503020204020204" pitchFamily="34" charset="-122"/>
                  <a:ea typeface="微软雅黑" panose="020B0503020204020204" pitchFamily="34" charset="-122"/>
                </a:rPr>
                <a:t>          在虚拟机上使用安装好的</a:t>
              </a:r>
              <a:r>
                <a:rPr lang="en-US" altLang="zh-CN" sz="1600" b="1" dirty="0" smtClean="0">
                  <a:solidFill>
                    <a:srgbClr val="FF0000"/>
                  </a:solidFill>
                  <a:latin typeface="微软雅黑" panose="020B0503020204020204" pitchFamily="34" charset="-122"/>
                  <a:ea typeface="微软雅黑" panose="020B0503020204020204" pitchFamily="34" charset="-122"/>
                </a:rPr>
                <a:t>Ubuntu Linux</a:t>
              </a:r>
              <a:r>
                <a:rPr lang="zh-CN" altLang="en-US" sz="1600" b="1" dirty="0" smtClean="0">
                  <a:solidFill>
                    <a:srgbClr val="11576A"/>
                  </a:solidFill>
                  <a:latin typeface="微软雅黑" panose="020B0503020204020204" pitchFamily="34" charset="-122"/>
                  <a:ea typeface="微软雅黑" panose="020B0503020204020204" pitchFamily="34" charset="-122"/>
                </a:rPr>
                <a:t>实验环境</a:t>
              </a:r>
              <a:endParaRPr lang="zh-CN" altLang="zh-CN" sz="1600" b="1" dirty="0" smtClean="0">
                <a:solidFill>
                  <a:srgbClr val="11576A"/>
                </a:solidFill>
                <a:latin typeface="微软雅黑" panose="020B0503020204020204" pitchFamily="34" charset="-122"/>
                <a:ea typeface="微软雅黑" panose="020B0503020204020204" pitchFamily="34" charset="-122"/>
                <a:sym typeface="MS PGothic" pitchFamily="34" charset="-128"/>
              </a:endParaRPr>
            </a:p>
          </p:txBody>
        </p:sp>
        <p:pic>
          <p:nvPicPr>
            <p:cNvPr id="85" name="图片 84" descr="小点1.png"/>
            <p:cNvPicPr>
              <a:picLocks noChangeAspect="1"/>
            </p:cNvPicPr>
            <p:nvPr/>
          </p:nvPicPr>
          <p:blipFill>
            <a:blip r:embed="rId1" cstate="print"/>
            <a:stretch>
              <a:fillRect/>
            </a:stretch>
          </p:blipFill>
          <p:spPr>
            <a:xfrm>
              <a:off x="1369740" y="1151215"/>
              <a:ext cx="151066" cy="148997"/>
            </a:xfrm>
            <a:prstGeom prst="rect">
              <a:avLst/>
            </a:prstGeom>
          </p:spPr>
        </p:pic>
        <p:sp>
          <p:nvSpPr>
            <p:cNvPr id="15" name="TextBox 82"/>
            <p:cNvSpPr txBox="1"/>
            <p:nvPr/>
          </p:nvSpPr>
          <p:spPr>
            <a:xfrm>
              <a:off x="928662" y="1393380"/>
              <a:ext cx="7143800" cy="1778115"/>
            </a:xfrm>
            <a:prstGeom prst="rect">
              <a:avLst/>
            </a:prstGeom>
            <a:noFill/>
          </p:spPr>
          <p:txBody>
            <a:bodyPr wrap="square" rtlCol="0">
              <a:spAutoFit/>
            </a:bodyPr>
            <a:lstStyle/>
            <a:p>
              <a:pPr marL="342900" indent="-342900">
                <a:lnSpc>
                  <a:spcPts val="1500"/>
                </a:lnSpc>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使用实验</a:t>
              </a:r>
              <a:r>
                <a:rPr lang="zh-CN" altLang="en-US" sz="2000" b="1" dirty="0">
                  <a:solidFill>
                    <a:srgbClr val="11576A"/>
                  </a:solidFill>
                  <a:latin typeface="微软雅黑" panose="020B0503020204020204" pitchFamily="34" charset="-122"/>
                  <a:ea typeface="微软雅黑" panose="020B0503020204020204" pitchFamily="34" charset="-122"/>
                </a:rPr>
                <a:t>工具</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en-US" altLang="zh-CN" sz="1600" b="1" dirty="0" smtClean="0">
                  <a:solidFill>
                    <a:srgbClr val="11576A"/>
                  </a:solidFill>
                  <a:latin typeface="微软雅黑" panose="020B0503020204020204" pitchFamily="34" charset="-122"/>
                  <a:ea typeface="微软雅黑" panose="020B0503020204020204" pitchFamily="34" charset="-122"/>
                </a:rPr>
                <a:t>          </a:t>
              </a:r>
              <a:r>
                <a:rPr lang="en-US" altLang="zh-CN" sz="1600" b="1" dirty="0" smtClean="0">
                  <a:solidFill>
                    <a:srgbClr val="FF0000"/>
                  </a:solidFill>
                  <a:latin typeface="微软雅黑" panose="020B0503020204020204" pitchFamily="34" charset="-122"/>
                  <a:ea typeface="微软雅黑" panose="020B0503020204020204" pitchFamily="34" charset="-122"/>
                </a:rPr>
                <a:t>shell</a:t>
              </a:r>
              <a:r>
                <a:rPr lang="zh-CN" altLang="en-US" sz="1600" b="1" dirty="0">
                  <a:solidFill>
                    <a:srgbClr val="FF0000"/>
                  </a:solidFill>
                  <a:latin typeface="微软雅黑" panose="020B0503020204020204" pitchFamily="34" charset="-122"/>
                  <a:ea typeface="微软雅黑" panose="020B0503020204020204" pitchFamily="34" charset="-122"/>
                </a:rPr>
                <a:t>命令</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err="1">
                  <a:solidFill>
                    <a:srgbClr val="11576A"/>
                  </a:solidFill>
                  <a:latin typeface="微软雅黑" panose="020B0503020204020204" pitchFamily="34" charset="-122"/>
                  <a:ea typeface="微软雅黑" panose="020B0503020204020204" pitchFamily="34" charset="-122"/>
                </a:rPr>
                <a:t>ls</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a:solidFill>
                    <a:srgbClr val="11576A"/>
                  </a:solidFill>
                  <a:latin typeface="微软雅黑" panose="020B0503020204020204" pitchFamily="34" charset="-122"/>
                  <a:ea typeface="微软雅黑" panose="020B0503020204020204" pitchFamily="34" charset="-122"/>
                </a:rPr>
                <a:t>cd</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err="1">
                  <a:solidFill>
                    <a:srgbClr val="11576A"/>
                  </a:solidFill>
                  <a:latin typeface="微软雅黑" panose="020B0503020204020204" pitchFamily="34" charset="-122"/>
                  <a:ea typeface="微软雅黑" panose="020B0503020204020204" pitchFamily="34" charset="-122"/>
                </a:rPr>
                <a:t>rm</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err="1">
                  <a:solidFill>
                    <a:srgbClr val="11576A"/>
                  </a:solidFill>
                  <a:latin typeface="微软雅黑" panose="020B0503020204020204" pitchFamily="34" charset="-122"/>
                  <a:ea typeface="微软雅黑" panose="020B0503020204020204" pitchFamily="34" charset="-122"/>
                </a:rPr>
                <a:t>pwd</a:t>
              </a:r>
              <a:r>
                <a:rPr lang="en-US" altLang="zh-CN" sz="1600" b="1" dirty="0">
                  <a:solidFill>
                    <a:srgbClr val="11576A"/>
                  </a:solidFill>
                  <a:latin typeface="微软雅黑" panose="020B0503020204020204" pitchFamily="34" charset="-122"/>
                  <a:ea typeface="微软雅黑" panose="020B0503020204020204" pitchFamily="34" charset="-122"/>
                </a:rPr>
                <a:t>...</a:t>
              </a:r>
              <a:endParaRPr lang="en-US" altLang="zh-CN" sz="16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zh-CN" altLang="en-US" sz="1600" b="1" dirty="0" smtClean="0">
                  <a:solidFill>
                    <a:srgbClr val="11576A"/>
                  </a:solidFill>
                  <a:latin typeface="微软雅黑" panose="020B0503020204020204" pitchFamily="34" charset="-122"/>
                  <a:ea typeface="微软雅黑" panose="020B0503020204020204" pitchFamily="34" charset="-122"/>
                </a:rPr>
                <a:t>          系统维护</a:t>
              </a:r>
              <a:r>
                <a:rPr lang="zh-CN" altLang="en-US" sz="1600" b="1" dirty="0">
                  <a:solidFill>
                    <a:srgbClr val="11576A"/>
                  </a:solidFill>
                  <a:latin typeface="微软雅黑" panose="020B0503020204020204" pitchFamily="34" charset="-122"/>
                  <a:ea typeface="微软雅黑" panose="020B0503020204020204" pitchFamily="34" charset="-122"/>
                </a:rPr>
                <a:t>工具：</a:t>
              </a:r>
              <a:r>
                <a:rPr lang="en-US" altLang="zh-CN" sz="1600" b="1" dirty="0">
                  <a:solidFill>
                    <a:srgbClr val="FF0000"/>
                  </a:solidFill>
                  <a:latin typeface="微软雅黑" panose="020B0503020204020204" pitchFamily="34" charset="-122"/>
                  <a:ea typeface="微软雅黑" panose="020B0503020204020204" pitchFamily="34" charset="-122"/>
                </a:rPr>
                <a:t>apt</a:t>
              </a:r>
              <a:r>
                <a:rPr lang="zh-CN" altLang="en-US" sz="1600" b="1" dirty="0">
                  <a:solidFill>
                    <a:srgbClr val="FF0000"/>
                  </a:solidFill>
                  <a:latin typeface="微软雅黑" panose="020B0503020204020204" pitchFamily="34" charset="-122"/>
                  <a:ea typeface="微软雅黑" panose="020B0503020204020204" pitchFamily="34" charset="-122"/>
                </a:rPr>
                <a:t>、</a:t>
              </a:r>
              <a:r>
                <a:rPr lang="en-US" altLang="zh-CN" sz="1600" b="1" dirty="0" err="1">
                  <a:solidFill>
                    <a:srgbClr val="FF0000"/>
                  </a:solidFill>
                  <a:latin typeface="微软雅黑" panose="020B0503020204020204" pitchFamily="34" charset="-122"/>
                  <a:ea typeface="微软雅黑" panose="020B0503020204020204" pitchFamily="34" charset="-122"/>
                </a:rPr>
                <a:t>git</a:t>
              </a:r>
              <a:endParaRPr lang="en-US" altLang="zh-CN" sz="1600" b="1" dirty="0">
                <a:solidFill>
                  <a:srgbClr val="FF0000"/>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en-US" altLang="zh-CN" sz="1600" b="1" dirty="0">
                  <a:solidFill>
                    <a:srgbClr val="11576A"/>
                  </a:solidFill>
                  <a:latin typeface="微软雅黑" panose="020B0503020204020204" pitchFamily="34" charset="-122"/>
                  <a:ea typeface="微软雅黑" panose="020B0503020204020204" pitchFamily="34" charset="-122"/>
                </a:rPr>
                <a:t> </a:t>
              </a:r>
              <a:r>
                <a:rPr lang="en-US" altLang="zh-CN" sz="1600" b="1" dirty="0" smtClean="0">
                  <a:solidFill>
                    <a:srgbClr val="11576A"/>
                  </a:solidFill>
                  <a:latin typeface="微软雅黑" panose="020B0503020204020204" pitchFamily="34" charset="-122"/>
                  <a:ea typeface="微软雅黑" panose="020B0503020204020204" pitchFamily="34" charset="-122"/>
                </a:rPr>
                <a:t>         </a:t>
              </a:r>
              <a:r>
                <a:rPr lang="zh-CN" altLang="en-US" sz="1600" b="1" dirty="0" smtClean="0">
                  <a:solidFill>
                    <a:srgbClr val="11576A"/>
                  </a:solidFill>
                  <a:latin typeface="微软雅黑" panose="020B0503020204020204" pitchFamily="34" charset="-122"/>
                  <a:ea typeface="微软雅黑" panose="020B0503020204020204" pitchFamily="34" charset="-122"/>
                </a:rPr>
                <a:t>源码</a:t>
              </a:r>
              <a:r>
                <a:rPr lang="zh-CN" altLang="en-US" sz="1600" b="1" dirty="0">
                  <a:solidFill>
                    <a:srgbClr val="11576A"/>
                  </a:solidFill>
                  <a:latin typeface="微软雅黑" panose="020B0503020204020204" pitchFamily="34" charset="-122"/>
                  <a:ea typeface="微软雅黑" panose="020B0503020204020204" pitchFamily="34" charset="-122"/>
                </a:rPr>
                <a:t>阅读与编辑工具</a:t>
              </a:r>
              <a:r>
                <a:rPr lang="zh-CN" altLang="en-US" sz="1600" b="1" dirty="0" smtClean="0">
                  <a:solidFill>
                    <a:srgbClr val="11576A"/>
                  </a:solidFill>
                  <a:latin typeface="微软雅黑" panose="020B0503020204020204" pitchFamily="34" charset="-122"/>
                  <a:ea typeface="微软雅黑" panose="020B0503020204020204" pitchFamily="34" charset="-122"/>
                </a:rPr>
                <a:t>：</a:t>
              </a:r>
              <a:r>
                <a:rPr lang="en-US" altLang="zh-CN" sz="1600" b="1" dirty="0" smtClean="0">
                  <a:solidFill>
                    <a:srgbClr val="FF0000"/>
                  </a:solidFill>
                  <a:latin typeface="微软雅黑" panose="020B0503020204020204" pitchFamily="34" charset="-122"/>
                  <a:ea typeface="微软雅黑" panose="020B0503020204020204" pitchFamily="34" charset="-122"/>
                </a:rPr>
                <a:t>eclipse-CDT</a:t>
              </a:r>
              <a:r>
                <a:rPr lang="zh-CN" altLang="en-US" sz="1600" b="1" dirty="0" smtClean="0">
                  <a:solidFill>
                    <a:srgbClr val="11576A"/>
                  </a:solidFill>
                  <a:latin typeface="微软雅黑" panose="020B0503020204020204" pitchFamily="34" charset="-122"/>
                  <a:ea typeface="微软雅黑" panose="020B0503020204020204" pitchFamily="34" charset="-122"/>
                </a:rPr>
                <a:t>、</a:t>
              </a:r>
              <a:r>
                <a:rPr lang="en-US" altLang="zh-CN" sz="1600" b="1" dirty="0" smtClean="0">
                  <a:solidFill>
                    <a:srgbClr val="11576A"/>
                  </a:solidFill>
                  <a:latin typeface="微软雅黑" panose="020B0503020204020204" pitchFamily="34" charset="-122"/>
                  <a:ea typeface="微软雅黑" panose="020B0503020204020204" pitchFamily="34" charset="-122"/>
                </a:rPr>
                <a:t>understand</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err="1">
                  <a:solidFill>
                    <a:srgbClr val="11576A"/>
                  </a:solidFill>
                  <a:latin typeface="微软雅黑" panose="020B0503020204020204" pitchFamily="34" charset="-122"/>
                  <a:ea typeface="微软雅黑" panose="020B0503020204020204" pitchFamily="34" charset="-122"/>
                </a:rPr>
                <a:t>gedit</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a:solidFill>
                    <a:srgbClr val="11576A"/>
                  </a:solidFill>
                  <a:latin typeface="微软雅黑" panose="020B0503020204020204" pitchFamily="34" charset="-122"/>
                  <a:ea typeface="微软雅黑" panose="020B0503020204020204" pitchFamily="34" charset="-122"/>
                </a:rPr>
                <a:t>vim</a:t>
              </a:r>
              <a:endParaRPr lang="en-US" altLang="zh-CN" sz="16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zh-CN" altLang="en-US" sz="1600" b="1" dirty="0" smtClean="0">
                  <a:solidFill>
                    <a:srgbClr val="11576A"/>
                  </a:solidFill>
                  <a:latin typeface="微软雅黑" panose="020B0503020204020204" pitchFamily="34" charset="-122"/>
                  <a:ea typeface="微软雅黑" panose="020B0503020204020204" pitchFamily="34" charset="-122"/>
                </a:rPr>
                <a:t>          源码</a:t>
              </a:r>
              <a:r>
                <a:rPr lang="zh-CN" altLang="en-US" sz="1600" b="1" dirty="0">
                  <a:solidFill>
                    <a:srgbClr val="11576A"/>
                  </a:solidFill>
                  <a:latin typeface="微软雅黑" panose="020B0503020204020204" pitchFamily="34" charset="-122"/>
                  <a:ea typeface="微软雅黑" panose="020B0503020204020204" pitchFamily="34" charset="-122"/>
                </a:rPr>
                <a:t>比较工具：</a:t>
              </a:r>
              <a:r>
                <a:rPr lang="en-US" altLang="zh-CN" sz="1600" b="1" dirty="0">
                  <a:solidFill>
                    <a:srgbClr val="11576A"/>
                  </a:solidFill>
                  <a:latin typeface="微软雅黑" panose="020B0503020204020204" pitchFamily="34" charset="-122"/>
                  <a:ea typeface="微软雅黑" panose="020B0503020204020204" pitchFamily="34" charset="-122"/>
                </a:rPr>
                <a:t>diff</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a:solidFill>
                    <a:srgbClr val="11576A"/>
                  </a:solidFill>
                  <a:latin typeface="微软雅黑" panose="020B0503020204020204" pitchFamily="34" charset="-122"/>
                  <a:ea typeface="微软雅黑" panose="020B0503020204020204" pitchFamily="34" charset="-122"/>
                </a:rPr>
                <a:t>meld</a:t>
              </a:r>
              <a:endParaRPr lang="en-US" altLang="zh-CN" sz="16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zh-CN" altLang="en-US" sz="1600" b="1" dirty="0" smtClean="0">
                  <a:solidFill>
                    <a:srgbClr val="11576A"/>
                  </a:solidFill>
                  <a:latin typeface="微软雅黑" panose="020B0503020204020204" pitchFamily="34" charset="-122"/>
                  <a:ea typeface="微软雅黑" panose="020B0503020204020204" pitchFamily="34" charset="-122"/>
                </a:rPr>
                <a:t>          开发</a:t>
              </a:r>
              <a:r>
                <a:rPr lang="zh-CN" altLang="en-US" sz="1600" b="1" dirty="0">
                  <a:solidFill>
                    <a:srgbClr val="11576A"/>
                  </a:solidFill>
                  <a:latin typeface="微软雅黑" panose="020B0503020204020204" pitchFamily="34" charset="-122"/>
                  <a:ea typeface="微软雅黑" panose="020B0503020204020204" pitchFamily="34" charset="-122"/>
                </a:rPr>
                <a:t>编译调试工具：</a:t>
              </a:r>
              <a:r>
                <a:rPr lang="en-US" altLang="zh-CN" sz="1600" b="1" dirty="0" err="1">
                  <a:solidFill>
                    <a:srgbClr val="11576A"/>
                  </a:solidFill>
                  <a:latin typeface="微软雅黑" panose="020B0503020204020204" pitchFamily="34" charset="-122"/>
                  <a:ea typeface="微软雅黑" panose="020B0503020204020204" pitchFamily="34" charset="-122"/>
                </a:rPr>
                <a:t>gcc</a:t>
              </a:r>
              <a:r>
                <a:rPr lang="en-US" altLang="zh-CN" sz="1600" b="1" dirty="0">
                  <a:solidFill>
                    <a:srgbClr val="11576A"/>
                  </a:solidFill>
                  <a:latin typeface="微软雅黑" panose="020B0503020204020204" pitchFamily="34" charset="-122"/>
                  <a:ea typeface="微软雅黑" panose="020B0503020204020204" pitchFamily="34" charset="-122"/>
                </a:rPr>
                <a:t> </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err="1">
                  <a:solidFill>
                    <a:srgbClr val="11576A"/>
                  </a:solidFill>
                  <a:latin typeface="微软雅黑" panose="020B0503020204020204" pitchFamily="34" charset="-122"/>
                  <a:ea typeface="微软雅黑" panose="020B0503020204020204" pitchFamily="34" charset="-122"/>
                </a:rPr>
                <a:t>gdb</a:t>
              </a:r>
              <a:r>
                <a:rPr lang="en-US" altLang="zh-CN" sz="1600" b="1" dirty="0">
                  <a:solidFill>
                    <a:srgbClr val="11576A"/>
                  </a:solidFill>
                  <a:latin typeface="微软雅黑" panose="020B0503020204020204" pitchFamily="34" charset="-122"/>
                  <a:ea typeface="微软雅黑" panose="020B0503020204020204" pitchFamily="34" charset="-122"/>
                </a:rPr>
                <a:t> </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a:solidFill>
                    <a:srgbClr val="11576A"/>
                  </a:solidFill>
                  <a:latin typeface="微软雅黑" panose="020B0503020204020204" pitchFamily="34" charset="-122"/>
                  <a:ea typeface="微软雅黑" panose="020B0503020204020204" pitchFamily="34" charset="-122"/>
                </a:rPr>
                <a:t>make</a:t>
              </a:r>
              <a:endParaRPr lang="en-US" altLang="zh-CN" sz="16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zh-CN" altLang="en-US" sz="1600" b="1" dirty="0" smtClean="0">
                  <a:solidFill>
                    <a:srgbClr val="11576A"/>
                  </a:solidFill>
                  <a:latin typeface="微软雅黑" panose="020B0503020204020204" pitchFamily="34" charset="-122"/>
                  <a:ea typeface="微软雅黑" panose="020B0503020204020204" pitchFamily="34" charset="-122"/>
                </a:rPr>
                <a:t>          硬件</a:t>
              </a:r>
              <a:r>
                <a:rPr lang="zh-CN" altLang="en-US" sz="1600" b="1" dirty="0">
                  <a:solidFill>
                    <a:srgbClr val="11576A"/>
                  </a:solidFill>
                  <a:latin typeface="微软雅黑" panose="020B0503020204020204" pitchFamily="34" charset="-122"/>
                  <a:ea typeface="微软雅黑" panose="020B0503020204020204" pitchFamily="34" charset="-122"/>
                </a:rPr>
                <a:t>模拟器：</a:t>
              </a:r>
              <a:r>
                <a:rPr lang="en-US" altLang="zh-CN" sz="1600" b="1" dirty="0" err="1" smtClean="0">
                  <a:solidFill>
                    <a:srgbClr val="FF0000"/>
                  </a:solidFill>
                  <a:latin typeface="微软雅黑" panose="020B0503020204020204" pitchFamily="34" charset="-122"/>
                  <a:ea typeface="微软雅黑" panose="020B0503020204020204" pitchFamily="34" charset="-122"/>
                </a:rPr>
                <a:t>qemu</a:t>
              </a:r>
              <a:r>
                <a:rPr lang="en-US" altLang="zh-CN" sz="1600" b="1" dirty="0" smtClean="0">
                  <a:solidFill>
                    <a:srgbClr val="11576A"/>
                  </a:solidFill>
                  <a:latin typeface="微软雅黑" panose="020B0503020204020204" pitchFamily="34" charset="-122"/>
                  <a:ea typeface="微软雅黑" panose="020B0503020204020204" pitchFamily="34" charset="-122"/>
                </a:rPr>
                <a:t>   </a:t>
              </a:r>
              <a:endParaRPr lang="en-US" altLang="zh-CN" sz="1600" b="1" dirty="0">
                <a:solidFill>
                  <a:srgbClr val="11576A"/>
                </a:solidFill>
                <a:latin typeface="微软雅黑" panose="020B0503020204020204" pitchFamily="34" charset="-122"/>
                <a:ea typeface="微软雅黑" panose="020B0503020204020204" pitchFamily="34" charset="-122"/>
              </a:endParaRPr>
            </a:p>
          </p:txBody>
        </p:sp>
        <p:pic>
          <p:nvPicPr>
            <p:cNvPr id="16" name="图片 15" descr="小点1.png"/>
            <p:cNvPicPr>
              <a:picLocks noChangeAspect="1"/>
            </p:cNvPicPr>
            <p:nvPr/>
          </p:nvPicPr>
          <p:blipFill>
            <a:blip r:embed="rId1" cstate="print"/>
            <a:stretch>
              <a:fillRect/>
            </a:stretch>
          </p:blipFill>
          <p:spPr>
            <a:xfrm>
              <a:off x="1369740" y="1685300"/>
              <a:ext cx="151066" cy="148997"/>
            </a:xfrm>
            <a:prstGeom prst="rect">
              <a:avLst/>
            </a:prstGeom>
          </p:spPr>
        </p:pic>
        <p:pic>
          <p:nvPicPr>
            <p:cNvPr id="17" name="图片 16" descr="小点1.png"/>
            <p:cNvPicPr>
              <a:picLocks noChangeAspect="1"/>
            </p:cNvPicPr>
            <p:nvPr/>
          </p:nvPicPr>
          <p:blipFill>
            <a:blip r:embed="rId1" cstate="print"/>
            <a:stretch>
              <a:fillRect/>
            </a:stretch>
          </p:blipFill>
          <p:spPr>
            <a:xfrm>
              <a:off x="1369740" y="1915088"/>
              <a:ext cx="151066" cy="148997"/>
            </a:xfrm>
            <a:prstGeom prst="rect">
              <a:avLst/>
            </a:prstGeom>
          </p:spPr>
        </p:pic>
        <p:pic>
          <p:nvPicPr>
            <p:cNvPr id="18" name="图片 17" descr="小点1.png"/>
            <p:cNvPicPr>
              <a:picLocks noChangeAspect="1"/>
            </p:cNvPicPr>
            <p:nvPr/>
          </p:nvPicPr>
          <p:blipFill>
            <a:blip r:embed="rId1" cstate="print"/>
            <a:stretch>
              <a:fillRect/>
            </a:stretch>
          </p:blipFill>
          <p:spPr>
            <a:xfrm>
              <a:off x="1374833" y="2155472"/>
              <a:ext cx="151066" cy="148997"/>
            </a:xfrm>
            <a:prstGeom prst="rect">
              <a:avLst/>
            </a:prstGeom>
          </p:spPr>
        </p:pic>
        <p:pic>
          <p:nvPicPr>
            <p:cNvPr id="19" name="图片 18" descr="小点1.png"/>
            <p:cNvPicPr>
              <a:picLocks noChangeAspect="1"/>
            </p:cNvPicPr>
            <p:nvPr/>
          </p:nvPicPr>
          <p:blipFill>
            <a:blip r:embed="rId1" cstate="print"/>
            <a:stretch>
              <a:fillRect/>
            </a:stretch>
          </p:blipFill>
          <p:spPr>
            <a:xfrm>
              <a:off x="1369740" y="2413765"/>
              <a:ext cx="151066" cy="148997"/>
            </a:xfrm>
            <a:prstGeom prst="rect">
              <a:avLst/>
            </a:prstGeom>
          </p:spPr>
        </p:pic>
        <p:pic>
          <p:nvPicPr>
            <p:cNvPr id="20" name="图片 19" descr="小点1.png"/>
            <p:cNvPicPr>
              <a:picLocks noChangeAspect="1"/>
            </p:cNvPicPr>
            <p:nvPr/>
          </p:nvPicPr>
          <p:blipFill>
            <a:blip r:embed="rId1" cstate="print"/>
            <a:stretch>
              <a:fillRect/>
            </a:stretch>
          </p:blipFill>
          <p:spPr>
            <a:xfrm>
              <a:off x="1369740" y="2654149"/>
              <a:ext cx="151066" cy="148997"/>
            </a:xfrm>
            <a:prstGeom prst="rect">
              <a:avLst/>
            </a:prstGeom>
          </p:spPr>
        </p:pic>
        <p:pic>
          <p:nvPicPr>
            <p:cNvPr id="21" name="图片 20" descr="小点1.png"/>
            <p:cNvPicPr>
              <a:picLocks noChangeAspect="1"/>
            </p:cNvPicPr>
            <p:nvPr/>
          </p:nvPicPr>
          <p:blipFill>
            <a:blip r:embed="rId1" cstate="print"/>
            <a:stretch>
              <a:fillRect/>
            </a:stretch>
          </p:blipFill>
          <p:spPr>
            <a:xfrm>
              <a:off x="1369740" y="2903488"/>
              <a:ext cx="151066" cy="148997"/>
            </a:xfrm>
            <a:prstGeom prst="rect">
              <a:avLst/>
            </a:prstGeom>
          </p:spPr>
        </p:pic>
        <p:sp>
          <p:nvSpPr>
            <p:cNvPr id="13" name="TextBox 82"/>
            <p:cNvSpPr txBox="1"/>
            <p:nvPr/>
          </p:nvSpPr>
          <p:spPr>
            <a:xfrm>
              <a:off x="928662" y="4160939"/>
              <a:ext cx="7143800" cy="787075"/>
            </a:xfrm>
            <a:prstGeom prst="rect">
              <a:avLst/>
            </a:prstGeom>
            <a:noFill/>
          </p:spPr>
          <p:txBody>
            <a:bodyPr wrap="square" rtlCol="0">
              <a:spAutoFit/>
            </a:bodyPr>
            <a:lstStyle/>
            <a:p>
              <a:pPr marL="342900" indent="-342900">
                <a:lnSpc>
                  <a:spcPts val="1500"/>
                </a:lnSpc>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了解</a:t>
              </a:r>
              <a:r>
                <a:rPr lang="en-US" altLang="zh-CN" sz="2000" b="1" dirty="0" err="1">
                  <a:solidFill>
                    <a:srgbClr val="11576A"/>
                  </a:solidFill>
                  <a:latin typeface="微软雅黑" panose="020B0503020204020204" pitchFamily="34" charset="-122"/>
                  <a:ea typeface="微软雅黑" panose="020B0503020204020204" pitchFamily="34" charset="-122"/>
                </a:rPr>
                <a:t>ucore</a:t>
              </a:r>
              <a:r>
                <a:rPr lang="zh-CN" altLang="en-US" sz="2000" b="1" dirty="0">
                  <a:solidFill>
                    <a:srgbClr val="11576A"/>
                  </a:solidFill>
                  <a:latin typeface="微软雅黑" panose="020B0503020204020204" pitchFamily="34" charset="-122"/>
                  <a:ea typeface="微软雅黑" panose="020B0503020204020204" pitchFamily="34" charset="-122"/>
                </a:rPr>
                <a:t>编程方法和通用数据结构</a:t>
              </a:r>
              <a:endParaRPr lang="zh-CN" altLang="en-US" sz="20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zh-CN" altLang="en-US" sz="1600" b="1" dirty="0" smtClean="0">
                  <a:solidFill>
                    <a:srgbClr val="11576A"/>
                  </a:solidFill>
                  <a:latin typeface="微软雅黑" panose="020B0503020204020204" pitchFamily="34" charset="-122"/>
                  <a:ea typeface="微软雅黑" panose="020B0503020204020204" pitchFamily="34" charset="-122"/>
                </a:rPr>
                <a:t>          面向对象</a:t>
              </a:r>
              <a:r>
                <a:rPr lang="zh-CN" altLang="en-US" sz="1600" b="1" dirty="0">
                  <a:solidFill>
                    <a:srgbClr val="11576A"/>
                  </a:solidFill>
                  <a:latin typeface="微软雅黑" panose="020B0503020204020204" pitchFamily="34" charset="-122"/>
                  <a:ea typeface="微软雅黑" panose="020B0503020204020204" pitchFamily="34" charset="-122"/>
                </a:rPr>
                <a:t>编程方法</a:t>
              </a:r>
              <a:endParaRPr lang="zh-CN" altLang="en-US" sz="1600" b="1" dirty="0">
                <a:solidFill>
                  <a:srgbClr val="11576A"/>
                </a:solidFill>
                <a:latin typeface="微软雅黑" panose="020B0503020204020204" pitchFamily="34" charset="-122"/>
                <a:ea typeface="微软雅黑" panose="020B0503020204020204" pitchFamily="34" charset="-122"/>
              </a:endParaRPr>
            </a:p>
            <a:p>
              <a:pPr marL="342900" indent="-342900">
                <a:lnSpc>
                  <a:spcPts val="1500"/>
                </a:lnSpc>
                <a:spcBef>
                  <a:spcPct val="20000"/>
                </a:spcBef>
              </a:pPr>
              <a:r>
                <a:rPr lang="zh-CN" altLang="en-US" sz="1600" b="1" dirty="0" smtClean="0">
                  <a:solidFill>
                    <a:srgbClr val="11576A"/>
                  </a:solidFill>
                  <a:latin typeface="微软雅黑" panose="020B0503020204020204" pitchFamily="34" charset="-122"/>
                  <a:ea typeface="微软雅黑" panose="020B0503020204020204" pitchFamily="34" charset="-122"/>
                </a:rPr>
                <a:t>          </a:t>
              </a:r>
              <a:r>
                <a:rPr lang="zh-CN" altLang="en-US" sz="1600" b="1" dirty="0" smtClean="0">
                  <a:solidFill>
                    <a:srgbClr val="FF0000"/>
                  </a:solidFill>
                  <a:latin typeface="微软雅黑" panose="020B0503020204020204" pitchFamily="34" charset="-122"/>
                  <a:ea typeface="微软雅黑" panose="020B0503020204020204" pitchFamily="34" charset="-122"/>
                </a:rPr>
                <a:t>通用</a:t>
              </a:r>
              <a:r>
                <a:rPr lang="zh-CN" altLang="en-US" sz="1600" b="1" dirty="0">
                  <a:solidFill>
                    <a:srgbClr val="FF0000"/>
                  </a:solidFill>
                  <a:latin typeface="微软雅黑" panose="020B0503020204020204" pitchFamily="34" charset="-122"/>
                  <a:ea typeface="微软雅黑" panose="020B0503020204020204" pitchFamily="34" charset="-122"/>
                </a:rPr>
                <a:t>数据结构</a:t>
              </a:r>
            </a:p>
          </p:txBody>
        </p:sp>
        <p:pic>
          <p:nvPicPr>
            <p:cNvPr id="14" name="图片 13" descr="小点1.png"/>
            <p:cNvPicPr>
              <a:picLocks noChangeAspect="1"/>
            </p:cNvPicPr>
            <p:nvPr/>
          </p:nvPicPr>
          <p:blipFill>
            <a:blip r:embed="rId1" cstate="print"/>
            <a:stretch>
              <a:fillRect/>
            </a:stretch>
          </p:blipFill>
          <p:spPr>
            <a:xfrm>
              <a:off x="1364647" y="3430671"/>
              <a:ext cx="151066" cy="148997"/>
            </a:xfrm>
            <a:prstGeom prst="rect">
              <a:avLst/>
            </a:prstGeom>
          </p:spPr>
        </p:pic>
        <p:pic>
          <p:nvPicPr>
            <p:cNvPr id="22" name="图片 21" descr="小点1.png"/>
            <p:cNvPicPr>
              <a:picLocks noChangeAspect="1"/>
            </p:cNvPicPr>
            <p:nvPr/>
          </p:nvPicPr>
          <p:blipFill>
            <a:blip r:embed="rId1" cstate="print"/>
            <a:stretch>
              <a:fillRect/>
            </a:stretch>
          </p:blipFill>
          <p:spPr>
            <a:xfrm>
              <a:off x="1364647" y="3660459"/>
              <a:ext cx="151066" cy="148997"/>
            </a:xfrm>
            <a:prstGeom prst="rect">
              <a:avLst/>
            </a:prstGeom>
          </p:spPr>
        </p:pic>
        <p:pic>
          <p:nvPicPr>
            <p:cNvPr id="23" name="图片 22" descr="小点1.png"/>
            <p:cNvPicPr>
              <a:picLocks noChangeAspect="1"/>
            </p:cNvPicPr>
            <p:nvPr/>
          </p:nvPicPr>
          <p:blipFill>
            <a:blip r:embed="rId1" cstate="print"/>
            <a:stretch>
              <a:fillRect/>
            </a:stretch>
          </p:blipFill>
          <p:spPr>
            <a:xfrm>
              <a:off x="1369740" y="3900843"/>
              <a:ext cx="151066" cy="148997"/>
            </a:xfrm>
            <a:prstGeom prst="rect">
              <a:avLst/>
            </a:prstGeom>
          </p:spPr>
        </p:pic>
        <p:pic>
          <p:nvPicPr>
            <p:cNvPr id="24" name="图片 23" descr="小点1.png"/>
            <p:cNvPicPr>
              <a:picLocks noChangeAspect="1"/>
            </p:cNvPicPr>
            <p:nvPr/>
          </p:nvPicPr>
          <p:blipFill>
            <a:blip r:embed="rId1" cstate="print"/>
            <a:stretch>
              <a:fillRect/>
            </a:stretch>
          </p:blipFill>
          <p:spPr>
            <a:xfrm>
              <a:off x="1374833" y="4458200"/>
              <a:ext cx="151066" cy="148997"/>
            </a:xfrm>
            <a:prstGeom prst="rect">
              <a:avLst/>
            </a:prstGeom>
          </p:spPr>
        </p:pic>
        <p:pic>
          <p:nvPicPr>
            <p:cNvPr id="25" name="图片 24" descr="小点1.png"/>
            <p:cNvPicPr>
              <a:picLocks noChangeAspect="1"/>
            </p:cNvPicPr>
            <p:nvPr/>
          </p:nvPicPr>
          <p:blipFill>
            <a:blip r:embed="rId1" cstate="print"/>
            <a:stretch>
              <a:fillRect/>
            </a:stretch>
          </p:blipFill>
          <p:spPr>
            <a:xfrm>
              <a:off x="1374833" y="4687988"/>
              <a:ext cx="151066" cy="148997"/>
            </a:xfrm>
            <a:prstGeom prst="rect">
              <a:avLst/>
            </a:prstGeom>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1187624" y="843558"/>
            <a:ext cx="6654403" cy="3960440"/>
          </a:xfrm>
        </p:spPr>
        <p:txBody>
          <a:bodyPr/>
          <a:lstStyle/>
          <a:p>
            <a:pPr marL="0" lvl="1"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en-US" altLang="zh-CN" sz="1800" b="1" dirty="0" smtClean="0">
                <a:solidFill>
                  <a:srgbClr val="11576A"/>
                </a:solidFill>
                <a:latin typeface="微软雅黑" panose="020B0503020204020204" pitchFamily="34" charset="-122"/>
                <a:ea typeface="微软雅黑" panose="020B0503020204020204" pitchFamily="34" charset="-122"/>
              </a:rPr>
              <a:t>MIT</a:t>
            </a:r>
            <a:r>
              <a:rPr lang="zh-CN" altLang="en-US" sz="1800" b="1" dirty="0">
                <a:solidFill>
                  <a:srgbClr val="11576A"/>
                </a:solidFill>
                <a:latin typeface="微软雅黑" panose="020B0503020204020204" pitchFamily="34" charset="-122"/>
                <a:ea typeface="微软雅黑" panose="020B0503020204020204" pitchFamily="34" charset="-122"/>
              </a:rPr>
              <a:t>：</a:t>
            </a:r>
            <a:r>
              <a:rPr lang="en-US" altLang="zh-CN" sz="1800" b="1" dirty="0">
                <a:solidFill>
                  <a:srgbClr val="11576A"/>
                </a:solidFill>
                <a:latin typeface="微软雅黑" panose="020B0503020204020204" pitchFamily="34" charset="-122"/>
                <a:ea typeface="微软雅黑" panose="020B0503020204020204" pitchFamily="34" charset="-122"/>
              </a:rPr>
              <a:t>xv6 </a:t>
            </a:r>
            <a:r>
              <a:rPr lang="zh-CN" altLang="en-US" sz="1800" b="1" dirty="0">
                <a:solidFill>
                  <a:srgbClr val="11576A"/>
                </a:solidFill>
                <a:latin typeface="微软雅黑" panose="020B0503020204020204" pitchFamily="34" charset="-122"/>
                <a:ea typeface="微软雅黑" panose="020B0503020204020204" pitchFamily="34" charset="-122"/>
              </a:rPr>
              <a:t>和</a:t>
            </a:r>
            <a:r>
              <a:rPr lang="en-US" altLang="zh-CN" sz="1800" b="1" dirty="0">
                <a:solidFill>
                  <a:srgbClr val="11576A"/>
                </a:solidFill>
                <a:latin typeface="微软雅黑" panose="020B0503020204020204" pitchFamily="34" charset="-122"/>
                <a:ea typeface="微软雅黑" panose="020B0503020204020204" pitchFamily="34" charset="-122"/>
              </a:rPr>
              <a:t>JOS</a:t>
            </a:r>
            <a:endParaRPr lang="en-US" altLang="zh-CN" sz="1800" b="1" dirty="0">
              <a:solidFill>
                <a:srgbClr val="11576A"/>
              </a:solidFill>
              <a:latin typeface="微软雅黑" panose="020B0503020204020204" pitchFamily="34" charset="-122"/>
              <a:ea typeface="微软雅黑" panose="020B0503020204020204" pitchFamily="34" charset="-122"/>
            </a:endParaRPr>
          </a:p>
          <a:p>
            <a:pPr marL="0" lvl="2" indent="0">
              <a:buNone/>
            </a:pPr>
            <a:r>
              <a:rPr lang="en-US" altLang="zh-CN" sz="1600" b="1" dirty="0" smtClean="0">
                <a:solidFill>
                  <a:srgbClr val="11576A"/>
                </a:solidFill>
                <a:latin typeface="微软雅黑" panose="020B0503020204020204" pitchFamily="34" charset="-122"/>
                <a:ea typeface="微软雅黑" panose="020B0503020204020204" pitchFamily="34" charset="-122"/>
              </a:rPr>
              <a:t>         7</a:t>
            </a:r>
            <a:r>
              <a:rPr lang="zh-CN" altLang="en-US" sz="1600" b="1" dirty="0">
                <a:solidFill>
                  <a:srgbClr val="11576A"/>
                </a:solidFill>
                <a:latin typeface="微软雅黑" panose="020B0503020204020204" pitchFamily="34" charset="-122"/>
                <a:ea typeface="微软雅黑" panose="020B0503020204020204" pitchFamily="34" charset="-122"/>
              </a:rPr>
              <a:t>千行以下，</a:t>
            </a:r>
            <a:r>
              <a:rPr lang="en-US" altLang="zh-CN" sz="1600" b="1" dirty="0">
                <a:solidFill>
                  <a:srgbClr val="11576A"/>
                </a:solidFill>
                <a:latin typeface="微软雅黑" panose="020B0503020204020204" pitchFamily="34" charset="-122"/>
                <a:ea typeface="微软雅黑" panose="020B0503020204020204" pitchFamily="34" charset="-122"/>
              </a:rPr>
              <a:t>C</a:t>
            </a:r>
            <a:r>
              <a:rPr lang="zh-CN" altLang="en-US" sz="1600" b="1" dirty="0">
                <a:solidFill>
                  <a:srgbClr val="11576A"/>
                </a:solidFill>
                <a:latin typeface="微软雅黑" panose="020B0503020204020204" pitchFamily="34" charset="-122"/>
                <a:ea typeface="微软雅黑" panose="020B0503020204020204" pitchFamily="34" charset="-122"/>
              </a:rPr>
              <a:t>语言，支持</a:t>
            </a:r>
            <a:r>
              <a:rPr lang="en-US" altLang="zh-CN" sz="1600" b="1" dirty="0">
                <a:solidFill>
                  <a:srgbClr val="11576A"/>
                </a:solidFill>
                <a:latin typeface="微软雅黑" panose="020B0503020204020204" pitchFamily="34" charset="-122"/>
                <a:ea typeface="微软雅黑" panose="020B0503020204020204" pitchFamily="34" charset="-122"/>
              </a:rPr>
              <a:t>X86 SMP</a:t>
            </a:r>
            <a:r>
              <a:rPr lang="zh-CN" altLang="en-US" sz="1600" b="1" dirty="0">
                <a:solidFill>
                  <a:srgbClr val="11576A"/>
                </a:solidFill>
                <a:latin typeface="微软雅黑" panose="020B0503020204020204" pitchFamily="34" charset="-122"/>
                <a:ea typeface="微软雅黑" panose="020B0503020204020204" pitchFamily="34" charset="-122"/>
              </a:rPr>
              <a:t>架构</a:t>
            </a:r>
            <a:endParaRPr lang="en-US" altLang="zh-CN" sz="1600" b="1" dirty="0">
              <a:solidFill>
                <a:srgbClr val="11576A"/>
              </a:solidFill>
              <a:latin typeface="微软雅黑" panose="020B0503020204020204" pitchFamily="34" charset="-122"/>
              <a:ea typeface="微软雅黑" panose="020B0503020204020204" pitchFamily="34" charset="-122"/>
            </a:endParaRPr>
          </a:p>
          <a:p>
            <a:pPr marL="0" lvl="1"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en-US" altLang="zh-CN" sz="1800" b="1" dirty="0" smtClean="0">
                <a:solidFill>
                  <a:srgbClr val="11576A"/>
                </a:solidFill>
                <a:latin typeface="微软雅黑" panose="020B0503020204020204" pitchFamily="34" charset="-122"/>
                <a:ea typeface="微软雅黑" panose="020B0503020204020204" pitchFamily="34" charset="-122"/>
              </a:rPr>
              <a:t>Harvard</a:t>
            </a:r>
            <a:r>
              <a:rPr lang="zh-CN" altLang="en-US" sz="1800" b="1" dirty="0">
                <a:solidFill>
                  <a:srgbClr val="11576A"/>
                </a:solidFill>
                <a:latin typeface="微软雅黑" panose="020B0503020204020204" pitchFamily="34" charset="-122"/>
                <a:ea typeface="微软雅黑" panose="020B0503020204020204" pitchFamily="34" charset="-122"/>
              </a:rPr>
              <a:t>：</a:t>
            </a:r>
            <a:r>
              <a:rPr lang="en-US" altLang="zh-CN" sz="1800" b="1" dirty="0">
                <a:solidFill>
                  <a:srgbClr val="11576A"/>
                </a:solidFill>
                <a:latin typeface="微软雅黑" panose="020B0503020204020204" pitchFamily="34" charset="-122"/>
                <a:ea typeface="微软雅黑" panose="020B0503020204020204" pitchFamily="34" charset="-122"/>
              </a:rPr>
              <a:t>OS161-1.4.1</a:t>
            </a:r>
            <a:endParaRPr lang="en-US" altLang="zh-CN" sz="1800" b="1" dirty="0">
              <a:solidFill>
                <a:srgbClr val="11576A"/>
              </a:solidFill>
              <a:latin typeface="微软雅黑" panose="020B0503020204020204" pitchFamily="34" charset="-122"/>
              <a:ea typeface="微软雅黑" panose="020B0503020204020204" pitchFamily="34" charset="-122"/>
            </a:endParaRPr>
          </a:p>
          <a:p>
            <a:pPr marL="0" lvl="2" indent="0">
              <a:buNone/>
            </a:pPr>
            <a:r>
              <a:rPr lang="en-US" altLang="zh-CN" sz="1600" b="1" dirty="0" smtClean="0">
                <a:solidFill>
                  <a:srgbClr val="11576A"/>
                </a:solidFill>
                <a:latin typeface="微软雅黑" panose="020B0503020204020204" pitchFamily="34" charset="-122"/>
                <a:ea typeface="微软雅黑" panose="020B0503020204020204" pitchFamily="34" charset="-122"/>
              </a:rPr>
              <a:t>         1</a:t>
            </a:r>
            <a:r>
              <a:rPr lang="zh-CN" altLang="en-US" sz="1600" b="1" dirty="0">
                <a:solidFill>
                  <a:srgbClr val="11576A"/>
                </a:solidFill>
                <a:latin typeface="微软雅黑" panose="020B0503020204020204" pitchFamily="34" charset="-122"/>
                <a:ea typeface="微软雅黑" panose="020B0503020204020204" pitchFamily="34" charset="-122"/>
              </a:rPr>
              <a:t>万</a:t>
            </a:r>
            <a:r>
              <a:rPr lang="en-US" altLang="zh-CN" sz="1600" b="1" dirty="0">
                <a:solidFill>
                  <a:srgbClr val="11576A"/>
                </a:solidFill>
                <a:latin typeface="微软雅黑" panose="020B0503020204020204" pitchFamily="34" charset="-122"/>
                <a:ea typeface="微软雅黑" panose="020B0503020204020204" pitchFamily="34" charset="-122"/>
              </a:rPr>
              <a:t>1</a:t>
            </a:r>
            <a:r>
              <a:rPr lang="zh-CN" altLang="en-US" sz="1600" b="1" dirty="0">
                <a:solidFill>
                  <a:srgbClr val="11576A"/>
                </a:solidFill>
                <a:latin typeface="微软雅黑" panose="020B0503020204020204" pitchFamily="34" charset="-122"/>
                <a:ea typeface="微软雅黑" panose="020B0503020204020204" pitchFamily="34" charset="-122"/>
              </a:rPr>
              <a:t>千行代码，</a:t>
            </a:r>
            <a:r>
              <a:rPr lang="en-US" altLang="zh-CN" sz="1600" b="1" dirty="0">
                <a:solidFill>
                  <a:srgbClr val="11576A"/>
                </a:solidFill>
                <a:latin typeface="微软雅黑" panose="020B0503020204020204" pitchFamily="34" charset="-122"/>
                <a:ea typeface="微软雅黑" panose="020B0503020204020204" pitchFamily="34" charset="-122"/>
              </a:rPr>
              <a:t>C</a:t>
            </a:r>
            <a:r>
              <a:rPr lang="zh-CN" altLang="en-US" sz="1600" b="1" dirty="0">
                <a:solidFill>
                  <a:srgbClr val="11576A"/>
                </a:solidFill>
                <a:latin typeface="微软雅黑" panose="020B0503020204020204" pitchFamily="34" charset="-122"/>
                <a:ea typeface="微软雅黑" panose="020B0503020204020204" pitchFamily="34" charset="-122"/>
              </a:rPr>
              <a:t>语言，支持</a:t>
            </a:r>
            <a:r>
              <a:rPr lang="en-US" altLang="zh-CN" sz="1600" b="1" dirty="0">
                <a:solidFill>
                  <a:srgbClr val="11576A"/>
                </a:solidFill>
                <a:latin typeface="微软雅黑" panose="020B0503020204020204" pitchFamily="34" charset="-122"/>
                <a:ea typeface="微软雅黑" panose="020B0503020204020204" pitchFamily="34" charset="-122"/>
              </a:rPr>
              <a:t>MIPS</a:t>
            </a:r>
            <a:r>
              <a:rPr lang="zh-CN" altLang="en-US" sz="1600" b="1" dirty="0">
                <a:solidFill>
                  <a:srgbClr val="11576A"/>
                </a:solidFill>
                <a:latin typeface="微软雅黑" panose="020B0503020204020204" pitchFamily="34" charset="-122"/>
                <a:ea typeface="微软雅黑" panose="020B0503020204020204" pitchFamily="34" charset="-122"/>
              </a:rPr>
              <a:t>架构</a:t>
            </a:r>
            <a:endParaRPr lang="zh-CN" altLang="en-US" sz="1600" b="1" dirty="0">
              <a:solidFill>
                <a:srgbClr val="11576A"/>
              </a:solidFill>
              <a:latin typeface="微软雅黑" panose="020B0503020204020204" pitchFamily="34" charset="-122"/>
              <a:ea typeface="微软雅黑" panose="020B0503020204020204" pitchFamily="34" charset="-122"/>
            </a:endParaRPr>
          </a:p>
          <a:p>
            <a:pPr marL="0" lvl="1"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en-US" altLang="zh-CN" sz="1800" b="1" dirty="0" smtClean="0">
                <a:solidFill>
                  <a:srgbClr val="11576A"/>
                </a:solidFill>
                <a:latin typeface="微软雅黑" panose="020B0503020204020204" pitchFamily="34" charset="-122"/>
                <a:ea typeface="微软雅黑" panose="020B0503020204020204" pitchFamily="34" charset="-122"/>
              </a:rPr>
              <a:t>Columbia</a:t>
            </a:r>
            <a:r>
              <a:rPr lang="zh-CN" altLang="en-US" sz="1800" b="1" dirty="0">
                <a:solidFill>
                  <a:srgbClr val="11576A"/>
                </a:solidFill>
                <a:latin typeface="微软雅黑" panose="020B0503020204020204" pitchFamily="34" charset="-122"/>
                <a:ea typeface="微软雅黑" panose="020B0503020204020204" pitchFamily="34" charset="-122"/>
              </a:rPr>
              <a:t>：</a:t>
            </a:r>
            <a:r>
              <a:rPr lang="en-US" altLang="zh-CN" sz="1800" b="1" dirty="0">
                <a:solidFill>
                  <a:srgbClr val="11576A"/>
                </a:solidFill>
                <a:latin typeface="微软雅黑" panose="020B0503020204020204" pitchFamily="34" charset="-122"/>
                <a:ea typeface="微软雅黑" panose="020B0503020204020204" pitchFamily="34" charset="-122"/>
              </a:rPr>
              <a:t>Linux</a:t>
            </a:r>
            <a:endParaRPr lang="en-US" altLang="zh-CN" sz="1800" b="1" dirty="0">
              <a:solidFill>
                <a:srgbClr val="11576A"/>
              </a:solidFill>
              <a:latin typeface="微软雅黑" panose="020B0503020204020204" pitchFamily="34" charset="-122"/>
              <a:ea typeface="微软雅黑" panose="020B0503020204020204" pitchFamily="34" charset="-122"/>
            </a:endParaRPr>
          </a:p>
          <a:p>
            <a:pPr marL="0" lvl="2" indent="0">
              <a:buNone/>
            </a:pPr>
            <a:r>
              <a:rPr lang="zh-CN" altLang="en-US" sz="1600" b="1" dirty="0" smtClean="0">
                <a:solidFill>
                  <a:srgbClr val="11576A"/>
                </a:solidFill>
                <a:latin typeface="微软雅黑" panose="020B0503020204020204" pitchFamily="34" charset="-122"/>
                <a:ea typeface="微软雅黑" panose="020B0503020204020204" pitchFamily="34" charset="-122"/>
              </a:rPr>
              <a:t>         部分</a:t>
            </a:r>
            <a:r>
              <a:rPr lang="en-US" altLang="zh-CN" sz="1600" b="1" dirty="0">
                <a:solidFill>
                  <a:srgbClr val="11576A"/>
                </a:solidFill>
                <a:latin typeface="微软雅黑" panose="020B0503020204020204" pitchFamily="34" charset="-122"/>
                <a:ea typeface="微软雅黑" panose="020B0503020204020204" pitchFamily="34" charset="-122"/>
              </a:rPr>
              <a:t>Linux</a:t>
            </a:r>
            <a:r>
              <a:rPr lang="zh-CN" altLang="en-US" sz="1600" b="1" dirty="0">
                <a:solidFill>
                  <a:srgbClr val="11576A"/>
                </a:solidFill>
                <a:latin typeface="微软雅黑" panose="020B0503020204020204" pitchFamily="34" charset="-122"/>
                <a:ea typeface="微软雅黑" panose="020B0503020204020204" pitchFamily="34" charset="-122"/>
              </a:rPr>
              <a:t>核心代码，</a:t>
            </a:r>
            <a:r>
              <a:rPr lang="en-US" altLang="zh-CN" sz="1600" b="1" dirty="0">
                <a:solidFill>
                  <a:srgbClr val="11576A"/>
                </a:solidFill>
                <a:latin typeface="微软雅黑" panose="020B0503020204020204" pitchFamily="34" charset="-122"/>
                <a:ea typeface="微软雅黑" panose="020B0503020204020204" pitchFamily="34" charset="-122"/>
              </a:rPr>
              <a:t>C</a:t>
            </a:r>
            <a:r>
              <a:rPr lang="zh-CN" altLang="en-US" sz="1600" b="1" dirty="0">
                <a:solidFill>
                  <a:srgbClr val="11576A"/>
                </a:solidFill>
                <a:latin typeface="微软雅黑" panose="020B0503020204020204" pitchFamily="34" charset="-122"/>
                <a:ea typeface="微软雅黑" panose="020B0503020204020204" pitchFamily="34" charset="-122"/>
              </a:rPr>
              <a:t>语言</a:t>
            </a:r>
            <a:endParaRPr lang="zh-CN" altLang="en-US" sz="1600" b="1" dirty="0">
              <a:solidFill>
                <a:srgbClr val="11576A"/>
              </a:solidFill>
              <a:latin typeface="微软雅黑" panose="020B0503020204020204" pitchFamily="34" charset="-122"/>
              <a:ea typeface="微软雅黑" panose="020B0503020204020204" pitchFamily="34" charset="-122"/>
            </a:endParaRPr>
          </a:p>
          <a:p>
            <a:pPr marL="0" lvl="1"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en-US" altLang="zh-CN" sz="1800" b="1" dirty="0" smtClean="0">
                <a:solidFill>
                  <a:srgbClr val="11576A"/>
                </a:solidFill>
                <a:latin typeface="微软雅黑" panose="020B0503020204020204" pitchFamily="34" charset="-122"/>
                <a:ea typeface="微软雅黑" panose="020B0503020204020204" pitchFamily="34" charset="-122"/>
              </a:rPr>
              <a:t>Berkeley</a:t>
            </a:r>
            <a:r>
              <a:rPr lang="en-US" altLang="zh-CN" sz="1800" b="1" dirty="0">
                <a:solidFill>
                  <a:srgbClr val="11576A"/>
                </a:solidFill>
                <a:latin typeface="微软雅黑" panose="020B0503020204020204" pitchFamily="34" charset="-122"/>
                <a:ea typeface="微软雅黑" panose="020B0503020204020204" pitchFamily="34" charset="-122"/>
              </a:rPr>
              <a:t>: Nachos</a:t>
            </a:r>
            <a:endParaRPr lang="en-US" altLang="zh-CN" sz="1800" b="1" dirty="0">
              <a:solidFill>
                <a:srgbClr val="11576A"/>
              </a:solidFill>
              <a:latin typeface="微软雅黑" panose="020B0503020204020204" pitchFamily="34" charset="-122"/>
              <a:ea typeface="微软雅黑" panose="020B0503020204020204" pitchFamily="34" charset="-122"/>
            </a:endParaRPr>
          </a:p>
          <a:p>
            <a:pPr marL="0" lvl="2" indent="0">
              <a:buNone/>
            </a:pPr>
            <a:r>
              <a:rPr lang="en-US" altLang="zh-CN" sz="1600" b="1" dirty="0" smtClean="0">
                <a:solidFill>
                  <a:srgbClr val="11576A"/>
                </a:solidFill>
                <a:latin typeface="微软雅黑" panose="020B0503020204020204" pitchFamily="34" charset="-122"/>
                <a:ea typeface="微软雅黑" panose="020B0503020204020204" pitchFamily="34" charset="-122"/>
              </a:rPr>
              <a:t>         1</a:t>
            </a:r>
            <a:r>
              <a:rPr lang="zh-CN" altLang="en-US" sz="1600" b="1" dirty="0">
                <a:solidFill>
                  <a:srgbClr val="11576A"/>
                </a:solidFill>
                <a:latin typeface="微软雅黑" panose="020B0503020204020204" pitchFamily="34" charset="-122"/>
                <a:ea typeface="微软雅黑" panose="020B0503020204020204" pitchFamily="34" charset="-122"/>
              </a:rPr>
              <a:t>万行左右，</a:t>
            </a:r>
            <a:r>
              <a:rPr lang="en-US" altLang="zh-CN" sz="1600" b="1" dirty="0">
                <a:solidFill>
                  <a:srgbClr val="11576A"/>
                </a:solidFill>
                <a:latin typeface="微软雅黑" panose="020B0503020204020204" pitchFamily="34" charset="-122"/>
                <a:ea typeface="微软雅黑" panose="020B0503020204020204" pitchFamily="34" charset="-122"/>
              </a:rPr>
              <a:t>C++ / java</a:t>
            </a:r>
            <a:r>
              <a:rPr lang="zh-CN" altLang="en-US" sz="1600" b="1" dirty="0">
                <a:solidFill>
                  <a:srgbClr val="11576A"/>
                </a:solidFill>
                <a:latin typeface="微软雅黑" panose="020B0503020204020204" pitchFamily="34" charset="-122"/>
                <a:ea typeface="微软雅黑" panose="020B0503020204020204" pitchFamily="34" charset="-122"/>
              </a:rPr>
              <a:t>语言，模拟</a:t>
            </a:r>
            <a:r>
              <a:rPr lang="en-US" altLang="zh-CN" sz="1600" b="1" dirty="0">
                <a:solidFill>
                  <a:srgbClr val="11576A"/>
                </a:solidFill>
                <a:latin typeface="微软雅黑" panose="020B0503020204020204" pitchFamily="34" charset="-122"/>
                <a:ea typeface="微软雅黑" panose="020B0503020204020204" pitchFamily="34" charset="-122"/>
              </a:rPr>
              <a:t>MIPS</a:t>
            </a:r>
            <a:r>
              <a:rPr lang="zh-CN" altLang="en-US" sz="1600" b="1" dirty="0">
                <a:solidFill>
                  <a:srgbClr val="11576A"/>
                </a:solidFill>
                <a:latin typeface="微软雅黑" panose="020B0503020204020204" pitchFamily="34" charset="-122"/>
                <a:ea typeface="微软雅黑" panose="020B0503020204020204" pitchFamily="34" charset="-122"/>
              </a:rPr>
              <a:t>架构</a:t>
            </a:r>
            <a:endParaRPr lang="en-US" altLang="zh-CN" sz="1600" b="1" dirty="0">
              <a:solidFill>
                <a:srgbClr val="11576A"/>
              </a:solidFill>
              <a:latin typeface="微软雅黑" panose="020B0503020204020204" pitchFamily="34" charset="-122"/>
              <a:ea typeface="微软雅黑" panose="020B0503020204020204" pitchFamily="34" charset="-122"/>
            </a:endParaRPr>
          </a:p>
          <a:p>
            <a:pPr marL="0" lvl="1"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en-US" altLang="zh-CN" sz="1800" b="1" dirty="0" smtClean="0">
                <a:solidFill>
                  <a:srgbClr val="11576A"/>
                </a:solidFill>
                <a:latin typeface="微软雅黑" panose="020B0503020204020204" pitchFamily="34" charset="-122"/>
                <a:ea typeface="微软雅黑" panose="020B0503020204020204" pitchFamily="34" charset="-122"/>
              </a:rPr>
              <a:t>Stanford</a:t>
            </a:r>
            <a:r>
              <a:rPr lang="zh-CN" altLang="en-US" sz="1800" b="1" dirty="0">
                <a:solidFill>
                  <a:srgbClr val="11576A"/>
                </a:solidFill>
                <a:latin typeface="微软雅黑" panose="020B0503020204020204" pitchFamily="34" charset="-122"/>
                <a:ea typeface="微软雅黑" panose="020B0503020204020204" pitchFamily="34" charset="-122"/>
              </a:rPr>
              <a:t>：</a:t>
            </a:r>
            <a:r>
              <a:rPr lang="en-US" altLang="zh-CN" sz="1800" b="1" dirty="0" err="1">
                <a:solidFill>
                  <a:srgbClr val="11576A"/>
                </a:solidFill>
                <a:latin typeface="微软雅黑" panose="020B0503020204020204" pitchFamily="34" charset="-122"/>
                <a:ea typeface="微软雅黑" panose="020B0503020204020204" pitchFamily="34" charset="-122"/>
              </a:rPr>
              <a:t>PintOS</a:t>
            </a:r>
            <a:endParaRPr lang="en-US" altLang="zh-CN" sz="1800" b="1" dirty="0">
              <a:solidFill>
                <a:srgbClr val="11576A"/>
              </a:solidFill>
              <a:latin typeface="微软雅黑" panose="020B0503020204020204" pitchFamily="34" charset="-122"/>
              <a:ea typeface="微软雅黑" panose="020B0503020204020204" pitchFamily="34" charset="-122"/>
            </a:endParaRPr>
          </a:p>
          <a:p>
            <a:pPr marL="0" lvl="2" indent="0">
              <a:buNone/>
            </a:pPr>
            <a:r>
              <a:rPr lang="en-US" altLang="zh-CN" sz="1600" b="1" dirty="0" smtClean="0">
                <a:solidFill>
                  <a:srgbClr val="11576A"/>
                </a:solidFill>
                <a:latin typeface="微软雅黑" panose="020B0503020204020204" pitchFamily="34" charset="-122"/>
                <a:ea typeface="微软雅黑" panose="020B0503020204020204" pitchFamily="34" charset="-122"/>
              </a:rPr>
              <a:t>         1</a:t>
            </a:r>
            <a:r>
              <a:rPr lang="zh-CN" altLang="en-US" sz="1600" b="1" dirty="0">
                <a:solidFill>
                  <a:srgbClr val="11576A"/>
                </a:solidFill>
                <a:latin typeface="微软雅黑" panose="020B0503020204020204" pitchFamily="34" charset="-122"/>
                <a:ea typeface="微软雅黑" panose="020B0503020204020204" pitchFamily="34" charset="-122"/>
              </a:rPr>
              <a:t>万</a:t>
            </a:r>
            <a:r>
              <a:rPr lang="en-US" altLang="zh-CN" sz="1600" b="1" dirty="0">
                <a:solidFill>
                  <a:srgbClr val="11576A"/>
                </a:solidFill>
                <a:latin typeface="微软雅黑" panose="020B0503020204020204" pitchFamily="34" charset="-122"/>
                <a:ea typeface="微软雅黑" panose="020B0503020204020204" pitchFamily="34" charset="-122"/>
              </a:rPr>
              <a:t>1</a:t>
            </a:r>
            <a:r>
              <a:rPr lang="zh-CN" altLang="en-US" sz="1600" b="1" dirty="0">
                <a:solidFill>
                  <a:srgbClr val="11576A"/>
                </a:solidFill>
                <a:latin typeface="微软雅黑" panose="020B0503020204020204" pitchFamily="34" charset="-122"/>
                <a:ea typeface="微软雅黑" panose="020B0503020204020204" pitchFamily="34" charset="-122"/>
              </a:rPr>
              <a:t>千行代码，</a:t>
            </a:r>
            <a:r>
              <a:rPr lang="en-US" altLang="zh-CN" sz="1600" b="1" dirty="0">
                <a:solidFill>
                  <a:srgbClr val="11576A"/>
                </a:solidFill>
                <a:latin typeface="微软雅黑" panose="020B0503020204020204" pitchFamily="34" charset="-122"/>
                <a:ea typeface="微软雅黑" panose="020B0503020204020204" pitchFamily="34" charset="-122"/>
              </a:rPr>
              <a:t>C</a:t>
            </a:r>
            <a:r>
              <a:rPr lang="zh-CN" altLang="en-US" sz="1600" b="1" dirty="0">
                <a:solidFill>
                  <a:srgbClr val="11576A"/>
                </a:solidFill>
                <a:latin typeface="微软雅黑" panose="020B0503020204020204" pitchFamily="34" charset="-122"/>
                <a:ea typeface="微软雅黑" panose="020B0503020204020204" pitchFamily="34" charset="-122"/>
              </a:rPr>
              <a:t>语言，</a:t>
            </a:r>
            <a:endParaRPr lang="en-US" altLang="zh-CN" sz="1600" b="1" dirty="0">
              <a:solidFill>
                <a:srgbClr val="11576A"/>
              </a:solidFill>
              <a:latin typeface="微软雅黑" panose="020B0503020204020204" pitchFamily="34" charset="-122"/>
              <a:ea typeface="微软雅黑" panose="020B0503020204020204" pitchFamily="34" charset="-122"/>
            </a:endParaRPr>
          </a:p>
          <a:p>
            <a:pPr marL="0" lvl="1"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en-US" altLang="zh-CN" sz="1800" b="1" dirty="0" smtClean="0">
                <a:solidFill>
                  <a:srgbClr val="11576A"/>
                </a:solidFill>
                <a:latin typeface="微软雅黑" panose="020B0503020204020204" pitchFamily="34" charset="-122"/>
                <a:ea typeface="微软雅黑" panose="020B0503020204020204" pitchFamily="34" charset="-122"/>
              </a:rPr>
              <a:t>Univ</a:t>
            </a:r>
            <a:r>
              <a:rPr lang="en-US" altLang="zh-CN" sz="1800" b="1" dirty="0">
                <a:solidFill>
                  <a:srgbClr val="11576A"/>
                </a:solidFill>
                <a:latin typeface="微软雅黑" panose="020B0503020204020204" pitchFamily="34" charset="-122"/>
                <a:ea typeface="微软雅黑" panose="020B0503020204020204" pitchFamily="34" charset="-122"/>
              </a:rPr>
              <a:t>. of Maryland: geek OS</a:t>
            </a:r>
            <a:endParaRPr lang="en-US" altLang="zh-CN" sz="1800" b="1" dirty="0">
              <a:solidFill>
                <a:srgbClr val="11576A"/>
              </a:solidFill>
              <a:latin typeface="微软雅黑" panose="020B0503020204020204" pitchFamily="34" charset="-122"/>
              <a:ea typeface="微软雅黑" panose="020B0503020204020204" pitchFamily="34" charset="-122"/>
            </a:endParaRPr>
          </a:p>
          <a:p>
            <a:pPr marL="0" lvl="2" indent="0">
              <a:buNone/>
            </a:pPr>
            <a:r>
              <a:rPr lang="en-US" altLang="zh-CN" sz="1600" b="1" dirty="0" smtClean="0">
                <a:solidFill>
                  <a:srgbClr val="11576A"/>
                </a:solidFill>
                <a:latin typeface="微软雅黑" panose="020B0503020204020204" pitchFamily="34" charset="-122"/>
                <a:ea typeface="微软雅黑" panose="020B0503020204020204" pitchFamily="34" charset="-122"/>
              </a:rPr>
              <a:t>         &lt;</a:t>
            </a:r>
            <a:r>
              <a:rPr lang="en-US" altLang="zh-CN" sz="1600" b="1" dirty="0">
                <a:solidFill>
                  <a:srgbClr val="11576A"/>
                </a:solidFill>
                <a:latin typeface="微软雅黑" panose="020B0503020204020204" pitchFamily="34" charset="-122"/>
                <a:ea typeface="微软雅黑" panose="020B0503020204020204" pitchFamily="34" charset="-122"/>
              </a:rPr>
              <a:t>10000</a:t>
            </a:r>
            <a:r>
              <a:rPr lang="zh-CN" altLang="en-US" sz="1600" b="1" dirty="0">
                <a:solidFill>
                  <a:srgbClr val="11576A"/>
                </a:solidFill>
                <a:latin typeface="微软雅黑" panose="020B0503020204020204" pitchFamily="34" charset="-122"/>
                <a:ea typeface="微软雅黑" panose="020B0503020204020204" pitchFamily="34" charset="-122"/>
              </a:rPr>
              <a:t>行代码，</a:t>
            </a:r>
            <a:r>
              <a:rPr lang="en-US" altLang="zh-CN" sz="1600" b="1" dirty="0">
                <a:solidFill>
                  <a:srgbClr val="11576A"/>
                </a:solidFill>
                <a:latin typeface="微软雅黑" panose="020B0503020204020204" pitchFamily="34" charset="-122"/>
                <a:ea typeface="微软雅黑" panose="020B0503020204020204" pitchFamily="34" charset="-122"/>
              </a:rPr>
              <a:t>C</a:t>
            </a:r>
            <a:r>
              <a:rPr lang="zh-CN" altLang="en-US" sz="1600" b="1" dirty="0">
                <a:solidFill>
                  <a:srgbClr val="11576A"/>
                </a:solidFill>
                <a:latin typeface="微软雅黑" panose="020B0503020204020204" pitchFamily="34" charset="-122"/>
                <a:ea typeface="微软雅黑" panose="020B0503020204020204" pitchFamily="34" charset="-122"/>
              </a:rPr>
              <a:t>语言，</a:t>
            </a:r>
            <a:r>
              <a:rPr lang="en-US" altLang="zh-CN" sz="1600" b="1" dirty="0">
                <a:solidFill>
                  <a:srgbClr val="11576A"/>
                </a:solidFill>
                <a:latin typeface="微软雅黑" panose="020B0503020204020204" pitchFamily="34" charset="-122"/>
                <a:ea typeface="微软雅黑" panose="020B0503020204020204" pitchFamily="34" charset="-122"/>
              </a:rPr>
              <a:t>x86</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pic>
        <p:nvPicPr>
          <p:cNvPr id="4" name="图片 3" descr="小点1.png"/>
          <p:cNvPicPr>
            <a:picLocks noChangeAspect="1"/>
          </p:cNvPicPr>
          <p:nvPr/>
        </p:nvPicPr>
        <p:blipFill>
          <a:blip r:embed="rId1" cstate="print"/>
          <a:stretch>
            <a:fillRect/>
          </a:stretch>
        </p:blipFill>
        <p:spPr>
          <a:xfrm>
            <a:off x="1595789" y="1275606"/>
            <a:ext cx="151066" cy="148997"/>
          </a:xfrm>
          <a:prstGeom prst="rect">
            <a:avLst/>
          </a:prstGeom>
        </p:spPr>
      </p:pic>
      <p:pic>
        <p:nvPicPr>
          <p:cNvPr id="5" name="图片 4" descr="小点1.png"/>
          <p:cNvPicPr>
            <a:picLocks noChangeAspect="1"/>
          </p:cNvPicPr>
          <p:nvPr/>
        </p:nvPicPr>
        <p:blipFill>
          <a:blip r:embed="rId1" cstate="print"/>
          <a:stretch>
            <a:fillRect/>
          </a:stretch>
        </p:blipFill>
        <p:spPr>
          <a:xfrm>
            <a:off x="1595789" y="1937505"/>
            <a:ext cx="151066" cy="148997"/>
          </a:xfrm>
          <a:prstGeom prst="rect">
            <a:avLst/>
          </a:prstGeom>
        </p:spPr>
      </p:pic>
      <p:pic>
        <p:nvPicPr>
          <p:cNvPr id="6" name="图片 5" descr="小点1.png"/>
          <p:cNvPicPr>
            <a:picLocks noChangeAspect="1"/>
          </p:cNvPicPr>
          <p:nvPr/>
        </p:nvPicPr>
        <p:blipFill>
          <a:blip r:embed="rId1" cstate="print"/>
          <a:stretch>
            <a:fillRect/>
          </a:stretch>
        </p:blipFill>
        <p:spPr>
          <a:xfrm>
            <a:off x="1595789" y="2599404"/>
            <a:ext cx="151066" cy="148997"/>
          </a:xfrm>
          <a:prstGeom prst="rect">
            <a:avLst/>
          </a:prstGeom>
        </p:spPr>
      </p:pic>
      <p:pic>
        <p:nvPicPr>
          <p:cNvPr id="7" name="图片 6" descr="小点1.png"/>
          <p:cNvPicPr>
            <a:picLocks noChangeAspect="1"/>
          </p:cNvPicPr>
          <p:nvPr/>
        </p:nvPicPr>
        <p:blipFill>
          <a:blip r:embed="rId1" cstate="print"/>
          <a:stretch>
            <a:fillRect/>
          </a:stretch>
        </p:blipFill>
        <p:spPr>
          <a:xfrm>
            <a:off x="1595789" y="3246930"/>
            <a:ext cx="151066" cy="148997"/>
          </a:xfrm>
          <a:prstGeom prst="rect">
            <a:avLst/>
          </a:prstGeom>
        </p:spPr>
      </p:pic>
      <p:pic>
        <p:nvPicPr>
          <p:cNvPr id="8" name="图片 7" descr="小点1.png"/>
          <p:cNvPicPr>
            <a:picLocks noChangeAspect="1"/>
          </p:cNvPicPr>
          <p:nvPr/>
        </p:nvPicPr>
        <p:blipFill>
          <a:blip r:embed="rId1" cstate="print"/>
          <a:stretch>
            <a:fillRect/>
          </a:stretch>
        </p:blipFill>
        <p:spPr>
          <a:xfrm>
            <a:off x="1595789" y="3916339"/>
            <a:ext cx="151066" cy="148997"/>
          </a:xfrm>
          <a:prstGeom prst="rect">
            <a:avLst/>
          </a:prstGeom>
        </p:spPr>
      </p:pic>
      <p:pic>
        <p:nvPicPr>
          <p:cNvPr id="9" name="图片 8" descr="小点1.png"/>
          <p:cNvPicPr>
            <a:picLocks noChangeAspect="1"/>
          </p:cNvPicPr>
          <p:nvPr/>
        </p:nvPicPr>
        <p:blipFill>
          <a:blip r:embed="rId1" cstate="print"/>
          <a:stretch>
            <a:fillRect/>
          </a:stretch>
        </p:blipFill>
        <p:spPr>
          <a:xfrm>
            <a:off x="1595789" y="4585748"/>
            <a:ext cx="151066" cy="148997"/>
          </a:xfrm>
          <a:prstGeom prst="rect">
            <a:avLst/>
          </a:prstGeom>
        </p:spPr>
      </p:pic>
      <p:sp>
        <p:nvSpPr>
          <p:cNvPr id="10" name="Rectangle 2"/>
          <p:cNvSpPr txBox="1">
            <a:spLocks noChangeArrowheads="1"/>
          </p:cNvSpPr>
          <p:nvPr/>
        </p:nvSpPr>
        <p:spPr>
          <a:xfrm>
            <a:off x="2771800" y="195486"/>
            <a:ext cx="3960440"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rgbClr val="11576A"/>
                </a:solidFill>
                <a:latin typeface="微软雅黑" panose="020B0503020204020204" pitchFamily="34" charset="-122"/>
                <a:ea typeface="微软雅黑" panose="020B0503020204020204" pitchFamily="34" charset="-122"/>
                <a:cs typeface="+mn-cs"/>
              </a:rPr>
              <a:t>国内外现状</a:t>
            </a:r>
            <a:r>
              <a:rPr lang="en-US" altLang="zh-CN" sz="3000" b="1" dirty="0" smtClean="0">
                <a:solidFill>
                  <a:srgbClr val="11576A"/>
                </a:solidFill>
                <a:latin typeface="微软雅黑" panose="020B0503020204020204" pitchFamily="34" charset="-122"/>
                <a:ea typeface="微软雅黑" panose="020B0503020204020204" pitchFamily="34" charset="-122"/>
                <a:cs typeface="+mn-cs"/>
              </a:rPr>
              <a:t>——</a:t>
            </a:r>
            <a:r>
              <a:rPr lang="zh-CN" altLang="en-US" sz="3000" b="1" dirty="0" smtClean="0">
                <a:solidFill>
                  <a:srgbClr val="11576A"/>
                </a:solidFill>
                <a:latin typeface="微软雅黑" panose="020B0503020204020204" pitchFamily="34" charset="-122"/>
                <a:ea typeface="微软雅黑" panose="020B0503020204020204" pitchFamily="34" charset="-122"/>
                <a:cs typeface="+mn-cs"/>
              </a:rPr>
              <a:t>国外</a:t>
            </a:r>
            <a:endParaRPr lang="zh-CN" altLang="en-US" sz="3000" b="1" dirty="0">
              <a:solidFill>
                <a:srgbClr val="11576A"/>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771800" y="205979"/>
            <a:ext cx="3960440" cy="857250"/>
          </a:xfrm>
        </p:spPr>
        <p:txBody>
          <a:bodyPr/>
          <a:lstStyle/>
          <a:p>
            <a:pPr algn="l"/>
            <a:r>
              <a:rPr lang="zh-CN" altLang="en-US" sz="3000" b="1" dirty="0" smtClean="0">
                <a:solidFill>
                  <a:srgbClr val="11576A"/>
                </a:solidFill>
                <a:latin typeface="微软雅黑" panose="020B0503020204020204" pitchFamily="34" charset="-122"/>
                <a:ea typeface="微软雅黑" panose="020B0503020204020204" pitchFamily="34" charset="-122"/>
                <a:cs typeface="+mn-cs"/>
              </a:rPr>
              <a:t>国内外现状</a:t>
            </a:r>
            <a:r>
              <a:rPr lang="en-US" altLang="zh-CN" sz="3000" b="1" dirty="0" smtClean="0">
                <a:solidFill>
                  <a:srgbClr val="11576A"/>
                </a:solidFill>
                <a:latin typeface="微软雅黑" panose="020B0503020204020204" pitchFamily="34" charset="-122"/>
                <a:ea typeface="微软雅黑" panose="020B0503020204020204" pitchFamily="34" charset="-122"/>
                <a:cs typeface="+mn-cs"/>
              </a:rPr>
              <a:t>——</a:t>
            </a:r>
            <a:r>
              <a:rPr lang="zh-CN" altLang="en-US" sz="3000" b="1" dirty="0" smtClean="0">
                <a:solidFill>
                  <a:srgbClr val="11576A"/>
                </a:solidFill>
                <a:latin typeface="微软雅黑" panose="020B0503020204020204" pitchFamily="34" charset="-122"/>
                <a:ea typeface="微软雅黑" panose="020B0503020204020204" pitchFamily="34" charset="-122"/>
                <a:cs typeface="+mn-cs"/>
              </a:rPr>
              <a:t>国内</a:t>
            </a:r>
            <a:endParaRPr lang="zh-CN" altLang="en-US" sz="3000" b="1" dirty="0">
              <a:solidFill>
                <a:srgbClr val="11576A"/>
              </a:solidFill>
              <a:latin typeface="微软雅黑" panose="020B0503020204020204" pitchFamily="34" charset="-122"/>
              <a:ea typeface="微软雅黑" panose="020B0503020204020204" pitchFamily="34" charset="-122"/>
              <a:cs typeface="+mn-cs"/>
            </a:endParaRPr>
          </a:p>
        </p:txBody>
      </p:sp>
      <p:sp>
        <p:nvSpPr>
          <p:cNvPr id="6147" name="Rectangle 3"/>
          <p:cNvSpPr>
            <a:spLocks noGrp="1" noChangeArrowheads="1"/>
          </p:cNvSpPr>
          <p:nvPr>
            <p:ph idx="1"/>
          </p:nvPr>
        </p:nvSpPr>
        <p:spPr>
          <a:xfrm>
            <a:off x="1187624" y="771550"/>
            <a:ext cx="6912768" cy="3888432"/>
          </a:xfrm>
        </p:spPr>
        <p:txBody>
          <a:bodyPr/>
          <a:lstStyle/>
          <a:p>
            <a:pPr marL="0" lvl="1"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en-US" altLang="zh-CN" sz="1800" b="1" dirty="0" err="1" smtClean="0">
                <a:solidFill>
                  <a:srgbClr val="11576A"/>
                </a:solidFill>
                <a:latin typeface="微软雅黑" panose="020B0503020204020204" pitchFamily="34" charset="-122"/>
                <a:ea typeface="微软雅黑" panose="020B0503020204020204" pitchFamily="34" charset="-122"/>
              </a:rPr>
              <a:t>ucore</a:t>
            </a:r>
            <a:endParaRPr lang="en-US" altLang="zh-CN" sz="1800" b="1" dirty="0">
              <a:solidFill>
                <a:srgbClr val="11576A"/>
              </a:solidFill>
              <a:latin typeface="微软雅黑" panose="020B0503020204020204" pitchFamily="34" charset="-122"/>
              <a:ea typeface="微软雅黑" panose="020B0503020204020204" pitchFamily="34" charset="-122"/>
            </a:endParaRPr>
          </a:p>
          <a:p>
            <a:pPr marL="0" lvl="1" indent="0">
              <a:buNone/>
            </a:pPr>
            <a:r>
              <a:rPr lang="zh-CN" altLang="en-US" sz="1600" b="1" dirty="0" smtClean="0">
                <a:solidFill>
                  <a:srgbClr val="11576A"/>
                </a:solidFill>
                <a:latin typeface="微软雅黑" panose="020B0503020204020204" pitchFamily="34" charset="-122"/>
                <a:ea typeface="微软雅黑" panose="020B0503020204020204" pitchFamily="34" charset="-122"/>
              </a:rPr>
              <a:t>         清华   </a:t>
            </a:r>
            <a:r>
              <a:rPr lang="zh-CN" altLang="en-US" sz="1600" b="1" dirty="0">
                <a:solidFill>
                  <a:srgbClr val="11576A"/>
                </a:solidFill>
                <a:latin typeface="微软雅黑" panose="020B0503020204020204" pitchFamily="34" charset="-122"/>
                <a:ea typeface="微软雅黑" panose="020B0503020204020204" pitchFamily="34" charset="-122"/>
              </a:rPr>
              <a:t>基于</a:t>
            </a:r>
            <a:r>
              <a:rPr lang="en-US" altLang="zh-CN" sz="1600" b="1" dirty="0" err="1">
                <a:solidFill>
                  <a:srgbClr val="11576A"/>
                </a:solidFill>
                <a:latin typeface="微软雅黑" panose="020B0503020204020204" pitchFamily="34" charset="-122"/>
                <a:ea typeface="微软雅黑" panose="020B0503020204020204" pitchFamily="34" charset="-122"/>
              </a:rPr>
              <a:t>jos</a:t>
            </a:r>
            <a:r>
              <a:rPr lang="en-US" altLang="zh-CN" sz="1600" b="1" dirty="0">
                <a:solidFill>
                  <a:srgbClr val="11576A"/>
                </a:solidFill>
                <a:latin typeface="微软雅黑" panose="020B0503020204020204" pitchFamily="34" charset="-122"/>
                <a:ea typeface="微软雅黑" panose="020B0503020204020204" pitchFamily="34" charset="-122"/>
              </a:rPr>
              <a:t>/xv6/OS161/</a:t>
            </a:r>
            <a:r>
              <a:rPr lang="en-US" altLang="zh-CN" sz="1600" b="1" dirty="0" err="1">
                <a:solidFill>
                  <a:srgbClr val="11576A"/>
                </a:solidFill>
                <a:latin typeface="微软雅黑" panose="020B0503020204020204" pitchFamily="34" charset="-122"/>
                <a:ea typeface="微软雅黑" panose="020B0503020204020204" pitchFamily="34" charset="-122"/>
              </a:rPr>
              <a:t>linux</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a:solidFill>
                  <a:srgbClr val="11576A"/>
                </a:solidFill>
                <a:latin typeface="微软雅黑" panose="020B0503020204020204" pitchFamily="34" charset="-122"/>
                <a:ea typeface="微软雅黑" panose="020B0503020204020204" pitchFamily="34" charset="-122"/>
              </a:rPr>
              <a:t>200~10000</a:t>
            </a:r>
            <a:r>
              <a:rPr lang="zh-CN" altLang="en-US" sz="1600" b="1" dirty="0">
                <a:solidFill>
                  <a:srgbClr val="11576A"/>
                </a:solidFill>
                <a:latin typeface="微软雅黑" panose="020B0503020204020204" pitchFamily="34" charset="-122"/>
                <a:ea typeface="微软雅黑" panose="020B0503020204020204" pitchFamily="34" charset="-122"/>
              </a:rPr>
              <a:t>行  </a:t>
            </a:r>
            <a:r>
              <a:rPr lang="en-US" altLang="zh-CN" sz="1600" b="1" dirty="0">
                <a:solidFill>
                  <a:srgbClr val="11576A"/>
                </a:solidFill>
                <a:latin typeface="微软雅黑" panose="020B0503020204020204" pitchFamily="34" charset="-122"/>
                <a:ea typeface="微软雅黑" panose="020B0503020204020204" pitchFamily="34" charset="-122"/>
              </a:rPr>
              <a:t>C</a:t>
            </a:r>
            <a:r>
              <a:rPr lang="zh-CN" altLang="en-US" sz="1600" b="1" dirty="0">
                <a:solidFill>
                  <a:srgbClr val="11576A"/>
                </a:solidFill>
                <a:latin typeface="微软雅黑" panose="020B0503020204020204" pitchFamily="34" charset="-122"/>
                <a:ea typeface="微软雅黑" panose="020B0503020204020204" pitchFamily="34" charset="-122"/>
              </a:rPr>
              <a:t>语言，</a:t>
            </a:r>
            <a:r>
              <a:rPr lang="zh-CN" altLang="en-US" sz="1600" b="1" dirty="0" smtClean="0">
                <a:solidFill>
                  <a:srgbClr val="11576A"/>
                </a:solidFill>
                <a:latin typeface="微软雅黑" panose="020B0503020204020204" pitchFamily="34" charset="-122"/>
                <a:ea typeface="微软雅黑" panose="020B0503020204020204" pitchFamily="34" charset="-122"/>
              </a:rPr>
              <a:t>以 </a:t>
            </a:r>
            <a:endParaRPr lang="en-US" altLang="zh-CN" sz="1600" b="1" dirty="0" smtClean="0">
              <a:solidFill>
                <a:srgbClr val="11576A"/>
              </a:solidFill>
              <a:latin typeface="微软雅黑" panose="020B0503020204020204" pitchFamily="34" charset="-122"/>
              <a:ea typeface="微软雅黑" panose="020B0503020204020204" pitchFamily="34" charset="-122"/>
            </a:endParaRPr>
          </a:p>
          <a:p>
            <a:pPr marL="0" lvl="1" indent="0">
              <a:buNone/>
            </a:pPr>
            <a:r>
              <a:rPr lang="en-US" altLang="zh-CN" sz="1600" b="1" dirty="0">
                <a:solidFill>
                  <a:srgbClr val="11576A"/>
                </a:solidFill>
                <a:latin typeface="微软雅黑" panose="020B0503020204020204" pitchFamily="34" charset="-122"/>
                <a:ea typeface="微软雅黑" panose="020B0503020204020204" pitchFamily="34" charset="-122"/>
              </a:rPr>
              <a:t> </a:t>
            </a:r>
            <a:r>
              <a:rPr lang="en-US" altLang="zh-CN" sz="1600" b="1" dirty="0" smtClean="0">
                <a:solidFill>
                  <a:srgbClr val="11576A"/>
                </a:solidFill>
                <a:latin typeface="微软雅黑" panose="020B0503020204020204" pitchFamily="34" charset="-122"/>
                <a:ea typeface="微软雅黑" panose="020B0503020204020204" pitchFamily="34" charset="-122"/>
              </a:rPr>
              <a:t>        x86-32</a:t>
            </a:r>
            <a:r>
              <a:rPr lang="zh-CN" altLang="en-US" sz="1600" b="1" dirty="0">
                <a:solidFill>
                  <a:srgbClr val="11576A"/>
                </a:solidFill>
                <a:latin typeface="微软雅黑" panose="020B0503020204020204" pitchFamily="34" charset="-122"/>
                <a:ea typeface="微软雅黑" panose="020B0503020204020204" pitchFamily="34" charset="-122"/>
              </a:rPr>
              <a:t>为主，且支持</a:t>
            </a:r>
            <a:r>
              <a:rPr lang="en-US" altLang="zh-CN" sz="1600" b="1" dirty="0">
                <a:solidFill>
                  <a:srgbClr val="11576A"/>
                </a:solidFill>
                <a:latin typeface="微软雅黑" panose="020B0503020204020204" pitchFamily="34" charset="-122"/>
                <a:ea typeface="微软雅黑" panose="020B0503020204020204" pitchFamily="34" charset="-122"/>
              </a:rPr>
              <a:t>X86-64/ARM/MIPS…</a:t>
            </a:r>
            <a:endParaRPr lang="en-US" altLang="zh-CN" sz="1600" b="1" dirty="0">
              <a:solidFill>
                <a:srgbClr val="11576A"/>
              </a:solidFill>
              <a:latin typeface="微软雅黑" panose="020B0503020204020204" pitchFamily="34" charset="-122"/>
              <a:ea typeface="微软雅黑" panose="020B0503020204020204" pitchFamily="34" charset="-122"/>
            </a:endParaRPr>
          </a:p>
          <a:p>
            <a:pPr marL="0" lvl="1"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en-US" altLang="zh-CN" sz="1800" b="1" dirty="0" smtClean="0">
                <a:solidFill>
                  <a:srgbClr val="11576A"/>
                </a:solidFill>
                <a:latin typeface="微软雅黑" panose="020B0503020204020204" pitchFamily="34" charset="-122"/>
                <a:ea typeface="微软雅黑" panose="020B0503020204020204" pitchFamily="34" charset="-122"/>
              </a:rPr>
              <a:t>xv6</a:t>
            </a:r>
            <a:r>
              <a:rPr lang="zh-CN" altLang="en-US" sz="1800" b="1" dirty="0">
                <a:solidFill>
                  <a:srgbClr val="11576A"/>
                </a:solidFill>
                <a:latin typeface="微软雅黑" panose="020B0503020204020204" pitchFamily="34" charset="-122"/>
                <a:ea typeface="微软雅黑" panose="020B0503020204020204" pitchFamily="34" charset="-122"/>
              </a:rPr>
              <a:t>和</a:t>
            </a:r>
            <a:r>
              <a:rPr lang="en-US" altLang="zh-CN" sz="1800" b="1" dirty="0">
                <a:solidFill>
                  <a:srgbClr val="11576A"/>
                </a:solidFill>
                <a:latin typeface="微软雅黑" panose="020B0503020204020204" pitchFamily="34" charset="-122"/>
                <a:ea typeface="微软雅黑" panose="020B0503020204020204" pitchFamily="34" charset="-122"/>
              </a:rPr>
              <a:t>JOS</a:t>
            </a:r>
            <a:endParaRPr lang="en-US" altLang="zh-CN" sz="1800" b="1" dirty="0">
              <a:solidFill>
                <a:srgbClr val="11576A"/>
              </a:solidFill>
              <a:latin typeface="微软雅黑" panose="020B0503020204020204" pitchFamily="34" charset="-122"/>
              <a:ea typeface="微软雅黑" panose="020B0503020204020204" pitchFamily="34" charset="-122"/>
            </a:endParaRPr>
          </a:p>
          <a:p>
            <a:pPr marL="0" lvl="1" indent="0">
              <a:buNone/>
            </a:pPr>
            <a:r>
              <a:rPr lang="zh-CN" altLang="en-US" sz="1600" b="1" dirty="0" smtClean="0">
                <a:solidFill>
                  <a:srgbClr val="11576A"/>
                </a:solidFill>
                <a:latin typeface="微软雅黑" panose="020B0503020204020204" pitchFamily="34" charset="-122"/>
                <a:ea typeface="微软雅黑" panose="020B0503020204020204" pitchFamily="34" charset="-122"/>
              </a:rPr>
              <a:t>         北大</a:t>
            </a:r>
            <a:endParaRPr lang="zh-CN" altLang="en-US" sz="1600" b="1" dirty="0">
              <a:solidFill>
                <a:srgbClr val="11576A"/>
              </a:solidFill>
              <a:latin typeface="微软雅黑" panose="020B0503020204020204" pitchFamily="34" charset="-122"/>
              <a:ea typeface="微软雅黑" panose="020B0503020204020204" pitchFamily="34" charset="-122"/>
            </a:endParaRPr>
          </a:p>
          <a:p>
            <a:pPr marL="0" lvl="1"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en-US" altLang="zh-CN" sz="1800" b="1" dirty="0" smtClean="0">
                <a:solidFill>
                  <a:srgbClr val="11576A"/>
                </a:solidFill>
                <a:latin typeface="微软雅黑" panose="020B0503020204020204" pitchFamily="34" charset="-122"/>
                <a:ea typeface="微软雅黑" panose="020B0503020204020204" pitchFamily="34" charset="-122"/>
              </a:rPr>
              <a:t>Linux</a:t>
            </a:r>
            <a:endParaRPr lang="en-US" altLang="zh-CN" sz="1800" b="1" dirty="0">
              <a:solidFill>
                <a:srgbClr val="11576A"/>
              </a:solidFill>
              <a:latin typeface="微软雅黑" panose="020B0503020204020204" pitchFamily="34" charset="-122"/>
              <a:ea typeface="微软雅黑" panose="020B0503020204020204" pitchFamily="34" charset="-122"/>
            </a:endParaRPr>
          </a:p>
          <a:p>
            <a:pPr marL="0" lvl="1" indent="0">
              <a:buNone/>
            </a:pPr>
            <a:r>
              <a:rPr lang="zh-CN" altLang="en-US" sz="1600" b="1" dirty="0" smtClean="0">
                <a:solidFill>
                  <a:srgbClr val="11576A"/>
                </a:solidFill>
                <a:latin typeface="微软雅黑" panose="020B0503020204020204" pitchFamily="34" charset="-122"/>
                <a:ea typeface="微软雅黑" panose="020B0503020204020204" pitchFamily="34" charset="-122"/>
              </a:rPr>
              <a:t>         国防</a:t>
            </a:r>
            <a:r>
              <a:rPr lang="zh-CN" altLang="en-US" sz="1600" b="1" dirty="0">
                <a:solidFill>
                  <a:srgbClr val="11576A"/>
                </a:solidFill>
                <a:latin typeface="微软雅黑" panose="020B0503020204020204" pitchFamily="34" charset="-122"/>
                <a:ea typeface="微软雅黑" panose="020B0503020204020204" pitchFamily="34" charset="-122"/>
              </a:rPr>
              <a:t>科大、浙大、西</a:t>
            </a:r>
            <a:r>
              <a:rPr lang="zh-CN" altLang="en-US" sz="1600" b="1" dirty="0" smtClean="0">
                <a:solidFill>
                  <a:srgbClr val="11576A"/>
                </a:solidFill>
                <a:latin typeface="微软雅黑" panose="020B0503020204020204" pitchFamily="34" charset="-122"/>
                <a:ea typeface="微软雅黑" panose="020B0503020204020204" pitchFamily="34" charset="-122"/>
              </a:rPr>
              <a:t>邮</a:t>
            </a:r>
            <a:endParaRPr lang="zh-CN" altLang="en-US" sz="1600" b="1" dirty="0">
              <a:solidFill>
                <a:srgbClr val="11576A"/>
              </a:solidFill>
              <a:latin typeface="微软雅黑" panose="020B0503020204020204" pitchFamily="34" charset="-122"/>
              <a:ea typeface="微软雅黑" panose="020B0503020204020204" pitchFamily="34" charset="-122"/>
            </a:endParaRPr>
          </a:p>
          <a:p>
            <a:pPr marL="0" lvl="1"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en-US" altLang="zh-CN" sz="1800" b="1" dirty="0" smtClean="0">
                <a:solidFill>
                  <a:srgbClr val="11576A"/>
                </a:solidFill>
                <a:latin typeface="微软雅黑" panose="020B0503020204020204" pitchFamily="34" charset="-122"/>
                <a:ea typeface="微软雅黑" panose="020B0503020204020204" pitchFamily="34" charset="-122"/>
              </a:rPr>
              <a:t>MINIX</a:t>
            </a:r>
            <a:endParaRPr lang="en-US" altLang="zh-CN" sz="1800" b="1" dirty="0">
              <a:solidFill>
                <a:srgbClr val="11576A"/>
              </a:solidFill>
              <a:latin typeface="微软雅黑" panose="020B0503020204020204" pitchFamily="34" charset="-122"/>
              <a:ea typeface="微软雅黑" panose="020B0503020204020204" pitchFamily="34" charset="-122"/>
            </a:endParaRPr>
          </a:p>
          <a:p>
            <a:pPr marL="0" lvl="1" indent="0">
              <a:buNone/>
            </a:pPr>
            <a:r>
              <a:rPr lang="zh-CN" altLang="en-US" sz="1600" b="1" dirty="0" smtClean="0">
                <a:solidFill>
                  <a:srgbClr val="11576A"/>
                </a:solidFill>
                <a:latin typeface="微软雅黑" panose="020B0503020204020204" pitchFamily="34" charset="-122"/>
                <a:ea typeface="微软雅黑" panose="020B0503020204020204" pitchFamily="34" charset="-122"/>
              </a:rPr>
              <a:t>         上海交大</a:t>
            </a:r>
            <a:r>
              <a:rPr lang="zh-CN" altLang="en-US" sz="1600" b="1" dirty="0">
                <a:solidFill>
                  <a:srgbClr val="11576A"/>
                </a:solidFill>
                <a:latin typeface="微软雅黑" panose="020B0503020204020204" pitchFamily="34" charset="-122"/>
                <a:ea typeface="微软雅黑" panose="020B0503020204020204" pitchFamily="34" charset="-122"/>
              </a:rPr>
              <a:t>，南开</a:t>
            </a:r>
            <a:endParaRPr lang="zh-CN" altLang="en-US" sz="1600" b="1" dirty="0">
              <a:solidFill>
                <a:srgbClr val="11576A"/>
              </a:solidFill>
              <a:latin typeface="微软雅黑" panose="020B0503020204020204" pitchFamily="34" charset="-122"/>
              <a:ea typeface="微软雅黑" panose="020B0503020204020204" pitchFamily="34" charset="-122"/>
            </a:endParaRPr>
          </a:p>
          <a:p>
            <a:pPr marL="0" lvl="1"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en-US" altLang="zh-CN" sz="1800" b="1" dirty="0" smtClean="0">
                <a:solidFill>
                  <a:srgbClr val="11576A"/>
                </a:solidFill>
                <a:latin typeface="微软雅黑" panose="020B0503020204020204" pitchFamily="34" charset="-122"/>
                <a:ea typeface="微软雅黑" panose="020B0503020204020204" pitchFamily="34" charset="-122"/>
              </a:rPr>
              <a:t>Nachos</a:t>
            </a:r>
            <a:endParaRPr lang="en-US" altLang="zh-CN" sz="1800" b="1" dirty="0">
              <a:solidFill>
                <a:srgbClr val="11576A"/>
              </a:solidFill>
              <a:latin typeface="微软雅黑" panose="020B0503020204020204" pitchFamily="34" charset="-122"/>
              <a:ea typeface="微软雅黑" panose="020B0503020204020204" pitchFamily="34" charset="-122"/>
            </a:endParaRPr>
          </a:p>
          <a:p>
            <a:pPr marL="0" lvl="1" indent="0">
              <a:buNone/>
            </a:pPr>
            <a:r>
              <a:rPr lang="zh-CN" altLang="en-US" sz="1600" b="1" dirty="0" smtClean="0">
                <a:solidFill>
                  <a:srgbClr val="11576A"/>
                </a:solidFill>
                <a:latin typeface="微软雅黑" panose="020B0503020204020204" pitchFamily="34" charset="-122"/>
                <a:ea typeface="微软雅黑" panose="020B0503020204020204" pitchFamily="34" charset="-122"/>
              </a:rPr>
              <a:t>         南开</a:t>
            </a:r>
            <a:r>
              <a:rPr lang="zh-CN" altLang="en-US" sz="1600" b="1" dirty="0">
                <a:solidFill>
                  <a:srgbClr val="11576A"/>
                </a:solidFill>
                <a:latin typeface="微软雅黑" panose="020B0503020204020204" pitchFamily="34" charset="-122"/>
                <a:ea typeface="微软雅黑" panose="020B0503020204020204" pitchFamily="34" charset="-122"/>
              </a:rPr>
              <a:t>，山大</a:t>
            </a:r>
            <a:endParaRPr lang="zh-CN" altLang="en-US" sz="1600" b="1" dirty="0">
              <a:solidFill>
                <a:srgbClr val="11576A"/>
              </a:solidFill>
              <a:latin typeface="微软雅黑" panose="020B0503020204020204" pitchFamily="34" charset="-122"/>
              <a:ea typeface="微软雅黑" panose="020B0503020204020204" pitchFamily="34" charset="-122"/>
            </a:endParaRPr>
          </a:p>
          <a:p>
            <a:pPr marL="0" lvl="1"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en-US" altLang="zh-CN" sz="1800" b="1" dirty="0" smtClean="0">
                <a:solidFill>
                  <a:srgbClr val="11576A"/>
                </a:solidFill>
                <a:latin typeface="微软雅黑" panose="020B0503020204020204" pitchFamily="34" charset="-122"/>
                <a:ea typeface="微软雅黑" panose="020B0503020204020204" pitchFamily="34" charset="-122"/>
              </a:rPr>
              <a:t>Solaris</a:t>
            </a:r>
            <a:r>
              <a:rPr lang="en-US" altLang="zh-CN" sz="1800" b="1" dirty="0">
                <a:solidFill>
                  <a:srgbClr val="11576A"/>
                </a:solidFill>
                <a:latin typeface="微软雅黑" panose="020B0503020204020204" pitchFamily="34" charset="-122"/>
                <a:ea typeface="微软雅黑" panose="020B0503020204020204" pitchFamily="34" charset="-122"/>
              </a:rPr>
              <a:t>, Windows WRK, Wince, RTEMS, </a:t>
            </a:r>
            <a:r>
              <a:rPr lang="en-US" altLang="zh-CN" sz="1800" b="1" dirty="0" err="1">
                <a:solidFill>
                  <a:srgbClr val="11576A"/>
                </a:solidFill>
                <a:latin typeface="微软雅黑" panose="020B0503020204020204" pitchFamily="34" charset="-122"/>
                <a:ea typeface="微软雅黑" panose="020B0503020204020204" pitchFamily="34" charset="-122"/>
              </a:rPr>
              <a:t>uCos</a:t>
            </a:r>
            <a:r>
              <a:rPr lang="en-US" altLang="zh-CN" sz="1800" b="1" dirty="0">
                <a:solidFill>
                  <a:srgbClr val="11576A"/>
                </a:solidFill>
                <a:latin typeface="微软雅黑" panose="020B0503020204020204" pitchFamily="34" charset="-122"/>
                <a:ea typeface="微软雅黑" panose="020B0503020204020204" pitchFamily="34" charset="-122"/>
              </a:rPr>
              <a:t>-II, </a:t>
            </a:r>
            <a:r>
              <a:rPr lang="en-US" altLang="zh-CN" sz="1800" b="1" dirty="0" err="1">
                <a:solidFill>
                  <a:srgbClr val="11576A"/>
                </a:solidFill>
                <a:latin typeface="微软雅黑" panose="020B0503020204020204" pitchFamily="34" charset="-122"/>
                <a:ea typeface="微软雅黑" panose="020B0503020204020204" pitchFamily="34" charset="-122"/>
              </a:rPr>
              <a:t>eCos</a:t>
            </a:r>
            <a:r>
              <a:rPr lang="en-US" altLang="zh-CN" sz="1800" b="1" dirty="0">
                <a:solidFill>
                  <a:srgbClr val="11576A"/>
                </a:solidFill>
                <a:latin typeface="微软雅黑" panose="020B0503020204020204" pitchFamily="34" charset="-122"/>
                <a:ea typeface="微软雅黑" panose="020B0503020204020204" pitchFamily="34" charset="-122"/>
              </a:rPr>
              <a:t> ..</a:t>
            </a:r>
          </a:p>
        </p:txBody>
      </p:sp>
      <p:pic>
        <p:nvPicPr>
          <p:cNvPr id="4" name="图片 3" descr="小点1.png"/>
          <p:cNvPicPr>
            <a:picLocks noChangeAspect="1"/>
          </p:cNvPicPr>
          <p:nvPr/>
        </p:nvPicPr>
        <p:blipFill>
          <a:blip r:embed="rId1" cstate="print"/>
          <a:stretch>
            <a:fillRect/>
          </a:stretch>
        </p:blipFill>
        <p:spPr>
          <a:xfrm>
            <a:off x="1575164" y="1203598"/>
            <a:ext cx="151066" cy="148997"/>
          </a:xfrm>
          <a:prstGeom prst="rect">
            <a:avLst/>
          </a:prstGeom>
        </p:spPr>
      </p:pic>
      <p:pic>
        <p:nvPicPr>
          <p:cNvPr id="5" name="图片 4" descr="小点1.png"/>
          <p:cNvPicPr>
            <a:picLocks noChangeAspect="1"/>
          </p:cNvPicPr>
          <p:nvPr/>
        </p:nvPicPr>
        <p:blipFill>
          <a:blip r:embed="rId1" cstate="print"/>
          <a:stretch>
            <a:fillRect/>
          </a:stretch>
        </p:blipFill>
        <p:spPr>
          <a:xfrm>
            <a:off x="1575164" y="2153452"/>
            <a:ext cx="151066" cy="148997"/>
          </a:xfrm>
          <a:prstGeom prst="rect">
            <a:avLst/>
          </a:prstGeom>
        </p:spPr>
      </p:pic>
      <p:pic>
        <p:nvPicPr>
          <p:cNvPr id="6" name="图片 5" descr="小点1.png"/>
          <p:cNvPicPr>
            <a:picLocks noChangeAspect="1"/>
          </p:cNvPicPr>
          <p:nvPr/>
        </p:nvPicPr>
        <p:blipFill>
          <a:blip r:embed="rId1" cstate="print"/>
          <a:stretch>
            <a:fillRect/>
          </a:stretch>
        </p:blipFill>
        <p:spPr>
          <a:xfrm>
            <a:off x="1575164" y="2813770"/>
            <a:ext cx="151066" cy="148997"/>
          </a:xfrm>
          <a:prstGeom prst="rect">
            <a:avLst/>
          </a:prstGeom>
        </p:spPr>
      </p:pic>
      <p:pic>
        <p:nvPicPr>
          <p:cNvPr id="7" name="图片 6" descr="小点1.png"/>
          <p:cNvPicPr>
            <a:picLocks noChangeAspect="1"/>
          </p:cNvPicPr>
          <p:nvPr/>
        </p:nvPicPr>
        <p:blipFill>
          <a:blip r:embed="rId1" cstate="print"/>
          <a:stretch>
            <a:fillRect/>
          </a:stretch>
        </p:blipFill>
        <p:spPr>
          <a:xfrm>
            <a:off x="1575164" y="3474088"/>
            <a:ext cx="151066" cy="148997"/>
          </a:xfrm>
          <a:prstGeom prst="rect">
            <a:avLst/>
          </a:prstGeom>
        </p:spPr>
      </p:pic>
      <p:pic>
        <p:nvPicPr>
          <p:cNvPr id="9" name="图片 8" descr="小点1.png"/>
          <p:cNvPicPr>
            <a:picLocks noChangeAspect="1"/>
          </p:cNvPicPr>
          <p:nvPr/>
        </p:nvPicPr>
        <p:blipFill>
          <a:blip r:embed="rId1" cstate="print"/>
          <a:stretch>
            <a:fillRect/>
          </a:stretch>
        </p:blipFill>
        <p:spPr>
          <a:xfrm>
            <a:off x="1575164" y="4134406"/>
            <a:ext cx="151066" cy="148997"/>
          </a:xfrm>
          <a:prstGeom prst="rect">
            <a:avLst/>
          </a:prstGeom>
        </p:spPr>
      </p:pic>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03848" y="195486"/>
            <a:ext cx="3322712" cy="857250"/>
          </a:xfrm>
        </p:spPr>
        <p:txBody>
          <a:bodyPr/>
          <a:lstStyle/>
          <a:p>
            <a:pPr algn="l"/>
            <a:r>
              <a:rPr lang="zh-CN" altLang="en-US" sz="3000" b="1" dirty="0">
                <a:solidFill>
                  <a:srgbClr val="11576A"/>
                </a:solidFill>
                <a:latin typeface="微软雅黑" panose="020B0503020204020204" pitchFamily="34" charset="-122"/>
                <a:ea typeface="微软雅黑" panose="020B0503020204020204" pitchFamily="34" charset="-122"/>
                <a:cs typeface="+mn-cs"/>
              </a:rPr>
              <a:t>实验课程设计</a:t>
            </a:r>
          </a:p>
        </p:txBody>
      </p:sp>
      <p:sp>
        <p:nvSpPr>
          <p:cNvPr id="8195" name="Rectangle 3"/>
          <p:cNvSpPr>
            <a:spLocks noGrp="1" noChangeArrowheads="1"/>
          </p:cNvSpPr>
          <p:nvPr>
            <p:ph idx="1"/>
          </p:nvPr>
        </p:nvSpPr>
        <p:spPr>
          <a:xfrm>
            <a:off x="899592" y="987574"/>
            <a:ext cx="7848872" cy="3394472"/>
          </a:xfrm>
        </p:spPr>
        <p:txBody>
          <a:bodyPr/>
          <a:lstStyle/>
          <a:p>
            <a:pPr marL="0" indent="0">
              <a:buNone/>
            </a:pPr>
            <a:r>
              <a:rPr lang="zh-CN" altLang="en-US" sz="1800"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目标</a:t>
            </a:r>
            <a:r>
              <a:rPr lang="zh-CN" altLang="en-US" sz="2000" b="1" dirty="0">
                <a:solidFill>
                  <a:srgbClr val="11576A"/>
                </a:solidFill>
                <a:latin typeface="微软雅黑" panose="020B0503020204020204" pitchFamily="34" charset="-122"/>
                <a:ea typeface="微软雅黑" panose="020B0503020204020204" pitchFamily="34" charset="-122"/>
              </a:rPr>
              <a:t>：</a:t>
            </a:r>
            <a:r>
              <a:rPr lang="zh-CN" altLang="en-US" sz="1800" b="1" u="sng" dirty="0">
                <a:solidFill>
                  <a:srgbClr val="11576A"/>
                </a:solidFill>
                <a:latin typeface="微软雅黑" panose="020B0503020204020204" pitchFamily="34" charset="-122"/>
                <a:ea typeface="微软雅黑" panose="020B0503020204020204" pitchFamily="34" charset="-122"/>
              </a:rPr>
              <a:t>在</a:t>
            </a:r>
            <a:r>
              <a:rPr lang="en-US" altLang="zh-CN" sz="1800" b="1" u="sng" dirty="0">
                <a:solidFill>
                  <a:srgbClr val="11576A"/>
                </a:solidFill>
                <a:latin typeface="微软雅黑" panose="020B0503020204020204" pitchFamily="34" charset="-122"/>
                <a:ea typeface="微软雅黑" panose="020B0503020204020204" pitchFamily="34" charset="-122"/>
              </a:rPr>
              <a:t>OS</a:t>
            </a:r>
            <a:r>
              <a:rPr lang="zh-CN" altLang="en-US" sz="1800" b="1" u="sng" dirty="0">
                <a:solidFill>
                  <a:srgbClr val="11576A"/>
                </a:solidFill>
                <a:latin typeface="微软雅黑" panose="020B0503020204020204" pitchFamily="34" charset="-122"/>
                <a:ea typeface="微软雅黑" panose="020B0503020204020204" pitchFamily="34" charset="-122"/>
              </a:rPr>
              <a:t>原理和实现中建立一个桥梁</a:t>
            </a:r>
            <a:endParaRPr lang="zh-CN" altLang="en-US" sz="1800" b="1" u="sng" dirty="0">
              <a:solidFill>
                <a:srgbClr val="11576A"/>
              </a:solidFill>
              <a:latin typeface="微软雅黑" panose="020B0503020204020204" pitchFamily="34" charset="-122"/>
              <a:ea typeface="微软雅黑" panose="020B0503020204020204" pitchFamily="34" charset="-122"/>
            </a:endParaRPr>
          </a:p>
          <a:p>
            <a:pPr marL="0" lvl="1" indent="0">
              <a:buNone/>
            </a:pPr>
            <a:r>
              <a:rPr lang="zh-CN" altLang="en-US" sz="1800" b="1" dirty="0" smtClean="0">
                <a:solidFill>
                  <a:srgbClr val="11576A"/>
                </a:solidFill>
                <a:latin typeface="微软雅黑" panose="020B0503020204020204" pitchFamily="34" charset="-122"/>
                <a:ea typeface="微软雅黑" panose="020B0503020204020204" pitchFamily="34" charset="-122"/>
              </a:rPr>
              <a:t>         对</a:t>
            </a:r>
            <a:r>
              <a:rPr lang="zh-CN" altLang="en-US" sz="1800" b="1" dirty="0">
                <a:solidFill>
                  <a:srgbClr val="11576A"/>
                </a:solidFill>
                <a:latin typeface="微软雅黑" panose="020B0503020204020204" pitchFamily="34" charset="-122"/>
                <a:ea typeface="微软雅黑" panose="020B0503020204020204" pitchFamily="34" charset="-122"/>
              </a:rPr>
              <a:t>原理知识的补充和完善</a:t>
            </a:r>
            <a:endParaRPr lang="zh-CN" altLang="en-US" sz="1800" b="1" dirty="0">
              <a:solidFill>
                <a:srgbClr val="11576A"/>
              </a:solidFill>
              <a:latin typeface="微软雅黑" panose="020B0503020204020204" pitchFamily="34" charset="-122"/>
              <a:ea typeface="微软雅黑" panose="020B0503020204020204" pitchFamily="34" charset="-122"/>
            </a:endParaRPr>
          </a:p>
          <a:p>
            <a:pPr marL="0" lvl="2" indent="0">
              <a:buNone/>
            </a:pPr>
            <a:r>
              <a:rPr lang="en-US" altLang="zh-CN" sz="1600" b="1" dirty="0" smtClean="0">
                <a:solidFill>
                  <a:srgbClr val="11576A"/>
                </a:solidFill>
                <a:latin typeface="微软雅黑" panose="020B0503020204020204" pitchFamily="34" charset="-122"/>
                <a:ea typeface="微软雅黑" panose="020B0503020204020204" pitchFamily="34" charset="-122"/>
              </a:rPr>
              <a:t>          · </a:t>
            </a:r>
            <a:r>
              <a:rPr lang="zh-CN" altLang="en-US" sz="1600" b="1" dirty="0" smtClean="0">
                <a:solidFill>
                  <a:srgbClr val="11576A"/>
                </a:solidFill>
                <a:latin typeface="微软雅黑" panose="020B0503020204020204" pitchFamily="34" charset="-122"/>
                <a:ea typeface="微软雅黑" panose="020B0503020204020204" pitchFamily="34" charset="-122"/>
              </a:rPr>
              <a:t>讲课</a:t>
            </a:r>
            <a:r>
              <a:rPr lang="zh-CN" altLang="en-US" sz="1600" b="1" dirty="0">
                <a:solidFill>
                  <a:srgbClr val="11576A"/>
                </a:solidFill>
                <a:latin typeface="微软雅黑" panose="020B0503020204020204" pitchFamily="34" charset="-122"/>
                <a:ea typeface="微软雅黑" panose="020B0503020204020204" pitchFamily="34" charset="-122"/>
              </a:rPr>
              <a:t>内容和实验内容同步</a:t>
            </a:r>
            <a:endParaRPr lang="zh-CN" altLang="en-US" sz="1600" b="1" dirty="0">
              <a:solidFill>
                <a:srgbClr val="11576A"/>
              </a:solidFill>
              <a:latin typeface="微软雅黑" panose="020B0503020204020204" pitchFamily="34" charset="-122"/>
              <a:ea typeface="微软雅黑" panose="020B0503020204020204" pitchFamily="34" charset="-122"/>
            </a:endParaRPr>
          </a:p>
          <a:p>
            <a:pPr marL="0" lvl="1" indent="0">
              <a:buNone/>
            </a:pPr>
            <a:r>
              <a:rPr lang="zh-CN" altLang="en-US" sz="1800" b="1" dirty="0" smtClean="0">
                <a:solidFill>
                  <a:srgbClr val="11576A"/>
                </a:solidFill>
                <a:latin typeface="微软雅黑" panose="020B0503020204020204" pitchFamily="34" charset="-122"/>
                <a:ea typeface="微软雅黑" panose="020B0503020204020204" pitchFamily="34" charset="-122"/>
              </a:rPr>
              <a:t>         让</a:t>
            </a:r>
            <a:r>
              <a:rPr lang="zh-CN" altLang="en-US" sz="1800" b="1" dirty="0">
                <a:solidFill>
                  <a:srgbClr val="11576A"/>
                </a:solidFill>
                <a:latin typeface="微软雅黑" panose="020B0503020204020204" pitchFamily="34" charset="-122"/>
                <a:ea typeface="微软雅黑" panose="020B0503020204020204" pitchFamily="34" charset="-122"/>
              </a:rPr>
              <a:t>学生对操作系统设计有一个全局的理解</a:t>
            </a:r>
            <a:endParaRPr lang="zh-CN" altLang="en-US" sz="1800" b="1" dirty="0">
              <a:solidFill>
                <a:srgbClr val="11576A"/>
              </a:solidFill>
              <a:latin typeface="微软雅黑" panose="020B0503020204020204" pitchFamily="34" charset="-122"/>
              <a:ea typeface="微软雅黑" panose="020B0503020204020204" pitchFamily="34" charset="-122"/>
            </a:endParaRPr>
          </a:p>
          <a:p>
            <a:pPr marL="0" lvl="2" indent="0">
              <a:buNone/>
            </a:pPr>
            <a:r>
              <a:rPr lang="en-US" altLang="zh-CN" sz="1600" b="1" dirty="0" smtClean="0">
                <a:solidFill>
                  <a:srgbClr val="11576A"/>
                </a:solidFill>
                <a:latin typeface="微软雅黑" panose="020B0503020204020204" pitchFamily="34" charset="-122"/>
                <a:ea typeface="微软雅黑" panose="020B0503020204020204" pitchFamily="34" charset="-122"/>
              </a:rPr>
              <a:t>          · </a:t>
            </a:r>
            <a:r>
              <a:rPr lang="zh-CN" altLang="en-US" sz="1600" b="1" dirty="0" smtClean="0">
                <a:solidFill>
                  <a:srgbClr val="11576A"/>
                </a:solidFill>
                <a:latin typeface="微软雅黑" panose="020B0503020204020204" pitchFamily="34" charset="-122"/>
                <a:ea typeface="微软雅黑" panose="020B0503020204020204" pitchFamily="34" charset="-122"/>
              </a:rPr>
              <a:t>操作系统</a:t>
            </a:r>
            <a:r>
              <a:rPr lang="zh-CN" altLang="en-US" sz="1600" b="1" dirty="0">
                <a:solidFill>
                  <a:srgbClr val="11576A"/>
                </a:solidFill>
                <a:latin typeface="微软雅黑" panose="020B0503020204020204" pitchFamily="34" charset="-122"/>
                <a:ea typeface="微软雅黑" panose="020B0503020204020204" pitchFamily="34" charset="-122"/>
              </a:rPr>
              <a:t>要小巧且覆盖面全</a:t>
            </a:r>
            <a:endParaRPr lang="zh-CN" altLang="en-US" sz="1600" b="1" dirty="0">
              <a:solidFill>
                <a:srgbClr val="11576A"/>
              </a:solidFill>
              <a:latin typeface="微软雅黑" panose="020B0503020204020204" pitchFamily="34" charset="-122"/>
              <a:ea typeface="微软雅黑" panose="020B0503020204020204" pitchFamily="34" charset="-122"/>
            </a:endParaRPr>
          </a:p>
          <a:p>
            <a:pPr marL="0" lvl="1" indent="0">
              <a:buNone/>
            </a:pPr>
            <a:r>
              <a:rPr lang="zh-CN" altLang="en-US" sz="1800" b="1" dirty="0" smtClean="0">
                <a:solidFill>
                  <a:srgbClr val="11576A"/>
                </a:solidFill>
                <a:latin typeface="微软雅黑" panose="020B0503020204020204" pitchFamily="34" charset="-122"/>
                <a:ea typeface="微软雅黑" panose="020B0503020204020204" pitchFamily="34" charset="-122"/>
              </a:rPr>
              <a:t>         适合</a:t>
            </a:r>
            <a:r>
              <a:rPr lang="zh-CN" altLang="en-US" sz="1800" b="1" dirty="0">
                <a:solidFill>
                  <a:srgbClr val="11576A"/>
                </a:solidFill>
                <a:latin typeface="微软雅黑" panose="020B0503020204020204" pitchFamily="34" charset="-122"/>
                <a:ea typeface="微软雅黑" panose="020B0503020204020204" pitchFamily="34" charset="-122"/>
              </a:rPr>
              <a:t>不同层次学生的需求</a:t>
            </a:r>
            <a:endParaRPr lang="zh-CN" altLang="en-US" sz="1800" b="1" dirty="0">
              <a:solidFill>
                <a:srgbClr val="11576A"/>
              </a:solidFill>
              <a:latin typeface="微软雅黑" panose="020B0503020204020204" pitchFamily="34" charset="-122"/>
              <a:ea typeface="微软雅黑" panose="020B0503020204020204" pitchFamily="34" charset="-122"/>
            </a:endParaRPr>
          </a:p>
          <a:p>
            <a:pPr marL="0" lvl="2" indent="0">
              <a:buNone/>
            </a:pPr>
            <a:r>
              <a:rPr lang="en-US" altLang="zh-CN" sz="1600" b="1" dirty="0" smtClean="0">
                <a:solidFill>
                  <a:srgbClr val="11576A"/>
                </a:solidFill>
                <a:latin typeface="微软雅黑" panose="020B0503020204020204" pitchFamily="34" charset="-122"/>
                <a:ea typeface="微软雅黑" panose="020B0503020204020204" pitchFamily="34" charset="-122"/>
              </a:rPr>
              <a:t>          · </a:t>
            </a:r>
            <a:r>
              <a:rPr lang="zh-CN" altLang="en-US" sz="1600" b="1" dirty="0" smtClean="0">
                <a:solidFill>
                  <a:srgbClr val="11576A"/>
                </a:solidFill>
                <a:latin typeface="微软雅黑" panose="020B0503020204020204" pitchFamily="34" charset="-122"/>
                <a:ea typeface="微软雅黑" panose="020B0503020204020204" pitchFamily="34" charset="-122"/>
              </a:rPr>
              <a:t>存在</a:t>
            </a:r>
            <a:r>
              <a:rPr lang="zh-CN" altLang="en-US" sz="1600" b="1" dirty="0">
                <a:solidFill>
                  <a:srgbClr val="11576A"/>
                </a:solidFill>
                <a:latin typeface="微软雅黑" panose="020B0503020204020204" pitchFamily="34" charset="-122"/>
                <a:ea typeface="微软雅黑" panose="020B0503020204020204" pitchFamily="34" charset="-122"/>
              </a:rPr>
              <a:t>高中低三类学生</a:t>
            </a:r>
            <a:endParaRPr lang="zh-CN" altLang="en-US" sz="1600" b="1" dirty="0">
              <a:solidFill>
                <a:srgbClr val="11576A"/>
              </a:solidFill>
              <a:latin typeface="微软雅黑" panose="020B0503020204020204" pitchFamily="34" charset="-122"/>
              <a:ea typeface="微软雅黑" panose="020B0503020204020204" pitchFamily="34" charset="-122"/>
            </a:endParaRPr>
          </a:p>
          <a:p>
            <a:pPr lvl="1" eaLnBrk="1"/>
            <a:endParaRPr lang="zh-CN" altLang="en-US" dirty="0" smtClean="0"/>
          </a:p>
          <a:p>
            <a:pPr eaLnBrk="1">
              <a:buFont typeface="Lucida Sans" panose="020B0602030504020204" pitchFamily="34" charset="0"/>
              <a:buNone/>
            </a:pPr>
            <a:endParaRPr lang="en-US" altLang="zh-CN" dirty="0" smtClean="0"/>
          </a:p>
        </p:txBody>
      </p:sp>
      <p:pic>
        <p:nvPicPr>
          <p:cNvPr id="4" name="图片 3" descr="小点1.png"/>
          <p:cNvPicPr>
            <a:picLocks noChangeAspect="1"/>
          </p:cNvPicPr>
          <p:nvPr/>
        </p:nvPicPr>
        <p:blipFill>
          <a:blip r:embed="rId1" cstate="print"/>
          <a:stretch>
            <a:fillRect/>
          </a:stretch>
        </p:blipFill>
        <p:spPr>
          <a:xfrm>
            <a:off x="1331640" y="1453997"/>
            <a:ext cx="144077" cy="148997"/>
          </a:xfrm>
          <a:prstGeom prst="rect">
            <a:avLst/>
          </a:prstGeom>
        </p:spPr>
      </p:pic>
      <p:pic>
        <p:nvPicPr>
          <p:cNvPr id="5" name="图片 4" descr="小点1.png"/>
          <p:cNvPicPr>
            <a:picLocks noChangeAspect="1"/>
          </p:cNvPicPr>
          <p:nvPr/>
        </p:nvPicPr>
        <p:blipFill>
          <a:blip r:embed="rId1" cstate="print"/>
          <a:stretch>
            <a:fillRect/>
          </a:stretch>
        </p:blipFill>
        <p:spPr>
          <a:xfrm>
            <a:off x="1331640" y="2069417"/>
            <a:ext cx="144077" cy="148997"/>
          </a:xfrm>
          <a:prstGeom prst="rect">
            <a:avLst/>
          </a:prstGeom>
        </p:spPr>
      </p:pic>
      <p:pic>
        <p:nvPicPr>
          <p:cNvPr id="6" name="图片 5" descr="小点1.png"/>
          <p:cNvPicPr>
            <a:picLocks noChangeAspect="1"/>
          </p:cNvPicPr>
          <p:nvPr/>
        </p:nvPicPr>
        <p:blipFill>
          <a:blip r:embed="rId1" cstate="print"/>
          <a:stretch>
            <a:fillRect/>
          </a:stretch>
        </p:blipFill>
        <p:spPr>
          <a:xfrm>
            <a:off x="1331640" y="2684810"/>
            <a:ext cx="144077" cy="148997"/>
          </a:xfrm>
          <a:prstGeom prst="rect">
            <a:avLst/>
          </a:prstGeom>
        </p:spPr>
      </p:pic>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1187624" y="1052736"/>
            <a:ext cx="6415088" cy="3396854"/>
          </a:xfrm>
        </p:spPr>
        <p:txBody>
          <a:bodyPr/>
          <a:lstStyle/>
          <a:p>
            <a:pPr marL="0" indent="0">
              <a:buNone/>
            </a:pPr>
            <a:r>
              <a:rPr lang="zh-CN" altLang="en-US" sz="1800" b="1" dirty="0" smtClean="0">
                <a:solidFill>
                  <a:srgbClr val="11576A"/>
                </a:solidFill>
                <a:latin typeface="张海山锐谐体2.0-授权联系：Samtype@QQ.com" pitchFamily="2" charset="-122"/>
                <a:ea typeface="张海山锐谐体2.0-授权联系：Samtype@QQ.com" pitchFamily="2" charset="-122"/>
              </a:rPr>
              <a:t>■</a:t>
            </a:r>
            <a:r>
              <a:rPr lang="zh-CN" altLang="en-US" sz="2000"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设计思路</a:t>
            </a:r>
            <a:endParaRPr lang="en-US" altLang="zh-CN" sz="2000" b="1" dirty="0" smtClean="0">
              <a:solidFill>
                <a:srgbClr val="11576A"/>
              </a:solidFill>
              <a:latin typeface="微软雅黑" panose="020B0503020204020204" pitchFamily="34" charset="-122"/>
              <a:ea typeface="微软雅黑" panose="020B0503020204020204" pitchFamily="34" charset="-122"/>
            </a:endParaRPr>
          </a:p>
          <a:p>
            <a:pPr marL="0" indent="0">
              <a:buNone/>
            </a:pPr>
            <a:r>
              <a:rPr lang="zh-CN" altLang="en-US" sz="1800" b="1" dirty="0" smtClean="0">
                <a:solidFill>
                  <a:srgbClr val="11576A"/>
                </a:solidFill>
                <a:latin typeface="微软雅黑" panose="020B0503020204020204" pitchFamily="34" charset="-122"/>
                <a:ea typeface="微软雅黑" panose="020B0503020204020204" pitchFamily="34" charset="-122"/>
              </a:rPr>
              <a:t>         差异</a:t>
            </a:r>
            <a:r>
              <a:rPr lang="zh-CN" altLang="en-US" sz="1800" b="1" dirty="0">
                <a:solidFill>
                  <a:srgbClr val="11576A"/>
                </a:solidFill>
                <a:latin typeface="微软雅黑" panose="020B0503020204020204" pitchFamily="34" charset="-122"/>
                <a:ea typeface="微软雅黑" panose="020B0503020204020204" pitchFamily="34" charset="-122"/>
              </a:rPr>
              <a:t>化</a:t>
            </a:r>
            <a:r>
              <a:rPr lang="zh-CN" altLang="en-US" sz="1800" b="1" dirty="0" smtClean="0">
                <a:solidFill>
                  <a:srgbClr val="11576A"/>
                </a:solidFill>
                <a:latin typeface="微软雅黑" panose="020B0503020204020204" pitchFamily="34" charset="-122"/>
                <a:ea typeface="微软雅黑" panose="020B0503020204020204" pitchFamily="34" charset="-122"/>
              </a:rPr>
              <a:t>教学</a:t>
            </a:r>
            <a:endParaRPr lang="en-US" altLang="zh-CN" sz="1800" b="1" dirty="0" smtClean="0">
              <a:solidFill>
                <a:srgbClr val="11576A"/>
              </a:solidFill>
              <a:latin typeface="微软雅黑" panose="020B0503020204020204" pitchFamily="34" charset="-122"/>
              <a:ea typeface="微软雅黑" panose="020B0503020204020204" pitchFamily="34" charset="-122"/>
            </a:endParaRPr>
          </a:p>
          <a:p>
            <a:pPr marL="0" indent="0">
              <a:buNone/>
            </a:pPr>
            <a:r>
              <a:rPr lang="en-US" altLang="zh-CN" sz="1600" b="1" dirty="0" smtClean="0">
                <a:solidFill>
                  <a:srgbClr val="11576A"/>
                </a:solidFill>
                <a:latin typeface="微软雅黑" panose="020B0503020204020204" pitchFamily="34" charset="-122"/>
                <a:ea typeface="微软雅黑" panose="020B0503020204020204" pitchFamily="34" charset="-122"/>
              </a:rPr>
              <a:t>          · </a:t>
            </a:r>
            <a:r>
              <a:rPr lang="zh-CN" altLang="en-US" sz="1600" b="1" dirty="0" smtClean="0">
                <a:solidFill>
                  <a:srgbClr val="11576A"/>
                </a:solidFill>
                <a:latin typeface="微软雅黑" panose="020B0503020204020204" pitchFamily="34" charset="-122"/>
                <a:ea typeface="微软雅黑" panose="020B0503020204020204" pitchFamily="34" charset="-122"/>
              </a:rPr>
              <a:t>高水平</a:t>
            </a:r>
            <a:r>
              <a:rPr lang="zh-CN" altLang="en-US" sz="1600" b="1" dirty="0">
                <a:solidFill>
                  <a:srgbClr val="11576A"/>
                </a:solidFill>
                <a:latin typeface="微软雅黑" panose="020B0503020204020204" pitchFamily="34" charset="-122"/>
                <a:ea typeface="微软雅黑" panose="020B0503020204020204" pitchFamily="34" charset="-122"/>
              </a:rPr>
              <a:t>学生：鼓励</a:t>
            </a:r>
            <a:r>
              <a:rPr lang="zh-CN" altLang="en-US" sz="1600" b="1" dirty="0" smtClean="0">
                <a:solidFill>
                  <a:srgbClr val="11576A"/>
                </a:solidFill>
                <a:latin typeface="微软雅黑" panose="020B0503020204020204" pitchFamily="34" charset="-122"/>
                <a:ea typeface="微软雅黑" panose="020B0503020204020204" pitchFamily="34" charset="-122"/>
              </a:rPr>
              <a:t>创新</a:t>
            </a:r>
            <a:endParaRPr lang="en-US" altLang="zh-CN" sz="1600" b="1" dirty="0" smtClean="0">
              <a:solidFill>
                <a:srgbClr val="11576A"/>
              </a:solidFill>
              <a:latin typeface="微软雅黑" panose="020B0503020204020204" pitchFamily="34" charset="-122"/>
              <a:ea typeface="微软雅黑" panose="020B0503020204020204" pitchFamily="34" charset="-122"/>
            </a:endParaRPr>
          </a:p>
          <a:p>
            <a:pPr marL="0" indent="0">
              <a:buNone/>
            </a:pPr>
            <a:r>
              <a:rPr lang="en-US" altLang="zh-CN" sz="1600" b="1" dirty="0" smtClean="0">
                <a:solidFill>
                  <a:srgbClr val="11576A"/>
                </a:solidFill>
                <a:latin typeface="微软雅黑" panose="020B0503020204020204" pitchFamily="34" charset="-122"/>
                <a:ea typeface="微软雅黑" panose="020B0503020204020204" pitchFamily="34" charset="-122"/>
              </a:rPr>
              <a:t>          · </a:t>
            </a:r>
            <a:r>
              <a:rPr lang="zh-CN" altLang="en-US" sz="1600" b="1" dirty="0" smtClean="0">
                <a:solidFill>
                  <a:srgbClr val="11576A"/>
                </a:solidFill>
                <a:latin typeface="微软雅黑" panose="020B0503020204020204" pitchFamily="34" charset="-122"/>
                <a:ea typeface="微软雅黑" panose="020B0503020204020204" pitchFamily="34" charset="-122"/>
              </a:rPr>
              <a:t>中等</a:t>
            </a:r>
            <a:r>
              <a:rPr lang="zh-CN" altLang="en-US" sz="1600" b="1" dirty="0">
                <a:solidFill>
                  <a:srgbClr val="11576A"/>
                </a:solidFill>
                <a:latin typeface="微软雅黑" panose="020B0503020204020204" pitchFamily="34" charset="-122"/>
                <a:ea typeface="微软雅黑" panose="020B0503020204020204" pitchFamily="34" charset="-122"/>
              </a:rPr>
              <a:t>学生：完成</a:t>
            </a:r>
            <a:r>
              <a:rPr lang="zh-CN" altLang="en-US" sz="1600" b="1" dirty="0" smtClean="0">
                <a:solidFill>
                  <a:srgbClr val="11576A"/>
                </a:solidFill>
                <a:latin typeface="微软雅黑" panose="020B0503020204020204" pitchFamily="34" charset="-122"/>
                <a:ea typeface="微软雅黑" panose="020B0503020204020204" pitchFamily="34" charset="-122"/>
              </a:rPr>
              <a:t>实验</a:t>
            </a:r>
            <a:endParaRPr lang="en-US" altLang="zh-CN" sz="1600" b="1" dirty="0" smtClean="0">
              <a:solidFill>
                <a:srgbClr val="11576A"/>
              </a:solidFill>
              <a:latin typeface="微软雅黑" panose="020B0503020204020204" pitchFamily="34" charset="-122"/>
              <a:ea typeface="微软雅黑" panose="020B0503020204020204" pitchFamily="34" charset="-122"/>
            </a:endParaRPr>
          </a:p>
          <a:p>
            <a:pPr marL="0" indent="0">
              <a:buNone/>
            </a:pPr>
            <a:r>
              <a:rPr lang="en-US" altLang="zh-CN" sz="1600" b="1" dirty="0" smtClean="0">
                <a:solidFill>
                  <a:srgbClr val="11576A"/>
                </a:solidFill>
                <a:latin typeface="微软雅黑" panose="020B0503020204020204" pitchFamily="34" charset="-122"/>
                <a:ea typeface="微软雅黑" panose="020B0503020204020204" pitchFamily="34" charset="-122"/>
              </a:rPr>
              <a:t>          · </a:t>
            </a:r>
            <a:r>
              <a:rPr lang="zh-CN" altLang="en-US" sz="1600" b="1" dirty="0" smtClean="0">
                <a:solidFill>
                  <a:srgbClr val="11576A"/>
                </a:solidFill>
                <a:latin typeface="微软雅黑" panose="020B0503020204020204" pitchFamily="34" charset="-122"/>
                <a:ea typeface="微软雅黑" panose="020B0503020204020204" pitchFamily="34" charset="-122"/>
              </a:rPr>
              <a:t>较弱</a:t>
            </a:r>
            <a:r>
              <a:rPr lang="zh-CN" altLang="en-US" sz="1600" b="1" dirty="0">
                <a:solidFill>
                  <a:srgbClr val="11576A"/>
                </a:solidFill>
                <a:latin typeface="微软雅黑" panose="020B0503020204020204" pitchFamily="34" charset="-122"/>
                <a:ea typeface="微软雅黑" panose="020B0503020204020204" pitchFamily="34" charset="-122"/>
              </a:rPr>
              <a:t>学生：理解实验内容</a:t>
            </a:r>
            <a:endParaRPr lang="zh-CN" altLang="en-US" sz="1600" b="1" dirty="0">
              <a:solidFill>
                <a:srgbClr val="11576A"/>
              </a:solidFill>
              <a:latin typeface="微软雅黑" panose="020B0503020204020204" pitchFamily="34" charset="-122"/>
              <a:ea typeface="微软雅黑" panose="020B0503020204020204" pitchFamily="34" charset="-122"/>
            </a:endParaRPr>
          </a:p>
          <a:p>
            <a:pPr lvl="2"/>
            <a:endParaRPr lang="en-US" altLang="zh-CN" sz="1600" b="1" dirty="0">
              <a:solidFill>
                <a:srgbClr val="11576A"/>
              </a:solidFill>
              <a:latin typeface="微软雅黑" panose="020B0503020204020204" pitchFamily="34" charset="-122"/>
              <a:ea typeface="微软雅黑" panose="020B0503020204020204" pitchFamily="34" charset="-122"/>
            </a:endParaRPr>
          </a:p>
          <a:p>
            <a:endParaRPr lang="en-US" altLang="zh-CN" sz="1600" b="1" dirty="0">
              <a:solidFill>
                <a:srgbClr val="11576A"/>
              </a:solidFill>
              <a:latin typeface="微软雅黑" panose="020B0503020204020204" pitchFamily="34" charset="-122"/>
              <a:ea typeface="微软雅黑" panose="020B0503020204020204" pitchFamily="34" charset="-122"/>
            </a:endParaRPr>
          </a:p>
        </p:txBody>
      </p:sp>
      <p:sp>
        <p:nvSpPr>
          <p:cNvPr id="5" name="Rectangle 2"/>
          <p:cNvSpPr>
            <a:spLocks noGrp="1" noChangeArrowheads="1"/>
          </p:cNvSpPr>
          <p:nvPr>
            <p:ph type="title"/>
          </p:nvPr>
        </p:nvSpPr>
        <p:spPr>
          <a:xfrm>
            <a:off x="3203848" y="195486"/>
            <a:ext cx="3322712" cy="857250"/>
          </a:xfrm>
        </p:spPr>
        <p:txBody>
          <a:bodyPr/>
          <a:lstStyle/>
          <a:p>
            <a:pPr algn="l"/>
            <a:r>
              <a:rPr lang="zh-CN" altLang="en-US" sz="3000" b="1" dirty="0">
                <a:solidFill>
                  <a:srgbClr val="11576A"/>
                </a:solidFill>
                <a:latin typeface="微软雅黑" panose="020B0503020204020204" pitchFamily="34" charset="-122"/>
                <a:ea typeface="微软雅黑" panose="020B0503020204020204" pitchFamily="34" charset="-122"/>
                <a:cs typeface="+mn-cs"/>
              </a:rPr>
              <a:t>实验课程设计</a:t>
            </a:r>
          </a:p>
        </p:txBody>
      </p:sp>
      <p:pic>
        <p:nvPicPr>
          <p:cNvPr id="6" name="图片 5" descr="小点1.png"/>
          <p:cNvPicPr>
            <a:picLocks noChangeAspect="1"/>
          </p:cNvPicPr>
          <p:nvPr/>
        </p:nvPicPr>
        <p:blipFill>
          <a:blip r:embed="rId1" cstate="print"/>
          <a:stretch>
            <a:fillRect/>
          </a:stretch>
        </p:blipFill>
        <p:spPr>
          <a:xfrm>
            <a:off x="1616902" y="1514322"/>
            <a:ext cx="144077" cy="148997"/>
          </a:xfrm>
          <a:prstGeom prst="rect">
            <a:avLst/>
          </a:prstGeom>
        </p:spPr>
      </p:pic>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11860</Words>
  <Application>Kingsoft Office WPP</Application>
  <PresentationFormat>全屏显示(16:9)</PresentationFormat>
  <Paragraphs>650</Paragraphs>
  <Slides>54</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54</vt:i4>
      </vt:variant>
    </vt:vector>
  </HeadingPairs>
  <TitlesOfParts>
    <vt:vector size="57" baseType="lpstr">
      <vt:lpstr>Office 主题</vt:lpstr>
      <vt:lpstr>Word.Document.12</vt:lpstr>
      <vt:lpstr>Visio.Drawing.11</vt:lpstr>
      <vt:lpstr>PowerPoint 演示文稿</vt:lpstr>
      <vt:lpstr>内容提要</vt:lpstr>
      <vt:lpstr>实验内容简介</vt:lpstr>
      <vt:lpstr>实验内容简介</vt:lpstr>
      <vt:lpstr>前言</vt:lpstr>
      <vt:lpstr>PowerPoint 演示文稿</vt:lpstr>
      <vt:lpstr>国内外现状——国内</vt:lpstr>
      <vt:lpstr>实验课程设计</vt:lpstr>
      <vt:lpstr>实验课程设计</vt:lpstr>
      <vt:lpstr>实验课程设计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效果</vt:lpstr>
      <vt:lpstr>小结</vt:lpstr>
      <vt:lpstr>实验环境介绍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chyyuu</cp:lastModifiedBy>
  <cp:revision>167</cp:revision>
  <dcterms:created xsi:type="dcterms:W3CDTF">2017-02-20T05:00:30Z</dcterms:created>
  <dcterms:modified xsi:type="dcterms:W3CDTF">2017-02-20T05:00:30Z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