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540" r:id="rId3"/>
    <p:sldId id="306" r:id="rId4"/>
    <p:sldId id="443" r:id="rId5"/>
    <p:sldId id="536" r:id="rId6"/>
    <p:sldId id="445" r:id="rId7"/>
    <p:sldId id="446" r:id="rId8"/>
    <p:sldId id="531" r:id="rId9"/>
    <p:sldId id="537" r:id="rId10"/>
    <p:sldId id="538" r:id="rId11"/>
    <p:sldId id="447" r:id="rId12"/>
    <p:sldId id="539" r:id="rId13"/>
    <p:sldId id="451" r:id="rId14"/>
    <p:sldId id="454" r:id="rId15"/>
    <p:sldId id="533" r:id="rId16"/>
    <p:sldId id="534" r:id="rId17"/>
    <p:sldId id="535" r:id="rId18"/>
    <p:sldId id="453" r:id="rId19"/>
    <p:sldId id="558" r:id="rId20"/>
    <p:sldId id="559" r:id="rId21"/>
    <p:sldId id="560" r:id="rId22"/>
    <p:sldId id="561" r:id="rId23"/>
    <p:sldId id="562" r:id="rId24"/>
    <p:sldId id="563" r:id="rId25"/>
    <p:sldId id="564" r:id="rId26"/>
    <p:sldId id="565" r:id="rId27"/>
    <p:sldId id="566" r:id="rId28"/>
    <p:sldId id="567" r:id="rId29"/>
    <p:sldId id="568" r:id="rId30"/>
    <p:sldId id="569" r:id="rId31"/>
    <p:sldId id="570" r:id="rId32"/>
    <p:sldId id="571" r:id="rId33"/>
    <p:sldId id="572" r:id="rId34"/>
    <p:sldId id="573" r:id="rId35"/>
    <p:sldId id="574" r:id="rId36"/>
    <p:sldId id="575" r:id="rId37"/>
    <p:sldId id="576" r:id="rId38"/>
    <p:sldId id="577" r:id="rId39"/>
    <p:sldId id="578" r:id="rId40"/>
    <p:sldId id="579" r:id="rId41"/>
    <p:sldId id="580" r:id="rId42"/>
    <p:sldId id="581" r:id="rId43"/>
    <p:sldId id="582" r:id="rId44"/>
    <p:sldId id="583" r:id="rId45"/>
    <p:sldId id="584" r:id="rId46"/>
    <p:sldId id="585" r:id="rId47"/>
    <p:sldId id="586" r:id="rId48"/>
    <p:sldId id="587" r:id="rId49"/>
    <p:sldId id="588" r:id="rId50"/>
    <p:sldId id="589" r:id="rId51"/>
    <p:sldId id="590" r:id="rId52"/>
    <p:sldId id="591" r:id="rId53"/>
    <p:sldId id="592" r:id="rId54"/>
    <p:sldId id="593" r:id="rId55"/>
    <p:sldId id="594" r:id="rId56"/>
    <p:sldId id="595" r:id="rId57"/>
    <p:sldId id="596" r:id="rId58"/>
    <p:sldId id="597" r:id="rId59"/>
    <p:sldId id="598" r:id="rId60"/>
    <p:sldId id="599" r:id="rId61"/>
    <p:sldId id="600" r:id="rId62"/>
    <p:sldId id="601" r:id="rId63"/>
    <p:sldId id="602" r:id="rId64"/>
    <p:sldId id="603" r:id="rId65"/>
    <p:sldId id="604" r:id="rId66"/>
    <p:sldId id="605" r:id="rId67"/>
    <p:sldId id="606" r:id="rId68"/>
    <p:sldId id="607" r:id="rId69"/>
    <p:sldId id="608" r:id="rId70"/>
    <p:sldId id="609" r:id="rId71"/>
    <p:sldId id="610" r:id="rId72"/>
    <p:sldId id="611" r:id="rId73"/>
    <p:sldId id="612" r:id="rId74"/>
    <p:sldId id="613" r:id="rId75"/>
    <p:sldId id="614" r:id="rId76"/>
    <p:sldId id="615" r:id="rId77"/>
    <p:sldId id="616" r:id="rId78"/>
    <p:sldId id="617" r:id="rId79"/>
    <p:sldId id="618" r:id="rId80"/>
    <p:sldId id="530" r:id="rId8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11576A"/>
    <a:srgbClr val="CC66FF"/>
    <a:srgbClr val="330033"/>
    <a:srgbClr val="FFF9B1"/>
    <a:srgbClr val="FDD000"/>
    <a:srgbClr val="FFCC66"/>
    <a:srgbClr val="FF9900"/>
    <a:srgbClr val="CCFFFF"/>
    <a:srgbClr val="33FF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353" autoAdjust="0"/>
  </p:normalViewPr>
  <p:slideViewPr>
    <p:cSldViewPr>
      <p:cViewPr varScale="1">
        <p:scale>
          <a:sx n="111" d="100"/>
          <a:sy n="111" d="100"/>
        </p:scale>
        <p:origin x="562" y="77"/>
      </p:cViewPr>
      <p:guideLst>
        <p:guide orient="horz" pos="1620"/>
        <p:guide pos="2880"/>
        <p:guide orient="horz" pos="2164"/>
      </p:guideLst>
    </p:cSldViewPr>
  </p:slideViewPr>
  <p:notesTextViewPr>
    <p:cViewPr>
      <p:scale>
        <a:sx n="100" d="100"/>
        <a:sy n="100" d="100"/>
      </p:scale>
      <p:origin x="0" y="0"/>
    </p:cViewPr>
  </p:notesTextViewPr>
  <p:sorterViewPr>
    <p:cViewPr>
      <p:scale>
        <a:sx n="66" d="100"/>
        <a:sy n="66" d="100"/>
      </p:scale>
      <p:origin x="0" y="492"/>
    </p:cViewPr>
  </p:sorterViewPr>
  <p:notesViewPr>
    <p:cSldViewPr showGuides="1">
      <p:cViewPr varScale="1">
        <p:scale>
          <a:sx n="52" d="100"/>
          <a:sy n="52" d="100"/>
        </p:scale>
        <p:origin x="-284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notesMaster" Target="notesMasters/notesMaster1.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03832-870B-4643-8505-26E0ADE03C8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BBD128-3B8A-468C-AB86-A1A478E9457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DA51D-4080-4BB4-AD44-5F30D51FDB3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9FEAC-2858-416F-A4F6-E1735B7522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3级标题">
    <p:spTree>
      <p:nvGrpSpPr>
        <p:cNvPr id="1" name=""/>
        <p:cNvGrpSpPr/>
        <p:nvPr/>
      </p:nvGrpSpPr>
      <p:grpSpPr>
        <a:xfrm>
          <a:off x="0" y="0"/>
          <a:ext cx="0" cy="0"/>
          <a:chOff x="0" y="0"/>
          <a:chExt cx="0" cy="0"/>
        </a:xfrm>
      </p:grpSpPr>
    </p:spTree>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571472" y="3857634"/>
            <a:ext cx="720000" cy="72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userDrawn="1"/>
        </p:nvSpPr>
        <p:spPr>
          <a:xfrm>
            <a:off x="928662" y="1643056"/>
            <a:ext cx="720000" cy="720000"/>
          </a:xfrm>
          <a:prstGeom prst="rect">
            <a:avLst/>
          </a:prstGeom>
          <a:gradFill>
            <a:gsLst>
              <a:gs pos="100000">
                <a:srgbClr val="11576A"/>
              </a:gs>
              <a:gs pos="0">
                <a:srgbClr val="0EB1C8"/>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userDrawn="1"/>
        </p:nvSpPr>
        <p:spPr>
          <a:xfrm>
            <a:off x="1000100" y="785800"/>
            <a:ext cx="720000" cy="720000"/>
          </a:xfrm>
          <a:prstGeom prst="rect">
            <a:avLst/>
          </a:prstGeom>
          <a:gradFill>
            <a:gsLst>
              <a:gs pos="100000">
                <a:srgbClr val="005072"/>
              </a:gs>
              <a:gs pos="0">
                <a:srgbClr val="0093DD"/>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userDrawn="1"/>
        </p:nvSpPr>
        <p:spPr>
          <a:xfrm>
            <a:off x="7500958" y="1851750"/>
            <a:ext cx="720000" cy="720000"/>
          </a:xfrm>
          <a:prstGeom prst="rect">
            <a:avLst/>
          </a:prstGeom>
          <a:gradFill>
            <a:gsLst>
              <a:gs pos="100000">
                <a:srgbClr val="FDD000"/>
              </a:gs>
              <a:gs pos="0">
                <a:srgbClr val="FFF9B1"/>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userDrawn="1"/>
        </p:nvSpPr>
        <p:spPr>
          <a:xfrm>
            <a:off x="928662" y="2714626"/>
            <a:ext cx="720000" cy="720000"/>
          </a:xfrm>
          <a:prstGeom prst="rect">
            <a:avLst/>
          </a:prstGeom>
          <a:gradFill>
            <a:gsLst>
              <a:gs pos="100000">
                <a:srgbClr val="33FFFF"/>
              </a:gs>
              <a:gs pos="0">
                <a:srgbClr val="99FF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userDrawn="1"/>
        </p:nvSpPr>
        <p:spPr>
          <a:xfrm>
            <a:off x="2428860" y="785800"/>
            <a:ext cx="720000" cy="720000"/>
          </a:xfrm>
          <a:prstGeom prst="rect">
            <a:avLst/>
          </a:prstGeom>
          <a:gradFill>
            <a:gsLst>
              <a:gs pos="100000">
                <a:srgbClr val="339900"/>
              </a:gs>
              <a:gs pos="0">
                <a:srgbClr val="CCFF99"/>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userDrawn="1"/>
        </p:nvSpPr>
        <p:spPr>
          <a:xfrm>
            <a:off x="7500958" y="785800"/>
            <a:ext cx="720000" cy="720000"/>
          </a:xfrm>
          <a:prstGeom prst="rect">
            <a:avLst/>
          </a:prstGeom>
          <a:gradFill>
            <a:gsLst>
              <a:gs pos="100000">
                <a:srgbClr val="FF9900"/>
              </a:gs>
              <a:gs pos="0">
                <a:srgbClr val="FFCC66"/>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userDrawn="1"/>
        </p:nvSpPr>
        <p:spPr>
          <a:xfrm>
            <a:off x="6357950" y="785800"/>
            <a:ext cx="720000" cy="720000"/>
          </a:xfrm>
          <a:prstGeom prst="rect">
            <a:avLst/>
          </a:prstGeom>
          <a:gradFill>
            <a:gsLst>
              <a:gs pos="100000">
                <a:srgbClr val="330033"/>
              </a:gs>
              <a:gs pos="0">
                <a:srgbClr val="CC66FF"/>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userDrawn="1"/>
        </p:nvSpPr>
        <p:spPr>
          <a:xfrm>
            <a:off x="457200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userDrawn="1"/>
        </p:nvSpPr>
        <p:spPr>
          <a:xfrm>
            <a:off x="6000760" y="2857502"/>
            <a:ext cx="720000" cy="720000"/>
          </a:xfrm>
          <a:prstGeom prst="rect">
            <a:avLst/>
          </a:prstGeom>
          <a:gradFill>
            <a:gsLst>
              <a:gs pos="100000">
                <a:srgbClr val="666666"/>
              </a:gs>
              <a:gs pos="0">
                <a:srgbClr val="CCCCCC"/>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背景1.jpg"/>
          <p:cNvPicPr>
            <a:picLocks noChangeAspect="1"/>
          </p:cNvPicPr>
          <p:nvPr/>
        </p:nvPicPr>
        <p:blipFill>
          <a:blip r:embed="rId4" cstate="print"/>
          <a:stretch>
            <a:fillRect/>
          </a:stretch>
        </p:blipFill>
        <p:spPr>
          <a:xfrm>
            <a:off x="244" y="0"/>
            <a:ext cx="9143756" cy="5141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solidFill>
                  <a:srgbClr val="C00000"/>
                </a:solidFill>
              </a:rPr>
              <a:t>死锁概念</a:t>
            </a:r>
            <a:endParaRPr lang="zh-CN" altLang="en-US" dirty="0">
              <a:solidFill>
                <a:srgbClr val="C00000"/>
              </a:solidFill>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1"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412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资源分配图</a:t>
            </a:r>
            <a:endParaRPr lang="en-US" altLang="zh-CN" dirty="0"/>
          </a:p>
        </p:txBody>
      </p:sp>
      <p:sp>
        <p:nvSpPr>
          <p:cNvPr id="26" name="内容占位符 2"/>
          <p:cNvSpPr txBox="1"/>
          <p:nvPr/>
        </p:nvSpPr>
        <p:spPr>
          <a:xfrm>
            <a:off x="200751" y="744157"/>
            <a:ext cx="5357850"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gn="ctr">
              <a:spcBef>
                <a:spcPct val="50000"/>
              </a:spcBef>
            </a:pPr>
            <a:r>
              <a:rPr lang="zh-CN" altLang="en-US" dirty="0" smtClean="0">
                <a:solidFill>
                  <a:srgbClr val="C00000"/>
                </a:solidFill>
              </a:rPr>
              <a:t>描述资源和进程间的分配和占用关系的有向图</a:t>
            </a:r>
            <a:endParaRPr lang="en-US" altLang="zh-CN" dirty="0">
              <a:solidFill>
                <a:srgbClr val="C00000"/>
              </a:solidFill>
            </a:endParaRPr>
          </a:p>
        </p:txBody>
      </p:sp>
      <p:grpSp>
        <p:nvGrpSpPr>
          <p:cNvPr id="6" name="组合 5"/>
          <p:cNvGrpSpPr/>
          <p:nvPr/>
        </p:nvGrpSpPr>
        <p:grpSpPr>
          <a:xfrm>
            <a:off x="260983" y="1122352"/>
            <a:ext cx="3584231" cy="998545"/>
            <a:chOff x="260983" y="1122352"/>
            <a:chExt cx="3584231" cy="998545"/>
          </a:xfrm>
        </p:grpSpPr>
        <p:sp>
          <p:nvSpPr>
            <p:cNvPr id="9" name="内容占位符 2"/>
            <p:cNvSpPr txBox="1"/>
            <p:nvPr/>
          </p:nvSpPr>
          <p:spPr>
            <a:xfrm>
              <a:off x="559066" y="1122352"/>
              <a:ext cx="128588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两类顶点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260983" y="112235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1" cstate="print"/>
            <a:stretch>
              <a:fillRect/>
            </a:stretch>
          </p:blipFill>
          <p:spPr>
            <a:xfrm>
              <a:off x="678512" y="1558918"/>
              <a:ext cx="151066" cy="148997"/>
            </a:xfrm>
            <a:prstGeom prst="rect">
              <a:avLst/>
            </a:prstGeom>
            <a:effectLst/>
          </p:spPr>
        </p:pic>
        <p:sp>
          <p:nvSpPr>
            <p:cNvPr id="17" name="内容占位符 2"/>
            <p:cNvSpPr txBox="1"/>
            <p:nvPr/>
          </p:nvSpPr>
          <p:spPr>
            <a:xfrm>
              <a:off x="811075" y="1454142"/>
              <a:ext cx="231975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系统中的所有进程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内容占位符 2"/>
            <p:cNvSpPr txBox="1"/>
            <p:nvPr/>
          </p:nvSpPr>
          <p:spPr>
            <a:xfrm>
              <a:off x="1046027" y="1765299"/>
              <a:ext cx="2799187"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P = {P</a:t>
              </a:r>
              <a:r>
                <a:rPr lang="en-US" altLang="zh-CN" baseline="-25000" dirty="0" smtClean="0"/>
                <a:t>1</a:t>
              </a:r>
              <a:r>
                <a:rPr lang="en-US" altLang="zh-CN" dirty="0" smtClean="0"/>
                <a:t>, P</a:t>
              </a:r>
              <a:r>
                <a:rPr lang="en-US" altLang="zh-CN" baseline="-25000" dirty="0" smtClean="0"/>
                <a:t>2</a:t>
              </a:r>
              <a:r>
                <a:rPr lang="en-US" altLang="zh-CN" dirty="0" smtClean="0"/>
                <a:t>, …, </a:t>
              </a:r>
              <a:r>
                <a:rPr lang="en-US" altLang="zh-CN" dirty="0" err="1" smtClean="0"/>
                <a:t>P</a:t>
              </a:r>
              <a:r>
                <a:rPr lang="en-US" altLang="zh-CN" baseline="-25000" dirty="0" err="1" smtClean="0"/>
                <a:t>n</a:t>
              </a:r>
              <a:r>
                <a:rPr lang="en-US" altLang="zh-CN" dirty="0" smtClean="0"/>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678512" y="2082798"/>
            <a:ext cx="3166702" cy="666755"/>
            <a:chOff x="678512" y="2082798"/>
            <a:chExt cx="3166702" cy="666755"/>
          </a:xfrm>
        </p:grpSpPr>
        <p:pic>
          <p:nvPicPr>
            <p:cNvPr id="35" name="图片 34" descr="小点1.png"/>
            <p:cNvPicPr>
              <a:picLocks noChangeAspect="1"/>
            </p:cNvPicPr>
            <p:nvPr/>
          </p:nvPicPr>
          <p:blipFill>
            <a:blip r:embed="rId1" cstate="print"/>
            <a:stretch>
              <a:fillRect/>
            </a:stretch>
          </p:blipFill>
          <p:spPr>
            <a:xfrm>
              <a:off x="678512" y="2187574"/>
              <a:ext cx="151066" cy="148997"/>
            </a:xfrm>
            <a:prstGeom prst="rect">
              <a:avLst/>
            </a:prstGeom>
            <a:effectLst/>
          </p:spPr>
        </p:pic>
        <p:sp>
          <p:nvSpPr>
            <p:cNvPr id="36" name="内容占位符 2"/>
            <p:cNvSpPr txBox="1"/>
            <p:nvPr/>
          </p:nvSpPr>
          <p:spPr>
            <a:xfrm>
              <a:off x="811075" y="2082798"/>
              <a:ext cx="231975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系统中的所有资源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7" name="内容占位符 2"/>
            <p:cNvSpPr txBox="1"/>
            <p:nvPr/>
          </p:nvSpPr>
          <p:spPr>
            <a:xfrm>
              <a:off x="1046027" y="2393955"/>
              <a:ext cx="2799187"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R = {R</a:t>
              </a:r>
              <a:r>
                <a:rPr lang="en-US" altLang="zh-CN" baseline="-25000" dirty="0" smtClean="0"/>
                <a:t>1</a:t>
              </a:r>
              <a:r>
                <a:rPr lang="en-US" altLang="zh-CN" dirty="0" smtClean="0"/>
                <a:t>, R</a:t>
              </a:r>
              <a:r>
                <a:rPr lang="en-US" altLang="zh-CN" baseline="-25000" dirty="0" smtClean="0"/>
                <a:t>2</a:t>
              </a:r>
              <a:r>
                <a:rPr lang="en-US" altLang="zh-CN" dirty="0" smtClean="0"/>
                <a:t>, …, P</a:t>
              </a:r>
              <a:r>
                <a:rPr lang="en-US" altLang="zh-CN" baseline="-25000" dirty="0" smtClean="0"/>
                <a:t>m</a:t>
              </a:r>
              <a:r>
                <a:rPr lang="en-US" altLang="zh-CN" dirty="0" smtClean="0"/>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5945417" y="1558918"/>
            <a:ext cx="1409185" cy="519131"/>
            <a:chOff x="5945417" y="1558918"/>
            <a:chExt cx="1409185" cy="519131"/>
          </a:xfrm>
        </p:grpSpPr>
        <p:sp>
          <p:nvSpPr>
            <p:cNvPr id="69" name="内容占位符 2"/>
            <p:cNvSpPr txBox="1"/>
            <p:nvPr/>
          </p:nvSpPr>
          <p:spPr>
            <a:xfrm>
              <a:off x="6497346" y="1649421"/>
              <a:ext cx="85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sz="1400" dirty="0" smtClean="0"/>
                <a:t>进程</a:t>
              </a:r>
              <a:endParaRPr lang="zh-CN" altLang="en-US" sz="1400" dirty="0"/>
            </a:p>
          </p:txBody>
        </p:sp>
        <p:sp>
          <p:nvSpPr>
            <p:cNvPr id="73" name="Oval 4"/>
            <p:cNvSpPr>
              <a:spLocks noChangeArrowheads="1"/>
            </p:cNvSpPr>
            <p:nvPr/>
          </p:nvSpPr>
          <p:spPr bwMode="auto">
            <a:xfrm>
              <a:off x="5945417" y="1558918"/>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eaLnBrk="1" hangingPunct="1">
                <a:buFont typeface="Monotype Sorts" charset="0"/>
                <a:buNone/>
              </a:pPr>
              <a:endParaRPr lang="zh-CN" altLang="en-US"/>
            </a:p>
          </p:txBody>
        </p:sp>
      </p:grpSp>
      <p:grpSp>
        <p:nvGrpSpPr>
          <p:cNvPr id="5" name="组合 4"/>
          <p:cNvGrpSpPr/>
          <p:nvPr/>
        </p:nvGrpSpPr>
        <p:grpSpPr>
          <a:xfrm>
            <a:off x="5161192" y="3867646"/>
            <a:ext cx="3265918" cy="821770"/>
            <a:chOff x="5161192" y="3867646"/>
            <a:chExt cx="3265918" cy="821770"/>
          </a:xfrm>
        </p:grpSpPr>
        <p:grpSp>
          <p:nvGrpSpPr>
            <p:cNvPr id="68" name="组 62"/>
            <p:cNvGrpSpPr/>
            <p:nvPr/>
          </p:nvGrpSpPr>
          <p:grpSpPr>
            <a:xfrm>
              <a:off x="5987188" y="3939654"/>
              <a:ext cx="438150" cy="419100"/>
              <a:chOff x="1808218" y="1873238"/>
              <a:chExt cx="438150" cy="419100"/>
            </a:xfrm>
          </p:grpSpPr>
          <p:sp>
            <p:nvSpPr>
              <p:cNvPr id="96" name="Rectangle 6"/>
              <p:cNvSpPr>
                <a:spLocks noChangeArrowheads="1"/>
              </p:cNvSpPr>
              <p:nvPr/>
            </p:nvSpPr>
            <p:spPr bwMode="auto">
              <a:xfrm>
                <a:off x="1808218" y="1873238"/>
                <a:ext cx="438150" cy="4191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grpSp>
            <p:nvGrpSpPr>
              <p:cNvPr id="97" name="组 64"/>
              <p:cNvGrpSpPr/>
              <p:nvPr/>
            </p:nvGrpSpPr>
            <p:grpSpPr>
              <a:xfrm>
                <a:off x="1907704" y="1959694"/>
                <a:ext cx="252016" cy="252016"/>
                <a:chOff x="683568" y="1707654"/>
                <a:chExt cx="252016" cy="252016"/>
              </a:xfrm>
            </p:grpSpPr>
            <p:sp>
              <p:nvSpPr>
                <p:cNvPr id="98" name="椭圆 97"/>
                <p:cNvSpPr>
                  <a:spLocks noChangeAspect="1"/>
                </p:cNvSpPr>
                <p:nvPr/>
              </p:nvSpPr>
              <p:spPr>
                <a:xfrm>
                  <a:off x="683568"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椭圆 98"/>
                <p:cNvSpPr>
                  <a:spLocks noChangeAspect="1"/>
                </p:cNvSpPr>
                <p:nvPr/>
              </p:nvSpPr>
              <p:spPr>
                <a:xfrm>
                  <a:off x="827584"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椭圆 99"/>
                <p:cNvSpPr>
                  <a:spLocks noChangeAspect="1"/>
                </p:cNvSpPr>
                <p:nvPr/>
              </p:nvSpPr>
              <p:spPr>
                <a:xfrm>
                  <a:off x="827584"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椭圆 100"/>
                <p:cNvSpPr>
                  <a:spLocks noChangeAspect="1"/>
                </p:cNvSpPr>
                <p:nvPr/>
              </p:nvSpPr>
              <p:spPr>
                <a:xfrm>
                  <a:off x="683568"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72" name="内容占位符 2"/>
            <p:cNvSpPr txBox="1"/>
            <p:nvPr/>
          </p:nvSpPr>
          <p:spPr>
            <a:xfrm>
              <a:off x="6498284" y="401810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sz="1400" dirty="0" smtClean="0"/>
                <a:t>P</a:t>
              </a:r>
              <a:r>
                <a:rPr lang="en-US" altLang="zh-CN" sz="1400" baseline="-25000" dirty="0" smtClean="0"/>
                <a:t>i</a:t>
              </a:r>
              <a:r>
                <a:rPr lang="zh-CN" altLang="en-US" sz="1400" dirty="0" smtClean="0"/>
                <a:t>已占用</a:t>
              </a:r>
              <a:r>
                <a:rPr lang="en-US" altLang="zh-CN" sz="1400" dirty="0" err="1" smtClean="0"/>
                <a:t>R</a:t>
              </a:r>
              <a:r>
                <a:rPr lang="en-US" altLang="zh-CN" sz="1400" baseline="-25000" dirty="0" err="1" smtClean="0"/>
                <a:t>j</a:t>
              </a:r>
              <a:r>
                <a:rPr lang="zh-CN" altLang="en-US" sz="1400" dirty="0" smtClean="0"/>
                <a:t>的一个实例</a:t>
              </a:r>
              <a:endParaRPr kumimoji="0" lang="zh-CN" altLang="en-US" sz="1400" b="1" i="0" u="none" strike="noStrike" kern="1200" cap="none" spc="0" normalizeH="0" baseline="0" noProof="0" dirty="0">
                <a:ln>
                  <a:noFill/>
                </a:ln>
                <a:solidFill>
                  <a:srgbClr val="11576A"/>
                </a:solidFill>
                <a:effectLst/>
                <a:uLnTx/>
                <a:uFillTx/>
              </a:endParaRPr>
            </a:p>
          </p:txBody>
        </p:sp>
        <p:grpSp>
          <p:nvGrpSpPr>
            <p:cNvPr id="75" name="组合 53"/>
            <p:cNvGrpSpPr/>
            <p:nvPr/>
          </p:nvGrpSpPr>
          <p:grpSpPr>
            <a:xfrm>
              <a:off x="5161192" y="3867646"/>
              <a:ext cx="1237606" cy="821770"/>
              <a:chOff x="4610100" y="3495682"/>
              <a:chExt cx="1237606" cy="821770"/>
            </a:xfrm>
          </p:grpSpPr>
          <p:sp>
            <p:nvSpPr>
              <p:cNvPr id="90" name="Oval 22"/>
              <p:cNvSpPr>
                <a:spLocks noChangeArrowheads="1"/>
              </p:cNvSpPr>
              <p:nvPr/>
            </p:nvSpPr>
            <p:spPr bwMode="auto">
              <a:xfrm>
                <a:off x="4610100" y="3495682"/>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r>
                  <a:rPr lang="en-US" altLang="zh-CN" b="1" dirty="0">
                    <a:solidFill>
                      <a:srgbClr val="11576A"/>
                    </a:solidFill>
                    <a:latin typeface="+mn-ea"/>
                  </a:rPr>
                  <a:t>P</a:t>
                </a:r>
                <a:r>
                  <a:rPr lang="en-US" altLang="zh-CN" b="1" baseline="-25000" dirty="0">
                    <a:solidFill>
                      <a:srgbClr val="11576A"/>
                    </a:solidFill>
                    <a:latin typeface="+mn-ea"/>
                  </a:rPr>
                  <a:t>i</a:t>
                </a:r>
              </a:p>
            </p:txBody>
          </p:sp>
          <p:sp>
            <p:nvSpPr>
              <p:cNvPr id="91" name="Text Box 30"/>
              <p:cNvSpPr txBox="1">
                <a:spLocks noChangeArrowheads="1"/>
              </p:cNvSpPr>
              <p:nvPr/>
            </p:nvSpPr>
            <p:spPr bwMode="auto">
              <a:xfrm>
                <a:off x="5454650" y="3948120"/>
                <a:ext cx="39305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err="1">
                    <a:solidFill>
                      <a:srgbClr val="11576A"/>
                    </a:solidFill>
                    <a:latin typeface="+mn-ea"/>
                    <a:ea typeface="+mn-ea"/>
                    <a:cs typeface="+mn-cs"/>
                  </a:rPr>
                  <a:t>R</a:t>
                </a:r>
                <a:r>
                  <a:rPr lang="en-US" altLang="zh-CN" sz="1800" b="1" baseline="-25000" dirty="0" err="1">
                    <a:solidFill>
                      <a:srgbClr val="11576A"/>
                    </a:solidFill>
                    <a:latin typeface="+mn-ea"/>
                    <a:ea typeface="+mn-ea"/>
                    <a:cs typeface="+mn-cs"/>
                  </a:rPr>
                  <a:t>j</a:t>
                </a:r>
                <a:endParaRPr lang="en-US" altLang="zh-CN" sz="1800" b="1" baseline="-25000" dirty="0">
                  <a:solidFill>
                    <a:srgbClr val="11576A"/>
                  </a:solidFill>
                  <a:latin typeface="+mn-ea"/>
                  <a:ea typeface="+mn-ea"/>
                  <a:cs typeface="+mn-cs"/>
                </a:endParaRPr>
              </a:p>
            </p:txBody>
          </p:sp>
          <p:sp>
            <p:nvSpPr>
              <p:cNvPr id="92" name="Line 29"/>
              <p:cNvSpPr>
                <a:spLocks noChangeShapeType="1"/>
              </p:cNvSpPr>
              <p:nvPr/>
            </p:nvSpPr>
            <p:spPr bwMode="auto">
              <a:xfrm flipH="1">
                <a:off x="5076825" y="3705232"/>
                <a:ext cx="476250" cy="104775"/>
              </a:xfrm>
              <a:prstGeom prst="lin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round/>
                <a:tailEnd type="triangle" w="med" len="med"/>
              </a:ln>
            </p:spPr>
            <p:txBody>
              <a:bodyPr wrap="none" anchor="ctr"/>
              <a:lstStyle/>
              <a:p>
                <a:endParaRPr lang="zh-CN" altLang="en-US"/>
              </a:p>
            </p:txBody>
          </p:sp>
        </p:grpSp>
      </p:grpSp>
      <p:grpSp>
        <p:nvGrpSpPr>
          <p:cNvPr id="3" name="组合 2"/>
          <p:cNvGrpSpPr/>
          <p:nvPr/>
        </p:nvGrpSpPr>
        <p:grpSpPr>
          <a:xfrm>
            <a:off x="5959710" y="2305038"/>
            <a:ext cx="2680776" cy="474631"/>
            <a:chOff x="5959710" y="2305038"/>
            <a:chExt cx="2680776" cy="474631"/>
          </a:xfrm>
        </p:grpSpPr>
        <p:sp>
          <p:nvSpPr>
            <p:cNvPr id="70" name="内容占位符 2"/>
            <p:cNvSpPr txBox="1"/>
            <p:nvPr/>
          </p:nvSpPr>
          <p:spPr>
            <a:xfrm>
              <a:off x="6497346" y="2351041"/>
              <a:ext cx="21431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400" dirty="0" smtClean="0"/>
                <a:t>有</a:t>
              </a:r>
              <a:r>
                <a:rPr lang="en-US" altLang="zh-CN" sz="1400" dirty="0" smtClean="0"/>
                <a:t>4</a:t>
              </a:r>
              <a:r>
                <a:rPr lang="zh-CN" altLang="en-US" sz="1400" dirty="0" smtClean="0"/>
                <a:t>个实例的资源</a:t>
              </a:r>
              <a:endParaRPr lang="zh-CN" altLang="en-US" sz="1400" dirty="0"/>
            </a:p>
          </p:txBody>
        </p:sp>
        <p:grpSp>
          <p:nvGrpSpPr>
            <p:cNvPr id="76" name="组 9"/>
            <p:cNvGrpSpPr/>
            <p:nvPr/>
          </p:nvGrpSpPr>
          <p:grpSpPr>
            <a:xfrm>
              <a:off x="5959710" y="2305038"/>
              <a:ext cx="438150" cy="419100"/>
              <a:chOff x="1808218" y="1873238"/>
              <a:chExt cx="438150" cy="419100"/>
            </a:xfrm>
          </p:grpSpPr>
          <p:sp>
            <p:nvSpPr>
              <p:cNvPr id="84" name="Rectangle 6"/>
              <p:cNvSpPr>
                <a:spLocks noChangeArrowheads="1"/>
              </p:cNvSpPr>
              <p:nvPr/>
            </p:nvSpPr>
            <p:spPr bwMode="auto">
              <a:xfrm>
                <a:off x="1808218" y="1873238"/>
                <a:ext cx="438150" cy="4191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grpSp>
            <p:nvGrpSpPr>
              <p:cNvPr id="85" name="组 6"/>
              <p:cNvGrpSpPr/>
              <p:nvPr/>
            </p:nvGrpSpPr>
            <p:grpSpPr>
              <a:xfrm>
                <a:off x="1907704" y="1959694"/>
                <a:ext cx="252016" cy="252016"/>
                <a:chOff x="683568" y="1707654"/>
                <a:chExt cx="252016" cy="252016"/>
              </a:xfrm>
            </p:grpSpPr>
            <p:sp>
              <p:nvSpPr>
                <p:cNvPr id="86" name="椭圆 85"/>
                <p:cNvSpPr>
                  <a:spLocks noChangeAspect="1"/>
                </p:cNvSpPr>
                <p:nvPr/>
              </p:nvSpPr>
              <p:spPr>
                <a:xfrm>
                  <a:off x="683568"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椭圆 86"/>
                <p:cNvSpPr>
                  <a:spLocks noChangeAspect="1"/>
                </p:cNvSpPr>
                <p:nvPr/>
              </p:nvSpPr>
              <p:spPr>
                <a:xfrm>
                  <a:off x="827584"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椭圆 87"/>
                <p:cNvSpPr>
                  <a:spLocks noChangeAspect="1"/>
                </p:cNvSpPr>
                <p:nvPr/>
              </p:nvSpPr>
              <p:spPr>
                <a:xfrm>
                  <a:off x="827584"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椭圆 88"/>
                <p:cNvSpPr>
                  <a:spLocks noChangeAspect="1"/>
                </p:cNvSpPr>
                <p:nvPr/>
              </p:nvSpPr>
              <p:spPr>
                <a:xfrm>
                  <a:off x="683568"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grpSp>
        <p:nvGrpSpPr>
          <p:cNvPr id="4" name="组合 3"/>
          <p:cNvGrpSpPr/>
          <p:nvPr/>
        </p:nvGrpSpPr>
        <p:grpSpPr>
          <a:xfrm>
            <a:off x="5123092" y="2940050"/>
            <a:ext cx="3304018" cy="850344"/>
            <a:chOff x="5123092" y="2940050"/>
            <a:chExt cx="3304018" cy="850344"/>
          </a:xfrm>
        </p:grpSpPr>
        <p:sp>
          <p:nvSpPr>
            <p:cNvPr id="71" name="内容占位符 2"/>
            <p:cNvSpPr txBox="1"/>
            <p:nvPr/>
          </p:nvSpPr>
          <p:spPr>
            <a:xfrm>
              <a:off x="6498284" y="308765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en-US" altLang="zh-CN" sz="14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P</a:t>
              </a:r>
              <a:r>
                <a:rPr kumimoji="0" lang="en-US" altLang="zh-CN" sz="1400" b="1" i="0" u="none" strike="noStrike" kern="1200" cap="none" spc="0" normalizeH="0" baseline="-25000" noProof="0" dirty="0" smtClean="0">
                  <a:ln>
                    <a:noFill/>
                  </a:ln>
                  <a:solidFill>
                    <a:srgbClr val="11576A"/>
                  </a:solidFill>
                  <a:effectLst/>
                  <a:uLnTx/>
                  <a:uFillTx/>
                  <a:latin typeface="微软雅黑" pitchFamily="34" charset="-122"/>
                  <a:ea typeface="微软雅黑" pitchFamily="34" charset="-122"/>
                  <a:cs typeface="+mn-cs"/>
                </a:rPr>
                <a:t>i</a:t>
              </a:r>
              <a:r>
                <a:rPr kumimoji="0" lang="zh-CN" altLang="en-US" sz="14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请求</a:t>
              </a:r>
              <a:r>
                <a:rPr kumimoji="0" lang="en-US" altLang="zh-CN" sz="1400" b="1" i="0" u="none" strike="noStrike" kern="1200" cap="none" spc="0" normalizeH="0" baseline="0" noProof="0" dirty="0" err="1" smtClean="0">
                  <a:ln>
                    <a:noFill/>
                  </a:ln>
                  <a:solidFill>
                    <a:srgbClr val="11576A"/>
                  </a:solidFill>
                  <a:effectLst/>
                  <a:uLnTx/>
                  <a:uFillTx/>
                  <a:latin typeface="微软雅黑" pitchFamily="34" charset="-122"/>
                  <a:ea typeface="微软雅黑" pitchFamily="34" charset="-122"/>
                  <a:cs typeface="+mn-cs"/>
                </a:rPr>
                <a:t>R</a:t>
              </a:r>
              <a:r>
                <a:rPr kumimoji="0" lang="en-US" altLang="zh-CN" sz="1400" b="1" i="0" u="none" strike="noStrike" kern="1200" cap="none" spc="0" normalizeH="0" baseline="-25000" noProof="0" dirty="0" err="1" smtClean="0">
                  <a:ln>
                    <a:noFill/>
                  </a:ln>
                  <a:solidFill>
                    <a:srgbClr val="11576A"/>
                  </a:solidFill>
                  <a:effectLst/>
                  <a:uLnTx/>
                  <a:uFillTx/>
                  <a:latin typeface="微软雅黑" pitchFamily="34" charset="-122"/>
                  <a:ea typeface="微软雅黑" pitchFamily="34" charset="-122"/>
                  <a:cs typeface="+mn-cs"/>
                </a:rPr>
                <a:t>j</a:t>
              </a:r>
              <a:r>
                <a:rPr kumimoji="0" lang="zh-CN" altLang="en-US" sz="14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实例</a:t>
              </a:r>
              <a:endParaRPr kumimoji="0" lang="zh-CN" alt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74" name="组合 54"/>
            <p:cNvGrpSpPr/>
            <p:nvPr/>
          </p:nvGrpSpPr>
          <p:grpSpPr>
            <a:xfrm>
              <a:off x="5123092" y="2940050"/>
              <a:ext cx="1285231" cy="850344"/>
              <a:chOff x="4572000" y="2508250"/>
              <a:chExt cx="1285231" cy="850344"/>
            </a:xfrm>
          </p:grpSpPr>
          <p:sp>
            <p:nvSpPr>
              <p:cNvPr id="93" name="Oval 12"/>
              <p:cNvSpPr>
                <a:spLocks noChangeArrowheads="1"/>
              </p:cNvSpPr>
              <p:nvPr/>
            </p:nvSpPr>
            <p:spPr bwMode="auto">
              <a:xfrm>
                <a:off x="4572000" y="2508250"/>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a:solidFill>
                      <a:srgbClr val="11576A"/>
                    </a:solidFill>
                    <a:latin typeface="+mn-ea"/>
                  </a:rPr>
                  <a:t>P</a:t>
                </a:r>
                <a:r>
                  <a:rPr lang="en-US" altLang="zh-CN" b="1" baseline="-25000" dirty="0">
                    <a:solidFill>
                      <a:srgbClr val="11576A"/>
                    </a:solidFill>
                    <a:latin typeface="+mn-ea"/>
                  </a:rPr>
                  <a:t>i</a:t>
                </a:r>
                <a:endParaRPr lang="en-US" altLang="zh-CN" b="1" dirty="0">
                  <a:solidFill>
                    <a:srgbClr val="11576A"/>
                  </a:solidFill>
                  <a:latin typeface="+mn-ea"/>
                </a:endParaRPr>
              </a:p>
            </p:txBody>
          </p:sp>
          <p:sp>
            <p:nvSpPr>
              <p:cNvPr id="94" name="Line 19"/>
              <p:cNvSpPr>
                <a:spLocks noChangeShapeType="1"/>
              </p:cNvSpPr>
              <p:nvPr/>
            </p:nvSpPr>
            <p:spPr bwMode="auto">
              <a:xfrm>
                <a:off x="5076825" y="2774950"/>
                <a:ext cx="304800" cy="0"/>
              </a:xfrm>
              <a:prstGeom prst="line">
                <a:avLst/>
              </a:prstGeom>
              <a:gradFill>
                <a:gsLst>
                  <a:gs pos="100000">
                    <a:srgbClr val="FDD000"/>
                  </a:gs>
                  <a:gs pos="0">
                    <a:srgbClr val="FFF9B1"/>
                  </a:gs>
                  <a:gs pos="100000">
                    <a:schemeClr val="accent1">
                      <a:tint val="23500"/>
                      <a:satMod val="160000"/>
                    </a:schemeClr>
                  </a:gs>
                </a:gsLst>
                <a:lin ang="5400000" scaled="0"/>
              </a:gradFill>
              <a:ln w="38100">
                <a:solidFill>
                  <a:srgbClr val="11576A"/>
                </a:solidFill>
                <a:round/>
                <a:tailEnd type="triangle" w="med" len="med"/>
              </a:ln>
            </p:spPr>
            <p:txBody>
              <a:bodyPr wrap="none" anchor="ctr"/>
              <a:lstStyle/>
              <a:p>
                <a:endParaRPr lang="zh-CN" altLang="en-US"/>
              </a:p>
            </p:txBody>
          </p:sp>
          <p:sp>
            <p:nvSpPr>
              <p:cNvPr id="95" name="Text Box 20"/>
              <p:cNvSpPr txBox="1">
                <a:spLocks noChangeArrowheads="1"/>
              </p:cNvSpPr>
              <p:nvPr/>
            </p:nvSpPr>
            <p:spPr bwMode="auto">
              <a:xfrm>
                <a:off x="5464175" y="2989262"/>
                <a:ext cx="39305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err="1">
                    <a:solidFill>
                      <a:srgbClr val="11576A"/>
                    </a:solidFill>
                    <a:latin typeface="+mn-ea"/>
                    <a:ea typeface="+mn-ea"/>
                    <a:cs typeface="+mn-cs"/>
                  </a:rPr>
                  <a:t>R</a:t>
                </a:r>
                <a:r>
                  <a:rPr lang="en-US" altLang="zh-CN" sz="1800" b="1" baseline="-25000" dirty="0" err="1">
                    <a:solidFill>
                      <a:srgbClr val="11576A"/>
                    </a:solidFill>
                    <a:latin typeface="+mn-ea"/>
                    <a:ea typeface="+mn-ea"/>
                    <a:cs typeface="+mn-cs"/>
                  </a:rPr>
                  <a:t>j</a:t>
                </a:r>
                <a:endParaRPr lang="en-US" altLang="zh-CN" sz="1800" b="1" baseline="-25000" dirty="0">
                  <a:solidFill>
                    <a:srgbClr val="11576A"/>
                  </a:solidFill>
                  <a:latin typeface="+mn-ea"/>
                  <a:ea typeface="+mn-ea"/>
                  <a:cs typeface="+mn-cs"/>
                </a:endParaRPr>
              </a:p>
            </p:txBody>
          </p:sp>
        </p:grpSp>
        <p:grpSp>
          <p:nvGrpSpPr>
            <p:cNvPr id="77" name="组 55"/>
            <p:cNvGrpSpPr/>
            <p:nvPr/>
          </p:nvGrpSpPr>
          <p:grpSpPr>
            <a:xfrm>
              <a:off x="5987188" y="3003550"/>
              <a:ext cx="438150" cy="419100"/>
              <a:chOff x="1808218" y="1873238"/>
              <a:chExt cx="438150" cy="419100"/>
            </a:xfrm>
          </p:grpSpPr>
          <p:sp>
            <p:nvSpPr>
              <p:cNvPr id="78" name="Rectangle 6"/>
              <p:cNvSpPr>
                <a:spLocks noChangeArrowheads="1"/>
              </p:cNvSpPr>
              <p:nvPr/>
            </p:nvSpPr>
            <p:spPr bwMode="auto">
              <a:xfrm>
                <a:off x="1808218" y="1873238"/>
                <a:ext cx="438150" cy="4191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grpSp>
            <p:nvGrpSpPr>
              <p:cNvPr id="79" name="组 57"/>
              <p:cNvGrpSpPr/>
              <p:nvPr/>
            </p:nvGrpSpPr>
            <p:grpSpPr>
              <a:xfrm>
                <a:off x="1907704" y="1959694"/>
                <a:ext cx="252016" cy="252016"/>
                <a:chOff x="683568" y="1707654"/>
                <a:chExt cx="252016" cy="252016"/>
              </a:xfrm>
            </p:grpSpPr>
            <p:sp>
              <p:nvSpPr>
                <p:cNvPr id="80" name="椭圆 79"/>
                <p:cNvSpPr>
                  <a:spLocks noChangeAspect="1"/>
                </p:cNvSpPr>
                <p:nvPr/>
              </p:nvSpPr>
              <p:spPr>
                <a:xfrm>
                  <a:off x="683568"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椭圆 80"/>
                <p:cNvSpPr>
                  <a:spLocks noChangeAspect="1"/>
                </p:cNvSpPr>
                <p:nvPr/>
              </p:nvSpPr>
              <p:spPr>
                <a:xfrm>
                  <a:off x="827584"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椭圆 81"/>
                <p:cNvSpPr>
                  <a:spLocks noChangeAspect="1"/>
                </p:cNvSpPr>
                <p:nvPr/>
              </p:nvSpPr>
              <p:spPr>
                <a:xfrm>
                  <a:off x="827584" y="170765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椭圆 82"/>
                <p:cNvSpPr>
                  <a:spLocks noChangeAspect="1"/>
                </p:cNvSpPr>
                <p:nvPr/>
              </p:nvSpPr>
              <p:spPr>
                <a:xfrm>
                  <a:off x="683568" y="185167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grpSp>
        <p:nvGrpSpPr>
          <p:cNvPr id="18" name="组合 17"/>
          <p:cNvGrpSpPr/>
          <p:nvPr/>
        </p:nvGrpSpPr>
        <p:grpSpPr>
          <a:xfrm>
            <a:off x="260983" y="2680497"/>
            <a:ext cx="4870115" cy="1013623"/>
            <a:chOff x="260983" y="2680497"/>
            <a:chExt cx="4870115" cy="1013623"/>
          </a:xfrm>
        </p:grpSpPr>
        <p:grpSp>
          <p:nvGrpSpPr>
            <p:cNvPr id="10" name="组合 9"/>
            <p:cNvGrpSpPr/>
            <p:nvPr/>
          </p:nvGrpSpPr>
          <p:grpSpPr>
            <a:xfrm>
              <a:off x="260983" y="2680497"/>
              <a:ext cx="4870115" cy="1013623"/>
              <a:chOff x="260983" y="2680497"/>
              <a:chExt cx="4870115" cy="1013623"/>
            </a:xfrm>
          </p:grpSpPr>
          <p:pic>
            <p:nvPicPr>
              <p:cNvPr id="29" name="图片 28" descr="小点1.png"/>
              <p:cNvPicPr>
                <a:picLocks noChangeAspect="1"/>
              </p:cNvPicPr>
              <p:nvPr/>
            </p:nvPicPr>
            <p:blipFill>
              <a:blip r:embed="rId1" cstate="print"/>
              <a:stretch>
                <a:fillRect/>
              </a:stretch>
            </p:blipFill>
            <p:spPr>
              <a:xfrm>
                <a:off x="678512" y="3101984"/>
                <a:ext cx="151066" cy="148997"/>
              </a:xfrm>
              <a:prstGeom prst="rect">
                <a:avLst/>
              </a:prstGeom>
              <a:effectLst/>
            </p:spPr>
          </p:pic>
          <p:sp>
            <p:nvSpPr>
              <p:cNvPr id="30" name="内容占位符 2"/>
              <p:cNvSpPr txBox="1"/>
              <p:nvPr/>
            </p:nvSpPr>
            <p:spPr>
              <a:xfrm>
                <a:off x="811075" y="3008240"/>
                <a:ext cx="146250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资源请求边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8" name="内容占位符 2"/>
              <p:cNvSpPr txBox="1"/>
              <p:nvPr/>
            </p:nvSpPr>
            <p:spPr>
              <a:xfrm>
                <a:off x="1058728" y="3306768"/>
                <a:ext cx="4072370"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2"/>
                <a:r>
                  <a:rPr lang="zh-CN" altLang="en-US" sz="2000" dirty="0" smtClean="0"/>
                  <a:t>进程</a:t>
                </a:r>
                <a:r>
                  <a:rPr lang="en-US" altLang="zh-CN" sz="2000" dirty="0" smtClean="0"/>
                  <a:t>P</a:t>
                </a:r>
                <a:r>
                  <a:rPr lang="en-US" altLang="zh-CN" sz="2000" baseline="-25000" dirty="0" smtClean="0"/>
                  <a:t>i</a:t>
                </a:r>
                <a:r>
                  <a:rPr lang="zh-CN" altLang="en-US" sz="2000" dirty="0" smtClean="0"/>
                  <a:t>请求资源</a:t>
                </a:r>
                <a:r>
                  <a:rPr lang="en-US" altLang="zh-CN" sz="2000" dirty="0" err="1" smtClean="0"/>
                  <a:t>R</a:t>
                </a:r>
                <a:r>
                  <a:rPr lang="en-US" altLang="zh-CN" sz="2000" baseline="-25000" dirty="0" err="1" smtClean="0"/>
                  <a:t>j</a:t>
                </a:r>
                <a:r>
                  <a:rPr lang="zh-CN" altLang="en-US" sz="2000" dirty="0" smtClean="0"/>
                  <a:t>：</a:t>
                </a:r>
                <a:r>
                  <a:rPr lang="en-US" altLang="zh-CN" sz="2000" dirty="0" smtClean="0"/>
                  <a:t>P</a:t>
                </a:r>
                <a:r>
                  <a:rPr lang="en-US" altLang="zh-CN" sz="2000" baseline="-25000" dirty="0" smtClean="0"/>
                  <a:t>i</a:t>
                </a:r>
                <a:r>
                  <a:rPr lang="en-US" altLang="zh-CN" sz="2000" spc="-150" dirty="0" smtClean="0"/>
                  <a:t>      </a:t>
                </a:r>
                <a:r>
                  <a:rPr lang="en-US" altLang="zh-CN" sz="2000" dirty="0" err="1" smtClean="0">
                    <a:sym typeface="Symbol" charset="0"/>
                  </a:rPr>
                  <a:t>R</a:t>
                </a:r>
                <a:r>
                  <a:rPr lang="en-US" altLang="zh-CN" sz="2000" baseline="-25000" dirty="0" err="1" smtClean="0">
                    <a:sym typeface="Symbol" charset="0"/>
                  </a:rPr>
                  <a:t>j</a:t>
                </a:r>
                <a:endParaRPr lang="en-US" altLang="zh-CN" sz="2000" baseline="-25000" dirty="0" smtClean="0">
                  <a:sym typeface="Symbol" charset="0"/>
                </a:endParaRPr>
              </a:p>
            </p:txBody>
          </p:sp>
          <p:sp>
            <p:nvSpPr>
              <p:cNvPr id="20" name="内容占位符 2"/>
              <p:cNvSpPr txBox="1"/>
              <p:nvPr/>
            </p:nvSpPr>
            <p:spPr>
              <a:xfrm>
                <a:off x="559066" y="2680497"/>
                <a:ext cx="17145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两类有向边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260983" y="268049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15" name="直接箭头连接符 14"/>
            <p:cNvCxnSpPr/>
            <p:nvPr/>
          </p:nvCxnSpPr>
          <p:spPr>
            <a:xfrm>
              <a:off x="3635896" y="3533089"/>
              <a:ext cx="288032"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78512" y="3667312"/>
            <a:ext cx="4381148" cy="706442"/>
            <a:chOff x="678512" y="3667312"/>
            <a:chExt cx="4381148" cy="706442"/>
          </a:xfrm>
        </p:grpSpPr>
        <p:grpSp>
          <p:nvGrpSpPr>
            <p:cNvPr id="11" name="组合 10"/>
            <p:cNvGrpSpPr/>
            <p:nvPr/>
          </p:nvGrpSpPr>
          <p:grpSpPr>
            <a:xfrm>
              <a:off x="678512" y="3667312"/>
              <a:ext cx="4381148" cy="706442"/>
              <a:chOff x="678512" y="3589344"/>
              <a:chExt cx="4381148" cy="706442"/>
            </a:xfrm>
          </p:grpSpPr>
          <p:pic>
            <p:nvPicPr>
              <p:cNvPr id="31" name="图片 30" descr="小点1.png"/>
              <p:cNvPicPr>
                <a:picLocks noChangeAspect="1"/>
              </p:cNvPicPr>
              <p:nvPr/>
            </p:nvPicPr>
            <p:blipFill>
              <a:blip r:embed="rId1" cstate="print"/>
              <a:stretch>
                <a:fillRect/>
              </a:stretch>
            </p:blipFill>
            <p:spPr>
              <a:xfrm>
                <a:off x="678512" y="3681420"/>
                <a:ext cx="151066" cy="148997"/>
              </a:xfrm>
              <a:prstGeom prst="rect">
                <a:avLst/>
              </a:prstGeom>
              <a:effectLst/>
            </p:spPr>
          </p:pic>
          <p:sp>
            <p:nvSpPr>
              <p:cNvPr id="32" name="内容占位符 2"/>
              <p:cNvSpPr txBox="1"/>
              <p:nvPr/>
            </p:nvSpPr>
            <p:spPr>
              <a:xfrm>
                <a:off x="811076" y="3589344"/>
                <a:ext cx="1462502" cy="3905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资源分配边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内容占位符 2"/>
              <p:cNvSpPr txBox="1"/>
              <p:nvPr/>
            </p:nvSpPr>
            <p:spPr>
              <a:xfrm>
                <a:off x="1058728" y="3908434"/>
                <a:ext cx="4000932"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Symbol" charset="0"/>
                  </a:rPr>
                  <a:t>资源</a:t>
                </a:r>
                <a:r>
                  <a:rPr lang="en-US" altLang="zh-CN" dirty="0" err="1" smtClean="0">
                    <a:sym typeface="Symbol" charset="0"/>
                  </a:rPr>
                  <a:t>R</a:t>
                </a:r>
                <a:r>
                  <a:rPr lang="en-US" altLang="zh-CN" baseline="-25000" dirty="0" err="1" smtClean="0">
                    <a:sym typeface="Symbol" charset="0"/>
                  </a:rPr>
                  <a:t>j</a:t>
                </a:r>
                <a:r>
                  <a:rPr lang="zh-CN" altLang="en-US" dirty="0" smtClean="0">
                    <a:sym typeface="Symbol" charset="0"/>
                  </a:rPr>
                  <a:t>已分配给进程</a:t>
                </a:r>
                <a:r>
                  <a:rPr lang="en-US" altLang="zh-CN" dirty="0" smtClean="0">
                    <a:sym typeface="Symbol" charset="0"/>
                  </a:rPr>
                  <a:t>P</a:t>
                </a:r>
                <a:r>
                  <a:rPr lang="en-US" altLang="zh-CN" baseline="-25000" dirty="0" smtClean="0">
                    <a:sym typeface="Symbol" charset="0"/>
                  </a:rPr>
                  <a:t>i</a:t>
                </a:r>
                <a:r>
                  <a:rPr lang="zh-CN" altLang="en-US" dirty="0" smtClean="0">
                    <a:sym typeface="Symbol" charset="0"/>
                  </a:rPr>
                  <a:t>：</a:t>
                </a:r>
                <a:r>
                  <a:rPr lang="en-US" altLang="zh-CN" dirty="0" err="1" smtClean="0"/>
                  <a:t>R</a:t>
                </a:r>
                <a:r>
                  <a:rPr lang="en-US" altLang="zh-CN" baseline="-25000" dirty="0" err="1" smtClean="0"/>
                  <a:t>j</a:t>
                </a:r>
                <a:r>
                  <a:rPr lang="zh-CN" altLang="en-US" dirty="0" smtClean="0"/>
                  <a:t>     </a:t>
                </a:r>
                <a:r>
                  <a:rPr lang="en-US" altLang="zh-CN" dirty="0" smtClean="0"/>
                  <a:t>P</a:t>
                </a:r>
                <a:r>
                  <a:rPr lang="en-US" altLang="zh-CN" baseline="-25000" dirty="0" smtClean="0"/>
                  <a:t>i</a:t>
                </a:r>
                <a:endParaRPr lang="zh-CN" altLang="en-US" baseline="-25000" dirty="0"/>
              </a:p>
            </p:txBody>
          </p:sp>
        </p:grpSp>
        <p:cxnSp>
          <p:nvCxnSpPr>
            <p:cNvPr id="65" name="直接箭头连接符 64"/>
            <p:cNvCxnSpPr/>
            <p:nvPr/>
          </p:nvCxnSpPr>
          <p:spPr>
            <a:xfrm>
              <a:off x="4170710" y="4170126"/>
              <a:ext cx="288032"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资源分配图</a:t>
            </a:r>
            <a:r>
              <a:rPr lang="zh-CN" altLang="en-US" dirty="0" smtClean="0">
                <a:cs typeface="+mj-cs"/>
              </a:rPr>
              <a:t>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8" name="Oval 12"/>
          <p:cNvSpPr>
            <a:spLocks noChangeArrowheads="1"/>
          </p:cNvSpPr>
          <p:nvPr/>
        </p:nvSpPr>
        <p:spPr bwMode="auto">
          <a:xfrm>
            <a:off x="878580"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1</a:t>
            </a:r>
            <a:endParaRPr lang="en-US" altLang="zh-CN" b="1" dirty="0">
              <a:solidFill>
                <a:srgbClr val="11576A"/>
              </a:solidFill>
              <a:latin typeface="+mn-ea"/>
            </a:endParaRPr>
          </a:p>
        </p:txBody>
      </p:sp>
      <p:sp>
        <p:nvSpPr>
          <p:cNvPr id="59" name="Oval 12"/>
          <p:cNvSpPr>
            <a:spLocks noChangeArrowheads="1"/>
          </p:cNvSpPr>
          <p:nvPr/>
        </p:nvSpPr>
        <p:spPr bwMode="auto">
          <a:xfrm>
            <a:off x="2067308" y="2094967"/>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2</a:t>
            </a:r>
            <a:endParaRPr lang="en-US" altLang="zh-CN" b="1" dirty="0">
              <a:solidFill>
                <a:srgbClr val="11576A"/>
              </a:solidFill>
              <a:latin typeface="+mn-ea"/>
            </a:endParaRPr>
          </a:p>
        </p:txBody>
      </p:sp>
      <p:sp>
        <p:nvSpPr>
          <p:cNvPr id="60" name="Oval 12"/>
          <p:cNvSpPr>
            <a:spLocks noChangeArrowheads="1"/>
          </p:cNvSpPr>
          <p:nvPr/>
        </p:nvSpPr>
        <p:spPr bwMode="auto">
          <a:xfrm>
            <a:off x="3284612"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3</a:t>
            </a:r>
            <a:endParaRPr lang="en-US" altLang="zh-CN" b="1" dirty="0">
              <a:solidFill>
                <a:srgbClr val="11576A"/>
              </a:solidFill>
              <a:latin typeface="+mn-ea"/>
            </a:endParaRPr>
          </a:p>
        </p:txBody>
      </p:sp>
      <p:sp>
        <p:nvSpPr>
          <p:cNvPr id="61" name="Text Box 20"/>
          <p:cNvSpPr txBox="1">
            <a:spLocks noChangeArrowheads="1"/>
          </p:cNvSpPr>
          <p:nvPr/>
        </p:nvSpPr>
        <p:spPr bwMode="auto">
          <a:xfrm>
            <a:off x="1521522" y="714362"/>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1</a:t>
            </a:r>
            <a:endParaRPr lang="en-US" altLang="zh-CN" sz="1800" b="1" baseline="-25000" dirty="0">
              <a:solidFill>
                <a:srgbClr val="11576A"/>
              </a:solidFill>
              <a:latin typeface="+mn-ea"/>
              <a:ea typeface="+mn-ea"/>
              <a:cs typeface="+mn-cs"/>
            </a:endParaRPr>
          </a:p>
        </p:txBody>
      </p:sp>
      <p:sp>
        <p:nvSpPr>
          <p:cNvPr id="62" name="Text Box 20"/>
          <p:cNvSpPr txBox="1">
            <a:spLocks noChangeArrowheads="1"/>
          </p:cNvSpPr>
          <p:nvPr/>
        </p:nvSpPr>
        <p:spPr bwMode="auto">
          <a:xfrm>
            <a:off x="1521522" y="3869776"/>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2</a:t>
            </a:r>
            <a:endParaRPr lang="en-US" altLang="zh-CN" sz="1800" b="1" baseline="-25000" dirty="0">
              <a:solidFill>
                <a:srgbClr val="11576A"/>
              </a:solidFill>
              <a:latin typeface="+mn-ea"/>
              <a:ea typeface="+mn-ea"/>
              <a:cs typeface="+mn-cs"/>
            </a:endParaRPr>
          </a:p>
        </p:txBody>
      </p:sp>
      <p:sp>
        <p:nvSpPr>
          <p:cNvPr id="63" name="Text Box 20"/>
          <p:cNvSpPr txBox="1">
            <a:spLocks noChangeArrowheads="1"/>
          </p:cNvSpPr>
          <p:nvPr/>
        </p:nvSpPr>
        <p:spPr bwMode="auto">
          <a:xfrm>
            <a:off x="2735968" y="72650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3</a:t>
            </a:r>
            <a:endParaRPr lang="en-US" altLang="zh-CN" sz="1800" b="1" baseline="-25000" dirty="0">
              <a:solidFill>
                <a:srgbClr val="11576A"/>
              </a:solidFill>
              <a:latin typeface="+mn-ea"/>
              <a:ea typeface="+mn-ea"/>
              <a:cs typeface="+mn-cs"/>
            </a:endParaRPr>
          </a:p>
        </p:txBody>
      </p:sp>
      <p:sp>
        <p:nvSpPr>
          <p:cNvPr id="64" name="Text Box 20"/>
          <p:cNvSpPr txBox="1">
            <a:spLocks noChangeArrowheads="1"/>
          </p:cNvSpPr>
          <p:nvPr/>
        </p:nvSpPr>
        <p:spPr bwMode="auto">
          <a:xfrm>
            <a:off x="2729593" y="429840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4</a:t>
            </a:r>
            <a:endParaRPr lang="en-US" altLang="zh-CN" sz="1800" b="1" baseline="-25000" dirty="0">
              <a:solidFill>
                <a:srgbClr val="11576A"/>
              </a:solidFill>
              <a:latin typeface="+mn-ea"/>
              <a:ea typeface="+mn-ea"/>
              <a:cs typeface="+mn-cs"/>
            </a:endParaRPr>
          </a:p>
        </p:txBody>
      </p:sp>
      <p:grpSp>
        <p:nvGrpSpPr>
          <p:cNvPr id="2" name="组合 66"/>
          <p:cNvGrpSpPr/>
          <p:nvPr/>
        </p:nvGrpSpPr>
        <p:grpSpPr>
          <a:xfrm>
            <a:off x="1378646" y="1083694"/>
            <a:ext cx="714380" cy="500066"/>
            <a:chOff x="3571868" y="1142990"/>
            <a:chExt cx="714380" cy="500066"/>
          </a:xfrm>
        </p:grpSpPr>
        <p:sp>
          <p:nvSpPr>
            <p:cNvPr id="65" name="矩形 64"/>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椭圆 65"/>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 name="组合 67"/>
          <p:cNvGrpSpPr/>
          <p:nvPr/>
        </p:nvGrpSpPr>
        <p:grpSpPr>
          <a:xfrm>
            <a:off x="2593092" y="1083694"/>
            <a:ext cx="714380" cy="500066"/>
            <a:chOff x="3571868" y="1142990"/>
            <a:chExt cx="714380" cy="500066"/>
          </a:xfrm>
        </p:grpSpPr>
        <p:sp>
          <p:nvSpPr>
            <p:cNvPr id="69" name="矩形 68"/>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椭圆 69"/>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1" name="矩形 70"/>
          <p:cNvSpPr/>
          <p:nvPr/>
        </p:nvSpPr>
        <p:spPr>
          <a:xfrm>
            <a:off x="1378646" y="3155396"/>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椭圆 71"/>
          <p:cNvSpPr>
            <a:spLocks noChangeAspect="1"/>
          </p:cNvSpPr>
          <p:nvPr/>
        </p:nvSpPr>
        <p:spPr>
          <a:xfrm>
            <a:off x="1664398" y="3333148"/>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a:spLocks noChangeAspect="1"/>
          </p:cNvSpPr>
          <p:nvPr/>
        </p:nvSpPr>
        <p:spPr>
          <a:xfrm>
            <a:off x="1664398" y="358402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矩形 73"/>
          <p:cNvSpPr/>
          <p:nvPr/>
        </p:nvSpPr>
        <p:spPr>
          <a:xfrm>
            <a:off x="2593092" y="3369710"/>
            <a:ext cx="714380" cy="92869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椭圆 74"/>
          <p:cNvSpPr>
            <a:spLocks noChangeAspect="1"/>
          </p:cNvSpPr>
          <p:nvPr/>
        </p:nvSpPr>
        <p:spPr>
          <a:xfrm>
            <a:off x="2886464" y="350650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椭圆 75"/>
          <p:cNvSpPr>
            <a:spLocks noChangeAspect="1"/>
          </p:cNvSpPr>
          <p:nvPr/>
        </p:nvSpPr>
        <p:spPr>
          <a:xfrm>
            <a:off x="2886464" y="376500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椭圆 76"/>
          <p:cNvSpPr>
            <a:spLocks noChangeAspect="1"/>
          </p:cNvSpPr>
          <p:nvPr/>
        </p:nvSpPr>
        <p:spPr>
          <a:xfrm>
            <a:off x="2886464" y="4027892"/>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9" name="直接箭头连接符 78"/>
          <p:cNvCxnSpPr/>
          <p:nvPr/>
        </p:nvCxnSpPr>
        <p:spPr>
          <a:xfrm rot="5400000" flipH="1" flipV="1">
            <a:off x="1077770"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rot="5400000" flipH="1" flipV="1">
            <a:off x="2290296"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rot="16200000" flipH="1">
            <a:off x="1623702"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rot="16200000" flipH="1">
            <a:off x="2851658"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59" idx="3"/>
          </p:cNvCxnSpPr>
          <p:nvPr/>
        </p:nvCxnSpPr>
        <p:spPr>
          <a:xfrm rot="5400000" flipH="1" flipV="1">
            <a:off x="1601764" y="2746602"/>
            <a:ext cx="750277" cy="41030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endCxn id="58" idx="4"/>
          </p:cNvCxnSpPr>
          <p:nvPr/>
        </p:nvCxnSpPr>
        <p:spPr>
          <a:xfrm rot="16200000" flipV="1">
            <a:off x="910103" y="2852109"/>
            <a:ext cx="984739" cy="4806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9" name="内容占位符 2"/>
          <p:cNvSpPr txBox="1"/>
          <p:nvPr/>
        </p:nvSpPr>
        <p:spPr>
          <a:xfrm>
            <a:off x="3937896" y="4268756"/>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存在死锁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30" name="直接箭头连接符 29"/>
          <p:cNvCxnSpPr/>
          <p:nvPr/>
        </p:nvCxnSpPr>
        <p:spPr>
          <a:xfrm flipH="1">
            <a:off x="2095884" y="2532761"/>
            <a:ext cx="1303871" cy="72405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内容占位符 2"/>
          <p:cNvSpPr txBox="1"/>
          <p:nvPr/>
        </p:nvSpPr>
        <p:spPr>
          <a:xfrm>
            <a:off x="3937896" y="4268756"/>
            <a:ext cx="16201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不存在死锁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par>
                                <p:cTn id="13" presetID="10" presetClass="exit" presetSubtype="0" fill="hold" grpId="1" nodeType="withEffect">
                                  <p:stCondLst>
                                    <p:cond delay="0"/>
                                  </p:stCondLst>
                                  <p:childTnLst>
                                    <p:animEffect transition="out" filter="fade">
                                      <p:cBhvr>
                                        <p:cTn id="14" dur="500"/>
                                        <p:tgtEl>
                                          <p:spTgt spid="31"/>
                                        </p:tgtEl>
                                      </p:cBhvr>
                                    </p:animEffect>
                                    <p:set>
                                      <p:cBhvr>
                                        <p:cTn id="15" dur="1" fill="hold">
                                          <p:stCondLst>
                                            <p:cond delay="499"/>
                                          </p:stCondLst>
                                        </p:cTn>
                                        <p:tgtEl>
                                          <p:spTgt spid="3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资源分配图</a:t>
            </a:r>
            <a:r>
              <a:rPr lang="zh-CN" altLang="en-US" dirty="0" smtClean="0">
                <a:cs typeface="+mj-cs"/>
              </a:rPr>
              <a:t>示例</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58" name="Oval 12"/>
          <p:cNvSpPr>
            <a:spLocks noChangeArrowheads="1"/>
          </p:cNvSpPr>
          <p:nvPr/>
        </p:nvSpPr>
        <p:spPr bwMode="auto">
          <a:xfrm>
            <a:off x="788272" y="2422008"/>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1</a:t>
            </a:r>
            <a:endParaRPr lang="en-US" altLang="zh-CN" b="1" dirty="0">
              <a:solidFill>
                <a:srgbClr val="11576A"/>
              </a:solidFill>
              <a:latin typeface="+mn-ea"/>
            </a:endParaRPr>
          </a:p>
        </p:txBody>
      </p:sp>
      <p:sp>
        <p:nvSpPr>
          <p:cNvPr id="59" name="Oval 12"/>
          <p:cNvSpPr>
            <a:spLocks noChangeArrowheads="1"/>
          </p:cNvSpPr>
          <p:nvPr/>
        </p:nvSpPr>
        <p:spPr bwMode="auto">
          <a:xfrm>
            <a:off x="3788668" y="91556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2</a:t>
            </a:r>
            <a:endParaRPr lang="en-US" altLang="zh-CN" b="1" dirty="0">
              <a:solidFill>
                <a:srgbClr val="11576A"/>
              </a:solidFill>
              <a:latin typeface="+mn-ea"/>
            </a:endParaRPr>
          </a:p>
        </p:txBody>
      </p:sp>
      <p:sp>
        <p:nvSpPr>
          <p:cNvPr id="60" name="Oval 12"/>
          <p:cNvSpPr>
            <a:spLocks noChangeArrowheads="1"/>
          </p:cNvSpPr>
          <p:nvPr/>
        </p:nvSpPr>
        <p:spPr bwMode="auto">
          <a:xfrm>
            <a:off x="3785904" y="2213592"/>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3</a:t>
            </a:r>
            <a:endParaRPr lang="en-US" altLang="zh-CN" b="1" dirty="0">
              <a:solidFill>
                <a:srgbClr val="11576A"/>
              </a:solidFill>
              <a:latin typeface="+mn-ea"/>
            </a:endParaRPr>
          </a:p>
        </p:txBody>
      </p:sp>
      <p:sp>
        <p:nvSpPr>
          <p:cNvPr id="61" name="Text Box 20"/>
          <p:cNvSpPr txBox="1">
            <a:spLocks noChangeArrowheads="1"/>
          </p:cNvSpPr>
          <p:nvPr/>
        </p:nvSpPr>
        <p:spPr bwMode="auto">
          <a:xfrm>
            <a:off x="1979272" y="105254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1</a:t>
            </a:r>
            <a:endParaRPr lang="en-US" altLang="zh-CN" sz="1800" b="1" baseline="-25000" dirty="0">
              <a:solidFill>
                <a:srgbClr val="11576A"/>
              </a:solidFill>
              <a:latin typeface="+mn-ea"/>
              <a:ea typeface="+mn-ea"/>
              <a:cs typeface="+mn-cs"/>
            </a:endParaRPr>
          </a:p>
        </p:txBody>
      </p:sp>
      <p:sp>
        <p:nvSpPr>
          <p:cNvPr id="62" name="Text Box 20"/>
          <p:cNvSpPr txBox="1">
            <a:spLocks noChangeArrowheads="1"/>
          </p:cNvSpPr>
          <p:nvPr/>
        </p:nvSpPr>
        <p:spPr bwMode="auto">
          <a:xfrm>
            <a:off x="1979272" y="3094086"/>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2</a:t>
            </a:r>
            <a:endParaRPr lang="en-US" altLang="zh-CN" sz="1800" b="1" baseline="-25000" dirty="0">
              <a:solidFill>
                <a:srgbClr val="11576A"/>
              </a:solidFill>
              <a:latin typeface="+mn-ea"/>
              <a:ea typeface="+mn-ea"/>
              <a:cs typeface="+mn-cs"/>
            </a:endParaRPr>
          </a:p>
        </p:txBody>
      </p:sp>
      <p:sp>
        <p:nvSpPr>
          <p:cNvPr id="71" name="矩形 70"/>
          <p:cNvSpPr/>
          <p:nvPr/>
        </p:nvSpPr>
        <p:spPr>
          <a:xfrm>
            <a:off x="1836396" y="3493578"/>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椭圆 71"/>
          <p:cNvSpPr>
            <a:spLocks noChangeAspect="1"/>
          </p:cNvSpPr>
          <p:nvPr/>
        </p:nvSpPr>
        <p:spPr>
          <a:xfrm>
            <a:off x="2122148" y="367133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a:spLocks noChangeAspect="1"/>
          </p:cNvSpPr>
          <p:nvPr/>
        </p:nvSpPr>
        <p:spPr>
          <a:xfrm>
            <a:off x="2122148" y="3922206"/>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内容占位符 2"/>
          <p:cNvSpPr txBox="1"/>
          <p:nvPr/>
        </p:nvSpPr>
        <p:spPr>
          <a:xfrm>
            <a:off x="4287965" y="4363033"/>
            <a:ext cx="31868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有循环等待，但没有锁死</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0" name="Oval 12"/>
          <p:cNvSpPr>
            <a:spLocks noChangeArrowheads="1"/>
          </p:cNvSpPr>
          <p:nvPr/>
        </p:nvSpPr>
        <p:spPr bwMode="auto">
          <a:xfrm>
            <a:off x="3785904" y="414128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4</a:t>
            </a:r>
            <a:endParaRPr lang="en-US" altLang="zh-CN" b="1" dirty="0">
              <a:solidFill>
                <a:srgbClr val="11576A"/>
              </a:solidFill>
              <a:latin typeface="+mn-ea"/>
            </a:endParaRPr>
          </a:p>
        </p:txBody>
      </p:sp>
      <p:sp>
        <p:nvSpPr>
          <p:cNvPr id="32" name="矩形 31"/>
          <p:cNvSpPr/>
          <p:nvPr/>
        </p:nvSpPr>
        <p:spPr>
          <a:xfrm>
            <a:off x="1836396" y="1423448"/>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a:spLocks noChangeAspect="1"/>
          </p:cNvSpPr>
          <p:nvPr/>
        </p:nvSpPr>
        <p:spPr>
          <a:xfrm>
            <a:off x="2122148" y="160120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a:spLocks noChangeAspect="1"/>
          </p:cNvSpPr>
          <p:nvPr/>
        </p:nvSpPr>
        <p:spPr>
          <a:xfrm>
            <a:off x="2122148" y="1852076"/>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p:cNvCxnSpPr>
            <a:endCxn id="59" idx="2"/>
          </p:cNvCxnSpPr>
          <p:nvPr/>
        </p:nvCxnSpPr>
        <p:spPr>
          <a:xfrm flipV="1">
            <a:off x="2264668" y="1184439"/>
            <a:ext cx="1509486" cy="42091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2259176" y="1906076"/>
            <a:ext cx="1512000" cy="48304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flipH="1" flipV="1">
            <a:off x="1212938" y="1791194"/>
            <a:ext cx="468312" cy="76428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58" idx="5"/>
          </p:cNvCxnSpPr>
          <p:nvPr/>
        </p:nvCxnSpPr>
        <p:spPr>
          <a:xfrm rot="10800000">
            <a:off x="1219640" y="2868096"/>
            <a:ext cx="856343" cy="79828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0" idx="3"/>
          </p:cNvCxnSpPr>
          <p:nvPr/>
        </p:nvCxnSpPr>
        <p:spPr>
          <a:xfrm rot="5400000">
            <a:off x="2793285" y="2398027"/>
            <a:ext cx="826825" cy="130348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267143" y="3997764"/>
            <a:ext cx="1512000" cy="35783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843558"/>
            <a:ext cx="5155867" cy="701456"/>
            <a:chOff x="844893" y="843558"/>
            <a:chExt cx="5155867" cy="701456"/>
          </a:xfrm>
        </p:grpSpPr>
        <p:grpSp>
          <p:nvGrpSpPr>
            <p:cNvPr id="2" name="组合 1"/>
            <p:cNvGrpSpPr/>
            <p:nvPr/>
          </p:nvGrpSpPr>
          <p:grpSpPr>
            <a:xfrm>
              <a:off x="844893" y="843558"/>
              <a:ext cx="1083901" cy="400110"/>
              <a:chOff x="844893" y="843558"/>
              <a:chExt cx="1083901" cy="400110"/>
            </a:xfrm>
          </p:grpSpPr>
          <p:sp>
            <p:nvSpPr>
              <p:cNvPr id="9" name="内容占位符 2"/>
              <p:cNvSpPr txBox="1"/>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互斥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pic>
          <p:nvPicPr>
            <p:cNvPr id="14" name="图片 13" descr="小点1.png"/>
            <p:cNvPicPr>
              <a:picLocks noChangeAspect="1"/>
            </p:cNvPicPr>
            <p:nvPr/>
          </p:nvPicPr>
          <p:blipFill>
            <a:blip r:embed="rId1" cstate="print"/>
            <a:stretch>
              <a:fillRect/>
            </a:stretch>
          </p:blipFill>
          <p:spPr>
            <a:xfrm>
              <a:off x="1262422" y="1280124"/>
              <a:ext cx="151066" cy="148997"/>
            </a:xfrm>
            <a:prstGeom prst="rect">
              <a:avLst/>
            </a:prstGeom>
            <a:effectLst/>
          </p:spPr>
        </p:pic>
        <p:sp>
          <p:nvSpPr>
            <p:cNvPr id="17" name="内容占位符 2"/>
            <p:cNvSpPr txBox="1"/>
            <p:nvPr/>
          </p:nvSpPr>
          <p:spPr>
            <a:xfrm>
              <a:off x="1394985" y="1189416"/>
              <a:ext cx="460577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任何时刻只能有一个进程使用一个资源实例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43558"/>
            <a:ext cx="1083901" cy="400110"/>
            <a:chOff x="844893" y="843558"/>
            <a:chExt cx="1083901" cy="400110"/>
          </a:xfrm>
        </p:grpSpPr>
        <p:sp>
          <p:nvSpPr>
            <p:cNvPr id="9" name="内容占位符 2"/>
            <p:cNvSpPr txBox="1"/>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互斥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201203"/>
            <a:ext cx="5146670" cy="1010389"/>
            <a:chOff x="844893" y="1201203"/>
            <a:chExt cx="5146670" cy="1010389"/>
          </a:xfrm>
        </p:grpSpPr>
        <p:sp>
          <p:nvSpPr>
            <p:cNvPr id="10" name="内容占位符 2"/>
            <p:cNvSpPr txBox="1"/>
            <p:nvPr/>
          </p:nvSpPr>
          <p:spPr>
            <a:xfrm>
              <a:off x="1142976" y="1201203"/>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持有并等待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1" name="TextBox 18"/>
            <p:cNvSpPr txBox="1"/>
            <p:nvPr/>
          </p:nvSpPr>
          <p:spPr>
            <a:xfrm>
              <a:off x="844893" y="120120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3" name="内容占位符 2"/>
            <p:cNvSpPr txBox="1"/>
            <p:nvPr/>
          </p:nvSpPr>
          <p:spPr>
            <a:xfrm>
              <a:off x="1385788" y="1574097"/>
              <a:ext cx="4605775" cy="63749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进程保持至少一个资源，并正在等待获取其他进程持有的资源</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1" cstate="print"/>
            <a:stretch>
              <a:fillRect/>
            </a:stretch>
          </p:blipFill>
          <p:spPr>
            <a:xfrm>
              <a:off x="1262422" y="164253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43558"/>
            <a:ext cx="1083901" cy="400110"/>
            <a:chOff x="844893" y="843558"/>
            <a:chExt cx="1083901" cy="400110"/>
          </a:xfrm>
        </p:grpSpPr>
        <p:sp>
          <p:nvSpPr>
            <p:cNvPr id="9" name="内容占位符 2"/>
            <p:cNvSpPr txBox="1"/>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互斥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201203"/>
            <a:ext cx="1869719" cy="400110"/>
            <a:chOff x="844893" y="1201203"/>
            <a:chExt cx="1869719" cy="400110"/>
          </a:xfrm>
        </p:grpSpPr>
        <p:sp>
          <p:nvSpPr>
            <p:cNvPr id="10" name="内容占位符 2"/>
            <p:cNvSpPr txBox="1"/>
            <p:nvPr/>
          </p:nvSpPr>
          <p:spPr>
            <a:xfrm>
              <a:off x="1142976" y="1201203"/>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持有并等待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1" name="TextBox 18"/>
            <p:cNvSpPr txBox="1"/>
            <p:nvPr/>
          </p:nvSpPr>
          <p:spPr>
            <a:xfrm>
              <a:off x="844893" y="120120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573518"/>
            <a:ext cx="5155867" cy="690109"/>
            <a:chOff x="844893" y="1573518"/>
            <a:chExt cx="5155867" cy="690109"/>
          </a:xfrm>
        </p:grpSpPr>
        <p:sp>
          <p:nvSpPr>
            <p:cNvPr id="14" name="内容占位符 2"/>
            <p:cNvSpPr txBox="1"/>
            <p:nvPr/>
          </p:nvSpPr>
          <p:spPr>
            <a:xfrm>
              <a:off x="1142976" y="1573518"/>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非抢占</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33"/>
            <p:cNvSpPr txBox="1"/>
            <p:nvPr/>
          </p:nvSpPr>
          <p:spPr>
            <a:xfrm>
              <a:off x="844893" y="15735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394985" y="1918692"/>
              <a:ext cx="4605775" cy="34493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资源只能在进程使用后自愿释放</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8" name="图片 17" descr="小点1.png"/>
            <p:cNvPicPr>
              <a:picLocks noChangeAspect="1"/>
            </p:cNvPicPr>
            <p:nvPr/>
          </p:nvPicPr>
          <p:blipFill>
            <a:blip r:embed="rId1" cstate="print"/>
            <a:stretch>
              <a:fillRect/>
            </a:stretch>
          </p:blipFill>
          <p:spPr>
            <a:xfrm>
              <a:off x="1262422" y="198945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843558"/>
            <a:ext cx="1083901" cy="400110"/>
            <a:chOff x="844893" y="843558"/>
            <a:chExt cx="1083901" cy="400110"/>
          </a:xfrm>
        </p:grpSpPr>
        <p:sp>
          <p:nvSpPr>
            <p:cNvPr id="9" name="内容占位符 2"/>
            <p:cNvSpPr txBox="1"/>
            <p:nvPr/>
          </p:nvSpPr>
          <p:spPr>
            <a:xfrm>
              <a:off x="1142976" y="843558"/>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互斥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201203"/>
            <a:ext cx="1869719" cy="400110"/>
            <a:chOff x="844893" y="1201203"/>
            <a:chExt cx="1869719" cy="400110"/>
          </a:xfrm>
        </p:grpSpPr>
        <p:sp>
          <p:nvSpPr>
            <p:cNvPr id="10" name="内容占位符 2"/>
            <p:cNvSpPr txBox="1"/>
            <p:nvPr/>
          </p:nvSpPr>
          <p:spPr>
            <a:xfrm>
              <a:off x="1142976" y="1201203"/>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持有并等待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1" name="TextBox 18"/>
            <p:cNvSpPr txBox="1"/>
            <p:nvPr/>
          </p:nvSpPr>
          <p:spPr>
            <a:xfrm>
              <a:off x="844893" y="120120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573518"/>
            <a:ext cx="1512529" cy="400110"/>
            <a:chOff x="844893" y="1573518"/>
            <a:chExt cx="1512529" cy="400110"/>
          </a:xfrm>
        </p:grpSpPr>
        <p:sp>
          <p:nvSpPr>
            <p:cNvPr id="14" name="内容占位符 2"/>
            <p:cNvSpPr txBox="1"/>
            <p:nvPr/>
          </p:nvSpPr>
          <p:spPr>
            <a:xfrm>
              <a:off x="1142976" y="1573518"/>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非抢占</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33"/>
            <p:cNvSpPr txBox="1"/>
            <p:nvPr/>
          </p:nvSpPr>
          <p:spPr>
            <a:xfrm>
              <a:off x="844893" y="15735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58958"/>
            <a:ext cx="5155867" cy="1416744"/>
            <a:chOff x="844893" y="1958958"/>
            <a:chExt cx="5155867" cy="1416744"/>
          </a:xfrm>
        </p:grpSpPr>
        <p:sp>
          <p:nvSpPr>
            <p:cNvPr id="15" name="内容占位符 2"/>
            <p:cNvSpPr txBox="1"/>
            <p:nvPr/>
          </p:nvSpPr>
          <p:spPr>
            <a:xfrm>
              <a:off x="1142976" y="1958958"/>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循环等待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37"/>
            <p:cNvSpPr txBox="1"/>
            <p:nvPr/>
          </p:nvSpPr>
          <p:spPr>
            <a:xfrm>
              <a:off x="844893" y="195895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0" name="内容占位符 2"/>
            <p:cNvSpPr txBox="1"/>
            <p:nvPr/>
          </p:nvSpPr>
          <p:spPr>
            <a:xfrm>
              <a:off x="1394985" y="2304132"/>
              <a:ext cx="4605775" cy="10715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smtClean="0"/>
                <a:t>存在等待进程集合</a:t>
              </a:r>
              <a:r>
                <a:rPr lang="en-US" altLang="zh-CN" sz="1800" dirty="0" smtClean="0"/>
                <a:t>{P</a:t>
              </a:r>
              <a:r>
                <a:rPr lang="en-US" altLang="zh-CN" sz="1800" baseline="-25000" dirty="0" smtClean="0"/>
                <a:t>0</a:t>
              </a:r>
              <a:r>
                <a:rPr lang="zh-CN" altLang="en-US" sz="1800" dirty="0" smtClean="0"/>
                <a:t>，</a:t>
              </a:r>
              <a:r>
                <a:rPr lang="en-US" altLang="zh-CN" sz="1800" dirty="0" smtClean="0"/>
                <a:t>P</a:t>
              </a:r>
              <a:r>
                <a:rPr lang="en-US" altLang="zh-CN" sz="1800" baseline="-25000" dirty="0" smtClean="0"/>
                <a:t>1</a:t>
              </a:r>
              <a:r>
                <a:rPr lang="zh-CN" altLang="en-US" sz="1800" dirty="0" smtClean="0"/>
                <a:t>，</a:t>
              </a:r>
              <a:r>
                <a:rPr lang="en-US" altLang="zh-CN" sz="1800" dirty="0" smtClean="0"/>
                <a:t>...</a:t>
              </a:r>
              <a:r>
                <a:rPr lang="zh-CN" altLang="en-US" sz="1800" dirty="0" smtClean="0"/>
                <a:t>，</a:t>
              </a:r>
              <a:r>
                <a:rPr lang="en-US" altLang="zh-CN" sz="1800" dirty="0" smtClean="0"/>
                <a:t>P</a:t>
              </a:r>
              <a:r>
                <a:rPr lang="en-US" altLang="zh-CN" sz="1800" baseline="-25000" dirty="0" smtClean="0"/>
                <a:t>N</a:t>
              </a:r>
              <a:r>
                <a:rPr lang="en-US" altLang="zh-CN" sz="1800" dirty="0" smtClean="0"/>
                <a:t>} </a:t>
              </a:r>
              <a:r>
                <a:rPr lang="zh-CN" altLang="en-US" sz="1800" dirty="0" smtClean="0"/>
                <a:t>，</a:t>
              </a:r>
              <a:endParaRPr lang="en-US" altLang="zh-CN" sz="1800" dirty="0" smtClean="0"/>
            </a:p>
            <a:p>
              <a:pPr marL="0" lvl="1" indent="0"/>
              <a:r>
                <a:rPr lang="en-US" altLang="zh-CN" sz="1800" dirty="0" smtClean="0"/>
                <a:t>P</a:t>
              </a:r>
              <a:r>
                <a:rPr lang="en-US" altLang="zh-CN" sz="1800" baseline="-25000" dirty="0" smtClean="0"/>
                <a:t>0</a:t>
              </a:r>
              <a:r>
                <a:rPr lang="zh-CN" altLang="en-US" sz="1800" dirty="0" smtClean="0"/>
                <a:t>正在等待</a:t>
              </a:r>
              <a:r>
                <a:rPr lang="en-US" altLang="zh-CN" sz="1800" dirty="0" smtClean="0"/>
                <a:t>P</a:t>
              </a:r>
              <a:r>
                <a:rPr lang="en-US" altLang="zh-CN" sz="1800" baseline="-25000" dirty="0" smtClean="0"/>
                <a:t>1</a:t>
              </a:r>
              <a:r>
                <a:rPr lang="zh-CN" altLang="en-US" sz="1800" dirty="0" smtClean="0"/>
                <a:t>所占用的资源，</a:t>
              </a:r>
              <a:endParaRPr lang="en-US" altLang="zh-CN" sz="1800" dirty="0" smtClean="0"/>
            </a:p>
            <a:p>
              <a:pPr marL="0" lvl="1" indent="0"/>
              <a:r>
                <a:rPr lang="en-US" altLang="zh-CN" sz="1800" dirty="0" smtClean="0"/>
                <a:t>P</a:t>
              </a:r>
              <a:r>
                <a:rPr lang="en-US" altLang="zh-CN" sz="1800" baseline="-25000" dirty="0" smtClean="0"/>
                <a:t>1</a:t>
              </a:r>
              <a:r>
                <a:rPr lang="zh-CN" altLang="en-US" sz="1800" dirty="0" smtClean="0"/>
                <a:t> 正在等待</a:t>
              </a:r>
              <a:r>
                <a:rPr lang="en-US" altLang="zh-CN" sz="1800" dirty="0" smtClean="0"/>
                <a:t>P</a:t>
              </a:r>
              <a:r>
                <a:rPr lang="en-US" altLang="zh-CN" sz="1800" baseline="-25000" dirty="0" smtClean="0"/>
                <a:t>2</a:t>
              </a:r>
              <a:r>
                <a:rPr lang="zh-CN" altLang="en-US" sz="1800" dirty="0" smtClean="0"/>
                <a:t>占用的资源，</a:t>
              </a:r>
              <a:r>
                <a:rPr lang="en-US" altLang="zh-CN" sz="1800" dirty="0" smtClean="0"/>
                <a:t>...</a:t>
              </a:r>
              <a:r>
                <a:rPr lang="zh-CN" altLang="en-US" sz="1800" dirty="0" smtClean="0"/>
                <a:t>，</a:t>
              </a:r>
              <a:endParaRPr lang="en-US" altLang="zh-CN" sz="1800" dirty="0" smtClean="0"/>
            </a:p>
            <a:p>
              <a:pPr marL="0" lvl="1" indent="0"/>
              <a:r>
                <a:rPr lang="en-US" altLang="zh-CN" sz="1800" dirty="0" smtClean="0"/>
                <a:t>P</a:t>
              </a:r>
              <a:r>
                <a:rPr lang="en-US" altLang="zh-CN" sz="1800" baseline="-25000" dirty="0" smtClean="0"/>
                <a:t>N-1</a:t>
              </a:r>
              <a:r>
                <a:rPr lang="zh-CN" altLang="en-US" sz="1800" dirty="0" smtClean="0"/>
                <a:t>在等待</a:t>
              </a:r>
              <a:r>
                <a:rPr lang="en-US" altLang="zh-CN" sz="1800" dirty="0" smtClean="0"/>
                <a:t>P</a:t>
              </a:r>
              <a:r>
                <a:rPr lang="en-US" altLang="zh-CN" sz="1800" baseline="-25000" dirty="0" smtClean="0"/>
                <a:t>N</a:t>
              </a:r>
              <a:r>
                <a:rPr lang="zh-CN" altLang="en-US" sz="1800" dirty="0" smtClean="0"/>
                <a:t>所占用资源，</a:t>
              </a:r>
              <a:endParaRPr lang="en-US" altLang="zh-CN" sz="1800" dirty="0" smtClean="0"/>
            </a:p>
            <a:p>
              <a:pPr marL="0" lvl="1" indent="0"/>
              <a:r>
                <a:rPr lang="en-US" altLang="zh-CN" sz="1800" dirty="0" smtClean="0"/>
                <a:t>P</a:t>
              </a:r>
              <a:r>
                <a:rPr lang="en-US" altLang="zh-CN" sz="1800" baseline="-25000" dirty="0" smtClean="0"/>
                <a:t>N</a:t>
              </a:r>
              <a:r>
                <a:rPr lang="zh-CN" altLang="en-US" sz="1800" dirty="0" smtClean="0"/>
                <a:t>正在等待</a:t>
              </a:r>
              <a:r>
                <a:rPr lang="en-US" altLang="zh-CN" sz="1800" dirty="0" smtClean="0"/>
                <a:t>P</a:t>
              </a:r>
              <a:r>
                <a:rPr lang="en-US" altLang="zh-CN" sz="1800" baseline="-25000" dirty="0" smtClean="0"/>
                <a:t>0</a:t>
              </a:r>
              <a:r>
                <a:rPr lang="zh-CN" altLang="en-US" sz="1800" dirty="0" smtClean="0"/>
                <a:t>所占用的资源</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1" cstate="print"/>
            <a:stretch>
              <a:fillRect/>
            </a:stretch>
          </p:blipFill>
          <p:spPr>
            <a:xfrm>
              <a:off x="1262422" y="238759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内容占位符 2"/>
          <p:cNvSpPr txBox="1"/>
          <p:nvPr/>
        </p:nvSpPr>
        <p:spPr>
          <a:xfrm>
            <a:off x="1597004" y="4378338"/>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2" name="组合 21"/>
          <p:cNvGrpSpPr/>
          <p:nvPr/>
        </p:nvGrpSpPr>
        <p:grpSpPr>
          <a:xfrm>
            <a:off x="3714744" y="1000114"/>
            <a:ext cx="3071834" cy="3269837"/>
            <a:chOff x="1571604" y="993870"/>
            <a:chExt cx="3495696" cy="3721020"/>
          </a:xfrm>
        </p:grpSpPr>
        <p:sp>
          <p:nvSpPr>
            <p:cNvPr id="58" name="Oval 12"/>
            <p:cNvSpPr>
              <a:spLocks noChangeArrowheads="1"/>
            </p:cNvSpPr>
            <p:nvPr/>
          </p:nvSpPr>
          <p:spPr bwMode="auto">
            <a:xfrm>
              <a:off x="1571604" y="2500312"/>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1</a:t>
              </a:r>
              <a:endParaRPr lang="en-US" altLang="zh-CN" b="1" dirty="0">
                <a:solidFill>
                  <a:srgbClr val="11576A"/>
                </a:solidFill>
                <a:latin typeface="+mn-ea"/>
              </a:endParaRPr>
            </a:p>
          </p:txBody>
        </p:sp>
        <p:sp>
          <p:nvSpPr>
            <p:cNvPr id="59" name="Oval 12"/>
            <p:cNvSpPr>
              <a:spLocks noChangeArrowheads="1"/>
            </p:cNvSpPr>
            <p:nvPr/>
          </p:nvSpPr>
          <p:spPr bwMode="auto">
            <a:xfrm>
              <a:off x="4572000" y="993870"/>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2</a:t>
              </a:r>
              <a:endParaRPr lang="en-US" altLang="zh-CN" b="1" dirty="0">
                <a:solidFill>
                  <a:srgbClr val="11576A"/>
                </a:solidFill>
                <a:latin typeface="+mn-ea"/>
              </a:endParaRPr>
            </a:p>
          </p:txBody>
        </p:sp>
        <p:sp>
          <p:nvSpPr>
            <p:cNvPr id="60" name="Oval 12"/>
            <p:cNvSpPr>
              <a:spLocks noChangeArrowheads="1"/>
            </p:cNvSpPr>
            <p:nvPr/>
          </p:nvSpPr>
          <p:spPr bwMode="auto">
            <a:xfrm>
              <a:off x="4569236" y="229189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3</a:t>
              </a:r>
              <a:endParaRPr lang="en-US" altLang="zh-CN" b="1" dirty="0">
                <a:solidFill>
                  <a:srgbClr val="11576A"/>
                </a:solidFill>
                <a:latin typeface="+mn-ea"/>
              </a:endParaRPr>
            </a:p>
          </p:txBody>
        </p:sp>
        <p:sp>
          <p:nvSpPr>
            <p:cNvPr id="61" name="Text Box 20"/>
            <p:cNvSpPr txBox="1">
              <a:spLocks noChangeArrowheads="1"/>
            </p:cNvSpPr>
            <p:nvPr/>
          </p:nvSpPr>
          <p:spPr bwMode="auto">
            <a:xfrm>
              <a:off x="2762604" y="1130848"/>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1</a:t>
              </a:r>
              <a:endParaRPr lang="en-US" altLang="zh-CN" sz="1800" b="1" baseline="-25000" dirty="0">
                <a:solidFill>
                  <a:srgbClr val="11576A"/>
                </a:solidFill>
                <a:latin typeface="+mn-ea"/>
                <a:ea typeface="+mn-ea"/>
                <a:cs typeface="+mn-cs"/>
              </a:endParaRPr>
            </a:p>
          </p:txBody>
        </p:sp>
        <p:sp>
          <p:nvSpPr>
            <p:cNvPr id="62" name="Text Box 20"/>
            <p:cNvSpPr txBox="1">
              <a:spLocks noChangeArrowheads="1"/>
            </p:cNvSpPr>
            <p:nvPr/>
          </p:nvSpPr>
          <p:spPr bwMode="auto">
            <a:xfrm>
              <a:off x="2762604" y="3172390"/>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2</a:t>
              </a:r>
              <a:endParaRPr lang="en-US" altLang="zh-CN" sz="1800" b="1" baseline="-25000" dirty="0">
                <a:solidFill>
                  <a:srgbClr val="11576A"/>
                </a:solidFill>
                <a:latin typeface="+mn-ea"/>
                <a:ea typeface="+mn-ea"/>
                <a:cs typeface="+mn-cs"/>
              </a:endParaRPr>
            </a:p>
          </p:txBody>
        </p:sp>
        <p:sp>
          <p:nvSpPr>
            <p:cNvPr id="71" name="矩形 70"/>
            <p:cNvSpPr/>
            <p:nvPr/>
          </p:nvSpPr>
          <p:spPr>
            <a:xfrm>
              <a:off x="2619728" y="3571882"/>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椭圆 71"/>
            <p:cNvSpPr>
              <a:spLocks noChangeAspect="1"/>
            </p:cNvSpPr>
            <p:nvPr/>
          </p:nvSpPr>
          <p:spPr>
            <a:xfrm>
              <a:off x="2905480" y="374963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椭圆 72"/>
            <p:cNvSpPr>
              <a:spLocks noChangeAspect="1"/>
            </p:cNvSpPr>
            <p:nvPr/>
          </p:nvSpPr>
          <p:spPr>
            <a:xfrm>
              <a:off x="2905480" y="400051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Oval 12"/>
            <p:cNvSpPr>
              <a:spLocks noChangeArrowheads="1"/>
            </p:cNvSpPr>
            <p:nvPr/>
          </p:nvSpPr>
          <p:spPr bwMode="auto">
            <a:xfrm>
              <a:off x="4569236" y="4219590"/>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4</a:t>
              </a:r>
              <a:endParaRPr lang="en-US" altLang="zh-CN" b="1" dirty="0">
                <a:solidFill>
                  <a:srgbClr val="11576A"/>
                </a:solidFill>
                <a:latin typeface="+mn-ea"/>
              </a:endParaRPr>
            </a:p>
          </p:txBody>
        </p:sp>
        <p:sp>
          <p:nvSpPr>
            <p:cNvPr id="32" name="矩形 31"/>
            <p:cNvSpPr/>
            <p:nvPr/>
          </p:nvSpPr>
          <p:spPr>
            <a:xfrm>
              <a:off x="2619728" y="1501752"/>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a:spLocks noChangeAspect="1"/>
            </p:cNvSpPr>
            <p:nvPr/>
          </p:nvSpPr>
          <p:spPr>
            <a:xfrm>
              <a:off x="2905480" y="167950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a:spLocks noChangeAspect="1"/>
            </p:cNvSpPr>
            <p:nvPr/>
          </p:nvSpPr>
          <p:spPr>
            <a:xfrm>
              <a:off x="2905480" y="193038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6" name="直接箭头连接符 35"/>
            <p:cNvCxnSpPr>
              <a:endCxn id="59" idx="2"/>
            </p:cNvCxnSpPr>
            <p:nvPr/>
          </p:nvCxnSpPr>
          <p:spPr>
            <a:xfrm flipV="1">
              <a:off x="3048000" y="1262743"/>
              <a:ext cx="1509486" cy="420914"/>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042508" y="1984380"/>
              <a:ext cx="1512000" cy="48304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rot="5400000" flipH="1" flipV="1">
              <a:off x="1996270" y="1869498"/>
              <a:ext cx="468312" cy="764289"/>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58" idx="5"/>
            </p:cNvCxnSpPr>
            <p:nvPr/>
          </p:nvCxnSpPr>
          <p:spPr>
            <a:xfrm rot="10800000">
              <a:off x="2002972" y="2946400"/>
              <a:ext cx="856343" cy="79828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60" idx="3"/>
            </p:cNvCxnSpPr>
            <p:nvPr/>
          </p:nvCxnSpPr>
          <p:spPr>
            <a:xfrm rot="5400000">
              <a:off x="3576617" y="2476331"/>
              <a:ext cx="826825" cy="130348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050475" y="4076068"/>
              <a:ext cx="1512000" cy="35783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组合 64"/>
          <p:cNvGrpSpPr/>
          <p:nvPr/>
        </p:nvGrpSpPr>
        <p:grpSpPr>
          <a:xfrm>
            <a:off x="785786" y="976638"/>
            <a:ext cx="2428892" cy="3309624"/>
            <a:chOff x="2119662" y="714362"/>
            <a:chExt cx="2901332" cy="3953374"/>
          </a:xfrm>
        </p:grpSpPr>
        <p:sp>
          <p:nvSpPr>
            <p:cNvPr id="23" name="Oval 12"/>
            <p:cNvSpPr>
              <a:spLocks noChangeArrowheads="1"/>
            </p:cNvSpPr>
            <p:nvPr/>
          </p:nvSpPr>
          <p:spPr bwMode="auto">
            <a:xfrm>
              <a:off x="2119662"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1</a:t>
              </a:r>
              <a:endParaRPr lang="en-US" altLang="zh-CN" b="1" dirty="0">
                <a:solidFill>
                  <a:srgbClr val="11576A"/>
                </a:solidFill>
                <a:latin typeface="+mn-ea"/>
              </a:endParaRPr>
            </a:p>
          </p:txBody>
        </p:sp>
        <p:sp>
          <p:nvSpPr>
            <p:cNvPr id="24" name="Oval 12"/>
            <p:cNvSpPr>
              <a:spLocks noChangeArrowheads="1"/>
            </p:cNvSpPr>
            <p:nvPr/>
          </p:nvSpPr>
          <p:spPr bwMode="auto">
            <a:xfrm>
              <a:off x="3308390" y="2094967"/>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2</a:t>
              </a:r>
              <a:endParaRPr lang="en-US" altLang="zh-CN" b="1" dirty="0">
                <a:solidFill>
                  <a:srgbClr val="11576A"/>
                </a:solidFill>
                <a:latin typeface="+mn-ea"/>
              </a:endParaRPr>
            </a:p>
          </p:txBody>
        </p:sp>
        <p:sp>
          <p:nvSpPr>
            <p:cNvPr id="25" name="Oval 12"/>
            <p:cNvSpPr>
              <a:spLocks noChangeArrowheads="1"/>
            </p:cNvSpPr>
            <p:nvPr/>
          </p:nvSpPr>
          <p:spPr bwMode="auto">
            <a:xfrm>
              <a:off x="4525694" y="2083826"/>
              <a:ext cx="495300" cy="4953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algn="ctr">
                <a:buFont typeface="Monotype Sorts" charset="0"/>
                <a:buNone/>
              </a:pPr>
              <a:r>
                <a:rPr lang="en-US" altLang="zh-CN" b="1" dirty="0" smtClean="0">
                  <a:solidFill>
                    <a:srgbClr val="11576A"/>
                  </a:solidFill>
                  <a:latin typeface="+mn-ea"/>
                </a:rPr>
                <a:t>P</a:t>
              </a:r>
              <a:r>
                <a:rPr lang="en-US" altLang="zh-CN" b="1" baseline="-25000" dirty="0" smtClean="0">
                  <a:solidFill>
                    <a:srgbClr val="11576A"/>
                  </a:solidFill>
                  <a:latin typeface="+mn-ea"/>
                </a:rPr>
                <a:t>3</a:t>
              </a:r>
              <a:endParaRPr lang="en-US" altLang="zh-CN" b="1" dirty="0">
                <a:solidFill>
                  <a:srgbClr val="11576A"/>
                </a:solidFill>
                <a:latin typeface="+mn-ea"/>
              </a:endParaRPr>
            </a:p>
          </p:txBody>
        </p:sp>
        <p:sp>
          <p:nvSpPr>
            <p:cNvPr id="26" name="Text Box 20"/>
            <p:cNvSpPr txBox="1">
              <a:spLocks noChangeArrowheads="1"/>
            </p:cNvSpPr>
            <p:nvPr/>
          </p:nvSpPr>
          <p:spPr bwMode="auto">
            <a:xfrm>
              <a:off x="2762604" y="714362"/>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1</a:t>
              </a:r>
              <a:endParaRPr lang="en-US" altLang="zh-CN" sz="1800" b="1" baseline="-25000" dirty="0">
                <a:solidFill>
                  <a:srgbClr val="11576A"/>
                </a:solidFill>
                <a:latin typeface="+mn-ea"/>
                <a:ea typeface="+mn-ea"/>
                <a:cs typeface="+mn-cs"/>
              </a:endParaRPr>
            </a:p>
          </p:txBody>
        </p:sp>
        <p:sp>
          <p:nvSpPr>
            <p:cNvPr id="27" name="Text Box 20"/>
            <p:cNvSpPr txBox="1">
              <a:spLocks noChangeArrowheads="1"/>
            </p:cNvSpPr>
            <p:nvPr/>
          </p:nvSpPr>
          <p:spPr bwMode="auto">
            <a:xfrm>
              <a:off x="2762604" y="3869776"/>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2</a:t>
              </a:r>
              <a:endParaRPr lang="en-US" altLang="zh-CN" sz="1800" b="1" baseline="-25000" dirty="0">
                <a:solidFill>
                  <a:srgbClr val="11576A"/>
                </a:solidFill>
                <a:latin typeface="+mn-ea"/>
                <a:ea typeface="+mn-ea"/>
                <a:cs typeface="+mn-cs"/>
              </a:endParaRPr>
            </a:p>
          </p:txBody>
        </p:sp>
        <p:sp>
          <p:nvSpPr>
            <p:cNvPr id="28" name="Text Box 20"/>
            <p:cNvSpPr txBox="1">
              <a:spLocks noChangeArrowheads="1"/>
            </p:cNvSpPr>
            <p:nvPr/>
          </p:nvSpPr>
          <p:spPr bwMode="auto">
            <a:xfrm>
              <a:off x="3977050" y="72650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3</a:t>
              </a:r>
              <a:endParaRPr lang="en-US" altLang="zh-CN" sz="1800" b="1" baseline="-25000" dirty="0">
                <a:solidFill>
                  <a:srgbClr val="11576A"/>
                </a:solidFill>
                <a:latin typeface="+mn-ea"/>
                <a:ea typeface="+mn-ea"/>
                <a:cs typeface="+mn-cs"/>
              </a:endParaRPr>
            </a:p>
          </p:txBody>
        </p:sp>
        <p:sp>
          <p:nvSpPr>
            <p:cNvPr id="31" name="Text Box 20"/>
            <p:cNvSpPr txBox="1">
              <a:spLocks noChangeArrowheads="1"/>
            </p:cNvSpPr>
            <p:nvPr/>
          </p:nvSpPr>
          <p:spPr bwMode="auto">
            <a:xfrm>
              <a:off x="3970675" y="4298404"/>
              <a:ext cx="441146" cy="369332"/>
            </a:xfrm>
            <a:prstGeom prst="rect">
              <a:avLst/>
            </a:prstGeom>
            <a:noFill/>
            <a:ln w="28575">
              <a:noFill/>
            </a:ln>
          </p:spPr>
          <p:txBody>
            <a:bodyPr wrap="none" anchor="ct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spcBef>
                  <a:spcPct val="50000"/>
                </a:spcBef>
              </a:pPr>
              <a:r>
                <a:rPr lang="en-US" altLang="zh-CN" sz="1800" b="1" dirty="0" smtClean="0">
                  <a:solidFill>
                    <a:srgbClr val="11576A"/>
                  </a:solidFill>
                  <a:latin typeface="+mn-ea"/>
                  <a:ea typeface="+mn-ea"/>
                  <a:cs typeface="+mn-cs"/>
                </a:rPr>
                <a:t>R</a:t>
              </a:r>
              <a:r>
                <a:rPr lang="en-US" altLang="zh-CN" sz="1800" b="1" baseline="-25000" dirty="0" smtClean="0">
                  <a:solidFill>
                    <a:srgbClr val="11576A"/>
                  </a:solidFill>
                  <a:latin typeface="+mn-ea"/>
                  <a:ea typeface="+mn-ea"/>
                  <a:cs typeface="+mn-cs"/>
                </a:rPr>
                <a:t>4</a:t>
              </a:r>
              <a:endParaRPr lang="en-US" altLang="zh-CN" sz="1800" b="1" baseline="-25000" dirty="0">
                <a:solidFill>
                  <a:srgbClr val="11576A"/>
                </a:solidFill>
                <a:latin typeface="+mn-ea"/>
                <a:ea typeface="+mn-ea"/>
                <a:cs typeface="+mn-cs"/>
              </a:endParaRPr>
            </a:p>
          </p:txBody>
        </p:sp>
        <p:grpSp>
          <p:nvGrpSpPr>
            <p:cNvPr id="35" name="组合 66"/>
            <p:cNvGrpSpPr/>
            <p:nvPr/>
          </p:nvGrpSpPr>
          <p:grpSpPr>
            <a:xfrm>
              <a:off x="2619728" y="1083694"/>
              <a:ext cx="714380" cy="500066"/>
              <a:chOff x="3571868" y="1142990"/>
              <a:chExt cx="714380" cy="500066"/>
            </a:xfrm>
          </p:grpSpPr>
          <p:sp>
            <p:nvSpPr>
              <p:cNvPr id="37" name="矩形 36"/>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椭圆 38"/>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1" name="组合 67"/>
            <p:cNvGrpSpPr/>
            <p:nvPr/>
          </p:nvGrpSpPr>
          <p:grpSpPr>
            <a:xfrm>
              <a:off x="3834174" y="1083694"/>
              <a:ext cx="714380" cy="500066"/>
              <a:chOff x="3571868" y="1142990"/>
              <a:chExt cx="714380" cy="500066"/>
            </a:xfrm>
          </p:grpSpPr>
          <p:sp>
            <p:nvSpPr>
              <p:cNvPr id="43" name="矩形 42"/>
              <p:cNvSpPr/>
              <p:nvPr/>
            </p:nvSpPr>
            <p:spPr>
              <a:xfrm>
                <a:off x="3571868" y="1142990"/>
                <a:ext cx="714380" cy="50006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椭圆 44"/>
              <p:cNvSpPr>
                <a:spLocks noChangeAspect="1"/>
              </p:cNvSpPr>
              <p:nvPr/>
            </p:nvSpPr>
            <p:spPr>
              <a:xfrm>
                <a:off x="3875058" y="1339023"/>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矩形 46"/>
            <p:cNvSpPr/>
            <p:nvPr/>
          </p:nvSpPr>
          <p:spPr>
            <a:xfrm>
              <a:off x="2619728" y="3155396"/>
              <a:ext cx="714380" cy="71438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椭圆 47"/>
            <p:cNvSpPr>
              <a:spLocks noChangeAspect="1"/>
            </p:cNvSpPr>
            <p:nvPr/>
          </p:nvSpPr>
          <p:spPr>
            <a:xfrm>
              <a:off x="2905480" y="3333148"/>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椭圆 48"/>
            <p:cNvSpPr>
              <a:spLocks noChangeAspect="1"/>
            </p:cNvSpPr>
            <p:nvPr/>
          </p:nvSpPr>
          <p:spPr>
            <a:xfrm>
              <a:off x="2905480" y="358402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矩形 49"/>
            <p:cNvSpPr/>
            <p:nvPr/>
          </p:nvSpPr>
          <p:spPr>
            <a:xfrm>
              <a:off x="3834174" y="3369710"/>
              <a:ext cx="714380" cy="92869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椭圆 50"/>
            <p:cNvSpPr>
              <a:spLocks noChangeAspect="1"/>
            </p:cNvSpPr>
            <p:nvPr/>
          </p:nvSpPr>
          <p:spPr>
            <a:xfrm>
              <a:off x="4127546" y="3506504"/>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椭圆 51"/>
            <p:cNvSpPr>
              <a:spLocks noChangeAspect="1"/>
            </p:cNvSpPr>
            <p:nvPr/>
          </p:nvSpPr>
          <p:spPr>
            <a:xfrm>
              <a:off x="4127546" y="3765000"/>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椭圆 52"/>
            <p:cNvSpPr>
              <a:spLocks noChangeAspect="1"/>
            </p:cNvSpPr>
            <p:nvPr/>
          </p:nvSpPr>
          <p:spPr>
            <a:xfrm>
              <a:off x="4127546" y="4027892"/>
              <a:ext cx="108000" cy="108000"/>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4" name="直接箭头连接符 53"/>
            <p:cNvCxnSpPr/>
            <p:nvPr/>
          </p:nvCxnSpPr>
          <p:spPr>
            <a:xfrm rot="5400000" flipH="1" flipV="1">
              <a:off x="2318852"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5400000" flipH="1" flipV="1">
              <a:off x="3531378" y="1707830"/>
              <a:ext cx="507688" cy="28383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16200000" flipH="1">
              <a:off x="2864784"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rot="16200000" flipH="1">
              <a:off x="4092740" y="1522228"/>
              <a:ext cx="724059" cy="442473"/>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endCxn id="24" idx="3"/>
            </p:cNvCxnSpPr>
            <p:nvPr/>
          </p:nvCxnSpPr>
          <p:spPr>
            <a:xfrm rot="5400000" flipH="1" flipV="1">
              <a:off x="2842846" y="2746602"/>
              <a:ext cx="750277" cy="41030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23" idx="4"/>
            </p:cNvCxnSpPr>
            <p:nvPr/>
          </p:nvCxnSpPr>
          <p:spPr>
            <a:xfrm rot="16200000" flipV="1">
              <a:off x="2151185" y="2852109"/>
              <a:ext cx="984739" cy="4806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H="1">
              <a:off x="3302588" y="2548671"/>
              <a:ext cx="1361265" cy="742075"/>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内容占位符 2"/>
          <p:cNvSpPr txBox="1"/>
          <p:nvPr/>
        </p:nvSpPr>
        <p:spPr>
          <a:xfrm>
            <a:off x="4500562" y="4378338"/>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没有</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7" name="矩形 66"/>
          <p:cNvSpPr/>
          <p:nvPr/>
        </p:nvSpPr>
        <p:spPr>
          <a:xfrm>
            <a:off x="642910" y="857238"/>
            <a:ext cx="2714644" cy="3500462"/>
          </a:xfrm>
          <a:prstGeom prst="rect">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矩形 67"/>
          <p:cNvSpPr/>
          <p:nvPr/>
        </p:nvSpPr>
        <p:spPr>
          <a:xfrm>
            <a:off x="3571868" y="857238"/>
            <a:ext cx="3357586" cy="3500462"/>
          </a:xfrm>
          <a:prstGeom prst="rect">
            <a:avLst/>
          </a:prstGeom>
          <a:ln w="381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noProof="0" dirty="0" smtClean="0"/>
              <a:t>出现死锁的必要条件</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1" cstate="print"/>
          <a:stretch>
            <a:fillRect/>
          </a:stretch>
        </p:blipFill>
        <p:spPr>
          <a:xfrm>
            <a:off x="0" y="1566"/>
            <a:ext cx="9140974" cy="5141934"/>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latin typeface="+mn-ea"/>
                <a:ea typeface="+mn-ea"/>
              </a:rPr>
              <a:t>死锁处</a:t>
            </a:r>
            <a:r>
              <a:rPr lang="zh-CN" altLang="en-US" dirty="0">
                <a:latin typeface="+mn-ea"/>
                <a:ea typeface="+mn-ea"/>
              </a:rPr>
              <a:t>理方法</a:t>
            </a:r>
            <a:endParaRPr kumimoji="0" lang="zh-CN" altLang="en-US" sz="3000" b="1" i="0" u="none" strike="noStrike" kern="1200" cap="none" spc="0" normalizeH="0" baseline="0" noProof="0" dirty="0">
              <a:ln>
                <a:noFill/>
              </a:ln>
              <a:solidFill>
                <a:srgbClr val="11576A"/>
              </a:solidFill>
              <a:effectLst/>
              <a:uLnTx/>
              <a:uFillTx/>
              <a:latin typeface="+mn-ea"/>
              <a:ea typeface="+mn-ea"/>
              <a:cs typeface="+mj-cs"/>
            </a:endParaRPr>
          </a:p>
        </p:txBody>
      </p:sp>
      <p:grpSp>
        <p:nvGrpSpPr>
          <p:cNvPr id="2" name="组合 1"/>
          <p:cNvGrpSpPr/>
          <p:nvPr/>
        </p:nvGrpSpPr>
        <p:grpSpPr>
          <a:xfrm>
            <a:off x="844893" y="1000114"/>
            <a:ext cx="4655801" cy="674688"/>
            <a:chOff x="844893" y="1000114"/>
            <a:chExt cx="4655801" cy="674688"/>
          </a:xfrm>
        </p:grpSpPr>
        <p:sp>
          <p:nvSpPr>
            <p:cNvPr id="9" name="内容占位符 2"/>
            <p:cNvSpPr txBox="1"/>
            <p:nvPr/>
          </p:nvSpPr>
          <p:spPr>
            <a:xfrm>
              <a:off x="1142976" y="1000114"/>
              <a:ext cx="43577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olidFill>
                    <a:srgbClr val="C00000"/>
                  </a:solidFill>
                </a:rPr>
                <a:t>死锁预防</a:t>
              </a:r>
              <a:r>
                <a:rPr lang="en-US" altLang="zh-CN" dirty="0" smtClean="0">
                  <a:solidFill>
                    <a:srgbClr val="C00000"/>
                  </a:solidFill>
                </a:rPr>
                <a:t>(</a:t>
              </a:r>
              <a:r>
                <a:rPr lang="zh-CN" altLang="en-US" dirty="0" smtClean="0">
                  <a:solidFill>
                    <a:srgbClr val="C00000"/>
                  </a:solidFill>
                </a:rPr>
                <a:t>Deadlock Prevention</a:t>
              </a:r>
              <a:r>
                <a:rPr lang="en-US" altLang="zh-CN" dirty="0" smtClean="0">
                  <a:solidFill>
                    <a:srgbClr val="C00000"/>
                  </a:solidFill>
                </a:rPr>
                <a:t>)</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1" cstate="print"/>
            <a:stretch>
              <a:fillRect/>
            </a:stretch>
          </p:blipFill>
          <p:spPr>
            <a:xfrm>
              <a:off x="1262422" y="1423980"/>
              <a:ext cx="151066" cy="148997"/>
            </a:xfrm>
            <a:prstGeom prst="rect">
              <a:avLst/>
            </a:prstGeom>
            <a:effectLst/>
          </p:spPr>
        </p:pic>
        <p:sp>
          <p:nvSpPr>
            <p:cNvPr id="17" name="内容占位符 2"/>
            <p:cNvSpPr txBox="1"/>
            <p:nvPr/>
          </p:nvSpPr>
          <p:spPr>
            <a:xfrm>
              <a:off x="1394985" y="1319204"/>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确保系统永远不会进入死锁状态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635118"/>
            <a:ext cx="7831563" cy="671518"/>
            <a:chOff x="844893" y="1635118"/>
            <a:chExt cx="7831563" cy="671518"/>
          </a:xfrm>
        </p:grpSpPr>
        <p:sp>
          <p:nvSpPr>
            <p:cNvPr id="18" name="内容占位符 2"/>
            <p:cNvSpPr txBox="1"/>
            <p:nvPr/>
          </p:nvSpPr>
          <p:spPr>
            <a:xfrm>
              <a:off x="1142976" y="1635118"/>
              <a:ext cx="428628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olidFill>
                    <a:srgbClr val="C00000"/>
                  </a:solidFill>
                </a:rPr>
                <a:t>死锁避免</a:t>
              </a:r>
              <a:r>
                <a:rPr lang="en-US" altLang="zh-CN" dirty="0" smtClean="0">
                  <a:solidFill>
                    <a:srgbClr val="C00000"/>
                  </a:solidFill>
                </a:rPr>
                <a:t>(</a:t>
              </a:r>
              <a:r>
                <a:rPr lang="zh-CN" altLang="en-US" dirty="0" smtClean="0">
                  <a:solidFill>
                    <a:srgbClr val="C00000"/>
                  </a:solidFill>
                </a:rPr>
                <a:t>Deadlock Avoidanc</a:t>
              </a:r>
              <a:r>
                <a:rPr lang="en-US" altLang="zh-CN" dirty="0" smtClean="0">
                  <a:solidFill>
                    <a:srgbClr val="C00000"/>
                  </a:solidFill>
                </a:rPr>
                <a:t>e)</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6351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1954893"/>
              <a:ext cx="728147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latin typeface="+mn-ea"/>
                  <a:ea typeface="+mn-ea"/>
                </a:rPr>
                <a:t>在使用前进</a:t>
              </a:r>
              <a:r>
                <a:rPr lang="zh-CN" altLang="en-US" dirty="0">
                  <a:latin typeface="+mn-ea"/>
                  <a:ea typeface="+mn-ea"/>
                </a:rPr>
                <a:t>行判断，只允许不会出现死锁</a:t>
              </a:r>
              <a:r>
                <a:rPr lang="zh-CN" altLang="en-US" dirty="0" smtClean="0">
                  <a:latin typeface="+mn-ea"/>
                  <a:ea typeface="+mn-ea"/>
                </a:rPr>
                <a:t>的进程请求资源</a:t>
              </a:r>
              <a:endParaRPr lang="en-US" altLang="zh-CN" dirty="0">
                <a:latin typeface="+mn-ea"/>
                <a:ea typeface="+mn-ea"/>
              </a:endParaRPr>
            </a:p>
          </p:txBody>
        </p:sp>
        <p:pic>
          <p:nvPicPr>
            <p:cNvPr id="27" name="图片 26" descr="小点1.png"/>
            <p:cNvPicPr>
              <a:picLocks noChangeAspect="1"/>
            </p:cNvPicPr>
            <p:nvPr/>
          </p:nvPicPr>
          <p:blipFill>
            <a:blip r:embed="rId1" cstate="print"/>
            <a:stretch>
              <a:fillRect/>
            </a:stretch>
          </p:blipFill>
          <p:spPr>
            <a:xfrm>
              <a:off x="1262422" y="2051050"/>
              <a:ext cx="151066" cy="148997"/>
            </a:xfrm>
            <a:prstGeom prst="rect">
              <a:avLst/>
            </a:prstGeom>
            <a:effectLst/>
          </p:spPr>
        </p:pic>
      </p:grpSp>
      <p:grpSp>
        <p:nvGrpSpPr>
          <p:cNvPr id="4" name="组合 3"/>
          <p:cNvGrpSpPr/>
          <p:nvPr/>
        </p:nvGrpSpPr>
        <p:grpSpPr>
          <a:xfrm>
            <a:off x="844893" y="2268536"/>
            <a:ext cx="6584627" cy="688980"/>
            <a:chOff x="844893" y="2268536"/>
            <a:chExt cx="6584627" cy="688980"/>
          </a:xfrm>
        </p:grpSpPr>
        <p:sp>
          <p:nvSpPr>
            <p:cNvPr id="33" name="内容占位符 2"/>
            <p:cNvSpPr txBox="1"/>
            <p:nvPr/>
          </p:nvSpPr>
          <p:spPr>
            <a:xfrm>
              <a:off x="1142976" y="2268536"/>
              <a:ext cx="62865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solidFill>
                    <a:srgbClr val="C00000"/>
                  </a:solidFill>
                </a:rPr>
                <a:t>死锁检测和恢复</a:t>
              </a:r>
              <a:r>
                <a:rPr lang="en-US" altLang="zh-CN" dirty="0" smtClean="0">
                  <a:solidFill>
                    <a:srgbClr val="C00000"/>
                  </a:solidFill>
                </a:rPr>
                <a:t>(</a:t>
              </a:r>
              <a:r>
                <a:rPr lang="zh-CN" altLang="en-US" dirty="0" smtClean="0">
                  <a:solidFill>
                    <a:srgbClr val="C00000"/>
                  </a:solidFill>
                </a:rPr>
                <a:t>Deadlock Detection</a:t>
              </a:r>
              <a:r>
                <a:rPr lang="en-US" altLang="zh-CN" dirty="0" smtClean="0">
                  <a:solidFill>
                    <a:srgbClr val="C00000"/>
                  </a:solidFill>
                </a:rPr>
                <a:t> &amp; Recovery)</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34" name="TextBox 33"/>
            <p:cNvSpPr txBox="1"/>
            <p:nvPr/>
          </p:nvSpPr>
          <p:spPr>
            <a:xfrm>
              <a:off x="844893" y="226853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5" name="内容占位符 2"/>
            <p:cNvSpPr txBox="1"/>
            <p:nvPr/>
          </p:nvSpPr>
          <p:spPr>
            <a:xfrm>
              <a:off x="1394985" y="2600326"/>
              <a:ext cx="5769303"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在检测到运行系统进入死锁状态后，进行恢复</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6" name="图片 35" descr="小点1.png"/>
            <p:cNvPicPr>
              <a:picLocks noChangeAspect="1"/>
            </p:cNvPicPr>
            <p:nvPr/>
          </p:nvPicPr>
          <p:blipFill>
            <a:blip r:embed="rId1" cstate="print"/>
            <a:stretch>
              <a:fillRect/>
            </a:stretch>
          </p:blipFill>
          <p:spPr>
            <a:xfrm>
              <a:off x="1262422" y="2683783"/>
              <a:ext cx="151066" cy="148997"/>
            </a:xfrm>
            <a:prstGeom prst="rect">
              <a:avLst/>
            </a:prstGeom>
            <a:effectLst/>
          </p:spPr>
        </p:pic>
      </p:grpSp>
      <p:grpSp>
        <p:nvGrpSpPr>
          <p:cNvPr id="5" name="组合 4"/>
          <p:cNvGrpSpPr/>
          <p:nvPr/>
        </p:nvGrpSpPr>
        <p:grpSpPr>
          <a:xfrm>
            <a:off x="844893" y="2886077"/>
            <a:ext cx="5599315" cy="1024848"/>
            <a:chOff x="844893" y="2886077"/>
            <a:chExt cx="5599315" cy="1024848"/>
          </a:xfrm>
        </p:grpSpPr>
        <p:sp>
          <p:nvSpPr>
            <p:cNvPr id="37" name="内容占位符 2"/>
            <p:cNvSpPr txBox="1"/>
            <p:nvPr/>
          </p:nvSpPr>
          <p:spPr>
            <a:xfrm>
              <a:off x="1142976" y="2886077"/>
              <a:ext cx="257176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由应用进程处理死锁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8" name="TextBox 37"/>
            <p:cNvSpPr txBox="1"/>
            <p:nvPr/>
          </p:nvSpPr>
          <p:spPr>
            <a:xfrm>
              <a:off x="844893" y="2886077"/>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9" name="内容占位符 2"/>
            <p:cNvSpPr txBox="1"/>
            <p:nvPr/>
          </p:nvSpPr>
          <p:spPr>
            <a:xfrm>
              <a:off x="1394985" y="3218551"/>
              <a:ext cx="3105007" cy="3819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通常操作系统忽略死锁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0" name="图片 39" descr="小点1.png"/>
            <p:cNvPicPr>
              <a:picLocks noChangeAspect="1"/>
            </p:cNvPicPr>
            <p:nvPr/>
          </p:nvPicPr>
          <p:blipFill>
            <a:blip r:embed="rId1" cstate="print"/>
            <a:stretch>
              <a:fillRect/>
            </a:stretch>
          </p:blipFill>
          <p:spPr>
            <a:xfrm>
              <a:off x="1262422" y="3302009"/>
              <a:ext cx="151066" cy="148997"/>
            </a:xfrm>
            <a:prstGeom prst="rect">
              <a:avLst/>
            </a:prstGeom>
            <a:effectLst/>
          </p:spPr>
        </p:pic>
        <p:sp>
          <p:nvSpPr>
            <p:cNvPr id="20" name="内容占位符 2"/>
            <p:cNvSpPr txBox="1"/>
            <p:nvPr/>
          </p:nvSpPr>
          <p:spPr>
            <a:xfrm>
              <a:off x="1838433" y="3529019"/>
              <a:ext cx="4605775" cy="3819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大多数操作系统（</a:t>
              </a:r>
              <a:r>
                <a:rPr lang="zh-CN" altLang="en-US" dirty="0"/>
                <a:t>包括</a:t>
              </a:r>
              <a:r>
                <a:rPr lang="en-US" altLang="zh-CN" dirty="0"/>
                <a:t>UNIX</a:t>
              </a:r>
              <a:r>
                <a:rPr lang="zh-CN" altLang="en-US" dirty="0"/>
                <a:t>）</a:t>
              </a:r>
              <a:r>
                <a:rPr lang="zh-CN" altLang="en-US" dirty="0" smtClean="0"/>
                <a:t>的做法</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1" cstate="print"/>
            <a:stretch>
              <a:fillRect/>
            </a:stretch>
          </p:blipFill>
          <p:spPr>
            <a:xfrm>
              <a:off x="1705870" y="3612477"/>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死锁问题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211008"/>
            <a:ext cx="5870247" cy="928694"/>
            <a:chOff x="844893" y="1000114"/>
            <a:chExt cx="5870247" cy="928694"/>
          </a:xfrm>
        </p:grpSpPr>
        <p:sp>
          <p:nvSpPr>
            <p:cNvPr id="9" name="内容占位符 2"/>
            <p:cNvSpPr txBox="1"/>
            <p:nvPr/>
          </p:nvSpPr>
          <p:spPr>
            <a:xfrm>
              <a:off x="1142976" y="1000114"/>
              <a:ext cx="5572164" cy="92869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由于竞争资源或者通信关系，两个或更多线程在执行中出现，永远相互等待只能由其他进程引发的事件</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6679435" cy="674688"/>
            <a:chOff x="844893" y="1607559"/>
            <a:chExt cx="6679435" cy="674688"/>
          </a:xfrm>
        </p:grpSpPr>
        <p:sp>
          <p:nvSpPr>
            <p:cNvPr id="9" name="内容占位符 2"/>
            <p:cNvSpPr txBox="1"/>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互斥</a:t>
              </a:r>
              <a:endParaRPr lang="en-US" altLang="zh-CN" dirty="0" smtClean="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1" cstate="print"/>
            <a:stretch>
              <a:fillRect/>
            </a:stretch>
          </p:blipFill>
          <p:spPr>
            <a:xfrm>
              <a:off x="1262422" y="2031425"/>
              <a:ext cx="151066" cy="148997"/>
            </a:xfrm>
            <a:prstGeom prst="rect">
              <a:avLst/>
            </a:prstGeom>
            <a:effectLst/>
          </p:spPr>
        </p:pic>
        <p:sp>
          <p:nvSpPr>
            <p:cNvPr id="17" name="内容占位符 2"/>
            <p:cNvSpPr txBox="1"/>
            <p:nvPr/>
          </p:nvSpPr>
          <p:spPr>
            <a:xfrm>
              <a:off x="1394985" y="1926649"/>
              <a:ext cx="61293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把互斥的共享资源封装成可同时访问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smtClean="0">
                <a:solidFill>
                  <a:srgbClr val="11576A"/>
                </a:solidFill>
              </a:rPr>
              <a:t>。</a:t>
            </a:r>
            <a:endParaRPr lang="zh-CN" altLang="en-US" b="1" dirty="0">
              <a:solidFill>
                <a:srgbClr val="11576A"/>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1083901" cy="400110"/>
            <a:chOff x="844893" y="1607559"/>
            <a:chExt cx="1083901" cy="400110"/>
          </a:xfrm>
        </p:grpSpPr>
        <p:sp>
          <p:nvSpPr>
            <p:cNvPr id="9" name="内容占位符 2"/>
            <p:cNvSpPr txBox="1"/>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互斥</a:t>
              </a:r>
              <a:endParaRPr lang="en-US" altLang="zh-CN" dirty="0" smtClean="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smtClean="0">
                <a:solidFill>
                  <a:srgbClr val="11576A"/>
                </a:solidFill>
              </a:rPr>
              <a:t>。</a:t>
            </a:r>
            <a:endParaRPr lang="zh-CN" altLang="en-US" b="1" dirty="0">
              <a:solidFill>
                <a:srgbClr val="11576A"/>
              </a:solidFill>
            </a:endParaRPr>
          </a:p>
        </p:txBody>
      </p:sp>
      <p:grpSp>
        <p:nvGrpSpPr>
          <p:cNvPr id="10" name="组合 9"/>
          <p:cNvGrpSpPr/>
          <p:nvPr/>
        </p:nvGrpSpPr>
        <p:grpSpPr>
          <a:xfrm>
            <a:off x="844893" y="1964749"/>
            <a:ext cx="5870247" cy="671518"/>
            <a:chOff x="844893" y="2242563"/>
            <a:chExt cx="5870247" cy="671518"/>
          </a:xfrm>
        </p:grpSpPr>
        <p:sp>
          <p:nvSpPr>
            <p:cNvPr id="11" name="内容占位符 2"/>
            <p:cNvSpPr txBox="1"/>
            <p:nvPr/>
          </p:nvSpPr>
          <p:spPr>
            <a:xfrm>
              <a:off x="1142976" y="2242563"/>
              <a:ext cx="15001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持有并等待</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3" name="TextBox 18"/>
            <p:cNvSpPr txBox="1"/>
            <p:nvPr/>
          </p:nvSpPr>
          <p:spPr>
            <a:xfrm>
              <a:off x="844893" y="224256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394985" y="2562338"/>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进程请求资源时，要求它不持有任何其他资源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6" name="图片 15" descr="小点1.png"/>
            <p:cNvPicPr>
              <a:picLocks noChangeAspect="1"/>
            </p:cNvPicPr>
            <p:nvPr/>
          </p:nvPicPr>
          <p:blipFill>
            <a:blip r:embed="rId1" cstate="print"/>
            <a:stretch>
              <a:fillRect/>
            </a:stretch>
          </p:blipFill>
          <p:spPr>
            <a:xfrm>
              <a:off x="1262422" y="2658495"/>
              <a:ext cx="151066" cy="148997"/>
            </a:xfrm>
            <a:prstGeom prst="rect">
              <a:avLst/>
            </a:prstGeom>
            <a:effectLst/>
          </p:spPr>
        </p:pic>
      </p:grpSp>
      <p:grpSp>
        <p:nvGrpSpPr>
          <p:cNvPr id="4" name="组合 3"/>
          <p:cNvGrpSpPr/>
          <p:nvPr/>
        </p:nvGrpSpPr>
        <p:grpSpPr>
          <a:xfrm>
            <a:off x="1262422" y="2598167"/>
            <a:ext cx="5452718" cy="351743"/>
            <a:chOff x="1262422" y="2598167"/>
            <a:chExt cx="5452718" cy="351743"/>
          </a:xfrm>
        </p:grpSpPr>
        <p:sp>
          <p:nvSpPr>
            <p:cNvPr id="18" name="内容占位符 2"/>
            <p:cNvSpPr txBox="1"/>
            <p:nvPr/>
          </p:nvSpPr>
          <p:spPr>
            <a:xfrm>
              <a:off x="1394985" y="259816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仅允许进程在开始执行时，一次请求所有需要的资源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9" name="图片 18" descr="小点1.png"/>
            <p:cNvPicPr>
              <a:picLocks noChangeAspect="1"/>
            </p:cNvPicPr>
            <p:nvPr/>
          </p:nvPicPr>
          <p:blipFill>
            <a:blip r:embed="rId1" cstate="print"/>
            <a:stretch>
              <a:fillRect/>
            </a:stretch>
          </p:blipFill>
          <p:spPr>
            <a:xfrm>
              <a:off x="1262422" y="2694324"/>
              <a:ext cx="151066" cy="148997"/>
            </a:xfrm>
            <a:prstGeom prst="rect">
              <a:avLst/>
            </a:prstGeom>
            <a:effectLst/>
          </p:spPr>
        </p:pic>
      </p:grpSp>
      <p:grpSp>
        <p:nvGrpSpPr>
          <p:cNvPr id="5" name="组合 4"/>
          <p:cNvGrpSpPr/>
          <p:nvPr/>
        </p:nvGrpSpPr>
        <p:grpSpPr>
          <a:xfrm>
            <a:off x="1262422" y="3164004"/>
            <a:ext cx="2023694" cy="351743"/>
            <a:chOff x="1262422" y="3164004"/>
            <a:chExt cx="2023694" cy="351743"/>
          </a:xfrm>
        </p:grpSpPr>
        <p:sp>
          <p:nvSpPr>
            <p:cNvPr id="20" name="内容占位符 2"/>
            <p:cNvSpPr txBox="1"/>
            <p:nvPr/>
          </p:nvSpPr>
          <p:spPr>
            <a:xfrm>
              <a:off x="1394985" y="3164004"/>
              <a:ext cx="189113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资源利用率低</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1" name="图片 20" descr="小点1.png"/>
            <p:cNvPicPr>
              <a:picLocks noChangeAspect="1"/>
            </p:cNvPicPr>
            <p:nvPr/>
          </p:nvPicPr>
          <p:blipFill>
            <a:blip r:embed="rId1" cstate="print"/>
            <a:stretch>
              <a:fillRect/>
            </a:stretch>
          </p:blipFill>
          <p:spPr>
            <a:xfrm>
              <a:off x="1262422" y="3260161"/>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1083901" cy="400110"/>
            <a:chOff x="844893" y="1607559"/>
            <a:chExt cx="1083901" cy="400110"/>
          </a:xfrm>
        </p:grpSpPr>
        <p:sp>
          <p:nvSpPr>
            <p:cNvPr id="9" name="内容占位符 2"/>
            <p:cNvSpPr txBox="1"/>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互斥</a:t>
              </a:r>
              <a:endParaRPr lang="en-US" altLang="zh-CN" dirty="0" smtClean="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smtClean="0">
                <a:solidFill>
                  <a:srgbClr val="11576A"/>
                </a:solidFill>
              </a:rPr>
              <a:t>。</a:t>
            </a:r>
            <a:endParaRPr lang="zh-CN" altLang="en-US" b="1" dirty="0">
              <a:solidFill>
                <a:srgbClr val="11576A"/>
              </a:solidFill>
            </a:endParaRPr>
          </a:p>
        </p:txBody>
      </p:sp>
      <p:grpSp>
        <p:nvGrpSpPr>
          <p:cNvPr id="10" name="组合 9"/>
          <p:cNvGrpSpPr/>
          <p:nvPr/>
        </p:nvGrpSpPr>
        <p:grpSpPr>
          <a:xfrm>
            <a:off x="844893" y="1964749"/>
            <a:ext cx="1798281" cy="400110"/>
            <a:chOff x="844893" y="2242563"/>
            <a:chExt cx="1798281" cy="400110"/>
          </a:xfrm>
        </p:grpSpPr>
        <p:sp>
          <p:nvSpPr>
            <p:cNvPr id="11" name="内容占位符 2"/>
            <p:cNvSpPr txBox="1"/>
            <p:nvPr/>
          </p:nvSpPr>
          <p:spPr>
            <a:xfrm>
              <a:off x="1142976" y="2242563"/>
              <a:ext cx="15001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持有并</a:t>
              </a:r>
              <a:r>
                <a:rPr lang="zh-CN" altLang="en-US" dirty="0" smtClean="0"/>
                <a:t>等待</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3" name="TextBox 18"/>
            <p:cNvSpPr txBox="1"/>
            <p:nvPr/>
          </p:nvSpPr>
          <p:spPr>
            <a:xfrm>
              <a:off x="844893" y="224256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2341349"/>
            <a:ext cx="5311283" cy="928694"/>
            <a:chOff x="844893" y="2341349"/>
            <a:chExt cx="5311283" cy="928694"/>
          </a:xfrm>
        </p:grpSpPr>
        <p:sp>
          <p:nvSpPr>
            <p:cNvPr id="22" name="内容占位符 2"/>
            <p:cNvSpPr txBox="1"/>
            <p:nvPr/>
          </p:nvSpPr>
          <p:spPr>
            <a:xfrm>
              <a:off x="1142976" y="2341349"/>
              <a:ext cx="100013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非抢占</a:t>
              </a:r>
              <a:endParaRPr lang="en-US" altLang="zh-CN" dirty="0" smtClean="0"/>
            </a:p>
          </p:txBody>
        </p:sp>
        <p:sp>
          <p:nvSpPr>
            <p:cNvPr id="23" name="TextBox 11"/>
            <p:cNvSpPr txBox="1"/>
            <p:nvPr/>
          </p:nvSpPr>
          <p:spPr>
            <a:xfrm>
              <a:off x="844893" y="234134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4" name="图片 23" descr="小点1.png"/>
            <p:cNvPicPr>
              <a:picLocks noChangeAspect="1"/>
            </p:cNvPicPr>
            <p:nvPr/>
          </p:nvPicPr>
          <p:blipFill>
            <a:blip r:embed="rId1" cstate="print"/>
            <a:stretch>
              <a:fillRect/>
            </a:stretch>
          </p:blipFill>
          <p:spPr>
            <a:xfrm>
              <a:off x="1262422" y="2765215"/>
              <a:ext cx="151066" cy="148997"/>
            </a:xfrm>
            <a:prstGeom prst="rect">
              <a:avLst/>
            </a:prstGeom>
            <a:effectLst/>
          </p:spPr>
        </p:pic>
        <p:sp>
          <p:nvSpPr>
            <p:cNvPr id="25" name="内容占位符 2"/>
            <p:cNvSpPr txBox="1"/>
            <p:nvPr/>
          </p:nvSpPr>
          <p:spPr>
            <a:xfrm>
              <a:off x="1394985" y="2660439"/>
              <a:ext cx="4761191"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如进程请求不能立即分配的资源，则释放已占有资源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262422" y="3239683"/>
            <a:ext cx="5109778" cy="351743"/>
            <a:chOff x="1262422" y="3239683"/>
            <a:chExt cx="5109778" cy="351743"/>
          </a:xfrm>
        </p:grpSpPr>
        <p:sp>
          <p:nvSpPr>
            <p:cNvPr id="26" name="内容占位符 2"/>
            <p:cNvSpPr txBox="1"/>
            <p:nvPr/>
          </p:nvSpPr>
          <p:spPr>
            <a:xfrm>
              <a:off x="1394985" y="3239683"/>
              <a:ext cx="497721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只在能够同时获得所有需要资源时，才执行分配操作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333584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死锁预防：限制申请方式</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07559"/>
            <a:ext cx="1083901" cy="400110"/>
            <a:chOff x="844893" y="1607559"/>
            <a:chExt cx="1083901" cy="400110"/>
          </a:xfrm>
        </p:grpSpPr>
        <p:sp>
          <p:nvSpPr>
            <p:cNvPr id="9" name="内容占位符 2"/>
            <p:cNvSpPr txBox="1"/>
            <p:nvPr/>
          </p:nvSpPr>
          <p:spPr>
            <a:xfrm>
              <a:off x="1142976" y="1607559"/>
              <a:ext cx="78581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互斥</a:t>
              </a:r>
              <a:endParaRPr lang="en-US" altLang="zh-CN" dirty="0" smtClean="0"/>
            </a:p>
          </p:txBody>
        </p:sp>
        <p:sp>
          <p:nvSpPr>
            <p:cNvPr id="12" name="TextBox 11"/>
            <p:cNvSpPr txBox="1"/>
            <p:nvPr/>
          </p:nvSpPr>
          <p:spPr>
            <a:xfrm>
              <a:off x="844893" y="160755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 name="文本框 1"/>
          <p:cNvSpPr txBox="1"/>
          <p:nvPr/>
        </p:nvSpPr>
        <p:spPr>
          <a:xfrm>
            <a:off x="867515" y="937942"/>
            <a:ext cx="6449048" cy="646331"/>
          </a:xfrm>
          <a:prstGeom prst="rect">
            <a:avLst/>
          </a:prstGeom>
          <a:noFill/>
        </p:spPr>
        <p:txBody>
          <a:bodyPr wrap="square" rtlCol="0">
            <a:spAutoFit/>
          </a:bodyPr>
          <a:lstStyle/>
          <a:p>
            <a:r>
              <a:rPr lang="zh-CN" altLang="en-US" b="1" dirty="0">
                <a:solidFill>
                  <a:srgbClr val="11576A"/>
                </a:solidFill>
              </a:rPr>
              <a:t>预防是采用某种策略，</a:t>
            </a:r>
            <a:r>
              <a:rPr lang="zh-CN" altLang="en-US" b="1" dirty="0">
                <a:solidFill>
                  <a:srgbClr val="C00000"/>
                </a:solidFill>
              </a:rPr>
              <a:t>限制</a:t>
            </a:r>
            <a:r>
              <a:rPr lang="zh-CN" altLang="en-US" b="1" dirty="0">
                <a:solidFill>
                  <a:srgbClr val="11576A"/>
                </a:solidFill>
              </a:rPr>
              <a:t>并发进程对资源的请求，使系统在任何时刻都</a:t>
            </a:r>
            <a:r>
              <a:rPr lang="zh-CN" altLang="en-US" b="1" dirty="0">
                <a:solidFill>
                  <a:srgbClr val="C00000"/>
                </a:solidFill>
              </a:rPr>
              <a:t>不满足死锁的必要条件</a:t>
            </a:r>
            <a:r>
              <a:rPr lang="zh-CN" altLang="en-US" b="1" dirty="0" smtClean="0">
                <a:solidFill>
                  <a:srgbClr val="11576A"/>
                </a:solidFill>
              </a:rPr>
              <a:t>。</a:t>
            </a:r>
            <a:endParaRPr lang="zh-CN" altLang="en-US" b="1" dirty="0">
              <a:solidFill>
                <a:srgbClr val="11576A"/>
              </a:solidFill>
            </a:endParaRPr>
          </a:p>
        </p:txBody>
      </p:sp>
      <p:grpSp>
        <p:nvGrpSpPr>
          <p:cNvPr id="10" name="组合 9"/>
          <p:cNvGrpSpPr/>
          <p:nvPr/>
        </p:nvGrpSpPr>
        <p:grpSpPr>
          <a:xfrm>
            <a:off x="844893" y="1964749"/>
            <a:ext cx="1798281" cy="400110"/>
            <a:chOff x="844893" y="2242563"/>
            <a:chExt cx="1798281" cy="400110"/>
          </a:xfrm>
        </p:grpSpPr>
        <p:sp>
          <p:nvSpPr>
            <p:cNvPr id="11" name="内容占位符 2"/>
            <p:cNvSpPr txBox="1"/>
            <p:nvPr/>
          </p:nvSpPr>
          <p:spPr>
            <a:xfrm>
              <a:off x="1142976" y="2242563"/>
              <a:ext cx="15001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a:t>持有并</a:t>
              </a:r>
              <a:r>
                <a:rPr lang="zh-CN" altLang="en-US" dirty="0" smtClean="0"/>
                <a:t>等待</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3" name="TextBox 18"/>
            <p:cNvSpPr txBox="1"/>
            <p:nvPr/>
          </p:nvSpPr>
          <p:spPr>
            <a:xfrm>
              <a:off x="844893" y="224256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2341349"/>
            <a:ext cx="1298215" cy="400110"/>
            <a:chOff x="844893" y="2341349"/>
            <a:chExt cx="1298215" cy="400110"/>
          </a:xfrm>
        </p:grpSpPr>
        <p:sp>
          <p:nvSpPr>
            <p:cNvPr id="22" name="内容占位符 2"/>
            <p:cNvSpPr txBox="1"/>
            <p:nvPr/>
          </p:nvSpPr>
          <p:spPr>
            <a:xfrm>
              <a:off x="1142976" y="2341349"/>
              <a:ext cx="100013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非抢占</a:t>
              </a:r>
              <a:endParaRPr lang="en-US" altLang="zh-CN" dirty="0" smtClean="0"/>
            </a:p>
          </p:txBody>
        </p:sp>
        <p:sp>
          <p:nvSpPr>
            <p:cNvPr id="23" name="TextBox 11"/>
            <p:cNvSpPr txBox="1"/>
            <p:nvPr/>
          </p:nvSpPr>
          <p:spPr>
            <a:xfrm>
              <a:off x="844893" y="234134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717949"/>
            <a:ext cx="5870247" cy="905108"/>
            <a:chOff x="844893" y="2717949"/>
            <a:chExt cx="5870247" cy="905108"/>
          </a:xfrm>
        </p:grpSpPr>
        <p:sp>
          <p:nvSpPr>
            <p:cNvPr id="18" name="内容占位符 2"/>
            <p:cNvSpPr txBox="1"/>
            <p:nvPr/>
          </p:nvSpPr>
          <p:spPr>
            <a:xfrm>
              <a:off x="1142976" y="2717949"/>
              <a:ext cx="128588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循环等待</a:t>
              </a:r>
              <a:endParaRPr lang="en-US" altLang="zh-CN" dirty="0" smtClean="0"/>
            </a:p>
          </p:txBody>
        </p:sp>
        <p:sp>
          <p:nvSpPr>
            <p:cNvPr id="19" name="TextBox 15"/>
            <p:cNvSpPr txBox="1"/>
            <p:nvPr/>
          </p:nvSpPr>
          <p:spPr>
            <a:xfrm>
              <a:off x="844893" y="271794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0" name="图片 19" descr="小点1.png"/>
            <p:cNvPicPr>
              <a:picLocks noChangeAspect="1"/>
            </p:cNvPicPr>
            <p:nvPr/>
          </p:nvPicPr>
          <p:blipFill>
            <a:blip r:embed="rId1" cstate="print"/>
            <a:stretch>
              <a:fillRect/>
            </a:stretch>
          </p:blipFill>
          <p:spPr>
            <a:xfrm>
              <a:off x="1262422" y="3156329"/>
              <a:ext cx="151066" cy="148997"/>
            </a:xfrm>
            <a:prstGeom prst="rect">
              <a:avLst/>
            </a:prstGeom>
            <a:effectLst/>
          </p:spPr>
        </p:pic>
        <p:sp>
          <p:nvSpPr>
            <p:cNvPr id="21" name="内容占位符 2"/>
            <p:cNvSpPr txBox="1"/>
            <p:nvPr/>
          </p:nvSpPr>
          <p:spPr>
            <a:xfrm>
              <a:off x="1394985" y="3051553"/>
              <a:ext cx="5320155"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对资源排序，要求进程按顺序请求资源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死锁避免</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870247" cy="642942"/>
            <a:chOff x="844893" y="1000114"/>
            <a:chExt cx="5870247" cy="642942"/>
          </a:xfrm>
        </p:grpSpPr>
        <p:sp>
          <p:nvSpPr>
            <p:cNvPr id="9" name="内容占位符 2"/>
            <p:cNvSpPr txBox="1"/>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利用额外的先验信息</a:t>
              </a:r>
              <a:r>
                <a:rPr lang="zh-CN" altLang="en-US" dirty="0"/>
                <a:t>，在分配资源时判断是否会出现死锁</a:t>
              </a:r>
              <a:r>
                <a:rPr lang="zh-CN" altLang="en-US" dirty="0" smtClean="0"/>
                <a:t>，只在不会死锁时分配资源</a:t>
              </a:r>
              <a:endParaRPr lang="zh-CN" altLang="en-US" dirty="0"/>
            </a:p>
            <a:p>
              <a:pPr marL="0" indent="0"/>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720506"/>
            <a:ext cx="4238272" cy="351748"/>
            <a:chOff x="1262422" y="1648498"/>
            <a:chExt cx="4238272" cy="351748"/>
          </a:xfrm>
        </p:grpSpPr>
        <p:pic>
          <p:nvPicPr>
            <p:cNvPr id="14" name="图片 13" descr="小点1.png"/>
            <p:cNvPicPr>
              <a:picLocks noChangeAspect="1"/>
            </p:cNvPicPr>
            <p:nvPr/>
          </p:nvPicPr>
          <p:blipFill>
            <a:blip r:embed="rId1" cstate="print"/>
            <a:stretch>
              <a:fillRect/>
            </a:stretch>
          </p:blipFill>
          <p:spPr>
            <a:xfrm>
              <a:off x="1262422" y="1753274"/>
              <a:ext cx="151066" cy="148997"/>
            </a:xfrm>
            <a:prstGeom prst="rect">
              <a:avLst/>
            </a:prstGeom>
            <a:effectLst/>
          </p:spPr>
        </p:pic>
        <p:sp>
          <p:nvSpPr>
            <p:cNvPr id="17" name="内容占位符 2"/>
            <p:cNvSpPr txBox="1"/>
            <p:nvPr/>
          </p:nvSpPr>
          <p:spPr>
            <a:xfrm>
              <a:off x="1394985" y="1648498"/>
              <a:ext cx="4105709" cy="35174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要求进程声明需要资源的</a:t>
              </a:r>
              <a:r>
                <a:rPr lang="zh-CN" altLang="en-US" dirty="0" smtClean="0">
                  <a:solidFill>
                    <a:srgbClr val="C00000"/>
                  </a:solidFill>
                </a:rPr>
                <a:t>最大数目</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085436"/>
            <a:ext cx="5452718" cy="558322"/>
            <a:chOff x="1262422" y="1966908"/>
            <a:chExt cx="5452718" cy="558322"/>
          </a:xfrm>
        </p:grpSpPr>
        <p:sp>
          <p:nvSpPr>
            <p:cNvPr id="26" name="内容占位符 2"/>
            <p:cNvSpPr txBox="1"/>
            <p:nvPr/>
          </p:nvSpPr>
          <p:spPr>
            <a:xfrm>
              <a:off x="1394985" y="1966908"/>
              <a:ext cx="5320155" cy="5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限定</a:t>
              </a:r>
              <a:r>
                <a:rPr lang="zh-CN" altLang="en-US" dirty="0" smtClean="0">
                  <a:solidFill>
                    <a:srgbClr val="C00000"/>
                  </a:solidFill>
                </a:rPr>
                <a:t>提供</a:t>
              </a:r>
              <a:r>
                <a:rPr lang="zh-CN" altLang="en-US" dirty="0" smtClean="0"/>
                <a:t>与</a:t>
              </a:r>
              <a:r>
                <a:rPr lang="zh-CN" altLang="en-US" dirty="0" smtClean="0">
                  <a:solidFill>
                    <a:srgbClr val="C00000"/>
                  </a:solidFill>
                </a:rPr>
                <a:t>分配</a:t>
              </a:r>
              <a:r>
                <a:rPr lang="zh-CN" altLang="en-US" dirty="0" smtClean="0"/>
                <a:t>的资源数量</a:t>
              </a:r>
              <a:r>
                <a:rPr lang="zh-CN" altLang="en-US" dirty="0"/>
                <a:t>，确保满足进</a:t>
              </a:r>
              <a:r>
                <a:rPr lang="zh-CN" altLang="en-US" dirty="0" smtClean="0"/>
                <a:t>程的</a:t>
              </a:r>
              <a:r>
                <a:rPr lang="zh-CN" altLang="en-US" dirty="0" smtClean="0">
                  <a:solidFill>
                    <a:srgbClr val="C00000"/>
                  </a:solidFill>
                </a:rPr>
                <a:t>最大</a:t>
              </a:r>
              <a:r>
                <a:rPr lang="zh-CN" altLang="en-US" dirty="0" smtClean="0"/>
                <a:t>需求</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2063065"/>
              <a:ext cx="151066" cy="148997"/>
            </a:xfrm>
            <a:prstGeom prst="rect">
              <a:avLst/>
            </a:prstGeom>
            <a:effectLst/>
          </p:spPr>
        </p:pic>
      </p:grpSp>
      <p:grpSp>
        <p:nvGrpSpPr>
          <p:cNvPr id="5" name="组合 4"/>
          <p:cNvGrpSpPr/>
          <p:nvPr/>
        </p:nvGrpSpPr>
        <p:grpSpPr>
          <a:xfrm>
            <a:off x="1262422" y="2720326"/>
            <a:ext cx="5452718" cy="571504"/>
            <a:chOff x="1262422" y="2546350"/>
            <a:chExt cx="5452718" cy="571504"/>
          </a:xfrm>
        </p:grpSpPr>
        <p:pic>
          <p:nvPicPr>
            <p:cNvPr id="20" name="图片 19" descr="小点1.png"/>
            <p:cNvPicPr>
              <a:picLocks noChangeAspect="1"/>
            </p:cNvPicPr>
            <p:nvPr/>
          </p:nvPicPr>
          <p:blipFill>
            <a:blip r:embed="rId1" cstate="print"/>
            <a:stretch>
              <a:fillRect/>
            </a:stretch>
          </p:blipFill>
          <p:spPr>
            <a:xfrm>
              <a:off x="1262422" y="2651126"/>
              <a:ext cx="151066" cy="148997"/>
            </a:xfrm>
            <a:prstGeom prst="rect">
              <a:avLst/>
            </a:prstGeom>
            <a:effectLst/>
          </p:spPr>
        </p:pic>
        <p:sp>
          <p:nvSpPr>
            <p:cNvPr id="21" name="内容占位符 2"/>
            <p:cNvSpPr txBox="1"/>
            <p:nvPr/>
          </p:nvSpPr>
          <p:spPr>
            <a:xfrm>
              <a:off x="1394985" y="2546350"/>
              <a:ext cx="5320155"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olidFill>
                    <a:srgbClr val="C00000"/>
                  </a:solidFill>
                </a:rPr>
                <a:t>动态检查</a:t>
              </a:r>
              <a:r>
                <a:rPr lang="zh-CN" altLang="en-US" dirty="0" smtClean="0"/>
                <a:t>的资源分配状态，确保不会出现环形等待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系统资源分配的安全状态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870247" cy="642942"/>
            <a:chOff x="844893" y="1000114"/>
            <a:chExt cx="5870247" cy="642942"/>
          </a:xfrm>
        </p:grpSpPr>
        <p:sp>
          <p:nvSpPr>
            <p:cNvPr id="9" name="内容占位符 2"/>
            <p:cNvSpPr txBox="1"/>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当进程请求资源时，系统判断分配后是否处于安全状态</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30356"/>
            <a:ext cx="4798677" cy="683538"/>
            <a:chOff x="844893" y="1630356"/>
            <a:chExt cx="4798677" cy="683538"/>
          </a:xfrm>
        </p:grpSpPr>
        <p:pic>
          <p:nvPicPr>
            <p:cNvPr id="14" name="图片 13" descr="小点1.png"/>
            <p:cNvPicPr>
              <a:picLocks noChangeAspect="1"/>
            </p:cNvPicPr>
            <p:nvPr/>
          </p:nvPicPr>
          <p:blipFill>
            <a:blip r:embed="rId1" cstate="print"/>
            <a:stretch>
              <a:fillRect/>
            </a:stretch>
          </p:blipFill>
          <p:spPr>
            <a:xfrm>
              <a:off x="1262422" y="2066922"/>
              <a:ext cx="151066" cy="148997"/>
            </a:xfrm>
            <a:prstGeom prst="rect">
              <a:avLst/>
            </a:prstGeom>
            <a:effectLst/>
          </p:spPr>
        </p:pic>
        <p:sp>
          <p:nvSpPr>
            <p:cNvPr id="17" name="内容占位符 2"/>
            <p:cNvSpPr txBox="1"/>
            <p:nvPr/>
          </p:nvSpPr>
          <p:spPr>
            <a:xfrm>
              <a:off x="1394985" y="1962146"/>
              <a:ext cx="4248585" cy="35174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针对所有已占用进程，存在安全序列</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1" name="内容占位符 2"/>
            <p:cNvSpPr txBox="1"/>
            <p:nvPr/>
          </p:nvSpPr>
          <p:spPr>
            <a:xfrm>
              <a:off x="1142976" y="1630356"/>
              <a:ext cx="2357454"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系统处于安全状态</a:t>
              </a:r>
              <a:endParaRPr lang="en-US" altLang="zh-CN" dirty="0" smtClean="0"/>
            </a:p>
          </p:txBody>
        </p:sp>
        <p:sp>
          <p:nvSpPr>
            <p:cNvPr id="13" name="TextBox 12"/>
            <p:cNvSpPr txBox="1"/>
            <p:nvPr/>
          </p:nvSpPr>
          <p:spPr>
            <a:xfrm>
              <a:off x="844893" y="16303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260598"/>
            <a:ext cx="6391403" cy="954094"/>
            <a:chOff x="844893" y="2260598"/>
            <a:chExt cx="6391403" cy="954094"/>
          </a:xfrm>
        </p:grpSpPr>
        <p:pic>
          <p:nvPicPr>
            <p:cNvPr id="18" name="图片 17" descr="小点1.png"/>
            <p:cNvPicPr>
              <a:picLocks noChangeAspect="1"/>
            </p:cNvPicPr>
            <p:nvPr/>
          </p:nvPicPr>
          <p:blipFill>
            <a:blip r:embed="rId1" cstate="print"/>
            <a:stretch>
              <a:fillRect/>
            </a:stretch>
          </p:blipFill>
          <p:spPr>
            <a:xfrm>
              <a:off x="1262422" y="2697164"/>
              <a:ext cx="151066" cy="148997"/>
            </a:xfrm>
            <a:prstGeom prst="rect">
              <a:avLst/>
            </a:prstGeom>
            <a:effectLst/>
          </p:spPr>
        </p:pic>
        <p:sp>
          <p:nvSpPr>
            <p:cNvPr id="19" name="内容占位符 2"/>
            <p:cNvSpPr txBox="1"/>
            <p:nvPr/>
          </p:nvSpPr>
          <p:spPr>
            <a:xfrm>
              <a:off x="1394985" y="2592388"/>
              <a:ext cx="5841311"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P</a:t>
              </a:r>
              <a:r>
                <a:rPr lang="en-US" altLang="zh-CN" baseline="-25000" dirty="0" smtClean="0"/>
                <a:t>i</a:t>
              </a:r>
              <a:r>
                <a:rPr lang="zh-CN" altLang="en-US" dirty="0" smtClean="0"/>
                <a:t>要求的资源≤当前可用资源</a:t>
              </a:r>
              <a:r>
                <a:rPr lang="en-US" altLang="zh-CN" dirty="0"/>
                <a:t>+</a:t>
              </a:r>
              <a:r>
                <a:rPr lang="zh-CN" altLang="en-US" dirty="0" smtClean="0"/>
                <a:t>所有</a:t>
              </a:r>
              <a:r>
                <a:rPr lang="en-US" altLang="zh-CN" dirty="0" err="1" smtClean="0"/>
                <a:t>P</a:t>
              </a:r>
              <a:r>
                <a:rPr lang="en-US" altLang="zh-CN" baseline="-25000" dirty="0" err="1" smtClean="0"/>
                <a:t>j</a:t>
              </a:r>
              <a:r>
                <a:rPr lang="zh-CN" altLang="en-US" dirty="0" smtClean="0"/>
                <a:t> 持有资源</a:t>
              </a:r>
              <a:endParaRPr lang="en-US" altLang="zh-CN" dirty="0" smtClean="0"/>
            </a:p>
            <a:p>
              <a:pPr marL="0" lvl="1" indent="0">
                <a:lnSpc>
                  <a:spcPct val="90000"/>
                </a:lnSpc>
              </a:pPr>
              <a:r>
                <a:rPr lang="zh-CN" altLang="en-US" dirty="0" smtClean="0"/>
                <a:t>其中</a:t>
              </a:r>
              <a:r>
                <a:rPr lang="en-US" altLang="zh-CN" dirty="0" smtClean="0"/>
                <a:t>j&lt;</a:t>
              </a:r>
              <a:r>
                <a:rPr lang="en-US" altLang="zh-CN" dirty="0" err="1" smtClean="0"/>
                <a:t>i</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2" name="内容占位符 2"/>
            <p:cNvSpPr txBox="1"/>
            <p:nvPr/>
          </p:nvSpPr>
          <p:spPr>
            <a:xfrm>
              <a:off x="1142976" y="2260598"/>
              <a:ext cx="4214842"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序列</a:t>
              </a:r>
              <a:r>
                <a:rPr lang="en-US" altLang="zh-CN" dirty="0" smtClean="0"/>
                <a:t>&lt;P</a:t>
              </a:r>
              <a:r>
                <a:rPr lang="en-US" altLang="zh-CN" baseline="-25000" dirty="0" smtClean="0"/>
                <a:t>1</a:t>
              </a:r>
              <a:r>
                <a:rPr lang="zh-CN" altLang="en-US" dirty="0" smtClean="0"/>
                <a:t>，</a:t>
              </a:r>
              <a:r>
                <a:rPr lang="en-US" altLang="zh-CN" dirty="0" smtClean="0"/>
                <a:t>P</a:t>
              </a:r>
              <a:r>
                <a:rPr lang="en-US" altLang="zh-CN" baseline="-25000" dirty="0" smtClean="0"/>
                <a:t>2</a:t>
              </a:r>
              <a:r>
                <a:rPr lang="zh-CN" altLang="en-US" dirty="0" smtClean="0"/>
                <a:t>，</a:t>
              </a:r>
              <a:r>
                <a:rPr lang="en-US" altLang="zh-CN" dirty="0" smtClean="0"/>
                <a:t>...</a:t>
              </a:r>
              <a:r>
                <a:rPr lang="zh-CN" altLang="en-US" dirty="0" smtClean="0"/>
                <a:t>，</a:t>
              </a:r>
              <a:r>
                <a:rPr lang="en-US" altLang="zh-CN" dirty="0" smtClean="0"/>
                <a:t>P</a:t>
              </a:r>
              <a:r>
                <a:rPr lang="en-US" altLang="zh-CN" baseline="-25000" dirty="0" smtClean="0"/>
                <a:t>N</a:t>
              </a:r>
              <a:r>
                <a:rPr lang="en-US" altLang="zh-CN" dirty="0" smtClean="0"/>
                <a:t>&gt;</a:t>
              </a:r>
              <a:r>
                <a:rPr lang="zh-CN" altLang="en-US" dirty="0" smtClean="0"/>
                <a:t>是安全的</a:t>
              </a:r>
              <a:endParaRPr lang="en-US" altLang="zh-CN" dirty="0" smtClean="0"/>
            </a:p>
          </p:txBody>
        </p:sp>
        <p:sp>
          <p:nvSpPr>
            <p:cNvPr id="23" name="TextBox 22"/>
            <p:cNvSpPr txBox="1"/>
            <p:nvPr/>
          </p:nvSpPr>
          <p:spPr>
            <a:xfrm>
              <a:off x="844893" y="22605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143254"/>
            <a:ext cx="5524156" cy="622304"/>
            <a:chOff x="1262422" y="3143254"/>
            <a:chExt cx="5524156" cy="622304"/>
          </a:xfrm>
        </p:grpSpPr>
        <p:pic>
          <p:nvPicPr>
            <p:cNvPr id="24" name="图片 23" descr="小点1.png"/>
            <p:cNvPicPr>
              <a:picLocks noChangeAspect="1"/>
            </p:cNvPicPr>
            <p:nvPr/>
          </p:nvPicPr>
          <p:blipFill>
            <a:blip r:embed="rId1" cstate="print"/>
            <a:stretch>
              <a:fillRect/>
            </a:stretch>
          </p:blipFill>
          <p:spPr>
            <a:xfrm>
              <a:off x="1262422" y="3248030"/>
              <a:ext cx="151066" cy="148997"/>
            </a:xfrm>
            <a:prstGeom prst="rect">
              <a:avLst/>
            </a:prstGeom>
            <a:effectLst/>
          </p:spPr>
        </p:pic>
        <p:sp>
          <p:nvSpPr>
            <p:cNvPr id="25" name="内容占位符 2"/>
            <p:cNvSpPr txBox="1"/>
            <p:nvPr/>
          </p:nvSpPr>
          <p:spPr>
            <a:xfrm>
              <a:off x="1394985" y="3143254"/>
              <a:ext cx="5391593"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a:t>
              </a:r>
              <a:r>
                <a:rPr lang="en-US" altLang="zh-CN" dirty="0" smtClean="0"/>
                <a:t>P</a:t>
              </a:r>
              <a:r>
                <a:rPr lang="en-US" altLang="zh-CN" baseline="-25000" dirty="0" smtClean="0"/>
                <a:t>i</a:t>
              </a:r>
              <a:r>
                <a:rPr lang="zh-CN" altLang="en-US" dirty="0" smtClean="0"/>
                <a:t>的资源请求不能立即分配，则</a:t>
              </a:r>
              <a:r>
                <a:rPr lang="en-US" altLang="zh-CN" dirty="0" smtClean="0"/>
                <a:t>P</a:t>
              </a:r>
              <a:r>
                <a:rPr lang="en-US" altLang="zh-CN" baseline="-25000" dirty="0" smtClean="0"/>
                <a:t>i</a:t>
              </a:r>
              <a:r>
                <a:rPr lang="zh-CN" altLang="en-US" dirty="0" smtClean="0"/>
                <a:t>等待所有</a:t>
              </a:r>
              <a:r>
                <a:rPr lang="en-US" altLang="zh-CN" dirty="0" err="1" smtClean="0"/>
                <a:t>P</a:t>
              </a:r>
              <a:r>
                <a:rPr lang="en-US" altLang="zh-CN" baseline="-25000" dirty="0" err="1" smtClean="0"/>
                <a:t>j</a:t>
              </a:r>
              <a:r>
                <a:rPr lang="zh-CN" altLang="en-US" dirty="0" smtClean="0"/>
                <a:t>（</a:t>
              </a:r>
              <a:r>
                <a:rPr lang="en-US" altLang="zh-CN" dirty="0" smtClean="0"/>
                <a:t>j&lt;</a:t>
              </a:r>
              <a:r>
                <a:rPr lang="en-US" altLang="zh-CN" dirty="0" err="1" smtClean="0"/>
                <a:t>i</a:t>
              </a:r>
              <a:r>
                <a:rPr lang="zh-CN" altLang="en-US" dirty="0" smtClean="0"/>
                <a:t>）完成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714758"/>
            <a:ext cx="5524156" cy="622304"/>
            <a:chOff x="1262422" y="3714758"/>
            <a:chExt cx="5524156" cy="622304"/>
          </a:xfrm>
        </p:grpSpPr>
        <p:pic>
          <p:nvPicPr>
            <p:cNvPr id="28" name="图片 27" descr="小点1.png"/>
            <p:cNvPicPr>
              <a:picLocks noChangeAspect="1"/>
            </p:cNvPicPr>
            <p:nvPr/>
          </p:nvPicPr>
          <p:blipFill>
            <a:blip r:embed="rId1" cstate="print"/>
            <a:stretch>
              <a:fillRect/>
            </a:stretch>
          </p:blipFill>
          <p:spPr>
            <a:xfrm>
              <a:off x="1262422" y="3819534"/>
              <a:ext cx="151066" cy="148997"/>
            </a:xfrm>
            <a:prstGeom prst="rect">
              <a:avLst/>
            </a:prstGeom>
            <a:effectLst/>
          </p:spPr>
        </p:pic>
        <p:sp>
          <p:nvSpPr>
            <p:cNvPr id="29" name="内容占位符 2"/>
            <p:cNvSpPr txBox="1"/>
            <p:nvPr/>
          </p:nvSpPr>
          <p:spPr>
            <a:xfrm>
              <a:off x="1394985" y="3714758"/>
              <a:ext cx="5391593"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P</a:t>
              </a:r>
              <a:r>
                <a:rPr lang="en-US" altLang="zh-CN" baseline="-25000" dirty="0" smtClean="0"/>
                <a:t>i</a:t>
              </a:r>
              <a:r>
                <a:rPr lang="zh-CN" altLang="en-US" dirty="0" smtClean="0"/>
                <a:t>完成后，</a:t>
              </a:r>
              <a:r>
                <a:rPr lang="en-US" altLang="zh-CN" dirty="0" smtClean="0"/>
                <a:t>P</a:t>
              </a:r>
              <a:r>
                <a:rPr lang="en-US" altLang="zh-CN" baseline="-25000" dirty="0" smtClean="0"/>
                <a:t>i</a:t>
              </a:r>
              <a:r>
                <a:rPr lang="en-US" altLang="zh-CN" dirty="0" smtClean="0"/>
                <a:t> </a:t>
              </a:r>
              <a:r>
                <a:rPr lang="en-US" altLang="zh-CN" baseline="-25000" dirty="0" smtClean="0"/>
                <a:t>+1</a:t>
              </a:r>
              <a:r>
                <a:rPr lang="zh-CN" altLang="en-US" dirty="0" smtClean="0"/>
                <a:t>可得到所需资源，执行并释放所分配的资源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1262422" y="4286262"/>
            <a:ext cx="5524156" cy="622304"/>
            <a:chOff x="1262422" y="4286262"/>
            <a:chExt cx="5524156" cy="622304"/>
          </a:xfrm>
        </p:grpSpPr>
        <p:pic>
          <p:nvPicPr>
            <p:cNvPr id="30" name="图片 29" descr="小点1.png"/>
            <p:cNvPicPr>
              <a:picLocks noChangeAspect="1"/>
            </p:cNvPicPr>
            <p:nvPr/>
          </p:nvPicPr>
          <p:blipFill>
            <a:blip r:embed="rId1" cstate="print"/>
            <a:stretch>
              <a:fillRect/>
            </a:stretch>
          </p:blipFill>
          <p:spPr>
            <a:xfrm>
              <a:off x="1262422" y="4391038"/>
              <a:ext cx="151066" cy="148997"/>
            </a:xfrm>
            <a:prstGeom prst="rect">
              <a:avLst/>
            </a:prstGeom>
            <a:effectLst/>
          </p:spPr>
        </p:pic>
        <p:sp>
          <p:nvSpPr>
            <p:cNvPr id="31" name="内容占位符 2"/>
            <p:cNvSpPr txBox="1"/>
            <p:nvPr/>
          </p:nvSpPr>
          <p:spPr>
            <a:xfrm>
              <a:off x="1394985" y="4286262"/>
              <a:ext cx="5391593"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最终整个序列的所有</a:t>
              </a:r>
              <a:r>
                <a:rPr lang="en-US" altLang="zh-CN" dirty="0" smtClean="0"/>
                <a:t>P</a:t>
              </a:r>
              <a:r>
                <a:rPr lang="en-US" altLang="zh-CN" baseline="-25000" dirty="0" smtClean="0"/>
                <a:t>i</a:t>
              </a:r>
              <a:r>
                <a:rPr lang="zh-CN" altLang="en-US" dirty="0" smtClean="0"/>
                <a:t>都能获得所需资源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安全状态与死锁的关系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683568" y="3788616"/>
            <a:ext cx="4735219" cy="642942"/>
            <a:chOff x="683568" y="3788616"/>
            <a:chExt cx="4735219" cy="642942"/>
          </a:xfrm>
        </p:grpSpPr>
        <p:sp>
          <p:nvSpPr>
            <p:cNvPr id="9" name="内容占位符 2"/>
            <p:cNvSpPr txBox="1"/>
            <p:nvPr/>
          </p:nvSpPr>
          <p:spPr>
            <a:xfrm>
              <a:off x="981651" y="3788616"/>
              <a:ext cx="4437136"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系统处于安全状态，一定没有死锁</a:t>
              </a:r>
              <a:endParaRPr lang="en-US" altLang="zh-CN" dirty="0" smtClean="0"/>
            </a:p>
          </p:txBody>
        </p:sp>
        <p:sp>
          <p:nvSpPr>
            <p:cNvPr id="12" name="TextBox 11"/>
            <p:cNvSpPr txBox="1"/>
            <p:nvPr/>
          </p:nvSpPr>
          <p:spPr>
            <a:xfrm>
              <a:off x="683568" y="37886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83568" y="4136526"/>
            <a:ext cx="5602059" cy="774888"/>
            <a:chOff x="683568" y="4136526"/>
            <a:chExt cx="5602059" cy="774888"/>
          </a:xfrm>
        </p:grpSpPr>
        <p:pic>
          <p:nvPicPr>
            <p:cNvPr id="14" name="图片 13" descr="小点1.png"/>
            <p:cNvPicPr>
              <a:picLocks noChangeAspect="1"/>
            </p:cNvPicPr>
            <p:nvPr/>
          </p:nvPicPr>
          <p:blipFill>
            <a:blip r:embed="rId1" cstate="print"/>
            <a:stretch>
              <a:fillRect/>
            </a:stretch>
          </p:blipFill>
          <p:spPr>
            <a:xfrm>
              <a:off x="1101097" y="4595023"/>
              <a:ext cx="151066" cy="148997"/>
            </a:xfrm>
            <a:prstGeom prst="rect">
              <a:avLst/>
            </a:prstGeom>
            <a:effectLst/>
          </p:spPr>
        </p:pic>
        <p:sp>
          <p:nvSpPr>
            <p:cNvPr id="17" name="内容占位符 2"/>
            <p:cNvSpPr txBox="1"/>
            <p:nvPr/>
          </p:nvSpPr>
          <p:spPr>
            <a:xfrm>
              <a:off x="1236404" y="4503772"/>
              <a:ext cx="5049223" cy="4076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sym typeface="Symbol" charset="0"/>
                </a:rPr>
                <a:t>避免死锁就是确保系统不会进入不安全状态</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1" name="内容占位符 2"/>
            <p:cNvSpPr txBox="1"/>
            <p:nvPr/>
          </p:nvSpPr>
          <p:spPr>
            <a:xfrm>
              <a:off x="981651" y="4136526"/>
              <a:ext cx="5085208" cy="7270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sym typeface="Symbol" charset="0"/>
                </a:rPr>
                <a:t>系统处于不安全状态，可能出现死锁</a:t>
              </a:r>
              <a:endParaRPr lang="en-US" altLang="zh-CN" dirty="0" smtClean="0"/>
            </a:p>
          </p:txBody>
        </p:sp>
        <p:sp>
          <p:nvSpPr>
            <p:cNvPr id="13" name="TextBox 12"/>
            <p:cNvSpPr txBox="1"/>
            <p:nvPr/>
          </p:nvSpPr>
          <p:spPr>
            <a:xfrm>
              <a:off x="683568" y="41365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0" name="组合 39"/>
          <p:cNvGrpSpPr/>
          <p:nvPr/>
        </p:nvGrpSpPr>
        <p:grpSpPr>
          <a:xfrm>
            <a:off x="1043608" y="794920"/>
            <a:ext cx="2890800" cy="2928958"/>
            <a:chOff x="3837778" y="1071552"/>
            <a:chExt cx="2890800" cy="2928958"/>
          </a:xfrm>
        </p:grpSpPr>
        <p:sp>
          <p:nvSpPr>
            <p:cNvPr id="26" name="矩形 25"/>
            <p:cNvSpPr/>
            <p:nvPr/>
          </p:nvSpPr>
          <p:spPr>
            <a:xfrm>
              <a:off x="3838570" y="1071552"/>
              <a:ext cx="2880000" cy="292895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3839903" y="1964526"/>
              <a:ext cx="2880000" cy="678661"/>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37778" y="1071552"/>
              <a:ext cx="2890800" cy="1568450"/>
              <a:chOff x="3844920" y="1071552"/>
              <a:chExt cx="2880000" cy="1568450"/>
            </a:xfrm>
          </p:grpSpPr>
          <p:sp>
            <p:nvSpPr>
              <p:cNvPr id="35" name="任意多边形 34"/>
              <p:cNvSpPr/>
              <p:nvPr/>
            </p:nvSpPr>
            <p:spPr>
              <a:xfrm>
                <a:off x="3844920" y="1071552"/>
                <a:ext cx="2880000" cy="1568450"/>
              </a:xfrm>
              <a:custGeom>
                <a:avLst/>
                <a:gdLst>
                  <a:gd name="connsiteX0" fmla="*/ 12700 w 2863850"/>
                  <a:gd name="connsiteY0" fmla="*/ 0 h 1568450"/>
                  <a:gd name="connsiteX1" fmla="*/ 2863850 w 2863850"/>
                  <a:gd name="connsiteY1" fmla="*/ 6350 h 1568450"/>
                  <a:gd name="connsiteX2" fmla="*/ 2851150 w 2863850"/>
                  <a:gd name="connsiteY2" fmla="*/ 895350 h 1568450"/>
                  <a:gd name="connsiteX3" fmla="*/ 0 w 2863850"/>
                  <a:gd name="connsiteY3" fmla="*/ 1568450 h 1568450"/>
                  <a:gd name="connsiteX4" fmla="*/ 12700 w 28638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850" h="1568450">
                    <a:moveTo>
                      <a:pt x="12700" y="0"/>
                    </a:moveTo>
                    <a:lnTo>
                      <a:pt x="2863850" y="6350"/>
                    </a:lnTo>
                    <a:lnTo>
                      <a:pt x="2851150" y="895350"/>
                    </a:lnTo>
                    <a:lnTo>
                      <a:pt x="0" y="1568450"/>
                    </a:lnTo>
                    <a:lnTo>
                      <a:pt x="12700" y="0"/>
                    </a:lnTo>
                    <a:close/>
                  </a:path>
                </a:pathLst>
              </a:cu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4071934" y="1357304"/>
                <a:ext cx="1285884" cy="642942"/>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7" name="TextBox 36"/>
            <p:cNvSpPr txBox="1"/>
            <p:nvPr/>
          </p:nvSpPr>
          <p:spPr>
            <a:xfrm>
              <a:off x="4387519" y="1500180"/>
              <a:ext cx="646331" cy="369332"/>
            </a:xfrm>
            <a:prstGeom prst="rect">
              <a:avLst/>
            </a:prstGeom>
            <a:noFill/>
          </p:spPr>
          <p:txBody>
            <a:bodyPr wrap="none" rtlCol="0">
              <a:spAutoFit/>
            </a:bodyPr>
            <a:lstStyle/>
            <a:p>
              <a:r>
                <a:rPr lang="zh-CN" altLang="en-US" b="1" dirty="0" smtClean="0">
                  <a:solidFill>
                    <a:srgbClr val="11576A"/>
                  </a:solidFill>
                  <a:latin typeface="+mj-ea"/>
                  <a:ea typeface="+mj-ea"/>
                </a:rPr>
                <a:t>死锁</a:t>
              </a:r>
              <a:endParaRPr lang="zh-CN" altLang="en-US" b="1" dirty="0">
                <a:solidFill>
                  <a:srgbClr val="11576A"/>
                </a:solidFill>
                <a:latin typeface="+mj-ea"/>
                <a:ea typeface="+mj-ea"/>
              </a:endParaRPr>
            </a:p>
          </p:txBody>
        </p:sp>
        <p:sp>
          <p:nvSpPr>
            <p:cNvPr id="38" name="TextBox 37"/>
            <p:cNvSpPr txBox="1"/>
            <p:nvPr/>
          </p:nvSpPr>
          <p:spPr>
            <a:xfrm>
              <a:off x="5753064" y="1214428"/>
              <a:ext cx="889987" cy="369332"/>
            </a:xfrm>
            <a:prstGeom prst="rect">
              <a:avLst/>
            </a:prstGeom>
            <a:noFill/>
          </p:spPr>
          <p:txBody>
            <a:bodyPr wrap="none" rtlCol="0">
              <a:spAutoFit/>
            </a:bodyPr>
            <a:lstStyle/>
            <a:p>
              <a:r>
                <a:rPr lang="zh-CN" altLang="en-US" b="1" dirty="0" smtClean="0">
                  <a:solidFill>
                    <a:srgbClr val="11576A"/>
                  </a:solidFill>
                  <a:latin typeface="+mj-ea"/>
                  <a:ea typeface="+mj-ea"/>
                </a:rPr>
                <a:t>不安全</a:t>
              </a:r>
              <a:endParaRPr lang="zh-CN" altLang="en-US" b="1" dirty="0">
                <a:solidFill>
                  <a:srgbClr val="11576A"/>
                </a:solidFill>
                <a:latin typeface="+mj-ea"/>
                <a:ea typeface="+mj-ea"/>
              </a:endParaRPr>
            </a:p>
          </p:txBody>
        </p:sp>
        <p:sp>
          <p:nvSpPr>
            <p:cNvPr id="39" name="TextBox 38"/>
            <p:cNvSpPr txBox="1"/>
            <p:nvPr/>
          </p:nvSpPr>
          <p:spPr>
            <a:xfrm>
              <a:off x="6046460" y="2285998"/>
              <a:ext cx="659155" cy="369332"/>
            </a:xfrm>
            <a:prstGeom prst="rect">
              <a:avLst/>
            </a:prstGeom>
            <a:noFill/>
          </p:spPr>
          <p:txBody>
            <a:bodyPr wrap="none" rtlCol="0">
              <a:spAutoFit/>
            </a:bodyPr>
            <a:lstStyle/>
            <a:p>
              <a:r>
                <a:rPr lang="zh-CN" altLang="en-US" b="1" dirty="0" smtClean="0">
                  <a:solidFill>
                    <a:srgbClr val="11576A"/>
                  </a:solidFill>
                  <a:latin typeface="+mj-ea"/>
                  <a:ea typeface="+mj-ea"/>
                </a:rPr>
                <a:t>安全</a:t>
              </a:r>
              <a:endParaRPr lang="zh-CN" altLang="en-US" b="1" dirty="0">
                <a:solidFill>
                  <a:srgbClr val="11576A"/>
                </a:solidFill>
                <a:latin typeface="+mj-ea"/>
                <a:ea typeface="+mj-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1"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银行家算法（</a:t>
            </a:r>
            <a:r>
              <a:rPr lang="en-US" altLang="zh-CN" dirty="0" smtClean="0">
                <a:sym typeface="Arial" panose="02080604020202020204" charset="0"/>
              </a:rPr>
              <a:t>Banker's Algorithm</a:t>
            </a:r>
            <a:r>
              <a:rPr lang="zh-CN" altLang="en-US" dirty="0" smtClean="0"/>
              <a:t>）</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915566"/>
            <a:ext cx="6155999" cy="642942"/>
            <a:chOff x="844893" y="1000114"/>
            <a:chExt cx="6155999" cy="642942"/>
          </a:xfrm>
        </p:grpSpPr>
        <p:sp>
          <p:nvSpPr>
            <p:cNvPr id="9" name="内容占位符 2"/>
            <p:cNvSpPr txBox="1"/>
            <p:nvPr/>
          </p:nvSpPr>
          <p:spPr>
            <a:xfrm>
              <a:off x="1142976" y="1000114"/>
              <a:ext cx="5857916"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银行家算法是一个避免死锁产生的算法。以银行借贷分配策略为基础，判断并保证系统处于安全状态</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591138"/>
            <a:ext cx="5738470" cy="647704"/>
            <a:chOff x="1262422" y="1591138"/>
            <a:chExt cx="5738470" cy="647704"/>
          </a:xfrm>
        </p:grpSpPr>
        <p:pic>
          <p:nvPicPr>
            <p:cNvPr id="14" name="图片 13" descr="小点1.png"/>
            <p:cNvPicPr>
              <a:picLocks noChangeAspect="1"/>
            </p:cNvPicPr>
            <p:nvPr/>
          </p:nvPicPr>
          <p:blipFill>
            <a:blip r:embed="rId1" cstate="print"/>
            <a:stretch>
              <a:fillRect/>
            </a:stretch>
          </p:blipFill>
          <p:spPr>
            <a:xfrm>
              <a:off x="1262422" y="1695914"/>
              <a:ext cx="151066" cy="148997"/>
            </a:xfrm>
            <a:prstGeom prst="rect">
              <a:avLst/>
            </a:prstGeom>
            <a:effectLst/>
          </p:spPr>
        </p:pic>
        <p:sp>
          <p:nvSpPr>
            <p:cNvPr id="17" name="内容占位符 2"/>
            <p:cNvSpPr txBox="1"/>
            <p:nvPr/>
          </p:nvSpPr>
          <p:spPr>
            <a:xfrm>
              <a:off x="1394985" y="1591138"/>
              <a:ext cx="5605907" cy="6477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客户在第一次申请贷款时，声明所需最大资金量，在满足所有贷款要求并完成项目时，及时归还</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214560"/>
            <a:ext cx="5667032" cy="622304"/>
            <a:chOff x="1262422" y="2214560"/>
            <a:chExt cx="5667032" cy="622304"/>
          </a:xfrm>
        </p:grpSpPr>
        <p:pic>
          <p:nvPicPr>
            <p:cNvPr id="18" name="图片 17" descr="小点1.png"/>
            <p:cNvPicPr>
              <a:picLocks noChangeAspect="1"/>
            </p:cNvPicPr>
            <p:nvPr/>
          </p:nvPicPr>
          <p:blipFill>
            <a:blip r:embed="rId1" cstate="print"/>
            <a:stretch>
              <a:fillRect/>
            </a:stretch>
          </p:blipFill>
          <p:spPr>
            <a:xfrm>
              <a:off x="1262422" y="2319336"/>
              <a:ext cx="151066" cy="148997"/>
            </a:xfrm>
            <a:prstGeom prst="rect">
              <a:avLst/>
            </a:prstGeom>
            <a:effectLst/>
          </p:spPr>
        </p:pic>
        <p:sp>
          <p:nvSpPr>
            <p:cNvPr id="19" name="内容占位符 2"/>
            <p:cNvSpPr txBox="1"/>
            <p:nvPr/>
          </p:nvSpPr>
          <p:spPr>
            <a:xfrm>
              <a:off x="1394985" y="2214560"/>
              <a:ext cx="5534469" cy="6223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在客户贷款数量不超过银行拥有的最大值时，银行家尽量满足客户需要</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11" name="组合 10"/>
          <p:cNvGrpSpPr/>
          <p:nvPr/>
        </p:nvGrpSpPr>
        <p:grpSpPr>
          <a:xfrm>
            <a:off x="1262422" y="2862104"/>
            <a:ext cx="3957650" cy="1293822"/>
            <a:chOff x="1262422" y="2862104"/>
            <a:chExt cx="3957650" cy="1293822"/>
          </a:xfrm>
        </p:grpSpPr>
        <p:grpSp>
          <p:nvGrpSpPr>
            <p:cNvPr id="6" name="组合 5"/>
            <p:cNvGrpSpPr/>
            <p:nvPr/>
          </p:nvGrpSpPr>
          <p:grpSpPr>
            <a:xfrm>
              <a:off x="1262422" y="2862104"/>
              <a:ext cx="3957650" cy="1293822"/>
              <a:chOff x="1262422" y="2765426"/>
              <a:chExt cx="3957650" cy="1293822"/>
            </a:xfrm>
          </p:grpSpPr>
          <p:pic>
            <p:nvPicPr>
              <p:cNvPr id="24" name="图片 23" descr="小点1.png"/>
              <p:cNvPicPr>
                <a:picLocks noChangeAspect="1"/>
              </p:cNvPicPr>
              <p:nvPr/>
            </p:nvPicPr>
            <p:blipFill>
              <a:blip r:embed="rId1" cstate="print"/>
              <a:stretch>
                <a:fillRect/>
              </a:stretch>
            </p:blipFill>
            <p:spPr>
              <a:xfrm>
                <a:off x="1262422" y="2870202"/>
                <a:ext cx="151066" cy="148997"/>
              </a:xfrm>
              <a:prstGeom prst="rect">
                <a:avLst/>
              </a:prstGeom>
              <a:effectLst/>
            </p:spPr>
          </p:pic>
          <p:sp>
            <p:nvSpPr>
              <p:cNvPr id="25" name="内容占位符 2"/>
              <p:cNvSpPr txBox="1"/>
              <p:nvPr/>
            </p:nvSpPr>
            <p:spPr>
              <a:xfrm>
                <a:off x="1394985" y="2765426"/>
                <a:ext cx="890999"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类比</a:t>
                </a:r>
                <a:endParaRPr lang="zh-CN" altLang="en-US" dirty="0"/>
              </a:p>
            </p:txBody>
          </p:sp>
          <p:pic>
            <p:nvPicPr>
              <p:cNvPr id="28" name="图片 27" descr="小点1.png"/>
              <p:cNvPicPr>
                <a:picLocks noChangeAspect="1"/>
              </p:cNvPicPr>
              <p:nvPr/>
            </p:nvPicPr>
            <p:blipFill>
              <a:blip r:embed="rId1" cstate="print"/>
              <a:stretch>
                <a:fillRect/>
              </a:stretch>
            </p:blipFill>
            <p:spPr>
              <a:xfrm>
                <a:off x="1510074" y="3184530"/>
                <a:ext cx="151066" cy="148997"/>
              </a:xfrm>
              <a:prstGeom prst="rect">
                <a:avLst/>
              </a:prstGeom>
              <a:effectLst/>
            </p:spPr>
          </p:pic>
          <p:sp>
            <p:nvSpPr>
              <p:cNvPr id="29" name="内容占位符 2"/>
              <p:cNvSpPr txBox="1"/>
              <p:nvPr/>
            </p:nvSpPr>
            <p:spPr>
              <a:xfrm>
                <a:off x="1642637" y="3079754"/>
                <a:ext cx="2929363"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银行家　　　操作系统</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0" name="图片 19" descr="小点1.png"/>
              <p:cNvPicPr>
                <a:picLocks noChangeAspect="1"/>
              </p:cNvPicPr>
              <p:nvPr/>
            </p:nvPicPr>
            <p:blipFill>
              <a:blip r:embed="rId1" cstate="print"/>
              <a:stretch>
                <a:fillRect/>
              </a:stretch>
            </p:blipFill>
            <p:spPr>
              <a:xfrm>
                <a:off x="1510074" y="3500444"/>
                <a:ext cx="151066" cy="148997"/>
              </a:xfrm>
              <a:prstGeom prst="rect">
                <a:avLst/>
              </a:prstGeom>
              <a:effectLst/>
            </p:spPr>
          </p:pic>
          <p:sp>
            <p:nvSpPr>
              <p:cNvPr id="21" name="内容占位符 2"/>
              <p:cNvSpPr txBox="1"/>
              <p:nvPr/>
            </p:nvSpPr>
            <p:spPr>
              <a:xfrm>
                <a:off x="1642637" y="3395668"/>
                <a:ext cx="2605511"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资金　　　　资源</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1" cstate="print"/>
              <a:stretch>
                <a:fillRect/>
              </a:stretch>
            </p:blipFill>
            <p:spPr>
              <a:xfrm>
                <a:off x="1510074" y="3806834"/>
                <a:ext cx="151066" cy="148997"/>
              </a:xfrm>
              <a:prstGeom prst="rect">
                <a:avLst/>
              </a:prstGeom>
              <a:effectLst/>
            </p:spPr>
          </p:pic>
          <p:sp>
            <p:nvSpPr>
              <p:cNvPr id="27" name="内容占位符 2"/>
              <p:cNvSpPr txBox="1"/>
              <p:nvPr/>
            </p:nvSpPr>
            <p:spPr>
              <a:xfrm>
                <a:off x="1642637" y="3702058"/>
                <a:ext cx="3577435"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客户　　　　申请资源的线程</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cxnSp>
          <p:nvCxnSpPr>
            <p:cNvPr id="10" name="直接箭头连接符 9"/>
            <p:cNvCxnSpPr/>
            <p:nvPr/>
          </p:nvCxnSpPr>
          <p:spPr>
            <a:xfrm>
              <a:off x="2627784" y="3363838"/>
              <a:ext cx="504056" cy="0"/>
            </a:xfrm>
            <a:prstGeom prst="straightConnector1">
              <a:avLst/>
            </a:prstGeom>
            <a:ln w="38100">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627784" y="3658958"/>
              <a:ext cx="504056" cy="0"/>
            </a:xfrm>
            <a:prstGeom prst="straightConnector1">
              <a:avLst/>
            </a:prstGeom>
            <a:ln w="38100">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627784" y="3946990"/>
              <a:ext cx="504056" cy="0"/>
            </a:xfrm>
            <a:prstGeom prst="straightConnector1">
              <a:avLst/>
            </a:prstGeom>
            <a:ln w="38100">
              <a:solidFill>
                <a:srgbClr val="11576A"/>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银行家算法：数据结构</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43577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sym typeface="Arial" panose="02080604020202020204" charset="0"/>
              </a:rPr>
              <a:t>n</a:t>
            </a:r>
            <a:r>
              <a:rPr lang="en-US" altLang="zh-CN" dirty="0" smtClean="0">
                <a:sym typeface="Arial" panose="02080604020202020204" charset="0"/>
              </a:rPr>
              <a:t> </a:t>
            </a:r>
            <a:r>
              <a:rPr lang="en-US" altLang="zh-CN" dirty="0" smtClean="0"/>
              <a:t>= </a:t>
            </a:r>
            <a:r>
              <a:rPr lang="zh-CN" altLang="en-US" dirty="0" smtClean="0"/>
              <a:t>线程数量</a:t>
            </a:r>
            <a:r>
              <a:rPr lang="en-US" altLang="zh-CN" dirty="0" smtClean="0"/>
              <a:t>, </a:t>
            </a:r>
            <a:r>
              <a:rPr lang="en-US" altLang="zh-CN" dirty="0" smtClean="0">
                <a:solidFill>
                  <a:srgbClr val="C00000"/>
                </a:solidFill>
                <a:sym typeface="Arial" panose="02080604020202020204" charset="0"/>
              </a:rPr>
              <a:t>m</a:t>
            </a:r>
            <a:r>
              <a:rPr lang="en-US" altLang="zh-CN" dirty="0" smtClean="0">
                <a:sym typeface="Arial" panose="02080604020202020204" charset="0"/>
              </a:rPr>
              <a:t> </a:t>
            </a:r>
            <a:r>
              <a:rPr lang="en-US" altLang="zh-CN" dirty="0" smtClean="0"/>
              <a:t>= </a:t>
            </a:r>
            <a:r>
              <a:rPr lang="zh-CN" altLang="en-US" dirty="0" smtClean="0"/>
              <a:t>资源类型数量</a:t>
            </a:r>
            <a:endParaRPr lang="en-US" altLang="zh-CN" dirty="0" smtClean="0"/>
          </a:p>
        </p:txBody>
      </p:sp>
      <p:grpSp>
        <p:nvGrpSpPr>
          <p:cNvPr id="2" name="组合 1"/>
          <p:cNvGrpSpPr/>
          <p:nvPr/>
        </p:nvGrpSpPr>
        <p:grpSpPr>
          <a:xfrm>
            <a:off x="844893" y="1331904"/>
            <a:ext cx="6679435" cy="808046"/>
            <a:chOff x="844893" y="1331904"/>
            <a:chExt cx="6679435" cy="808046"/>
          </a:xfrm>
        </p:grpSpPr>
        <p:sp>
          <p:nvSpPr>
            <p:cNvPr id="22" name="内容占位符 2"/>
            <p:cNvSpPr txBox="1"/>
            <p:nvPr/>
          </p:nvSpPr>
          <p:spPr>
            <a:xfrm>
              <a:off x="1142976" y="1331904"/>
              <a:ext cx="6381352" cy="8080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rPr>
                <a:t>Max</a:t>
              </a:r>
              <a:r>
                <a:rPr lang="zh-CN" altLang="en-US" dirty="0" smtClean="0">
                  <a:solidFill>
                    <a:srgbClr val="C00000"/>
                  </a:solidFill>
                </a:rPr>
                <a:t>（总需求量）</a:t>
              </a:r>
              <a:r>
                <a:rPr lang="en-US" altLang="zh-CN" dirty="0" smtClean="0"/>
                <a:t>: </a:t>
              </a:r>
              <a:r>
                <a:rPr lang="en-US" altLang="zh-CN" dirty="0" err="1" smtClean="0"/>
                <a:t>n×m</a:t>
              </a:r>
              <a:r>
                <a:rPr lang="zh-CN" altLang="en-US" dirty="0" smtClean="0"/>
                <a:t>矩阵</a:t>
              </a:r>
              <a:endParaRPr lang="en-US" altLang="zh-CN" dirty="0" smtClean="0"/>
            </a:p>
            <a:p>
              <a:pPr marL="0" indent="0"/>
              <a:r>
                <a:rPr lang="zh-CN" altLang="en-US" dirty="0" smtClean="0"/>
                <a:t>线程</a:t>
              </a:r>
              <a:r>
                <a:rPr lang="en-US" altLang="zh-CN" dirty="0" smtClean="0"/>
                <a:t>T</a:t>
              </a:r>
              <a:r>
                <a:rPr lang="en-US" altLang="zh-CN" baseline="-25000" dirty="0" smtClean="0"/>
                <a:t>i</a:t>
              </a:r>
              <a:r>
                <a:rPr lang="zh-CN" altLang="en-US" dirty="0" smtClean="0"/>
                <a:t>最多请求类型</a:t>
              </a:r>
              <a:r>
                <a:rPr lang="en-US" altLang="zh-CN" dirty="0" err="1" smtClean="0"/>
                <a:t>R</a:t>
              </a:r>
              <a:r>
                <a:rPr lang="en-US" altLang="zh-CN" baseline="-25000" dirty="0" err="1" smtClean="0"/>
                <a:t>j</a:t>
              </a:r>
              <a:r>
                <a:rPr lang="zh-CN" altLang="en-US" dirty="0" smtClean="0"/>
                <a:t>的资源</a:t>
              </a:r>
              <a:r>
                <a:rPr lang="zh-CN" altLang="zh-CN" dirty="0"/>
                <a:t> </a:t>
              </a:r>
              <a:r>
                <a:rPr lang="en-US" altLang="zh-CN" dirty="0" smtClean="0"/>
                <a:t>Max[</a:t>
              </a:r>
              <a:r>
                <a:rPr lang="en-US" altLang="zh-CN" dirty="0" err="1" smtClean="0"/>
                <a:t>i,j</a:t>
              </a:r>
              <a:r>
                <a:rPr lang="en-US" altLang="zh-CN" dirty="0" smtClean="0"/>
                <a:t>]</a:t>
              </a:r>
              <a:r>
                <a:rPr lang="zh-CN" altLang="en-US" dirty="0" smtClean="0"/>
                <a:t> 个实例</a:t>
              </a:r>
              <a:endParaRPr lang="en-US" altLang="zh-CN" dirty="0" smtClean="0"/>
            </a:p>
          </p:txBody>
        </p:sp>
        <p:sp>
          <p:nvSpPr>
            <p:cNvPr id="23" name="TextBox 22"/>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994810"/>
            <a:ext cx="6155999" cy="648378"/>
            <a:chOff x="844893" y="1994810"/>
            <a:chExt cx="6155999" cy="648378"/>
          </a:xfrm>
        </p:grpSpPr>
        <p:sp>
          <p:nvSpPr>
            <p:cNvPr id="13" name="内容占位符 2"/>
            <p:cNvSpPr txBox="1"/>
            <p:nvPr/>
          </p:nvSpPr>
          <p:spPr>
            <a:xfrm>
              <a:off x="1142976" y="1994810"/>
              <a:ext cx="5857916" cy="648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rPr>
                <a:t>Available</a:t>
              </a:r>
              <a:r>
                <a:rPr lang="zh-CN" altLang="en-US" dirty="0" smtClean="0">
                  <a:solidFill>
                    <a:srgbClr val="C00000"/>
                  </a:solidFill>
                </a:rPr>
                <a:t>（剩余空闲量）</a:t>
              </a:r>
              <a:r>
                <a:rPr lang="zh-CN" altLang="en-US" dirty="0" smtClean="0"/>
                <a:t>：长度为</a:t>
              </a:r>
              <a:r>
                <a:rPr lang="en-US" altLang="zh-CN" dirty="0" smtClean="0"/>
                <a:t>m</a:t>
              </a:r>
              <a:r>
                <a:rPr lang="zh-CN" altLang="en-US" dirty="0" smtClean="0"/>
                <a:t>的向量</a:t>
              </a:r>
              <a:endParaRPr lang="en-US" altLang="zh-CN" dirty="0" smtClean="0"/>
            </a:p>
            <a:p>
              <a:pPr marL="0" indent="0"/>
              <a:r>
                <a:rPr lang="zh-CN" altLang="en-US" dirty="0" smtClean="0"/>
                <a:t>当前有</a:t>
              </a:r>
              <a:r>
                <a:rPr lang="zh-CN" altLang="zh-CN" dirty="0"/>
                <a:t> </a:t>
              </a:r>
              <a:r>
                <a:rPr lang="en-US" altLang="zh-CN" dirty="0" smtClean="0"/>
                <a:t>Available[j]</a:t>
              </a:r>
              <a:r>
                <a:rPr lang="zh-CN" altLang="en-US" dirty="0" smtClean="0"/>
                <a:t> 个类型</a:t>
              </a:r>
              <a:r>
                <a:rPr lang="en-US" altLang="zh-CN" dirty="0" err="1" smtClean="0"/>
                <a:t>R</a:t>
              </a:r>
              <a:r>
                <a:rPr lang="en-US" altLang="zh-CN" baseline="-25000" dirty="0" err="1" smtClean="0"/>
                <a:t>j</a:t>
              </a:r>
              <a:r>
                <a:rPr lang="zh-CN" altLang="en-US" dirty="0" smtClean="0"/>
                <a:t>的资源实例可用</a:t>
              </a:r>
              <a:endParaRPr lang="en-US" altLang="zh-CN" dirty="0" smtClean="0"/>
            </a:p>
          </p:txBody>
        </p:sp>
        <p:sp>
          <p:nvSpPr>
            <p:cNvPr id="14" name="TextBox 13"/>
            <p:cNvSpPr txBox="1"/>
            <p:nvPr/>
          </p:nvSpPr>
          <p:spPr>
            <a:xfrm>
              <a:off x="844893" y="199481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642056"/>
            <a:ext cx="6298875" cy="715512"/>
            <a:chOff x="844893" y="2642056"/>
            <a:chExt cx="6298875" cy="715512"/>
          </a:xfrm>
        </p:grpSpPr>
        <p:sp>
          <p:nvSpPr>
            <p:cNvPr id="15" name="内容占位符 2"/>
            <p:cNvSpPr txBox="1"/>
            <p:nvPr/>
          </p:nvSpPr>
          <p:spPr>
            <a:xfrm>
              <a:off x="1142976" y="2642056"/>
              <a:ext cx="6000792" cy="7155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rPr>
                <a:t>Allocation</a:t>
              </a:r>
              <a:r>
                <a:rPr lang="zh-CN" altLang="en-US" dirty="0" smtClean="0">
                  <a:solidFill>
                    <a:srgbClr val="C00000"/>
                  </a:solidFill>
                </a:rPr>
                <a:t>（已分配量）</a:t>
              </a:r>
              <a:r>
                <a:rPr lang="en-US" altLang="zh-CN" dirty="0" smtClean="0"/>
                <a:t>：</a:t>
              </a:r>
              <a:r>
                <a:rPr lang="en-US" altLang="zh-CN" dirty="0" err="1" smtClean="0"/>
                <a:t>n×m</a:t>
              </a:r>
              <a:r>
                <a:rPr lang="zh-CN" altLang="en-US" dirty="0" smtClean="0"/>
                <a:t>矩阵</a:t>
              </a:r>
              <a:endParaRPr lang="en-US" altLang="zh-CN" dirty="0" smtClean="0"/>
            </a:p>
            <a:p>
              <a:pPr marL="0" indent="0"/>
              <a:r>
                <a:rPr lang="zh-CN" altLang="en-US" dirty="0" smtClean="0"/>
                <a:t>线程</a:t>
              </a:r>
              <a:r>
                <a:rPr lang="en-US" altLang="zh-CN" dirty="0" smtClean="0"/>
                <a:t>T</a:t>
              </a:r>
              <a:r>
                <a:rPr lang="en-US" altLang="zh-CN" baseline="-25000" dirty="0" smtClean="0"/>
                <a:t>i</a:t>
              </a:r>
              <a:r>
                <a:rPr lang="zh-CN" altLang="en-US" baseline="-25000" dirty="0" smtClean="0"/>
                <a:t> </a:t>
              </a:r>
              <a:r>
                <a:rPr lang="zh-CN" altLang="en-US" dirty="0" smtClean="0"/>
                <a:t>当前分配了 </a:t>
              </a:r>
              <a:r>
                <a:rPr lang="en-US" altLang="zh-CN" dirty="0"/>
                <a:t>Allocation</a:t>
              </a:r>
              <a:r>
                <a:rPr lang="en-US" altLang="zh-CN" dirty="0" smtClean="0"/>
                <a:t>[</a:t>
              </a:r>
              <a:r>
                <a:rPr lang="en-US" altLang="zh-CN" dirty="0" err="1"/>
                <a:t>i</a:t>
              </a:r>
              <a:r>
                <a:rPr lang="en-US" altLang="zh-CN" dirty="0" smtClean="0"/>
                <a:t>, j]</a:t>
              </a:r>
              <a:r>
                <a:rPr lang="zh-CN" altLang="en-US" dirty="0" smtClean="0"/>
                <a:t> 个</a:t>
              </a:r>
              <a:r>
                <a:rPr lang="en-US" altLang="zh-CN" dirty="0" err="1" smtClean="0"/>
                <a:t>R</a:t>
              </a:r>
              <a:r>
                <a:rPr lang="en-US" altLang="zh-CN" baseline="-25000" dirty="0" err="1" smtClean="0"/>
                <a:t>j</a:t>
              </a:r>
              <a:r>
                <a:rPr lang="zh-CN" altLang="en-US" dirty="0" smtClean="0"/>
                <a:t>的实例</a:t>
              </a:r>
              <a:endParaRPr lang="en-US" altLang="zh-CN" dirty="0" smtClean="0"/>
            </a:p>
          </p:txBody>
        </p:sp>
        <p:sp>
          <p:nvSpPr>
            <p:cNvPr id="16" name="TextBox 15"/>
            <p:cNvSpPr txBox="1"/>
            <p:nvPr/>
          </p:nvSpPr>
          <p:spPr>
            <a:xfrm>
              <a:off x="844893" y="26420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300644"/>
            <a:ext cx="6155999" cy="699866"/>
            <a:chOff x="844893" y="3300644"/>
            <a:chExt cx="6155999" cy="699866"/>
          </a:xfrm>
        </p:grpSpPr>
        <p:sp>
          <p:nvSpPr>
            <p:cNvPr id="17" name="内容占位符 2"/>
            <p:cNvSpPr txBox="1"/>
            <p:nvPr/>
          </p:nvSpPr>
          <p:spPr>
            <a:xfrm>
              <a:off x="1142976" y="3300644"/>
              <a:ext cx="5857916"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rPr>
                <a:t>Need</a:t>
              </a:r>
              <a:r>
                <a:rPr lang="zh-CN" altLang="en-US" dirty="0" smtClean="0">
                  <a:solidFill>
                    <a:srgbClr val="C00000"/>
                  </a:solidFill>
                </a:rPr>
                <a:t>（未来需要量）</a:t>
              </a:r>
              <a:r>
                <a:rPr lang="lv-LV" altLang="zh-CN" dirty="0" smtClean="0"/>
                <a:t>：n×m矩阵</a:t>
              </a:r>
              <a:endParaRPr lang="lv-LV" altLang="zh-CN" dirty="0" smtClean="0"/>
            </a:p>
            <a:p>
              <a:pPr marL="0" indent="0"/>
              <a:r>
                <a:rPr lang="zh-CN" altLang="en-US" dirty="0" smtClean="0"/>
                <a:t>线程</a:t>
              </a:r>
              <a:r>
                <a:rPr lang="en-US" altLang="zh-CN" dirty="0" smtClean="0"/>
                <a:t>T</a:t>
              </a:r>
              <a:r>
                <a:rPr lang="en-US" altLang="zh-CN" baseline="-25000" dirty="0" smtClean="0"/>
                <a:t>i</a:t>
              </a:r>
              <a:r>
                <a:rPr lang="zh-CN" altLang="en-US" baseline="-25000" dirty="0" smtClean="0"/>
                <a:t> </a:t>
              </a:r>
              <a:r>
                <a:rPr lang="zh-CN" altLang="en-US" dirty="0" smtClean="0"/>
                <a:t>未来</a:t>
              </a:r>
              <a:r>
                <a:rPr lang="lv-LV" altLang="zh-CN" dirty="0" smtClean="0"/>
                <a:t>需要</a:t>
              </a:r>
              <a:r>
                <a:rPr lang="zh-CN" altLang="en-US" dirty="0" smtClean="0"/>
                <a:t> </a:t>
              </a:r>
              <a:r>
                <a:rPr lang="en-US" altLang="zh-CN" dirty="0"/>
                <a:t>Need</a:t>
              </a:r>
              <a:r>
                <a:rPr lang="lv-LV" altLang="zh-CN" dirty="0"/>
                <a:t>[</a:t>
              </a:r>
              <a:r>
                <a:rPr lang="en-US" altLang="zh-CN" dirty="0" err="1" smtClean="0"/>
                <a:t>i</a:t>
              </a:r>
              <a:r>
                <a:rPr lang="lv-LV" altLang="zh-CN" dirty="0" smtClean="0"/>
                <a:t>, </a:t>
              </a:r>
              <a:r>
                <a:rPr lang="en-US" altLang="zh-CN" dirty="0" smtClean="0"/>
                <a:t>j</a:t>
              </a:r>
              <a:r>
                <a:rPr lang="lv-LV" altLang="zh-CN" dirty="0" smtClean="0"/>
                <a:t>] </a:t>
              </a:r>
              <a:r>
                <a:rPr lang="zh-CN" altLang="en-US" dirty="0" smtClean="0"/>
                <a:t>个</a:t>
              </a:r>
              <a:r>
                <a:rPr lang="en-US" altLang="zh-CN" dirty="0" err="1" smtClean="0"/>
                <a:t>R</a:t>
              </a:r>
              <a:r>
                <a:rPr lang="en-US" altLang="zh-CN" baseline="-25000" dirty="0" err="1" smtClean="0"/>
                <a:t>j</a:t>
              </a:r>
              <a:r>
                <a:rPr lang="zh-CN" altLang="en-US" dirty="0"/>
                <a:t>资源实例</a:t>
              </a:r>
              <a:endParaRPr lang="en-US" altLang="zh-CN" dirty="0" smtClean="0"/>
            </a:p>
          </p:txBody>
        </p:sp>
        <p:sp>
          <p:nvSpPr>
            <p:cNvPr id="18" name="TextBox 17"/>
            <p:cNvSpPr txBox="1"/>
            <p:nvPr/>
          </p:nvSpPr>
          <p:spPr>
            <a:xfrm>
              <a:off x="844893" y="330064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9" name="内容占位符 2"/>
          <p:cNvSpPr txBox="1"/>
          <p:nvPr/>
        </p:nvSpPr>
        <p:spPr>
          <a:xfrm>
            <a:off x="1142976" y="4143386"/>
            <a:ext cx="5857916" cy="5000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smtClean="0">
                <a:solidFill>
                  <a:srgbClr val="C00000"/>
                </a:solidFill>
                <a:sym typeface="Arial" panose="02080604020202020204" charset="0"/>
              </a:rPr>
              <a:t>Need[</a:t>
            </a:r>
            <a:r>
              <a:rPr lang="en-US" altLang="zh-CN" dirty="0" err="1" smtClean="0">
                <a:solidFill>
                  <a:srgbClr val="C00000"/>
                </a:solidFill>
                <a:sym typeface="Arial" panose="02080604020202020204" charset="0"/>
              </a:rPr>
              <a:t>i,j</a:t>
            </a:r>
            <a:r>
              <a:rPr lang="en-US" altLang="zh-CN" dirty="0" smtClean="0">
                <a:solidFill>
                  <a:srgbClr val="C00000"/>
                </a:solidFill>
                <a:sym typeface="Arial" panose="02080604020202020204" charset="0"/>
              </a:rPr>
              <a:t>] = Max[</a:t>
            </a:r>
            <a:r>
              <a:rPr lang="en-US" altLang="zh-CN" dirty="0" err="1" smtClean="0">
                <a:solidFill>
                  <a:srgbClr val="C00000"/>
                </a:solidFill>
                <a:sym typeface="Arial" panose="02080604020202020204" charset="0"/>
              </a:rPr>
              <a:t>i,j</a:t>
            </a:r>
            <a:r>
              <a:rPr lang="en-US" altLang="zh-CN" dirty="0" smtClean="0">
                <a:solidFill>
                  <a:srgbClr val="C00000"/>
                </a:solidFill>
                <a:sym typeface="Arial" panose="02080604020202020204" charset="0"/>
              </a:rPr>
              <a:t>] –</a:t>
            </a:r>
            <a:r>
              <a:rPr lang="zh-CN" altLang="en-US" dirty="0" smtClean="0">
                <a:solidFill>
                  <a:srgbClr val="C00000"/>
                </a:solidFill>
                <a:sym typeface="Arial" panose="02080604020202020204" charset="0"/>
              </a:rPr>
              <a:t> </a:t>
            </a:r>
            <a:r>
              <a:rPr lang="en-US" altLang="zh-CN" dirty="0" smtClean="0">
                <a:solidFill>
                  <a:srgbClr val="C00000"/>
                </a:solidFill>
                <a:sym typeface="Arial" panose="02080604020202020204" charset="0"/>
              </a:rPr>
              <a:t>Allocation[</a:t>
            </a:r>
            <a:r>
              <a:rPr lang="en-US" altLang="zh-CN" dirty="0" err="1" smtClean="0">
                <a:solidFill>
                  <a:srgbClr val="C00000"/>
                </a:solidFill>
                <a:sym typeface="Arial" panose="02080604020202020204" charset="0"/>
              </a:rPr>
              <a:t>i,j</a:t>
            </a:r>
            <a:r>
              <a:rPr lang="en-US" altLang="zh-CN" dirty="0" smtClean="0">
                <a:solidFill>
                  <a:srgbClr val="C00000"/>
                </a:solidFill>
                <a:sym typeface="Arial" panose="02080604020202020204" charset="0"/>
              </a:rPr>
              <a:t>]</a:t>
            </a:r>
            <a:endParaRPr lang="en-US" altLang="zh-CN" dirty="0" smtClean="0">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死锁示例：单向通行桥梁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2428874"/>
            <a:ext cx="2655537" cy="428628"/>
            <a:chOff x="844893" y="2428874"/>
            <a:chExt cx="2655537" cy="428628"/>
          </a:xfrm>
        </p:grpSpPr>
        <p:sp>
          <p:nvSpPr>
            <p:cNvPr id="9" name="内容占位符 2"/>
            <p:cNvSpPr txBox="1"/>
            <p:nvPr/>
          </p:nvSpPr>
          <p:spPr>
            <a:xfrm>
              <a:off x="1142976" y="242887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桥梁只能单向通行</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242887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143254"/>
            <a:ext cx="6391403" cy="428628"/>
            <a:chOff x="844893" y="3143254"/>
            <a:chExt cx="6391403" cy="428628"/>
          </a:xfrm>
        </p:grpSpPr>
        <p:sp>
          <p:nvSpPr>
            <p:cNvPr id="15" name="内容占位符 2"/>
            <p:cNvSpPr txBox="1"/>
            <p:nvPr/>
          </p:nvSpPr>
          <p:spPr>
            <a:xfrm>
              <a:off x="1142976" y="314325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可能出现死锁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31432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2786064"/>
            <a:ext cx="3869983" cy="428628"/>
            <a:chOff x="844893" y="2786064"/>
            <a:chExt cx="3869983" cy="428628"/>
          </a:xfrm>
        </p:grpSpPr>
        <p:sp>
          <p:nvSpPr>
            <p:cNvPr id="13" name="内容占位符 2"/>
            <p:cNvSpPr txBox="1"/>
            <p:nvPr/>
          </p:nvSpPr>
          <p:spPr>
            <a:xfrm>
              <a:off x="1142976" y="2786064"/>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桥的每个部分可视为一个资源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844893" y="27860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4" name="Group 17"/>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5"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46"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 name="组合 6"/>
          <p:cNvGrpSpPr/>
          <p:nvPr/>
        </p:nvGrpSpPr>
        <p:grpSpPr>
          <a:xfrm>
            <a:off x="949300" y="1000114"/>
            <a:ext cx="6276975" cy="1371600"/>
            <a:chOff x="949300" y="1000114"/>
            <a:chExt cx="6276975" cy="1371600"/>
          </a:xfrm>
        </p:grpSpPr>
        <p:grpSp>
          <p:nvGrpSpPr>
            <p:cNvPr id="22" name="Group 5"/>
            <p:cNvGrpSpPr/>
            <p:nvPr/>
          </p:nvGrpSpPr>
          <p:grpSpPr bwMode="auto">
            <a:xfrm>
              <a:off x="977875" y="1000114"/>
              <a:ext cx="6248400" cy="381000"/>
              <a:chOff x="0" y="0"/>
              <a:chExt cx="3936" cy="240"/>
            </a:xfrm>
          </p:grpSpPr>
          <p:sp>
            <p:nvSpPr>
              <p:cNvPr id="52" name="Line 6"/>
              <p:cNvSpPr>
                <a:spLocks noChangeShapeType="1"/>
              </p:cNvSpPr>
              <p:nvPr/>
            </p:nvSpPr>
            <p:spPr bwMode="auto">
              <a:xfrm>
                <a:off x="0" y="0"/>
                <a:ext cx="1152" cy="0"/>
              </a:xfrm>
              <a:prstGeom prst="line">
                <a:avLst/>
              </a:prstGeom>
              <a:noFill/>
              <a:ln w="38100">
                <a:solidFill>
                  <a:schemeClr val="tx1"/>
                </a:solidFill>
                <a:round/>
              </a:ln>
            </p:spPr>
            <p:txBody>
              <a:bodyPr wrap="none" anchor="ctr"/>
              <a:lstStyle/>
              <a:p>
                <a:endParaRPr lang="zh-CN" altLang="en-US"/>
              </a:p>
            </p:txBody>
          </p:sp>
          <p:sp>
            <p:nvSpPr>
              <p:cNvPr id="53" name="Line 7"/>
              <p:cNvSpPr>
                <a:spLocks noChangeShapeType="1"/>
              </p:cNvSpPr>
              <p:nvPr/>
            </p:nvSpPr>
            <p:spPr bwMode="auto">
              <a:xfrm>
                <a:off x="1152" y="0"/>
                <a:ext cx="384" cy="240"/>
              </a:xfrm>
              <a:prstGeom prst="line">
                <a:avLst/>
              </a:prstGeom>
              <a:noFill/>
              <a:ln w="38100">
                <a:solidFill>
                  <a:schemeClr val="tx1"/>
                </a:solidFill>
                <a:round/>
              </a:ln>
            </p:spPr>
            <p:txBody>
              <a:bodyPr wrap="none" anchor="ctr"/>
              <a:lstStyle/>
              <a:p>
                <a:endParaRPr lang="zh-CN" altLang="en-US"/>
              </a:p>
            </p:txBody>
          </p:sp>
          <p:sp>
            <p:nvSpPr>
              <p:cNvPr id="54" name="Line 8"/>
              <p:cNvSpPr>
                <a:spLocks noChangeShapeType="1"/>
              </p:cNvSpPr>
              <p:nvPr/>
            </p:nvSpPr>
            <p:spPr bwMode="auto">
              <a:xfrm>
                <a:off x="1536" y="240"/>
                <a:ext cx="864" cy="0"/>
              </a:xfrm>
              <a:prstGeom prst="line">
                <a:avLst/>
              </a:prstGeom>
              <a:noFill/>
              <a:ln w="38100">
                <a:solidFill>
                  <a:schemeClr val="tx1"/>
                </a:solidFill>
                <a:round/>
              </a:ln>
            </p:spPr>
            <p:txBody>
              <a:bodyPr wrap="none" anchor="ctr"/>
              <a:lstStyle/>
              <a:p>
                <a:endParaRPr lang="zh-CN" altLang="en-US"/>
              </a:p>
            </p:txBody>
          </p:sp>
          <p:sp>
            <p:nvSpPr>
              <p:cNvPr id="55" name="Line 9"/>
              <p:cNvSpPr>
                <a:spLocks noChangeShapeType="1"/>
              </p:cNvSpPr>
              <p:nvPr/>
            </p:nvSpPr>
            <p:spPr bwMode="auto">
              <a:xfrm flipV="1">
                <a:off x="2400" y="18"/>
                <a:ext cx="384" cy="222"/>
              </a:xfrm>
              <a:prstGeom prst="line">
                <a:avLst/>
              </a:prstGeom>
              <a:noFill/>
              <a:ln w="38100">
                <a:solidFill>
                  <a:schemeClr val="tx1"/>
                </a:solidFill>
                <a:round/>
              </a:ln>
            </p:spPr>
            <p:txBody>
              <a:bodyPr wrap="none" anchor="ctr"/>
              <a:lstStyle/>
              <a:p>
                <a:endParaRPr lang="zh-CN" altLang="en-US"/>
              </a:p>
            </p:txBody>
          </p:sp>
          <p:sp>
            <p:nvSpPr>
              <p:cNvPr id="56" name="Line 10"/>
              <p:cNvSpPr>
                <a:spLocks noChangeShapeType="1"/>
              </p:cNvSpPr>
              <p:nvPr/>
            </p:nvSpPr>
            <p:spPr bwMode="auto">
              <a:xfrm>
                <a:off x="2784" y="12"/>
                <a:ext cx="1152" cy="0"/>
              </a:xfrm>
              <a:prstGeom prst="line">
                <a:avLst/>
              </a:prstGeom>
              <a:noFill/>
              <a:ln w="38100">
                <a:solidFill>
                  <a:schemeClr val="tx1"/>
                </a:solidFill>
                <a:round/>
              </a:ln>
            </p:spPr>
            <p:txBody>
              <a:bodyPr wrap="none" anchor="ctr"/>
              <a:lstStyle/>
              <a:p>
                <a:endParaRPr lang="zh-CN" altLang="en-US"/>
              </a:p>
            </p:txBody>
          </p:sp>
        </p:grpSp>
        <p:grpSp>
          <p:nvGrpSpPr>
            <p:cNvPr id="23" name="Group 11"/>
            <p:cNvGrpSpPr/>
            <p:nvPr/>
          </p:nvGrpSpPr>
          <p:grpSpPr bwMode="auto">
            <a:xfrm flipV="1">
              <a:off x="977875" y="1990714"/>
              <a:ext cx="6248400" cy="381000"/>
              <a:chOff x="0" y="0"/>
              <a:chExt cx="3936" cy="240"/>
            </a:xfrm>
          </p:grpSpPr>
          <p:sp>
            <p:nvSpPr>
              <p:cNvPr id="47" name="Line 12"/>
              <p:cNvSpPr>
                <a:spLocks noChangeShapeType="1"/>
              </p:cNvSpPr>
              <p:nvPr/>
            </p:nvSpPr>
            <p:spPr bwMode="auto">
              <a:xfrm>
                <a:off x="0" y="0"/>
                <a:ext cx="1152" cy="0"/>
              </a:xfrm>
              <a:prstGeom prst="line">
                <a:avLst/>
              </a:prstGeom>
              <a:noFill/>
              <a:ln w="31750">
                <a:solidFill>
                  <a:schemeClr val="tx1"/>
                </a:solidFill>
                <a:round/>
              </a:ln>
            </p:spPr>
            <p:txBody>
              <a:bodyPr wrap="none" anchor="ctr"/>
              <a:lstStyle/>
              <a:p>
                <a:endParaRPr lang="zh-CN" altLang="en-US"/>
              </a:p>
            </p:txBody>
          </p:sp>
          <p:sp>
            <p:nvSpPr>
              <p:cNvPr id="48" name="Line 13"/>
              <p:cNvSpPr>
                <a:spLocks noChangeShapeType="1"/>
              </p:cNvSpPr>
              <p:nvPr/>
            </p:nvSpPr>
            <p:spPr bwMode="auto">
              <a:xfrm>
                <a:off x="1152" y="0"/>
                <a:ext cx="384" cy="240"/>
              </a:xfrm>
              <a:prstGeom prst="line">
                <a:avLst/>
              </a:prstGeom>
              <a:noFill/>
              <a:ln w="31750">
                <a:solidFill>
                  <a:schemeClr val="tx1"/>
                </a:solidFill>
                <a:round/>
              </a:ln>
            </p:spPr>
            <p:txBody>
              <a:bodyPr wrap="none" anchor="ctr"/>
              <a:lstStyle/>
              <a:p>
                <a:endParaRPr lang="zh-CN" altLang="en-US"/>
              </a:p>
            </p:txBody>
          </p:sp>
          <p:sp>
            <p:nvSpPr>
              <p:cNvPr id="49" name="Line 14"/>
              <p:cNvSpPr>
                <a:spLocks noChangeShapeType="1"/>
              </p:cNvSpPr>
              <p:nvPr/>
            </p:nvSpPr>
            <p:spPr bwMode="auto">
              <a:xfrm>
                <a:off x="1536" y="240"/>
                <a:ext cx="864" cy="0"/>
              </a:xfrm>
              <a:prstGeom prst="line">
                <a:avLst/>
              </a:prstGeom>
              <a:noFill/>
              <a:ln w="31750">
                <a:solidFill>
                  <a:schemeClr val="tx1"/>
                </a:solidFill>
                <a:round/>
              </a:ln>
            </p:spPr>
            <p:txBody>
              <a:bodyPr wrap="none" anchor="ctr"/>
              <a:lstStyle/>
              <a:p>
                <a:endParaRPr lang="zh-CN" altLang="en-US"/>
              </a:p>
            </p:txBody>
          </p:sp>
          <p:sp>
            <p:nvSpPr>
              <p:cNvPr id="50" name="Line 15"/>
              <p:cNvSpPr>
                <a:spLocks noChangeShapeType="1"/>
              </p:cNvSpPr>
              <p:nvPr/>
            </p:nvSpPr>
            <p:spPr bwMode="auto">
              <a:xfrm flipV="1">
                <a:off x="2400" y="18"/>
                <a:ext cx="384" cy="222"/>
              </a:xfrm>
              <a:prstGeom prst="line">
                <a:avLst/>
              </a:prstGeom>
              <a:noFill/>
              <a:ln w="31750">
                <a:solidFill>
                  <a:schemeClr val="tx1"/>
                </a:solidFill>
                <a:round/>
              </a:ln>
            </p:spPr>
            <p:txBody>
              <a:bodyPr wrap="none" anchor="ctr"/>
              <a:lstStyle/>
              <a:p>
                <a:endParaRPr lang="zh-CN" altLang="en-US"/>
              </a:p>
            </p:txBody>
          </p:sp>
          <p:sp>
            <p:nvSpPr>
              <p:cNvPr id="51" name="Line 16"/>
              <p:cNvSpPr>
                <a:spLocks noChangeShapeType="1"/>
              </p:cNvSpPr>
              <p:nvPr/>
            </p:nvSpPr>
            <p:spPr bwMode="auto">
              <a:xfrm>
                <a:off x="2784" y="12"/>
                <a:ext cx="1152" cy="0"/>
              </a:xfrm>
              <a:prstGeom prst="line">
                <a:avLst/>
              </a:prstGeom>
              <a:noFill/>
              <a:ln w="31750">
                <a:solidFill>
                  <a:schemeClr val="tx1"/>
                </a:solidFill>
                <a:round/>
              </a:ln>
            </p:spPr>
            <p:txBody>
              <a:bodyPr wrap="none" anchor="ctr"/>
              <a:lstStyle/>
              <a:p>
                <a:endParaRPr lang="zh-CN" altLang="en-US"/>
              </a:p>
            </p:txBody>
          </p:sp>
        </p:grpSp>
        <p:sp>
          <p:nvSpPr>
            <p:cNvPr id="25" name="Line 20"/>
            <p:cNvSpPr>
              <a:spLocks noChangeShapeType="1"/>
            </p:cNvSpPr>
            <p:nvPr/>
          </p:nvSpPr>
          <p:spPr bwMode="auto">
            <a:xfrm>
              <a:off x="949300" y="1666864"/>
              <a:ext cx="2019300" cy="0"/>
            </a:xfrm>
            <a:prstGeom prst="line">
              <a:avLst/>
            </a:prstGeom>
            <a:noFill/>
            <a:ln w="28575">
              <a:solidFill>
                <a:schemeClr val="tx1"/>
              </a:solidFill>
              <a:prstDash val="dash"/>
              <a:round/>
            </a:ln>
          </p:spPr>
          <p:txBody>
            <a:bodyPr wrap="none" anchor="ctr"/>
            <a:lstStyle/>
            <a:p>
              <a:endParaRPr lang="zh-CN" altLang="en-US"/>
            </a:p>
          </p:txBody>
        </p:sp>
        <p:sp>
          <p:nvSpPr>
            <p:cNvPr id="26" name="Line 21"/>
            <p:cNvSpPr>
              <a:spLocks noChangeShapeType="1"/>
            </p:cNvSpPr>
            <p:nvPr/>
          </p:nvSpPr>
          <p:spPr bwMode="auto">
            <a:xfrm>
              <a:off x="5149825" y="1657339"/>
              <a:ext cx="2019300" cy="0"/>
            </a:xfrm>
            <a:prstGeom prst="line">
              <a:avLst/>
            </a:prstGeom>
            <a:noFill/>
            <a:ln w="28575">
              <a:solidFill>
                <a:schemeClr val="tx1"/>
              </a:solidFill>
              <a:prstDash val="dash"/>
              <a:round/>
            </a:ln>
          </p:spPr>
          <p:txBody>
            <a:bodyPr wrap="none" anchor="ctr"/>
            <a:lstStyle/>
            <a:p>
              <a:endParaRPr lang="zh-CN" altLang="en-US"/>
            </a:p>
          </p:txBody>
        </p:sp>
      </p:grpSp>
      <p:grpSp>
        <p:nvGrpSpPr>
          <p:cNvPr id="33" name="Group 22"/>
          <p:cNvGrpSpPr/>
          <p:nvPr/>
        </p:nvGrpSpPr>
        <p:grpSpPr bwMode="auto">
          <a:xfrm>
            <a:off x="-540568" y="1062026"/>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3" name="Rectangle 23"/>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44" name="Rectangle 24"/>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34" name="Group 25"/>
          <p:cNvGrpSpPr/>
          <p:nvPr/>
        </p:nvGrpSpPr>
        <p:grpSpPr bwMode="auto">
          <a:xfrm flipH="1">
            <a:off x="9252520" y="2118105"/>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1" name="Rectangle 26"/>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42" name="Rectangle 27"/>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36" name="Group 31"/>
          <p:cNvGrpSpPr/>
          <p:nvPr/>
        </p:nvGrpSpPr>
        <p:grpSpPr bwMode="auto">
          <a:xfrm flipH="1">
            <a:off x="9252520" y="107631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37"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38"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21" name="组合 20"/>
          <p:cNvGrpSpPr/>
          <p:nvPr/>
        </p:nvGrpSpPr>
        <p:grpSpPr>
          <a:xfrm>
            <a:off x="1259632" y="3537658"/>
            <a:ext cx="6336704" cy="355598"/>
            <a:chOff x="1259632" y="3537658"/>
            <a:chExt cx="6336704" cy="355598"/>
          </a:xfrm>
        </p:grpSpPr>
        <p:sp>
          <p:nvSpPr>
            <p:cNvPr id="30" name="内容占位符 2"/>
            <p:cNvSpPr txBox="1"/>
            <p:nvPr/>
          </p:nvSpPr>
          <p:spPr>
            <a:xfrm>
              <a:off x="1394985" y="3537658"/>
              <a:ext cx="62013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对向行驶车辆在桥上相遇</a:t>
              </a:r>
              <a:endParaRPr lang="en-US" altLang="zh-CN" dirty="0" smtClean="0"/>
            </a:p>
          </p:txBody>
        </p:sp>
        <p:pic>
          <p:nvPicPr>
            <p:cNvPr id="57" name="图片 56" descr="小点1.png"/>
            <p:cNvPicPr>
              <a:picLocks noChangeAspect="1"/>
            </p:cNvPicPr>
            <p:nvPr/>
          </p:nvPicPr>
          <p:blipFill>
            <a:blip r:embed="rId1" cstate="print"/>
            <a:stretch>
              <a:fillRect/>
            </a:stretch>
          </p:blipFill>
          <p:spPr>
            <a:xfrm>
              <a:off x="1259632" y="3634208"/>
              <a:ext cx="151066" cy="148997"/>
            </a:xfrm>
            <a:prstGeom prst="rect">
              <a:avLst/>
            </a:prstGeom>
            <a:effectLst/>
          </p:spPr>
        </p:pic>
      </p:grpSp>
      <p:grpSp>
        <p:nvGrpSpPr>
          <p:cNvPr id="27" name="组合 26"/>
          <p:cNvGrpSpPr/>
          <p:nvPr/>
        </p:nvGrpSpPr>
        <p:grpSpPr>
          <a:xfrm>
            <a:off x="1262422" y="3865055"/>
            <a:ext cx="6316467" cy="355598"/>
            <a:chOff x="1262422" y="3865055"/>
            <a:chExt cx="6316467" cy="355598"/>
          </a:xfrm>
        </p:grpSpPr>
        <p:pic>
          <p:nvPicPr>
            <p:cNvPr id="29" name="图片 28" descr="小点1.png"/>
            <p:cNvPicPr>
              <a:picLocks noChangeAspect="1"/>
            </p:cNvPicPr>
            <p:nvPr/>
          </p:nvPicPr>
          <p:blipFill>
            <a:blip r:embed="rId1" cstate="print"/>
            <a:stretch>
              <a:fillRect/>
            </a:stretch>
          </p:blipFill>
          <p:spPr>
            <a:xfrm>
              <a:off x="1262422" y="3941881"/>
              <a:ext cx="151066" cy="148997"/>
            </a:xfrm>
            <a:prstGeom prst="rect">
              <a:avLst/>
            </a:prstGeom>
            <a:effectLst/>
          </p:spPr>
        </p:pic>
        <p:sp>
          <p:nvSpPr>
            <p:cNvPr id="58" name="内容占位符 2"/>
            <p:cNvSpPr txBox="1"/>
            <p:nvPr/>
          </p:nvSpPr>
          <p:spPr>
            <a:xfrm>
              <a:off x="1377538" y="3865055"/>
              <a:ext cx="620135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解决方法：一个方向的车辆倒退</a:t>
              </a:r>
              <a:r>
                <a:rPr lang="en-US" altLang="zh-CN" dirty="0" smtClean="0"/>
                <a:t>(</a:t>
              </a:r>
              <a:r>
                <a:rPr lang="zh-CN" altLang="en-US" dirty="0"/>
                <a:t>资源抢占和回退</a:t>
              </a:r>
              <a:r>
                <a:rPr lang="en-US" altLang="zh-CN" dirty="0" smtClean="0"/>
                <a:t>)</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2" name="Group 17"/>
          <p:cNvGrpSpPr/>
          <p:nvPr/>
        </p:nvGrpSpPr>
        <p:grpSpPr bwMode="auto">
          <a:xfrm>
            <a:off x="-538167" y="210617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3"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64"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5" name="Group 17"/>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6"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67"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8" name="Group 31"/>
          <p:cNvGrpSpPr/>
          <p:nvPr/>
        </p:nvGrpSpPr>
        <p:grpSpPr bwMode="auto">
          <a:xfrm flipH="1">
            <a:off x="9252520" y="1075797"/>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9"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70"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1" name="Group 31"/>
          <p:cNvGrpSpPr/>
          <p:nvPr/>
        </p:nvGrpSpPr>
        <p:grpSpPr bwMode="auto">
          <a:xfrm flipH="1">
            <a:off x="9242995" y="107009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72"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73"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0" presetClass="path" presetSubtype="0" accel="50000" decel="50000" fill="hold" nodeType="afterEffect">
                                  <p:stCondLst>
                                    <p:cond delay="0"/>
                                  </p:stCondLst>
                                  <p:childTnLst>
                                    <p:animMotion origin="layout" path="M 0.07917 -0.03272 L 0.3283 -0.03117 L 0.4066 -0.10401 L 0.55903 -0.10525 L 0.63489 -0.03426 L 1.08507 -0.03735 L 1.08073 -0.0358 " pathEditMode="relative" ptsTypes="AAAAAAA">
                                      <p:cBhvr>
                                        <p:cTn id="15" dur="6000" fill="hold"/>
                                        <p:tgtEl>
                                          <p:spTgt spid="24"/>
                                        </p:tgtEl>
                                        <p:attrNameLst>
                                          <p:attrName>ppt_x</p:attrName>
                                          <p:attrName>ppt_y</p:attrName>
                                        </p:attrNameLst>
                                      </p:cBhvr>
                                    </p:animMotion>
                                  </p:childTnLst>
                                </p:cTn>
                              </p:par>
                              <p:par>
                                <p:cTn id="16" presetID="0" presetClass="path" presetSubtype="0" accel="50000" decel="50000" fill="hold" nodeType="withEffect">
                                  <p:stCondLst>
                                    <p:cond delay="2000"/>
                                  </p:stCondLst>
                                  <p:childTnLst>
                                    <p:animMotion origin="layout" path="M -0.15348 0.02469 L -0.44862 0.02315 L -0.51268 0.09167 L -0.66684 0.09475 L -0.73855 0.01451 L -1.08507 0.01451 L -1.08681 0.01728 " pathEditMode="relative" ptsTypes="AAAAAAA">
                                      <p:cBhvr>
                                        <p:cTn id="17" dur="6000" fill="hold"/>
                                        <p:tgtEl>
                                          <p:spTgt spid="36"/>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0" presetClass="path" presetSubtype="0" accel="50000" decel="50000" fill="hold" nodeType="afterEffect">
                                  <p:stCondLst>
                                    <p:cond delay="0"/>
                                  </p:stCondLst>
                                  <p:childTnLst>
                                    <p:animMotion origin="layout" path="M 0.07916 -0.03272 L 0.32829 -0.03117 L 0.40659 -0.10401 L 0.55902 -0.10525 L 0.63489 -0.03426 L 1.08507 -0.03735 L 1.08073 -0.0358 " pathEditMode="relative" rAng="0" ptsTypes="AAAAAAA">
                                      <p:cBhvr>
                                        <p:cTn id="25" dur="6000" fill="hold"/>
                                        <p:tgtEl>
                                          <p:spTgt spid="62"/>
                                        </p:tgtEl>
                                        <p:attrNameLst>
                                          <p:attrName>ppt_x</p:attrName>
                                          <p:attrName>ppt_y</p:attrName>
                                        </p:attrNameLst>
                                      </p:cBhvr>
                                      <p:rCtr x="50295" y="-3549"/>
                                    </p:animMotion>
                                  </p:childTnLst>
                                </p:cTn>
                              </p:par>
                              <p:par>
                                <p:cTn id="26" presetID="0" presetClass="path" presetSubtype="0" accel="50000" decel="50000" fill="hold" nodeType="withEffect">
                                  <p:stCondLst>
                                    <p:cond delay="1500"/>
                                  </p:stCondLst>
                                  <p:childTnLst>
                                    <p:animMotion origin="layout" path="M 0.07917 -0.03272 L 0.3283 -0.03117 L 0.4066 -0.10401 L 0.55903 -0.10525 L 0.63489 -0.03426 L 1.08507 -0.03735 L 1.08073 -0.0358 " pathEditMode="relative" rAng="0" ptsTypes="AAAAAAA">
                                      <p:cBhvr>
                                        <p:cTn id="27" dur="6000" fill="hold"/>
                                        <p:tgtEl>
                                          <p:spTgt spid="65"/>
                                        </p:tgtEl>
                                        <p:attrNameLst>
                                          <p:attrName>ppt_x</p:attrName>
                                          <p:attrName>ppt_y</p:attrName>
                                        </p:attrNameLst>
                                      </p:cBhvr>
                                      <p:rCtr x="50295" y="-3549"/>
                                    </p:animMotion>
                                  </p:childTnLst>
                                </p:cTn>
                              </p:par>
                              <p:par>
                                <p:cTn id="28" presetID="0" presetClass="path" presetSubtype="0" accel="50000" decel="50000" fill="hold" nodeType="withEffect">
                                  <p:stCondLst>
                                    <p:cond delay="2500"/>
                                  </p:stCondLst>
                                  <p:childTnLst>
                                    <p:animMotion origin="layout" path="M -0.15348 0.02469 L -0.44862 0.02315 L -0.51268 0.09167 L -0.66684 0.09475 L -0.73855 0.01451 L -1.08507 0.01451 L -1.08681 0.01728 " pathEditMode="relative" rAng="0" ptsTypes="AAAAAAA">
                                      <p:cBhvr>
                                        <p:cTn id="29" dur="6000" fill="hold"/>
                                        <p:tgtEl>
                                          <p:spTgt spid="68"/>
                                        </p:tgtEl>
                                        <p:attrNameLst>
                                          <p:attrName>ppt_x</p:attrName>
                                          <p:attrName>ppt_y</p:attrName>
                                        </p:attrNameLst>
                                      </p:cBhvr>
                                      <p:rCtr x="-46667" y="2994"/>
                                    </p:animMotion>
                                  </p:childTnLst>
                                </p:cTn>
                              </p:par>
                              <p:par>
                                <p:cTn id="30" presetID="0" presetClass="path" presetSubtype="0" accel="50000" decel="50000" fill="hold" nodeType="withEffect">
                                  <p:stCondLst>
                                    <p:cond delay="4000"/>
                                  </p:stCondLst>
                                  <p:childTnLst>
                                    <p:animMotion origin="layout" path="M -0.15347 0.0247 L -0.44861 0.02315 L -0.51267 0.09167 L -0.66684 0.09476 L -0.73854 0.01451 L -1.08507 0.01451 L -1.0868 0.01729 " pathEditMode="relative" rAng="0" ptsTypes="AAAAAAA">
                                      <p:cBhvr>
                                        <p:cTn id="31" dur="6000" fill="hold"/>
                                        <p:tgtEl>
                                          <p:spTgt spid="71"/>
                                        </p:tgtEl>
                                        <p:attrNameLst>
                                          <p:attrName>ppt_x</p:attrName>
                                          <p:attrName>ppt_y</p:attrName>
                                        </p:attrNameLst>
                                      </p:cBhvr>
                                      <p:rCtr x="-46667" y="2994"/>
                                    </p:animMotion>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par>
                          <p:cTn id="41" fill="hold">
                            <p:stCondLst>
                              <p:cond delay="1000"/>
                            </p:stCondLst>
                            <p:childTnLst>
                              <p:par>
                                <p:cTn id="42" presetID="0" presetClass="path" presetSubtype="0" accel="50000" decel="50000" fill="hold" nodeType="afterEffect">
                                  <p:stCondLst>
                                    <p:cond delay="0"/>
                                  </p:stCondLst>
                                  <p:childTnLst>
                                    <p:animMotion origin="layout" path="M 0.08108 0.17006 L 0.33073 0.17006 L 0.4066 0.09877 L 0.4408 0.1 L 0.44167 0.1 " pathEditMode="relative" rAng="0" ptsTypes="AAAAA">
                                      <p:cBhvr>
                                        <p:cTn id="43" dur="2000" fill="hold"/>
                                        <p:tgtEl>
                                          <p:spTgt spid="33"/>
                                        </p:tgtEl>
                                        <p:attrNameLst>
                                          <p:attrName>ppt_x</p:attrName>
                                          <p:attrName>ppt_y</p:attrName>
                                        </p:attrNameLst>
                                      </p:cBhvr>
                                      <p:rCtr x="18021" y="-3580"/>
                                    </p:animMotion>
                                  </p:childTnLst>
                                </p:cTn>
                              </p:par>
                              <p:par>
                                <p:cTn id="44" presetID="0" presetClass="path" presetSubtype="0" accel="50000" decel="50000" fill="hold" nodeType="withEffect">
                                  <p:stCondLst>
                                    <p:cond delay="0"/>
                                  </p:stCondLst>
                                  <p:childTnLst>
                                    <p:animMotion origin="layout" path="M -0.15591 -0.17901 L -0.44757 -0.17778 L -0.51355 -0.10926 L -0.56007 -0.10926 L -0.55938 -0.10772 " pathEditMode="relative" ptsTypes="AAAAA">
                                      <p:cBhvr>
                                        <p:cTn id="45" dur="2000" fill="hold"/>
                                        <p:tgtEl>
                                          <p:spTgt spid="34"/>
                                        </p:tgtEl>
                                        <p:attrNameLst>
                                          <p:attrName>ppt_x</p:attrName>
                                          <p:attrName>ppt_y</p:attrName>
                                        </p:attrNameLst>
                                      </p:cBhvr>
                                    </p:animMotion>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childTnLst>
                          </p:cTn>
                        </p:par>
                        <p:par>
                          <p:cTn id="51" fill="hold">
                            <p:stCondLst>
                              <p:cond delay="500"/>
                            </p:stCondLst>
                            <p:childTnLst>
                              <p:par>
                                <p:cTn id="52" presetID="0" presetClass="path" presetSubtype="0" accel="50000" decel="50000" fill="hold" nodeType="afterEffect">
                                  <p:stCondLst>
                                    <p:cond delay="0"/>
                                  </p:stCondLst>
                                  <p:childTnLst>
                                    <p:animMotion origin="layout" path="M 0.44166 0.1 L 0.40486 0.09877 L 0.32829 0.17562 L 0.27916 0.17562 L 0.27916 0.17562 " pathEditMode="relative" ptsTypes="AAAAA">
                                      <p:cBhvr>
                                        <p:cTn id="53" dur="2000" fill="hold"/>
                                        <p:tgtEl>
                                          <p:spTgt spid="33"/>
                                        </p:tgtEl>
                                        <p:attrNameLst>
                                          <p:attrName>ppt_x</p:attrName>
                                          <p:attrName>ppt_y</p:attrName>
                                        </p:attrNameLst>
                                      </p:cBhvr>
                                    </p:animMotion>
                                  </p:childTnLst>
                                </p:cTn>
                              </p:par>
                            </p:childTnLst>
                          </p:cTn>
                        </p:par>
                        <p:par>
                          <p:cTn id="54" fill="hold">
                            <p:stCondLst>
                              <p:cond delay="2500"/>
                            </p:stCondLst>
                            <p:childTnLst>
                              <p:par>
                                <p:cTn id="55" presetID="0" presetClass="path" presetSubtype="0" accel="50000" decel="50000" fill="hold" nodeType="afterEffect">
                                  <p:stCondLst>
                                    <p:cond delay="0"/>
                                  </p:stCondLst>
                                  <p:childTnLst>
                                    <p:animMotion origin="layout" path="M -0.55938 -0.10771 L -0.66441 -0.10771 L -0.73785 -0.18919 L -1.07188 -0.19043 L -1.07188 -0.19043 " pathEditMode="relative" ptsTypes="AAAAA">
                                      <p:cBhvr>
                                        <p:cTn id="56" dur="2000" fill="hold"/>
                                        <p:tgtEl>
                                          <p:spTgt spid="3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银行家算法：安全状态判断</a:t>
            </a:r>
            <a:endParaRPr lang="en-US" altLang="zh-CN" dirty="0"/>
          </a:p>
        </p:txBody>
      </p:sp>
      <p:grpSp>
        <p:nvGrpSpPr>
          <p:cNvPr id="2" name="组合 1"/>
          <p:cNvGrpSpPr/>
          <p:nvPr/>
        </p:nvGrpSpPr>
        <p:grpSpPr>
          <a:xfrm>
            <a:off x="870606" y="839877"/>
            <a:ext cx="7693984" cy="926049"/>
            <a:chOff x="870606" y="839877"/>
            <a:chExt cx="7693984" cy="926049"/>
          </a:xfrm>
        </p:grpSpPr>
        <p:sp>
          <p:nvSpPr>
            <p:cNvPr id="9" name="内容占位符 2"/>
            <p:cNvSpPr txBox="1"/>
            <p:nvPr/>
          </p:nvSpPr>
          <p:spPr>
            <a:xfrm>
              <a:off x="5991690" y="1165867"/>
              <a:ext cx="2572900"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ct val="80000"/>
                </a:lnSpc>
              </a:pPr>
              <a:r>
                <a:rPr lang="zh-CN" altLang="en-US" sz="1600" b="1" dirty="0" smtClean="0">
                  <a:solidFill>
                    <a:srgbClr val="11576A"/>
                  </a:solidFill>
                  <a:latin typeface="微软雅黑" pitchFamily="34" charset="-122"/>
                  <a:ea typeface="微软雅黑" pitchFamily="34" charset="-122"/>
                </a:rPr>
                <a:t>//当前资源剩余空闲量</a:t>
              </a:r>
              <a:endParaRPr lang="zh-CN" altLang="en-US" sz="1600" b="1" dirty="0" smtClean="0">
                <a:solidFill>
                  <a:srgbClr val="11576A"/>
                </a:solidFill>
                <a:latin typeface="微软雅黑" pitchFamily="34" charset="-122"/>
                <a:ea typeface="微软雅黑" pitchFamily="34" charset="-122"/>
              </a:endParaRPr>
            </a:p>
            <a:p>
              <a:pPr marL="0" lvl="3">
                <a:lnSpc>
                  <a:spcPct val="800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ct val="80000"/>
                </a:lnSpc>
              </a:pPr>
              <a:endParaRPr lang="zh-CN" altLang="en-US" sz="1600" dirty="0"/>
            </a:p>
          </p:txBody>
        </p:sp>
        <p:sp>
          <p:nvSpPr>
            <p:cNvPr id="4" name="内容占位符 2"/>
            <p:cNvSpPr txBox="1"/>
            <p:nvPr/>
          </p:nvSpPr>
          <p:spPr>
            <a:xfrm>
              <a:off x="6733204" y="1422118"/>
              <a:ext cx="1761000"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ct val="80000"/>
                </a:lnSpc>
              </a:pPr>
              <a:r>
                <a:rPr lang="zh-CN" altLang="en-US" sz="1600" b="1" dirty="0" smtClean="0">
                  <a:solidFill>
                    <a:srgbClr val="11576A"/>
                  </a:solidFill>
                </a:rPr>
                <a:t>//线程</a:t>
              </a:r>
              <a:r>
                <a:rPr lang="en-US" altLang="zh-CN" sz="1600" dirty="0" err="1" smtClean="0"/>
                <a:t>i</a:t>
              </a:r>
              <a:r>
                <a:rPr lang="zh-CN" altLang="en-US" sz="1600" dirty="0" smtClean="0"/>
                <a:t>没结束</a:t>
              </a:r>
              <a:endParaRPr lang="zh-CN" altLang="en-US" sz="1600" b="1" dirty="0" smtClean="0">
                <a:solidFill>
                  <a:srgbClr val="11576A"/>
                </a:solidFill>
              </a:endParaRPr>
            </a:p>
            <a:p>
              <a:pPr marL="0" lvl="3">
                <a:lnSpc>
                  <a:spcPct val="800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ct val="80000"/>
                </a:lnSpc>
              </a:pPr>
              <a:endParaRPr lang="zh-CN" altLang="en-US" sz="1600" dirty="0"/>
            </a:p>
          </p:txBody>
        </p:sp>
        <p:sp>
          <p:nvSpPr>
            <p:cNvPr id="12" name="矩形 11"/>
            <p:cNvSpPr/>
            <p:nvPr/>
          </p:nvSpPr>
          <p:spPr>
            <a:xfrm>
              <a:off x="870606" y="839877"/>
              <a:ext cx="5645610" cy="923330"/>
            </a:xfrm>
            <a:prstGeom prst="rect">
              <a:avLst/>
            </a:prstGeom>
          </p:spPr>
          <p:txBody>
            <a:bodyPr wrap="square">
              <a:spAutoFit/>
            </a:bodyPr>
            <a:lstStyle/>
            <a:p>
              <a:pPr>
                <a:buFont typeface="Monotype Sorts" charset="0"/>
                <a:buNone/>
              </a:pPr>
              <a:r>
                <a:rPr lang="en-US" altLang="zh-CN" b="1" dirty="0" smtClean="0">
                  <a:solidFill>
                    <a:srgbClr val="11576A"/>
                  </a:solidFill>
                  <a:latin typeface="微软雅黑" pitchFamily="34" charset="-122"/>
                  <a:ea typeface="微软雅黑" pitchFamily="34" charset="-122"/>
                </a:rPr>
                <a:t>1.</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和</a:t>
              </a:r>
              <a:r>
                <a:rPr lang="en-US" altLang="zh-CN" b="1" dirty="0" smtClean="0">
                  <a:solidFill>
                    <a:srgbClr val="C00000"/>
                  </a:solidFill>
                  <a:latin typeface="微软雅黑" pitchFamily="34" charset="-122"/>
                  <a:ea typeface="微软雅黑" pitchFamily="34" charset="-122"/>
                  <a:sym typeface="Arial" panose="02080604020202020204" charset="0"/>
                </a:rPr>
                <a:t>Finish</a:t>
              </a:r>
              <a:r>
                <a:rPr lang="en-US" altLang="zh-CN" b="1" dirty="0" smtClean="0">
                  <a:solidFill>
                    <a:srgbClr val="11576A"/>
                  </a:solidFill>
                  <a:latin typeface="微软雅黑" pitchFamily="34" charset="-122"/>
                  <a:ea typeface="微软雅黑" pitchFamily="34" charset="-122"/>
                  <a:sym typeface="Arial" panose="02080604020202020204" charset="0"/>
                </a:rPr>
                <a:t> </a:t>
              </a:r>
              <a:r>
                <a:rPr lang="zh-CN" altLang="en-US" b="1" dirty="0" smtClean="0">
                  <a:solidFill>
                    <a:srgbClr val="11576A"/>
                  </a:solidFill>
                  <a:latin typeface="微软雅黑" pitchFamily="34" charset="-122"/>
                  <a:ea typeface="微软雅黑" pitchFamily="34" charset="-122"/>
                </a:rPr>
                <a:t>分别是长度为</a:t>
              </a:r>
              <a:r>
                <a:rPr lang="en-US" altLang="zh-CN" b="1" dirty="0" smtClean="0">
                  <a:solidFill>
                    <a:srgbClr val="11576A"/>
                  </a:solidFill>
                  <a:latin typeface="微软雅黑" pitchFamily="34" charset="-122"/>
                  <a:ea typeface="微软雅黑" pitchFamily="34" charset="-122"/>
                </a:rPr>
                <a:t>m</a:t>
              </a:r>
              <a:r>
                <a:rPr lang="zh-CN" altLang="en-US" b="1" dirty="0" smtClean="0">
                  <a:solidFill>
                    <a:srgbClr val="11576A"/>
                  </a:solidFill>
                  <a:latin typeface="微软雅黑" pitchFamily="34" charset="-122"/>
                  <a:ea typeface="微软雅黑" pitchFamily="34" charset="-122"/>
                </a:rPr>
                <a:t>和</a:t>
              </a:r>
              <a:r>
                <a:rPr lang="en-US" altLang="zh-CN" b="1" dirty="0" smtClean="0">
                  <a:solidFill>
                    <a:srgbClr val="11576A"/>
                  </a:solidFill>
                  <a:latin typeface="微软雅黑" pitchFamily="34" charset="-122"/>
                  <a:ea typeface="微软雅黑" pitchFamily="34" charset="-122"/>
                </a:rPr>
                <a:t>n</a:t>
              </a:r>
              <a:r>
                <a:rPr lang="zh-CN" altLang="en-US" b="1" dirty="0" smtClean="0">
                  <a:solidFill>
                    <a:srgbClr val="11576A"/>
                  </a:solidFill>
                  <a:latin typeface="微软雅黑" pitchFamily="34" charset="-122"/>
                  <a:ea typeface="微软雅黑" pitchFamily="34" charset="-122"/>
                </a:rPr>
                <a:t>的向量初始化</a:t>
              </a:r>
              <a:r>
                <a:rPr lang="en-US" altLang="zh-CN" b="1" dirty="0" smtClean="0">
                  <a:solidFill>
                    <a:srgbClr val="11576A"/>
                  </a:solidFill>
                  <a:latin typeface="微软雅黑" pitchFamily="34" charset="-122"/>
                  <a:ea typeface="微软雅黑" pitchFamily="34" charset="-122"/>
                </a:rPr>
                <a:t>:</a:t>
              </a:r>
              <a:endParaRPr lang="en-US" altLang="zh-CN" b="1" dirty="0" smtClean="0">
                <a:solidFill>
                  <a:srgbClr val="11576A"/>
                </a:solidFill>
                <a:latin typeface="微软雅黑" pitchFamily="34" charset="-122"/>
                <a:ea typeface="微软雅黑" pitchFamily="34" charset="-122"/>
              </a:endParaRPr>
            </a:p>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 Available</a:t>
              </a:r>
              <a:endParaRPr lang="en-US" altLang="zh-CN" b="1" dirty="0" smtClean="0">
                <a:solidFill>
                  <a:srgbClr val="11576A"/>
                </a:solidFill>
                <a:latin typeface="微软雅黑" pitchFamily="34" charset="-122"/>
                <a:ea typeface="微软雅黑" pitchFamily="34" charset="-122"/>
              </a:endParaRPr>
            </a:p>
            <a:p>
              <a:pPr>
                <a:buFont typeface="Arial" panose="02080604020202020204" charset="0"/>
                <a:buNone/>
              </a:pPr>
              <a:r>
                <a:rPr lang="en-US" altLang="zh-CN" b="1" smtClean="0">
                  <a:solidFill>
                    <a:srgbClr val="11576A"/>
                  </a:solidFill>
                  <a:latin typeface="微软雅黑" pitchFamily="34" charset="-122"/>
                  <a:ea typeface="微软雅黑" pitchFamily="34" charset="-122"/>
                </a:rPr>
                <a:t>   </a:t>
              </a:r>
              <a:r>
                <a:rPr lang="en-US" altLang="zh-CN" b="1" smtClean="0">
                  <a:solidFill>
                    <a:srgbClr val="C00000"/>
                  </a:solidFill>
                  <a:latin typeface="微软雅黑" pitchFamily="34" charset="-122"/>
                  <a:ea typeface="微软雅黑" pitchFamily="34" charset="-122"/>
                </a:rPr>
                <a:t>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false for </a:t>
              </a:r>
              <a:r>
                <a:rPr lang="en-US" altLang="zh-CN" b="1" dirty="0" err="1" smtClean="0">
                  <a:solidFill>
                    <a:srgbClr val="11576A"/>
                  </a:solidFill>
                  <a:latin typeface="微软雅黑" pitchFamily="34" charset="-122"/>
                  <a:ea typeface="微软雅黑" pitchFamily="34" charset="-122"/>
                </a:rPr>
                <a:t>i</a:t>
              </a:r>
              <a:r>
                <a:rPr lang="zh-CN" altLang="en-US" b="1" dirty="0" smtClean="0">
                  <a:solidFill>
                    <a:srgbClr val="11576A"/>
                  </a:solidFill>
                  <a:latin typeface="微软雅黑" pitchFamily="34" charset="-122"/>
                  <a:ea typeface="微软雅黑" pitchFamily="34" charset="-122"/>
                </a:rPr>
                <a:t>：</a:t>
              </a:r>
              <a:r>
                <a:rPr lang="en-US" altLang="zh-CN" b="1" dirty="0" smtClean="0">
                  <a:solidFill>
                    <a:srgbClr val="11576A"/>
                  </a:solidFill>
                  <a:latin typeface="微软雅黑" pitchFamily="34" charset="-122"/>
                  <a:ea typeface="微软雅黑" pitchFamily="34" charset="-122"/>
                </a:rPr>
                <a:t>1,2, …, n.</a:t>
              </a:r>
              <a:r>
                <a:rPr lang="zh-CN" altLang="en-US" b="1" dirty="0" smtClean="0">
                  <a:solidFill>
                    <a:srgbClr val="11576A"/>
                  </a:solidFill>
                  <a:latin typeface="微软雅黑" pitchFamily="34" charset="-122"/>
                  <a:ea typeface="微软雅黑" pitchFamily="34" charset="-122"/>
                </a:rPr>
                <a:t> </a:t>
              </a:r>
            </a:p>
          </p:txBody>
        </p:sp>
      </p:grpSp>
      <p:grpSp>
        <p:nvGrpSpPr>
          <p:cNvPr id="3" name="组合 2"/>
          <p:cNvGrpSpPr/>
          <p:nvPr/>
        </p:nvGrpSpPr>
        <p:grpSpPr>
          <a:xfrm>
            <a:off x="870606" y="1745529"/>
            <a:ext cx="7888774" cy="923330"/>
            <a:chOff x="870606" y="1745529"/>
            <a:chExt cx="7888774" cy="923330"/>
          </a:xfrm>
        </p:grpSpPr>
        <p:sp>
          <p:nvSpPr>
            <p:cNvPr id="5" name="内容占位符 2"/>
            <p:cNvSpPr txBox="1"/>
            <p:nvPr/>
          </p:nvSpPr>
          <p:spPr>
            <a:xfrm>
              <a:off x="4616008" y="2053933"/>
              <a:ext cx="4143372"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ct val="80000"/>
                </a:lnSpc>
              </a:pPr>
              <a:r>
                <a:rPr lang="zh-CN" altLang="en-US" sz="1600" b="1" dirty="0" smtClean="0">
                  <a:solidFill>
                    <a:srgbClr val="11576A"/>
                  </a:solidFill>
                </a:rPr>
                <a:t>//</a:t>
              </a:r>
              <a:r>
                <a:rPr lang="zh-CN" altLang="en-US" sz="1600" dirty="0" smtClean="0"/>
                <a:t>接下来找出</a:t>
              </a:r>
              <a:r>
                <a:rPr lang="en-US" altLang="zh-CN" sz="1600" dirty="0" smtClean="0"/>
                <a:t>Need</a:t>
              </a:r>
              <a:r>
                <a:rPr lang="zh-CN" altLang="en-US" sz="1600" dirty="0" smtClean="0"/>
                <a:t>比</a:t>
              </a:r>
              <a:r>
                <a:rPr lang="en-US" altLang="zh-CN" sz="1600" dirty="0" smtClean="0"/>
                <a:t>Work</a:t>
              </a:r>
              <a:r>
                <a:rPr lang="zh-CN" altLang="en-US" sz="1600" dirty="0" smtClean="0"/>
                <a:t>小的线程</a:t>
              </a:r>
              <a:r>
                <a:rPr lang="en-US" altLang="zh-CN" sz="1600" dirty="0" err="1" smtClean="0"/>
                <a:t>i</a:t>
              </a:r>
              <a:endParaRPr lang="en-US" altLang="zh-CN" sz="1600" dirty="0" smtClean="0"/>
            </a:p>
            <a:p>
              <a:pPr marL="457200" indent="-457200">
                <a:lnSpc>
                  <a:spcPct val="80000"/>
                </a:lnSpc>
              </a:pPr>
              <a:endParaRPr lang="zh-CN" altLang="en-US" sz="1600" b="1" dirty="0" smtClean="0">
                <a:solidFill>
                  <a:srgbClr val="11576A"/>
                </a:solidFill>
              </a:endParaRPr>
            </a:p>
            <a:p>
              <a:pPr marL="0" lvl="3">
                <a:lnSpc>
                  <a:spcPct val="800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ct val="80000"/>
                </a:lnSpc>
              </a:pPr>
              <a:endParaRPr lang="zh-CN" altLang="en-US" sz="1600" dirty="0"/>
            </a:p>
          </p:txBody>
        </p:sp>
        <p:sp>
          <p:nvSpPr>
            <p:cNvPr id="13" name="矩形 12"/>
            <p:cNvSpPr/>
            <p:nvPr/>
          </p:nvSpPr>
          <p:spPr>
            <a:xfrm>
              <a:off x="870606" y="1745529"/>
              <a:ext cx="3989426" cy="923330"/>
            </a:xfrm>
            <a:prstGeom prst="rect">
              <a:avLst/>
            </a:prstGeom>
          </p:spPr>
          <p:txBody>
            <a:bodyPr wrap="square">
              <a:spAutoFit/>
            </a:bodyPr>
            <a:lstStyle/>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2.</a:t>
              </a:r>
              <a:r>
                <a:rPr lang="zh-CN" altLang="en-US" b="1" dirty="0" smtClean="0">
                  <a:solidFill>
                    <a:srgbClr val="11576A"/>
                  </a:solidFill>
                  <a:latin typeface="微软雅黑" pitchFamily="34" charset="-122"/>
                  <a:ea typeface="微软雅黑" pitchFamily="34" charset="-122"/>
                </a:rPr>
                <a:t>寻找线程</a:t>
              </a:r>
              <a:r>
                <a:rPr lang="en-US" altLang="zh-CN" b="1" dirty="0" smtClean="0">
                  <a:solidFill>
                    <a:srgbClr val="11576A"/>
                  </a:solidFill>
                  <a:latin typeface="微软雅黑" pitchFamily="34" charset="-122"/>
                  <a:ea typeface="微软雅黑" pitchFamily="34" charset="-122"/>
                </a:rPr>
                <a:t>T</a:t>
              </a:r>
              <a:r>
                <a:rPr lang="en-US" altLang="zh-CN" b="1" baseline="-25000" dirty="0"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 </a:t>
              </a:r>
              <a:endParaRPr lang="en-US" altLang="zh-CN" b="1" dirty="0" smtClean="0">
                <a:solidFill>
                  <a:srgbClr val="11576A"/>
                </a:solidFill>
                <a:latin typeface="微软雅黑" pitchFamily="34" charset="-122"/>
                <a:ea typeface="微软雅黑" pitchFamily="34" charset="-122"/>
              </a:endParaRPr>
            </a:p>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   (a) Finish[</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 = false</a:t>
              </a:r>
              <a:endParaRPr lang="en-US" altLang="zh-CN" b="1" dirty="0" smtClean="0">
                <a:solidFill>
                  <a:srgbClr val="11576A"/>
                </a:solidFill>
                <a:latin typeface="微软雅黑" pitchFamily="34" charset="-122"/>
                <a:ea typeface="微软雅黑" pitchFamily="34" charset="-122"/>
              </a:endParaRPr>
            </a:p>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   (b) Need[</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a:t>
              </a:r>
              <a:r>
                <a:rPr lang="zh-CN" altLang="en-US" b="1" dirty="0" smtClean="0">
                  <a:solidFill>
                    <a:srgbClr val="11576A"/>
                  </a:solidFill>
                  <a:latin typeface="微软雅黑" pitchFamily="34" charset="-122"/>
                  <a:ea typeface="微软雅黑" pitchFamily="34" charset="-122"/>
                  <a:sym typeface="东文宋体" charset="0"/>
                </a:rPr>
                <a:t>≤</a:t>
              </a:r>
              <a:r>
                <a:rPr lang="en-US" altLang="zh-CN" b="1" dirty="0" smtClean="0">
                  <a:solidFill>
                    <a:srgbClr val="11576A"/>
                  </a:solidFill>
                  <a:latin typeface="微软雅黑" pitchFamily="34" charset="-122"/>
                  <a:ea typeface="微软雅黑" pitchFamily="34" charset="-122"/>
                  <a:sym typeface="Symbol" charset="0"/>
                </a:rPr>
                <a:t>Work</a:t>
              </a:r>
            </a:p>
          </p:txBody>
        </p:sp>
      </p:grpSp>
      <p:grpSp>
        <p:nvGrpSpPr>
          <p:cNvPr id="7" name="组合 6"/>
          <p:cNvGrpSpPr/>
          <p:nvPr/>
        </p:nvGrpSpPr>
        <p:grpSpPr>
          <a:xfrm>
            <a:off x="857192" y="3032308"/>
            <a:ext cx="7387216" cy="923330"/>
            <a:chOff x="857192" y="3000378"/>
            <a:chExt cx="7387216" cy="923330"/>
          </a:xfrm>
        </p:grpSpPr>
        <p:sp>
          <p:nvSpPr>
            <p:cNvPr id="6" name="内容占位符 2"/>
            <p:cNvSpPr txBox="1"/>
            <p:nvPr/>
          </p:nvSpPr>
          <p:spPr>
            <a:xfrm>
              <a:off x="4699000" y="3035066"/>
              <a:ext cx="3545408" cy="60825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r>
                <a:rPr lang="zh-CN" altLang="en-US" sz="1600" b="1" dirty="0" smtClean="0">
                  <a:solidFill>
                    <a:srgbClr val="11576A"/>
                  </a:solidFill>
                </a:rPr>
                <a:t>//</a:t>
              </a:r>
              <a:r>
                <a:rPr lang="zh-CN" altLang="en-US" sz="1600" dirty="0" smtClean="0"/>
                <a:t>线程</a:t>
              </a:r>
              <a:r>
                <a:rPr lang="en-US" altLang="zh-CN" sz="1600" dirty="0" err="1" smtClean="0"/>
                <a:t>i</a:t>
              </a:r>
              <a:r>
                <a:rPr lang="zh-CN" altLang="en-US" sz="1600" dirty="0" smtClean="0"/>
                <a:t>的资源需求量小于当前剩余空闲资源量</a:t>
              </a:r>
              <a:r>
                <a:rPr lang="en-US" altLang="zh-CN" sz="1600" dirty="0" smtClean="0"/>
                <a:t>, </a:t>
              </a:r>
              <a:r>
                <a:rPr lang="zh-CN" altLang="en-US" sz="1600" dirty="0" smtClean="0"/>
                <a:t>所以配置给它再回收</a:t>
              </a:r>
              <a:endParaRPr lang="en-US" altLang="zh-CN" sz="1600" b="1" dirty="0" smtClean="0">
                <a:solidFill>
                  <a:srgbClr val="11576A"/>
                </a:solidFill>
              </a:endParaRPr>
            </a:p>
            <a:p>
              <a:pPr marL="457200" indent="-457200">
                <a:lnSpc>
                  <a:spcPct val="80000"/>
                </a:lnSpc>
              </a:pPr>
              <a:endParaRPr lang="zh-CN" altLang="en-US" sz="1600" dirty="0"/>
            </a:p>
          </p:txBody>
        </p:sp>
        <p:sp>
          <p:nvSpPr>
            <p:cNvPr id="14" name="矩形 13"/>
            <p:cNvSpPr/>
            <p:nvPr/>
          </p:nvSpPr>
          <p:spPr>
            <a:xfrm>
              <a:off x="857192" y="3000378"/>
              <a:ext cx="3857684" cy="923330"/>
            </a:xfrm>
            <a:prstGeom prst="rect">
              <a:avLst/>
            </a:prstGeom>
          </p:spPr>
          <p:txBody>
            <a:bodyPr wrap="square">
              <a:spAutoFit/>
            </a:bodyPr>
            <a:lstStyle/>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3.Work = Work + Allocation</a:t>
              </a:r>
              <a:r>
                <a:rPr lang="en-US" altLang="zh-CN" b="1" dirty="0">
                  <a:solidFill>
                    <a:srgbClr val="11576A"/>
                  </a:solidFill>
                  <a:latin typeface="微软雅黑" pitchFamily="34" charset="-122"/>
                  <a:ea typeface="微软雅黑" pitchFamily="34" charset="-122"/>
                </a:rPr>
                <a:t>[</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a:t>
              </a:r>
              <a:br>
                <a:rPr lang="en-US" altLang="zh-CN" b="1" dirty="0" smtClean="0">
                  <a:solidFill>
                    <a:srgbClr val="11576A"/>
                  </a:solidFill>
                  <a:latin typeface="微软雅黑" pitchFamily="34" charset="-122"/>
                  <a:ea typeface="微软雅黑" pitchFamily="34" charset="-122"/>
                </a:rPr>
              </a:br>
              <a:r>
                <a:rPr lang="en-US" altLang="zh-CN" b="1" dirty="0" smtClean="0">
                  <a:solidFill>
                    <a:srgbClr val="11576A"/>
                  </a:solidFill>
                  <a:latin typeface="微软雅黑" pitchFamily="34" charset="-122"/>
                  <a:ea typeface="微软雅黑" pitchFamily="34" charset="-122"/>
                </a:rPr>
                <a:t>   Finish[</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 = true</a:t>
              </a:r>
              <a:br>
                <a:rPr lang="en-US" altLang="zh-CN" b="1" dirty="0" smtClean="0">
                  <a:solidFill>
                    <a:srgbClr val="11576A"/>
                  </a:solidFill>
                  <a:latin typeface="微软雅黑" pitchFamily="34" charset="-122"/>
                  <a:ea typeface="微软雅黑" pitchFamily="34" charset="-122"/>
                </a:rPr>
              </a:b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转</a:t>
              </a:r>
              <a:r>
                <a:rPr lang="en-US" altLang="zh-CN" b="1" dirty="0" smtClean="0">
                  <a:solidFill>
                    <a:srgbClr val="11576A"/>
                  </a:solidFill>
                  <a:latin typeface="微软雅黑" pitchFamily="34" charset="-122"/>
                  <a:ea typeface="微软雅黑" pitchFamily="34" charset="-122"/>
                </a:rPr>
                <a:t>2.</a:t>
              </a:r>
              <a:endParaRPr lang="en-US" altLang="zh-CN"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99634" y="3941643"/>
            <a:ext cx="7365876" cy="646331"/>
            <a:chOff x="899634" y="3849481"/>
            <a:chExt cx="7365876" cy="646331"/>
          </a:xfrm>
        </p:grpSpPr>
        <p:sp>
          <p:nvSpPr>
            <p:cNvPr id="10" name="内容占位符 2"/>
            <p:cNvSpPr txBox="1"/>
            <p:nvPr/>
          </p:nvSpPr>
          <p:spPr>
            <a:xfrm>
              <a:off x="5475758" y="3873280"/>
              <a:ext cx="2789752" cy="5558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r>
                <a:rPr lang="zh-CN" altLang="en-US" sz="1600" b="1" dirty="0" smtClean="0">
                  <a:solidFill>
                    <a:srgbClr val="11576A"/>
                  </a:solidFill>
                </a:rPr>
                <a:t>//</a:t>
              </a:r>
              <a:r>
                <a:rPr lang="zh-CN" altLang="en-US" sz="1600" dirty="0" smtClean="0"/>
                <a:t>所有线程的</a:t>
              </a:r>
              <a:r>
                <a:rPr lang="en-US" altLang="zh-CN" sz="1600" dirty="0" smtClean="0"/>
                <a:t>Finish</a:t>
              </a:r>
              <a:r>
                <a:rPr lang="zh-CN" altLang="en-US" sz="1600" dirty="0" smtClean="0"/>
                <a:t>为</a:t>
              </a:r>
              <a:r>
                <a:rPr lang="en-US" altLang="zh-CN" sz="1600" dirty="0" smtClean="0"/>
                <a:t>True,</a:t>
              </a:r>
              <a:r>
                <a:rPr lang="zh-CN" altLang="en-US" sz="1600" dirty="0" smtClean="0"/>
                <a:t>表明系统处于安全状态</a:t>
              </a:r>
              <a:endParaRPr lang="zh-CN" altLang="en-US" sz="1600" dirty="0" smtClean="0"/>
            </a:p>
            <a:p>
              <a:pPr marL="457200" indent="-457200">
                <a:lnSpc>
                  <a:spcPct val="80000"/>
                </a:lnSpc>
              </a:pPr>
              <a:endParaRPr lang="zh-CN" altLang="en-US" sz="1600" dirty="0"/>
            </a:p>
          </p:txBody>
        </p:sp>
        <p:sp>
          <p:nvSpPr>
            <p:cNvPr id="15" name="矩形 14"/>
            <p:cNvSpPr/>
            <p:nvPr/>
          </p:nvSpPr>
          <p:spPr>
            <a:xfrm>
              <a:off x="899634" y="3849481"/>
              <a:ext cx="4572032" cy="646331"/>
            </a:xfrm>
            <a:prstGeom prst="rect">
              <a:avLst/>
            </a:prstGeom>
          </p:spPr>
          <p:txBody>
            <a:bodyPr wrap="square">
              <a:spAutoFit/>
            </a:bodyPr>
            <a:lstStyle/>
            <a:p>
              <a:pPr>
                <a:buFont typeface="Arial" panose="02080604020202020204" charset="0"/>
                <a:buNone/>
              </a:pPr>
              <a:r>
                <a:rPr lang="en-US" altLang="zh-CN" b="1" dirty="0" smtClean="0">
                  <a:solidFill>
                    <a:srgbClr val="11576A"/>
                  </a:solidFill>
                  <a:latin typeface="微软雅黑" pitchFamily="34" charset="-122"/>
                  <a:ea typeface="微软雅黑" pitchFamily="34" charset="-122"/>
                </a:rPr>
                <a:t>4.</a:t>
              </a:r>
              <a:r>
                <a:rPr lang="zh-CN" altLang="en-US" b="1" dirty="0" smtClean="0">
                  <a:solidFill>
                    <a:srgbClr val="11576A"/>
                  </a:solidFill>
                  <a:latin typeface="微软雅黑" pitchFamily="34" charset="-122"/>
                  <a:ea typeface="微软雅黑" pitchFamily="34" charset="-122"/>
                </a:rPr>
                <a:t>如所有线程</a:t>
              </a:r>
              <a:r>
                <a:rPr lang="en-US" altLang="zh-CN" b="1" dirty="0" smtClean="0">
                  <a:solidFill>
                    <a:srgbClr val="11576A"/>
                  </a:solidFill>
                  <a:latin typeface="微软雅黑" pitchFamily="34" charset="-122"/>
                  <a:ea typeface="微软雅黑" pitchFamily="34" charset="-122"/>
                </a:rPr>
                <a:t>Ti</a:t>
              </a:r>
              <a:r>
                <a:rPr lang="zh-CN" altLang="en-US" b="1" dirty="0" smtClean="0">
                  <a:solidFill>
                    <a:srgbClr val="11576A"/>
                  </a:solidFill>
                  <a:latin typeface="微软雅黑" pitchFamily="34" charset="-122"/>
                  <a:ea typeface="微软雅黑" pitchFamily="34" charset="-122"/>
                </a:rPr>
                <a:t>满足</a:t>
              </a:r>
              <a:r>
                <a:rPr lang="en-US" altLang="zh-CN" b="1" dirty="0" smtClean="0">
                  <a:solidFill>
                    <a:srgbClr val="11576A"/>
                  </a:solidFill>
                  <a:latin typeface="微软雅黑" pitchFamily="34" charset="-122"/>
                  <a:ea typeface="微软雅黑" pitchFamily="34" charset="-122"/>
                </a:rPr>
                <a:t>Finish[</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 == true</a:t>
              </a:r>
              <a:r>
                <a:rPr lang="zh-CN" altLang="en-US" b="1" dirty="0" smtClean="0">
                  <a:solidFill>
                    <a:srgbClr val="11576A"/>
                  </a:solidFill>
                  <a:latin typeface="微软雅黑" pitchFamily="34" charset="-122"/>
                  <a:ea typeface="微软雅黑" pitchFamily="34" charset="-122"/>
                </a:rPr>
                <a:t>，</a:t>
              </a:r>
              <a:endParaRPr lang="en-US" altLang="zh-CN" b="1" dirty="0" smtClean="0">
                <a:solidFill>
                  <a:srgbClr val="11576A"/>
                </a:solidFill>
                <a:latin typeface="微软雅黑" pitchFamily="34" charset="-122"/>
                <a:ea typeface="微软雅黑" pitchFamily="34" charset="-122"/>
              </a:endParaRPr>
            </a:p>
            <a:p>
              <a:pPr>
                <a:buFont typeface="Arial" panose="02080604020202020204" charset="0"/>
                <a:buNone/>
              </a:pPr>
              <a:r>
                <a:rPr lang="zh-CN" altLang="zh-CN" b="1" dirty="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  则系统处于安全状态</a:t>
              </a:r>
              <a:endParaRPr lang="en-US" altLang="zh-CN" b="1" dirty="0" smtClean="0">
                <a:solidFill>
                  <a:srgbClr val="11576A"/>
                </a:solidFill>
                <a:latin typeface="微软雅黑" pitchFamily="34" charset="-122"/>
                <a:ea typeface="微软雅黑" pitchFamily="34" charset="-122"/>
              </a:endParaRPr>
            </a:p>
          </p:txBody>
        </p:sp>
      </p:grpSp>
      <p:sp>
        <p:nvSpPr>
          <p:cNvPr id="16" name="矩形 15"/>
          <p:cNvSpPr/>
          <p:nvPr/>
        </p:nvSpPr>
        <p:spPr>
          <a:xfrm>
            <a:off x="1095340" y="2644239"/>
            <a:ext cx="3989426" cy="369332"/>
          </a:xfrm>
          <a:prstGeom prst="rect">
            <a:avLst/>
          </a:prstGeom>
        </p:spPr>
        <p:txBody>
          <a:bodyPr wrap="square">
            <a:spAutoFit/>
          </a:bodyPr>
          <a:lstStyle/>
          <a:p>
            <a:pPr>
              <a:buFont typeface="Arial" panose="02080604020202020204" charset="0"/>
              <a:buNone/>
            </a:pPr>
            <a:r>
              <a:rPr lang="zh-CN" altLang="en-US" b="1" dirty="0" smtClean="0">
                <a:solidFill>
                  <a:srgbClr val="11576A"/>
                </a:solidFill>
                <a:latin typeface="微软雅黑" pitchFamily="34" charset="-122"/>
                <a:ea typeface="微软雅黑" pitchFamily="34" charset="-122"/>
                <a:sym typeface="Symbol" charset="0"/>
              </a:rPr>
              <a:t>没有找到满足条件的</a:t>
            </a:r>
            <a:r>
              <a:rPr lang="en-US" altLang="zh-CN" b="1" dirty="0" smtClean="0">
                <a:solidFill>
                  <a:srgbClr val="11576A"/>
                </a:solidFill>
                <a:latin typeface="微软雅黑" pitchFamily="34" charset="-122"/>
                <a:ea typeface="微软雅黑" pitchFamily="34" charset="-122"/>
                <a:sym typeface="Symbol" charset="0"/>
              </a:rPr>
              <a:t>T</a:t>
            </a:r>
            <a:r>
              <a:rPr lang="en-US" altLang="zh-CN" b="1" baseline="-25000" dirty="0" smtClean="0">
                <a:solidFill>
                  <a:srgbClr val="11576A"/>
                </a:solidFill>
                <a:latin typeface="微软雅黑" pitchFamily="34" charset="-122"/>
                <a:ea typeface="微软雅黑" pitchFamily="34" charset="-122"/>
                <a:sym typeface="Symbol" charset="0"/>
              </a:rPr>
              <a:t>i</a:t>
            </a:r>
            <a:r>
              <a:rPr lang="zh-CN" altLang="en-US" b="1" dirty="0" smtClean="0">
                <a:solidFill>
                  <a:srgbClr val="11576A"/>
                </a:solidFill>
                <a:latin typeface="微软雅黑" pitchFamily="34" charset="-122"/>
                <a:ea typeface="微软雅黑" pitchFamily="34" charset="-122"/>
                <a:sym typeface="Symbol" charset="0"/>
              </a:rPr>
              <a:t>，转</a:t>
            </a:r>
            <a:r>
              <a:rPr lang="en-US" altLang="zh-CN" b="1" dirty="0" smtClean="0">
                <a:solidFill>
                  <a:srgbClr val="11576A"/>
                </a:solidFill>
                <a:latin typeface="微软雅黑" pitchFamily="34" charset="-122"/>
                <a:ea typeface="微软雅黑" pitchFamily="34" charset="-122"/>
                <a:sym typeface="Symbol" charset="0"/>
              </a:rPr>
              <a:t>4</a:t>
            </a:r>
            <a:r>
              <a:rPr lang="zh-CN" altLang="en-US" b="1" dirty="0" smtClean="0">
                <a:solidFill>
                  <a:srgbClr val="11576A"/>
                </a:solidFill>
                <a:latin typeface="微软雅黑" pitchFamily="34" charset="-122"/>
                <a:ea typeface="微软雅黑" pitchFamily="34" charset="-122"/>
                <a:sym typeface="Symbol"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a:t>
            </a:r>
            <a:endParaRPr lang="en-US" altLang="zh-CN" dirty="0"/>
          </a:p>
        </p:txBody>
      </p:sp>
      <p:sp>
        <p:nvSpPr>
          <p:cNvPr id="18" name="矩形 17"/>
          <p:cNvSpPr/>
          <p:nvPr/>
        </p:nvSpPr>
        <p:spPr>
          <a:xfrm>
            <a:off x="881037" y="843558"/>
            <a:ext cx="5786478" cy="584775"/>
          </a:xfrm>
          <a:prstGeom prst="rect">
            <a:avLst/>
          </a:prstGeom>
        </p:spPr>
        <p:txBody>
          <a:bodyPr wrap="square">
            <a:spAutoFit/>
          </a:bodyPr>
          <a:lstStyle/>
          <a:p>
            <a:pP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初始化: </a:t>
            </a:r>
            <a:r>
              <a:rPr lang="en-US" altLang="zh-CN" sz="1600" b="1" dirty="0" err="1" smtClean="0">
                <a:solidFill>
                  <a:srgbClr val="11576A"/>
                </a:solidFill>
                <a:latin typeface="微软雅黑" pitchFamily="34" charset="-122"/>
                <a:ea typeface="微软雅黑" pitchFamily="34" charset="-122"/>
              </a:rPr>
              <a:t>Request</a:t>
            </a:r>
            <a:r>
              <a:rPr lang="en-US" altLang="zh-CN" sz="1600" b="1" baseline="-25000" dirty="0" err="1" smtClean="0">
                <a:solidFill>
                  <a:srgbClr val="11576A"/>
                </a:solidFill>
                <a:latin typeface="微软雅黑" pitchFamily="34" charset="-122"/>
                <a:ea typeface="微软雅黑" pitchFamily="34" charset="-122"/>
              </a:rPr>
              <a:t>i</a:t>
            </a:r>
            <a:r>
              <a:rPr lang="en-US" altLang="zh-CN" sz="1600" b="1" dirty="0" smtClean="0">
                <a:solidFill>
                  <a:srgbClr val="11576A"/>
                </a:solidFill>
                <a:latin typeface="微软雅黑" pitchFamily="34" charset="-122"/>
                <a:ea typeface="微软雅黑" pitchFamily="34" charset="-122"/>
              </a:rPr>
              <a:t> </a:t>
            </a:r>
            <a:r>
              <a:rPr lang="zh-CN" altLang="en-US" sz="1600" b="1" dirty="0" smtClean="0">
                <a:solidFill>
                  <a:srgbClr val="11576A"/>
                </a:solidFill>
                <a:latin typeface="微软雅黑" pitchFamily="34" charset="-122"/>
                <a:ea typeface="微软雅黑" pitchFamily="34" charset="-122"/>
              </a:rPr>
              <a:t>线程</a:t>
            </a:r>
            <a:r>
              <a:rPr lang="en-US" altLang="zh-CN" sz="1600" b="1" dirty="0" smtClean="0">
                <a:solidFill>
                  <a:srgbClr val="11576A"/>
                </a:solidFill>
                <a:latin typeface="微软雅黑" pitchFamily="34" charset="-122"/>
                <a:ea typeface="微软雅黑" pitchFamily="34" charset="-122"/>
              </a:rPr>
              <a:t>T</a:t>
            </a:r>
            <a:r>
              <a:rPr lang="en-US" altLang="zh-CN" sz="1600" b="1" baseline="-25000" dirty="0" smtClean="0">
                <a:solidFill>
                  <a:srgbClr val="11576A"/>
                </a:solidFill>
                <a:latin typeface="微软雅黑" pitchFamily="34" charset="-122"/>
                <a:ea typeface="微软雅黑" pitchFamily="34" charset="-122"/>
              </a:rPr>
              <a:t>i</a:t>
            </a:r>
            <a:r>
              <a:rPr lang="zh-CN" altLang="en-US" sz="1600" b="1" dirty="0" smtClean="0">
                <a:solidFill>
                  <a:srgbClr val="11576A"/>
                </a:solidFill>
                <a:latin typeface="微软雅黑" pitchFamily="34" charset="-122"/>
                <a:ea typeface="微软雅黑" pitchFamily="34" charset="-122"/>
              </a:rPr>
              <a:t>的资源请求向量</a:t>
            </a:r>
            <a:endParaRPr lang="en-US" altLang="zh-CN" sz="1600" b="1" dirty="0" smtClean="0">
              <a:solidFill>
                <a:srgbClr val="11576A"/>
              </a:solidFill>
              <a:latin typeface="微软雅黑" pitchFamily="34" charset="-122"/>
              <a:ea typeface="微软雅黑" pitchFamily="34" charset="-122"/>
            </a:endParaRPr>
          </a:p>
          <a:p>
            <a:pPr>
              <a:buNone/>
            </a:pPr>
            <a:r>
              <a:rPr lang="zh-CN" altLang="en-US" sz="1600" b="1" dirty="0" smtClean="0">
                <a:solidFill>
                  <a:srgbClr val="11576A"/>
                </a:solidFill>
                <a:latin typeface="微软雅黑" pitchFamily="34" charset="-122"/>
                <a:ea typeface="微软雅黑" pitchFamily="34" charset="-122"/>
              </a:rPr>
              <a:t>            </a:t>
            </a:r>
            <a:r>
              <a:rPr lang="en-US" altLang="zh-CN" sz="1600" b="1" dirty="0" err="1" smtClean="0">
                <a:solidFill>
                  <a:srgbClr val="11576A"/>
                </a:solidFill>
                <a:latin typeface="微软雅黑" pitchFamily="34" charset="-122"/>
                <a:ea typeface="微软雅黑" pitchFamily="34" charset="-122"/>
              </a:rPr>
              <a:t>Request</a:t>
            </a:r>
            <a:r>
              <a:rPr lang="en-US" altLang="zh-CN" sz="1600" b="1" baseline="-25000" dirty="0" err="1" smtClean="0">
                <a:solidFill>
                  <a:srgbClr val="11576A"/>
                </a:solidFill>
                <a:latin typeface="微软雅黑" pitchFamily="34" charset="-122"/>
                <a:ea typeface="微软雅黑" pitchFamily="34" charset="-122"/>
              </a:rPr>
              <a:t>i</a:t>
            </a:r>
            <a:r>
              <a:rPr lang="en-US" altLang="zh-CN" sz="1600" b="1" dirty="0" smtClean="0">
                <a:solidFill>
                  <a:srgbClr val="11576A"/>
                </a:solidFill>
                <a:latin typeface="微软雅黑" pitchFamily="34" charset="-122"/>
                <a:ea typeface="微软雅黑" pitchFamily="34" charset="-122"/>
              </a:rPr>
              <a:t>[j] </a:t>
            </a:r>
            <a:r>
              <a:rPr lang="zh-CN" altLang="en-US" sz="1600" b="1" dirty="0" smtClean="0">
                <a:solidFill>
                  <a:srgbClr val="11576A"/>
                </a:solidFill>
                <a:latin typeface="微软雅黑" pitchFamily="34" charset="-122"/>
                <a:ea typeface="微软雅黑" pitchFamily="34" charset="-122"/>
              </a:rPr>
              <a:t>线程</a:t>
            </a:r>
            <a:r>
              <a:rPr lang="en-US" altLang="zh-CN" sz="1600" b="1" dirty="0" smtClean="0">
                <a:solidFill>
                  <a:srgbClr val="11576A"/>
                </a:solidFill>
                <a:latin typeface="微软雅黑" pitchFamily="34" charset="-122"/>
                <a:ea typeface="微软雅黑" pitchFamily="34" charset="-122"/>
              </a:rPr>
              <a:t>T</a:t>
            </a:r>
            <a:r>
              <a:rPr lang="en-US" altLang="zh-CN" sz="1600" b="1" baseline="-25000" dirty="0" smtClean="0">
                <a:solidFill>
                  <a:srgbClr val="11576A"/>
                </a:solidFill>
                <a:latin typeface="微软雅黑" pitchFamily="34" charset="-122"/>
                <a:ea typeface="微软雅黑" pitchFamily="34" charset="-122"/>
              </a:rPr>
              <a:t>i</a:t>
            </a:r>
            <a:r>
              <a:rPr lang="zh-CN" altLang="en-US" sz="1600" b="1" dirty="0" smtClean="0">
                <a:solidFill>
                  <a:srgbClr val="11576A"/>
                </a:solidFill>
                <a:latin typeface="微软雅黑" pitchFamily="34" charset="-122"/>
                <a:ea typeface="微软雅黑" pitchFamily="34" charset="-122"/>
              </a:rPr>
              <a:t>请求资源</a:t>
            </a:r>
            <a:r>
              <a:rPr lang="en-US" altLang="zh-CN" sz="1600" b="1" dirty="0" err="1" smtClean="0">
                <a:solidFill>
                  <a:srgbClr val="11576A"/>
                </a:solidFill>
                <a:latin typeface="微软雅黑" pitchFamily="34" charset="-122"/>
                <a:ea typeface="微软雅黑" pitchFamily="34" charset="-122"/>
              </a:rPr>
              <a:t>R</a:t>
            </a:r>
            <a:r>
              <a:rPr lang="en-US" altLang="zh-CN" sz="1600" b="1" baseline="-25000" dirty="0" err="1" smtClean="0">
                <a:solidFill>
                  <a:srgbClr val="11576A"/>
                </a:solidFill>
                <a:latin typeface="微软雅黑" pitchFamily="34" charset="-122"/>
                <a:ea typeface="微软雅黑" pitchFamily="34" charset="-122"/>
              </a:rPr>
              <a:t>j</a:t>
            </a:r>
            <a:r>
              <a:rPr lang="zh-CN" altLang="en-US" sz="1600" b="1" dirty="0" smtClean="0">
                <a:solidFill>
                  <a:srgbClr val="11576A"/>
                </a:solidFill>
                <a:latin typeface="微软雅黑" pitchFamily="34" charset="-122"/>
                <a:ea typeface="微软雅黑" pitchFamily="34" charset="-122"/>
              </a:rPr>
              <a:t>的实例 </a:t>
            </a:r>
            <a:endParaRPr lang="zh-CN" altLang="en-US" sz="1600" dirty="0"/>
          </a:p>
        </p:txBody>
      </p:sp>
      <p:sp>
        <p:nvSpPr>
          <p:cNvPr id="19" name="矩形 18"/>
          <p:cNvSpPr/>
          <p:nvPr/>
        </p:nvSpPr>
        <p:spPr>
          <a:xfrm>
            <a:off x="881037" y="1310103"/>
            <a:ext cx="5786478" cy="830997"/>
          </a:xfrm>
          <a:prstGeom prst="rect">
            <a:avLst/>
          </a:prstGeom>
        </p:spPr>
        <p:txBody>
          <a:bodyPr wrap="square">
            <a:spAutoFit/>
          </a:bodyPr>
          <a:lstStyle/>
          <a:p>
            <a:pPr>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Arial" panose="02080604020202020204" charset="0"/>
              </a:rPr>
              <a:t>循环:</a:t>
            </a:r>
            <a:endParaRPr lang="en-US" altLang="zh-CN" sz="1600" b="1" dirty="0" smtClean="0">
              <a:solidFill>
                <a:srgbClr val="11576A"/>
              </a:solidFill>
              <a:latin typeface="微软雅黑" pitchFamily="34" charset="-122"/>
              <a:ea typeface="微软雅黑" pitchFamily="34" charset="-122"/>
              <a:sym typeface="Arial" panose="02080604020202020204" charset="0"/>
            </a:endParaRPr>
          </a:p>
          <a:p>
            <a:pPr marL="180975" lvl="1" indent="-180975">
              <a:buFont typeface="Arial" panose="02080604020202020204" charset="0"/>
              <a:buNone/>
            </a:pPr>
            <a:r>
              <a:rPr lang="en-US" altLang="zh-CN" sz="1600" b="1" dirty="0" smtClean="0">
                <a:solidFill>
                  <a:srgbClr val="11576A"/>
                </a:solidFill>
                <a:latin typeface="微软雅黑" pitchFamily="34" charset="-122"/>
                <a:ea typeface="微软雅黑" pitchFamily="34" charset="-122"/>
              </a:rPr>
              <a:t>1.</a:t>
            </a:r>
            <a:r>
              <a:rPr lang="zh-CN" altLang="en-US" sz="1600" b="1" dirty="0" smtClean="0">
                <a:solidFill>
                  <a:srgbClr val="11576A"/>
                </a:solidFill>
                <a:latin typeface="微软雅黑" pitchFamily="34" charset="-122"/>
                <a:ea typeface="微软雅黑" pitchFamily="34" charset="-122"/>
              </a:rPr>
              <a:t>如果</a:t>
            </a:r>
            <a:r>
              <a:rPr lang="en-US" altLang="zh-CN" sz="1600" b="1" dirty="0" smtClean="0">
                <a:solidFill>
                  <a:srgbClr val="11576A"/>
                </a:solidFill>
                <a:latin typeface="微软雅黑" pitchFamily="34" charset="-122"/>
                <a:ea typeface="微软雅黑" pitchFamily="34" charset="-122"/>
              </a:rPr>
              <a:t> </a:t>
            </a:r>
            <a:r>
              <a:rPr lang="en-US" altLang="zh-CN" sz="1600" b="1" dirty="0" err="1" smtClean="0">
                <a:solidFill>
                  <a:srgbClr val="11576A"/>
                </a:solidFill>
                <a:latin typeface="微软雅黑" pitchFamily="34" charset="-122"/>
                <a:ea typeface="微软雅黑" pitchFamily="34" charset="-122"/>
              </a:rPr>
              <a:t>Request</a:t>
            </a:r>
            <a:r>
              <a:rPr lang="en-US" altLang="zh-CN" sz="1600" b="1" baseline="-25000" dirty="0" err="1" smtClean="0">
                <a:solidFill>
                  <a:srgbClr val="11576A"/>
                </a:solidFill>
                <a:latin typeface="微软雅黑" pitchFamily="34" charset="-122"/>
                <a:ea typeface="微软雅黑" pitchFamily="34" charset="-122"/>
              </a:rPr>
              <a:t>i</a:t>
            </a:r>
            <a:r>
              <a:rPr lang="en-US" altLang="zh-CN" sz="1600" b="1" baseline="-25000" dirty="0" smtClean="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sym typeface="Symbol" charset="0"/>
              </a:rPr>
              <a:t>≤ Need</a:t>
            </a:r>
            <a:r>
              <a:rPr lang="en-US" altLang="zh-CN" sz="1600" b="1" dirty="0">
                <a:solidFill>
                  <a:srgbClr val="11576A"/>
                </a:solidFill>
                <a:latin typeface="微软雅黑" pitchFamily="34" charset="-122"/>
                <a:ea typeface="微软雅黑" pitchFamily="34" charset="-122"/>
              </a:rPr>
              <a:t>[</a:t>
            </a:r>
            <a:r>
              <a:rPr lang="en-US" altLang="zh-CN" sz="1600" b="1" dirty="0" err="1">
                <a:solidFill>
                  <a:srgbClr val="11576A"/>
                </a:solidFill>
                <a:latin typeface="微软雅黑" pitchFamily="34" charset="-122"/>
                <a:ea typeface="微软雅黑" pitchFamily="34" charset="-122"/>
              </a:rPr>
              <a:t>i</a:t>
            </a:r>
            <a:r>
              <a:rPr lang="en-US" altLang="zh-CN" sz="1600" b="1" dirty="0" smtClean="0">
                <a:solidFill>
                  <a:srgbClr val="11576A"/>
                </a:solidFill>
                <a:latin typeface="微软雅黑" pitchFamily="34" charset="-122"/>
                <a:ea typeface="微软雅黑" pitchFamily="34" charset="-122"/>
              </a:rPr>
              <a:t>], </a:t>
            </a:r>
            <a:r>
              <a:rPr lang="zh-CN" altLang="en-US" sz="1600" b="1" dirty="0" smtClean="0">
                <a:solidFill>
                  <a:srgbClr val="11576A"/>
                </a:solidFill>
                <a:latin typeface="微软雅黑" pitchFamily="34" charset="-122"/>
                <a:ea typeface="微软雅黑" pitchFamily="34" charset="-122"/>
                <a:sym typeface="Symbol" charset="0"/>
              </a:rPr>
              <a:t>转到步骤</a:t>
            </a:r>
            <a:r>
              <a:rPr lang="en-US" altLang="zh-CN" sz="1600" b="1" dirty="0" smtClean="0">
                <a:solidFill>
                  <a:srgbClr val="11576A"/>
                </a:solidFill>
                <a:latin typeface="微软雅黑" pitchFamily="34" charset="-122"/>
                <a:ea typeface="微软雅黑" pitchFamily="34" charset="-122"/>
                <a:sym typeface="Symbol" charset="0"/>
              </a:rPr>
              <a:t>2</a:t>
            </a:r>
            <a:r>
              <a:rPr lang="zh-CN" altLang="en-US" sz="1600" b="1" dirty="0" smtClean="0">
                <a:solidFill>
                  <a:srgbClr val="11576A"/>
                </a:solidFill>
                <a:latin typeface="微软雅黑" pitchFamily="34" charset="-122"/>
                <a:ea typeface="微软雅黑" pitchFamily="34" charset="-122"/>
                <a:sym typeface="Symbol" charset="0"/>
              </a:rPr>
              <a:t>。否则</a:t>
            </a:r>
            <a:r>
              <a:rPr lang="en-US" altLang="zh-CN" sz="1600" b="1" dirty="0" smtClean="0">
                <a:solidFill>
                  <a:srgbClr val="11576A"/>
                </a:solidFill>
                <a:latin typeface="微软雅黑" pitchFamily="34" charset="-122"/>
                <a:ea typeface="微软雅黑" pitchFamily="34" charset="-122"/>
                <a:sym typeface="Symbol" charset="0"/>
              </a:rPr>
              <a:t>, </a:t>
            </a:r>
            <a:r>
              <a:rPr lang="zh-CN" altLang="en-US" sz="1600" b="1" dirty="0" smtClean="0">
                <a:solidFill>
                  <a:srgbClr val="11576A"/>
                </a:solidFill>
                <a:latin typeface="微软雅黑" pitchFamily="34" charset="-122"/>
                <a:ea typeface="微软雅黑" pitchFamily="34" charset="-122"/>
                <a:sym typeface="Symbol" charset="0"/>
              </a:rPr>
              <a:t>拒绝资源申请</a:t>
            </a:r>
            <a:r>
              <a:rPr lang="en-US" altLang="zh-CN" sz="1600" b="1" dirty="0" smtClean="0">
                <a:solidFill>
                  <a:srgbClr val="11576A"/>
                </a:solidFill>
                <a:latin typeface="微软雅黑" pitchFamily="34" charset="-122"/>
                <a:ea typeface="微软雅黑" pitchFamily="34" charset="-122"/>
                <a:sym typeface="Symbol" charset="0"/>
              </a:rPr>
              <a:t>, </a:t>
            </a:r>
            <a:r>
              <a:rPr lang="zh-CN" altLang="en-US" sz="1600" b="1" dirty="0" smtClean="0">
                <a:solidFill>
                  <a:srgbClr val="11576A"/>
                </a:solidFill>
                <a:latin typeface="微软雅黑" pitchFamily="34" charset="-122"/>
                <a:ea typeface="微软雅黑" pitchFamily="34" charset="-122"/>
                <a:sym typeface="Symbol" charset="0"/>
              </a:rPr>
              <a:t>因为线程已经超过了其</a:t>
            </a:r>
            <a:r>
              <a:rPr lang="zh-CN" altLang="en-US" sz="1600" b="1" dirty="0" smtClean="0">
                <a:solidFill>
                  <a:srgbClr val="C00000"/>
                </a:solidFill>
                <a:latin typeface="微软雅黑" pitchFamily="34" charset="-122"/>
                <a:ea typeface="微软雅黑" pitchFamily="34" charset="-122"/>
                <a:sym typeface="Symbol" charset="0"/>
              </a:rPr>
              <a:t>最大要求</a:t>
            </a:r>
            <a:endParaRPr lang="zh-CN" altLang="en-US" sz="1600" dirty="0"/>
          </a:p>
        </p:txBody>
      </p:sp>
      <p:sp>
        <p:nvSpPr>
          <p:cNvPr id="26" name="矩形 25"/>
          <p:cNvSpPr/>
          <p:nvPr/>
        </p:nvSpPr>
        <p:spPr>
          <a:xfrm>
            <a:off x="868337" y="2102191"/>
            <a:ext cx="5786478" cy="584775"/>
          </a:xfrm>
          <a:prstGeom prst="rect">
            <a:avLst/>
          </a:prstGeom>
        </p:spPr>
        <p:txBody>
          <a:bodyPr wrap="square">
            <a:spAutoFit/>
          </a:bodyPr>
          <a:lstStyle/>
          <a:p>
            <a:pPr marL="180975" lvl="1" indent="-180975">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Symbol" charset="0"/>
              </a:rPr>
              <a:t>2.</a:t>
            </a:r>
            <a:r>
              <a:rPr lang="zh-CN" altLang="en-US" sz="1600" b="1" dirty="0" smtClean="0">
                <a:solidFill>
                  <a:srgbClr val="11576A"/>
                </a:solidFill>
                <a:latin typeface="微软雅黑" pitchFamily="34" charset="-122"/>
                <a:ea typeface="微软雅黑" pitchFamily="34" charset="-122"/>
                <a:sym typeface="Symbol" charset="0"/>
              </a:rPr>
              <a:t>如果</a:t>
            </a:r>
            <a:r>
              <a:rPr lang="en-US" altLang="zh-CN" sz="1600" b="1" dirty="0" smtClean="0">
                <a:solidFill>
                  <a:srgbClr val="11576A"/>
                </a:solidFill>
                <a:latin typeface="微软雅黑" pitchFamily="34" charset="-122"/>
                <a:ea typeface="微软雅黑" pitchFamily="34" charset="-122"/>
                <a:sym typeface="Symbol" charset="0"/>
              </a:rPr>
              <a:t> </a:t>
            </a:r>
            <a:r>
              <a:rPr lang="en-US" altLang="zh-CN" sz="1600" b="1" dirty="0" err="1" smtClean="0">
                <a:solidFill>
                  <a:srgbClr val="11576A"/>
                </a:solidFill>
                <a:latin typeface="微软雅黑" pitchFamily="34" charset="-122"/>
                <a:ea typeface="微软雅黑" pitchFamily="34" charset="-122"/>
              </a:rPr>
              <a:t>Request</a:t>
            </a:r>
            <a:r>
              <a:rPr lang="en-US" altLang="zh-CN" sz="1600" b="1" baseline="-25000" dirty="0" err="1" smtClean="0">
                <a:solidFill>
                  <a:srgbClr val="11576A"/>
                </a:solidFill>
                <a:latin typeface="微软雅黑" pitchFamily="34" charset="-122"/>
                <a:ea typeface="微软雅黑" pitchFamily="34" charset="-122"/>
              </a:rPr>
              <a:t>i</a:t>
            </a:r>
            <a:r>
              <a:rPr lang="zh-CN" altLang="zh-CN" sz="1600" b="1" dirty="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sym typeface="Symbol" charset="0"/>
              </a:rPr>
              <a:t>≤ Available, </a:t>
            </a:r>
            <a:r>
              <a:rPr lang="zh-CN" altLang="en-US" sz="1600" b="1" dirty="0" smtClean="0">
                <a:solidFill>
                  <a:srgbClr val="11576A"/>
                </a:solidFill>
                <a:latin typeface="微软雅黑" pitchFamily="34" charset="-122"/>
                <a:ea typeface="微软雅黑" pitchFamily="34" charset="-122"/>
                <a:sym typeface="Symbol" charset="0"/>
              </a:rPr>
              <a:t>转到步骤</a:t>
            </a:r>
            <a:r>
              <a:rPr lang="en-US" altLang="zh-CN" sz="1600" b="1" dirty="0" smtClean="0">
                <a:solidFill>
                  <a:srgbClr val="11576A"/>
                </a:solidFill>
                <a:latin typeface="微软雅黑" pitchFamily="34" charset="-122"/>
                <a:ea typeface="微软雅黑" pitchFamily="34" charset="-122"/>
                <a:sym typeface="Symbol" charset="0"/>
              </a:rPr>
              <a:t>3</a:t>
            </a:r>
            <a:r>
              <a:rPr lang="zh-CN" altLang="en-US" sz="1600" b="1" dirty="0" smtClean="0">
                <a:solidFill>
                  <a:srgbClr val="11576A"/>
                </a:solidFill>
                <a:latin typeface="微软雅黑" pitchFamily="34" charset="-122"/>
                <a:ea typeface="微软雅黑" pitchFamily="34" charset="-122"/>
                <a:sym typeface="Symbol" charset="0"/>
              </a:rPr>
              <a:t>。否则</a:t>
            </a:r>
            <a:r>
              <a:rPr lang="en-US" altLang="zh-CN" sz="1600" b="1" dirty="0" smtClean="0">
                <a:solidFill>
                  <a:srgbClr val="11576A"/>
                </a:solidFill>
                <a:latin typeface="微软雅黑" pitchFamily="34" charset="-122"/>
                <a:ea typeface="微软雅黑" pitchFamily="34" charset="-122"/>
                <a:sym typeface="Symbol" charset="0"/>
              </a:rPr>
              <a:t>, T</a:t>
            </a:r>
            <a:r>
              <a:rPr lang="en-US" altLang="zh-CN" sz="1600" b="1" baseline="-25000" dirty="0" smtClean="0">
                <a:solidFill>
                  <a:srgbClr val="11576A"/>
                </a:solidFill>
                <a:latin typeface="微软雅黑" pitchFamily="34" charset="-122"/>
                <a:ea typeface="微软雅黑" pitchFamily="34" charset="-122"/>
                <a:sym typeface="Symbol" charset="0"/>
              </a:rPr>
              <a:t>i</a:t>
            </a:r>
            <a:r>
              <a:rPr lang="en-US" altLang="zh-CN" sz="1600" b="1" dirty="0" smtClean="0">
                <a:solidFill>
                  <a:srgbClr val="11576A"/>
                </a:solidFill>
                <a:latin typeface="微软雅黑" pitchFamily="34" charset="-122"/>
                <a:ea typeface="微软雅黑" pitchFamily="34" charset="-122"/>
                <a:sym typeface="Symbol" charset="0"/>
              </a:rPr>
              <a:t> </a:t>
            </a:r>
            <a:r>
              <a:rPr lang="zh-CN" altLang="en-US" sz="1600" b="1" dirty="0" smtClean="0">
                <a:solidFill>
                  <a:srgbClr val="11576A"/>
                </a:solidFill>
                <a:latin typeface="微软雅黑" pitchFamily="34" charset="-122"/>
                <a:ea typeface="微软雅黑" pitchFamily="34" charset="-122"/>
                <a:sym typeface="Symbol" charset="0"/>
              </a:rPr>
              <a:t>必须</a:t>
            </a:r>
            <a:r>
              <a:rPr lang="zh-CN" altLang="en-US" sz="1600" b="1" dirty="0" smtClean="0">
                <a:solidFill>
                  <a:srgbClr val="C00000"/>
                </a:solidFill>
                <a:latin typeface="微软雅黑" pitchFamily="34" charset="-122"/>
                <a:ea typeface="微软雅黑" pitchFamily="34" charset="-122"/>
                <a:sym typeface="Symbol" charset="0"/>
              </a:rPr>
              <a:t>等待</a:t>
            </a:r>
            <a:r>
              <a:rPr lang="en-US" altLang="zh-CN" sz="1600" b="1" dirty="0" smtClean="0">
                <a:solidFill>
                  <a:srgbClr val="11576A"/>
                </a:solidFill>
                <a:latin typeface="微软雅黑" pitchFamily="34" charset="-122"/>
                <a:ea typeface="微软雅黑" pitchFamily="34" charset="-122"/>
                <a:sym typeface="Symbol" charset="0"/>
              </a:rPr>
              <a:t>, </a:t>
            </a:r>
            <a:r>
              <a:rPr lang="zh-CN" altLang="en-US" sz="1600" b="1" dirty="0" smtClean="0">
                <a:solidFill>
                  <a:srgbClr val="11576A"/>
                </a:solidFill>
                <a:latin typeface="微软雅黑" pitchFamily="34" charset="-122"/>
                <a:ea typeface="微软雅黑" pitchFamily="34" charset="-122"/>
                <a:sym typeface="Symbol" charset="0"/>
              </a:rPr>
              <a:t>因为资源不可用</a:t>
            </a:r>
            <a:endParaRPr lang="zh-CN" altLang="en-US" sz="1600" dirty="0"/>
          </a:p>
        </p:txBody>
      </p:sp>
      <p:sp>
        <p:nvSpPr>
          <p:cNvPr id="27" name="矩形 26"/>
          <p:cNvSpPr/>
          <p:nvPr/>
        </p:nvSpPr>
        <p:spPr>
          <a:xfrm>
            <a:off x="870606" y="2715766"/>
            <a:ext cx="7157778" cy="535531"/>
          </a:xfrm>
          <a:prstGeom prst="rect">
            <a:avLst/>
          </a:prstGeom>
        </p:spPr>
        <p:txBody>
          <a:bodyPr wrap="square">
            <a:spAutoFit/>
          </a:bodyPr>
          <a:lstStyle/>
          <a:p>
            <a:pPr marL="180975" lvl="1" indent="-180975">
              <a:lnSpc>
                <a:spcPct val="90000"/>
              </a:lnSpc>
              <a:buFont typeface="Arial" panose="02080604020202020204" charset="0"/>
              <a:buNone/>
            </a:pPr>
            <a:r>
              <a:rPr lang="en-US" altLang="zh-CN" sz="1600" b="1" dirty="0" smtClean="0">
                <a:solidFill>
                  <a:srgbClr val="11576A"/>
                </a:solidFill>
                <a:latin typeface="微软雅黑" pitchFamily="34" charset="-122"/>
                <a:ea typeface="微软雅黑" pitchFamily="34" charset="-122"/>
                <a:sym typeface="Symbol" charset="0"/>
              </a:rPr>
              <a:t>3.</a:t>
            </a:r>
            <a:r>
              <a:rPr lang="zh-CN" altLang="en-US" sz="1600" b="1" dirty="0" smtClean="0">
                <a:solidFill>
                  <a:srgbClr val="11576A"/>
                </a:solidFill>
                <a:latin typeface="微软雅黑" pitchFamily="34" charset="-122"/>
                <a:ea typeface="微软雅黑" pitchFamily="34" charset="-122"/>
              </a:rPr>
              <a:t>通过安全状态判断来确定是否分配资源给</a:t>
            </a:r>
            <a:r>
              <a:rPr lang="en-US" altLang="zh-CN" sz="1600" b="1" dirty="0" smtClean="0">
                <a:solidFill>
                  <a:srgbClr val="11576A"/>
                </a:solidFill>
                <a:latin typeface="微软雅黑" pitchFamily="34" charset="-122"/>
                <a:ea typeface="微软雅黑" pitchFamily="34" charset="-122"/>
              </a:rPr>
              <a:t>T</a:t>
            </a:r>
            <a:r>
              <a:rPr lang="en-US" altLang="zh-CN" sz="1600" b="1" baseline="-25000" dirty="0" smtClean="0">
                <a:solidFill>
                  <a:srgbClr val="11576A"/>
                </a:solidFill>
                <a:latin typeface="微软雅黑" pitchFamily="34" charset="-122"/>
                <a:ea typeface="微软雅黑" pitchFamily="34" charset="-122"/>
              </a:rPr>
              <a:t>i</a:t>
            </a:r>
            <a:r>
              <a:rPr lang="en-US" altLang="zh-CN" sz="1600" b="1" dirty="0" smtClean="0">
                <a:solidFill>
                  <a:srgbClr val="11576A"/>
                </a:solidFill>
                <a:latin typeface="微软雅黑" pitchFamily="34" charset="-122"/>
                <a:ea typeface="微软雅黑" pitchFamily="34" charset="-122"/>
              </a:rPr>
              <a:t> </a:t>
            </a:r>
            <a:r>
              <a:rPr lang="en-US" altLang="zh-CN" sz="1600" b="1" dirty="0" smtClean="0">
                <a:solidFill>
                  <a:srgbClr val="11576A"/>
                </a:solidFill>
                <a:latin typeface="微软雅黑" pitchFamily="34" charset="-122"/>
                <a:ea typeface="微软雅黑" pitchFamily="34" charset="-122"/>
                <a:sym typeface="Symbol" charset="0"/>
              </a:rPr>
              <a:t>:</a:t>
            </a:r>
            <a:r>
              <a:rPr lang="zh-CN" altLang="en-US" sz="1600" b="1" dirty="0" smtClean="0">
                <a:solidFill>
                  <a:srgbClr val="11576A"/>
                </a:solidFill>
                <a:latin typeface="微软雅黑" pitchFamily="34" charset="-122"/>
                <a:ea typeface="微软雅黑" pitchFamily="34" charset="-122"/>
                <a:sym typeface="Symbol" charset="0"/>
              </a:rPr>
              <a:t> </a:t>
            </a:r>
            <a:endParaRPr lang="en-US" altLang="zh-CN" sz="1600" b="1" dirty="0" smtClean="0">
              <a:solidFill>
                <a:srgbClr val="11576A"/>
              </a:solidFill>
              <a:latin typeface="微软雅黑" pitchFamily="34" charset="-122"/>
              <a:ea typeface="微软雅黑" pitchFamily="34" charset="-122"/>
              <a:sym typeface="Symbol" charset="0"/>
            </a:endParaRPr>
          </a:p>
          <a:p>
            <a:pPr marL="180975" lvl="1" indent="-180975">
              <a:lnSpc>
                <a:spcPct val="90000"/>
              </a:lnSpc>
              <a:buFont typeface="Arial" panose="02080604020202020204" charset="0"/>
              <a:buNone/>
            </a:pPr>
            <a:r>
              <a:rPr lang="zh-CN" altLang="en-US" sz="1600" b="1" dirty="0" smtClean="0">
                <a:solidFill>
                  <a:srgbClr val="11576A"/>
                </a:solidFill>
                <a:latin typeface="微软雅黑" pitchFamily="34" charset="-122"/>
                <a:ea typeface="微软雅黑" pitchFamily="34" charset="-122"/>
                <a:sym typeface="Symbol" charset="0"/>
              </a:rPr>
              <a:t>   生成一个需要判断状态是否安全的资源分配环境</a:t>
            </a:r>
            <a:endParaRPr lang="zh-CN" altLang="en-US" sz="1600" dirty="0"/>
          </a:p>
        </p:txBody>
      </p:sp>
      <p:sp>
        <p:nvSpPr>
          <p:cNvPr id="28" name="矩形 27"/>
          <p:cNvSpPr/>
          <p:nvPr/>
        </p:nvSpPr>
        <p:spPr>
          <a:xfrm>
            <a:off x="900766" y="3182099"/>
            <a:ext cx="5975490" cy="313932"/>
          </a:xfrm>
          <a:prstGeom prst="rect">
            <a:avLst/>
          </a:prstGeom>
        </p:spPr>
        <p:txBody>
          <a:bodyPr wrap="square">
            <a:spAutoFit/>
          </a:bodyPr>
          <a:lstStyle/>
          <a:p>
            <a:pPr marL="361950" lvl="3">
              <a:lnSpc>
                <a:spcPct val="90000"/>
              </a:lnSpc>
              <a:buFont typeface="Arial" panose="02080604020202020204" charset="0"/>
              <a:buNone/>
            </a:pPr>
            <a:r>
              <a:rPr lang="en-US" altLang="zh-CN" sz="1600" b="1" dirty="0" smtClean="0">
                <a:solidFill>
                  <a:srgbClr val="C00000"/>
                </a:solidFill>
                <a:latin typeface="微软雅黑" pitchFamily="34" charset="-122"/>
                <a:ea typeface="微软雅黑" pitchFamily="34" charset="-122"/>
                <a:sym typeface="Symbol" charset="0"/>
              </a:rPr>
              <a:t>Available = Available -</a:t>
            </a:r>
            <a:r>
              <a:rPr lang="en-US" altLang="zh-CN" sz="1600" b="1" dirty="0" err="1" smtClean="0">
                <a:solidFill>
                  <a:srgbClr val="C00000"/>
                </a:solidFill>
                <a:latin typeface="微软雅黑" pitchFamily="34" charset="-122"/>
                <a:ea typeface="微软雅黑" pitchFamily="34" charset="-122"/>
                <a:sym typeface="Symbol" charset="0"/>
              </a:rPr>
              <a:t>Request</a:t>
            </a:r>
            <a:r>
              <a:rPr lang="en-US" altLang="zh-CN" sz="1600" b="1" baseline="-25000"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a:t>
            </a:r>
          </a:p>
        </p:txBody>
      </p:sp>
      <p:sp>
        <p:nvSpPr>
          <p:cNvPr id="29" name="矩形 28"/>
          <p:cNvSpPr/>
          <p:nvPr/>
        </p:nvSpPr>
        <p:spPr>
          <a:xfrm>
            <a:off x="870606" y="3974399"/>
            <a:ext cx="5786478" cy="313932"/>
          </a:xfrm>
          <a:prstGeom prst="rect">
            <a:avLst/>
          </a:prstGeom>
        </p:spPr>
        <p:txBody>
          <a:bodyPr wrap="square">
            <a:spAutoFit/>
          </a:bodyPr>
          <a:lstStyle/>
          <a:p>
            <a:pPr lvl="2" indent="-733425">
              <a:lnSpc>
                <a:spcPct val="90000"/>
              </a:lnSpc>
              <a:buFont typeface="Arial" panose="02080604020202020204" charset="0"/>
              <a:buNone/>
            </a:pPr>
            <a:r>
              <a:rPr lang="zh-CN" altLang="en-US" sz="1600" b="1" dirty="0" smtClean="0">
                <a:solidFill>
                  <a:srgbClr val="C00000"/>
                </a:solidFill>
                <a:latin typeface="微软雅黑" pitchFamily="34" charset="-122"/>
                <a:ea typeface="微软雅黑" pitchFamily="34" charset="-122"/>
                <a:sym typeface="Symbol" charset="0"/>
              </a:rPr>
              <a:t>调用安全状态判断</a:t>
            </a:r>
            <a:endParaRPr lang="en-US" altLang="zh-CN" sz="1600" b="1" dirty="0" smtClean="0">
              <a:solidFill>
                <a:srgbClr val="C00000"/>
              </a:solidFill>
              <a:latin typeface="微软雅黑" pitchFamily="34" charset="-122"/>
              <a:ea typeface="微软雅黑" pitchFamily="34" charset="-122"/>
              <a:sym typeface="Symbol" charset="0"/>
            </a:endParaRPr>
          </a:p>
        </p:txBody>
      </p:sp>
      <p:sp>
        <p:nvSpPr>
          <p:cNvPr id="9" name="矩形 8"/>
          <p:cNvSpPr/>
          <p:nvPr/>
        </p:nvSpPr>
        <p:spPr>
          <a:xfrm>
            <a:off x="900766" y="3449503"/>
            <a:ext cx="5975490" cy="313932"/>
          </a:xfrm>
          <a:prstGeom prst="rect">
            <a:avLst/>
          </a:prstGeom>
        </p:spPr>
        <p:txBody>
          <a:bodyPr wrap="square">
            <a:spAutoFit/>
          </a:bodyPr>
          <a:lstStyle/>
          <a:p>
            <a:pPr lvl="3" indent="-1009650">
              <a:lnSpc>
                <a:spcPct val="90000"/>
              </a:lnSpc>
              <a:buFont typeface="Arial" panose="02080604020202020204" charset="0"/>
              <a:buNone/>
            </a:pPr>
            <a:r>
              <a:rPr lang="en-US" altLang="zh-CN" sz="1600" b="1" dirty="0" smtClean="0">
                <a:solidFill>
                  <a:srgbClr val="C00000"/>
                </a:solidFill>
                <a:latin typeface="微软雅黑" pitchFamily="34" charset="-122"/>
                <a:ea typeface="微软雅黑" pitchFamily="34" charset="-122"/>
                <a:sym typeface="Symbol" charset="0"/>
              </a:rPr>
              <a:t>Allocation[</a:t>
            </a:r>
            <a:r>
              <a:rPr lang="en-US" altLang="zh-CN" sz="1600" b="1"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 Allocation[</a:t>
            </a:r>
            <a:r>
              <a:rPr lang="en-US" altLang="zh-CN" sz="1600" b="1"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 + </a:t>
            </a:r>
            <a:r>
              <a:rPr lang="en-US" altLang="zh-CN" sz="1600" b="1" dirty="0" err="1" smtClean="0">
                <a:solidFill>
                  <a:srgbClr val="C00000"/>
                </a:solidFill>
                <a:latin typeface="微软雅黑" pitchFamily="34" charset="-122"/>
                <a:ea typeface="微软雅黑" pitchFamily="34" charset="-122"/>
                <a:sym typeface="Symbol" charset="0"/>
              </a:rPr>
              <a:t>Request</a:t>
            </a:r>
            <a:r>
              <a:rPr lang="en-US" altLang="zh-CN" sz="1600" b="1" baseline="-25000"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a:t>
            </a:r>
          </a:p>
        </p:txBody>
      </p:sp>
      <p:sp>
        <p:nvSpPr>
          <p:cNvPr id="10" name="矩形 9"/>
          <p:cNvSpPr/>
          <p:nvPr/>
        </p:nvSpPr>
        <p:spPr>
          <a:xfrm>
            <a:off x="900766" y="3697305"/>
            <a:ext cx="5975490" cy="313932"/>
          </a:xfrm>
          <a:prstGeom prst="rect">
            <a:avLst/>
          </a:prstGeom>
        </p:spPr>
        <p:txBody>
          <a:bodyPr wrap="square">
            <a:spAutoFit/>
          </a:bodyPr>
          <a:lstStyle/>
          <a:p>
            <a:pPr lvl="3" indent="-1009650">
              <a:lnSpc>
                <a:spcPct val="90000"/>
              </a:lnSpc>
              <a:buFont typeface="Arial" panose="02080604020202020204" charset="0"/>
              <a:buNone/>
            </a:pPr>
            <a:r>
              <a:rPr lang="en-US" altLang="zh-CN" sz="1600" b="1" dirty="0" smtClean="0">
                <a:solidFill>
                  <a:srgbClr val="C00000"/>
                </a:solidFill>
                <a:latin typeface="微软雅黑" pitchFamily="34" charset="-122"/>
                <a:ea typeface="微软雅黑" pitchFamily="34" charset="-122"/>
                <a:sym typeface="Symbol" charset="0"/>
              </a:rPr>
              <a:t>Need[</a:t>
            </a:r>
            <a:r>
              <a:rPr lang="en-US" altLang="zh-CN" sz="1600" b="1"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 Need[</a:t>
            </a:r>
            <a:r>
              <a:rPr lang="en-US" altLang="zh-CN" sz="1600" b="1"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a:t>
            </a:r>
            <a:r>
              <a:rPr lang="en-US" altLang="zh-CN" sz="1600" b="1" dirty="0" err="1" smtClean="0">
                <a:solidFill>
                  <a:srgbClr val="C00000"/>
                </a:solidFill>
                <a:latin typeface="微软雅黑" pitchFamily="34" charset="-122"/>
                <a:ea typeface="微软雅黑" pitchFamily="34" charset="-122"/>
                <a:sym typeface="Symbol" charset="0"/>
              </a:rPr>
              <a:t>Request</a:t>
            </a:r>
            <a:r>
              <a:rPr lang="en-US" altLang="zh-CN" sz="1600" b="1" baseline="-25000" dirty="0" err="1" smtClean="0">
                <a:solidFill>
                  <a:srgbClr val="C00000"/>
                </a:solidFill>
                <a:latin typeface="微软雅黑" pitchFamily="34" charset="-122"/>
                <a:ea typeface="微软雅黑" pitchFamily="34" charset="-122"/>
                <a:sym typeface="Symbol" charset="0"/>
              </a:rPr>
              <a:t>i</a:t>
            </a:r>
            <a:r>
              <a:rPr lang="en-US" altLang="zh-CN" sz="1600" b="1" dirty="0" smtClean="0">
                <a:solidFill>
                  <a:srgbClr val="C00000"/>
                </a:solidFill>
                <a:latin typeface="微软雅黑" pitchFamily="34" charset="-122"/>
                <a:ea typeface="微软雅黑" pitchFamily="34" charset="-122"/>
                <a:sym typeface="Symbol" charset="0"/>
              </a:rPr>
              <a:t>;</a:t>
            </a:r>
          </a:p>
        </p:txBody>
      </p:sp>
      <p:sp>
        <p:nvSpPr>
          <p:cNvPr id="11" name="矩形 10"/>
          <p:cNvSpPr/>
          <p:nvPr/>
        </p:nvSpPr>
        <p:spPr>
          <a:xfrm>
            <a:off x="900766" y="4268467"/>
            <a:ext cx="5786478" cy="535531"/>
          </a:xfrm>
          <a:prstGeom prst="rect">
            <a:avLst/>
          </a:prstGeom>
        </p:spPr>
        <p:txBody>
          <a:bodyPr wrap="square">
            <a:spAutoFit/>
          </a:bodyPr>
          <a:lstStyle/>
          <a:p>
            <a:pPr marL="361950" lvl="3">
              <a:lnSpc>
                <a:spcPct val="90000"/>
              </a:lnSpc>
              <a:buClr>
                <a:srgbClr val="CC6600"/>
              </a:buClr>
              <a:buSzPct val="80000"/>
            </a:pPr>
            <a:r>
              <a:rPr lang="zh-CN" altLang="en-US" sz="1600" b="1" dirty="0" smtClean="0">
                <a:solidFill>
                  <a:srgbClr val="11576A"/>
                </a:solidFill>
                <a:latin typeface="微软雅黑" pitchFamily="34" charset="-122"/>
                <a:ea typeface="微软雅黑" pitchFamily="34" charset="-122"/>
                <a:sym typeface="Symbol" charset="0"/>
              </a:rPr>
              <a:t>如果</a:t>
            </a:r>
            <a:r>
              <a:rPr lang="zh-CN" altLang="en-US" sz="1600" b="1" dirty="0">
                <a:solidFill>
                  <a:srgbClr val="11576A"/>
                </a:solidFill>
                <a:latin typeface="微软雅黑" pitchFamily="34" charset="-122"/>
                <a:ea typeface="微软雅黑" pitchFamily="34" charset="-122"/>
                <a:sym typeface="Symbol" charset="0"/>
              </a:rPr>
              <a:t>返回结果是</a:t>
            </a:r>
            <a:r>
              <a:rPr lang="zh-CN" altLang="en-US" sz="1600" b="1" dirty="0" smtClean="0">
                <a:solidFill>
                  <a:srgbClr val="C00000"/>
                </a:solidFill>
                <a:latin typeface="微软雅黑" pitchFamily="34" charset="-122"/>
                <a:ea typeface="微软雅黑" pitchFamily="34" charset="-122"/>
                <a:sym typeface="Symbol" charset="0"/>
              </a:rPr>
              <a:t>安全</a:t>
            </a:r>
            <a:r>
              <a:rPr lang="zh-CN" altLang="en-US" sz="1600" b="1" dirty="0" smtClean="0">
                <a:solidFill>
                  <a:srgbClr val="11576A"/>
                </a:solidFill>
                <a:latin typeface="微软雅黑" pitchFamily="34" charset="-122"/>
                <a:ea typeface="微软雅黑" pitchFamily="34" charset="-122"/>
                <a:sym typeface="Symbol" charset="0"/>
              </a:rPr>
              <a:t>，</a:t>
            </a:r>
            <a:r>
              <a:rPr lang="zh-CN" altLang="en-US" sz="1600" b="1" dirty="0" smtClean="0">
                <a:solidFill>
                  <a:srgbClr val="11576A"/>
                </a:solidFill>
                <a:latin typeface="微软雅黑" pitchFamily="34" charset="-122"/>
                <a:ea typeface="微软雅黑" pitchFamily="34" charset="-122"/>
              </a:rPr>
              <a:t>将资源分配给</a:t>
            </a:r>
            <a:r>
              <a:rPr lang="en-US" altLang="zh-CN" sz="1600" b="1" dirty="0" smtClean="0">
                <a:solidFill>
                  <a:srgbClr val="11576A"/>
                </a:solidFill>
                <a:latin typeface="微软雅黑" pitchFamily="34" charset="-122"/>
                <a:ea typeface="微软雅黑" pitchFamily="34" charset="-122"/>
              </a:rPr>
              <a:t>T</a:t>
            </a:r>
            <a:r>
              <a:rPr lang="en-US" altLang="zh-CN" sz="1600" b="1" baseline="-25000" dirty="0" smtClean="0">
                <a:solidFill>
                  <a:srgbClr val="11576A"/>
                </a:solidFill>
                <a:latin typeface="微软雅黑" pitchFamily="34" charset="-122"/>
                <a:ea typeface="微软雅黑" pitchFamily="34" charset="-122"/>
              </a:rPr>
              <a:t>i</a:t>
            </a:r>
            <a:endParaRPr lang="en-US" altLang="zh-CN" sz="1600" b="1" dirty="0" smtClean="0">
              <a:solidFill>
                <a:srgbClr val="11576A"/>
              </a:solidFill>
              <a:latin typeface="微软雅黑" pitchFamily="34" charset="-122"/>
              <a:ea typeface="微软雅黑" pitchFamily="34" charset="-122"/>
            </a:endParaRPr>
          </a:p>
          <a:p>
            <a:pPr lvl="3" indent="-1009650">
              <a:lnSpc>
                <a:spcPct val="90000"/>
              </a:lnSpc>
              <a:buClr>
                <a:srgbClr val="CC6600"/>
              </a:buClr>
              <a:buSzPct val="80000"/>
            </a:pPr>
            <a:r>
              <a:rPr lang="zh-CN" altLang="en-US" sz="1600" b="1" dirty="0" smtClean="0">
                <a:solidFill>
                  <a:srgbClr val="11576A"/>
                </a:solidFill>
                <a:latin typeface="微软雅黑" pitchFamily="34" charset="-122"/>
                <a:ea typeface="微软雅黑" pitchFamily="34" charset="-122"/>
                <a:sym typeface="Symbol" charset="0"/>
              </a:rPr>
              <a:t>如果返回结果是</a:t>
            </a:r>
            <a:r>
              <a:rPr lang="zh-CN" altLang="en-US" sz="1600" b="1" dirty="0" smtClean="0">
                <a:solidFill>
                  <a:srgbClr val="C00000"/>
                </a:solidFill>
                <a:latin typeface="微软雅黑" pitchFamily="34" charset="-122"/>
                <a:ea typeface="微软雅黑" pitchFamily="34" charset="-122"/>
                <a:sym typeface="Symbol" charset="0"/>
              </a:rPr>
              <a:t>不安全</a:t>
            </a:r>
            <a:r>
              <a:rPr lang="zh-CN" altLang="en-US" sz="1600" b="1" dirty="0" smtClean="0">
                <a:solidFill>
                  <a:srgbClr val="11576A"/>
                </a:solidFill>
                <a:latin typeface="微软雅黑" pitchFamily="34" charset="-122"/>
                <a:ea typeface="微软雅黑" pitchFamily="34" charset="-122"/>
                <a:sym typeface="Symbol" charset="0"/>
              </a:rPr>
              <a:t>，系统会拒绝</a:t>
            </a:r>
            <a:r>
              <a:rPr lang="en-US" altLang="zh-CN" sz="1600" b="1" dirty="0" smtClean="0">
                <a:solidFill>
                  <a:srgbClr val="11576A"/>
                </a:solidFill>
                <a:latin typeface="微软雅黑" pitchFamily="34" charset="-122"/>
                <a:ea typeface="微软雅黑" pitchFamily="34" charset="-122"/>
                <a:sym typeface="Symbol" charset="0"/>
              </a:rPr>
              <a:t>T</a:t>
            </a:r>
            <a:r>
              <a:rPr lang="en-US" altLang="zh-CN" sz="1600" b="1" baseline="-25000" dirty="0" smtClean="0">
                <a:solidFill>
                  <a:srgbClr val="11576A"/>
                </a:solidFill>
                <a:latin typeface="微软雅黑" pitchFamily="34" charset="-122"/>
                <a:ea typeface="微软雅黑" pitchFamily="34" charset="-122"/>
                <a:sym typeface="Symbol" charset="0"/>
              </a:rPr>
              <a:t>i</a:t>
            </a:r>
            <a:r>
              <a:rPr lang="zh-CN" altLang="en-US" sz="1600" b="1" dirty="0" smtClean="0">
                <a:solidFill>
                  <a:srgbClr val="11576A"/>
                </a:solidFill>
                <a:latin typeface="微软雅黑" pitchFamily="34" charset="-122"/>
                <a:ea typeface="微软雅黑" pitchFamily="34" charset="-122"/>
                <a:sym typeface="Symbol" charset="0"/>
              </a:rPr>
              <a:t>的资源请求</a:t>
            </a:r>
            <a:endParaRPr lang="en-US" altLang="zh-CN" sz="1600" b="1" dirty="0" smtClean="0">
              <a:solidFill>
                <a:srgbClr val="11576A"/>
              </a:solidFill>
              <a:latin typeface="微软雅黑" pitchFamily="34" charset="-122"/>
              <a:ea typeface="微软雅黑" pitchFamily="34" charset="-122"/>
              <a:sym typeface="Symbo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6" grpId="0"/>
      <p:bldP spid="27" grpId="0"/>
      <p:bldP spid="28" grpId="0"/>
      <p:bldP spid="29" grpId="0"/>
      <p:bldP spid="9"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ctr"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solidFill>
                  <a:srgbClr val="C00000"/>
                </a:solidFill>
              </a:rPr>
              <a:t>初始状态</a:t>
            </a:r>
            <a:endParaRPr lang="zh-CN" altLang="en-US" dirty="0">
              <a:solidFill>
                <a:srgbClr val="C00000"/>
              </a:solidFill>
            </a:endParaRPr>
          </a:p>
        </p:txBody>
      </p:sp>
      <p:grpSp>
        <p:nvGrpSpPr>
          <p:cNvPr id="2" name="组合 1"/>
          <p:cNvGrpSpPr/>
          <p:nvPr/>
        </p:nvGrpSpPr>
        <p:grpSpPr>
          <a:xfrm>
            <a:off x="523846" y="1285866"/>
            <a:ext cx="2170916" cy="2066199"/>
            <a:chOff x="523846" y="1285866"/>
            <a:chExt cx="2170916" cy="2066199"/>
          </a:xfrm>
        </p:grpSpPr>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grpSp>
      <p:grpSp>
        <p:nvGrpSpPr>
          <p:cNvPr id="5" name="组合 4"/>
          <p:cNvGrpSpPr/>
          <p:nvPr/>
        </p:nvGrpSpPr>
        <p:grpSpPr>
          <a:xfrm>
            <a:off x="3128952" y="1285866"/>
            <a:ext cx="2261605" cy="2073075"/>
            <a:chOff x="3128952" y="1285866"/>
            <a:chExt cx="2261605" cy="2073075"/>
          </a:xfrm>
        </p:grpSpPr>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grpSp>
      <p:grpSp>
        <p:nvGrpSpPr>
          <p:cNvPr id="6" name="组合 5"/>
          <p:cNvGrpSpPr/>
          <p:nvPr/>
        </p:nvGrpSpPr>
        <p:grpSpPr>
          <a:xfrm>
            <a:off x="5676908" y="1285866"/>
            <a:ext cx="2433840" cy="2063248"/>
            <a:chOff x="5676908" y="1285866"/>
            <a:chExt cx="2433840" cy="2063248"/>
          </a:xfrm>
        </p:grpSpPr>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grpSp>
      <p:grpSp>
        <p:nvGrpSpPr>
          <p:cNvPr id="3" name="组合 2"/>
          <p:cNvGrpSpPr/>
          <p:nvPr/>
        </p:nvGrpSpPr>
        <p:grpSpPr>
          <a:xfrm>
            <a:off x="2282810" y="3392311"/>
            <a:ext cx="1728000" cy="970816"/>
            <a:chOff x="2282810" y="3392311"/>
            <a:chExt cx="1728000" cy="970816"/>
          </a:xfrm>
        </p:grpSpPr>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grpSp>
      <p:grpSp>
        <p:nvGrpSpPr>
          <p:cNvPr id="4" name="组合 3"/>
          <p:cNvGrpSpPr/>
          <p:nvPr/>
        </p:nvGrpSpPr>
        <p:grpSpPr>
          <a:xfrm>
            <a:off x="4837870" y="3392311"/>
            <a:ext cx="1749197" cy="969852"/>
            <a:chOff x="4837870" y="3392311"/>
            <a:chExt cx="1749197" cy="969852"/>
          </a:xfrm>
        </p:grpSpPr>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smtClean="0">
                <a:solidFill>
                  <a:srgbClr val="C00000"/>
                </a:solidFill>
              </a:rPr>
              <a:t>T2</a:t>
            </a:r>
            <a:r>
              <a:rPr lang="zh-CN" altLang="en-US" dirty="0">
                <a:solidFill>
                  <a:srgbClr val="C00000"/>
                </a:solidFill>
              </a:rPr>
              <a:t>完成运行</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sp>
        <p:nvSpPr>
          <p:cNvPr id="114" name="椭圆 113"/>
          <p:cNvSpPr>
            <a:spLocks noChangeAspect="1"/>
          </p:cNvSpPr>
          <p:nvPr/>
        </p:nvSpPr>
        <p:spPr>
          <a:xfrm>
            <a:off x="5729076" y="1918224"/>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smtClean="0">
                <a:solidFill>
                  <a:srgbClr val="C00000"/>
                </a:solidFill>
              </a:rPr>
              <a:t>T1</a:t>
            </a:r>
            <a:r>
              <a:rPr lang="zh-CN" altLang="en-US" dirty="0" smtClean="0">
                <a:solidFill>
                  <a:srgbClr val="C00000"/>
                </a:solidFill>
              </a:rPr>
              <a:t>完成</a:t>
            </a:r>
            <a:r>
              <a:rPr lang="zh-CN" altLang="en-US" dirty="0">
                <a:solidFill>
                  <a:srgbClr val="C00000"/>
                </a:solidFill>
              </a:rPr>
              <a:t>运行</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7</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sp>
        <p:nvSpPr>
          <p:cNvPr id="114" name="椭圆 113"/>
          <p:cNvSpPr>
            <a:spLocks noChangeAspect="1"/>
          </p:cNvSpPr>
          <p:nvPr/>
        </p:nvSpPr>
        <p:spPr>
          <a:xfrm>
            <a:off x="5729076" y="1918224"/>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椭圆 124"/>
          <p:cNvSpPr>
            <a:spLocks noChangeAspect="1"/>
          </p:cNvSpPr>
          <p:nvPr/>
        </p:nvSpPr>
        <p:spPr>
          <a:xfrm>
            <a:off x="5729076" y="1559983"/>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smtClean="0">
                <a:solidFill>
                  <a:srgbClr val="C00000"/>
                </a:solidFill>
              </a:rPr>
              <a:t>T3</a:t>
            </a:r>
            <a:r>
              <a:rPr lang="zh-CN" altLang="en-US" dirty="0" smtClean="0">
                <a:solidFill>
                  <a:srgbClr val="C00000"/>
                </a:solidFill>
              </a:rPr>
              <a:t>完成</a:t>
            </a:r>
            <a:r>
              <a:rPr lang="zh-CN" altLang="en-US" dirty="0">
                <a:solidFill>
                  <a:srgbClr val="C00000"/>
                </a:solidFill>
              </a:rPr>
              <a:t>运行</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sp>
        <p:nvSpPr>
          <p:cNvPr id="114" name="椭圆 113"/>
          <p:cNvSpPr>
            <a:spLocks noChangeAspect="1"/>
          </p:cNvSpPr>
          <p:nvPr/>
        </p:nvSpPr>
        <p:spPr>
          <a:xfrm>
            <a:off x="5729076" y="1918224"/>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椭圆 124"/>
          <p:cNvSpPr>
            <a:spLocks noChangeAspect="1"/>
          </p:cNvSpPr>
          <p:nvPr/>
        </p:nvSpPr>
        <p:spPr>
          <a:xfrm>
            <a:off x="5729076" y="1559983"/>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椭圆 123"/>
          <p:cNvSpPr>
            <a:spLocks noChangeAspect="1"/>
          </p:cNvSpPr>
          <p:nvPr/>
        </p:nvSpPr>
        <p:spPr>
          <a:xfrm>
            <a:off x="5724146" y="2300285"/>
            <a:ext cx="324000" cy="324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r>
              <a:rPr lang="en-US" altLang="zh-CN" dirty="0" smtClean="0"/>
              <a:t>2</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ctr"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solidFill>
                  <a:srgbClr val="C00000"/>
                </a:solidFill>
              </a:rPr>
              <a:t>初始状态</a:t>
            </a:r>
            <a:endParaRPr lang="zh-CN" altLang="en-US" dirty="0">
              <a:solidFill>
                <a:srgbClr val="C00000"/>
              </a:solidFill>
            </a:endParaRPr>
          </a:p>
        </p:txBody>
      </p:sp>
      <p:grpSp>
        <p:nvGrpSpPr>
          <p:cNvPr id="2" name="组合 1"/>
          <p:cNvGrpSpPr/>
          <p:nvPr/>
        </p:nvGrpSpPr>
        <p:grpSpPr>
          <a:xfrm>
            <a:off x="523846" y="1285866"/>
            <a:ext cx="2170916" cy="2066199"/>
            <a:chOff x="523846" y="1285866"/>
            <a:chExt cx="2170916" cy="2066199"/>
          </a:xfrm>
        </p:grpSpPr>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grpSp>
      <p:grpSp>
        <p:nvGrpSpPr>
          <p:cNvPr id="5" name="组合 4"/>
          <p:cNvGrpSpPr/>
          <p:nvPr/>
        </p:nvGrpSpPr>
        <p:grpSpPr>
          <a:xfrm>
            <a:off x="3128952" y="1285866"/>
            <a:ext cx="2261605" cy="2073075"/>
            <a:chOff x="3128952" y="1285866"/>
            <a:chExt cx="2261605" cy="2073075"/>
          </a:xfrm>
        </p:grpSpPr>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grpSp>
      <p:grpSp>
        <p:nvGrpSpPr>
          <p:cNvPr id="6" name="组合 5"/>
          <p:cNvGrpSpPr/>
          <p:nvPr/>
        </p:nvGrpSpPr>
        <p:grpSpPr>
          <a:xfrm>
            <a:off x="5676908" y="1285866"/>
            <a:ext cx="2433840" cy="2063248"/>
            <a:chOff x="5676908" y="1285866"/>
            <a:chExt cx="2433840" cy="2063248"/>
          </a:xfrm>
        </p:grpSpPr>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grpSp>
      <p:grpSp>
        <p:nvGrpSpPr>
          <p:cNvPr id="3" name="组合 2"/>
          <p:cNvGrpSpPr/>
          <p:nvPr/>
        </p:nvGrpSpPr>
        <p:grpSpPr>
          <a:xfrm>
            <a:off x="2282810" y="3392311"/>
            <a:ext cx="1728000" cy="970816"/>
            <a:chOff x="2282810" y="3392311"/>
            <a:chExt cx="1728000" cy="970816"/>
          </a:xfrm>
        </p:grpSpPr>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grpSp>
      <p:grpSp>
        <p:nvGrpSpPr>
          <p:cNvPr id="4" name="组合 3"/>
          <p:cNvGrpSpPr/>
          <p:nvPr/>
        </p:nvGrpSpPr>
        <p:grpSpPr>
          <a:xfrm>
            <a:off x="4837870" y="3392311"/>
            <a:ext cx="1749197" cy="969852"/>
            <a:chOff x="4837870" y="3392311"/>
            <a:chExt cx="1749197" cy="969852"/>
          </a:xfrm>
        </p:grpSpPr>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银行家算法的安全状态判断示例</a:t>
            </a:r>
            <a:r>
              <a:rPr lang="en-US" altLang="zh-CN" dirty="0" smtClean="0"/>
              <a:t>2</a:t>
            </a:r>
            <a:endParaRPr lang="en-US" altLang="zh-CN" dirty="0"/>
          </a:p>
        </p:txBody>
      </p:sp>
      <p:sp>
        <p:nvSpPr>
          <p:cNvPr id="9" name="内容占位符 2"/>
          <p:cNvSpPr txBox="1"/>
          <p:nvPr/>
        </p:nvSpPr>
        <p:spPr>
          <a:xfrm>
            <a:off x="2146184" y="781721"/>
            <a:ext cx="4658711"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lgn="ctr">
              <a:spcBef>
                <a:spcPct val="20000"/>
              </a:spcBef>
              <a:defRPr/>
            </a:pPr>
            <a:r>
              <a:rPr lang="zh-CN" altLang="en-US" dirty="0">
                <a:solidFill>
                  <a:srgbClr val="C00000"/>
                </a:solidFill>
              </a:rPr>
              <a:t>线程</a:t>
            </a:r>
            <a:r>
              <a:rPr lang="en-US" altLang="zh-CN" dirty="0">
                <a:solidFill>
                  <a:srgbClr val="C00000"/>
                </a:solidFill>
              </a:rPr>
              <a:t>T1</a:t>
            </a:r>
            <a:r>
              <a:rPr lang="zh-CN" altLang="en-US" dirty="0">
                <a:solidFill>
                  <a:srgbClr val="C00000"/>
                </a:solidFill>
              </a:rPr>
              <a:t>请求</a:t>
            </a:r>
            <a:r>
              <a:rPr lang="en-US" altLang="zh-CN" dirty="0">
                <a:solidFill>
                  <a:srgbClr val="C00000"/>
                </a:solidFill>
              </a:rPr>
              <a:t>R1</a:t>
            </a:r>
            <a:r>
              <a:rPr lang="zh-CN" altLang="en-US" dirty="0">
                <a:solidFill>
                  <a:srgbClr val="C00000"/>
                </a:solidFill>
              </a:rPr>
              <a:t>和</a:t>
            </a:r>
            <a:r>
              <a:rPr lang="en-US" altLang="zh-CN" dirty="0">
                <a:solidFill>
                  <a:srgbClr val="C00000"/>
                </a:solidFill>
              </a:rPr>
              <a:t>R3</a:t>
            </a:r>
            <a:r>
              <a:rPr lang="zh-CN" altLang="en-US" dirty="0">
                <a:solidFill>
                  <a:srgbClr val="C00000"/>
                </a:solidFill>
              </a:rPr>
              <a:t>资源各</a:t>
            </a:r>
            <a:r>
              <a:rPr lang="en-US" altLang="zh-CN" dirty="0">
                <a:solidFill>
                  <a:srgbClr val="C00000"/>
                </a:solidFill>
              </a:rPr>
              <a:t>1</a:t>
            </a:r>
            <a:r>
              <a:rPr lang="zh-CN" altLang="en-US" dirty="0">
                <a:solidFill>
                  <a:srgbClr val="C00000"/>
                </a:solidFill>
              </a:rPr>
              <a:t>个实例</a:t>
            </a:r>
          </a:p>
        </p:txBody>
      </p:sp>
      <p:sp>
        <p:nvSpPr>
          <p:cNvPr id="28" name="矩形 27"/>
          <p:cNvSpPr/>
          <p:nvPr/>
        </p:nvSpPr>
        <p:spPr>
          <a:xfrm>
            <a:off x="966762"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p:nvPr/>
        </p:nvCxnSpPr>
        <p:spPr>
          <a:xfrm rot="10800000" flipH="1">
            <a:off x="966762"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6200000" flipH="1">
            <a:off x="827949"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16200000" flipH="1">
            <a:off x="1405804"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10800000" flipH="1">
            <a:off x="966762"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0800000" flipH="1">
            <a:off x="966762"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1724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39" name="TextBox 38"/>
          <p:cNvSpPr txBox="1"/>
          <p:nvPr/>
        </p:nvSpPr>
        <p:spPr>
          <a:xfrm>
            <a:off x="158874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40" name="TextBox 39"/>
          <p:cNvSpPr txBox="1"/>
          <p:nvPr/>
        </p:nvSpPr>
        <p:spPr>
          <a:xfrm>
            <a:off x="2160253"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41" name="TextBox 40"/>
          <p:cNvSpPr txBox="1"/>
          <p:nvPr/>
        </p:nvSpPr>
        <p:spPr>
          <a:xfrm>
            <a:off x="523846" y="1573523"/>
            <a:ext cx="428322"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42" name="TextBox 41"/>
          <p:cNvSpPr txBox="1"/>
          <p:nvPr/>
        </p:nvSpPr>
        <p:spPr>
          <a:xfrm>
            <a:off x="523846" y="1933571"/>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2</a:t>
            </a:r>
            <a:endParaRPr lang="zh-CN" altLang="en-US" sz="1600" b="1" dirty="0">
              <a:solidFill>
                <a:srgbClr val="11576A"/>
              </a:solidFill>
              <a:latin typeface="+mn-ea"/>
            </a:endParaRPr>
          </a:p>
        </p:txBody>
      </p:sp>
      <p:sp>
        <p:nvSpPr>
          <p:cNvPr id="43" name="TextBox 42"/>
          <p:cNvSpPr txBox="1"/>
          <p:nvPr/>
        </p:nvSpPr>
        <p:spPr>
          <a:xfrm>
            <a:off x="523846" y="2300286"/>
            <a:ext cx="428322"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3</a:t>
            </a:r>
            <a:endParaRPr lang="zh-CN" altLang="en-US" sz="1600" b="1" dirty="0">
              <a:solidFill>
                <a:srgbClr val="11576A"/>
              </a:solidFill>
              <a:latin typeface="+mn-ea"/>
            </a:endParaRPr>
          </a:p>
        </p:txBody>
      </p:sp>
      <p:sp>
        <p:nvSpPr>
          <p:cNvPr id="44" name="TextBox 43"/>
          <p:cNvSpPr txBox="1"/>
          <p:nvPr/>
        </p:nvSpPr>
        <p:spPr>
          <a:xfrm>
            <a:off x="523846" y="2663191"/>
            <a:ext cx="441146" cy="338554"/>
          </a:xfrm>
          <a:prstGeom prst="rect">
            <a:avLst/>
          </a:prstGeom>
          <a:noFill/>
        </p:spPr>
        <p:txBody>
          <a:bodyPr wrap="none" rtlCol="0">
            <a:spAutoFit/>
          </a:bodyPr>
          <a:lstStyle/>
          <a:p>
            <a:r>
              <a:rPr lang="en-US" altLang="zh-CN" sz="1600" b="1" dirty="0">
                <a:solidFill>
                  <a:srgbClr val="11576A"/>
                </a:solidFill>
                <a:latin typeface="+mn-ea"/>
              </a:rPr>
              <a:t>T</a:t>
            </a:r>
            <a:r>
              <a:rPr lang="en-US" altLang="zh-CN" sz="1600" b="1" dirty="0" smtClean="0">
                <a:solidFill>
                  <a:srgbClr val="11576A"/>
                </a:solidFill>
                <a:latin typeface="+mn-ea"/>
              </a:rPr>
              <a:t>4</a:t>
            </a:r>
            <a:endParaRPr lang="zh-CN" altLang="en-US" sz="1600" b="1" dirty="0">
              <a:solidFill>
                <a:srgbClr val="11576A"/>
              </a:solidFill>
              <a:latin typeface="+mn-ea"/>
            </a:endParaRPr>
          </a:p>
        </p:txBody>
      </p:sp>
      <p:sp>
        <p:nvSpPr>
          <p:cNvPr id="45" name="TextBox 44"/>
          <p:cNvSpPr txBox="1"/>
          <p:nvPr/>
        </p:nvSpPr>
        <p:spPr>
          <a:xfrm>
            <a:off x="1093774" y="156685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6" name="TextBox 45"/>
          <p:cNvSpPr txBox="1"/>
          <p:nvPr/>
        </p:nvSpPr>
        <p:spPr>
          <a:xfrm>
            <a:off x="1093774" y="192404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47" name="TextBox 46"/>
          <p:cNvSpPr txBox="1"/>
          <p:nvPr/>
        </p:nvSpPr>
        <p:spPr>
          <a:xfrm>
            <a:off x="1093774"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48" name="TextBox 47"/>
          <p:cNvSpPr txBox="1"/>
          <p:nvPr/>
        </p:nvSpPr>
        <p:spPr>
          <a:xfrm>
            <a:off x="1093774"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49" name="TextBox 48"/>
          <p:cNvSpPr txBox="1"/>
          <p:nvPr/>
        </p:nvSpPr>
        <p:spPr>
          <a:xfrm>
            <a:off x="1665902"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0" name="TextBox 49"/>
          <p:cNvSpPr txBox="1"/>
          <p:nvPr/>
        </p:nvSpPr>
        <p:spPr>
          <a:xfrm>
            <a:off x="166590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1" name="TextBox 50"/>
          <p:cNvSpPr txBox="1"/>
          <p:nvPr/>
        </p:nvSpPr>
        <p:spPr>
          <a:xfrm>
            <a:off x="166590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51"/>
          <p:cNvSpPr txBox="1"/>
          <p:nvPr/>
        </p:nvSpPr>
        <p:spPr>
          <a:xfrm>
            <a:off x="166590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3" name="TextBox 52"/>
          <p:cNvSpPr txBox="1"/>
          <p:nvPr/>
        </p:nvSpPr>
        <p:spPr>
          <a:xfrm>
            <a:off x="2229786"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4" name="TextBox 53"/>
          <p:cNvSpPr txBox="1"/>
          <p:nvPr/>
        </p:nvSpPr>
        <p:spPr>
          <a:xfrm>
            <a:off x="2229786" y="192404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5" name="TextBox 54"/>
          <p:cNvSpPr txBox="1"/>
          <p:nvPr/>
        </p:nvSpPr>
        <p:spPr>
          <a:xfrm>
            <a:off x="2229786" y="229195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56" name="TextBox 55"/>
          <p:cNvSpPr txBox="1"/>
          <p:nvPr/>
        </p:nvSpPr>
        <p:spPr>
          <a:xfrm>
            <a:off x="2229786"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7" name="TextBox 56"/>
          <p:cNvSpPr txBox="1"/>
          <p:nvPr/>
        </p:nvSpPr>
        <p:spPr>
          <a:xfrm>
            <a:off x="977248" y="3013511"/>
            <a:ext cx="1620957" cy="338554"/>
          </a:xfrm>
          <a:prstGeom prst="rect">
            <a:avLst/>
          </a:prstGeom>
          <a:noFill/>
        </p:spPr>
        <p:txBody>
          <a:bodyPr wrap="none" rtlCol="0">
            <a:spAutoFit/>
          </a:bodyPr>
          <a:lstStyle/>
          <a:p>
            <a:r>
              <a:rPr lang="zh-CN" altLang="en-US" sz="1600" b="1" dirty="0" smtClean="0">
                <a:solidFill>
                  <a:srgbClr val="11576A"/>
                </a:solidFill>
                <a:latin typeface="+mn-ea"/>
              </a:rPr>
              <a:t>最大需求矩阵 </a:t>
            </a:r>
            <a:r>
              <a:rPr lang="en-US" altLang="zh-CN" sz="1600" b="1" dirty="0" smtClean="0">
                <a:solidFill>
                  <a:srgbClr val="11576A"/>
                </a:solidFill>
                <a:latin typeface="+mn-ea"/>
              </a:rPr>
              <a:t>C</a:t>
            </a:r>
            <a:endParaRPr lang="zh-CN" altLang="en-US" sz="1600" b="1" dirty="0">
              <a:solidFill>
                <a:srgbClr val="11576A"/>
              </a:solidFill>
              <a:latin typeface="+mn-ea"/>
            </a:endParaRPr>
          </a:p>
        </p:txBody>
      </p:sp>
      <p:sp>
        <p:nvSpPr>
          <p:cNvPr id="60" name="矩形 59"/>
          <p:cNvSpPr/>
          <p:nvPr/>
        </p:nvSpPr>
        <p:spPr>
          <a:xfrm>
            <a:off x="3571868"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rot="10800000" flipH="1">
            <a:off x="3571868"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rot="16200000" flipH="1">
            <a:off x="3433055"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200000" flipH="1">
            <a:off x="4010910"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0800000" flipH="1">
            <a:off x="3571868"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0800000" flipH="1">
            <a:off x="3571868"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2235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67" name="TextBox 66"/>
          <p:cNvSpPr txBox="1"/>
          <p:nvPr/>
        </p:nvSpPr>
        <p:spPr>
          <a:xfrm>
            <a:off x="419385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68" name="TextBox 67"/>
          <p:cNvSpPr txBox="1"/>
          <p:nvPr/>
        </p:nvSpPr>
        <p:spPr>
          <a:xfrm>
            <a:off x="4765359"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69" name="TextBox 68"/>
          <p:cNvSpPr txBox="1"/>
          <p:nvPr/>
        </p:nvSpPr>
        <p:spPr>
          <a:xfrm>
            <a:off x="3128952"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70" name="TextBox 69"/>
          <p:cNvSpPr txBox="1"/>
          <p:nvPr/>
        </p:nvSpPr>
        <p:spPr>
          <a:xfrm>
            <a:off x="3128952"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71" name="TextBox 70"/>
          <p:cNvSpPr txBox="1"/>
          <p:nvPr/>
        </p:nvSpPr>
        <p:spPr>
          <a:xfrm>
            <a:off x="3128952"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72" name="TextBox 71"/>
          <p:cNvSpPr txBox="1"/>
          <p:nvPr/>
        </p:nvSpPr>
        <p:spPr>
          <a:xfrm>
            <a:off x="3128952"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74" name="TextBox 73"/>
          <p:cNvSpPr txBox="1"/>
          <p:nvPr/>
        </p:nvSpPr>
        <p:spPr>
          <a:xfrm>
            <a:off x="3698880" y="1924046"/>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75" name="TextBox 74"/>
          <p:cNvSpPr txBox="1"/>
          <p:nvPr/>
        </p:nvSpPr>
        <p:spPr>
          <a:xfrm>
            <a:off x="3698880" y="229195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6" name="TextBox 75"/>
          <p:cNvSpPr txBox="1"/>
          <p:nvPr/>
        </p:nvSpPr>
        <p:spPr>
          <a:xfrm>
            <a:off x="3698880"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7" name="TextBox 76"/>
          <p:cNvSpPr txBox="1"/>
          <p:nvPr/>
        </p:nvSpPr>
        <p:spPr>
          <a:xfrm>
            <a:off x="4271008" y="156685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77"/>
          <p:cNvSpPr txBox="1"/>
          <p:nvPr/>
        </p:nvSpPr>
        <p:spPr>
          <a:xfrm>
            <a:off x="4271008"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78"/>
          <p:cNvSpPr txBox="1"/>
          <p:nvPr/>
        </p:nvSpPr>
        <p:spPr>
          <a:xfrm>
            <a:off x="4271008"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0" name="TextBox 79"/>
          <p:cNvSpPr txBox="1"/>
          <p:nvPr/>
        </p:nvSpPr>
        <p:spPr>
          <a:xfrm>
            <a:off x="427100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81"/>
          <p:cNvSpPr txBox="1"/>
          <p:nvPr/>
        </p:nvSpPr>
        <p:spPr>
          <a:xfrm>
            <a:off x="4834892"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3" name="TextBox 82"/>
          <p:cNvSpPr txBox="1"/>
          <p:nvPr/>
        </p:nvSpPr>
        <p:spPr>
          <a:xfrm>
            <a:off x="4834892"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84" name="TextBox 83"/>
          <p:cNvSpPr txBox="1"/>
          <p:nvPr/>
        </p:nvSpPr>
        <p:spPr>
          <a:xfrm>
            <a:off x="4834892"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84"/>
          <p:cNvSpPr txBox="1"/>
          <p:nvPr/>
        </p:nvSpPr>
        <p:spPr>
          <a:xfrm>
            <a:off x="3551592" y="3020387"/>
            <a:ext cx="1838965" cy="338554"/>
          </a:xfrm>
          <a:prstGeom prst="rect">
            <a:avLst/>
          </a:prstGeom>
          <a:noFill/>
        </p:spPr>
        <p:txBody>
          <a:bodyPr wrap="none" rtlCol="0">
            <a:spAutoFit/>
          </a:bodyPr>
          <a:lstStyle/>
          <a:p>
            <a:r>
              <a:rPr lang="zh-CN" altLang="en-US" sz="1600" b="1" dirty="0" smtClean="0">
                <a:solidFill>
                  <a:srgbClr val="11576A"/>
                </a:solidFill>
                <a:latin typeface="+mn-ea"/>
              </a:rPr>
              <a:t>已分配资源矩阵</a:t>
            </a:r>
            <a:r>
              <a:rPr lang="en-US" altLang="zh-CN" sz="1600" b="1" dirty="0" smtClean="0">
                <a:solidFill>
                  <a:srgbClr val="11576A"/>
                </a:solidFill>
                <a:latin typeface="+mn-ea"/>
              </a:rPr>
              <a:t> A</a:t>
            </a:r>
            <a:endParaRPr lang="zh-CN" altLang="en-US" sz="1600" b="1" dirty="0">
              <a:solidFill>
                <a:srgbClr val="11576A"/>
              </a:solidFill>
              <a:latin typeface="+mn-ea"/>
            </a:endParaRPr>
          </a:p>
        </p:txBody>
      </p:sp>
      <p:sp>
        <p:nvSpPr>
          <p:cNvPr id="87" name="矩形 86"/>
          <p:cNvSpPr/>
          <p:nvPr/>
        </p:nvSpPr>
        <p:spPr>
          <a:xfrm>
            <a:off x="6119824" y="1574476"/>
            <a:ext cx="1728000" cy="144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6119824" y="192404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5981011"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6558866" y="2294476"/>
            <a:ext cx="14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flipH="1">
            <a:off x="6119824" y="2288856"/>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800000" flipH="1">
            <a:off x="6119824" y="2652077"/>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170307" y="1285866"/>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94" name="TextBox 93"/>
          <p:cNvSpPr txBox="1"/>
          <p:nvPr/>
        </p:nvSpPr>
        <p:spPr>
          <a:xfrm>
            <a:off x="6741811" y="1285866"/>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95" name="TextBox 94"/>
          <p:cNvSpPr txBox="1"/>
          <p:nvPr/>
        </p:nvSpPr>
        <p:spPr>
          <a:xfrm>
            <a:off x="7313315" y="1285866"/>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96" name="TextBox 95"/>
          <p:cNvSpPr txBox="1"/>
          <p:nvPr/>
        </p:nvSpPr>
        <p:spPr>
          <a:xfrm>
            <a:off x="5676908" y="1573523"/>
            <a:ext cx="445956" cy="338554"/>
          </a:xfrm>
          <a:prstGeom prst="rect">
            <a:avLst/>
          </a:prstGeom>
          <a:noFill/>
        </p:spPr>
        <p:txBody>
          <a:bodyPr wrap="none" rtlCol="0">
            <a:spAutoFit/>
          </a:bodyPr>
          <a:lstStyle/>
          <a:p>
            <a:r>
              <a:rPr lang="en-US" altLang="zh-CN" sz="1600" b="1" dirty="0" smtClean="0">
                <a:solidFill>
                  <a:srgbClr val="11576A"/>
                </a:solidFill>
                <a:latin typeface="+mn-ea"/>
              </a:rPr>
              <a:t>T1</a:t>
            </a:r>
            <a:endParaRPr lang="zh-CN" altLang="en-US" sz="1600" b="1" dirty="0">
              <a:solidFill>
                <a:srgbClr val="11576A"/>
              </a:solidFill>
              <a:latin typeface="+mn-ea"/>
            </a:endParaRPr>
          </a:p>
        </p:txBody>
      </p:sp>
      <p:sp>
        <p:nvSpPr>
          <p:cNvPr id="97" name="TextBox 96"/>
          <p:cNvSpPr txBox="1"/>
          <p:nvPr/>
        </p:nvSpPr>
        <p:spPr>
          <a:xfrm>
            <a:off x="5676908" y="1933571"/>
            <a:ext cx="445956" cy="338554"/>
          </a:xfrm>
          <a:prstGeom prst="rect">
            <a:avLst/>
          </a:prstGeom>
          <a:noFill/>
        </p:spPr>
        <p:txBody>
          <a:bodyPr wrap="none" rtlCol="0">
            <a:spAutoFit/>
          </a:bodyPr>
          <a:lstStyle/>
          <a:p>
            <a:r>
              <a:rPr lang="en-US" altLang="zh-CN" sz="1600" b="1" dirty="0" smtClean="0">
                <a:solidFill>
                  <a:srgbClr val="11576A"/>
                </a:solidFill>
                <a:latin typeface="+mn-ea"/>
              </a:rPr>
              <a:t>T2</a:t>
            </a:r>
            <a:endParaRPr lang="zh-CN" altLang="en-US" sz="1600" b="1" dirty="0">
              <a:solidFill>
                <a:srgbClr val="11576A"/>
              </a:solidFill>
              <a:latin typeface="+mn-ea"/>
            </a:endParaRPr>
          </a:p>
        </p:txBody>
      </p:sp>
      <p:sp>
        <p:nvSpPr>
          <p:cNvPr id="98" name="TextBox 97"/>
          <p:cNvSpPr txBox="1"/>
          <p:nvPr/>
        </p:nvSpPr>
        <p:spPr>
          <a:xfrm>
            <a:off x="5676908" y="2300286"/>
            <a:ext cx="445956" cy="338554"/>
          </a:xfrm>
          <a:prstGeom prst="rect">
            <a:avLst/>
          </a:prstGeom>
          <a:noFill/>
        </p:spPr>
        <p:txBody>
          <a:bodyPr wrap="none" rtlCol="0">
            <a:spAutoFit/>
          </a:bodyPr>
          <a:lstStyle/>
          <a:p>
            <a:r>
              <a:rPr lang="en-US" altLang="zh-CN" sz="1600" b="1" dirty="0" smtClean="0">
                <a:solidFill>
                  <a:srgbClr val="11576A"/>
                </a:solidFill>
                <a:latin typeface="+mn-ea"/>
              </a:rPr>
              <a:t>T3</a:t>
            </a:r>
            <a:endParaRPr lang="zh-CN" altLang="en-US" sz="1600" b="1" dirty="0">
              <a:solidFill>
                <a:srgbClr val="11576A"/>
              </a:solidFill>
              <a:latin typeface="+mn-ea"/>
            </a:endParaRPr>
          </a:p>
        </p:txBody>
      </p:sp>
      <p:sp>
        <p:nvSpPr>
          <p:cNvPr id="99" name="TextBox 98"/>
          <p:cNvSpPr txBox="1"/>
          <p:nvPr/>
        </p:nvSpPr>
        <p:spPr>
          <a:xfrm>
            <a:off x="5676908" y="2663191"/>
            <a:ext cx="445956" cy="338554"/>
          </a:xfrm>
          <a:prstGeom prst="rect">
            <a:avLst/>
          </a:prstGeom>
          <a:noFill/>
        </p:spPr>
        <p:txBody>
          <a:bodyPr wrap="none" rtlCol="0">
            <a:spAutoFit/>
          </a:bodyPr>
          <a:lstStyle/>
          <a:p>
            <a:r>
              <a:rPr lang="en-US" altLang="zh-CN" sz="1600" b="1" dirty="0" smtClean="0">
                <a:solidFill>
                  <a:srgbClr val="11576A"/>
                </a:solidFill>
                <a:latin typeface="+mn-ea"/>
              </a:rPr>
              <a:t>T4</a:t>
            </a:r>
            <a:endParaRPr lang="zh-CN" altLang="en-US" sz="1600" b="1" dirty="0">
              <a:solidFill>
                <a:srgbClr val="11576A"/>
              </a:solidFill>
              <a:latin typeface="+mn-ea"/>
            </a:endParaRPr>
          </a:p>
        </p:txBody>
      </p:sp>
      <p:sp>
        <p:nvSpPr>
          <p:cNvPr id="101" name="TextBox 100"/>
          <p:cNvSpPr txBox="1"/>
          <p:nvPr/>
        </p:nvSpPr>
        <p:spPr>
          <a:xfrm>
            <a:off x="6246836" y="192404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2" name="TextBox 101"/>
          <p:cNvSpPr txBox="1"/>
          <p:nvPr/>
        </p:nvSpPr>
        <p:spPr>
          <a:xfrm>
            <a:off x="6246836" y="2291954"/>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102"/>
          <p:cNvSpPr txBox="1"/>
          <p:nvPr/>
        </p:nvSpPr>
        <p:spPr>
          <a:xfrm>
            <a:off x="6246836" y="2643188"/>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04" name="TextBox 103"/>
          <p:cNvSpPr txBox="1"/>
          <p:nvPr/>
        </p:nvSpPr>
        <p:spPr>
          <a:xfrm>
            <a:off x="6818964"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5" name="TextBox 104"/>
          <p:cNvSpPr txBox="1"/>
          <p:nvPr/>
        </p:nvSpPr>
        <p:spPr>
          <a:xfrm>
            <a:off x="6818964" y="192404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6" name="TextBox 105"/>
          <p:cNvSpPr txBox="1"/>
          <p:nvPr/>
        </p:nvSpPr>
        <p:spPr>
          <a:xfrm>
            <a:off x="6818964" y="2291954"/>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7" name="TextBox 106"/>
          <p:cNvSpPr txBox="1"/>
          <p:nvPr/>
        </p:nvSpPr>
        <p:spPr>
          <a:xfrm>
            <a:off x="6818964" y="264318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09" name="TextBox 108"/>
          <p:cNvSpPr txBox="1"/>
          <p:nvPr/>
        </p:nvSpPr>
        <p:spPr>
          <a:xfrm>
            <a:off x="7382848" y="192404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0" name="TextBox 109"/>
          <p:cNvSpPr txBox="1"/>
          <p:nvPr/>
        </p:nvSpPr>
        <p:spPr>
          <a:xfrm>
            <a:off x="7382848" y="2291954"/>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11" name="TextBox 110"/>
          <p:cNvSpPr txBox="1"/>
          <p:nvPr/>
        </p:nvSpPr>
        <p:spPr>
          <a:xfrm>
            <a:off x="7382848" y="264318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12" name="TextBox 111"/>
          <p:cNvSpPr txBox="1"/>
          <p:nvPr/>
        </p:nvSpPr>
        <p:spPr>
          <a:xfrm>
            <a:off x="5899886" y="3010560"/>
            <a:ext cx="2210862" cy="338554"/>
          </a:xfrm>
          <a:prstGeom prst="rect">
            <a:avLst/>
          </a:prstGeom>
          <a:noFill/>
        </p:spPr>
        <p:txBody>
          <a:bodyPr wrap="none" rtlCol="0">
            <a:spAutoFit/>
          </a:bodyPr>
          <a:lstStyle/>
          <a:p>
            <a:r>
              <a:rPr lang="zh-CN" altLang="en-US" sz="1600" b="1" dirty="0" smtClean="0">
                <a:solidFill>
                  <a:srgbClr val="11576A"/>
                </a:solidFill>
                <a:latin typeface="+mn-ea"/>
              </a:rPr>
              <a:t>当前资源请求矩阵</a:t>
            </a:r>
            <a:r>
              <a:rPr lang="en-US" altLang="zh-CN" sz="1600" b="1" dirty="0" smtClean="0">
                <a:solidFill>
                  <a:srgbClr val="11576A"/>
                </a:solidFill>
                <a:latin typeface="+mn-ea"/>
              </a:rPr>
              <a:t>C-A</a:t>
            </a:r>
            <a:endParaRPr lang="zh-CN" altLang="en-US" sz="1600" b="1" dirty="0">
              <a:solidFill>
                <a:srgbClr val="11576A"/>
              </a:solidFill>
              <a:latin typeface="+mn-ea"/>
            </a:endParaRPr>
          </a:p>
        </p:txBody>
      </p:sp>
      <p:sp>
        <p:nvSpPr>
          <p:cNvPr id="113" name="矩形 112"/>
          <p:cNvSpPr/>
          <p:nvPr/>
        </p:nvSpPr>
        <p:spPr>
          <a:xfrm>
            <a:off x="2282810"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连接符 114"/>
          <p:cNvCxnSpPr/>
          <p:nvPr/>
        </p:nvCxnSpPr>
        <p:spPr>
          <a:xfrm rot="16200000" flipH="1">
            <a:off x="2687808"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6200000" flipH="1">
            <a:off x="3259312"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2329526"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18" name="TextBox 117"/>
          <p:cNvSpPr txBox="1"/>
          <p:nvPr/>
        </p:nvSpPr>
        <p:spPr>
          <a:xfrm>
            <a:off x="2901030"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19" name="TextBox 118"/>
          <p:cNvSpPr txBox="1"/>
          <p:nvPr/>
        </p:nvSpPr>
        <p:spPr>
          <a:xfrm>
            <a:off x="3472534"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20" name="TextBox 119"/>
          <p:cNvSpPr txBox="1"/>
          <p:nvPr/>
        </p:nvSpPr>
        <p:spPr>
          <a:xfrm>
            <a:off x="2415580" y="3682826"/>
            <a:ext cx="327334" cy="369332"/>
          </a:xfrm>
          <a:prstGeom prst="rect">
            <a:avLst/>
          </a:prstGeom>
          <a:noFill/>
        </p:spPr>
        <p:txBody>
          <a:bodyPr wrap="none" rtlCol="0">
            <a:spAutoFit/>
          </a:bodyPr>
          <a:lstStyle/>
          <a:p>
            <a:r>
              <a:rPr lang="en-US" altLang="zh-CN" b="1" dirty="0" smtClean="0">
                <a:solidFill>
                  <a:srgbClr val="11576A"/>
                </a:solidFill>
                <a:latin typeface="+mn-ea"/>
              </a:rPr>
              <a:t>9</a:t>
            </a:r>
            <a:endParaRPr lang="zh-CN" altLang="en-US" b="1" dirty="0">
              <a:solidFill>
                <a:srgbClr val="11576A"/>
              </a:solidFill>
              <a:latin typeface="+mn-ea"/>
            </a:endParaRPr>
          </a:p>
        </p:txBody>
      </p:sp>
      <p:sp>
        <p:nvSpPr>
          <p:cNvPr id="121" name="TextBox 120"/>
          <p:cNvSpPr txBox="1"/>
          <p:nvPr/>
        </p:nvSpPr>
        <p:spPr>
          <a:xfrm>
            <a:off x="2987708" y="368282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22" name="TextBox 121"/>
          <p:cNvSpPr txBox="1"/>
          <p:nvPr/>
        </p:nvSpPr>
        <p:spPr>
          <a:xfrm>
            <a:off x="3551592" y="3682826"/>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sp>
        <p:nvSpPr>
          <p:cNvPr id="123" name="TextBox 122"/>
          <p:cNvSpPr txBox="1"/>
          <p:nvPr/>
        </p:nvSpPr>
        <p:spPr>
          <a:xfrm>
            <a:off x="2438469" y="4055350"/>
            <a:ext cx="1379091" cy="307777"/>
          </a:xfrm>
          <a:prstGeom prst="rect">
            <a:avLst/>
          </a:prstGeom>
          <a:noFill/>
        </p:spPr>
        <p:txBody>
          <a:bodyPr wrap="none" rtlCol="0">
            <a:spAutoFit/>
          </a:bodyPr>
          <a:lstStyle/>
          <a:p>
            <a:r>
              <a:rPr lang="zh-CN" altLang="en-US" sz="1400" b="1" dirty="0" smtClean="0">
                <a:solidFill>
                  <a:srgbClr val="11576A"/>
                </a:solidFill>
                <a:latin typeface="+mn-ea"/>
              </a:rPr>
              <a:t>系统资源向量</a:t>
            </a:r>
            <a:r>
              <a:rPr lang="en-US" altLang="zh-CN" sz="1400" b="1" dirty="0" smtClean="0">
                <a:solidFill>
                  <a:srgbClr val="11576A"/>
                </a:solidFill>
                <a:latin typeface="+mn-ea"/>
              </a:rPr>
              <a:t>R</a:t>
            </a:r>
            <a:endParaRPr lang="zh-CN" altLang="en-US" sz="1400" b="1" dirty="0">
              <a:solidFill>
                <a:srgbClr val="11576A"/>
              </a:solidFill>
              <a:latin typeface="+mn-ea"/>
            </a:endParaRPr>
          </a:p>
        </p:txBody>
      </p:sp>
      <p:sp>
        <p:nvSpPr>
          <p:cNvPr id="126" name="矩形 125"/>
          <p:cNvSpPr/>
          <p:nvPr/>
        </p:nvSpPr>
        <p:spPr>
          <a:xfrm>
            <a:off x="4848469" y="3689088"/>
            <a:ext cx="1728000" cy="360000"/>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7" name="直接连接符 126"/>
          <p:cNvCxnSpPr/>
          <p:nvPr/>
        </p:nvCxnSpPr>
        <p:spPr>
          <a:xfrm rot="16200000" flipH="1">
            <a:off x="5253467"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16200000" flipH="1">
            <a:off x="5824971" y="3868294"/>
            <a:ext cx="3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895185" y="3392311"/>
            <a:ext cx="453970" cy="338554"/>
          </a:xfrm>
          <a:prstGeom prst="rect">
            <a:avLst/>
          </a:prstGeom>
          <a:noFill/>
        </p:spPr>
        <p:txBody>
          <a:bodyPr wrap="none" rtlCol="0">
            <a:spAutoFit/>
          </a:bodyPr>
          <a:lstStyle/>
          <a:p>
            <a:r>
              <a:rPr lang="en-US" altLang="zh-CN" sz="1600" b="1" dirty="0" smtClean="0">
                <a:solidFill>
                  <a:srgbClr val="11576A"/>
                </a:solidFill>
                <a:latin typeface="+mn-ea"/>
              </a:rPr>
              <a:t>R1</a:t>
            </a:r>
            <a:endParaRPr lang="zh-CN" altLang="en-US" sz="1600" b="1" dirty="0">
              <a:solidFill>
                <a:srgbClr val="11576A"/>
              </a:solidFill>
              <a:latin typeface="+mn-ea"/>
            </a:endParaRPr>
          </a:p>
        </p:txBody>
      </p:sp>
      <p:sp>
        <p:nvSpPr>
          <p:cNvPr id="130" name="TextBox 129"/>
          <p:cNvSpPr txBox="1"/>
          <p:nvPr/>
        </p:nvSpPr>
        <p:spPr>
          <a:xfrm>
            <a:off x="5466689" y="3392311"/>
            <a:ext cx="453970" cy="338554"/>
          </a:xfrm>
          <a:prstGeom prst="rect">
            <a:avLst/>
          </a:prstGeom>
          <a:noFill/>
        </p:spPr>
        <p:txBody>
          <a:bodyPr wrap="none" rtlCol="0">
            <a:spAutoFit/>
          </a:bodyPr>
          <a:lstStyle/>
          <a:p>
            <a:r>
              <a:rPr lang="en-US" altLang="zh-CN" sz="1600" b="1" dirty="0" smtClean="0">
                <a:solidFill>
                  <a:srgbClr val="11576A"/>
                </a:solidFill>
                <a:latin typeface="+mn-ea"/>
              </a:rPr>
              <a:t>R2</a:t>
            </a:r>
            <a:endParaRPr lang="zh-CN" altLang="en-US" sz="1600" b="1" dirty="0">
              <a:solidFill>
                <a:srgbClr val="11576A"/>
              </a:solidFill>
              <a:latin typeface="+mn-ea"/>
            </a:endParaRPr>
          </a:p>
        </p:txBody>
      </p:sp>
      <p:sp>
        <p:nvSpPr>
          <p:cNvPr id="131" name="TextBox 130"/>
          <p:cNvSpPr txBox="1"/>
          <p:nvPr/>
        </p:nvSpPr>
        <p:spPr>
          <a:xfrm>
            <a:off x="6038193" y="3392311"/>
            <a:ext cx="453970" cy="338554"/>
          </a:xfrm>
          <a:prstGeom prst="rect">
            <a:avLst/>
          </a:prstGeom>
          <a:noFill/>
        </p:spPr>
        <p:txBody>
          <a:bodyPr wrap="none" rtlCol="0">
            <a:spAutoFit/>
          </a:bodyPr>
          <a:lstStyle/>
          <a:p>
            <a:r>
              <a:rPr lang="en-US" altLang="zh-CN" sz="1600" b="1" dirty="0" smtClean="0">
                <a:solidFill>
                  <a:srgbClr val="11576A"/>
                </a:solidFill>
                <a:latin typeface="+mn-ea"/>
              </a:rPr>
              <a:t>R3</a:t>
            </a:r>
            <a:endParaRPr lang="zh-CN" altLang="en-US" sz="1600" b="1" dirty="0">
              <a:solidFill>
                <a:srgbClr val="11576A"/>
              </a:solidFill>
              <a:latin typeface="+mn-ea"/>
            </a:endParaRPr>
          </a:p>
        </p:txBody>
      </p:sp>
      <p:sp>
        <p:nvSpPr>
          <p:cNvPr id="133" name="TextBox 132"/>
          <p:cNvSpPr txBox="1"/>
          <p:nvPr/>
        </p:nvSpPr>
        <p:spPr>
          <a:xfrm>
            <a:off x="5553367"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5" name="TextBox 134"/>
          <p:cNvSpPr txBox="1"/>
          <p:nvPr/>
        </p:nvSpPr>
        <p:spPr>
          <a:xfrm>
            <a:off x="4837870" y="4054386"/>
            <a:ext cx="1749197" cy="307777"/>
          </a:xfrm>
          <a:prstGeom prst="rect">
            <a:avLst/>
          </a:prstGeom>
          <a:noFill/>
        </p:spPr>
        <p:txBody>
          <a:bodyPr wrap="none" rtlCol="0">
            <a:spAutoFit/>
          </a:bodyPr>
          <a:lstStyle/>
          <a:p>
            <a:r>
              <a:rPr lang="zh-CN" altLang="en-US" sz="1400" b="1" dirty="0" smtClean="0">
                <a:solidFill>
                  <a:srgbClr val="11576A"/>
                </a:solidFill>
                <a:latin typeface="+mn-ea"/>
              </a:rPr>
              <a:t>当前可用资源向量</a:t>
            </a:r>
            <a:r>
              <a:rPr lang="en-US" altLang="zh-CN" sz="1400" b="1" dirty="0" smtClean="0">
                <a:solidFill>
                  <a:srgbClr val="11576A"/>
                </a:solidFill>
                <a:latin typeface="+mn-ea"/>
              </a:rPr>
              <a:t>V</a:t>
            </a:r>
            <a:endParaRPr lang="zh-CN" altLang="en-US" sz="1400" b="1" dirty="0">
              <a:solidFill>
                <a:srgbClr val="11576A"/>
              </a:solidFill>
              <a:latin typeface="+mn-ea"/>
            </a:endParaRPr>
          </a:p>
        </p:txBody>
      </p:sp>
      <p:grpSp>
        <p:nvGrpSpPr>
          <p:cNvPr id="114" name="组合 113"/>
          <p:cNvGrpSpPr/>
          <p:nvPr/>
        </p:nvGrpSpPr>
        <p:grpSpPr>
          <a:xfrm>
            <a:off x="3699783" y="1563786"/>
            <a:ext cx="4011302" cy="2485302"/>
            <a:chOff x="3698880" y="1566856"/>
            <a:chExt cx="4011302" cy="2485302"/>
          </a:xfrm>
        </p:grpSpPr>
        <p:sp>
          <p:nvSpPr>
            <p:cNvPr id="124"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25"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6"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7"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38"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39"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grpSp>
      <p:grpSp>
        <p:nvGrpSpPr>
          <p:cNvPr id="2" name="组合 1"/>
          <p:cNvGrpSpPr/>
          <p:nvPr/>
        </p:nvGrpSpPr>
        <p:grpSpPr>
          <a:xfrm>
            <a:off x="3698880" y="1566856"/>
            <a:ext cx="4011302" cy="2485302"/>
            <a:chOff x="3698880" y="1566856"/>
            <a:chExt cx="4011302" cy="2485302"/>
          </a:xfrm>
        </p:grpSpPr>
        <p:sp>
          <p:nvSpPr>
            <p:cNvPr id="73" name="TextBox 72"/>
            <p:cNvSpPr txBox="1"/>
            <p:nvPr/>
          </p:nvSpPr>
          <p:spPr>
            <a:xfrm>
              <a:off x="3698880" y="1566856"/>
              <a:ext cx="327334" cy="369332"/>
            </a:xfrm>
            <a:prstGeom prst="rect">
              <a:avLst/>
            </a:prstGeom>
            <a:noFill/>
          </p:spPr>
          <p:txBody>
            <a:bodyPr wrap="none" rtlCol="0">
              <a:spAutoFit/>
            </a:bodyPr>
            <a:lstStyle/>
            <a:p>
              <a:r>
                <a:rPr lang="en-US" altLang="zh-CN" b="1" dirty="0" smtClean="0">
                  <a:solidFill>
                    <a:srgbClr val="C00000"/>
                  </a:solidFill>
                  <a:latin typeface="+mn-ea"/>
                </a:rPr>
                <a:t>2</a:t>
              </a:r>
              <a:endParaRPr lang="zh-CN" altLang="en-US" b="1" dirty="0">
                <a:solidFill>
                  <a:srgbClr val="C00000"/>
                </a:solidFill>
                <a:latin typeface="+mn-ea"/>
              </a:endParaRPr>
            </a:p>
          </p:txBody>
        </p:sp>
        <p:sp>
          <p:nvSpPr>
            <p:cNvPr id="81" name="TextBox 80"/>
            <p:cNvSpPr txBox="1"/>
            <p:nvPr/>
          </p:nvSpPr>
          <p:spPr>
            <a:xfrm>
              <a:off x="4834892" y="156685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100" name="TextBox 99"/>
            <p:cNvSpPr txBox="1"/>
            <p:nvPr/>
          </p:nvSpPr>
          <p:spPr>
            <a:xfrm>
              <a:off x="6246836" y="156685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108" name="TextBox 107"/>
            <p:cNvSpPr txBox="1"/>
            <p:nvPr/>
          </p:nvSpPr>
          <p:spPr>
            <a:xfrm>
              <a:off x="7382848" y="156685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132" name="TextBox 131"/>
            <p:cNvSpPr txBox="1"/>
            <p:nvPr/>
          </p:nvSpPr>
          <p:spPr>
            <a:xfrm>
              <a:off x="4981239" y="3682826"/>
              <a:ext cx="327334" cy="369332"/>
            </a:xfrm>
            <a:prstGeom prst="rect">
              <a:avLst/>
            </a:prstGeom>
            <a:noFill/>
          </p:spPr>
          <p:txBody>
            <a:bodyPr wrap="none" rtlCol="0">
              <a:spAutoFit/>
            </a:bodyPr>
            <a:lstStyle/>
            <a:p>
              <a:r>
                <a:rPr lang="en-US" altLang="zh-CN" b="1" dirty="0" smtClean="0">
                  <a:solidFill>
                    <a:srgbClr val="C00000"/>
                  </a:solidFill>
                  <a:latin typeface="+mn-ea"/>
                </a:rPr>
                <a:t>0</a:t>
              </a:r>
              <a:endParaRPr lang="zh-CN" altLang="en-US" b="1" dirty="0">
                <a:solidFill>
                  <a:srgbClr val="C00000"/>
                </a:solidFill>
                <a:latin typeface="+mn-ea"/>
              </a:endParaRPr>
            </a:p>
          </p:txBody>
        </p:sp>
        <p:sp>
          <p:nvSpPr>
            <p:cNvPr id="134" name="TextBox 133"/>
            <p:cNvSpPr txBox="1"/>
            <p:nvPr/>
          </p:nvSpPr>
          <p:spPr>
            <a:xfrm>
              <a:off x="6117251" y="368282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a:t>
            </a:r>
            <a:r>
              <a:rPr lang="zh-CN" altLang="en-US" dirty="0" smtClean="0"/>
              <a:t>管</a:t>
            </a: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1"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a:t>
            </a:r>
            <a:endParaRPr lang="en-US" altLang="zh-CN" dirty="0"/>
          </a:p>
        </p:txBody>
      </p:sp>
      <p:grpSp>
        <p:nvGrpSpPr>
          <p:cNvPr id="3" name="组合 2"/>
          <p:cNvGrpSpPr/>
          <p:nvPr/>
        </p:nvGrpSpPr>
        <p:grpSpPr>
          <a:xfrm>
            <a:off x="844893" y="1000114"/>
            <a:ext cx="3151043" cy="642942"/>
            <a:chOff x="844893" y="1000114"/>
            <a:chExt cx="3151043" cy="642942"/>
          </a:xfrm>
        </p:grpSpPr>
        <p:sp>
          <p:nvSpPr>
            <p:cNvPr id="9" name="内容占位符 2"/>
            <p:cNvSpPr txBox="1"/>
            <p:nvPr/>
          </p:nvSpPr>
          <p:spPr>
            <a:xfrm>
              <a:off x="1142976" y="1000114"/>
              <a:ext cx="285296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允许系统进入死锁状态</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1630356"/>
            <a:ext cx="3223051" cy="727080"/>
            <a:chOff x="844893" y="1630356"/>
            <a:chExt cx="3223051" cy="727080"/>
          </a:xfrm>
        </p:grpSpPr>
        <p:sp>
          <p:nvSpPr>
            <p:cNvPr id="11" name="内容占位符 2"/>
            <p:cNvSpPr txBox="1"/>
            <p:nvPr/>
          </p:nvSpPr>
          <p:spPr>
            <a:xfrm>
              <a:off x="1142976" y="1630356"/>
              <a:ext cx="2924968" cy="7270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维护系统的资源分配图</a:t>
              </a:r>
              <a:endParaRPr lang="en-US" altLang="zh-CN" dirty="0" smtClean="0"/>
            </a:p>
          </p:txBody>
        </p:sp>
        <p:sp>
          <p:nvSpPr>
            <p:cNvPr id="13" name="TextBox 12"/>
            <p:cNvSpPr txBox="1"/>
            <p:nvPr/>
          </p:nvSpPr>
          <p:spPr>
            <a:xfrm>
              <a:off x="844893" y="16303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2285998"/>
            <a:ext cx="3365925" cy="1000132"/>
            <a:chOff x="844893" y="2285998"/>
            <a:chExt cx="3365925" cy="1000132"/>
          </a:xfrm>
        </p:grpSpPr>
        <p:sp>
          <p:nvSpPr>
            <p:cNvPr id="18" name="内容占位符 2"/>
            <p:cNvSpPr txBox="1"/>
            <p:nvPr/>
          </p:nvSpPr>
          <p:spPr>
            <a:xfrm>
              <a:off x="1142975" y="2285998"/>
              <a:ext cx="3067843"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定期调用死锁检测算法来搜索图中是否存在死锁</a:t>
              </a:r>
              <a:endParaRPr lang="en-US" altLang="zh-CN" dirty="0" smtClean="0"/>
            </a:p>
          </p:txBody>
        </p:sp>
        <p:sp>
          <p:nvSpPr>
            <p:cNvPr id="19" name="TextBox 18"/>
            <p:cNvSpPr txBox="1"/>
            <p:nvPr/>
          </p:nvSpPr>
          <p:spPr>
            <a:xfrm>
              <a:off x="844893" y="228599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221042"/>
            <a:ext cx="3365925" cy="993782"/>
            <a:chOff x="844893" y="3221042"/>
            <a:chExt cx="3365925" cy="993782"/>
          </a:xfrm>
        </p:grpSpPr>
        <p:sp>
          <p:nvSpPr>
            <p:cNvPr id="20" name="内容占位符 2"/>
            <p:cNvSpPr txBox="1"/>
            <p:nvPr/>
          </p:nvSpPr>
          <p:spPr>
            <a:xfrm>
              <a:off x="1142976" y="3221042"/>
              <a:ext cx="3067842" cy="99378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出现死锁时，用死锁恢复机制进行恢复</a:t>
              </a:r>
              <a:endParaRPr lang="en-US" altLang="zh-CN" dirty="0" smtClean="0"/>
            </a:p>
          </p:txBody>
        </p:sp>
        <p:sp>
          <p:nvSpPr>
            <p:cNvPr id="21" name="TextBox 20"/>
            <p:cNvSpPr txBox="1"/>
            <p:nvPr/>
          </p:nvSpPr>
          <p:spPr>
            <a:xfrm>
              <a:off x="844893" y="322104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4527045" y="915566"/>
            <a:ext cx="2565235" cy="3393541"/>
            <a:chOff x="3878973" y="915566"/>
            <a:chExt cx="2565235" cy="3393541"/>
          </a:xfrm>
        </p:grpSpPr>
        <p:grpSp>
          <p:nvGrpSpPr>
            <p:cNvPr id="55" name="组合 54"/>
            <p:cNvGrpSpPr/>
            <p:nvPr/>
          </p:nvGrpSpPr>
          <p:grpSpPr>
            <a:xfrm>
              <a:off x="3891355" y="2666759"/>
              <a:ext cx="439938" cy="432000"/>
              <a:chOff x="8135962" y="3143254"/>
              <a:chExt cx="439938" cy="432000"/>
            </a:xfrm>
          </p:grpSpPr>
          <p:sp>
            <p:nvSpPr>
              <p:cNvPr id="56" name="椭圆 55"/>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56"/>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1</a:t>
                </a:r>
                <a:endParaRPr lang="zh-CN" altLang="en-US" b="1" baseline="-25000" dirty="0">
                  <a:solidFill>
                    <a:schemeClr val="bg1"/>
                  </a:solidFill>
                  <a:latin typeface="+mn-ea"/>
                </a:endParaRPr>
              </a:p>
            </p:txBody>
          </p:sp>
        </p:grpSp>
        <p:grpSp>
          <p:nvGrpSpPr>
            <p:cNvPr id="58" name="组合 57"/>
            <p:cNvGrpSpPr/>
            <p:nvPr/>
          </p:nvGrpSpPr>
          <p:grpSpPr>
            <a:xfrm>
              <a:off x="4760994" y="2666759"/>
              <a:ext cx="439938" cy="432000"/>
              <a:chOff x="8135962" y="3143254"/>
              <a:chExt cx="439938" cy="432000"/>
            </a:xfrm>
          </p:grpSpPr>
          <p:sp>
            <p:nvSpPr>
              <p:cNvPr id="59" name="椭圆 58"/>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TextBox 59"/>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2</a:t>
                </a:r>
                <a:endParaRPr lang="zh-CN" altLang="en-US" b="1" baseline="-25000" dirty="0">
                  <a:solidFill>
                    <a:schemeClr val="bg1"/>
                  </a:solidFill>
                  <a:latin typeface="+mn-ea"/>
                </a:endParaRPr>
              </a:p>
            </p:txBody>
          </p:sp>
        </p:grpSp>
        <p:grpSp>
          <p:nvGrpSpPr>
            <p:cNvPr id="61" name="组合 60"/>
            <p:cNvGrpSpPr/>
            <p:nvPr/>
          </p:nvGrpSpPr>
          <p:grpSpPr>
            <a:xfrm>
              <a:off x="5653810" y="2666759"/>
              <a:ext cx="439938" cy="432000"/>
              <a:chOff x="8135962" y="3143254"/>
              <a:chExt cx="439938" cy="432000"/>
            </a:xfrm>
          </p:grpSpPr>
          <p:sp>
            <p:nvSpPr>
              <p:cNvPr id="62" name="椭圆 61"/>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TextBox 62"/>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3</a:t>
                </a:r>
                <a:endParaRPr lang="zh-CN" altLang="en-US" b="1" baseline="-25000" dirty="0">
                  <a:solidFill>
                    <a:schemeClr val="bg1"/>
                  </a:solidFill>
                  <a:latin typeface="+mn-ea"/>
                </a:endParaRPr>
              </a:p>
            </p:txBody>
          </p:sp>
        </p:grpSp>
        <p:sp>
          <p:nvSpPr>
            <p:cNvPr id="64" name="矩形 63"/>
            <p:cNvSpPr>
              <a:spLocks noChangeAspect="1"/>
            </p:cNvSpPr>
            <p:nvPr/>
          </p:nvSpPr>
          <p:spPr>
            <a:xfrm>
              <a:off x="3888497" y="1812923"/>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矩形 64"/>
            <p:cNvSpPr>
              <a:spLocks noChangeAspect="1"/>
            </p:cNvSpPr>
            <p:nvPr/>
          </p:nvSpPr>
          <p:spPr>
            <a:xfrm>
              <a:off x="4793378" y="1812923"/>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矩形 65"/>
            <p:cNvSpPr>
              <a:spLocks noChangeAspect="1"/>
            </p:cNvSpPr>
            <p:nvPr/>
          </p:nvSpPr>
          <p:spPr>
            <a:xfrm>
              <a:off x="5674447" y="1812923"/>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矩形 67"/>
            <p:cNvSpPr>
              <a:spLocks noChangeAspect="1"/>
            </p:cNvSpPr>
            <p:nvPr/>
          </p:nvSpPr>
          <p:spPr>
            <a:xfrm>
              <a:off x="3888497" y="3598825"/>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矩形 68"/>
            <p:cNvSpPr>
              <a:spLocks noChangeAspect="1"/>
            </p:cNvSpPr>
            <p:nvPr/>
          </p:nvSpPr>
          <p:spPr>
            <a:xfrm>
              <a:off x="5674447" y="3598825"/>
              <a:ext cx="396000" cy="396000"/>
            </a:xfrm>
            <a:prstGeom prst="rect">
              <a:avLst/>
            </a:prstGeom>
            <a:gradFill>
              <a:gsLst>
                <a:gs pos="99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0" name="组合 69"/>
            <p:cNvGrpSpPr/>
            <p:nvPr/>
          </p:nvGrpSpPr>
          <p:grpSpPr>
            <a:xfrm>
              <a:off x="4760994" y="3567392"/>
              <a:ext cx="439938" cy="432000"/>
              <a:chOff x="8135962" y="3143254"/>
              <a:chExt cx="439938" cy="432000"/>
            </a:xfrm>
          </p:grpSpPr>
          <p:sp>
            <p:nvSpPr>
              <p:cNvPr id="71" name="椭圆 70"/>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71"/>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4</a:t>
                </a:r>
                <a:endParaRPr lang="zh-CN" altLang="en-US" b="1" baseline="-25000" dirty="0">
                  <a:solidFill>
                    <a:schemeClr val="bg1"/>
                  </a:solidFill>
                  <a:latin typeface="+mn-ea"/>
                </a:endParaRPr>
              </a:p>
            </p:txBody>
          </p:sp>
        </p:grpSp>
        <p:grpSp>
          <p:nvGrpSpPr>
            <p:cNvPr id="73" name="组合 72"/>
            <p:cNvGrpSpPr/>
            <p:nvPr/>
          </p:nvGrpSpPr>
          <p:grpSpPr>
            <a:xfrm>
              <a:off x="4760994" y="915566"/>
              <a:ext cx="439938" cy="432000"/>
              <a:chOff x="8135962" y="3143254"/>
              <a:chExt cx="439938" cy="432000"/>
            </a:xfrm>
          </p:grpSpPr>
          <p:sp>
            <p:nvSpPr>
              <p:cNvPr id="74" name="椭圆 73"/>
              <p:cNvSpPr/>
              <p:nvPr/>
            </p:nvSpPr>
            <p:spPr>
              <a:xfrm>
                <a:off x="8143900" y="3143254"/>
                <a:ext cx="432000" cy="432000"/>
              </a:xfrm>
              <a:prstGeom prst="ellipse">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74"/>
              <p:cNvSpPr txBox="1"/>
              <p:nvPr/>
            </p:nvSpPr>
            <p:spPr>
              <a:xfrm>
                <a:off x="8135962" y="3194054"/>
                <a:ext cx="431528" cy="369332"/>
              </a:xfrm>
              <a:prstGeom prst="rect">
                <a:avLst/>
              </a:prstGeom>
              <a:noFill/>
            </p:spPr>
            <p:txBody>
              <a:bodyPr wrap="none" rtlCol="0">
                <a:spAutoFit/>
              </a:bodyPr>
              <a:lstStyle/>
              <a:p>
                <a:r>
                  <a:rPr lang="en-US" altLang="zh-CN" b="1" dirty="0" smtClean="0">
                    <a:solidFill>
                      <a:schemeClr val="bg1"/>
                    </a:solidFill>
                    <a:latin typeface="+mn-ea"/>
                  </a:rPr>
                  <a:t>P</a:t>
                </a:r>
                <a:r>
                  <a:rPr lang="en-US" altLang="zh-CN" b="1" baseline="-25000" dirty="0" smtClean="0">
                    <a:solidFill>
                      <a:schemeClr val="bg1"/>
                    </a:solidFill>
                    <a:latin typeface="+mn-ea"/>
                  </a:rPr>
                  <a:t>5</a:t>
                </a:r>
                <a:endParaRPr lang="zh-CN" altLang="en-US" b="1" baseline="-25000" dirty="0">
                  <a:solidFill>
                    <a:schemeClr val="bg1"/>
                  </a:solidFill>
                  <a:latin typeface="+mn-ea"/>
                </a:endParaRPr>
              </a:p>
            </p:txBody>
          </p:sp>
        </p:grpSp>
        <p:cxnSp>
          <p:nvCxnSpPr>
            <p:cNvPr id="92" name="直接箭头连接符 91"/>
            <p:cNvCxnSpPr/>
            <p:nvPr/>
          </p:nvCxnSpPr>
          <p:spPr>
            <a:xfrm rot="5400000" flipH="1" flipV="1">
              <a:off x="3850588" y="3338891"/>
              <a:ext cx="504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rot="5400000" flipH="1" flipV="1">
              <a:off x="3886588" y="2441263"/>
              <a:ext cx="432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rot="5400000" flipH="1" flipV="1">
              <a:off x="5636761" y="3338891"/>
              <a:ext cx="504000" cy="0"/>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5400000" flipH="1" flipV="1">
              <a:off x="5672761" y="2441263"/>
              <a:ext cx="432000" cy="0"/>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rot="5400000" flipH="1" flipV="1">
              <a:off x="4777405" y="2441263"/>
              <a:ext cx="432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rot="5400000" flipH="1" flipV="1">
              <a:off x="4777405" y="1584007"/>
              <a:ext cx="432000"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69" idx="1"/>
            </p:cNvCxnSpPr>
            <p:nvPr/>
          </p:nvCxnSpPr>
          <p:spPr>
            <a:xfrm rot="10800000" flipV="1">
              <a:off x="5192523" y="3802856"/>
              <a:ext cx="481925"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rot="10800000" flipV="1">
              <a:off x="4287642" y="3802856"/>
              <a:ext cx="481925"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rot="16200000" flipH="1">
              <a:off x="4307600" y="2234788"/>
              <a:ext cx="500066" cy="50006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rot="16200000" flipH="1">
              <a:off x="5136281" y="3082519"/>
              <a:ext cx="500066" cy="50006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rot="5400000" flipH="1" flipV="1">
              <a:off x="5136281" y="2225263"/>
              <a:ext cx="500066" cy="50006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4217113" y="1813068"/>
              <a:ext cx="441146" cy="369332"/>
            </a:xfrm>
            <a:prstGeom prst="rect">
              <a:avLst/>
            </a:prstGeom>
            <a:noFill/>
          </p:spPr>
          <p:txBody>
            <a:bodyPr wrap="non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1</a:t>
              </a:r>
              <a:endParaRPr lang="zh-CN" altLang="en-US" b="1" baseline="-25000" dirty="0">
                <a:solidFill>
                  <a:srgbClr val="11576A"/>
                </a:solidFill>
                <a:latin typeface="+mj-ea"/>
                <a:ea typeface="+mj-ea"/>
              </a:endParaRPr>
            </a:p>
          </p:txBody>
        </p:sp>
        <p:sp>
          <p:nvSpPr>
            <p:cNvPr id="108" name="TextBox 107"/>
            <p:cNvSpPr txBox="1"/>
            <p:nvPr/>
          </p:nvSpPr>
          <p:spPr>
            <a:xfrm>
              <a:off x="5126756" y="1813068"/>
              <a:ext cx="441146" cy="369332"/>
            </a:xfrm>
            <a:prstGeom prst="rect">
              <a:avLst/>
            </a:prstGeom>
            <a:noFill/>
          </p:spPr>
          <p:txBody>
            <a:bodyPr wrap="squar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3</a:t>
              </a:r>
              <a:endParaRPr lang="zh-CN" altLang="en-US" b="1" baseline="-25000" dirty="0">
                <a:solidFill>
                  <a:srgbClr val="11576A"/>
                </a:solidFill>
                <a:latin typeface="+mj-ea"/>
                <a:ea typeface="+mj-ea"/>
              </a:endParaRPr>
            </a:p>
          </p:txBody>
        </p:sp>
        <p:sp>
          <p:nvSpPr>
            <p:cNvPr id="109" name="TextBox 108"/>
            <p:cNvSpPr txBox="1"/>
            <p:nvPr/>
          </p:nvSpPr>
          <p:spPr>
            <a:xfrm>
              <a:off x="6003062" y="1813068"/>
              <a:ext cx="441146" cy="369332"/>
            </a:xfrm>
            <a:prstGeom prst="rect">
              <a:avLst/>
            </a:prstGeom>
            <a:noFill/>
          </p:spPr>
          <p:txBody>
            <a:bodyPr wrap="squar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4</a:t>
              </a:r>
              <a:endParaRPr lang="zh-CN" altLang="en-US" b="1" baseline="-25000" dirty="0">
                <a:solidFill>
                  <a:srgbClr val="11576A"/>
                </a:solidFill>
                <a:latin typeface="+mj-ea"/>
                <a:ea typeface="+mj-ea"/>
              </a:endParaRPr>
            </a:p>
          </p:txBody>
        </p:sp>
        <p:sp>
          <p:nvSpPr>
            <p:cNvPr id="110" name="TextBox 109"/>
            <p:cNvSpPr txBox="1"/>
            <p:nvPr/>
          </p:nvSpPr>
          <p:spPr>
            <a:xfrm>
              <a:off x="3878973" y="3939775"/>
              <a:ext cx="441146" cy="369332"/>
            </a:xfrm>
            <a:prstGeom prst="rect">
              <a:avLst/>
            </a:prstGeom>
            <a:noFill/>
          </p:spPr>
          <p:txBody>
            <a:bodyPr wrap="non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2</a:t>
              </a:r>
              <a:endParaRPr lang="zh-CN" altLang="en-US" b="1" baseline="-25000" dirty="0">
                <a:solidFill>
                  <a:srgbClr val="11576A"/>
                </a:solidFill>
                <a:latin typeface="+mj-ea"/>
                <a:ea typeface="+mj-ea"/>
              </a:endParaRPr>
            </a:p>
          </p:txBody>
        </p:sp>
        <p:sp>
          <p:nvSpPr>
            <p:cNvPr id="111" name="TextBox 110"/>
            <p:cNvSpPr txBox="1"/>
            <p:nvPr/>
          </p:nvSpPr>
          <p:spPr>
            <a:xfrm>
              <a:off x="5636347" y="3939775"/>
              <a:ext cx="441146" cy="369332"/>
            </a:xfrm>
            <a:prstGeom prst="rect">
              <a:avLst/>
            </a:prstGeom>
            <a:noFill/>
          </p:spPr>
          <p:txBody>
            <a:bodyPr wrap="none" rtlCol="0">
              <a:spAutoFit/>
            </a:bodyPr>
            <a:lstStyle/>
            <a:p>
              <a:r>
                <a:rPr lang="en-US" altLang="zh-CN" b="1" dirty="0" smtClean="0">
                  <a:solidFill>
                    <a:srgbClr val="11576A"/>
                  </a:solidFill>
                  <a:latin typeface="+mj-ea"/>
                  <a:ea typeface="+mj-ea"/>
                </a:rPr>
                <a:t>R</a:t>
              </a:r>
              <a:r>
                <a:rPr lang="en-US" altLang="zh-CN" b="1" baseline="-25000" dirty="0" smtClean="0">
                  <a:solidFill>
                    <a:srgbClr val="11576A"/>
                  </a:solidFill>
                  <a:latin typeface="+mj-ea"/>
                  <a:ea typeface="+mj-ea"/>
                </a:rPr>
                <a:t>5</a:t>
              </a:r>
              <a:endParaRPr lang="zh-CN" altLang="en-US" b="1" baseline="-25000" dirty="0">
                <a:solidFill>
                  <a:srgbClr val="11576A"/>
                </a:solidFill>
                <a:latin typeface="+mj-ea"/>
                <a:ea typeface="+mj-ea"/>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smtClean="0"/>
              <a:t>死锁示例：单向通行桥梁</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2428874"/>
            <a:ext cx="2655537" cy="428628"/>
            <a:chOff x="844893" y="2428874"/>
            <a:chExt cx="2655537" cy="428628"/>
          </a:xfrm>
        </p:grpSpPr>
        <p:sp>
          <p:nvSpPr>
            <p:cNvPr id="9" name="内容占位符 2"/>
            <p:cNvSpPr txBox="1"/>
            <p:nvPr/>
          </p:nvSpPr>
          <p:spPr>
            <a:xfrm>
              <a:off x="1142976" y="2428874"/>
              <a:ext cx="23574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桥梁只能单向通行</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242887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143254"/>
            <a:ext cx="6391403" cy="428628"/>
            <a:chOff x="844893" y="3143254"/>
            <a:chExt cx="6391403" cy="428628"/>
          </a:xfrm>
        </p:grpSpPr>
        <p:sp>
          <p:nvSpPr>
            <p:cNvPr id="15" name="内容占位符 2"/>
            <p:cNvSpPr txBox="1"/>
            <p:nvPr/>
          </p:nvSpPr>
          <p:spPr>
            <a:xfrm>
              <a:off x="1142976" y="3143254"/>
              <a:ext cx="6093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可能出现死锁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31432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2786064"/>
            <a:ext cx="3869983" cy="428628"/>
            <a:chOff x="844893" y="2786064"/>
            <a:chExt cx="3869983" cy="428628"/>
          </a:xfrm>
        </p:grpSpPr>
        <p:sp>
          <p:nvSpPr>
            <p:cNvPr id="13" name="内容占位符 2"/>
            <p:cNvSpPr txBox="1"/>
            <p:nvPr/>
          </p:nvSpPr>
          <p:spPr>
            <a:xfrm>
              <a:off x="1142976" y="2786064"/>
              <a:ext cx="357190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桥的每个部分可视为一个资源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4" name="TextBox 13"/>
            <p:cNvSpPr txBox="1"/>
            <p:nvPr/>
          </p:nvSpPr>
          <p:spPr>
            <a:xfrm>
              <a:off x="844893" y="27860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8" name="组合 27"/>
          <p:cNvGrpSpPr/>
          <p:nvPr/>
        </p:nvGrpSpPr>
        <p:grpSpPr>
          <a:xfrm>
            <a:off x="844893" y="3521339"/>
            <a:ext cx="5870247" cy="929900"/>
            <a:chOff x="844893" y="4155926"/>
            <a:chExt cx="5870247" cy="929900"/>
          </a:xfrm>
        </p:grpSpPr>
        <p:grpSp>
          <p:nvGrpSpPr>
            <p:cNvPr id="6" name="组合 5"/>
            <p:cNvGrpSpPr/>
            <p:nvPr/>
          </p:nvGrpSpPr>
          <p:grpSpPr>
            <a:xfrm>
              <a:off x="844893" y="4155926"/>
              <a:ext cx="2155471" cy="428628"/>
              <a:chOff x="844893" y="4155926"/>
              <a:chExt cx="2155471" cy="428628"/>
            </a:xfrm>
          </p:grpSpPr>
          <p:sp>
            <p:nvSpPr>
              <p:cNvPr id="17" name="内容占位符 2"/>
              <p:cNvSpPr txBox="1"/>
              <p:nvPr/>
            </p:nvSpPr>
            <p:spPr>
              <a:xfrm>
                <a:off x="1142976" y="4155926"/>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可能发生饥饿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415592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4514322"/>
              <a:ext cx="5452718" cy="571504"/>
              <a:chOff x="1262422" y="4514322"/>
              <a:chExt cx="5452718" cy="571504"/>
            </a:xfrm>
          </p:grpSpPr>
          <p:pic>
            <p:nvPicPr>
              <p:cNvPr id="19" name="图片 18" descr="小点1.png"/>
              <p:cNvPicPr>
                <a:picLocks noChangeAspect="1"/>
              </p:cNvPicPr>
              <p:nvPr/>
            </p:nvPicPr>
            <p:blipFill>
              <a:blip r:embed="rId1" cstate="print"/>
              <a:stretch>
                <a:fillRect/>
              </a:stretch>
            </p:blipFill>
            <p:spPr>
              <a:xfrm>
                <a:off x="1262422" y="4619098"/>
                <a:ext cx="151066" cy="148997"/>
              </a:xfrm>
              <a:prstGeom prst="rect">
                <a:avLst/>
              </a:prstGeom>
              <a:effectLst/>
            </p:spPr>
          </p:pic>
          <p:sp>
            <p:nvSpPr>
              <p:cNvPr id="20" name="内容占位符 2"/>
              <p:cNvSpPr txBox="1"/>
              <p:nvPr/>
            </p:nvSpPr>
            <p:spPr>
              <a:xfrm>
                <a:off x="1394985" y="4514322"/>
                <a:ext cx="5320155"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由于一个方向的持续车流，另一个方向的车辆无法通过桥梁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grpSp>
        <p:nvGrpSpPr>
          <p:cNvPr id="24" name="Group 17"/>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45"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46"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 name="组合 6"/>
          <p:cNvGrpSpPr/>
          <p:nvPr/>
        </p:nvGrpSpPr>
        <p:grpSpPr>
          <a:xfrm>
            <a:off x="949300" y="1000114"/>
            <a:ext cx="6276975" cy="1371600"/>
            <a:chOff x="949300" y="1000114"/>
            <a:chExt cx="6276975" cy="1371600"/>
          </a:xfrm>
        </p:grpSpPr>
        <p:grpSp>
          <p:nvGrpSpPr>
            <p:cNvPr id="22" name="Group 5"/>
            <p:cNvGrpSpPr/>
            <p:nvPr/>
          </p:nvGrpSpPr>
          <p:grpSpPr bwMode="auto">
            <a:xfrm>
              <a:off x="977875" y="1000114"/>
              <a:ext cx="6248400" cy="381000"/>
              <a:chOff x="0" y="0"/>
              <a:chExt cx="3936" cy="240"/>
            </a:xfrm>
          </p:grpSpPr>
          <p:sp>
            <p:nvSpPr>
              <p:cNvPr id="52" name="Line 6"/>
              <p:cNvSpPr>
                <a:spLocks noChangeShapeType="1"/>
              </p:cNvSpPr>
              <p:nvPr/>
            </p:nvSpPr>
            <p:spPr bwMode="auto">
              <a:xfrm>
                <a:off x="0" y="0"/>
                <a:ext cx="1152" cy="0"/>
              </a:xfrm>
              <a:prstGeom prst="line">
                <a:avLst/>
              </a:prstGeom>
              <a:noFill/>
              <a:ln w="38100">
                <a:solidFill>
                  <a:schemeClr val="tx1"/>
                </a:solidFill>
                <a:round/>
              </a:ln>
            </p:spPr>
            <p:txBody>
              <a:bodyPr wrap="none" anchor="ctr"/>
              <a:lstStyle/>
              <a:p>
                <a:endParaRPr lang="zh-CN" altLang="en-US"/>
              </a:p>
            </p:txBody>
          </p:sp>
          <p:sp>
            <p:nvSpPr>
              <p:cNvPr id="53" name="Line 7"/>
              <p:cNvSpPr>
                <a:spLocks noChangeShapeType="1"/>
              </p:cNvSpPr>
              <p:nvPr/>
            </p:nvSpPr>
            <p:spPr bwMode="auto">
              <a:xfrm>
                <a:off x="1152" y="0"/>
                <a:ext cx="384" cy="240"/>
              </a:xfrm>
              <a:prstGeom prst="line">
                <a:avLst/>
              </a:prstGeom>
              <a:noFill/>
              <a:ln w="38100">
                <a:solidFill>
                  <a:schemeClr val="tx1"/>
                </a:solidFill>
                <a:round/>
              </a:ln>
            </p:spPr>
            <p:txBody>
              <a:bodyPr wrap="none" anchor="ctr"/>
              <a:lstStyle/>
              <a:p>
                <a:endParaRPr lang="zh-CN" altLang="en-US"/>
              </a:p>
            </p:txBody>
          </p:sp>
          <p:sp>
            <p:nvSpPr>
              <p:cNvPr id="54" name="Line 8"/>
              <p:cNvSpPr>
                <a:spLocks noChangeShapeType="1"/>
              </p:cNvSpPr>
              <p:nvPr/>
            </p:nvSpPr>
            <p:spPr bwMode="auto">
              <a:xfrm>
                <a:off x="1536" y="240"/>
                <a:ext cx="864" cy="0"/>
              </a:xfrm>
              <a:prstGeom prst="line">
                <a:avLst/>
              </a:prstGeom>
              <a:noFill/>
              <a:ln w="38100">
                <a:solidFill>
                  <a:schemeClr val="tx1"/>
                </a:solidFill>
                <a:round/>
              </a:ln>
            </p:spPr>
            <p:txBody>
              <a:bodyPr wrap="none" anchor="ctr"/>
              <a:lstStyle/>
              <a:p>
                <a:endParaRPr lang="zh-CN" altLang="en-US"/>
              </a:p>
            </p:txBody>
          </p:sp>
          <p:sp>
            <p:nvSpPr>
              <p:cNvPr id="55" name="Line 9"/>
              <p:cNvSpPr>
                <a:spLocks noChangeShapeType="1"/>
              </p:cNvSpPr>
              <p:nvPr/>
            </p:nvSpPr>
            <p:spPr bwMode="auto">
              <a:xfrm flipV="1">
                <a:off x="2400" y="18"/>
                <a:ext cx="384" cy="222"/>
              </a:xfrm>
              <a:prstGeom prst="line">
                <a:avLst/>
              </a:prstGeom>
              <a:noFill/>
              <a:ln w="38100">
                <a:solidFill>
                  <a:schemeClr val="tx1"/>
                </a:solidFill>
                <a:round/>
              </a:ln>
            </p:spPr>
            <p:txBody>
              <a:bodyPr wrap="none" anchor="ctr"/>
              <a:lstStyle/>
              <a:p>
                <a:endParaRPr lang="zh-CN" altLang="en-US"/>
              </a:p>
            </p:txBody>
          </p:sp>
          <p:sp>
            <p:nvSpPr>
              <p:cNvPr id="56" name="Line 10"/>
              <p:cNvSpPr>
                <a:spLocks noChangeShapeType="1"/>
              </p:cNvSpPr>
              <p:nvPr/>
            </p:nvSpPr>
            <p:spPr bwMode="auto">
              <a:xfrm>
                <a:off x="2784" y="12"/>
                <a:ext cx="1152" cy="0"/>
              </a:xfrm>
              <a:prstGeom prst="line">
                <a:avLst/>
              </a:prstGeom>
              <a:noFill/>
              <a:ln w="38100">
                <a:solidFill>
                  <a:schemeClr val="tx1"/>
                </a:solidFill>
                <a:round/>
              </a:ln>
            </p:spPr>
            <p:txBody>
              <a:bodyPr wrap="none" anchor="ctr"/>
              <a:lstStyle/>
              <a:p>
                <a:endParaRPr lang="zh-CN" altLang="en-US"/>
              </a:p>
            </p:txBody>
          </p:sp>
        </p:grpSp>
        <p:grpSp>
          <p:nvGrpSpPr>
            <p:cNvPr id="23" name="Group 11"/>
            <p:cNvGrpSpPr/>
            <p:nvPr/>
          </p:nvGrpSpPr>
          <p:grpSpPr bwMode="auto">
            <a:xfrm flipV="1">
              <a:off x="977875" y="1990714"/>
              <a:ext cx="6248400" cy="381000"/>
              <a:chOff x="0" y="0"/>
              <a:chExt cx="3936" cy="240"/>
            </a:xfrm>
          </p:grpSpPr>
          <p:sp>
            <p:nvSpPr>
              <p:cNvPr id="47" name="Line 12"/>
              <p:cNvSpPr>
                <a:spLocks noChangeShapeType="1"/>
              </p:cNvSpPr>
              <p:nvPr/>
            </p:nvSpPr>
            <p:spPr bwMode="auto">
              <a:xfrm>
                <a:off x="0" y="0"/>
                <a:ext cx="1152" cy="0"/>
              </a:xfrm>
              <a:prstGeom prst="line">
                <a:avLst/>
              </a:prstGeom>
              <a:noFill/>
              <a:ln w="31750">
                <a:solidFill>
                  <a:schemeClr val="tx1"/>
                </a:solidFill>
                <a:round/>
              </a:ln>
            </p:spPr>
            <p:txBody>
              <a:bodyPr wrap="none" anchor="ctr"/>
              <a:lstStyle/>
              <a:p>
                <a:endParaRPr lang="zh-CN" altLang="en-US"/>
              </a:p>
            </p:txBody>
          </p:sp>
          <p:sp>
            <p:nvSpPr>
              <p:cNvPr id="48" name="Line 13"/>
              <p:cNvSpPr>
                <a:spLocks noChangeShapeType="1"/>
              </p:cNvSpPr>
              <p:nvPr/>
            </p:nvSpPr>
            <p:spPr bwMode="auto">
              <a:xfrm>
                <a:off x="1152" y="0"/>
                <a:ext cx="384" cy="240"/>
              </a:xfrm>
              <a:prstGeom prst="line">
                <a:avLst/>
              </a:prstGeom>
              <a:noFill/>
              <a:ln w="31750">
                <a:solidFill>
                  <a:schemeClr val="tx1"/>
                </a:solidFill>
                <a:round/>
              </a:ln>
            </p:spPr>
            <p:txBody>
              <a:bodyPr wrap="none" anchor="ctr"/>
              <a:lstStyle/>
              <a:p>
                <a:endParaRPr lang="zh-CN" altLang="en-US"/>
              </a:p>
            </p:txBody>
          </p:sp>
          <p:sp>
            <p:nvSpPr>
              <p:cNvPr id="49" name="Line 14"/>
              <p:cNvSpPr>
                <a:spLocks noChangeShapeType="1"/>
              </p:cNvSpPr>
              <p:nvPr/>
            </p:nvSpPr>
            <p:spPr bwMode="auto">
              <a:xfrm>
                <a:off x="1536" y="240"/>
                <a:ext cx="864" cy="0"/>
              </a:xfrm>
              <a:prstGeom prst="line">
                <a:avLst/>
              </a:prstGeom>
              <a:noFill/>
              <a:ln w="31750">
                <a:solidFill>
                  <a:schemeClr val="tx1"/>
                </a:solidFill>
                <a:round/>
              </a:ln>
            </p:spPr>
            <p:txBody>
              <a:bodyPr wrap="none" anchor="ctr"/>
              <a:lstStyle/>
              <a:p>
                <a:endParaRPr lang="zh-CN" altLang="en-US"/>
              </a:p>
            </p:txBody>
          </p:sp>
          <p:sp>
            <p:nvSpPr>
              <p:cNvPr id="50" name="Line 15"/>
              <p:cNvSpPr>
                <a:spLocks noChangeShapeType="1"/>
              </p:cNvSpPr>
              <p:nvPr/>
            </p:nvSpPr>
            <p:spPr bwMode="auto">
              <a:xfrm flipV="1">
                <a:off x="2400" y="18"/>
                <a:ext cx="384" cy="222"/>
              </a:xfrm>
              <a:prstGeom prst="line">
                <a:avLst/>
              </a:prstGeom>
              <a:noFill/>
              <a:ln w="31750">
                <a:solidFill>
                  <a:schemeClr val="tx1"/>
                </a:solidFill>
                <a:round/>
              </a:ln>
            </p:spPr>
            <p:txBody>
              <a:bodyPr wrap="none" anchor="ctr"/>
              <a:lstStyle/>
              <a:p>
                <a:endParaRPr lang="zh-CN" altLang="en-US"/>
              </a:p>
            </p:txBody>
          </p:sp>
          <p:sp>
            <p:nvSpPr>
              <p:cNvPr id="51" name="Line 16"/>
              <p:cNvSpPr>
                <a:spLocks noChangeShapeType="1"/>
              </p:cNvSpPr>
              <p:nvPr/>
            </p:nvSpPr>
            <p:spPr bwMode="auto">
              <a:xfrm>
                <a:off x="2784" y="12"/>
                <a:ext cx="1152" cy="0"/>
              </a:xfrm>
              <a:prstGeom prst="line">
                <a:avLst/>
              </a:prstGeom>
              <a:noFill/>
              <a:ln w="31750">
                <a:solidFill>
                  <a:schemeClr val="tx1"/>
                </a:solidFill>
                <a:round/>
              </a:ln>
            </p:spPr>
            <p:txBody>
              <a:bodyPr wrap="none" anchor="ctr"/>
              <a:lstStyle/>
              <a:p>
                <a:endParaRPr lang="zh-CN" altLang="en-US"/>
              </a:p>
            </p:txBody>
          </p:sp>
        </p:grpSp>
        <p:sp>
          <p:nvSpPr>
            <p:cNvPr id="25" name="Line 20"/>
            <p:cNvSpPr>
              <a:spLocks noChangeShapeType="1"/>
            </p:cNvSpPr>
            <p:nvPr/>
          </p:nvSpPr>
          <p:spPr bwMode="auto">
            <a:xfrm>
              <a:off x="949300" y="1666864"/>
              <a:ext cx="2019300" cy="0"/>
            </a:xfrm>
            <a:prstGeom prst="line">
              <a:avLst/>
            </a:prstGeom>
            <a:noFill/>
            <a:ln w="28575">
              <a:solidFill>
                <a:schemeClr val="tx1"/>
              </a:solidFill>
              <a:prstDash val="dash"/>
              <a:round/>
            </a:ln>
          </p:spPr>
          <p:txBody>
            <a:bodyPr wrap="none" anchor="ctr"/>
            <a:lstStyle/>
            <a:p>
              <a:endParaRPr lang="zh-CN" altLang="en-US"/>
            </a:p>
          </p:txBody>
        </p:sp>
        <p:sp>
          <p:nvSpPr>
            <p:cNvPr id="26" name="Line 21"/>
            <p:cNvSpPr>
              <a:spLocks noChangeShapeType="1"/>
            </p:cNvSpPr>
            <p:nvPr/>
          </p:nvSpPr>
          <p:spPr bwMode="auto">
            <a:xfrm>
              <a:off x="5149825" y="1657339"/>
              <a:ext cx="2019300" cy="0"/>
            </a:xfrm>
            <a:prstGeom prst="line">
              <a:avLst/>
            </a:prstGeom>
            <a:noFill/>
            <a:ln w="28575">
              <a:solidFill>
                <a:schemeClr val="tx1"/>
              </a:solidFill>
              <a:prstDash val="dash"/>
              <a:round/>
            </a:ln>
          </p:spPr>
          <p:txBody>
            <a:bodyPr wrap="none" anchor="ctr"/>
            <a:lstStyle/>
            <a:p>
              <a:endParaRPr lang="zh-CN" altLang="en-US"/>
            </a:p>
          </p:txBody>
        </p:sp>
      </p:grpSp>
      <p:grpSp>
        <p:nvGrpSpPr>
          <p:cNvPr id="36" name="Group 31"/>
          <p:cNvGrpSpPr/>
          <p:nvPr/>
        </p:nvGrpSpPr>
        <p:grpSpPr bwMode="auto">
          <a:xfrm flipH="1">
            <a:off x="9252520" y="107631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37"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38"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2" name="Group 17"/>
          <p:cNvGrpSpPr/>
          <p:nvPr/>
        </p:nvGrpSpPr>
        <p:grpSpPr bwMode="auto">
          <a:xfrm>
            <a:off x="-538167" y="210617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3"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64"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5" name="Group 17"/>
          <p:cNvGrpSpPr/>
          <p:nvPr/>
        </p:nvGrpSpPr>
        <p:grpSpPr bwMode="auto">
          <a:xfrm>
            <a:off x="-540568" y="21047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6" name="Rectangle 18"/>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67" name="Rectangle 19"/>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68" name="Group 31"/>
          <p:cNvGrpSpPr/>
          <p:nvPr/>
        </p:nvGrpSpPr>
        <p:grpSpPr bwMode="auto">
          <a:xfrm flipH="1">
            <a:off x="9252520" y="1075797"/>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69"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70"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5" name="Group 31"/>
          <p:cNvGrpSpPr/>
          <p:nvPr/>
        </p:nvGrpSpPr>
        <p:grpSpPr bwMode="auto">
          <a:xfrm flipH="1">
            <a:off x="9242995" y="1070093"/>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76"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77"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78" name="Group 31"/>
          <p:cNvGrpSpPr/>
          <p:nvPr/>
        </p:nvGrpSpPr>
        <p:grpSpPr bwMode="auto">
          <a:xfrm flipH="1">
            <a:off x="9242995" y="107528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79"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80"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81" name="Group 31"/>
          <p:cNvGrpSpPr/>
          <p:nvPr/>
        </p:nvGrpSpPr>
        <p:grpSpPr bwMode="auto">
          <a:xfrm flipH="1">
            <a:off x="9242995" y="1074249"/>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82"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83"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84" name="Group 31"/>
          <p:cNvGrpSpPr/>
          <p:nvPr/>
        </p:nvGrpSpPr>
        <p:grpSpPr bwMode="auto">
          <a:xfrm flipH="1">
            <a:off x="9252520" y="1076829"/>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85"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86"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grpSp>
        <p:nvGrpSpPr>
          <p:cNvPr id="87" name="Group 31"/>
          <p:cNvGrpSpPr/>
          <p:nvPr/>
        </p:nvGrpSpPr>
        <p:grpSpPr bwMode="auto">
          <a:xfrm flipH="1">
            <a:off x="9252520" y="1072701"/>
            <a:ext cx="457200" cy="257175"/>
            <a:chOff x="0" y="0"/>
            <a:chExt cx="288" cy="162"/>
          </a:xfrm>
          <a:gradFill>
            <a:gsLst>
              <a:gs pos="100000">
                <a:srgbClr val="FDD000"/>
              </a:gs>
              <a:gs pos="0">
                <a:srgbClr val="FFF9B1"/>
              </a:gs>
              <a:gs pos="100000">
                <a:schemeClr val="accent1">
                  <a:tint val="23500"/>
                  <a:satMod val="160000"/>
                </a:schemeClr>
              </a:gs>
            </a:gsLst>
            <a:lin ang="5400000" scaled="0"/>
          </a:gradFill>
        </p:grpSpPr>
        <p:sp>
          <p:nvSpPr>
            <p:cNvPr id="88" name="Rectangle 32"/>
            <p:cNvSpPr>
              <a:spLocks noChangeArrowheads="1"/>
            </p:cNvSpPr>
            <p:nvPr/>
          </p:nvSpPr>
          <p:spPr bwMode="auto">
            <a:xfrm>
              <a:off x="0" y="0"/>
              <a:ext cx="288" cy="162"/>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sp>
          <p:nvSpPr>
            <p:cNvPr id="89" name="Rectangle 33"/>
            <p:cNvSpPr>
              <a:spLocks noChangeArrowheads="1"/>
            </p:cNvSpPr>
            <p:nvPr/>
          </p:nvSpPr>
          <p:spPr bwMode="auto">
            <a:xfrm>
              <a:off x="150" y="24"/>
              <a:ext cx="66" cy="114"/>
            </a:xfrm>
            <a:prstGeom prst="rect">
              <a:avLst/>
            </a:prstGeom>
            <a:grpFill/>
            <a:ln w="28575">
              <a:solidFill>
                <a:schemeClr val="tx1"/>
              </a:solidFill>
              <a:miter lim="800000"/>
            </a:ln>
          </p:spPr>
          <p:txBody>
            <a:bodyPr wrap="none" anchor="ctr"/>
            <a:lstStyle/>
            <a:p>
              <a:pPr eaLnBrk="1" hangingPunct="1">
                <a:buFont typeface="Monotype Sorts" charset="0"/>
                <a:buNone/>
              </a:pP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0" presetClass="path" presetSubtype="0" accel="50000" decel="50000" fill="hold" nodeType="withEffect">
                                  <p:stCondLst>
                                    <p:cond delay="0"/>
                                  </p:stCondLst>
                                  <p:childTnLst>
                                    <p:animMotion origin="layout" path="M -0.15347 0.0247 L -0.44861 0.02315 L -0.51267 0.09167 L -0.66684 0.09476 L -0.73854 0.01451 L -1.08507 0.01451 L -1.0868 0.01729 " pathEditMode="relative" rAng="0" ptsTypes="AAAAAAA">
                                      <p:cBhvr>
                                        <p:cTn id="9" dur="5000" fill="hold"/>
                                        <p:tgtEl>
                                          <p:spTgt spid="75"/>
                                        </p:tgtEl>
                                        <p:attrNameLst>
                                          <p:attrName>ppt_x</p:attrName>
                                          <p:attrName>ppt_y</p:attrName>
                                        </p:attrNameLst>
                                      </p:cBhvr>
                                      <p:rCtr x="-46667" y="2994"/>
                                    </p:animMotion>
                                  </p:childTnLst>
                                </p:cTn>
                              </p:par>
                              <p:par>
                                <p:cTn id="10" presetID="0" presetClass="path" presetSubtype="0" accel="50000" decel="50000" fill="hold" nodeType="withEffect">
                                  <p:stCondLst>
                                    <p:cond delay="0"/>
                                  </p:stCondLst>
                                  <p:childTnLst>
                                    <p:animMotion origin="layout" path="M 0.08594 -0.02253 L 0.32413 -0.02253 " pathEditMode="relative" ptsTypes="AA">
                                      <p:cBhvr>
                                        <p:cTn id="11" dur="3000" fill="hold"/>
                                        <p:tgtEl>
                                          <p:spTgt spid="65"/>
                                        </p:tgtEl>
                                        <p:attrNameLst>
                                          <p:attrName>ppt_x</p:attrName>
                                          <p:attrName>ppt_y</p:attrName>
                                        </p:attrNameLst>
                                      </p:cBhvr>
                                    </p:animMotion>
                                  </p:childTnLst>
                                </p:cTn>
                              </p:par>
                              <p:par>
                                <p:cTn id="12" presetID="0" presetClass="path" presetSubtype="0" accel="50000" decel="50000" fill="hold" nodeType="withEffect">
                                  <p:stCondLst>
                                    <p:cond delay="1000"/>
                                  </p:stCondLst>
                                  <p:childTnLst>
                                    <p:animMotion origin="layout" path="M -0.15347 0.02469 L -0.44861 0.02315 L -0.51267 0.09167 L -0.66684 0.09475 L -0.73854 0.01451 L -1.08507 0.01451 L -1.0868 0.01728 " pathEditMode="relative" rAng="0" ptsTypes="AAAAAAA">
                                      <p:cBhvr>
                                        <p:cTn id="13" dur="5000" fill="hold"/>
                                        <p:tgtEl>
                                          <p:spTgt spid="78"/>
                                        </p:tgtEl>
                                        <p:attrNameLst>
                                          <p:attrName>ppt_x</p:attrName>
                                          <p:attrName>ppt_y</p:attrName>
                                        </p:attrNameLst>
                                      </p:cBhvr>
                                      <p:rCtr x="-46667" y="2994"/>
                                    </p:animMotion>
                                  </p:childTnLst>
                                </p:cTn>
                              </p:par>
                              <p:par>
                                <p:cTn id="14" presetID="0" presetClass="path" presetSubtype="0" accel="50000" decel="50000" fill="hold" nodeType="withEffect">
                                  <p:stCondLst>
                                    <p:cond delay="2000"/>
                                  </p:stCondLst>
                                  <p:childTnLst>
                                    <p:animMotion origin="layout" path="M -0.15347 0.02438 L -0.44895 0.02315 C -0.47031 0.04568 -0.49166 0.06852 -0.51319 0.09136 L -0.66718 0.09475 C -0.69114 0.0679 -0.7151 0.04105 -0.73906 0.01451 L -0.85607 0.01451 " pathEditMode="relative" rAng="0" ptsTypes="AAAAAA">
                                      <p:cBhvr>
                                        <p:cTn id="15" dur="4000" fill="hold"/>
                                        <p:tgtEl>
                                          <p:spTgt spid="81"/>
                                        </p:tgtEl>
                                        <p:attrNameLst>
                                          <p:attrName>ppt_x</p:attrName>
                                          <p:attrName>ppt_y</p:attrName>
                                        </p:attrNameLst>
                                      </p:cBhvr>
                                      <p:rCtr x="-35139" y="3025"/>
                                    </p:animMotion>
                                  </p:childTnLst>
                                </p:cTn>
                              </p:par>
                              <p:par>
                                <p:cTn id="16" presetID="0" presetClass="path" presetSubtype="0" accel="50000" decel="50000" fill="hold" nodeType="withEffect">
                                  <p:stCondLst>
                                    <p:cond delay="3000"/>
                                  </p:stCondLst>
                                  <p:childTnLst>
                                    <p:animMotion origin="layout" path="M -0.15348 0.02376 L -0.44914 0.02284 C -0.47066 0.04414 -0.49219 0.06728 -0.51355 0.09043 C -0.54375 0.09136 -0.57466 0.09074 -0.60487 0.09167 " pathEditMode="relative" rAng="0" ptsTypes="AAAA">
                                      <p:cBhvr>
                                        <p:cTn id="17" dur="3000" fill="hold"/>
                                        <p:tgtEl>
                                          <p:spTgt spid="84"/>
                                        </p:tgtEl>
                                        <p:attrNameLst>
                                          <p:attrName>ppt_x</p:attrName>
                                          <p:attrName>ppt_y</p:attrName>
                                        </p:attrNameLst>
                                      </p:cBhvr>
                                      <p:rCtr x="-22569" y="3333"/>
                                    </p:animMotion>
                                  </p:childTnLst>
                                </p:cTn>
                              </p:par>
                              <p:par>
                                <p:cTn id="18" presetID="0" presetClass="path" presetSubtype="0" accel="50000" decel="50000" fill="hold" nodeType="withEffect">
                                  <p:stCondLst>
                                    <p:cond delay="4000"/>
                                  </p:stCondLst>
                                  <p:childTnLst>
                                    <p:animMotion origin="layout" path="M -0.15521 0.02562 L -0.40782 0.02408 L -0.40938 0.02408 " pathEditMode="relative" ptsTypes="AAA">
                                      <p:cBhvr>
                                        <p:cTn id="19" dur="2000" fill="hold"/>
                                        <p:tgtEl>
                                          <p:spTgt spid="8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死锁检测算法：数据结构</a:t>
            </a:r>
            <a:endParaRPr lang="en-US" altLang="zh-CN" dirty="0"/>
          </a:p>
        </p:txBody>
      </p:sp>
      <p:grpSp>
        <p:nvGrpSpPr>
          <p:cNvPr id="2" name="组合 1"/>
          <p:cNvGrpSpPr/>
          <p:nvPr/>
        </p:nvGrpSpPr>
        <p:grpSpPr>
          <a:xfrm>
            <a:off x="844893" y="1000114"/>
            <a:ext cx="5870247" cy="642942"/>
            <a:chOff x="844893" y="1000114"/>
            <a:chExt cx="5870247" cy="642942"/>
          </a:xfrm>
        </p:grpSpPr>
        <p:sp>
          <p:nvSpPr>
            <p:cNvPr id="9" name="内容占位符 2"/>
            <p:cNvSpPr txBox="1"/>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zh-CN" dirty="0" smtClean="0">
                  <a:solidFill>
                    <a:srgbClr val="C00000"/>
                  </a:solidFill>
                </a:rPr>
                <a:t>Available</a:t>
              </a:r>
              <a:r>
                <a:rPr lang="en-US" altLang="zh-CN" dirty="0" smtClean="0"/>
                <a:t>:</a:t>
              </a:r>
              <a:r>
                <a:rPr lang="zh-CN" altLang="en-US" dirty="0" smtClean="0"/>
                <a:t>长度为</a:t>
              </a:r>
              <a:r>
                <a:rPr lang="en-US" altLang="zh-CN" dirty="0" smtClean="0"/>
                <a:t>m</a:t>
              </a:r>
              <a:r>
                <a:rPr lang="zh-CN" altLang="en-US" dirty="0" smtClean="0"/>
                <a:t>的向量</a:t>
              </a:r>
              <a:endParaRPr lang="en-US" altLang="zh-CN" dirty="0" smtClean="0"/>
            </a:p>
            <a:p>
              <a:pPr marL="0" lvl="0" indent="0">
                <a:spcBef>
                  <a:spcPct val="20000"/>
                </a:spcBef>
                <a:defRPr/>
              </a:pPr>
              <a:r>
                <a:rPr lang="zh-CN" altLang="en-US" dirty="0" smtClean="0"/>
                <a:t>每种类型可用资源的数量</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85976"/>
            <a:ext cx="5870247" cy="642942"/>
            <a:chOff x="844893" y="1643056"/>
            <a:chExt cx="5870247" cy="642942"/>
          </a:xfrm>
        </p:grpSpPr>
        <p:sp>
          <p:nvSpPr>
            <p:cNvPr id="27" name="内容占位符 2"/>
            <p:cNvSpPr txBox="1"/>
            <p:nvPr/>
          </p:nvSpPr>
          <p:spPr>
            <a:xfrm>
              <a:off x="1142976" y="1643056"/>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zh-CN" dirty="0" smtClean="0">
                  <a:solidFill>
                    <a:srgbClr val="C00000"/>
                  </a:solidFill>
                </a:rPr>
                <a:t>Allocation</a:t>
              </a:r>
              <a:r>
                <a:rPr lang="en-US" altLang="zh-CN" dirty="0" smtClean="0"/>
                <a:t>:</a:t>
              </a:r>
              <a:r>
                <a:rPr lang="zh-CN" altLang="en-US" dirty="0" smtClean="0"/>
                <a:t>一个</a:t>
              </a:r>
              <a:r>
                <a:rPr lang="en-US" altLang="zh-CN" dirty="0" err="1" smtClean="0"/>
                <a:t>n×m</a:t>
              </a:r>
              <a:r>
                <a:rPr lang="zh-CN" altLang="en-US" dirty="0" smtClean="0"/>
                <a:t>矩阵</a:t>
              </a:r>
              <a:endParaRPr lang="en-US" altLang="zh-CN" dirty="0" smtClean="0"/>
            </a:p>
            <a:p>
              <a:pPr marL="0" lvl="0" indent="0">
                <a:spcBef>
                  <a:spcPct val="20000"/>
                </a:spcBef>
                <a:defRPr/>
              </a:pPr>
              <a:r>
                <a:rPr lang="zh-CN" altLang="en-US" dirty="0"/>
                <a:t>当</a:t>
              </a:r>
              <a:r>
                <a:rPr lang="zh-CN" altLang="en-US" dirty="0" smtClean="0"/>
                <a:t>前分配给各个进程每种类型资源的数量</a:t>
              </a:r>
              <a:endParaRPr lang="en-US" altLang="zh-CN" dirty="0" smtClean="0"/>
            </a:p>
            <a:p>
              <a:pPr marL="0" lvl="0" indent="0">
                <a:spcBef>
                  <a:spcPct val="20000"/>
                </a:spcBef>
                <a:defRPr/>
              </a:pPr>
              <a:r>
                <a:rPr lang="zh-CN" altLang="en-US" dirty="0" smtClean="0"/>
                <a:t>进程</a:t>
              </a:r>
              <a:r>
                <a:rPr lang="en-US" altLang="zh-CN" dirty="0" smtClean="0"/>
                <a:t>P</a:t>
              </a:r>
              <a:r>
                <a:rPr lang="en-US" altLang="zh-CN" baseline="-25000" dirty="0" smtClean="0"/>
                <a:t>i</a:t>
              </a:r>
              <a:r>
                <a:rPr lang="en-US" altLang="zh-CN" dirty="0" smtClean="0"/>
                <a:t> </a:t>
              </a:r>
              <a:r>
                <a:rPr lang="zh-CN" altLang="en-US" dirty="0" smtClean="0"/>
                <a:t>拥有资源</a:t>
              </a:r>
              <a:r>
                <a:rPr lang="en-US" altLang="zh-CN" dirty="0" err="1" smtClean="0"/>
                <a:t>R</a:t>
              </a:r>
              <a:r>
                <a:rPr lang="en-US" altLang="zh-CN" baseline="-25000" dirty="0" err="1" smtClean="0"/>
                <a:t>j</a:t>
              </a:r>
              <a:r>
                <a:rPr lang="zh-CN" altLang="en-US" dirty="0" smtClean="0"/>
                <a:t>的</a:t>
              </a:r>
              <a:r>
                <a:rPr lang="en-US" altLang="zh-CN" dirty="0" smtClean="0"/>
                <a:t>Allocation[</a:t>
              </a:r>
              <a:r>
                <a:rPr lang="en-US" altLang="zh-CN" dirty="0" err="1" smtClean="0"/>
                <a:t>i</a:t>
              </a:r>
              <a:r>
                <a:rPr lang="en-US" altLang="zh-CN" dirty="0" smtClean="0"/>
                <a:t>, j</a:t>
              </a:r>
              <a:r>
                <a:rPr lang="en-US" altLang="zh-CN" dirty="0"/>
                <a:t>]</a:t>
              </a:r>
              <a:r>
                <a:rPr lang="zh-CN" altLang="en-US" dirty="0" smtClean="0"/>
                <a:t>个实例</a:t>
              </a:r>
              <a:endParaRPr lang="zh-CN" altLang="en-US" dirty="0"/>
            </a:p>
          </p:txBody>
        </p:sp>
        <p:sp>
          <p:nvSpPr>
            <p:cNvPr id="28" name="TextBox 27"/>
            <p:cNvSpPr txBox="1"/>
            <p:nvPr/>
          </p:nvSpPr>
          <p:spPr>
            <a:xfrm>
              <a:off x="844893" y="16430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死锁检测算法</a:t>
            </a:r>
            <a:endParaRPr lang="en-US" altLang="zh-CN" dirty="0"/>
          </a:p>
        </p:txBody>
      </p:sp>
      <p:sp>
        <p:nvSpPr>
          <p:cNvPr id="12" name="矩形 11"/>
          <p:cNvSpPr/>
          <p:nvPr/>
        </p:nvSpPr>
        <p:spPr>
          <a:xfrm>
            <a:off x="642910" y="785800"/>
            <a:ext cx="5987410" cy="323165"/>
          </a:xfrm>
          <a:prstGeom prst="rect">
            <a:avLst/>
          </a:prstGeom>
        </p:spPr>
        <p:txBody>
          <a:bodyPr wrap="square">
            <a:spAutoFit/>
          </a:bodyPr>
          <a:lstStyle/>
          <a:p>
            <a:pPr>
              <a:lnSpc>
                <a:spcPts val="1800"/>
              </a:lnSpc>
              <a:buFont typeface="Monotype Sorts" charset="0"/>
              <a:buNone/>
            </a:pPr>
            <a:r>
              <a:rPr lang="en-US" altLang="zh-CN" b="1" dirty="0" smtClean="0">
                <a:solidFill>
                  <a:srgbClr val="11576A"/>
                </a:solidFill>
                <a:latin typeface="微软雅黑" pitchFamily="34" charset="-122"/>
                <a:ea typeface="微软雅黑" pitchFamily="34" charset="-122"/>
              </a:rPr>
              <a:t>1.</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和</a:t>
            </a:r>
            <a:r>
              <a:rPr lang="en-US" altLang="zh-CN" b="1" dirty="0" smtClean="0">
                <a:solidFill>
                  <a:srgbClr val="C00000"/>
                </a:solidFill>
                <a:latin typeface="微软雅黑" pitchFamily="34" charset="-122"/>
                <a:ea typeface="微软雅黑" pitchFamily="34" charset="-122"/>
                <a:sym typeface="Arial" panose="02080604020202020204" charset="0"/>
              </a:rPr>
              <a:t>Finish</a:t>
            </a:r>
            <a:r>
              <a:rPr lang="en-US" altLang="zh-CN" b="1" dirty="0" smtClean="0">
                <a:solidFill>
                  <a:srgbClr val="11576A"/>
                </a:solidFill>
                <a:latin typeface="微软雅黑" pitchFamily="34" charset="-122"/>
                <a:ea typeface="微软雅黑" pitchFamily="34" charset="-122"/>
                <a:sym typeface="Arial" panose="02080604020202020204" charset="0"/>
              </a:rPr>
              <a:t> </a:t>
            </a:r>
            <a:r>
              <a:rPr lang="zh-CN" altLang="en-US" b="1" dirty="0" smtClean="0">
                <a:solidFill>
                  <a:srgbClr val="11576A"/>
                </a:solidFill>
                <a:latin typeface="微软雅黑" pitchFamily="34" charset="-122"/>
                <a:ea typeface="微软雅黑" pitchFamily="34" charset="-122"/>
              </a:rPr>
              <a:t>分别是长度为</a:t>
            </a:r>
            <a:r>
              <a:rPr lang="en-US" altLang="zh-CN" b="1" dirty="0" smtClean="0">
                <a:solidFill>
                  <a:srgbClr val="11576A"/>
                </a:solidFill>
                <a:latin typeface="微软雅黑" pitchFamily="34" charset="-122"/>
                <a:ea typeface="微软雅黑" pitchFamily="34" charset="-122"/>
              </a:rPr>
              <a:t>m</a:t>
            </a:r>
            <a:r>
              <a:rPr lang="zh-CN" altLang="en-US" b="1" dirty="0" smtClean="0">
                <a:solidFill>
                  <a:srgbClr val="11576A"/>
                </a:solidFill>
                <a:latin typeface="微软雅黑" pitchFamily="34" charset="-122"/>
                <a:ea typeface="微软雅黑" pitchFamily="34" charset="-122"/>
              </a:rPr>
              <a:t>和</a:t>
            </a:r>
            <a:r>
              <a:rPr lang="en-US" altLang="zh-CN" b="1" dirty="0" smtClean="0">
                <a:solidFill>
                  <a:srgbClr val="11576A"/>
                </a:solidFill>
                <a:latin typeface="微软雅黑" pitchFamily="34" charset="-122"/>
                <a:ea typeface="微软雅黑" pitchFamily="34" charset="-122"/>
              </a:rPr>
              <a:t>n</a:t>
            </a:r>
            <a:r>
              <a:rPr lang="zh-CN" altLang="en-US" b="1" dirty="0" smtClean="0">
                <a:solidFill>
                  <a:srgbClr val="11576A"/>
                </a:solidFill>
                <a:latin typeface="微软雅黑" pitchFamily="34" charset="-122"/>
                <a:ea typeface="微软雅黑" pitchFamily="34" charset="-122"/>
              </a:rPr>
              <a:t>的向量初始化</a:t>
            </a:r>
            <a:r>
              <a:rPr lang="en-US" altLang="zh-CN" b="1" dirty="0" smtClean="0">
                <a:solidFill>
                  <a:srgbClr val="11576A"/>
                </a:solidFill>
                <a:latin typeface="微软雅黑" pitchFamily="34" charset="-122"/>
                <a:ea typeface="微软雅黑" pitchFamily="34" charset="-122"/>
              </a:rPr>
              <a:t>:</a:t>
            </a:r>
            <a:endParaRPr lang="en-US" altLang="zh-CN" b="1" dirty="0" smtClean="0">
              <a:solidFill>
                <a:srgbClr val="11576A"/>
              </a:solidFill>
              <a:latin typeface="微软雅黑" pitchFamily="34" charset="-122"/>
              <a:ea typeface="微软雅黑" pitchFamily="34" charset="-122"/>
            </a:endParaRPr>
          </a:p>
        </p:txBody>
      </p:sp>
      <p:grpSp>
        <p:nvGrpSpPr>
          <p:cNvPr id="3" name="组合 2"/>
          <p:cNvGrpSpPr/>
          <p:nvPr/>
        </p:nvGrpSpPr>
        <p:grpSpPr>
          <a:xfrm>
            <a:off x="642910" y="1870340"/>
            <a:ext cx="7872402" cy="1118255"/>
            <a:chOff x="656630" y="1936673"/>
            <a:chExt cx="7872402" cy="1118255"/>
          </a:xfrm>
        </p:grpSpPr>
        <p:sp>
          <p:nvSpPr>
            <p:cNvPr id="5" name="内容占位符 2"/>
            <p:cNvSpPr txBox="1"/>
            <p:nvPr/>
          </p:nvSpPr>
          <p:spPr>
            <a:xfrm>
              <a:off x="4878854" y="2210606"/>
              <a:ext cx="3650178" cy="57038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ts val="1800"/>
                </a:lnSpc>
              </a:pPr>
              <a:r>
                <a:rPr lang="zh-CN" altLang="en-US" sz="1600" b="1" dirty="0" smtClean="0">
                  <a:solidFill>
                    <a:srgbClr val="11576A"/>
                  </a:solidFill>
                </a:rPr>
                <a:t>//</a:t>
              </a:r>
              <a:r>
                <a:rPr lang="zh-CN" altLang="en-US" sz="1600" dirty="0" smtClean="0"/>
                <a:t>线程没有结束的线程，且此线程将需要的资源量小于当前空闲资源量</a:t>
              </a:r>
              <a:endParaRPr lang="zh-CN" altLang="en-US" sz="1600" dirty="0" smtClean="0"/>
            </a:p>
            <a:p>
              <a:pPr marL="457200" indent="-457200">
                <a:lnSpc>
                  <a:spcPts val="1800"/>
                </a:lnSpc>
              </a:pPr>
              <a:endParaRPr lang="en-US" altLang="zh-CN" sz="1600" dirty="0" smtClean="0"/>
            </a:p>
          </p:txBody>
        </p:sp>
        <p:sp>
          <p:nvSpPr>
            <p:cNvPr id="13" name="矩形 12"/>
            <p:cNvSpPr/>
            <p:nvPr/>
          </p:nvSpPr>
          <p:spPr>
            <a:xfrm>
              <a:off x="656630" y="1936673"/>
              <a:ext cx="2928958" cy="1118255"/>
            </a:xfrm>
            <a:prstGeom prst="rect">
              <a:avLst/>
            </a:prstGeom>
          </p:spPr>
          <p:txBody>
            <a:bodyPr wrap="square">
              <a:spAutoFit/>
            </a:bodyPr>
            <a:lstStyle/>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2.</a:t>
              </a:r>
              <a:r>
                <a:rPr lang="zh-CN" altLang="en-US" b="1" dirty="0" smtClean="0">
                  <a:solidFill>
                    <a:srgbClr val="11576A"/>
                  </a:solidFill>
                  <a:latin typeface="微软雅黑" pitchFamily="34" charset="-122"/>
                  <a:ea typeface="微软雅黑" pitchFamily="34" charset="-122"/>
                </a:rPr>
                <a:t>寻找线程</a:t>
              </a:r>
              <a:r>
                <a:rPr lang="en-US" altLang="zh-CN" b="1" dirty="0" smtClean="0">
                  <a:solidFill>
                    <a:srgbClr val="11576A"/>
                  </a:solidFill>
                  <a:latin typeface="微软雅黑" pitchFamily="34" charset="-122"/>
                  <a:ea typeface="微软雅黑" pitchFamily="34" charset="-122"/>
                </a:rPr>
                <a:t>T</a:t>
              </a:r>
              <a:r>
                <a:rPr lang="en-US" altLang="zh-CN" b="1" baseline="-25000" dirty="0" smtClean="0">
                  <a:solidFill>
                    <a:srgbClr val="11576A"/>
                  </a:solidFill>
                  <a:latin typeface="微软雅黑" pitchFamily="34" charset="-122"/>
                  <a:ea typeface="微软雅黑" pitchFamily="34" charset="-122"/>
                </a:rPr>
                <a:t>i</a:t>
              </a:r>
              <a:r>
                <a:rPr lang="zh-CN" altLang="en-US" b="1" dirty="0" smtClean="0">
                  <a:solidFill>
                    <a:srgbClr val="11576A"/>
                  </a:solidFill>
                  <a:latin typeface="微软雅黑" pitchFamily="34" charset="-122"/>
                  <a:ea typeface="微软雅黑" pitchFamily="34" charset="-122"/>
                </a:rPr>
                <a:t>满足</a:t>
              </a:r>
              <a:r>
                <a:rPr lang="en-US" altLang="zh-CN" b="1" dirty="0" smtClean="0">
                  <a:solidFill>
                    <a:srgbClr val="11576A"/>
                  </a:solidFill>
                  <a:latin typeface="微软雅黑" pitchFamily="34" charset="-122"/>
                  <a:ea typeface="微软雅黑" pitchFamily="34" charset="-122"/>
                </a:rPr>
                <a:t>: </a:t>
              </a:r>
              <a:endParaRPr lang="en-US" altLang="zh-CN" b="1" dirty="0" smtClean="0">
                <a:solidFill>
                  <a:srgbClr val="11576A"/>
                </a:solidFill>
                <a:latin typeface="微软雅黑" pitchFamily="34" charset="-122"/>
                <a:ea typeface="微软雅黑" pitchFamily="34" charset="-122"/>
              </a:endParaRPr>
            </a:p>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   (a)</a:t>
              </a:r>
              <a:r>
                <a:rPr lang="en-US" altLang="zh-CN" b="1" dirty="0" smtClean="0">
                  <a:solidFill>
                    <a:srgbClr val="C00000"/>
                  </a:solidFill>
                  <a:latin typeface="微软雅黑" pitchFamily="34" charset="-122"/>
                  <a:ea typeface="微软雅黑" pitchFamily="34" charset="-122"/>
                </a:rPr>
                <a:t>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false</a:t>
              </a:r>
              <a:endParaRPr lang="en-US" altLang="zh-CN" b="1" dirty="0" smtClean="0">
                <a:solidFill>
                  <a:srgbClr val="11576A"/>
                </a:solidFill>
                <a:latin typeface="微软雅黑" pitchFamily="34" charset="-122"/>
                <a:ea typeface="微软雅黑" pitchFamily="34" charset="-122"/>
              </a:endParaRPr>
            </a:p>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   (b)</a:t>
              </a:r>
              <a:r>
                <a:rPr lang="en-US" altLang="zh-CN" b="1" dirty="0" err="1" smtClean="0">
                  <a:solidFill>
                    <a:srgbClr val="C00000"/>
                  </a:solidFill>
                  <a:latin typeface="微软雅黑" pitchFamily="34" charset="-122"/>
                  <a:ea typeface="微软雅黑" pitchFamily="34" charset="-122"/>
                </a:rPr>
                <a:t>Request</a:t>
              </a:r>
              <a:r>
                <a:rPr lang="en-US" altLang="zh-CN" b="1" baseline="-25000" dirty="0" err="1" smtClean="0">
                  <a:solidFill>
                    <a:srgbClr val="C00000"/>
                  </a:solidFill>
                  <a:latin typeface="微软雅黑" pitchFamily="34" charset="-122"/>
                  <a:ea typeface="微软雅黑" pitchFamily="34" charset="-122"/>
                </a:rPr>
                <a:t>i</a:t>
              </a:r>
              <a:r>
                <a:rPr lang="zh-CN" altLang="en-US" b="1" dirty="0" smtClean="0">
                  <a:solidFill>
                    <a:srgbClr val="11576A"/>
                  </a:solidFill>
                  <a:latin typeface="微软雅黑" pitchFamily="34" charset="-122"/>
                  <a:ea typeface="微软雅黑" pitchFamily="34" charset="-122"/>
                  <a:sym typeface="东文宋体" charset="0"/>
                </a:rPr>
                <a:t>≤</a:t>
              </a:r>
              <a:r>
                <a:rPr lang="en-US" altLang="zh-CN" b="1" dirty="0" smtClean="0">
                  <a:solidFill>
                    <a:srgbClr val="11576A"/>
                  </a:solidFill>
                  <a:latin typeface="微软雅黑" pitchFamily="34" charset="-122"/>
                  <a:ea typeface="微软雅黑" pitchFamily="34" charset="-122"/>
                  <a:sym typeface="Symbol" charset="0"/>
                </a:rPr>
                <a:t>Work</a:t>
              </a:r>
              <a:endParaRPr lang="en-US" altLang="zh-CN" b="1" dirty="0" smtClean="0">
                <a:solidFill>
                  <a:srgbClr val="11576A"/>
                </a:solidFill>
                <a:latin typeface="微软雅黑" pitchFamily="34" charset="-122"/>
                <a:ea typeface="微软雅黑" pitchFamily="34" charset="-122"/>
                <a:sym typeface="Symbol" charset="0"/>
              </a:endParaRPr>
            </a:p>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sym typeface="Symbol" charset="0"/>
                </a:rPr>
                <a:t>   </a:t>
              </a:r>
              <a:r>
                <a:rPr lang="zh-CN" altLang="en-US" b="1" dirty="0" smtClean="0">
                  <a:solidFill>
                    <a:srgbClr val="11576A"/>
                  </a:solidFill>
                  <a:latin typeface="微软雅黑" pitchFamily="34" charset="-122"/>
                  <a:ea typeface="微软雅黑" pitchFamily="34" charset="-122"/>
                  <a:sym typeface="Symbol" charset="0"/>
                </a:rPr>
                <a:t>没有找到这样的</a:t>
              </a:r>
              <a:r>
                <a:rPr lang="en-US" altLang="zh-CN" b="1" dirty="0" err="1" smtClean="0">
                  <a:solidFill>
                    <a:srgbClr val="11576A"/>
                  </a:solidFill>
                  <a:latin typeface="微软雅黑" pitchFamily="34" charset="-122"/>
                  <a:ea typeface="微软雅黑" pitchFamily="34" charset="-122"/>
                  <a:sym typeface="Symbol" charset="0"/>
                </a:rPr>
                <a:t>i</a:t>
              </a:r>
              <a:r>
                <a:rPr lang="zh-CN" altLang="en-US" b="1" dirty="0" smtClean="0">
                  <a:solidFill>
                    <a:srgbClr val="11576A"/>
                  </a:solidFill>
                  <a:latin typeface="微软雅黑" pitchFamily="34" charset="-122"/>
                  <a:ea typeface="微软雅黑" pitchFamily="34" charset="-122"/>
                  <a:sym typeface="Symbol" charset="0"/>
                </a:rPr>
                <a:t>，转到</a:t>
              </a:r>
              <a:r>
                <a:rPr lang="en-US" altLang="zh-CN" b="1" dirty="0" smtClean="0">
                  <a:solidFill>
                    <a:srgbClr val="11576A"/>
                  </a:solidFill>
                  <a:latin typeface="微软雅黑" pitchFamily="34" charset="-122"/>
                  <a:ea typeface="微软雅黑" pitchFamily="34" charset="-122"/>
                  <a:sym typeface="Symbol" charset="0"/>
                </a:rPr>
                <a:t>4</a:t>
              </a:r>
              <a:endParaRPr lang="zh-CN" altLang="en-US" b="1" dirty="0" smtClean="0">
                <a:solidFill>
                  <a:srgbClr val="11576A"/>
                </a:solidFill>
                <a:latin typeface="微软雅黑" pitchFamily="34" charset="-122"/>
                <a:ea typeface="微软雅黑" pitchFamily="34" charset="-122"/>
                <a:sym typeface="Symbol" charset="0"/>
              </a:endParaRPr>
            </a:p>
          </p:txBody>
        </p:sp>
      </p:grpSp>
      <p:grpSp>
        <p:nvGrpSpPr>
          <p:cNvPr id="7" name="组合 6"/>
          <p:cNvGrpSpPr/>
          <p:nvPr/>
        </p:nvGrpSpPr>
        <p:grpSpPr>
          <a:xfrm>
            <a:off x="615951" y="3064558"/>
            <a:ext cx="8032981" cy="861774"/>
            <a:chOff x="615951" y="3064558"/>
            <a:chExt cx="8032981" cy="861774"/>
          </a:xfrm>
        </p:grpSpPr>
        <p:sp>
          <p:nvSpPr>
            <p:cNvPr id="6" name="内容占位符 2"/>
            <p:cNvSpPr txBox="1"/>
            <p:nvPr/>
          </p:nvSpPr>
          <p:spPr>
            <a:xfrm>
              <a:off x="5838340" y="3112996"/>
              <a:ext cx="2810592" cy="62278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ts val="1800"/>
                </a:lnSpc>
              </a:pPr>
              <a:r>
                <a:rPr lang="zh-CN" altLang="en-US" sz="1600" b="1" dirty="0" smtClean="0">
                  <a:solidFill>
                    <a:srgbClr val="11576A"/>
                  </a:solidFill>
                </a:rPr>
                <a:t>//</a:t>
              </a:r>
              <a:r>
                <a:rPr lang="zh-CN" altLang="en-US" sz="1600" dirty="0" smtClean="0"/>
                <a:t>把找到的线程拥有的资源释放回当前空闲资源中</a:t>
              </a:r>
              <a:endParaRPr lang="zh-CN" altLang="en-US" sz="1600" dirty="0" smtClean="0"/>
            </a:p>
            <a:p>
              <a:pPr marL="457200" indent="-457200">
                <a:lnSpc>
                  <a:spcPts val="1800"/>
                </a:lnSpc>
              </a:pPr>
              <a:endParaRPr lang="en-US" altLang="zh-CN" sz="1600" b="1" dirty="0" smtClean="0">
                <a:solidFill>
                  <a:srgbClr val="11576A"/>
                </a:solidFill>
              </a:endParaRPr>
            </a:p>
            <a:p>
              <a:pPr marL="457200" indent="-457200">
                <a:lnSpc>
                  <a:spcPts val="1800"/>
                </a:lnSpc>
              </a:pPr>
              <a:endParaRPr lang="zh-CN" altLang="en-US" sz="1600" dirty="0"/>
            </a:p>
          </p:txBody>
        </p:sp>
        <p:sp>
          <p:nvSpPr>
            <p:cNvPr id="14" name="矩形 13"/>
            <p:cNvSpPr/>
            <p:nvPr/>
          </p:nvSpPr>
          <p:spPr>
            <a:xfrm>
              <a:off x="615951" y="3064558"/>
              <a:ext cx="3857684" cy="861774"/>
            </a:xfrm>
            <a:prstGeom prst="rect">
              <a:avLst/>
            </a:prstGeom>
          </p:spPr>
          <p:txBody>
            <a:bodyPr wrap="square">
              <a:spAutoFit/>
            </a:bodyPr>
            <a:lstStyle/>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3.</a:t>
              </a:r>
              <a:r>
                <a:rPr lang="en-US" altLang="zh-CN" b="1" dirty="0" smtClean="0">
                  <a:solidFill>
                    <a:srgbClr val="C00000"/>
                  </a:solidFill>
                  <a:latin typeface="微软雅黑" pitchFamily="34" charset="-122"/>
                  <a:ea typeface="微软雅黑" pitchFamily="34" charset="-122"/>
                </a:rPr>
                <a:t>Work </a:t>
              </a: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 </a:t>
              </a:r>
              <a:r>
                <a:rPr lang="en-US" altLang="zh-CN" b="1" dirty="0" smtClean="0">
                  <a:solidFill>
                    <a:srgbClr val="C00000"/>
                  </a:solidFill>
                  <a:latin typeface="微软雅黑" pitchFamily="34" charset="-122"/>
                  <a:ea typeface="微软雅黑" pitchFamily="34" charset="-122"/>
                </a:rPr>
                <a:t>Allocation</a:t>
              </a:r>
              <a:r>
                <a:rPr lang="en-US" altLang="zh-CN" b="1" dirty="0">
                  <a:solidFill>
                    <a:srgbClr val="C00000"/>
                  </a:solidFill>
                  <a:latin typeface="微软雅黑" pitchFamily="34" charset="-122"/>
                  <a:ea typeface="微软雅黑" pitchFamily="34" charset="-122"/>
                </a:rPr>
                <a:t>[</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a:t>
              </a:r>
              <a:br>
                <a:rPr lang="en-US" altLang="zh-CN" b="1" dirty="0" smtClean="0">
                  <a:solidFill>
                    <a:srgbClr val="C00000"/>
                  </a:solidFill>
                  <a:latin typeface="微软雅黑" pitchFamily="34" charset="-122"/>
                  <a:ea typeface="微软雅黑" pitchFamily="34" charset="-122"/>
                </a:rPr>
              </a:b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C00000"/>
                  </a:solidFill>
                  <a:latin typeface="微软雅黑" pitchFamily="34" charset="-122"/>
                  <a:ea typeface="微软雅黑" pitchFamily="34" charset="-122"/>
                </a:rPr>
                <a:t>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true</a:t>
              </a:r>
              <a:br>
                <a:rPr lang="en-US" altLang="zh-CN" b="1" dirty="0" smtClean="0">
                  <a:solidFill>
                    <a:srgbClr val="11576A"/>
                  </a:solidFill>
                  <a:latin typeface="微软雅黑" pitchFamily="34" charset="-122"/>
                  <a:ea typeface="微软雅黑" pitchFamily="34" charset="-122"/>
                </a:rPr>
              </a:br>
              <a:r>
                <a:rPr lang="en-US" altLang="zh-CN" b="1" dirty="0" smtClean="0">
                  <a:solidFill>
                    <a:srgbClr val="11576A"/>
                  </a:solidFill>
                  <a:latin typeface="微软雅黑" pitchFamily="34" charset="-122"/>
                  <a:ea typeface="微软雅黑" pitchFamily="34" charset="-122"/>
                </a:rPr>
                <a:t>   </a:t>
              </a:r>
              <a:r>
                <a:rPr lang="zh-CN" altLang="en-US" b="1" dirty="0" smtClean="0">
                  <a:solidFill>
                    <a:srgbClr val="11576A"/>
                  </a:solidFill>
                  <a:latin typeface="微软雅黑" pitchFamily="34" charset="-122"/>
                  <a:ea typeface="微软雅黑" pitchFamily="34" charset="-122"/>
                </a:rPr>
                <a:t>转到</a:t>
              </a:r>
              <a:r>
                <a:rPr lang="en-US" altLang="zh-CN" b="1" dirty="0" smtClean="0">
                  <a:solidFill>
                    <a:srgbClr val="11576A"/>
                  </a:solidFill>
                  <a:latin typeface="微软雅黑" pitchFamily="34" charset="-122"/>
                  <a:ea typeface="微软雅黑" pitchFamily="34" charset="-122"/>
                </a:rPr>
                <a:t>2</a:t>
              </a:r>
              <a:endParaRPr lang="en-US" altLang="zh-CN"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613788" y="3957542"/>
            <a:ext cx="7958481" cy="480577"/>
            <a:chOff x="613788" y="3957542"/>
            <a:chExt cx="7958481" cy="480577"/>
          </a:xfrm>
        </p:grpSpPr>
        <p:sp>
          <p:nvSpPr>
            <p:cNvPr id="10" name="内容占位符 2"/>
            <p:cNvSpPr txBox="1"/>
            <p:nvPr/>
          </p:nvSpPr>
          <p:spPr>
            <a:xfrm>
              <a:off x="5929071" y="3957542"/>
              <a:ext cx="2643198" cy="48057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lnSpc>
                  <a:spcPts val="1800"/>
                </a:lnSpc>
              </a:pPr>
              <a:r>
                <a:rPr lang="zh-CN" altLang="en-US" sz="1600" b="1" dirty="0" smtClean="0">
                  <a:solidFill>
                    <a:srgbClr val="11576A"/>
                  </a:solidFill>
                </a:rPr>
                <a:t>//如果有</a:t>
              </a:r>
              <a:r>
                <a:rPr lang="en-US" altLang="zh-CN" sz="1600" dirty="0" smtClean="0"/>
                <a:t>Finish</a:t>
              </a:r>
              <a:r>
                <a:rPr lang="zh-CN" altLang="en-US" sz="1600" dirty="0" smtClean="0"/>
                <a:t>为</a:t>
              </a:r>
              <a:r>
                <a:rPr lang="en-US" altLang="zh-CN" sz="1600" dirty="0" smtClean="0"/>
                <a:t>false,</a:t>
              </a:r>
              <a:r>
                <a:rPr lang="zh-CN" altLang="en-US" sz="1600" dirty="0" smtClean="0"/>
                <a:t>表明系统处于死锁状态</a:t>
              </a:r>
              <a:endParaRPr lang="zh-CN" altLang="en-US" sz="1600" dirty="0" smtClean="0"/>
            </a:p>
            <a:p>
              <a:pPr marL="457200" indent="-457200">
                <a:lnSpc>
                  <a:spcPts val="1800"/>
                </a:lnSpc>
              </a:pPr>
              <a:endParaRPr lang="zh-CN" altLang="en-US" sz="1600" dirty="0"/>
            </a:p>
          </p:txBody>
        </p:sp>
        <p:sp>
          <p:nvSpPr>
            <p:cNvPr id="15" name="矩形 14"/>
            <p:cNvSpPr/>
            <p:nvPr/>
          </p:nvSpPr>
          <p:spPr>
            <a:xfrm>
              <a:off x="613788" y="3957542"/>
              <a:ext cx="5124198" cy="330860"/>
            </a:xfrm>
            <a:prstGeom prst="rect">
              <a:avLst/>
            </a:prstGeom>
          </p:spPr>
          <p:txBody>
            <a:bodyPr wrap="square">
              <a:spAutoFit/>
            </a:bodyPr>
            <a:lstStyle/>
            <a:p>
              <a:pPr marL="177800" indent="-177800">
                <a:lnSpc>
                  <a:spcPts val="18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4.</a:t>
              </a:r>
              <a:r>
                <a:rPr lang="zh-CN" altLang="en-US" b="1" dirty="0" smtClean="0">
                  <a:solidFill>
                    <a:srgbClr val="11576A"/>
                  </a:solidFill>
                  <a:latin typeface="微软雅黑" pitchFamily="34" charset="-122"/>
                  <a:ea typeface="微软雅黑" pitchFamily="34" charset="-122"/>
                </a:rPr>
                <a:t>如某个</a:t>
              </a:r>
              <a:r>
                <a:rPr lang="en-US" altLang="zh-CN" b="1" dirty="0" smtClean="0">
                  <a:solidFill>
                    <a:srgbClr val="C00000"/>
                  </a:solidFill>
                  <a:latin typeface="微软雅黑" pitchFamily="34" charset="-122"/>
                  <a:ea typeface="微软雅黑" pitchFamily="34" charset="-122"/>
                </a:rPr>
                <a:t>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sym typeface="Symbol" charset="0"/>
                </a:rPr>
                <a:t>false</a:t>
              </a:r>
              <a:r>
                <a:rPr lang="zh-CN" altLang="en-US" b="1" dirty="0" smtClean="0">
                  <a:solidFill>
                    <a:srgbClr val="11576A"/>
                  </a:solidFill>
                  <a:latin typeface="微软雅黑" pitchFamily="34" charset="-122"/>
                  <a:ea typeface="微软雅黑" pitchFamily="34" charset="-122"/>
                  <a:sym typeface="Symbol" charset="0"/>
                </a:rPr>
                <a:t>，系统处于死锁状态</a:t>
              </a:r>
              <a:endParaRPr lang="en-US" altLang="zh-CN" b="1" dirty="0">
                <a:solidFill>
                  <a:srgbClr val="11576A"/>
                </a:solidFill>
                <a:latin typeface="微软雅黑" pitchFamily="34" charset="-122"/>
                <a:ea typeface="微软雅黑" pitchFamily="34" charset="-122"/>
              </a:endParaRPr>
            </a:p>
          </p:txBody>
        </p:sp>
      </p:grpSp>
      <p:sp>
        <p:nvSpPr>
          <p:cNvPr id="16" name="内容占位符 2"/>
          <p:cNvSpPr txBox="1"/>
          <p:nvPr/>
        </p:nvSpPr>
        <p:spPr>
          <a:xfrm>
            <a:off x="763042" y="4549476"/>
            <a:ext cx="5786478" cy="48057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smtClean="0">
                <a:solidFill>
                  <a:srgbClr val="C00000"/>
                </a:solidFill>
                <a:sym typeface="Symbol" charset="0"/>
              </a:rPr>
              <a:t>算法需要O(m x n</a:t>
            </a:r>
            <a:r>
              <a:rPr lang="zh-CN" altLang="en-US" sz="1800" baseline="30000" dirty="0" smtClean="0">
                <a:solidFill>
                  <a:srgbClr val="C00000"/>
                </a:solidFill>
                <a:sym typeface="Symbol" charset="0"/>
              </a:rPr>
              <a:t>2</a:t>
            </a:r>
            <a:r>
              <a:rPr lang="zh-CN" altLang="en-US" sz="1800" dirty="0" smtClean="0">
                <a:solidFill>
                  <a:srgbClr val="C00000"/>
                </a:solidFill>
                <a:sym typeface="Symbol" charset="0"/>
              </a:rPr>
              <a:t>) 操作检测是否系统处于死锁状态</a:t>
            </a:r>
            <a:endParaRPr lang="zh-CN" altLang="en-US" sz="1800" dirty="0">
              <a:solidFill>
                <a:srgbClr val="C00000"/>
              </a:solidFill>
            </a:endParaRPr>
          </a:p>
        </p:txBody>
      </p:sp>
      <p:grpSp>
        <p:nvGrpSpPr>
          <p:cNvPr id="2" name="组合 1"/>
          <p:cNvGrpSpPr/>
          <p:nvPr/>
        </p:nvGrpSpPr>
        <p:grpSpPr>
          <a:xfrm>
            <a:off x="591559" y="1054459"/>
            <a:ext cx="8532385" cy="861774"/>
            <a:chOff x="578163" y="1098101"/>
            <a:chExt cx="8532385" cy="861774"/>
          </a:xfrm>
        </p:grpSpPr>
        <p:sp>
          <p:nvSpPr>
            <p:cNvPr id="9" name="内容占位符 2"/>
            <p:cNvSpPr txBox="1"/>
            <p:nvPr/>
          </p:nvSpPr>
          <p:spPr>
            <a:xfrm>
              <a:off x="6176138" y="1138891"/>
              <a:ext cx="2845270" cy="34380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457200" indent="-457200">
                <a:lnSpc>
                  <a:spcPts val="1800"/>
                </a:lnSpc>
              </a:pPr>
              <a:r>
                <a:rPr lang="zh-CN" altLang="en-US" sz="1600" b="1" dirty="0" smtClean="0">
                  <a:solidFill>
                    <a:srgbClr val="11576A"/>
                  </a:solidFill>
                  <a:latin typeface="微软雅黑" pitchFamily="34" charset="-122"/>
                  <a:ea typeface="微软雅黑" pitchFamily="34" charset="-122"/>
                </a:rPr>
                <a:t>//</a:t>
              </a:r>
              <a:r>
                <a:rPr lang="en-US" altLang="zh-CN" sz="1600" b="1" dirty="0" smtClean="0">
                  <a:solidFill>
                    <a:srgbClr val="11576A"/>
                  </a:solidFill>
                  <a:latin typeface="微软雅黑" pitchFamily="34" charset="-122"/>
                  <a:ea typeface="微软雅黑" pitchFamily="34" charset="-122"/>
                </a:rPr>
                <a:t>work</a:t>
              </a:r>
              <a:r>
                <a:rPr lang="zh-CN" altLang="en-US" sz="1600" b="1" dirty="0" smtClean="0">
                  <a:solidFill>
                    <a:srgbClr val="11576A"/>
                  </a:solidFill>
                  <a:latin typeface="微软雅黑" pitchFamily="34" charset="-122"/>
                  <a:ea typeface="微软雅黑" pitchFamily="34" charset="-122"/>
                </a:rPr>
                <a:t>为当空闲资源量</a:t>
              </a:r>
              <a:endParaRPr lang="zh-CN" altLang="en-US" sz="1600" b="1" dirty="0" smtClean="0">
                <a:solidFill>
                  <a:srgbClr val="11576A"/>
                </a:solidFill>
                <a:latin typeface="微软雅黑" pitchFamily="34" charset="-122"/>
                <a:ea typeface="微软雅黑" pitchFamily="34" charset="-122"/>
              </a:endParaRPr>
            </a:p>
            <a:p>
              <a:pPr marL="0" lvl="3">
                <a:lnSpc>
                  <a:spcPts val="18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ts val="1800"/>
                </a:lnSpc>
              </a:pPr>
              <a:endParaRPr lang="zh-CN" altLang="en-US" sz="1600" dirty="0"/>
            </a:p>
          </p:txBody>
        </p:sp>
        <p:sp>
          <p:nvSpPr>
            <p:cNvPr id="4" name="内容占位符 2"/>
            <p:cNvSpPr txBox="1"/>
            <p:nvPr/>
          </p:nvSpPr>
          <p:spPr>
            <a:xfrm>
              <a:off x="6129202" y="1405593"/>
              <a:ext cx="2981346" cy="3762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6700" indent="-266700">
                <a:lnSpc>
                  <a:spcPts val="1800"/>
                </a:lnSpc>
              </a:pPr>
              <a:r>
                <a:rPr lang="zh-CN" altLang="en-US" sz="1600" b="1" dirty="0" smtClean="0">
                  <a:solidFill>
                    <a:srgbClr val="11576A"/>
                  </a:solidFill>
                </a:rPr>
                <a:t>//</a:t>
              </a:r>
              <a:r>
                <a:rPr lang="en-US" altLang="zh-CN" sz="1600" b="1" dirty="0" smtClean="0">
                  <a:solidFill>
                    <a:srgbClr val="11576A"/>
                  </a:solidFill>
                </a:rPr>
                <a:t>finish</a:t>
              </a:r>
              <a:r>
                <a:rPr lang="zh-CN" altLang="en-US" sz="1600" b="1" dirty="0" smtClean="0">
                  <a:solidFill>
                    <a:srgbClr val="11576A"/>
                  </a:solidFill>
                </a:rPr>
                <a:t>为线程是否结</a:t>
              </a:r>
              <a:r>
                <a:rPr lang="zh-CN" altLang="en-US" sz="1600" dirty="0" smtClean="0"/>
                <a:t>束</a:t>
              </a:r>
              <a:endParaRPr lang="zh-CN" altLang="en-US" sz="1600" b="1" dirty="0" smtClean="0">
                <a:solidFill>
                  <a:srgbClr val="11576A"/>
                </a:solidFill>
              </a:endParaRPr>
            </a:p>
            <a:p>
              <a:pPr marL="0" lvl="3">
                <a:lnSpc>
                  <a:spcPts val="1800"/>
                </a:lnSpc>
                <a:buFont typeface="Arial" panose="02080604020202020204" charset="0"/>
                <a:buNone/>
              </a:pPr>
              <a:endParaRPr lang="en-US" altLang="zh-CN" sz="1600" b="1" dirty="0" smtClean="0">
                <a:solidFill>
                  <a:srgbClr val="11576A"/>
                </a:solidFill>
                <a:latin typeface="微软雅黑" pitchFamily="34" charset="-122"/>
                <a:ea typeface="微软雅黑" pitchFamily="34" charset="-122"/>
              </a:endParaRPr>
            </a:p>
            <a:p>
              <a:pPr marL="457200" indent="-457200">
                <a:lnSpc>
                  <a:spcPts val="1800"/>
                </a:lnSpc>
              </a:pPr>
              <a:endParaRPr lang="zh-CN" altLang="en-US" sz="1600" dirty="0"/>
            </a:p>
          </p:txBody>
        </p:sp>
        <p:sp>
          <p:nvSpPr>
            <p:cNvPr id="17" name="矩形 16"/>
            <p:cNvSpPr/>
            <p:nvPr/>
          </p:nvSpPr>
          <p:spPr>
            <a:xfrm>
              <a:off x="578163" y="1098101"/>
              <a:ext cx="5987410" cy="861774"/>
            </a:xfrm>
            <a:prstGeom prst="rect">
              <a:avLst/>
            </a:prstGeom>
          </p:spPr>
          <p:txBody>
            <a:bodyPr wrap="square">
              <a:spAutoFit/>
            </a:bodyPr>
            <a:lstStyle/>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   (a)</a:t>
              </a:r>
              <a:r>
                <a:rPr lang="en-US" altLang="zh-CN" b="1" dirty="0" smtClean="0">
                  <a:solidFill>
                    <a:srgbClr val="C00000"/>
                  </a:solidFill>
                  <a:latin typeface="微软雅黑" pitchFamily="34" charset="-122"/>
                  <a:ea typeface="微软雅黑" pitchFamily="34" charset="-122"/>
                </a:rPr>
                <a:t>Work</a:t>
              </a:r>
              <a:r>
                <a:rPr lang="en-US" altLang="zh-CN" b="1" dirty="0" smtClean="0">
                  <a:solidFill>
                    <a:srgbClr val="11576A"/>
                  </a:solidFill>
                  <a:latin typeface="微软雅黑" pitchFamily="34" charset="-122"/>
                  <a:ea typeface="微软雅黑" pitchFamily="34" charset="-122"/>
                </a:rPr>
                <a:t> = Available</a:t>
              </a:r>
              <a:endParaRPr lang="en-US" altLang="zh-CN" b="1" dirty="0" smtClean="0">
                <a:solidFill>
                  <a:srgbClr val="11576A"/>
                </a:solidFill>
                <a:latin typeface="微软雅黑" pitchFamily="34" charset="-122"/>
                <a:ea typeface="微软雅黑" pitchFamily="34" charset="-122"/>
              </a:endParaRPr>
            </a:p>
            <a:p>
              <a:pPr>
                <a:lnSpc>
                  <a:spcPts val="2000"/>
                </a:lnSpc>
                <a:buFont typeface="Arial" panose="02080604020202020204" charset="0"/>
                <a:buNone/>
              </a:pPr>
              <a:r>
                <a:rPr lang="en-US" altLang="zh-CN" b="1" dirty="0" smtClean="0">
                  <a:solidFill>
                    <a:srgbClr val="11576A"/>
                  </a:solidFill>
                  <a:latin typeface="微软雅黑" pitchFamily="34" charset="-122"/>
                  <a:ea typeface="微软雅黑" pitchFamily="34" charset="-122"/>
                </a:rPr>
                <a:t>   (b)Allocation[</a:t>
              </a:r>
              <a:r>
                <a:rPr lang="en-US" altLang="zh-CN" b="1" dirty="0" err="1" smtClean="0">
                  <a:solidFill>
                    <a:srgbClr val="11576A"/>
                  </a:solidFill>
                  <a:latin typeface="微软雅黑" pitchFamily="34" charset="-122"/>
                  <a:ea typeface="微软雅黑" pitchFamily="34" charset="-122"/>
                </a:rPr>
                <a:t>i</a:t>
              </a:r>
              <a:r>
                <a:rPr lang="en-US" altLang="zh-CN" b="1" dirty="0" smtClean="0">
                  <a:solidFill>
                    <a:srgbClr val="11576A"/>
                  </a:solidFill>
                  <a:latin typeface="微软雅黑" pitchFamily="34" charset="-122"/>
                  <a:ea typeface="微软雅黑" pitchFamily="34" charset="-122"/>
                </a:rPr>
                <a:t>]</a:t>
              </a:r>
              <a:r>
                <a:rPr lang="zh-CN" altLang="en-US" b="1" dirty="0" smtClean="0">
                  <a:solidFill>
                    <a:srgbClr val="11576A"/>
                  </a:solidFill>
                  <a:latin typeface="微软雅黑" pitchFamily="34" charset="-122"/>
                  <a:ea typeface="微软雅黑" pitchFamily="34" charset="-122"/>
                </a:rPr>
                <a:t>&gt;</a:t>
              </a:r>
              <a:r>
                <a:rPr lang="en-US" altLang="zh-CN" b="1" dirty="0" smtClean="0">
                  <a:solidFill>
                    <a:srgbClr val="11576A"/>
                  </a:solidFill>
                  <a:latin typeface="微软雅黑" pitchFamily="34" charset="-122"/>
                  <a:ea typeface="微软雅黑" pitchFamily="34" charset="-122"/>
                  <a:sym typeface="Symbol" charset="0"/>
                </a:rPr>
                <a:t> 0</a:t>
              </a:r>
              <a:r>
                <a:rPr lang="zh-CN" altLang="en-US" b="1" dirty="0" smtClean="0">
                  <a:solidFill>
                    <a:srgbClr val="11576A"/>
                  </a:solidFill>
                  <a:latin typeface="微软雅黑" pitchFamily="34" charset="-122"/>
                  <a:ea typeface="微软雅黑" pitchFamily="34" charset="-122"/>
                  <a:sym typeface="Symbol" charset="0"/>
                </a:rPr>
                <a:t> 时</a:t>
              </a:r>
              <a:r>
                <a:rPr lang="en-US" altLang="zh-CN" b="1" dirty="0" smtClean="0">
                  <a:solidFill>
                    <a:srgbClr val="11576A"/>
                  </a:solidFill>
                  <a:latin typeface="微软雅黑" pitchFamily="34" charset="-122"/>
                  <a:ea typeface="微软雅黑" pitchFamily="34" charset="-122"/>
                  <a:sym typeface="Symbol" charset="0"/>
                </a:rPr>
                <a:t>,</a:t>
              </a:r>
              <a:r>
                <a:rPr lang="en-US" altLang="zh-CN" b="1" dirty="0" smtClean="0">
                  <a:solidFill>
                    <a:srgbClr val="C00000"/>
                  </a:solidFill>
                  <a:latin typeface="微软雅黑" pitchFamily="34" charset="-122"/>
                  <a:ea typeface="微软雅黑" pitchFamily="34" charset="-122"/>
                </a:rPr>
                <a:t> Finish[</a:t>
              </a:r>
              <a:r>
                <a:rPr lang="en-US" altLang="zh-CN" b="1" dirty="0" err="1" smtClean="0">
                  <a:solidFill>
                    <a:srgbClr val="C00000"/>
                  </a:solidFill>
                  <a:latin typeface="微软雅黑" pitchFamily="34" charset="-122"/>
                  <a:ea typeface="微软雅黑" pitchFamily="34" charset="-122"/>
                </a:rPr>
                <a:t>i</a:t>
              </a:r>
              <a:r>
                <a:rPr lang="en-US" altLang="zh-CN" b="1" dirty="0" smtClean="0">
                  <a:solidFill>
                    <a:srgbClr val="C00000"/>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rPr>
                <a:t>= </a:t>
              </a:r>
              <a:r>
                <a:rPr lang="en-US" altLang="zh-CN" b="1" dirty="0" smtClean="0">
                  <a:solidFill>
                    <a:srgbClr val="11576A"/>
                  </a:solidFill>
                  <a:latin typeface="微软雅黑" pitchFamily="34" charset="-122"/>
                  <a:ea typeface="微软雅黑" pitchFamily="34" charset="-122"/>
                  <a:sym typeface="Symbol" charset="0"/>
                </a:rPr>
                <a:t>false;</a:t>
              </a:r>
              <a:endParaRPr lang="en-US" altLang="zh-CN" b="1" dirty="0" smtClean="0">
                <a:solidFill>
                  <a:srgbClr val="11576A"/>
                </a:solidFill>
                <a:latin typeface="微软雅黑" pitchFamily="34" charset="-122"/>
                <a:ea typeface="微软雅黑" pitchFamily="34" charset="-122"/>
                <a:sym typeface="Symbol" charset="0"/>
              </a:endParaRPr>
            </a:p>
            <a:p>
              <a:pPr>
                <a:lnSpc>
                  <a:spcPts val="2000"/>
                </a:lnSpc>
                <a:buFont typeface="Arial" panose="02080604020202020204" charset="0"/>
                <a:buNone/>
              </a:pPr>
              <a:r>
                <a:rPr lang="zh-CN" altLang="zh-CN" b="1" dirty="0">
                  <a:solidFill>
                    <a:srgbClr val="11576A"/>
                  </a:solidFill>
                  <a:latin typeface="微软雅黑" pitchFamily="34" charset="-122"/>
                  <a:ea typeface="微软雅黑" pitchFamily="34" charset="-122"/>
                  <a:sym typeface="Symbol" charset="0"/>
                </a:rPr>
                <a:t> </a:t>
              </a:r>
              <a:r>
                <a:rPr lang="zh-CN" altLang="en-US" b="1" dirty="0" smtClean="0">
                  <a:solidFill>
                    <a:srgbClr val="11576A"/>
                  </a:solidFill>
                  <a:latin typeface="微软雅黑" pitchFamily="34" charset="-122"/>
                  <a:ea typeface="微软雅黑" pitchFamily="34" charset="-122"/>
                  <a:sym typeface="Symbol" charset="0"/>
                </a:rPr>
                <a:t>       否则，</a:t>
              </a:r>
              <a:r>
                <a:rPr lang="en-US" altLang="zh-CN" b="1" dirty="0" smtClean="0">
                  <a:solidFill>
                    <a:srgbClr val="11576A"/>
                  </a:solidFill>
                  <a:latin typeface="微软雅黑" pitchFamily="34" charset="-122"/>
                  <a:ea typeface="微软雅黑" pitchFamily="34" charset="-122"/>
                  <a:sym typeface="Symbol" charset="0"/>
                </a:rPr>
                <a:t>Finish[</a:t>
              </a:r>
              <a:r>
                <a:rPr lang="en-US" altLang="zh-CN" b="1" dirty="0" err="1" smtClean="0">
                  <a:solidFill>
                    <a:srgbClr val="11576A"/>
                  </a:solidFill>
                  <a:latin typeface="微软雅黑" pitchFamily="34" charset="-122"/>
                  <a:ea typeface="微软雅黑" pitchFamily="34" charset="-122"/>
                  <a:sym typeface="Symbol" charset="0"/>
                </a:rPr>
                <a:t>i</a:t>
              </a:r>
              <a:r>
                <a:rPr lang="en-US" altLang="zh-CN" b="1" dirty="0" smtClean="0">
                  <a:solidFill>
                    <a:srgbClr val="11576A"/>
                  </a:solidFill>
                  <a:latin typeface="微软雅黑" pitchFamily="34" charset="-122"/>
                  <a:ea typeface="微软雅黑" pitchFamily="34" charset="-122"/>
                  <a:sym typeface="Symbol" charset="0"/>
                </a:rPr>
                <a:t>] = true</a:t>
              </a:r>
              <a:endParaRPr lang="zh-CN" altLang="en-US" b="1" dirty="0" smtClean="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endParaRPr lang="en-US" altLang="zh-CN" sz="1800" dirty="0" smtClean="0"/>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endParaRPr lang="en-US" altLang="zh-CN" sz="1800" dirty="0" smtClean="0"/>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endParaRPr lang="en-US" altLang="zh-CN" sz="1800" dirty="0" smtClean="0"/>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endParaRPr lang="en-US" altLang="zh-CN" sz="1800" dirty="0" smtClean="0"/>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5" name="TextBox 46"/>
          <p:cNvSpPr txBox="1"/>
          <p:nvPr/>
        </p:nvSpPr>
        <p:spPr>
          <a:xfrm>
            <a:off x="5160582" y="2811689"/>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106" name="TextBox 50"/>
          <p:cNvSpPr txBox="1"/>
          <p:nvPr/>
        </p:nvSpPr>
        <p:spPr>
          <a:xfrm>
            <a:off x="5732710" y="2811689"/>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7" name="TextBox 54"/>
          <p:cNvSpPr txBox="1"/>
          <p:nvPr/>
        </p:nvSpPr>
        <p:spPr>
          <a:xfrm>
            <a:off x="6296594" y="2811689"/>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endParaRPr lang="en-US" altLang="zh-CN" sz="1800" dirty="0" smtClean="0"/>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5" name="TextBox 46"/>
          <p:cNvSpPr txBox="1"/>
          <p:nvPr/>
        </p:nvSpPr>
        <p:spPr>
          <a:xfrm>
            <a:off x="5160582" y="2811689"/>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106" name="TextBox 50"/>
          <p:cNvSpPr txBox="1"/>
          <p:nvPr/>
        </p:nvSpPr>
        <p:spPr>
          <a:xfrm>
            <a:off x="5732710" y="2811689"/>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7" name="TextBox 54"/>
          <p:cNvSpPr txBox="1"/>
          <p:nvPr/>
        </p:nvSpPr>
        <p:spPr>
          <a:xfrm>
            <a:off x="6296594" y="2811689"/>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9" name="TextBox 46"/>
          <p:cNvSpPr txBox="1"/>
          <p:nvPr/>
        </p:nvSpPr>
        <p:spPr>
          <a:xfrm>
            <a:off x="5160582" y="3535494"/>
            <a:ext cx="327334" cy="369332"/>
          </a:xfrm>
          <a:prstGeom prst="rect">
            <a:avLst/>
          </a:prstGeom>
          <a:noFill/>
        </p:spPr>
        <p:txBody>
          <a:bodyPr wrap="none" rtlCol="0">
            <a:spAutoFit/>
          </a:bodyPr>
          <a:lstStyle/>
          <a:p>
            <a:r>
              <a:rPr lang="en-US" altLang="zh-CN" b="1" dirty="0" smtClean="0">
                <a:solidFill>
                  <a:srgbClr val="11576A"/>
                </a:solidFill>
                <a:latin typeface="+mn-ea"/>
              </a:rPr>
              <a:t>7</a:t>
            </a:r>
            <a:endParaRPr lang="zh-CN" altLang="en-US" b="1" dirty="0">
              <a:solidFill>
                <a:srgbClr val="11576A"/>
              </a:solidFill>
              <a:latin typeface="+mn-ea"/>
            </a:endParaRPr>
          </a:p>
        </p:txBody>
      </p:sp>
      <p:sp>
        <p:nvSpPr>
          <p:cNvPr id="110" name="TextBox 50"/>
          <p:cNvSpPr txBox="1"/>
          <p:nvPr/>
        </p:nvSpPr>
        <p:spPr>
          <a:xfrm>
            <a:off x="5732710" y="353549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1" name="TextBox 54"/>
          <p:cNvSpPr txBox="1"/>
          <p:nvPr/>
        </p:nvSpPr>
        <p:spPr>
          <a:xfrm>
            <a:off x="6296594" y="353549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endParaRPr lang="en-US" altLang="zh-CN" sz="1800" dirty="0" smtClean="0"/>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46"/>
          <p:cNvSpPr txBox="1"/>
          <p:nvPr/>
        </p:nvSpPr>
        <p:spPr>
          <a:xfrm>
            <a:off x="5160582"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2" name="TextBox 50"/>
          <p:cNvSpPr txBox="1"/>
          <p:nvPr/>
        </p:nvSpPr>
        <p:spPr>
          <a:xfrm>
            <a:off x="5732710" y="3174522"/>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3" name="TextBox 54"/>
          <p:cNvSpPr txBox="1"/>
          <p:nvPr/>
        </p:nvSpPr>
        <p:spPr>
          <a:xfrm>
            <a:off x="6296594" y="3174522"/>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5" name="TextBox 46"/>
          <p:cNvSpPr txBox="1"/>
          <p:nvPr/>
        </p:nvSpPr>
        <p:spPr>
          <a:xfrm>
            <a:off x="5160582" y="2811689"/>
            <a:ext cx="327334" cy="369332"/>
          </a:xfrm>
          <a:prstGeom prst="rect">
            <a:avLst/>
          </a:prstGeom>
          <a:noFill/>
        </p:spPr>
        <p:txBody>
          <a:bodyPr wrap="none" rtlCol="0">
            <a:spAutoFit/>
          </a:bodyPr>
          <a:lstStyle/>
          <a:p>
            <a:r>
              <a:rPr lang="en-US" altLang="zh-CN" b="1" dirty="0" smtClean="0">
                <a:solidFill>
                  <a:srgbClr val="11576A"/>
                </a:solidFill>
                <a:latin typeface="+mn-ea"/>
              </a:rPr>
              <a:t>5</a:t>
            </a:r>
            <a:endParaRPr lang="zh-CN" altLang="en-US" b="1" dirty="0">
              <a:solidFill>
                <a:srgbClr val="11576A"/>
              </a:solidFill>
              <a:latin typeface="+mn-ea"/>
            </a:endParaRPr>
          </a:p>
        </p:txBody>
      </p:sp>
      <p:sp>
        <p:nvSpPr>
          <p:cNvPr id="106" name="TextBox 50"/>
          <p:cNvSpPr txBox="1"/>
          <p:nvPr/>
        </p:nvSpPr>
        <p:spPr>
          <a:xfrm>
            <a:off x="5732710" y="2811689"/>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107" name="TextBox 54"/>
          <p:cNvSpPr txBox="1"/>
          <p:nvPr/>
        </p:nvSpPr>
        <p:spPr>
          <a:xfrm>
            <a:off x="6296594" y="2811689"/>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109" name="TextBox 46"/>
          <p:cNvSpPr txBox="1"/>
          <p:nvPr/>
        </p:nvSpPr>
        <p:spPr>
          <a:xfrm>
            <a:off x="5160582" y="3535494"/>
            <a:ext cx="327334" cy="369332"/>
          </a:xfrm>
          <a:prstGeom prst="rect">
            <a:avLst/>
          </a:prstGeom>
          <a:noFill/>
        </p:spPr>
        <p:txBody>
          <a:bodyPr wrap="none" rtlCol="0">
            <a:spAutoFit/>
          </a:bodyPr>
          <a:lstStyle/>
          <a:p>
            <a:r>
              <a:rPr lang="en-US" altLang="zh-CN" b="1" dirty="0" smtClean="0">
                <a:solidFill>
                  <a:srgbClr val="11576A"/>
                </a:solidFill>
                <a:latin typeface="+mn-ea"/>
              </a:rPr>
              <a:t>7</a:t>
            </a:r>
            <a:endParaRPr lang="zh-CN" altLang="en-US" b="1" dirty="0">
              <a:solidFill>
                <a:srgbClr val="11576A"/>
              </a:solidFill>
              <a:latin typeface="+mn-ea"/>
            </a:endParaRPr>
          </a:p>
        </p:txBody>
      </p:sp>
      <p:sp>
        <p:nvSpPr>
          <p:cNvPr id="110" name="TextBox 50"/>
          <p:cNvSpPr txBox="1"/>
          <p:nvPr/>
        </p:nvSpPr>
        <p:spPr>
          <a:xfrm>
            <a:off x="5732710" y="3535494"/>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1" name="TextBox 54"/>
          <p:cNvSpPr txBox="1"/>
          <p:nvPr/>
        </p:nvSpPr>
        <p:spPr>
          <a:xfrm>
            <a:off x="6296594" y="3535494"/>
            <a:ext cx="327334" cy="369332"/>
          </a:xfrm>
          <a:prstGeom prst="rect">
            <a:avLst/>
          </a:prstGeom>
          <a:noFill/>
        </p:spPr>
        <p:txBody>
          <a:bodyPr wrap="none" rtlCol="0">
            <a:spAutoFit/>
          </a:bodyPr>
          <a:lstStyle/>
          <a:p>
            <a:r>
              <a:rPr lang="en-US" altLang="zh-CN" b="1" dirty="0" smtClean="0">
                <a:solidFill>
                  <a:srgbClr val="11576A"/>
                </a:solidFill>
                <a:latin typeface="+mn-ea"/>
              </a:rPr>
              <a:t>4</a:t>
            </a:r>
            <a:endParaRPr lang="zh-CN" altLang="en-US" b="1" dirty="0">
              <a:solidFill>
                <a:srgbClr val="11576A"/>
              </a:solidFill>
              <a:latin typeface="+mn-ea"/>
            </a:endParaRPr>
          </a:p>
        </p:txBody>
      </p:sp>
      <p:sp>
        <p:nvSpPr>
          <p:cNvPr id="113" name="TextBox 46"/>
          <p:cNvSpPr txBox="1"/>
          <p:nvPr/>
        </p:nvSpPr>
        <p:spPr>
          <a:xfrm>
            <a:off x="5160582" y="3887210"/>
            <a:ext cx="327334" cy="369332"/>
          </a:xfrm>
          <a:prstGeom prst="rect">
            <a:avLst/>
          </a:prstGeom>
          <a:noFill/>
        </p:spPr>
        <p:txBody>
          <a:bodyPr wrap="none" rtlCol="0">
            <a:spAutoFit/>
          </a:bodyPr>
          <a:lstStyle/>
          <a:p>
            <a:r>
              <a:rPr lang="en-US" altLang="zh-CN" b="1" dirty="0" smtClean="0">
                <a:solidFill>
                  <a:srgbClr val="11576A"/>
                </a:solidFill>
                <a:latin typeface="+mn-ea"/>
              </a:rPr>
              <a:t>7</a:t>
            </a:r>
            <a:endParaRPr lang="zh-CN" altLang="en-US" b="1" dirty="0">
              <a:solidFill>
                <a:srgbClr val="11576A"/>
              </a:solidFill>
              <a:latin typeface="+mn-ea"/>
            </a:endParaRPr>
          </a:p>
        </p:txBody>
      </p:sp>
      <p:sp>
        <p:nvSpPr>
          <p:cNvPr id="114" name="TextBox 50"/>
          <p:cNvSpPr txBox="1"/>
          <p:nvPr/>
        </p:nvSpPr>
        <p:spPr>
          <a:xfrm>
            <a:off x="5732710" y="388721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115" name="TextBox 54"/>
          <p:cNvSpPr txBox="1"/>
          <p:nvPr/>
        </p:nvSpPr>
        <p:spPr>
          <a:xfrm>
            <a:off x="6296594" y="3887210"/>
            <a:ext cx="327334" cy="369332"/>
          </a:xfrm>
          <a:prstGeom prst="rect">
            <a:avLst/>
          </a:prstGeom>
          <a:noFill/>
        </p:spPr>
        <p:txBody>
          <a:bodyPr wrap="none" rtlCol="0">
            <a:spAutoFit/>
          </a:bodyPr>
          <a:lstStyle/>
          <a:p>
            <a:r>
              <a:rPr lang="en-US" altLang="zh-CN" b="1" dirty="0" smtClean="0">
                <a:solidFill>
                  <a:srgbClr val="11576A"/>
                </a:solidFill>
                <a:latin typeface="+mn-ea"/>
              </a:rPr>
              <a:t>6</a:t>
            </a:r>
            <a:endParaRPr lang="zh-CN" altLang="en-US" b="1" dirty="0">
              <a:solidFill>
                <a:srgbClr val="11576A"/>
              </a:solidFill>
              <a:latin typeface="+mn-ea"/>
            </a:endParaRPr>
          </a:p>
        </p:txBody>
      </p:sp>
      <p:grpSp>
        <p:nvGrpSpPr>
          <p:cNvPr id="116" name="组合 115"/>
          <p:cNvGrpSpPr/>
          <p:nvPr/>
        </p:nvGrpSpPr>
        <p:grpSpPr>
          <a:xfrm>
            <a:off x="844893" y="4443634"/>
            <a:ext cx="7299007" cy="371722"/>
            <a:chOff x="844893" y="4443634"/>
            <a:chExt cx="7299007" cy="371722"/>
          </a:xfrm>
        </p:grpSpPr>
        <p:sp>
          <p:nvSpPr>
            <p:cNvPr id="117" name="内容占位符 2"/>
            <p:cNvSpPr txBox="1"/>
            <p:nvPr/>
          </p:nvSpPr>
          <p:spPr>
            <a:xfrm>
              <a:off x="1176314" y="4443634"/>
              <a:ext cx="6967586" cy="3717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序列</a:t>
              </a:r>
              <a:r>
                <a:rPr lang="en-US" altLang="zh-CN" sz="1800" dirty="0" smtClean="0"/>
                <a:t>&lt;P</a:t>
              </a:r>
              <a:r>
                <a:rPr lang="en-US" altLang="zh-CN" sz="1800" baseline="-25000" dirty="0" smtClean="0"/>
                <a:t>0</a:t>
              </a:r>
              <a:r>
                <a:rPr lang="en-US" altLang="zh-CN" sz="1800" dirty="0" smtClean="0"/>
                <a:t>, P</a:t>
              </a:r>
              <a:r>
                <a:rPr lang="en-US" altLang="zh-CN" sz="1800" baseline="-25000" dirty="0" smtClean="0"/>
                <a:t>2</a:t>
              </a:r>
              <a:r>
                <a:rPr lang="en-US" altLang="zh-CN" sz="1800" dirty="0" smtClean="0"/>
                <a:t>, P</a:t>
              </a:r>
              <a:r>
                <a:rPr lang="en-US" altLang="zh-CN" sz="1800" baseline="-25000" dirty="0" smtClean="0"/>
                <a:t>1</a:t>
              </a:r>
              <a:r>
                <a:rPr lang="en-US" altLang="zh-CN" sz="1800" dirty="0" smtClean="0"/>
                <a:t>, P</a:t>
              </a:r>
              <a:r>
                <a:rPr lang="en-US" altLang="zh-CN" sz="1800" baseline="-25000" dirty="0" smtClean="0"/>
                <a:t>3</a:t>
              </a:r>
              <a:r>
                <a:rPr lang="en-US" altLang="zh-CN" sz="1800" dirty="0" smtClean="0"/>
                <a:t>, P</a:t>
              </a:r>
              <a:r>
                <a:rPr lang="en-US" altLang="zh-CN" sz="1800" baseline="-25000" dirty="0" smtClean="0"/>
                <a:t>4</a:t>
              </a:r>
              <a:r>
                <a:rPr lang="en-US" altLang="zh-CN" sz="1800" dirty="0" smtClean="0"/>
                <a:t>&gt; </a:t>
              </a:r>
              <a:r>
                <a:rPr lang="zh-CN" altLang="en-US" sz="1800" dirty="0" smtClean="0"/>
                <a:t>对于所有的</a:t>
              </a:r>
              <a:r>
                <a:rPr lang="en-US" altLang="zh-CN" sz="1800" dirty="0" err="1" smtClean="0"/>
                <a:t>i</a:t>
              </a:r>
              <a:r>
                <a:rPr lang="zh-CN" altLang="en-US" sz="1800" dirty="0" smtClean="0"/>
                <a:t>，都可满足</a:t>
              </a:r>
              <a:r>
                <a:rPr lang="en-US" altLang="zh-CN" sz="1800" dirty="0" smtClean="0"/>
                <a:t>Finish[</a:t>
              </a:r>
              <a:r>
                <a:rPr lang="en-US" altLang="zh-CN" sz="1800" dirty="0" err="1" smtClean="0"/>
                <a:t>i</a:t>
              </a:r>
              <a:r>
                <a:rPr lang="en-US" altLang="zh-CN" sz="1800" dirty="0" smtClean="0"/>
                <a:t>] = true</a:t>
              </a:r>
              <a:endParaRPr lang="en-US" altLang="zh-CN" sz="1800" dirty="0"/>
            </a:p>
          </p:txBody>
        </p:sp>
        <p:sp>
          <p:nvSpPr>
            <p:cNvPr id="118" name="TextBox 33"/>
            <p:cNvSpPr txBox="1"/>
            <p:nvPr/>
          </p:nvSpPr>
          <p:spPr>
            <a:xfrm>
              <a:off x="844893" y="444365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left)">
                                      <p:cBhvr>
                                        <p:cTn id="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死锁检测示例</a:t>
            </a:r>
            <a:endParaRPr lang="en-US" altLang="zh-CN" dirty="0"/>
          </a:p>
        </p:txBody>
      </p:sp>
      <p:sp>
        <p:nvSpPr>
          <p:cNvPr id="9" name="内容占位符 2"/>
          <p:cNvSpPr txBox="1"/>
          <p:nvPr/>
        </p:nvSpPr>
        <p:spPr>
          <a:xfrm>
            <a:off x="1142976" y="766750"/>
            <a:ext cx="6572296"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en-US" altLang="zh-CN" sz="1800" dirty="0" smtClean="0"/>
              <a:t>5</a:t>
            </a:r>
            <a:r>
              <a:rPr lang="zh-CN" altLang="en-US" sz="1800" dirty="0" smtClean="0"/>
              <a:t>个线程</a:t>
            </a:r>
            <a:r>
              <a:rPr lang="en-US" altLang="zh-CN" sz="1800" dirty="0" smtClean="0"/>
              <a:t>T</a:t>
            </a:r>
            <a:r>
              <a:rPr lang="en-US" altLang="zh-CN" sz="1800" baseline="-25000" dirty="0" smtClean="0"/>
              <a:t>0</a:t>
            </a:r>
            <a:r>
              <a:rPr lang="en-US" altLang="zh-CN" sz="1800" dirty="0" smtClean="0"/>
              <a:t> </a:t>
            </a:r>
            <a:r>
              <a:rPr lang="zh-CN" altLang="en-US" sz="1800" dirty="0" smtClean="0"/>
              <a:t>到</a:t>
            </a:r>
            <a:r>
              <a:rPr lang="en-US" altLang="zh-CN" sz="1800" dirty="0" smtClean="0"/>
              <a:t> T</a:t>
            </a:r>
            <a:r>
              <a:rPr lang="en-US" altLang="zh-CN" sz="1800" baseline="-25000" dirty="0" smtClean="0"/>
              <a:t>4</a:t>
            </a:r>
            <a:r>
              <a:rPr lang="zh-CN" altLang="en-US" sz="1800" dirty="0" smtClean="0"/>
              <a:t>；</a:t>
            </a:r>
            <a:r>
              <a:rPr lang="en-US" altLang="zh-CN" sz="1800" dirty="0" smtClean="0"/>
              <a:t>3</a:t>
            </a:r>
            <a:r>
              <a:rPr lang="zh-CN" altLang="en-US" sz="1800" dirty="0" smtClean="0"/>
              <a:t>种资源类型</a:t>
            </a:r>
            <a:br>
              <a:rPr lang="en-US" altLang="zh-CN" sz="1800" dirty="0" smtClean="0"/>
            </a:br>
            <a:r>
              <a:rPr lang="en-US" altLang="zh-CN" sz="1800" dirty="0" smtClean="0"/>
              <a:t>A (7</a:t>
            </a:r>
            <a:r>
              <a:rPr lang="zh-CN" altLang="en-US" sz="1800" dirty="0" smtClean="0"/>
              <a:t>个实例</a:t>
            </a:r>
            <a:r>
              <a:rPr lang="en-US" altLang="zh-CN" sz="1800" dirty="0" smtClean="0"/>
              <a:t>), B (2</a:t>
            </a:r>
            <a:r>
              <a:rPr lang="zh-CN" altLang="en-US" sz="1800" dirty="0"/>
              <a:t>个实例</a:t>
            </a:r>
            <a:r>
              <a:rPr lang="en-US" altLang="zh-CN" sz="1800" dirty="0" smtClean="0"/>
              <a:t>), and C (6</a:t>
            </a:r>
            <a:r>
              <a:rPr lang="zh-CN" altLang="en-US" sz="1800" dirty="0"/>
              <a:t>个实例</a:t>
            </a:r>
            <a:r>
              <a:rPr lang="en-US" altLang="zh-CN" sz="1800" dirty="0" smtClean="0"/>
              <a:t>)</a:t>
            </a:r>
            <a:endParaRPr lang="en-US" altLang="zh-CN" sz="1800" dirty="0" smtClean="0"/>
          </a:p>
          <a:p>
            <a:pPr defTabSz="-635">
              <a:tabLst>
                <a:tab pos="1428750" algn="l"/>
                <a:tab pos="2338070" algn="ctr"/>
                <a:tab pos="3594100" algn="ctr"/>
                <a:tab pos="4921250" algn="ctr"/>
              </a:tabLst>
            </a:pPr>
            <a:endParaRPr lang="en-US" altLang="zh-CN" sz="1800" dirty="0"/>
          </a:p>
        </p:txBody>
      </p:sp>
      <p:sp>
        <p:nvSpPr>
          <p:cNvPr id="12" name="TextBox 11"/>
          <p:cNvSpPr txBox="1"/>
          <p:nvPr/>
        </p:nvSpPr>
        <p:spPr>
          <a:xfrm>
            <a:off x="844893" y="76675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 name="内容占位符 2"/>
          <p:cNvSpPr txBox="1"/>
          <p:nvPr/>
        </p:nvSpPr>
        <p:spPr>
          <a:xfrm>
            <a:off x="1142976" y="1337122"/>
            <a:ext cx="1428760" cy="4476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635">
              <a:tabLst>
                <a:tab pos="1428750" algn="l"/>
                <a:tab pos="2338070" algn="ctr"/>
                <a:tab pos="3594100" algn="ctr"/>
                <a:tab pos="4921250" algn="ctr"/>
              </a:tabLst>
            </a:pPr>
            <a:r>
              <a:rPr lang="zh-CN" altLang="en-US" sz="1800" dirty="0" smtClean="0"/>
              <a:t>在</a:t>
            </a:r>
            <a:r>
              <a:rPr lang="en-US" altLang="zh-CN" sz="1800" dirty="0" smtClean="0"/>
              <a:t>T</a:t>
            </a:r>
            <a:r>
              <a:rPr lang="en-US" altLang="zh-CN" sz="1800" baseline="-25000" dirty="0" smtClean="0"/>
              <a:t>0</a:t>
            </a:r>
            <a:r>
              <a:rPr lang="zh-CN" altLang="en-US" sz="1800" dirty="0" smtClean="0"/>
              <a:t>时刻：</a:t>
            </a:r>
            <a:endParaRPr lang="en-US" altLang="zh-CN" sz="1800" dirty="0"/>
          </a:p>
        </p:txBody>
      </p:sp>
      <p:sp>
        <p:nvSpPr>
          <p:cNvPr id="6" name="TextBox 5"/>
          <p:cNvSpPr txBox="1"/>
          <p:nvPr/>
        </p:nvSpPr>
        <p:spPr>
          <a:xfrm>
            <a:off x="844893" y="133712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7" name="TextBox 6"/>
          <p:cNvSpPr txBox="1"/>
          <p:nvPr/>
        </p:nvSpPr>
        <p:spPr>
          <a:xfrm>
            <a:off x="1117410" y="1650770"/>
            <a:ext cx="1479892" cy="400110"/>
          </a:xfrm>
          <a:prstGeom prst="rect">
            <a:avLst/>
          </a:prstGeom>
          <a:noFill/>
        </p:spPr>
        <p:txBody>
          <a:bodyPr wrap="none" rtlCol="0">
            <a:spAutoFit/>
          </a:bodyPr>
          <a:lstStyle/>
          <a:p>
            <a:r>
              <a:rPr lang="zh-CN" altLang="en-US" sz="2000" b="1" dirty="0" smtClean="0">
                <a:solidFill>
                  <a:srgbClr val="11576A"/>
                </a:solidFill>
                <a:latin typeface="+mn-ea"/>
              </a:rPr>
              <a:t>已分配资源</a:t>
            </a:r>
            <a:endParaRPr lang="zh-CN" altLang="en-US" sz="2000" b="1" dirty="0">
              <a:solidFill>
                <a:srgbClr val="11576A"/>
              </a:solidFill>
              <a:latin typeface="+mn-ea"/>
            </a:endParaRPr>
          </a:p>
        </p:txBody>
      </p:sp>
      <p:sp>
        <p:nvSpPr>
          <p:cNvPr id="10" name="TextBox 9"/>
          <p:cNvSpPr txBox="1"/>
          <p:nvPr/>
        </p:nvSpPr>
        <p:spPr>
          <a:xfrm>
            <a:off x="3255193" y="1650770"/>
            <a:ext cx="1210588" cy="400110"/>
          </a:xfrm>
          <a:prstGeom prst="rect">
            <a:avLst/>
          </a:prstGeom>
          <a:noFill/>
        </p:spPr>
        <p:txBody>
          <a:bodyPr wrap="none" rtlCol="0">
            <a:spAutoFit/>
          </a:bodyPr>
          <a:lstStyle/>
          <a:p>
            <a:r>
              <a:rPr lang="zh-CN" altLang="en-US" sz="2000" b="1" dirty="0" smtClean="0">
                <a:solidFill>
                  <a:srgbClr val="11576A"/>
                </a:solidFill>
                <a:latin typeface="+mn-ea"/>
              </a:rPr>
              <a:t>资源请求</a:t>
            </a:r>
            <a:endParaRPr lang="zh-CN" altLang="en-US" sz="2000" b="1" dirty="0">
              <a:solidFill>
                <a:srgbClr val="11576A"/>
              </a:solidFill>
              <a:latin typeface="+mn-ea"/>
            </a:endParaRPr>
          </a:p>
        </p:txBody>
      </p:sp>
      <p:sp>
        <p:nvSpPr>
          <p:cNvPr id="11" name="TextBox 10"/>
          <p:cNvSpPr txBox="1"/>
          <p:nvPr/>
        </p:nvSpPr>
        <p:spPr>
          <a:xfrm>
            <a:off x="5020160" y="1650770"/>
            <a:ext cx="1736373" cy="400110"/>
          </a:xfrm>
          <a:prstGeom prst="rect">
            <a:avLst/>
          </a:prstGeom>
          <a:noFill/>
        </p:spPr>
        <p:txBody>
          <a:bodyPr wrap="none" rtlCol="0">
            <a:spAutoFit/>
          </a:bodyPr>
          <a:lstStyle/>
          <a:p>
            <a:r>
              <a:rPr lang="zh-CN" altLang="en-US" sz="2000" b="1" dirty="0" smtClean="0">
                <a:solidFill>
                  <a:srgbClr val="11576A"/>
                </a:solidFill>
                <a:latin typeface="+mn-ea"/>
              </a:rPr>
              <a:t>当前可用资源</a:t>
            </a:r>
            <a:endParaRPr lang="zh-CN" altLang="en-US" sz="2000" b="1" dirty="0">
              <a:solidFill>
                <a:srgbClr val="11576A"/>
              </a:solidFill>
              <a:latin typeface="+mn-ea"/>
            </a:endParaRPr>
          </a:p>
        </p:txBody>
      </p:sp>
      <p:cxnSp>
        <p:nvCxnSpPr>
          <p:cNvPr id="14" name="直接连接符 13"/>
          <p:cNvCxnSpPr/>
          <p:nvPr/>
        </p:nvCxnSpPr>
        <p:spPr>
          <a:xfrm flipV="1">
            <a:off x="1000100" y="2031774"/>
            <a:ext cx="5800750" cy="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5609" y="2409230"/>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0</a:t>
            </a:r>
            <a:endParaRPr lang="zh-CN" altLang="en-US" sz="2000" b="1" baseline="-25000" dirty="0">
              <a:solidFill>
                <a:srgbClr val="11576A"/>
              </a:solidFill>
              <a:latin typeface="+mn-ea"/>
            </a:endParaRPr>
          </a:p>
        </p:txBody>
      </p:sp>
      <p:sp>
        <p:nvSpPr>
          <p:cNvPr id="37" name="TextBox 36"/>
          <p:cNvSpPr txBox="1"/>
          <p:nvPr/>
        </p:nvSpPr>
        <p:spPr>
          <a:xfrm>
            <a:off x="508100" y="2794293"/>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1</a:t>
            </a:r>
            <a:endParaRPr lang="zh-CN" altLang="en-US" sz="2000" b="1" baseline="-25000" dirty="0">
              <a:solidFill>
                <a:srgbClr val="11576A"/>
              </a:solidFill>
              <a:latin typeface="+mn-ea"/>
            </a:endParaRPr>
          </a:p>
        </p:txBody>
      </p:sp>
      <p:sp>
        <p:nvSpPr>
          <p:cNvPr id="38" name="TextBox 37"/>
          <p:cNvSpPr txBox="1"/>
          <p:nvPr/>
        </p:nvSpPr>
        <p:spPr>
          <a:xfrm>
            <a:off x="499688" y="3164856"/>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2</a:t>
            </a:r>
            <a:endParaRPr lang="zh-CN" altLang="en-US" sz="2000" b="1" baseline="-25000" dirty="0">
              <a:solidFill>
                <a:srgbClr val="11576A"/>
              </a:solidFill>
              <a:latin typeface="+mn-ea"/>
            </a:endParaRPr>
          </a:p>
        </p:txBody>
      </p:sp>
      <p:sp>
        <p:nvSpPr>
          <p:cNvPr id="39" name="TextBox 38"/>
          <p:cNvSpPr txBox="1"/>
          <p:nvPr/>
        </p:nvSpPr>
        <p:spPr>
          <a:xfrm>
            <a:off x="493570" y="3517524"/>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3</a:t>
            </a:r>
            <a:endParaRPr lang="zh-CN" altLang="en-US" sz="2000" b="1" baseline="-25000" dirty="0">
              <a:solidFill>
                <a:srgbClr val="11576A"/>
              </a:solidFill>
              <a:latin typeface="+mn-ea"/>
            </a:endParaRPr>
          </a:p>
        </p:txBody>
      </p:sp>
      <p:sp>
        <p:nvSpPr>
          <p:cNvPr id="40" name="TextBox 39"/>
          <p:cNvSpPr txBox="1"/>
          <p:nvPr/>
        </p:nvSpPr>
        <p:spPr>
          <a:xfrm>
            <a:off x="500190" y="3871082"/>
            <a:ext cx="458780" cy="400110"/>
          </a:xfrm>
          <a:prstGeom prst="rect">
            <a:avLst/>
          </a:prstGeom>
          <a:noFill/>
        </p:spPr>
        <p:txBody>
          <a:bodyPr wrap="none" rtlCol="0">
            <a:spAutoFit/>
          </a:bodyPr>
          <a:lstStyle/>
          <a:p>
            <a:r>
              <a:rPr lang="en-US" altLang="zh-CN" sz="2000" b="1" dirty="0" smtClean="0">
                <a:solidFill>
                  <a:srgbClr val="11576A"/>
                </a:solidFill>
                <a:latin typeface="+mn-ea"/>
              </a:rPr>
              <a:t>T</a:t>
            </a:r>
            <a:r>
              <a:rPr lang="en-US" altLang="zh-CN" sz="2000" b="1" baseline="-25000" dirty="0" smtClean="0">
                <a:solidFill>
                  <a:srgbClr val="11576A"/>
                </a:solidFill>
                <a:latin typeface="+mn-ea"/>
              </a:rPr>
              <a:t>4</a:t>
            </a:r>
            <a:endParaRPr lang="zh-CN" altLang="en-US" sz="2000" b="1" baseline="-25000" dirty="0">
              <a:solidFill>
                <a:srgbClr val="11576A"/>
              </a:solidFill>
              <a:latin typeface="+mn-ea"/>
            </a:endParaRPr>
          </a:p>
        </p:txBody>
      </p:sp>
      <p:grpSp>
        <p:nvGrpSpPr>
          <p:cNvPr id="13" name="组合 12"/>
          <p:cNvGrpSpPr/>
          <p:nvPr/>
        </p:nvGrpSpPr>
        <p:grpSpPr>
          <a:xfrm>
            <a:off x="967905" y="2050711"/>
            <a:ext cx="1729193" cy="2206144"/>
            <a:chOff x="967905" y="2050711"/>
            <a:chExt cx="1729193" cy="2206144"/>
          </a:xfrm>
        </p:grpSpPr>
        <p:sp>
          <p:nvSpPr>
            <p:cNvPr id="15"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4" name="组合 3"/>
            <p:cNvGrpSpPr/>
            <p:nvPr/>
          </p:nvGrpSpPr>
          <p:grpSpPr>
            <a:xfrm>
              <a:off x="967905" y="2452492"/>
              <a:ext cx="1729193" cy="1804363"/>
              <a:chOff x="6797494" y="2434008"/>
              <a:chExt cx="1729193" cy="1804363"/>
            </a:xfrm>
          </p:grpSpPr>
          <p:sp>
            <p:nvSpPr>
              <p:cNvPr id="41" name="矩形 40"/>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2" name="直接连接符 41"/>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47"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48"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49"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0"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51"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2"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3"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4"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55"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6"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57"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11576A"/>
                    </a:solidFill>
                    <a:latin typeface="+mn-ea"/>
                  </a:rPr>
                  <a:t>3</a:t>
                </a:r>
                <a:endParaRPr lang="zh-CN" altLang="en-US" b="1" dirty="0">
                  <a:solidFill>
                    <a:srgbClr val="11576A"/>
                  </a:solidFill>
                  <a:latin typeface="+mn-ea"/>
                </a:endParaRPr>
              </a:p>
            </p:txBody>
          </p:sp>
          <p:sp>
            <p:nvSpPr>
              <p:cNvPr id="58"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cxnSp>
            <p:nvCxnSpPr>
              <p:cNvPr id="59" name="直接连接符 58"/>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1"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62"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66" name="组合 65"/>
          <p:cNvGrpSpPr/>
          <p:nvPr/>
        </p:nvGrpSpPr>
        <p:grpSpPr>
          <a:xfrm>
            <a:off x="2995055" y="2050711"/>
            <a:ext cx="1729193" cy="2206144"/>
            <a:chOff x="967905" y="2050711"/>
            <a:chExt cx="1729193" cy="2206144"/>
          </a:xfrm>
        </p:grpSpPr>
        <p:sp>
          <p:nvSpPr>
            <p:cNvPr id="67"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68" name="组合 67"/>
            <p:cNvGrpSpPr/>
            <p:nvPr/>
          </p:nvGrpSpPr>
          <p:grpSpPr>
            <a:xfrm>
              <a:off x="967905" y="2452492"/>
              <a:ext cx="1729193" cy="1804363"/>
              <a:chOff x="6797494" y="2434008"/>
              <a:chExt cx="1729193" cy="1804363"/>
            </a:xfrm>
          </p:grpSpPr>
          <p:sp>
            <p:nvSpPr>
              <p:cNvPr id="69" name="矩形 68"/>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5"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6" name="TextBox 45"/>
              <p:cNvSpPr txBox="1"/>
              <p:nvPr/>
            </p:nvSpPr>
            <p:spPr>
              <a:xfrm>
                <a:off x="6925699" y="2791198"/>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sp>
            <p:nvSpPr>
              <p:cNvPr id="77" name="TextBox 46"/>
              <p:cNvSpPr txBox="1"/>
              <p:nvPr/>
            </p:nvSpPr>
            <p:spPr>
              <a:xfrm>
                <a:off x="6925699"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78" name="TextBox 47"/>
              <p:cNvSpPr txBox="1"/>
              <p:nvPr/>
            </p:nvSpPr>
            <p:spPr>
              <a:xfrm>
                <a:off x="6925699" y="3510340"/>
                <a:ext cx="327334" cy="369332"/>
              </a:xfrm>
              <a:prstGeom prst="rect">
                <a:avLst/>
              </a:prstGeom>
              <a:noFill/>
            </p:spPr>
            <p:txBody>
              <a:bodyPr wrap="none" rtlCol="0">
                <a:spAutoFit/>
              </a:bodyPr>
              <a:lstStyle/>
              <a:p>
                <a:r>
                  <a:rPr lang="en-US" altLang="zh-CN" b="1" dirty="0" smtClean="0">
                    <a:solidFill>
                      <a:srgbClr val="11576A"/>
                    </a:solidFill>
                    <a:latin typeface="+mn-ea"/>
                  </a:rPr>
                  <a:t>1</a:t>
                </a:r>
                <a:endParaRPr lang="zh-CN" altLang="en-US" b="1" dirty="0">
                  <a:solidFill>
                    <a:srgbClr val="11576A"/>
                  </a:solidFill>
                  <a:latin typeface="+mn-ea"/>
                </a:endParaRPr>
              </a:p>
            </p:txBody>
          </p:sp>
          <p:sp>
            <p:nvSpPr>
              <p:cNvPr id="79"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0" name="TextBox 49"/>
              <p:cNvSpPr txBox="1"/>
              <p:nvPr/>
            </p:nvSpPr>
            <p:spPr>
              <a:xfrm>
                <a:off x="7497827" y="279119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1" name="TextBox 50"/>
              <p:cNvSpPr txBox="1"/>
              <p:nvPr/>
            </p:nvSpPr>
            <p:spPr>
              <a:xfrm>
                <a:off x="7497827" y="3159106"/>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2" name="TextBox 51"/>
              <p:cNvSpPr txBox="1"/>
              <p:nvPr/>
            </p:nvSpPr>
            <p:spPr>
              <a:xfrm>
                <a:off x="7497827"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3"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4" name="TextBox 53"/>
              <p:cNvSpPr txBox="1"/>
              <p:nvPr/>
            </p:nvSpPr>
            <p:spPr>
              <a:xfrm>
                <a:off x="8061711" y="2791198"/>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85" name="TextBox 54"/>
              <p:cNvSpPr txBox="1"/>
              <p:nvPr/>
            </p:nvSpPr>
            <p:spPr>
              <a:xfrm>
                <a:off x="8061711" y="3159106"/>
                <a:ext cx="327334" cy="369332"/>
              </a:xfrm>
              <a:prstGeom prst="rect">
                <a:avLst/>
              </a:prstGeom>
              <a:noFill/>
            </p:spPr>
            <p:txBody>
              <a:bodyPr wrap="none" rtlCol="0">
                <a:spAutoFit/>
              </a:bodyPr>
              <a:lstStyle/>
              <a:p>
                <a:r>
                  <a:rPr lang="en-US" altLang="zh-CN" b="1" dirty="0" smtClean="0">
                    <a:solidFill>
                      <a:srgbClr val="C00000"/>
                    </a:solidFill>
                    <a:latin typeface="+mn-ea"/>
                  </a:rPr>
                  <a:t>1</a:t>
                </a:r>
                <a:endParaRPr lang="zh-CN" altLang="en-US" b="1" dirty="0">
                  <a:solidFill>
                    <a:srgbClr val="C00000"/>
                  </a:solidFill>
                  <a:latin typeface="+mn-ea"/>
                </a:endParaRPr>
              </a:p>
            </p:txBody>
          </p:sp>
          <p:sp>
            <p:nvSpPr>
              <p:cNvPr id="86" name="TextBox 55"/>
              <p:cNvSpPr txBox="1"/>
              <p:nvPr/>
            </p:nvSpPr>
            <p:spPr>
              <a:xfrm>
                <a:off x="8061711" y="3510340"/>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87" name="直接连接符 86"/>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88" name="TextBox 47"/>
              <p:cNvSpPr txBox="1"/>
              <p:nvPr/>
            </p:nvSpPr>
            <p:spPr>
              <a:xfrm>
                <a:off x="6928674"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89" name="TextBox 51"/>
              <p:cNvSpPr txBox="1"/>
              <p:nvPr/>
            </p:nvSpPr>
            <p:spPr>
              <a:xfrm>
                <a:off x="7500802" y="3869039"/>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90" name="TextBox 55"/>
              <p:cNvSpPr txBox="1"/>
              <p:nvPr/>
            </p:nvSpPr>
            <p:spPr>
              <a:xfrm>
                <a:off x="8064686" y="3869039"/>
                <a:ext cx="327334" cy="369332"/>
              </a:xfrm>
              <a:prstGeom prst="rect">
                <a:avLst/>
              </a:prstGeom>
              <a:noFill/>
            </p:spPr>
            <p:txBody>
              <a:bodyPr wrap="none" rtlCol="0">
                <a:spAutoFit/>
              </a:bodyPr>
              <a:lstStyle/>
              <a:p>
                <a:r>
                  <a:rPr lang="en-US" altLang="zh-CN" b="1" dirty="0" smtClean="0">
                    <a:solidFill>
                      <a:srgbClr val="11576A"/>
                    </a:solidFill>
                    <a:latin typeface="+mn-ea"/>
                  </a:rPr>
                  <a:t>2</a:t>
                </a:r>
                <a:endParaRPr lang="zh-CN" altLang="en-US" b="1" dirty="0">
                  <a:solidFill>
                    <a:srgbClr val="11576A"/>
                  </a:solidFill>
                  <a:latin typeface="+mn-ea"/>
                </a:endParaRPr>
              </a:p>
            </p:txBody>
          </p:sp>
        </p:grpSp>
      </p:grpSp>
      <p:grpSp>
        <p:nvGrpSpPr>
          <p:cNvPr id="91" name="组合 90"/>
          <p:cNvGrpSpPr/>
          <p:nvPr/>
        </p:nvGrpSpPr>
        <p:grpSpPr>
          <a:xfrm>
            <a:off x="5032377" y="2050711"/>
            <a:ext cx="1729193" cy="2203327"/>
            <a:chOff x="967905" y="2050711"/>
            <a:chExt cx="1729193" cy="2203327"/>
          </a:xfrm>
        </p:grpSpPr>
        <p:sp>
          <p:nvSpPr>
            <p:cNvPr id="92" name="TextBox 14"/>
            <p:cNvSpPr txBox="1"/>
            <p:nvPr/>
          </p:nvSpPr>
          <p:spPr>
            <a:xfrm>
              <a:off x="1084745" y="2050711"/>
              <a:ext cx="1494320" cy="400110"/>
            </a:xfrm>
            <a:prstGeom prst="rect">
              <a:avLst/>
            </a:prstGeom>
            <a:noFill/>
          </p:spPr>
          <p:txBody>
            <a:bodyPr wrap="none" rtlCol="0">
              <a:spAutoFit/>
            </a:bodyPr>
            <a:lstStyle/>
            <a:p>
              <a:r>
                <a:rPr lang="en-US" altLang="zh-CN" sz="2000" b="1" dirty="0" smtClean="0">
                  <a:solidFill>
                    <a:srgbClr val="11576A"/>
                  </a:solidFill>
                  <a:latin typeface="+mn-ea"/>
                </a:rPr>
                <a:t>A     B     C</a:t>
              </a:r>
              <a:endParaRPr lang="zh-CN" altLang="en-US" sz="2000" b="1" dirty="0">
                <a:solidFill>
                  <a:srgbClr val="11576A"/>
                </a:solidFill>
                <a:latin typeface="+mn-ea"/>
              </a:endParaRPr>
            </a:p>
          </p:txBody>
        </p:sp>
        <p:grpSp>
          <p:nvGrpSpPr>
            <p:cNvPr id="93" name="组合 92"/>
            <p:cNvGrpSpPr/>
            <p:nvPr/>
          </p:nvGrpSpPr>
          <p:grpSpPr>
            <a:xfrm>
              <a:off x="967905" y="2452492"/>
              <a:ext cx="1729193" cy="1801546"/>
              <a:chOff x="6797494" y="2434008"/>
              <a:chExt cx="1729193" cy="1801546"/>
            </a:xfrm>
          </p:grpSpPr>
          <p:sp>
            <p:nvSpPr>
              <p:cNvPr id="94" name="矩形 93"/>
              <p:cNvSpPr/>
              <p:nvPr/>
            </p:nvSpPr>
            <p:spPr>
              <a:xfrm>
                <a:off x="6798687" y="2441628"/>
                <a:ext cx="1728000" cy="1786306"/>
              </a:xfrm>
              <a:prstGeom prst="rect">
                <a:avLst/>
              </a:prstGeom>
              <a:gradFill>
                <a:gsLst>
                  <a:gs pos="99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6798687" y="279119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7379080" y="2442422"/>
                <a:ext cx="0" cy="178551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7956935" y="2442422"/>
                <a:ext cx="0" cy="179313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0800000" flipH="1">
                <a:off x="6798687" y="3156008"/>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0800000" flipH="1">
                <a:off x="6798687" y="3519229"/>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00" name="TextBox 44"/>
              <p:cNvSpPr txBox="1"/>
              <p:nvPr/>
            </p:nvSpPr>
            <p:spPr>
              <a:xfrm>
                <a:off x="6925699"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4" name="TextBox 48"/>
              <p:cNvSpPr txBox="1"/>
              <p:nvPr/>
            </p:nvSpPr>
            <p:spPr>
              <a:xfrm>
                <a:off x="7497827"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sp>
            <p:nvSpPr>
              <p:cNvPr id="108" name="TextBox 52"/>
              <p:cNvSpPr txBox="1"/>
              <p:nvPr/>
            </p:nvSpPr>
            <p:spPr>
              <a:xfrm>
                <a:off x="8061711" y="2434008"/>
                <a:ext cx="327334" cy="369332"/>
              </a:xfrm>
              <a:prstGeom prst="rect">
                <a:avLst/>
              </a:prstGeom>
              <a:noFill/>
            </p:spPr>
            <p:txBody>
              <a:bodyPr wrap="none" rtlCol="0">
                <a:spAutoFit/>
              </a:bodyPr>
              <a:lstStyle/>
              <a:p>
                <a:r>
                  <a:rPr lang="en-US" altLang="zh-CN" b="1" dirty="0" smtClean="0">
                    <a:solidFill>
                      <a:srgbClr val="11576A"/>
                    </a:solidFill>
                    <a:latin typeface="+mn-ea"/>
                  </a:rPr>
                  <a:t>0</a:t>
                </a:r>
                <a:endParaRPr lang="zh-CN" altLang="en-US" b="1" dirty="0">
                  <a:solidFill>
                    <a:srgbClr val="11576A"/>
                  </a:solidFill>
                  <a:latin typeface="+mn-ea"/>
                </a:endParaRPr>
              </a:p>
            </p:txBody>
          </p:sp>
          <p:cxnSp>
            <p:nvCxnSpPr>
              <p:cNvPr id="112" name="直接连接符 111"/>
              <p:cNvCxnSpPr/>
              <p:nvPr/>
            </p:nvCxnSpPr>
            <p:spPr>
              <a:xfrm rot="10800000" flipH="1">
                <a:off x="6797494" y="3877982"/>
                <a:ext cx="172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内容占位符 2"/>
          <p:cNvSpPr txBox="1"/>
          <p:nvPr/>
        </p:nvSpPr>
        <p:spPr>
          <a:xfrm>
            <a:off x="870606" y="4443634"/>
            <a:ext cx="6967586" cy="699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635">
              <a:tabLst>
                <a:tab pos="1428750" algn="l"/>
                <a:tab pos="2338070" algn="ctr"/>
                <a:tab pos="3594100" algn="ctr"/>
                <a:tab pos="4921250" algn="ctr"/>
              </a:tabLst>
            </a:pPr>
            <a:r>
              <a:rPr lang="zh-CN" altLang="en-US" sz="1600" dirty="0" smtClean="0"/>
              <a:t>可以通过回收进程</a:t>
            </a:r>
            <a:r>
              <a:rPr lang="en-US" altLang="zh-CN" sz="1600" dirty="0" smtClean="0"/>
              <a:t>P</a:t>
            </a:r>
            <a:r>
              <a:rPr lang="en-US" altLang="zh-CN" sz="1600" baseline="-25000" dirty="0" smtClean="0"/>
              <a:t>0</a:t>
            </a:r>
            <a:r>
              <a:rPr lang="zh-CN" altLang="en-US" sz="1600" dirty="0" smtClean="0"/>
              <a:t>占用的资源，但资源不足以无法完成其他进程请求</a:t>
            </a:r>
            <a:endParaRPr lang="en-US" altLang="zh-CN" sz="1600" dirty="0" smtClean="0"/>
          </a:p>
          <a:p>
            <a:pPr defTabSz="-635">
              <a:tabLst>
                <a:tab pos="1428750" algn="l"/>
                <a:tab pos="2338070" algn="ctr"/>
                <a:tab pos="3594100" algn="ctr"/>
                <a:tab pos="4921250" algn="ctr"/>
              </a:tabLst>
            </a:pPr>
            <a:r>
              <a:rPr lang="zh-CN" altLang="en-US" sz="1600" dirty="0" smtClean="0"/>
              <a:t>死锁存在</a:t>
            </a:r>
            <a:r>
              <a:rPr lang="en-US" altLang="zh-CN" sz="1600" dirty="0" smtClean="0"/>
              <a:t>, </a:t>
            </a:r>
            <a:r>
              <a:rPr lang="zh-CN" altLang="en-US" sz="1600" dirty="0" smtClean="0"/>
              <a:t>包括进程</a:t>
            </a:r>
            <a:r>
              <a:rPr lang="en-US" altLang="zh-CN" sz="1600" dirty="0" smtClean="0"/>
              <a:t>P</a:t>
            </a:r>
            <a:r>
              <a:rPr lang="en-US" altLang="zh-CN" sz="1600" baseline="-25000" dirty="0" smtClean="0"/>
              <a:t>1</a:t>
            </a:r>
            <a:r>
              <a:rPr lang="en-US" altLang="zh-CN" sz="1600" dirty="0" smtClean="0"/>
              <a:t>, P</a:t>
            </a:r>
            <a:r>
              <a:rPr lang="en-US" altLang="zh-CN" sz="1600" baseline="-25000" dirty="0" smtClean="0"/>
              <a:t>2</a:t>
            </a:r>
            <a:r>
              <a:rPr lang="en-US" altLang="zh-CN" sz="1600" dirty="0" smtClean="0"/>
              <a:t>, P</a:t>
            </a:r>
            <a:r>
              <a:rPr lang="en-US" altLang="zh-CN" sz="1600" baseline="-25000" dirty="0" smtClean="0"/>
              <a:t>3</a:t>
            </a:r>
            <a:r>
              <a:rPr lang="en-US" altLang="zh-CN" sz="1600" dirty="0" smtClean="0"/>
              <a:t>, P</a:t>
            </a:r>
            <a:r>
              <a:rPr lang="en-US" altLang="zh-CN" sz="1600" baseline="-25000" dirty="0" smtClean="0"/>
              <a:t>4</a:t>
            </a:r>
            <a:endParaRPr lang="en-US" altLang="zh-CN" sz="1600" baseline="-25000" dirty="0"/>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死锁检测算法的使用</a:t>
            </a:r>
            <a:endParaRPr lang="en-US" altLang="zh-CN" dirty="0"/>
          </a:p>
        </p:txBody>
      </p:sp>
      <p:grpSp>
        <p:nvGrpSpPr>
          <p:cNvPr id="3" name="组合 2"/>
          <p:cNvGrpSpPr/>
          <p:nvPr/>
        </p:nvGrpSpPr>
        <p:grpSpPr>
          <a:xfrm>
            <a:off x="844893" y="1949446"/>
            <a:ext cx="4727239" cy="671518"/>
            <a:chOff x="844893" y="1949446"/>
            <a:chExt cx="4727239" cy="671518"/>
          </a:xfrm>
        </p:grpSpPr>
        <p:sp>
          <p:nvSpPr>
            <p:cNvPr id="18" name="内容占位符 2"/>
            <p:cNvSpPr txBox="1"/>
            <p:nvPr/>
          </p:nvSpPr>
          <p:spPr>
            <a:xfrm>
              <a:off x="1142976" y="1949446"/>
              <a:ext cx="292895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资源图可能有多个循环</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94944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2269221"/>
              <a:ext cx="417714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难于分辨“造成”死锁的关键进程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2365378"/>
              <a:ext cx="151066" cy="148997"/>
            </a:xfrm>
            <a:prstGeom prst="rect">
              <a:avLst/>
            </a:prstGeom>
            <a:effectLst/>
          </p:spPr>
        </p:pic>
      </p:grpSp>
      <p:grpSp>
        <p:nvGrpSpPr>
          <p:cNvPr id="2" name="组合 1"/>
          <p:cNvGrpSpPr/>
          <p:nvPr/>
        </p:nvGrpSpPr>
        <p:grpSpPr>
          <a:xfrm>
            <a:off x="844893" y="1000114"/>
            <a:ext cx="5084429" cy="998540"/>
            <a:chOff x="844893" y="1000114"/>
            <a:chExt cx="5084429" cy="998540"/>
          </a:xfrm>
        </p:grpSpPr>
        <p:sp>
          <p:nvSpPr>
            <p:cNvPr id="9" name="内容占位符 2"/>
            <p:cNvSpPr txBox="1"/>
            <p:nvPr/>
          </p:nvSpPr>
          <p:spPr>
            <a:xfrm>
              <a:off x="1142976" y="1000114"/>
              <a:ext cx="47863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死锁检测的时间和周期选择依据</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1" cstate="print"/>
            <a:stretch>
              <a:fillRect/>
            </a:stretch>
          </p:blipFill>
          <p:spPr>
            <a:xfrm>
              <a:off x="1262422" y="1423980"/>
              <a:ext cx="151066" cy="148997"/>
            </a:xfrm>
            <a:prstGeom prst="rect">
              <a:avLst/>
            </a:prstGeom>
            <a:effectLst/>
          </p:spPr>
        </p:pic>
        <p:sp>
          <p:nvSpPr>
            <p:cNvPr id="17" name="内容占位符 2"/>
            <p:cNvSpPr txBox="1"/>
            <p:nvPr/>
          </p:nvSpPr>
          <p:spPr>
            <a:xfrm>
              <a:off x="1394985" y="1319204"/>
              <a:ext cx="260551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死锁多久可能会发生</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5" name="图片 14" descr="小点1.png"/>
            <p:cNvPicPr>
              <a:picLocks noChangeAspect="1"/>
            </p:cNvPicPr>
            <p:nvPr/>
          </p:nvPicPr>
          <p:blipFill>
            <a:blip r:embed="rId1" cstate="print"/>
            <a:stretch>
              <a:fillRect/>
            </a:stretch>
          </p:blipFill>
          <p:spPr>
            <a:xfrm>
              <a:off x="1262422" y="1747832"/>
              <a:ext cx="151066" cy="148997"/>
            </a:xfrm>
            <a:prstGeom prst="rect">
              <a:avLst/>
            </a:prstGeom>
            <a:effectLst/>
          </p:spPr>
        </p:pic>
        <p:sp>
          <p:nvSpPr>
            <p:cNvPr id="16" name="内容占位符 2"/>
            <p:cNvSpPr txBox="1"/>
            <p:nvPr/>
          </p:nvSpPr>
          <p:spPr>
            <a:xfrm>
              <a:off x="1394985" y="1643056"/>
              <a:ext cx="260551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多少进程需要被回滚</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smtClean="0"/>
              <a:t>进程访问资源的流程</a:t>
            </a:r>
            <a:endParaRPr lang="zh-CN" altLang="en-US" dirty="0"/>
          </a:p>
        </p:txBody>
      </p:sp>
      <p:grpSp>
        <p:nvGrpSpPr>
          <p:cNvPr id="4" name="组合 3"/>
          <p:cNvGrpSpPr/>
          <p:nvPr/>
        </p:nvGrpSpPr>
        <p:grpSpPr>
          <a:xfrm>
            <a:off x="1262422" y="2378894"/>
            <a:ext cx="2113634" cy="696912"/>
            <a:chOff x="1262422" y="2378894"/>
            <a:chExt cx="2113634" cy="696912"/>
          </a:xfrm>
        </p:grpSpPr>
        <p:pic>
          <p:nvPicPr>
            <p:cNvPr id="29" name="图片 28" descr="小点1.png"/>
            <p:cNvPicPr>
              <a:picLocks noChangeAspect="1"/>
            </p:cNvPicPr>
            <p:nvPr/>
          </p:nvPicPr>
          <p:blipFill>
            <a:blip r:embed="rId1" cstate="print"/>
            <a:stretch>
              <a:fillRect/>
            </a:stretch>
          </p:blipFill>
          <p:spPr>
            <a:xfrm>
              <a:off x="1262422" y="2483670"/>
              <a:ext cx="151066" cy="148997"/>
            </a:xfrm>
            <a:prstGeom prst="rect">
              <a:avLst/>
            </a:prstGeom>
            <a:effectLst/>
          </p:spPr>
        </p:pic>
        <p:sp>
          <p:nvSpPr>
            <p:cNvPr id="30" name="内容占位符 2"/>
            <p:cNvSpPr txBox="1"/>
            <p:nvPr/>
          </p:nvSpPr>
          <p:spPr>
            <a:xfrm>
              <a:off x="1394985" y="2378894"/>
              <a:ext cx="146250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请求</a:t>
              </a:r>
              <a:r>
                <a:rPr lang="en-US" altLang="zh-CN" dirty="0" smtClean="0"/>
                <a:t>/</a:t>
              </a:r>
              <a:r>
                <a:rPr lang="zh-CN" altLang="en-US" dirty="0" smtClean="0"/>
                <a:t>获取</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8" name="内容占位符 2"/>
            <p:cNvSpPr txBox="1"/>
            <p:nvPr/>
          </p:nvSpPr>
          <p:spPr>
            <a:xfrm>
              <a:off x="1413488" y="2688454"/>
              <a:ext cx="1962568"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申请空闲资源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844893" y="1000114"/>
            <a:ext cx="5155867" cy="1060514"/>
            <a:chOff x="844893" y="1000114"/>
            <a:chExt cx="5155867" cy="1060514"/>
          </a:xfrm>
        </p:grpSpPr>
        <p:sp>
          <p:nvSpPr>
            <p:cNvPr id="9" name="内容占位符 2"/>
            <p:cNvSpPr txBox="1"/>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资源类型</a:t>
              </a:r>
              <a:r>
                <a:rPr lang="en-US" altLang="zh-CN" dirty="0" smtClean="0"/>
                <a:t>R</a:t>
              </a:r>
              <a:r>
                <a:rPr lang="en-US" altLang="zh-CN" baseline="-25000" dirty="0" smtClean="0"/>
                <a:t>1</a:t>
              </a:r>
              <a:r>
                <a:rPr lang="en-US" altLang="zh-CN" dirty="0" smtClean="0"/>
                <a:t>, R</a:t>
              </a:r>
              <a:r>
                <a:rPr lang="en-US" altLang="zh-CN" baseline="-25000" dirty="0" smtClean="0"/>
                <a:t>2</a:t>
              </a:r>
              <a:r>
                <a:rPr lang="en-US" altLang="zh-CN" dirty="0" smtClean="0"/>
                <a:t>, . . .,</a:t>
              </a:r>
              <a:r>
                <a:rPr lang="en-US" altLang="zh-CN" dirty="0" err="1" smtClean="0"/>
                <a:t>R</a:t>
              </a:r>
              <a:r>
                <a:rPr lang="en-US" altLang="zh-CN" baseline="-25000" dirty="0" err="1" smtClean="0"/>
                <a:t>m</a:t>
              </a:r>
              <a:endParaRPr kumimoji="0" lang="zh-CN" altLang="en-US" b="1" i="0" u="none" strike="noStrike" kern="1200" cap="none" spc="0" normalizeH="0" baseline="-25000" noProof="0" dirty="0">
                <a:ln>
                  <a:noFill/>
                </a:ln>
                <a:solidFill>
                  <a:srgbClr val="11576A"/>
                </a:solidFill>
                <a:effectLst/>
                <a:uLnTx/>
                <a:uFillTx/>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1" cstate="print"/>
            <a:stretch>
              <a:fillRect/>
            </a:stretch>
          </p:blipFill>
          <p:spPr>
            <a:xfrm>
              <a:off x="1262422" y="1436680"/>
              <a:ext cx="151066" cy="148997"/>
            </a:xfrm>
            <a:prstGeom prst="rect">
              <a:avLst/>
            </a:prstGeom>
            <a:effectLst/>
          </p:spPr>
        </p:pic>
        <p:sp>
          <p:nvSpPr>
            <p:cNvPr id="17" name="内容占位符 2"/>
            <p:cNvSpPr txBox="1"/>
            <p:nvPr/>
          </p:nvSpPr>
          <p:spPr>
            <a:xfrm>
              <a:off x="1394985" y="1353006"/>
              <a:ext cx="460577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CPU</a:t>
              </a:r>
              <a:r>
                <a:rPr lang="zh-CN" altLang="en-US" dirty="0" smtClean="0"/>
                <a:t>执行时间、内存空间、</a:t>
              </a:r>
              <a:r>
                <a:rPr lang="en-US" altLang="zh-CN" dirty="0" smtClean="0"/>
                <a:t>I/O</a:t>
              </a:r>
              <a:r>
                <a:rPr lang="zh-CN" altLang="en-US" dirty="0" smtClean="0"/>
                <a:t>设备等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内容占位符 2"/>
            <p:cNvSpPr txBox="1"/>
            <p:nvPr/>
          </p:nvSpPr>
          <p:spPr>
            <a:xfrm>
              <a:off x="1142976" y="1660518"/>
              <a:ext cx="292895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每类资源</a:t>
              </a:r>
              <a:r>
                <a:rPr lang="en-US" altLang="zh-CN" dirty="0" err="1" smtClean="0"/>
                <a:t>R</a:t>
              </a:r>
              <a:r>
                <a:rPr lang="en-US" altLang="zh-CN" baseline="-25000" dirty="0" err="1" smtClean="0"/>
                <a:t>i</a:t>
              </a:r>
              <a:r>
                <a:rPr lang="zh-CN" altLang="en-US" dirty="0" smtClean="0"/>
                <a:t>有</a:t>
              </a:r>
              <a:r>
                <a:rPr lang="en-US" altLang="zh-CN" dirty="0" err="1" smtClean="0"/>
                <a:t>W</a:t>
              </a:r>
              <a:r>
                <a:rPr lang="en-US" altLang="zh-CN" baseline="-25000" dirty="0" err="1" smtClean="0"/>
                <a:t>i</a:t>
              </a:r>
              <a:r>
                <a:rPr lang="zh-CN" altLang="en-US" dirty="0" smtClean="0"/>
                <a:t>个实例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6605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986755"/>
            <a:ext cx="2869851" cy="400110"/>
            <a:chOff x="844893" y="1986755"/>
            <a:chExt cx="2869851" cy="400110"/>
          </a:xfrm>
        </p:grpSpPr>
        <p:sp>
          <p:nvSpPr>
            <p:cNvPr id="20" name="内容占位符 2"/>
            <p:cNvSpPr txBox="1"/>
            <p:nvPr/>
          </p:nvSpPr>
          <p:spPr>
            <a:xfrm>
              <a:off x="1142976" y="1986755"/>
              <a:ext cx="257176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进程访问资源的流程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98675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075806"/>
            <a:ext cx="2113634" cy="706442"/>
            <a:chOff x="1262422" y="3075806"/>
            <a:chExt cx="2113634" cy="706442"/>
          </a:xfrm>
        </p:grpSpPr>
        <p:pic>
          <p:nvPicPr>
            <p:cNvPr id="31" name="图片 30" descr="小点1.png"/>
            <p:cNvPicPr>
              <a:picLocks noChangeAspect="1"/>
            </p:cNvPicPr>
            <p:nvPr/>
          </p:nvPicPr>
          <p:blipFill>
            <a:blip r:embed="rId1" cstate="print"/>
            <a:stretch>
              <a:fillRect/>
            </a:stretch>
          </p:blipFill>
          <p:spPr>
            <a:xfrm>
              <a:off x="1262422" y="3167882"/>
              <a:ext cx="151066" cy="148997"/>
            </a:xfrm>
            <a:prstGeom prst="rect">
              <a:avLst/>
            </a:prstGeom>
            <a:effectLst/>
          </p:spPr>
        </p:pic>
        <p:sp>
          <p:nvSpPr>
            <p:cNvPr id="32" name="内容占位符 2"/>
            <p:cNvSpPr txBox="1"/>
            <p:nvPr/>
          </p:nvSpPr>
          <p:spPr>
            <a:xfrm>
              <a:off x="1394986" y="3075806"/>
              <a:ext cx="1462502" cy="3905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使用</a:t>
              </a:r>
              <a:r>
                <a:rPr lang="en-US" altLang="zh-CN" dirty="0" smtClean="0"/>
                <a:t>/</a:t>
              </a:r>
              <a:r>
                <a:rPr lang="zh-CN" altLang="en-US" dirty="0" smtClean="0"/>
                <a:t>占用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内容占位符 2"/>
            <p:cNvSpPr txBox="1"/>
            <p:nvPr/>
          </p:nvSpPr>
          <p:spPr>
            <a:xfrm>
              <a:off x="1413488" y="3394896"/>
              <a:ext cx="1962568"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进程占用</a:t>
              </a: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1262422" y="3778056"/>
            <a:ext cx="3460094" cy="706442"/>
            <a:chOff x="1262422" y="3778056"/>
            <a:chExt cx="3460094" cy="706442"/>
          </a:xfrm>
        </p:grpSpPr>
        <p:pic>
          <p:nvPicPr>
            <p:cNvPr id="23" name="图片 22" descr="小点1.png"/>
            <p:cNvPicPr>
              <a:picLocks noChangeAspect="1"/>
            </p:cNvPicPr>
            <p:nvPr/>
          </p:nvPicPr>
          <p:blipFill>
            <a:blip r:embed="rId1" cstate="print"/>
            <a:stretch>
              <a:fillRect/>
            </a:stretch>
          </p:blipFill>
          <p:spPr>
            <a:xfrm>
              <a:off x="1262422" y="3870132"/>
              <a:ext cx="151066" cy="148997"/>
            </a:xfrm>
            <a:prstGeom prst="rect">
              <a:avLst/>
            </a:prstGeom>
            <a:effectLst/>
          </p:spPr>
        </p:pic>
        <p:sp>
          <p:nvSpPr>
            <p:cNvPr id="24" name="内容占位符 2"/>
            <p:cNvSpPr txBox="1"/>
            <p:nvPr/>
          </p:nvSpPr>
          <p:spPr>
            <a:xfrm>
              <a:off x="1394986" y="3778056"/>
              <a:ext cx="819560" cy="3905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释放</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内容占位符 2"/>
            <p:cNvSpPr txBox="1"/>
            <p:nvPr/>
          </p:nvSpPr>
          <p:spPr>
            <a:xfrm>
              <a:off x="1402625" y="4097146"/>
              <a:ext cx="3319891" cy="3873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资源状态由占用变成空闲</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死锁恢复</a:t>
            </a:r>
            <a:r>
              <a:rPr lang="en-US" altLang="zh-CN" dirty="0" smtClean="0"/>
              <a:t>:  </a:t>
            </a:r>
            <a:r>
              <a:rPr lang="zh-CN" altLang="en-US" dirty="0" smtClean="0"/>
              <a:t>进程终止</a:t>
            </a:r>
            <a:endParaRPr lang="en-US" altLang="zh-CN" dirty="0"/>
          </a:p>
        </p:txBody>
      </p:sp>
      <p:grpSp>
        <p:nvGrpSpPr>
          <p:cNvPr id="3" name="组合 2"/>
          <p:cNvGrpSpPr/>
          <p:nvPr/>
        </p:nvGrpSpPr>
        <p:grpSpPr>
          <a:xfrm>
            <a:off x="844893" y="1000114"/>
            <a:ext cx="2941289" cy="400110"/>
            <a:chOff x="844893" y="1000114"/>
            <a:chExt cx="2941289" cy="400110"/>
          </a:xfrm>
        </p:grpSpPr>
        <p:sp>
          <p:nvSpPr>
            <p:cNvPr id="9" name="内容占位符 2"/>
            <p:cNvSpPr txBox="1"/>
            <p:nvPr/>
          </p:nvSpPr>
          <p:spPr>
            <a:xfrm>
              <a:off x="1142976" y="1000114"/>
              <a:ext cx="264320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终止所有的死锁进程</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62422" y="2292352"/>
            <a:ext cx="5238404" cy="355598"/>
            <a:chOff x="1262422" y="2292352"/>
            <a:chExt cx="5238404" cy="355598"/>
          </a:xfrm>
        </p:grpSpPr>
        <p:pic>
          <p:nvPicPr>
            <p:cNvPr id="14" name="图片 13" descr="小点1.png"/>
            <p:cNvPicPr>
              <a:picLocks noChangeAspect="1"/>
            </p:cNvPicPr>
            <p:nvPr/>
          </p:nvPicPr>
          <p:blipFill>
            <a:blip r:embed="rId1" cstate="print"/>
            <a:stretch>
              <a:fillRect/>
            </a:stretch>
          </p:blipFill>
          <p:spPr>
            <a:xfrm>
              <a:off x="1262422" y="2397128"/>
              <a:ext cx="151066" cy="148997"/>
            </a:xfrm>
            <a:prstGeom prst="rect">
              <a:avLst/>
            </a:prstGeom>
            <a:effectLst/>
          </p:spPr>
        </p:pic>
        <p:sp>
          <p:nvSpPr>
            <p:cNvPr id="17" name="内容占位符 2"/>
            <p:cNvSpPr txBox="1"/>
            <p:nvPr/>
          </p:nvSpPr>
          <p:spPr>
            <a:xfrm>
              <a:off x="1394985" y="2292352"/>
              <a:ext cx="510584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进程已运行时间以及还需运行时间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3" y="1668456"/>
            <a:ext cx="3227041" cy="671518"/>
            <a:chOff x="844893" y="1668456"/>
            <a:chExt cx="3227041" cy="671518"/>
          </a:xfrm>
        </p:grpSpPr>
        <p:sp>
          <p:nvSpPr>
            <p:cNvPr id="18" name="内容占位符 2"/>
            <p:cNvSpPr txBox="1"/>
            <p:nvPr/>
          </p:nvSpPr>
          <p:spPr>
            <a:xfrm>
              <a:off x="1142976" y="1668456"/>
              <a:ext cx="292895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终止进程的顺序应该是</a:t>
              </a:r>
              <a:endParaRPr kumimoji="0" lang="zh-CN" altLang="en-US"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6684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1988231"/>
              <a:ext cx="17482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进程的优先级</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2084388"/>
              <a:ext cx="151066" cy="148997"/>
            </a:xfrm>
            <a:prstGeom prst="rect">
              <a:avLst/>
            </a:prstGeom>
            <a:effectLst/>
          </p:spPr>
        </p:pic>
      </p:grpSp>
      <p:grpSp>
        <p:nvGrpSpPr>
          <p:cNvPr id="4" name="组合 3"/>
          <p:cNvGrpSpPr/>
          <p:nvPr/>
        </p:nvGrpSpPr>
        <p:grpSpPr>
          <a:xfrm>
            <a:off x="844893" y="1331904"/>
            <a:ext cx="5227305" cy="400110"/>
            <a:chOff x="844893" y="1331904"/>
            <a:chExt cx="5227305" cy="400110"/>
          </a:xfrm>
        </p:grpSpPr>
        <p:sp>
          <p:nvSpPr>
            <p:cNvPr id="13" name="内容占位符 2"/>
            <p:cNvSpPr txBox="1"/>
            <p:nvPr/>
          </p:nvSpPr>
          <p:spPr>
            <a:xfrm>
              <a:off x="1142976" y="1331904"/>
              <a:ext cx="492922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一次只终止一个进程直到死锁消除</a:t>
              </a:r>
              <a:endParaRPr lang="en-US" altLang="zh-CN" dirty="0" smtClean="0"/>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262422" y="3235330"/>
            <a:ext cx="2809512" cy="355598"/>
            <a:chOff x="1262422" y="3235330"/>
            <a:chExt cx="2809512" cy="355598"/>
          </a:xfrm>
        </p:grpSpPr>
        <p:pic>
          <p:nvPicPr>
            <p:cNvPr id="21" name="图片 20" descr="小点1.png"/>
            <p:cNvPicPr>
              <a:picLocks noChangeAspect="1"/>
            </p:cNvPicPr>
            <p:nvPr/>
          </p:nvPicPr>
          <p:blipFill>
            <a:blip r:embed="rId1" cstate="print"/>
            <a:stretch>
              <a:fillRect/>
            </a:stretch>
          </p:blipFill>
          <p:spPr>
            <a:xfrm>
              <a:off x="1262422" y="3340106"/>
              <a:ext cx="151066" cy="148997"/>
            </a:xfrm>
            <a:prstGeom prst="rect">
              <a:avLst/>
            </a:prstGeom>
            <a:effectLst/>
          </p:spPr>
        </p:pic>
        <p:sp>
          <p:nvSpPr>
            <p:cNvPr id="22" name="内容占位符 2"/>
            <p:cNvSpPr txBox="1"/>
            <p:nvPr/>
          </p:nvSpPr>
          <p:spPr>
            <a:xfrm>
              <a:off x="1394985" y="3235330"/>
              <a:ext cx="267694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终止进程数目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1262422" y="2616204"/>
            <a:ext cx="3741626" cy="666748"/>
            <a:chOff x="1262422" y="2616204"/>
            <a:chExt cx="3741626" cy="666748"/>
          </a:xfrm>
        </p:grpSpPr>
        <p:pic>
          <p:nvPicPr>
            <p:cNvPr id="15" name="图片 14" descr="小点1.png"/>
            <p:cNvPicPr>
              <a:picLocks noChangeAspect="1"/>
            </p:cNvPicPr>
            <p:nvPr/>
          </p:nvPicPr>
          <p:blipFill>
            <a:blip r:embed="rId1" cstate="print"/>
            <a:stretch>
              <a:fillRect/>
            </a:stretch>
          </p:blipFill>
          <p:spPr>
            <a:xfrm>
              <a:off x="1262422" y="2720980"/>
              <a:ext cx="151066" cy="148997"/>
            </a:xfrm>
            <a:prstGeom prst="rect">
              <a:avLst/>
            </a:prstGeom>
            <a:effectLst/>
          </p:spPr>
        </p:pic>
        <p:sp>
          <p:nvSpPr>
            <p:cNvPr id="16" name="内容占位符 2"/>
            <p:cNvSpPr txBox="1"/>
            <p:nvPr/>
          </p:nvSpPr>
          <p:spPr>
            <a:xfrm>
              <a:off x="1394985" y="2616204"/>
              <a:ext cx="360906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进程已占用资源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内容占位符 2"/>
            <p:cNvSpPr txBox="1"/>
            <p:nvPr/>
          </p:nvSpPr>
          <p:spPr>
            <a:xfrm>
              <a:off x="1394985" y="2931209"/>
              <a:ext cx="267694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a:t>
              </a:r>
              <a:r>
                <a:rPr lang="zh-CN" altLang="en-US" dirty="0" smtClean="0"/>
                <a:t>完成需要的资源</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4" name="图片 23" descr="小点1.png"/>
            <p:cNvPicPr>
              <a:picLocks noChangeAspect="1"/>
            </p:cNvPicPr>
            <p:nvPr/>
          </p:nvPicPr>
          <p:blipFill>
            <a:blip r:embed="rId1" cstate="print"/>
            <a:stretch>
              <a:fillRect/>
            </a:stretch>
          </p:blipFill>
          <p:spPr>
            <a:xfrm>
              <a:off x="1262422" y="3027366"/>
              <a:ext cx="151066" cy="148997"/>
            </a:xfrm>
            <a:prstGeom prst="rect">
              <a:avLst/>
            </a:prstGeom>
            <a:effectLst/>
          </p:spPr>
        </p:pic>
      </p:grpSp>
      <p:grpSp>
        <p:nvGrpSpPr>
          <p:cNvPr id="10" name="组合 9"/>
          <p:cNvGrpSpPr/>
          <p:nvPr/>
        </p:nvGrpSpPr>
        <p:grpSpPr>
          <a:xfrm>
            <a:off x="1262422" y="3559182"/>
            <a:ext cx="2952388" cy="355598"/>
            <a:chOff x="1262422" y="3559182"/>
            <a:chExt cx="2952388" cy="355598"/>
          </a:xfrm>
        </p:grpSpPr>
        <p:pic>
          <p:nvPicPr>
            <p:cNvPr id="25" name="图片 24" descr="小点1.png"/>
            <p:cNvPicPr>
              <a:picLocks noChangeAspect="1"/>
            </p:cNvPicPr>
            <p:nvPr/>
          </p:nvPicPr>
          <p:blipFill>
            <a:blip r:embed="rId1" cstate="print"/>
            <a:stretch>
              <a:fillRect/>
            </a:stretch>
          </p:blipFill>
          <p:spPr>
            <a:xfrm>
              <a:off x="1262422" y="3663958"/>
              <a:ext cx="151066" cy="148997"/>
            </a:xfrm>
            <a:prstGeom prst="rect">
              <a:avLst/>
            </a:prstGeom>
            <a:effectLst/>
          </p:spPr>
        </p:pic>
        <p:sp>
          <p:nvSpPr>
            <p:cNvPr id="28" name="内容占位符 2"/>
            <p:cNvSpPr txBox="1"/>
            <p:nvPr/>
          </p:nvSpPr>
          <p:spPr>
            <a:xfrm>
              <a:off x="1394985" y="3559182"/>
              <a:ext cx="281982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进程是交互还是批处理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死锁恢复：资源抢占</a:t>
            </a:r>
            <a:endParaRPr lang="en-US" altLang="zh-CN" dirty="0"/>
          </a:p>
        </p:txBody>
      </p:sp>
      <p:grpSp>
        <p:nvGrpSpPr>
          <p:cNvPr id="2" name="组合 1"/>
          <p:cNvGrpSpPr/>
          <p:nvPr/>
        </p:nvGrpSpPr>
        <p:grpSpPr>
          <a:xfrm>
            <a:off x="844893" y="1000114"/>
            <a:ext cx="2441223" cy="674688"/>
            <a:chOff x="844893" y="1000114"/>
            <a:chExt cx="2441223" cy="674688"/>
          </a:xfrm>
        </p:grpSpPr>
        <p:sp>
          <p:nvSpPr>
            <p:cNvPr id="9" name="内容占位符 2"/>
            <p:cNvSpPr txBox="1"/>
            <p:nvPr/>
          </p:nvSpPr>
          <p:spPr>
            <a:xfrm>
              <a:off x="1142976" y="1000114"/>
              <a:ext cx="207170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选择被抢占进程</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1" cstate="print"/>
            <a:stretch>
              <a:fillRect/>
            </a:stretch>
          </p:blipFill>
          <p:spPr>
            <a:xfrm>
              <a:off x="1262422" y="1423980"/>
              <a:ext cx="151066" cy="148997"/>
            </a:xfrm>
            <a:prstGeom prst="rect">
              <a:avLst/>
            </a:prstGeom>
            <a:effectLst/>
          </p:spPr>
        </p:pic>
        <p:sp>
          <p:nvSpPr>
            <p:cNvPr id="17" name="内容占位符 2"/>
            <p:cNvSpPr txBox="1"/>
            <p:nvPr/>
          </p:nvSpPr>
          <p:spPr>
            <a:xfrm>
              <a:off x="1394985" y="1319204"/>
              <a:ext cx="189113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最小成本目标</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3" y="1643056"/>
            <a:ext cx="5727371" cy="671518"/>
            <a:chOff x="844893" y="1643056"/>
            <a:chExt cx="5727371" cy="671518"/>
          </a:xfrm>
        </p:grpSpPr>
        <p:sp>
          <p:nvSpPr>
            <p:cNvPr id="18" name="内容占位符 2"/>
            <p:cNvSpPr txBox="1"/>
            <p:nvPr/>
          </p:nvSpPr>
          <p:spPr>
            <a:xfrm>
              <a:off x="1142976" y="1643056"/>
              <a:ext cx="135732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进程回退</a:t>
              </a:r>
              <a:endParaRPr lang="zh-CN" altLang="en-US" dirty="0"/>
            </a:p>
          </p:txBody>
        </p:sp>
        <p:sp>
          <p:nvSpPr>
            <p:cNvPr id="19" name="TextBox 18"/>
            <p:cNvSpPr txBox="1"/>
            <p:nvPr/>
          </p:nvSpPr>
          <p:spPr>
            <a:xfrm>
              <a:off x="844893" y="164305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1962831"/>
              <a:ext cx="517727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返回到一些安全状态</a:t>
              </a:r>
              <a:r>
                <a:rPr lang="en-US" altLang="zh-CN" dirty="0" smtClean="0"/>
                <a:t>, </a:t>
              </a:r>
              <a:r>
                <a:rPr lang="zh-CN" altLang="en-US" dirty="0" smtClean="0"/>
                <a:t>重启进程到安全状态</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2058988"/>
              <a:ext cx="151066" cy="148997"/>
            </a:xfrm>
            <a:prstGeom prst="rect">
              <a:avLst/>
            </a:prstGeom>
            <a:effectLst/>
          </p:spPr>
        </p:pic>
      </p:grpSp>
      <p:grpSp>
        <p:nvGrpSpPr>
          <p:cNvPr id="4" name="组合 3"/>
          <p:cNvGrpSpPr/>
          <p:nvPr/>
        </p:nvGrpSpPr>
        <p:grpSpPr>
          <a:xfrm>
            <a:off x="844893" y="2271366"/>
            <a:ext cx="4655801" cy="671518"/>
            <a:chOff x="844893" y="2271366"/>
            <a:chExt cx="4655801" cy="671518"/>
          </a:xfrm>
        </p:grpSpPr>
        <p:sp>
          <p:nvSpPr>
            <p:cNvPr id="13" name="内容占位符 2"/>
            <p:cNvSpPr txBox="1"/>
            <p:nvPr/>
          </p:nvSpPr>
          <p:spPr>
            <a:xfrm>
              <a:off x="1142976" y="2271366"/>
              <a:ext cx="178595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dirty="0" smtClean="0"/>
                <a:t>可能出现饥饿</a:t>
              </a:r>
              <a:endParaRPr lang="zh-CN" altLang="en-US" dirty="0"/>
            </a:p>
          </p:txBody>
        </p:sp>
        <p:sp>
          <p:nvSpPr>
            <p:cNvPr id="20" name="TextBox 19"/>
            <p:cNvSpPr txBox="1"/>
            <p:nvPr/>
          </p:nvSpPr>
          <p:spPr>
            <a:xfrm>
              <a:off x="844893" y="22713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394985" y="2591141"/>
              <a:ext cx="410570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同一进程可能一直被选作被抢占者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2" name="图片 21" descr="小点1.png"/>
            <p:cNvPicPr>
              <a:picLocks noChangeAspect="1"/>
            </p:cNvPicPr>
            <p:nvPr/>
          </p:nvPicPr>
          <p:blipFill>
            <a:blip r:embed="rId1" cstate="print"/>
            <a:stretch>
              <a:fillRect/>
            </a:stretch>
          </p:blipFill>
          <p:spPr>
            <a:xfrm>
              <a:off x="1262422" y="268729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1"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进程通信</a:t>
            </a:r>
            <a:r>
              <a:rPr lang="zh-CN" altLang="en-US" sz="2400" dirty="0" smtClean="0"/>
              <a:t>（</a:t>
            </a:r>
            <a:r>
              <a:rPr lang="en-US" altLang="zh-CN" sz="2400" dirty="0" smtClean="0"/>
              <a:t>IPC, Inter-Process Communication</a:t>
            </a:r>
            <a:r>
              <a:rPr lang="zh-CN" altLang="en-US" sz="2400" dirty="0" smtClean="0"/>
              <a:t>）</a:t>
            </a:r>
            <a:endParaRPr lang="en-US" altLang="zh-CN" sz="2800" dirty="0"/>
          </a:p>
        </p:txBody>
      </p:sp>
      <p:grpSp>
        <p:nvGrpSpPr>
          <p:cNvPr id="2" name="组合 1"/>
          <p:cNvGrpSpPr/>
          <p:nvPr/>
        </p:nvGrpSpPr>
        <p:grpSpPr>
          <a:xfrm>
            <a:off x="844893" y="1000114"/>
            <a:ext cx="4941553" cy="400110"/>
            <a:chOff x="844893" y="1000114"/>
            <a:chExt cx="4941553" cy="400110"/>
          </a:xfrm>
        </p:grpSpPr>
        <p:sp>
          <p:nvSpPr>
            <p:cNvPr id="9" name="内容占位符 2"/>
            <p:cNvSpPr txBox="1"/>
            <p:nvPr/>
          </p:nvSpPr>
          <p:spPr>
            <a:xfrm>
              <a:off x="1142976" y="1000114"/>
              <a:ext cx="464347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进程通信是进程进行通信和同步的机制</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331904"/>
            <a:ext cx="4441487" cy="1043051"/>
            <a:chOff x="844893" y="1331904"/>
            <a:chExt cx="4441487" cy="1043051"/>
          </a:xfrm>
        </p:grpSpPr>
        <p:pic>
          <p:nvPicPr>
            <p:cNvPr id="14" name="图片 13" descr="小点1.png"/>
            <p:cNvPicPr>
              <a:picLocks noChangeAspect="1"/>
            </p:cNvPicPr>
            <p:nvPr/>
          </p:nvPicPr>
          <p:blipFill>
            <a:blip r:embed="rId1" cstate="print"/>
            <a:stretch>
              <a:fillRect/>
            </a:stretch>
          </p:blipFill>
          <p:spPr>
            <a:xfrm>
              <a:off x="1262422" y="2124133"/>
              <a:ext cx="151066" cy="148997"/>
            </a:xfrm>
            <a:prstGeom prst="rect">
              <a:avLst/>
            </a:prstGeom>
            <a:effectLst/>
          </p:spPr>
        </p:pic>
        <p:sp>
          <p:nvSpPr>
            <p:cNvPr id="17" name="内容占位符 2"/>
            <p:cNvSpPr txBox="1"/>
            <p:nvPr/>
          </p:nvSpPr>
          <p:spPr>
            <a:xfrm>
              <a:off x="1394985" y="2019357"/>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接收操作：</a:t>
              </a:r>
              <a:r>
                <a:rPr lang="en-US" altLang="zh-CN" dirty="0" smtClean="0"/>
                <a:t>receive(message)</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p:nvPr/>
          </p:nvSpPr>
          <p:spPr>
            <a:xfrm>
              <a:off x="1394985" y="1676394"/>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发送操作：</a:t>
              </a:r>
              <a:r>
                <a:rPr lang="en-US" altLang="zh-CN" dirty="0" smtClean="0"/>
                <a:t>send(message)</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772551"/>
              <a:ext cx="151066" cy="148997"/>
            </a:xfrm>
            <a:prstGeom prst="rect">
              <a:avLst/>
            </a:prstGeom>
            <a:effectLst/>
          </p:spPr>
        </p:pic>
        <p:sp>
          <p:nvSpPr>
            <p:cNvPr id="13" name="内容占位符 2"/>
            <p:cNvSpPr txBox="1"/>
            <p:nvPr/>
          </p:nvSpPr>
          <p:spPr>
            <a:xfrm>
              <a:off x="1142976" y="1331904"/>
              <a:ext cx="27146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dirty="0" smtClean="0"/>
                <a:t>IPC</a:t>
              </a:r>
              <a:r>
                <a:rPr lang="zh-CN" altLang="en-US" dirty="0" smtClean="0"/>
                <a:t>提供</a:t>
              </a:r>
              <a:r>
                <a:rPr lang="en-US" altLang="zh-CN" dirty="0" smtClean="0"/>
                <a:t>2</a:t>
              </a:r>
              <a:r>
                <a:rPr lang="zh-CN" altLang="en-US" dirty="0" smtClean="0"/>
                <a:t>个基本操作</a:t>
              </a:r>
              <a:endParaRPr lang="en-US" altLang="zh-CN" dirty="0" smtClean="0"/>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429155"/>
            <a:ext cx="4227173" cy="1028023"/>
            <a:chOff x="844893" y="2429155"/>
            <a:chExt cx="4227173" cy="1028023"/>
          </a:xfrm>
        </p:grpSpPr>
        <p:sp>
          <p:nvSpPr>
            <p:cNvPr id="30" name="内容占位符 2"/>
            <p:cNvSpPr txBox="1"/>
            <p:nvPr/>
          </p:nvSpPr>
          <p:spPr>
            <a:xfrm>
              <a:off x="1394985" y="279904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在通信进程间建立通信链路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1" cstate="print"/>
            <a:stretch>
              <a:fillRect/>
            </a:stretch>
          </p:blipFill>
          <p:spPr>
            <a:xfrm>
              <a:off x="1262422" y="2895202"/>
              <a:ext cx="151066" cy="148997"/>
            </a:xfrm>
            <a:prstGeom prst="rect">
              <a:avLst/>
            </a:prstGeom>
            <a:effectLst/>
          </p:spPr>
        </p:pic>
        <p:sp>
          <p:nvSpPr>
            <p:cNvPr id="32" name="内容占位符 2"/>
            <p:cNvSpPr txBox="1"/>
            <p:nvPr/>
          </p:nvSpPr>
          <p:spPr>
            <a:xfrm>
              <a:off x="1142976" y="2454555"/>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进程通信流程</a:t>
              </a:r>
              <a:endParaRPr lang="en-US" altLang="zh-CN" dirty="0"/>
            </a:p>
          </p:txBody>
        </p:sp>
        <p:sp>
          <p:nvSpPr>
            <p:cNvPr id="33" name="TextBox 32"/>
            <p:cNvSpPr txBox="1"/>
            <p:nvPr/>
          </p:nvSpPr>
          <p:spPr>
            <a:xfrm>
              <a:off x="844893" y="242915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4" name="内容占位符 2"/>
            <p:cNvSpPr txBox="1"/>
            <p:nvPr/>
          </p:nvSpPr>
          <p:spPr>
            <a:xfrm>
              <a:off x="1394985" y="310543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通过</a:t>
              </a:r>
              <a:r>
                <a:rPr lang="en-US" altLang="zh-CN" dirty="0" smtClean="0"/>
                <a:t> send/receive</a:t>
              </a:r>
              <a:r>
                <a:rPr lang="zh-CN" altLang="en-US" dirty="0" smtClean="0"/>
                <a:t>交换消息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1" cstate="print"/>
            <a:stretch>
              <a:fillRect/>
            </a:stretch>
          </p:blipFill>
          <p:spPr>
            <a:xfrm>
              <a:off x="1262422" y="3201592"/>
              <a:ext cx="151066" cy="148997"/>
            </a:xfrm>
            <a:prstGeom prst="rect">
              <a:avLst/>
            </a:prstGeom>
            <a:effectLst/>
          </p:spPr>
        </p:pic>
      </p:grpSp>
      <p:grpSp>
        <p:nvGrpSpPr>
          <p:cNvPr id="5" name="组合 4"/>
          <p:cNvGrpSpPr/>
          <p:nvPr/>
        </p:nvGrpSpPr>
        <p:grpSpPr>
          <a:xfrm>
            <a:off x="844893" y="3469878"/>
            <a:ext cx="4798677" cy="1028023"/>
            <a:chOff x="844893" y="3469878"/>
            <a:chExt cx="4798677" cy="1028023"/>
          </a:xfrm>
        </p:grpSpPr>
        <p:sp>
          <p:nvSpPr>
            <p:cNvPr id="36" name="内容占位符 2"/>
            <p:cNvSpPr txBox="1"/>
            <p:nvPr/>
          </p:nvSpPr>
          <p:spPr>
            <a:xfrm>
              <a:off x="1394985" y="38397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物理</a:t>
              </a:r>
              <a:r>
                <a:rPr lang="en-US" altLang="zh-CN" dirty="0" smtClean="0"/>
                <a:t> (</a:t>
              </a:r>
              <a:r>
                <a:rPr lang="zh-CN" altLang="en-US" dirty="0" smtClean="0"/>
                <a:t>如，共享内存，硬件总线）</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1" cstate="print"/>
            <a:stretch>
              <a:fillRect/>
            </a:stretch>
          </p:blipFill>
          <p:spPr>
            <a:xfrm>
              <a:off x="1262422" y="3935925"/>
              <a:ext cx="151066" cy="148997"/>
            </a:xfrm>
            <a:prstGeom prst="rect">
              <a:avLst/>
            </a:prstGeom>
            <a:effectLst/>
          </p:spPr>
        </p:pic>
        <p:sp>
          <p:nvSpPr>
            <p:cNvPr id="38" name="内容占位符 2"/>
            <p:cNvSpPr txBox="1"/>
            <p:nvPr/>
          </p:nvSpPr>
          <p:spPr>
            <a:xfrm>
              <a:off x="1142976" y="349527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进程链路特征</a:t>
              </a:r>
              <a:endParaRPr lang="en-US" altLang="zh-CN" dirty="0"/>
            </a:p>
          </p:txBody>
        </p:sp>
        <p:sp>
          <p:nvSpPr>
            <p:cNvPr id="39" name="TextBox 38"/>
            <p:cNvSpPr txBox="1"/>
            <p:nvPr/>
          </p:nvSpPr>
          <p:spPr>
            <a:xfrm>
              <a:off x="844893" y="346987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0" name="内容占位符 2"/>
            <p:cNvSpPr txBox="1"/>
            <p:nvPr/>
          </p:nvSpPr>
          <p:spPr>
            <a:xfrm>
              <a:off x="1394985" y="4146158"/>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逻辑</a:t>
              </a:r>
              <a:r>
                <a:rPr lang="en-US" altLang="zh-CN" dirty="0" smtClean="0"/>
                <a:t> (</a:t>
              </a:r>
              <a:r>
                <a:rPr lang="zh-CN" altLang="en-US" dirty="0" smtClean="0"/>
                <a:t>如，逻辑属性）</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1" cstate="print"/>
            <a:stretch>
              <a:fillRect/>
            </a:stretch>
          </p:blipFill>
          <p:spPr>
            <a:xfrm>
              <a:off x="1262422" y="424231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98757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372014" y="1191994"/>
              <a:ext cx="825867"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A</a:t>
              </a:r>
              <a:endParaRPr lang="zh-CN" altLang="en-US" b="1" dirty="0">
                <a:solidFill>
                  <a:srgbClr val="11576A"/>
                </a:solidFill>
                <a:latin typeface="+mj-ea"/>
                <a:ea typeface="+mj-ea"/>
              </a:endParaRPr>
            </a:p>
          </p:txBody>
        </p:sp>
        <p:sp>
          <p:nvSpPr>
            <p:cNvPr id="77" name="TextBox 76"/>
            <p:cNvSpPr txBox="1"/>
            <p:nvPr/>
          </p:nvSpPr>
          <p:spPr>
            <a:xfrm>
              <a:off x="1383548" y="1918135"/>
              <a:ext cx="800219"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B</a:t>
              </a:r>
              <a:endParaRPr lang="zh-CN" altLang="en-US" b="1" dirty="0">
                <a:solidFill>
                  <a:srgbClr val="11576A"/>
                </a:solidFill>
                <a:latin typeface="+mj-ea"/>
                <a:ea typeface="+mj-ea"/>
              </a:endParaRPr>
            </a:p>
          </p:txBody>
        </p:sp>
        <p:sp>
          <p:nvSpPr>
            <p:cNvPr id="78" name="TextBox 77"/>
            <p:cNvSpPr txBox="1"/>
            <p:nvPr/>
          </p:nvSpPr>
          <p:spPr>
            <a:xfrm>
              <a:off x="1460491" y="3902434"/>
              <a:ext cx="646331" cy="369332"/>
            </a:xfrm>
            <a:prstGeom prst="rect">
              <a:avLst/>
            </a:prstGeom>
            <a:noFill/>
          </p:spPr>
          <p:txBody>
            <a:bodyPr wrap="none" rtlCol="0">
              <a:spAutoFit/>
            </a:bodyPr>
            <a:lstStyle/>
            <a:p>
              <a:r>
                <a:rPr lang="zh-CN" altLang="en-US" b="1" dirty="0" smtClean="0">
                  <a:solidFill>
                    <a:srgbClr val="11576A"/>
                  </a:solidFill>
                  <a:latin typeface="+mj-ea"/>
                  <a:ea typeface="+mj-ea"/>
                </a:rPr>
                <a:t>内核</a:t>
              </a:r>
              <a:endParaRPr lang="zh-CN" altLang="en-US" b="1" dirty="0">
                <a:solidFill>
                  <a:srgbClr val="11576A"/>
                </a:solidFill>
                <a:latin typeface="+mj-ea"/>
                <a:ea typeface="+mj-ea"/>
              </a:endParaRPr>
            </a:p>
          </p:txBody>
        </p:sp>
        <p:sp>
          <p:nvSpPr>
            <p:cNvPr id="90" name="TextBox 89"/>
            <p:cNvSpPr txBox="1"/>
            <p:nvPr/>
          </p:nvSpPr>
          <p:spPr>
            <a:xfrm>
              <a:off x="1230562" y="4426974"/>
              <a:ext cx="1107996" cy="369332"/>
            </a:xfrm>
            <a:prstGeom prst="rect">
              <a:avLst/>
            </a:prstGeom>
            <a:noFill/>
          </p:spPr>
          <p:txBody>
            <a:bodyPr wrap="none" rtlCol="0">
              <a:spAutoFit/>
            </a:bodyPr>
            <a:lstStyle/>
            <a:p>
              <a:r>
                <a:rPr lang="zh-CN" altLang="en-US" b="1" dirty="0" smtClean="0">
                  <a:solidFill>
                    <a:srgbClr val="11576A"/>
                  </a:solidFill>
                  <a:latin typeface="+mj-ea"/>
                  <a:ea typeface="+mj-ea"/>
                </a:rPr>
                <a:t>间接通信</a:t>
              </a:r>
              <a:endParaRPr lang="zh-CN" altLang="en-US" b="1" dirty="0">
                <a:solidFill>
                  <a:srgbClr val="11576A"/>
                </a:solidFill>
                <a:latin typeface="+mj-ea"/>
                <a:ea typeface="+mj-ea"/>
              </a:endParaRPr>
            </a:p>
          </p:txBody>
        </p:sp>
      </p:grpSp>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通信方式</a:t>
            </a:r>
            <a:endParaRPr lang="en-US" altLang="zh-CN" dirty="0"/>
          </a:p>
        </p:txBody>
      </p:sp>
      <p:cxnSp>
        <p:nvCxnSpPr>
          <p:cNvPr id="84" name="直接连接符 83"/>
          <p:cNvCxnSpPr/>
          <p:nvPr/>
        </p:nvCxnSpPr>
        <p:spPr>
          <a:xfrm rot="5400000">
            <a:off x="-5929386" y="264318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102801"/>
            <a:ext cx="313989" cy="1908000"/>
            <a:chOff x="2900418" y="2102801"/>
            <a:chExt cx="313989"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2</a:t>
              </a:r>
              <a:endParaRPr lang="zh-CN" altLang="en-US" sz="1600" b="1" dirty="0">
                <a:solidFill>
                  <a:srgbClr val="11576A"/>
                </a:solidFill>
                <a:latin typeface="+mj-ea"/>
                <a:ea typeface="+mj-ea"/>
              </a:endParaRPr>
            </a:p>
          </p:txBody>
        </p:sp>
      </p:grpSp>
      <p:grpSp>
        <p:nvGrpSpPr>
          <p:cNvPr id="7" name="组合 6"/>
          <p:cNvGrpSpPr/>
          <p:nvPr/>
        </p:nvGrpSpPr>
        <p:grpSpPr>
          <a:xfrm>
            <a:off x="2912621" y="1375244"/>
            <a:ext cx="839313" cy="2880000"/>
            <a:chOff x="2912621" y="1375244"/>
            <a:chExt cx="839313"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1</a:t>
              </a:r>
              <a:endParaRPr lang="zh-CN" altLang="en-US" sz="1600" b="1" dirty="0">
                <a:solidFill>
                  <a:srgbClr val="11576A"/>
                </a:solidFill>
                <a:latin typeface="+mj-ea"/>
                <a:ea typeface="+mj-ea"/>
              </a:endParaRPr>
            </a:p>
          </p:txBody>
        </p:sp>
      </p:grpSp>
      <p:grpSp>
        <p:nvGrpSpPr>
          <p:cNvPr id="10" name="组合 9"/>
          <p:cNvGrpSpPr/>
          <p:nvPr/>
        </p:nvGrpSpPr>
        <p:grpSpPr>
          <a:xfrm>
            <a:off x="3966866" y="98757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3967181" y="1773393"/>
              <a:ext cx="2088000" cy="75232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TextBox 78"/>
            <p:cNvSpPr txBox="1"/>
            <p:nvPr/>
          </p:nvSpPr>
          <p:spPr>
            <a:xfrm>
              <a:off x="4687700" y="3892860"/>
              <a:ext cx="646331" cy="369332"/>
            </a:xfrm>
            <a:prstGeom prst="rect">
              <a:avLst/>
            </a:prstGeom>
            <a:noFill/>
          </p:spPr>
          <p:txBody>
            <a:bodyPr wrap="none" rtlCol="0">
              <a:spAutoFit/>
            </a:bodyPr>
            <a:lstStyle/>
            <a:p>
              <a:r>
                <a:rPr lang="zh-CN" altLang="en-US" b="1" dirty="0" smtClean="0">
                  <a:solidFill>
                    <a:srgbClr val="11576A"/>
                  </a:solidFill>
                  <a:latin typeface="+mj-ea"/>
                  <a:ea typeface="+mj-ea"/>
                </a:rPr>
                <a:t>内核</a:t>
              </a:r>
              <a:endParaRPr lang="zh-CN" altLang="en-US" b="1" dirty="0">
                <a:solidFill>
                  <a:srgbClr val="11576A"/>
                </a:solidFill>
                <a:latin typeface="+mj-ea"/>
                <a:ea typeface="+mj-ea"/>
              </a:endParaRPr>
            </a:p>
          </p:txBody>
        </p:sp>
        <p:sp>
          <p:nvSpPr>
            <p:cNvPr id="80" name="TextBox 79"/>
            <p:cNvSpPr txBox="1"/>
            <p:nvPr/>
          </p:nvSpPr>
          <p:spPr>
            <a:xfrm>
              <a:off x="4604988" y="1921461"/>
              <a:ext cx="800219"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B</a:t>
              </a:r>
              <a:endParaRPr lang="zh-CN" altLang="en-US" b="1" dirty="0">
                <a:solidFill>
                  <a:srgbClr val="11576A"/>
                </a:solidFill>
                <a:latin typeface="+mj-ea"/>
                <a:ea typeface="+mj-ea"/>
              </a:endParaRPr>
            </a:p>
          </p:txBody>
        </p:sp>
        <p:sp>
          <p:nvSpPr>
            <p:cNvPr id="81" name="TextBox 80"/>
            <p:cNvSpPr txBox="1"/>
            <p:nvPr/>
          </p:nvSpPr>
          <p:spPr>
            <a:xfrm>
              <a:off x="4592165" y="1200170"/>
              <a:ext cx="825867"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A</a:t>
              </a:r>
              <a:endParaRPr lang="zh-CN" altLang="en-US" b="1" dirty="0">
                <a:solidFill>
                  <a:srgbClr val="11576A"/>
                </a:solidFill>
                <a:latin typeface="+mj-ea"/>
                <a:ea typeface="+mj-ea"/>
              </a:endParaRPr>
            </a:p>
          </p:txBody>
        </p:sp>
        <p:sp>
          <p:nvSpPr>
            <p:cNvPr id="89" name="TextBox 88"/>
            <p:cNvSpPr txBox="1"/>
            <p:nvPr/>
          </p:nvSpPr>
          <p:spPr>
            <a:xfrm>
              <a:off x="4446152" y="4426974"/>
              <a:ext cx="1107996" cy="369332"/>
            </a:xfrm>
            <a:prstGeom prst="rect">
              <a:avLst/>
            </a:prstGeom>
            <a:noFill/>
          </p:spPr>
          <p:txBody>
            <a:bodyPr wrap="none" rtlCol="0">
              <a:spAutoFit/>
            </a:bodyPr>
            <a:lstStyle/>
            <a:p>
              <a:r>
                <a:rPr lang="zh-CN" altLang="en-US" b="1" dirty="0" smtClean="0">
                  <a:solidFill>
                    <a:srgbClr val="11576A"/>
                  </a:solidFill>
                  <a:latin typeface="+mj-ea"/>
                  <a:ea typeface="+mj-ea"/>
                </a:rPr>
                <a:t>直接通信</a:t>
              </a:r>
              <a:endParaRPr lang="zh-CN" altLang="en-US" b="1" dirty="0">
                <a:solidFill>
                  <a:srgbClr val="11576A"/>
                </a:solidFill>
                <a:latin typeface="+mj-ea"/>
                <a:ea typeface="+mj-ea"/>
              </a:endParaRPr>
            </a:p>
          </p:txBody>
        </p:sp>
      </p:grpSp>
      <p:grpSp>
        <p:nvGrpSpPr>
          <p:cNvPr id="6" name="组合 5"/>
          <p:cNvGrpSpPr/>
          <p:nvPr/>
        </p:nvGrpSpPr>
        <p:grpSpPr>
          <a:xfrm>
            <a:off x="2567496" y="1260626"/>
            <a:ext cx="402612" cy="3013096"/>
            <a:chOff x="2567496" y="1260626"/>
            <a:chExt cx="402612" cy="3013096"/>
          </a:xfrm>
        </p:grpSpPr>
        <p:grpSp>
          <p:nvGrpSpPr>
            <p:cNvPr id="3" name="组合 2"/>
            <p:cNvGrpSpPr/>
            <p:nvPr/>
          </p:nvGrpSpPr>
          <p:grpSpPr>
            <a:xfrm>
              <a:off x="2567496" y="1971831"/>
              <a:ext cx="396262" cy="338554"/>
              <a:chOff x="2668574" y="1841495"/>
              <a:chExt cx="396262"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2668574" y="1841495"/>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4" name="组合 3"/>
            <p:cNvGrpSpPr/>
            <p:nvPr/>
          </p:nvGrpSpPr>
          <p:grpSpPr>
            <a:xfrm>
              <a:off x="2573846" y="1260626"/>
              <a:ext cx="396262" cy="338554"/>
              <a:chOff x="2674924" y="1130290"/>
              <a:chExt cx="396262"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92"/>
              <p:cNvSpPr txBox="1"/>
              <p:nvPr/>
            </p:nvSpPr>
            <p:spPr>
              <a:xfrm>
                <a:off x="2674924" y="1130290"/>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2" name="组合 1"/>
            <p:cNvGrpSpPr/>
            <p:nvPr/>
          </p:nvGrpSpPr>
          <p:grpSpPr>
            <a:xfrm>
              <a:off x="2573846" y="3935168"/>
              <a:ext cx="396262" cy="338554"/>
              <a:chOff x="2674924" y="3804832"/>
              <a:chExt cx="396262"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93"/>
              <p:cNvSpPr txBox="1"/>
              <p:nvPr/>
            </p:nvSpPr>
            <p:spPr>
              <a:xfrm>
                <a:off x="2674924" y="3804832"/>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98757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TextBox 75"/>
            <p:cNvSpPr txBox="1"/>
            <p:nvPr/>
          </p:nvSpPr>
          <p:spPr>
            <a:xfrm>
              <a:off x="1372014" y="1191994"/>
              <a:ext cx="825867"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A</a:t>
              </a:r>
              <a:endParaRPr lang="zh-CN" altLang="en-US" b="1" dirty="0">
                <a:solidFill>
                  <a:srgbClr val="11576A"/>
                </a:solidFill>
                <a:latin typeface="+mj-ea"/>
                <a:ea typeface="+mj-ea"/>
              </a:endParaRPr>
            </a:p>
          </p:txBody>
        </p:sp>
        <p:sp>
          <p:nvSpPr>
            <p:cNvPr id="77" name="TextBox 76"/>
            <p:cNvSpPr txBox="1"/>
            <p:nvPr/>
          </p:nvSpPr>
          <p:spPr>
            <a:xfrm>
              <a:off x="1383548" y="1918135"/>
              <a:ext cx="800219"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B</a:t>
              </a:r>
              <a:endParaRPr lang="zh-CN" altLang="en-US" b="1" dirty="0">
                <a:solidFill>
                  <a:srgbClr val="11576A"/>
                </a:solidFill>
                <a:latin typeface="+mj-ea"/>
                <a:ea typeface="+mj-ea"/>
              </a:endParaRPr>
            </a:p>
          </p:txBody>
        </p:sp>
        <p:sp>
          <p:nvSpPr>
            <p:cNvPr id="78" name="TextBox 77"/>
            <p:cNvSpPr txBox="1"/>
            <p:nvPr/>
          </p:nvSpPr>
          <p:spPr>
            <a:xfrm>
              <a:off x="1460491" y="3902434"/>
              <a:ext cx="646331" cy="369332"/>
            </a:xfrm>
            <a:prstGeom prst="rect">
              <a:avLst/>
            </a:prstGeom>
            <a:noFill/>
          </p:spPr>
          <p:txBody>
            <a:bodyPr wrap="none" rtlCol="0">
              <a:spAutoFit/>
            </a:bodyPr>
            <a:lstStyle/>
            <a:p>
              <a:r>
                <a:rPr lang="zh-CN" altLang="en-US" b="1" dirty="0" smtClean="0">
                  <a:solidFill>
                    <a:srgbClr val="11576A"/>
                  </a:solidFill>
                  <a:latin typeface="+mj-ea"/>
                  <a:ea typeface="+mj-ea"/>
                </a:rPr>
                <a:t>内核</a:t>
              </a:r>
              <a:endParaRPr lang="zh-CN" altLang="en-US" b="1" dirty="0">
                <a:solidFill>
                  <a:srgbClr val="11576A"/>
                </a:solidFill>
                <a:latin typeface="+mj-ea"/>
                <a:ea typeface="+mj-ea"/>
              </a:endParaRPr>
            </a:p>
          </p:txBody>
        </p:sp>
        <p:sp>
          <p:nvSpPr>
            <p:cNvPr id="90" name="TextBox 89"/>
            <p:cNvSpPr txBox="1"/>
            <p:nvPr/>
          </p:nvSpPr>
          <p:spPr>
            <a:xfrm>
              <a:off x="1230562" y="4426974"/>
              <a:ext cx="1107996" cy="369332"/>
            </a:xfrm>
            <a:prstGeom prst="rect">
              <a:avLst/>
            </a:prstGeom>
            <a:noFill/>
          </p:spPr>
          <p:txBody>
            <a:bodyPr wrap="none" rtlCol="0">
              <a:spAutoFit/>
            </a:bodyPr>
            <a:lstStyle/>
            <a:p>
              <a:r>
                <a:rPr lang="zh-CN" altLang="en-US" b="1" dirty="0" smtClean="0">
                  <a:solidFill>
                    <a:srgbClr val="11576A"/>
                  </a:solidFill>
                  <a:latin typeface="+mj-ea"/>
                  <a:ea typeface="+mj-ea"/>
                </a:rPr>
                <a:t>间接通信</a:t>
              </a:r>
              <a:endParaRPr lang="zh-CN" altLang="en-US" b="1" dirty="0">
                <a:solidFill>
                  <a:srgbClr val="11576A"/>
                </a:solidFill>
                <a:latin typeface="+mj-ea"/>
                <a:ea typeface="+mj-ea"/>
              </a:endParaRPr>
            </a:p>
          </p:txBody>
        </p:sp>
      </p:grpSp>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通信方式</a:t>
            </a:r>
            <a:endParaRPr lang="en-US" altLang="zh-CN" dirty="0"/>
          </a:p>
        </p:txBody>
      </p:sp>
      <p:cxnSp>
        <p:nvCxnSpPr>
          <p:cNvPr id="84" name="直接连接符 83"/>
          <p:cNvCxnSpPr/>
          <p:nvPr/>
        </p:nvCxnSpPr>
        <p:spPr>
          <a:xfrm rot="5400000">
            <a:off x="-5929386" y="264318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102801"/>
            <a:ext cx="313989" cy="1908000"/>
            <a:chOff x="2900418" y="2102801"/>
            <a:chExt cx="313989"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2</a:t>
              </a:r>
              <a:endParaRPr lang="zh-CN" altLang="en-US" sz="1600" b="1" dirty="0">
                <a:solidFill>
                  <a:srgbClr val="11576A"/>
                </a:solidFill>
                <a:latin typeface="+mj-ea"/>
                <a:ea typeface="+mj-ea"/>
              </a:endParaRPr>
            </a:p>
          </p:txBody>
        </p:sp>
      </p:grpSp>
      <p:grpSp>
        <p:nvGrpSpPr>
          <p:cNvPr id="7" name="组合 6"/>
          <p:cNvGrpSpPr/>
          <p:nvPr/>
        </p:nvGrpSpPr>
        <p:grpSpPr>
          <a:xfrm>
            <a:off x="2912621" y="1375244"/>
            <a:ext cx="839313" cy="2880000"/>
            <a:chOff x="2912621" y="1375244"/>
            <a:chExt cx="839313"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1</a:t>
              </a:r>
              <a:endParaRPr lang="zh-CN" altLang="en-US" sz="1600" b="1" dirty="0">
                <a:solidFill>
                  <a:srgbClr val="11576A"/>
                </a:solidFill>
                <a:latin typeface="+mj-ea"/>
                <a:ea typeface="+mj-ea"/>
              </a:endParaRPr>
            </a:p>
          </p:txBody>
        </p:sp>
      </p:grpSp>
      <p:grpSp>
        <p:nvGrpSpPr>
          <p:cNvPr id="10" name="组合 9"/>
          <p:cNvGrpSpPr/>
          <p:nvPr/>
        </p:nvGrpSpPr>
        <p:grpSpPr>
          <a:xfrm>
            <a:off x="3966866" y="98757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3966866" y="1773391"/>
              <a:ext cx="2088000" cy="240241"/>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3967181" y="2013633"/>
              <a:ext cx="2088000" cy="512083"/>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TextBox 78"/>
            <p:cNvSpPr txBox="1"/>
            <p:nvPr/>
          </p:nvSpPr>
          <p:spPr>
            <a:xfrm>
              <a:off x="4687700" y="3892860"/>
              <a:ext cx="646331" cy="369332"/>
            </a:xfrm>
            <a:prstGeom prst="rect">
              <a:avLst/>
            </a:prstGeom>
            <a:noFill/>
          </p:spPr>
          <p:txBody>
            <a:bodyPr wrap="none" rtlCol="0">
              <a:spAutoFit/>
            </a:bodyPr>
            <a:lstStyle/>
            <a:p>
              <a:r>
                <a:rPr lang="zh-CN" altLang="en-US" b="1" dirty="0" smtClean="0">
                  <a:solidFill>
                    <a:srgbClr val="11576A"/>
                  </a:solidFill>
                  <a:latin typeface="+mj-ea"/>
                  <a:ea typeface="+mj-ea"/>
                </a:rPr>
                <a:t>内核</a:t>
              </a:r>
              <a:endParaRPr lang="zh-CN" altLang="en-US" b="1" dirty="0">
                <a:solidFill>
                  <a:srgbClr val="11576A"/>
                </a:solidFill>
                <a:latin typeface="+mj-ea"/>
                <a:ea typeface="+mj-ea"/>
              </a:endParaRPr>
            </a:p>
          </p:txBody>
        </p:sp>
        <p:sp>
          <p:nvSpPr>
            <p:cNvPr id="80" name="TextBox 79"/>
            <p:cNvSpPr txBox="1"/>
            <p:nvPr/>
          </p:nvSpPr>
          <p:spPr>
            <a:xfrm>
              <a:off x="4604988" y="2080369"/>
              <a:ext cx="800219"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B</a:t>
              </a:r>
              <a:endParaRPr lang="zh-CN" altLang="en-US" b="1" dirty="0">
                <a:solidFill>
                  <a:srgbClr val="11576A"/>
                </a:solidFill>
                <a:latin typeface="+mj-ea"/>
                <a:ea typeface="+mj-ea"/>
              </a:endParaRPr>
            </a:p>
          </p:txBody>
        </p:sp>
        <p:sp>
          <p:nvSpPr>
            <p:cNvPr id="81" name="TextBox 80"/>
            <p:cNvSpPr txBox="1"/>
            <p:nvPr/>
          </p:nvSpPr>
          <p:spPr>
            <a:xfrm>
              <a:off x="4592165" y="1200170"/>
              <a:ext cx="825867" cy="369332"/>
            </a:xfrm>
            <a:prstGeom prst="rect">
              <a:avLst/>
            </a:prstGeom>
            <a:noFill/>
          </p:spPr>
          <p:txBody>
            <a:bodyPr wrap="none" rtlCol="0">
              <a:spAutoFit/>
            </a:bodyPr>
            <a:lstStyle/>
            <a:p>
              <a:r>
                <a:rPr lang="zh-CN" altLang="en-US" b="1" dirty="0" smtClean="0">
                  <a:solidFill>
                    <a:srgbClr val="11576A"/>
                  </a:solidFill>
                  <a:latin typeface="+mj-ea"/>
                  <a:ea typeface="+mj-ea"/>
                </a:rPr>
                <a:t>进程</a:t>
              </a:r>
              <a:r>
                <a:rPr lang="en-US" altLang="zh-CN" b="1" dirty="0" smtClean="0">
                  <a:solidFill>
                    <a:srgbClr val="11576A"/>
                  </a:solidFill>
                  <a:latin typeface="+mj-ea"/>
                  <a:ea typeface="+mj-ea"/>
                </a:rPr>
                <a:t>A</a:t>
              </a:r>
              <a:endParaRPr lang="zh-CN" altLang="en-US" b="1" dirty="0">
                <a:solidFill>
                  <a:srgbClr val="11576A"/>
                </a:solidFill>
                <a:latin typeface="+mj-ea"/>
                <a:ea typeface="+mj-ea"/>
              </a:endParaRPr>
            </a:p>
          </p:txBody>
        </p:sp>
        <p:sp>
          <p:nvSpPr>
            <p:cNvPr id="82" name="TextBox 81"/>
            <p:cNvSpPr txBox="1"/>
            <p:nvPr/>
          </p:nvSpPr>
          <p:spPr>
            <a:xfrm>
              <a:off x="4542332" y="1736081"/>
              <a:ext cx="915635" cy="307777"/>
            </a:xfrm>
            <a:prstGeom prst="rect">
              <a:avLst/>
            </a:prstGeom>
            <a:noFill/>
          </p:spPr>
          <p:txBody>
            <a:bodyPr wrap="none" rtlCol="0">
              <a:spAutoFit/>
            </a:bodyPr>
            <a:lstStyle/>
            <a:p>
              <a:r>
                <a:rPr lang="zh-CN" altLang="en-US" sz="1400" b="1" dirty="0" smtClean="0">
                  <a:solidFill>
                    <a:srgbClr val="11576A"/>
                  </a:solidFill>
                  <a:latin typeface="+mj-ea"/>
                  <a:ea typeface="+mj-ea"/>
                </a:rPr>
                <a:t>共享信道 </a:t>
              </a:r>
              <a:endParaRPr lang="zh-CN" altLang="en-US" sz="1400" b="1" dirty="0">
                <a:solidFill>
                  <a:srgbClr val="11576A"/>
                </a:solidFill>
                <a:latin typeface="+mj-ea"/>
                <a:ea typeface="+mj-ea"/>
              </a:endParaRPr>
            </a:p>
          </p:txBody>
        </p:sp>
        <p:sp>
          <p:nvSpPr>
            <p:cNvPr id="89" name="TextBox 88"/>
            <p:cNvSpPr txBox="1"/>
            <p:nvPr/>
          </p:nvSpPr>
          <p:spPr>
            <a:xfrm>
              <a:off x="4446152" y="4426974"/>
              <a:ext cx="1107996" cy="369332"/>
            </a:xfrm>
            <a:prstGeom prst="rect">
              <a:avLst/>
            </a:prstGeom>
            <a:noFill/>
          </p:spPr>
          <p:txBody>
            <a:bodyPr wrap="none" rtlCol="0">
              <a:spAutoFit/>
            </a:bodyPr>
            <a:lstStyle/>
            <a:p>
              <a:r>
                <a:rPr lang="zh-CN" altLang="en-US" b="1" dirty="0" smtClean="0">
                  <a:solidFill>
                    <a:srgbClr val="11576A"/>
                  </a:solidFill>
                  <a:latin typeface="+mj-ea"/>
                  <a:ea typeface="+mj-ea"/>
                </a:rPr>
                <a:t>直接通信</a:t>
              </a:r>
              <a:endParaRPr lang="zh-CN" altLang="en-US" b="1" dirty="0">
                <a:solidFill>
                  <a:srgbClr val="11576A"/>
                </a:solidFill>
                <a:latin typeface="+mj-ea"/>
                <a:ea typeface="+mj-ea"/>
              </a:endParaRPr>
            </a:p>
          </p:txBody>
        </p:sp>
      </p:grpSp>
      <p:grpSp>
        <p:nvGrpSpPr>
          <p:cNvPr id="12" name="组合 11"/>
          <p:cNvGrpSpPr/>
          <p:nvPr/>
        </p:nvGrpSpPr>
        <p:grpSpPr>
          <a:xfrm>
            <a:off x="6038568" y="1904135"/>
            <a:ext cx="642862" cy="432000"/>
            <a:chOff x="6038568" y="1875783"/>
            <a:chExt cx="642862" cy="432000"/>
          </a:xfrm>
        </p:grpSpPr>
        <p:cxnSp>
          <p:nvCxnSpPr>
            <p:cNvPr id="67" name="直接连接符 66"/>
            <p:cNvCxnSpPr/>
            <p:nvPr/>
          </p:nvCxnSpPr>
          <p:spPr>
            <a:xfrm>
              <a:off x="6043330" y="1921030"/>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6038568" y="2263933"/>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flipH="1" flipV="1">
              <a:off x="6109114" y="2090989"/>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370126" y="1934904"/>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2</a:t>
              </a:r>
              <a:endParaRPr lang="zh-CN" altLang="en-US" sz="1600" b="1" dirty="0">
                <a:solidFill>
                  <a:srgbClr val="11576A"/>
                </a:solidFill>
                <a:latin typeface="+mj-ea"/>
                <a:ea typeface="+mj-ea"/>
              </a:endParaRPr>
            </a:p>
          </p:txBody>
        </p:sp>
      </p:grpSp>
      <p:grpSp>
        <p:nvGrpSpPr>
          <p:cNvPr id="11" name="组合 10"/>
          <p:cNvGrpSpPr/>
          <p:nvPr/>
        </p:nvGrpSpPr>
        <p:grpSpPr>
          <a:xfrm>
            <a:off x="6038568" y="1425504"/>
            <a:ext cx="639466" cy="432000"/>
            <a:chOff x="6038568" y="1397152"/>
            <a:chExt cx="639466" cy="432000"/>
          </a:xfrm>
        </p:grpSpPr>
        <p:cxnSp>
          <p:nvCxnSpPr>
            <p:cNvPr id="66" name="直接箭头连接符 65"/>
            <p:cNvCxnSpPr/>
            <p:nvPr/>
          </p:nvCxnSpPr>
          <p:spPr>
            <a:xfrm rot="10800000">
              <a:off x="6038568" y="1782917"/>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flipH="1" flipV="1">
              <a:off x="6109114" y="1612358"/>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043330" y="144001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66730" y="1417334"/>
              <a:ext cx="311304" cy="338554"/>
            </a:xfrm>
            <a:prstGeom prst="rect">
              <a:avLst/>
            </a:prstGeom>
            <a:noFill/>
          </p:spPr>
          <p:txBody>
            <a:bodyPr wrap="none" rtlCol="0">
              <a:spAutoFit/>
            </a:bodyPr>
            <a:lstStyle/>
            <a:p>
              <a:r>
                <a:rPr lang="en-US" altLang="zh-CN" sz="1600" b="1" dirty="0" smtClean="0">
                  <a:solidFill>
                    <a:srgbClr val="11576A"/>
                  </a:solidFill>
                  <a:latin typeface="+mj-ea"/>
                  <a:ea typeface="+mj-ea"/>
                </a:rPr>
                <a:t>1</a:t>
              </a:r>
              <a:endParaRPr lang="zh-CN" altLang="en-US" sz="1600" b="1" dirty="0">
                <a:solidFill>
                  <a:srgbClr val="11576A"/>
                </a:solidFill>
                <a:latin typeface="+mj-ea"/>
                <a:ea typeface="+mj-ea"/>
              </a:endParaRPr>
            </a:p>
          </p:txBody>
        </p:sp>
      </p:grpSp>
      <p:grpSp>
        <p:nvGrpSpPr>
          <p:cNvPr id="6" name="组合 5"/>
          <p:cNvGrpSpPr/>
          <p:nvPr/>
        </p:nvGrpSpPr>
        <p:grpSpPr>
          <a:xfrm>
            <a:off x="2567496" y="1260626"/>
            <a:ext cx="402612" cy="3013096"/>
            <a:chOff x="2567496" y="1260626"/>
            <a:chExt cx="402612" cy="3013096"/>
          </a:xfrm>
        </p:grpSpPr>
        <p:grpSp>
          <p:nvGrpSpPr>
            <p:cNvPr id="3" name="组合 2"/>
            <p:cNvGrpSpPr/>
            <p:nvPr/>
          </p:nvGrpSpPr>
          <p:grpSpPr>
            <a:xfrm>
              <a:off x="2567496" y="1971831"/>
              <a:ext cx="396262" cy="338554"/>
              <a:chOff x="2668574" y="1841495"/>
              <a:chExt cx="396262"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TextBox 73"/>
              <p:cNvSpPr txBox="1"/>
              <p:nvPr/>
            </p:nvSpPr>
            <p:spPr>
              <a:xfrm>
                <a:off x="2668574" y="1841495"/>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4" name="组合 3"/>
            <p:cNvGrpSpPr/>
            <p:nvPr/>
          </p:nvGrpSpPr>
          <p:grpSpPr>
            <a:xfrm>
              <a:off x="2573846" y="1260626"/>
              <a:ext cx="396262" cy="338554"/>
              <a:chOff x="2674924" y="1130290"/>
              <a:chExt cx="396262"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92"/>
              <p:cNvSpPr txBox="1"/>
              <p:nvPr/>
            </p:nvSpPr>
            <p:spPr>
              <a:xfrm>
                <a:off x="2674924" y="1130290"/>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nvGrpSpPr>
            <p:cNvPr id="2" name="组合 1"/>
            <p:cNvGrpSpPr/>
            <p:nvPr/>
          </p:nvGrpSpPr>
          <p:grpSpPr>
            <a:xfrm>
              <a:off x="2573846" y="3935168"/>
              <a:ext cx="396262" cy="338554"/>
              <a:chOff x="2674924" y="3804832"/>
              <a:chExt cx="396262"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93"/>
              <p:cNvSpPr txBox="1"/>
              <p:nvPr/>
            </p:nvSpPr>
            <p:spPr>
              <a:xfrm>
                <a:off x="2674924" y="3804832"/>
                <a:ext cx="396262" cy="338554"/>
              </a:xfrm>
              <a:prstGeom prst="rect">
                <a:avLst/>
              </a:prstGeom>
              <a:noFill/>
            </p:spPr>
            <p:txBody>
              <a:bodyPr wrap="none" rtlCol="0">
                <a:spAutoFit/>
              </a:bodyPr>
              <a:lstStyle/>
              <a:p>
                <a:r>
                  <a:rPr lang="en-US" altLang="zh-CN" sz="1600" b="1" dirty="0" smtClean="0">
                    <a:solidFill>
                      <a:schemeClr val="bg1"/>
                    </a:solidFill>
                    <a:latin typeface="+mj-ea"/>
                    <a:ea typeface="+mj-ea"/>
                  </a:rPr>
                  <a:t>M</a:t>
                </a:r>
                <a:endParaRPr lang="zh-CN" altLang="en-US" sz="1600" b="1" dirty="0">
                  <a:solidFill>
                    <a:schemeClr val="bg1"/>
                  </a:solidFill>
                  <a:latin typeface="+mj-ea"/>
                  <a:ea typeface="+mj-ea"/>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直接通信</a:t>
            </a:r>
            <a:endParaRPr lang="en-US" altLang="zh-CN" dirty="0"/>
          </a:p>
        </p:txBody>
      </p:sp>
      <p:grpSp>
        <p:nvGrpSpPr>
          <p:cNvPr id="3" name="组合 2"/>
          <p:cNvGrpSpPr/>
          <p:nvPr/>
        </p:nvGrpSpPr>
        <p:grpSpPr>
          <a:xfrm>
            <a:off x="844893" y="1000114"/>
            <a:ext cx="5870247" cy="998540"/>
            <a:chOff x="844893" y="1000114"/>
            <a:chExt cx="5870247" cy="998540"/>
          </a:xfrm>
        </p:grpSpPr>
        <p:sp>
          <p:nvSpPr>
            <p:cNvPr id="9" name="内容占位符 2"/>
            <p:cNvSpPr txBox="1"/>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smtClean="0"/>
                <a:t>进程必须正确的命名对方</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1" cstate="print"/>
            <a:stretch>
              <a:fillRect/>
            </a:stretch>
          </p:blipFill>
          <p:spPr>
            <a:xfrm>
              <a:off x="1262422" y="1747832"/>
              <a:ext cx="151066" cy="148997"/>
            </a:xfrm>
            <a:prstGeom prst="rect">
              <a:avLst/>
            </a:prstGeom>
            <a:effectLst/>
          </p:spPr>
        </p:pic>
        <p:sp>
          <p:nvSpPr>
            <p:cNvPr id="17" name="内容占位符 2"/>
            <p:cNvSpPr txBox="1"/>
            <p:nvPr/>
          </p:nvSpPr>
          <p:spPr>
            <a:xfrm>
              <a:off x="1394985" y="164305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receive(Q, message) – </a:t>
              </a:r>
              <a:r>
                <a:rPr lang="zh-CN" altLang="en-US" dirty="0" smtClean="0"/>
                <a:t>从进程</a:t>
              </a:r>
              <a:r>
                <a:rPr lang="en-US" altLang="zh-CN" dirty="0" smtClean="0"/>
                <a:t> Q</a:t>
              </a:r>
              <a:r>
                <a:rPr lang="zh-CN" altLang="en-US" dirty="0" smtClean="0"/>
                <a:t>接受消息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p:nvPr/>
          </p:nvSpPr>
          <p:spPr>
            <a:xfrm>
              <a:off x="1394985" y="1331904"/>
              <a:ext cx="489152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send (P, message) – </a:t>
              </a:r>
              <a:r>
                <a:rPr lang="zh-CN" altLang="en-US" dirty="0" smtClean="0"/>
                <a:t>发送信息到进程</a:t>
              </a:r>
              <a:r>
                <a:rPr lang="en-US" altLang="zh-CN" dirty="0" smtClean="0"/>
                <a:t>P</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428061"/>
              <a:ext cx="151066" cy="148997"/>
            </a:xfrm>
            <a:prstGeom prst="rect">
              <a:avLst/>
            </a:prstGeom>
            <a:effectLst/>
          </p:spPr>
        </p:pic>
      </p:grpSp>
      <p:grpSp>
        <p:nvGrpSpPr>
          <p:cNvPr id="5" name="组合 4"/>
          <p:cNvGrpSpPr/>
          <p:nvPr/>
        </p:nvGrpSpPr>
        <p:grpSpPr>
          <a:xfrm>
            <a:off x="1262422" y="2298698"/>
            <a:ext cx="2095132" cy="351743"/>
            <a:chOff x="1262422" y="2298698"/>
            <a:chExt cx="2095132" cy="351743"/>
          </a:xfrm>
        </p:grpSpPr>
        <p:sp>
          <p:nvSpPr>
            <p:cNvPr id="30" name="内容占位符 2"/>
            <p:cNvSpPr txBox="1"/>
            <p:nvPr/>
          </p:nvSpPr>
          <p:spPr>
            <a:xfrm>
              <a:off x="1394985" y="229869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自动建立链路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1" cstate="print"/>
            <a:stretch>
              <a:fillRect/>
            </a:stretch>
          </p:blipFill>
          <p:spPr>
            <a:xfrm>
              <a:off x="1262422" y="2394855"/>
              <a:ext cx="151066" cy="148997"/>
            </a:xfrm>
            <a:prstGeom prst="rect">
              <a:avLst/>
            </a:prstGeom>
            <a:effectLst/>
          </p:spPr>
        </p:pic>
      </p:grpSp>
      <p:grpSp>
        <p:nvGrpSpPr>
          <p:cNvPr id="4" name="组合 3"/>
          <p:cNvGrpSpPr/>
          <p:nvPr/>
        </p:nvGrpSpPr>
        <p:grpSpPr>
          <a:xfrm>
            <a:off x="844893" y="1928808"/>
            <a:ext cx="2298347" cy="400110"/>
            <a:chOff x="844893" y="1928808"/>
            <a:chExt cx="2298347" cy="400110"/>
          </a:xfrm>
        </p:grpSpPr>
        <p:sp>
          <p:nvSpPr>
            <p:cNvPr id="32" name="内容占位符 2"/>
            <p:cNvSpPr txBox="1"/>
            <p:nvPr/>
          </p:nvSpPr>
          <p:spPr>
            <a:xfrm>
              <a:off x="1142976" y="195420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通信链路的属性</a:t>
              </a:r>
              <a:endParaRPr lang="en-US" altLang="zh-CN" dirty="0"/>
            </a:p>
          </p:txBody>
        </p:sp>
        <p:sp>
          <p:nvSpPr>
            <p:cNvPr id="33" name="TextBox 32"/>
            <p:cNvSpPr txBox="1"/>
            <p:nvPr/>
          </p:nvSpPr>
          <p:spPr>
            <a:xfrm>
              <a:off x="844893" y="192880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62422" y="2605088"/>
            <a:ext cx="4023958" cy="658133"/>
            <a:chOff x="1262422" y="2605088"/>
            <a:chExt cx="4023958" cy="658133"/>
          </a:xfrm>
        </p:grpSpPr>
        <p:sp>
          <p:nvSpPr>
            <p:cNvPr id="34" name="内容占位符 2"/>
            <p:cNvSpPr txBox="1"/>
            <p:nvPr/>
          </p:nvSpPr>
          <p:spPr>
            <a:xfrm>
              <a:off x="1394985" y="2605088"/>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一条链路恰好对应一对通信进程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1" cstate="print"/>
            <a:stretch>
              <a:fillRect/>
            </a:stretch>
          </p:blipFill>
          <p:spPr>
            <a:xfrm>
              <a:off x="1262422" y="2701245"/>
              <a:ext cx="151066" cy="148997"/>
            </a:xfrm>
            <a:prstGeom prst="rect">
              <a:avLst/>
            </a:prstGeom>
            <a:effectLst/>
          </p:spPr>
        </p:pic>
        <p:sp>
          <p:nvSpPr>
            <p:cNvPr id="36" name="内容占位符 2"/>
            <p:cNvSpPr txBox="1"/>
            <p:nvPr/>
          </p:nvSpPr>
          <p:spPr>
            <a:xfrm>
              <a:off x="1394985" y="2911478"/>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每对进程之间只有一个链接存在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1" cstate="print"/>
            <a:stretch>
              <a:fillRect/>
            </a:stretch>
          </p:blipFill>
          <p:spPr>
            <a:xfrm>
              <a:off x="1262422" y="3007635"/>
              <a:ext cx="151066" cy="148997"/>
            </a:xfrm>
            <a:prstGeom prst="rect">
              <a:avLst/>
            </a:prstGeom>
            <a:effectLst/>
          </p:spPr>
        </p:pic>
      </p:grpSp>
      <p:grpSp>
        <p:nvGrpSpPr>
          <p:cNvPr id="6" name="组合 5"/>
          <p:cNvGrpSpPr/>
          <p:nvPr/>
        </p:nvGrpSpPr>
        <p:grpSpPr>
          <a:xfrm>
            <a:off x="1262422" y="3217868"/>
            <a:ext cx="4381148" cy="351743"/>
            <a:chOff x="1262422" y="3217868"/>
            <a:chExt cx="4381148" cy="351743"/>
          </a:xfrm>
        </p:grpSpPr>
        <p:sp>
          <p:nvSpPr>
            <p:cNvPr id="40" name="内容占位符 2"/>
            <p:cNvSpPr txBox="1"/>
            <p:nvPr/>
          </p:nvSpPr>
          <p:spPr>
            <a:xfrm>
              <a:off x="1394985" y="32178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链接可以是单向的，但通常为双向的</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1" cstate="print"/>
            <a:stretch>
              <a:fillRect/>
            </a:stretch>
          </p:blipFill>
          <p:spPr>
            <a:xfrm>
              <a:off x="1262422" y="331402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间接通信</a:t>
            </a:r>
            <a:endParaRPr lang="en-US" altLang="zh-CN" dirty="0"/>
          </a:p>
        </p:txBody>
      </p:sp>
      <p:grpSp>
        <p:nvGrpSpPr>
          <p:cNvPr id="3" name="组合 2"/>
          <p:cNvGrpSpPr/>
          <p:nvPr/>
        </p:nvGrpSpPr>
        <p:grpSpPr>
          <a:xfrm>
            <a:off x="844893" y="1000114"/>
            <a:ext cx="5870247" cy="642942"/>
            <a:chOff x="844893" y="1000114"/>
            <a:chExt cx="5870247" cy="642942"/>
          </a:xfrm>
        </p:grpSpPr>
        <p:sp>
          <p:nvSpPr>
            <p:cNvPr id="9" name="内容占位符 2"/>
            <p:cNvSpPr txBox="1"/>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通过操作系统维护的消息队列实现进程间的消息接收和发送</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1961241"/>
            <a:ext cx="5452718" cy="355598"/>
            <a:chOff x="1262422" y="1961241"/>
            <a:chExt cx="5452718" cy="355598"/>
          </a:xfrm>
        </p:grpSpPr>
        <p:pic>
          <p:nvPicPr>
            <p:cNvPr id="14" name="图片 13" descr="小点1.png"/>
            <p:cNvPicPr>
              <a:picLocks noChangeAspect="1"/>
            </p:cNvPicPr>
            <p:nvPr/>
          </p:nvPicPr>
          <p:blipFill>
            <a:blip r:embed="rId1" cstate="print"/>
            <a:stretch>
              <a:fillRect/>
            </a:stretch>
          </p:blipFill>
          <p:spPr>
            <a:xfrm>
              <a:off x="1262422" y="2066017"/>
              <a:ext cx="151066" cy="148997"/>
            </a:xfrm>
            <a:prstGeom prst="rect">
              <a:avLst/>
            </a:prstGeom>
            <a:effectLst/>
          </p:spPr>
        </p:pic>
        <p:sp>
          <p:nvSpPr>
            <p:cNvPr id="17" name="内容占位符 2"/>
            <p:cNvSpPr txBox="1"/>
            <p:nvPr/>
          </p:nvSpPr>
          <p:spPr>
            <a:xfrm>
              <a:off x="1394985" y="1961241"/>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只有共享了相同消息队列的进程，才能够通信</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1650089"/>
            <a:ext cx="4381148" cy="351743"/>
            <a:chOff x="1262422" y="1650089"/>
            <a:chExt cx="4381148" cy="351743"/>
          </a:xfrm>
        </p:grpSpPr>
        <p:sp>
          <p:nvSpPr>
            <p:cNvPr id="26" name="内容占位符 2"/>
            <p:cNvSpPr txBox="1"/>
            <p:nvPr/>
          </p:nvSpPr>
          <p:spPr>
            <a:xfrm>
              <a:off x="1394985" y="1650089"/>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每个消息队列都有一个唯一的标识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746246"/>
              <a:ext cx="151066" cy="148997"/>
            </a:xfrm>
            <a:prstGeom prst="rect">
              <a:avLst/>
            </a:prstGeom>
            <a:effectLst/>
          </p:spPr>
        </p:pic>
      </p:grpSp>
      <p:grpSp>
        <p:nvGrpSpPr>
          <p:cNvPr id="7" name="组合 6"/>
          <p:cNvGrpSpPr/>
          <p:nvPr/>
        </p:nvGrpSpPr>
        <p:grpSpPr>
          <a:xfrm>
            <a:off x="1262422" y="2616883"/>
            <a:ext cx="5524156" cy="351743"/>
            <a:chOff x="1262422" y="2616883"/>
            <a:chExt cx="5524156" cy="351743"/>
          </a:xfrm>
        </p:grpSpPr>
        <p:sp>
          <p:nvSpPr>
            <p:cNvPr id="30" name="内容占位符 2"/>
            <p:cNvSpPr txBox="1"/>
            <p:nvPr/>
          </p:nvSpPr>
          <p:spPr>
            <a:xfrm>
              <a:off x="1394985" y="2616883"/>
              <a:ext cx="539159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只有共享了相同消息队列的进程，才建立连接</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1" cstate="print"/>
            <a:stretch>
              <a:fillRect/>
            </a:stretch>
          </p:blipFill>
          <p:spPr>
            <a:xfrm>
              <a:off x="1262422" y="2713040"/>
              <a:ext cx="151066" cy="148997"/>
            </a:xfrm>
            <a:prstGeom prst="rect">
              <a:avLst/>
            </a:prstGeom>
            <a:effectLst/>
          </p:spPr>
        </p:pic>
      </p:grpSp>
      <p:grpSp>
        <p:nvGrpSpPr>
          <p:cNvPr id="6" name="组合 5"/>
          <p:cNvGrpSpPr/>
          <p:nvPr/>
        </p:nvGrpSpPr>
        <p:grpSpPr>
          <a:xfrm>
            <a:off x="844893" y="2246993"/>
            <a:ext cx="2298347" cy="400110"/>
            <a:chOff x="844893" y="2246993"/>
            <a:chExt cx="2298347" cy="400110"/>
          </a:xfrm>
        </p:grpSpPr>
        <p:sp>
          <p:nvSpPr>
            <p:cNvPr id="32" name="内容占位符 2"/>
            <p:cNvSpPr txBox="1"/>
            <p:nvPr/>
          </p:nvSpPr>
          <p:spPr>
            <a:xfrm>
              <a:off x="1142976" y="2272393"/>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通信链路的属性</a:t>
              </a:r>
              <a:endParaRPr lang="en-US" altLang="zh-CN" dirty="0"/>
            </a:p>
          </p:txBody>
        </p:sp>
        <p:sp>
          <p:nvSpPr>
            <p:cNvPr id="33" name="TextBox 32"/>
            <p:cNvSpPr txBox="1"/>
            <p:nvPr/>
          </p:nvSpPr>
          <p:spPr>
            <a:xfrm>
              <a:off x="844893" y="22469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262422" y="2923273"/>
            <a:ext cx="3023826" cy="351743"/>
            <a:chOff x="1262422" y="2923273"/>
            <a:chExt cx="3023826" cy="351743"/>
          </a:xfrm>
        </p:grpSpPr>
        <p:sp>
          <p:nvSpPr>
            <p:cNvPr id="34" name="内容占位符 2"/>
            <p:cNvSpPr txBox="1"/>
            <p:nvPr/>
          </p:nvSpPr>
          <p:spPr>
            <a:xfrm>
              <a:off x="1394985" y="2923273"/>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连接可以是单向或双向</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5" name="图片 34" descr="小点1.png"/>
            <p:cNvPicPr>
              <a:picLocks noChangeAspect="1"/>
            </p:cNvPicPr>
            <p:nvPr/>
          </p:nvPicPr>
          <p:blipFill>
            <a:blip r:embed="rId1" cstate="print"/>
            <a:stretch>
              <a:fillRect/>
            </a:stretch>
          </p:blipFill>
          <p:spPr>
            <a:xfrm>
              <a:off x="1262422" y="3019430"/>
              <a:ext cx="151066" cy="148997"/>
            </a:xfrm>
            <a:prstGeom prst="rect">
              <a:avLst/>
            </a:prstGeom>
            <a:effectLst/>
          </p:spPr>
        </p:pic>
      </p:grpSp>
      <p:grpSp>
        <p:nvGrpSpPr>
          <p:cNvPr id="2" name="组合 1"/>
          <p:cNvGrpSpPr/>
          <p:nvPr/>
        </p:nvGrpSpPr>
        <p:grpSpPr>
          <a:xfrm>
            <a:off x="1262422" y="3229663"/>
            <a:ext cx="4023958" cy="658133"/>
            <a:chOff x="1262422" y="3229663"/>
            <a:chExt cx="4023958" cy="658133"/>
          </a:xfrm>
        </p:grpSpPr>
        <p:sp>
          <p:nvSpPr>
            <p:cNvPr id="36" name="内容占位符 2"/>
            <p:cNvSpPr txBox="1"/>
            <p:nvPr/>
          </p:nvSpPr>
          <p:spPr>
            <a:xfrm>
              <a:off x="1394985" y="3229663"/>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消息队列可以与多个进程相关联</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7" name="图片 36" descr="小点1.png"/>
            <p:cNvPicPr>
              <a:picLocks noChangeAspect="1"/>
            </p:cNvPicPr>
            <p:nvPr/>
          </p:nvPicPr>
          <p:blipFill>
            <a:blip r:embed="rId1" cstate="print"/>
            <a:stretch>
              <a:fillRect/>
            </a:stretch>
          </p:blipFill>
          <p:spPr>
            <a:xfrm>
              <a:off x="1262422" y="3325820"/>
              <a:ext cx="151066" cy="148997"/>
            </a:xfrm>
            <a:prstGeom prst="rect">
              <a:avLst/>
            </a:prstGeom>
            <a:effectLst/>
          </p:spPr>
        </p:pic>
        <p:sp>
          <p:nvSpPr>
            <p:cNvPr id="40" name="内容占位符 2"/>
            <p:cNvSpPr txBox="1"/>
            <p:nvPr/>
          </p:nvSpPr>
          <p:spPr>
            <a:xfrm>
              <a:off x="1394985" y="3536053"/>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每对进程可以共享多个消息队列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1" cstate="print"/>
            <a:stretch>
              <a:fillRect/>
            </a:stretch>
          </p:blipFill>
          <p:spPr>
            <a:xfrm>
              <a:off x="1262422" y="3632210"/>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间接通信</a:t>
            </a:r>
            <a:endParaRPr lang="en-US" altLang="zh-CN" dirty="0"/>
          </a:p>
        </p:txBody>
      </p:sp>
      <p:grpSp>
        <p:nvGrpSpPr>
          <p:cNvPr id="2" name="组合 1"/>
          <p:cNvGrpSpPr/>
          <p:nvPr/>
        </p:nvGrpSpPr>
        <p:grpSpPr>
          <a:xfrm>
            <a:off x="844893" y="1000114"/>
            <a:ext cx="4155735" cy="1305837"/>
            <a:chOff x="844893" y="1000114"/>
            <a:chExt cx="4155735" cy="1305837"/>
          </a:xfrm>
        </p:grpSpPr>
        <p:sp>
          <p:nvSpPr>
            <p:cNvPr id="9" name="内容占位符 2"/>
            <p:cNvSpPr txBox="1"/>
            <p:nvPr/>
          </p:nvSpPr>
          <p:spPr>
            <a:xfrm>
              <a:off x="1142976" y="1000114"/>
              <a:ext cx="184484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通信流程</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1" cstate="print"/>
            <a:stretch>
              <a:fillRect/>
            </a:stretch>
          </p:blipFill>
          <p:spPr>
            <a:xfrm>
              <a:off x="1262422" y="1747832"/>
              <a:ext cx="151066" cy="148997"/>
            </a:xfrm>
            <a:prstGeom prst="rect">
              <a:avLst/>
            </a:prstGeom>
            <a:effectLst/>
          </p:spPr>
        </p:pic>
        <p:sp>
          <p:nvSpPr>
            <p:cNvPr id="17" name="内容占位符 2"/>
            <p:cNvSpPr txBox="1"/>
            <p:nvPr/>
          </p:nvSpPr>
          <p:spPr>
            <a:xfrm>
              <a:off x="1394985" y="1643056"/>
              <a:ext cx="36056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通过消息队列发送和接收消息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p:nvPr/>
          </p:nvSpPr>
          <p:spPr>
            <a:xfrm>
              <a:off x="1394985" y="1331904"/>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创建一个新的消息队列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428061"/>
              <a:ext cx="151066" cy="148997"/>
            </a:xfrm>
            <a:prstGeom prst="rect">
              <a:avLst/>
            </a:prstGeom>
            <a:effectLst/>
          </p:spPr>
        </p:pic>
        <p:sp>
          <p:nvSpPr>
            <p:cNvPr id="30" name="内容占位符 2"/>
            <p:cNvSpPr txBox="1"/>
            <p:nvPr/>
          </p:nvSpPr>
          <p:spPr>
            <a:xfrm>
              <a:off x="1394985" y="195420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销毁消息队列</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1" name="图片 30" descr="小点1.png"/>
            <p:cNvPicPr>
              <a:picLocks noChangeAspect="1"/>
            </p:cNvPicPr>
            <p:nvPr/>
          </p:nvPicPr>
          <p:blipFill>
            <a:blip r:embed="rId1" cstate="print"/>
            <a:stretch>
              <a:fillRect/>
            </a:stretch>
          </p:blipFill>
          <p:spPr>
            <a:xfrm>
              <a:off x="1262422" y="2050365"/>
              <a:ext cx="151066" cy="148997"/>
            </a:xfrm>
            <a:prstGeom prst="rect">
              <a:avLst/>
            </a:prstGeom>
            <a:effectLst/>
          </p:spPr>
        </p:pic>
      </p:grpSp>
      <p:grpSp>
        <p:nvGrpSpPr>
          <p:cNvPr id="3" name="组合 2"/>
          <p:cNvGrpSpPr/>
          <p:nvPr/>
        </p:nvGrpSpPr>
        <p:grpSpPr>
          <a:xfrm>
            <a:off x="844893" y="2234293"/>
            <a:ext cx="5870247" cy="1013737"/>
            <a:chOff x="844893" y="2234293"/>
            <a:chExt cx="5870247" cy="1013737"/>
          </a:xfrm>
        </p:grpSpPr>
        <p:sp>
          <p:nvSpPr>
            <p:cNvPr id="32" name="内容占位符 2"/>
            <p:cNvSpPr txBox="1"/>
            <p:nvPr/>
          </p:nvSpPr>
          <p:spPr>
            <a:xfrm>
              <a:off x="1142976" y="2272393"/>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基本通信操作</a:t>
              </a:r>
              <a:endParaRPr lang="en-US" altLang="zh-CN" dirty="0"/>
            </a:p>
          </p:txBody>
        </p:sp>
        <p:sp>
          <p:nvSpPr>
            <p:cNvPr id="33" name="TextBox 32"/>
            <p:cNvSpPr txBox="1"/>
            <p:nvPr/>
          </p:nvSpPr>
          <p:spPr>
            <a:xfrm>
              <a:off x="844893" y="22342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4" name="内容占位符 2"/>
            <p:cNvSpPr txBox="1"/>
            <p:nvPr/>
          </p:nvSpPr>
          <p:spPr>
            <a:xfrm>
              <a:off x="1394985" y="2589897"/>
              <a:ext cx="482008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send(A, message) – </a:t>
              </a:r>
              <a:r>
                <a:rPr lang="zh-CN" altLang="en-US" dirty="0" smtClean="0"/>
                <a:t>发送消息到队列</a:t>
              </a:r>
              <a:r>
                <a:rPr lang="en-US" altLang="zh-CN" dirty="0" smtClean="0"/>
                <a:t>A</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内容占位符 2"/>
            <p:cNvSpPr txBox="1"/>
            <p:nvPr/>
          </p:nvSpPr>
          <p:spPr>
            <a:xfrm>
              <a:off x="1394985" y="289628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receive(A, message) – </a:t>
              </a:r>
              <a:r>
                <a:rPr lang="zh-CN" altLang="en-US" dirty="0" smtClean="0"/>
                <a:t>从队列</a:t>
              </a:r>
              <a:r>
                <a:rPr lang="en-US" altLang="zh-CN" dirty="0" smtClean="0"/>
                <a:t> A</a:t>
              </a:r>
              <a:r>
                <a:rPr lang="zh-CN" altLang="en-US" dirty="0" smtClean="0"/>
                <a:t>接受消息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进程通信可划分为阻塞（同步）或非阻塞（异步）</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阻塞发送</a:t>
              </a:r>
              <a:endParaRPr lang="en-US" altLang="zh-CN" dirty="0" smtClean="0"/>
            </a:p>
            <a:p>
              <a:pPr marL="0" lvl="1" indent="0">
                <a:lnSpc>
                  <a:spcPct val="90000"/>
                </a:lnSpc>
              </a:pPr>
              <a:r>
                <a:rPr lang="zh-CN" altLang="en-US" dirty="0" smtClean="0"/>
                <a:t>发送者在发送消息后进入等待，直到接收者成功收到</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阻塞通信</a:t>
              </a:r>
              <a:endParaRPr lang="en-US" altLang="zh-CN" dirty="0" smtClean="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4" name="组合 3"/>
          <p:cNvGrpSpPr/>
          <p:nvPr/>
        </p:nvGrpSpPr>
        <p:grpSpPr>
          <a:xfrm>
            <a:off x="1262422" y="1937379"/>
            <a:ext cx="5667032" cy="641350"/>
            <a:chOff x="1262422" y="1963978"/>
            <a:chExt cx="5667032" cy="641350"/>
          </a:xfrm>
        </p:grpSpPr>
        <p:pic>
          <p:nvPicPr>
            <p:cNvPr id="29" name="图片 28" descr="小点1.png"/>
            <p:cNvPicPr>
              <a:picLocks noChangeAspect="1"/>
            </p:cNvPicPr>
            <p:nvPr/>
          </p:nvPicPr>
          <p:blipFill>
            <a:blip r:embed="rId1" cstate="print"/>
            <a:stretch>
              <a:fillRect/>
            </a:stretch>
          </p:blipFill>
          <p:spPr>
            <a:xfrm>
              <a:off x="1262422" y="2306636"/>
              <a:ext cx="151066" cy="148997"/>
            </a:xfrm>
            <a:prstGeom prst="rect">
              <a:avLst/>
            </a:prstGeom>
            <a:effectLst/>
          </p:spPr>
        </p:pic>
        <p:sp>
          <p:nvSpPr>
            <p:cNvPr id="30" name="内容占位符 2"/>
            <p:cNvSpPr txBox="1"/>
            <p:nvPr/>
          </p:nvSpPr>
          <p:spPr>
            <a:xfrm>
              <a:off x="1394985" y="2249730"/>
              <a:ext cx="4462899"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软件：文件、数据库和信号量等数据结构</a:t>
              </a:r>
              <a:endParaRPr kumimoji="0" lang="zh-CN" altLang="en-US" sz="1600" b="1" i="0" u="none" strike="noStrike" kern="1200" cap="none" spc="0" normalizeH="0" baseline="0" noProof="0" dirty="0">
                <a:ln>
                  <a:noFill/>
                </a:ln>
                <a:solidFill>
                  <a:srgbClr val="11576A"/>
                </a:solidFill>
                <a:effectLst/>
                <a:uLnTx/>
                <a:uFillTx/>
              </a:endParaRPr>
            </a:p>
          </p:txBody>
        </p:sp>
        <p:pic>
          <p:nvPicPr>
            <p:cNvPr id="14" name="图片 13" descr="小点1.png"/>
            <p:cNvPicPr>
              <a:picLocks noChangeAspect="1"/>
            </p:cNvPicPr>
            <p:nvPr/>
          </p:nvPicPr>
          <p:blipFill>
            <a:blip r:embed="rId1" cstate="print"/>
            <a:stretch>
              <a:fillRect/>
            </a:stretch>
          </p:blipFill>
          <p:spPr>
            <a:xfrm>
              <a:off x="1262422" y="2033584"/>
              <a:ext cx="151066" cy="148997"/>
            </a:xfrm>
            <a:prstGeom prst="rect">
              <a:avLst/>
            </a:prstGeom>
            <a:effectLst/>
          </p:spPr>
        </p:pic>
        <p:sp>
          <p:nvSpPr>
            <p:cNvPr id="17" name="内容占位符 2"/>
            <p:cNvSpPr txBox="1"/>
            <p:nvPr/>
          </p:nvSpPr>
          <p:spPr>
            <a:xfrm>
              <a:off x="1394985" y="1963978"/>
              <a:ext cx="5534469" cy="2984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硬件：处理器、</a:t>
              </a:r>
              <a:r>
                <a:rPr lang="en-US" altLang="zh-CN" sz="1600" dirty="0" smtClean="0"/>
                <a:t>I / O</a:t>
              </a:r>
              <a:r>
                <a:rPr lang="zh-CN" altLang="en-US" sz="1600" dirty="0" smtClean="0"/>
                <a:t>通道、主和副存储器、设备等</a:t>
              </a:r>
              <a:endParaRPr kumimoji="0" lang="zh-CN" altLang="en-US" sz="1600" b="1" i="0" u="none" strike="noStrike" kern="1200" cap="none" spc="0" normalizeH="0" baseline="0" noProof="0" dirty="0">
                <a:ln>
                  <a:noFill/>
                </a:ln>
                <a:solidFill>
                  <a:srgbClr val="11576A"/>
                </a:solidFill>
                <a:effectLst/>
                <a:uLnTx/>
                <a:uFillTx/>
              </a:endParaRPr>
            </a:p>
          </p:txBody>
        </p:sp>
      </p:grpSp>
      <p:grpSp>
        <p:nvGrpSpPr>
          <p:cNvPr id="3" name="组合 2"/>
          <p:cNvGrpSpPr/>
          <p:nvPr/>
        </p:nvGrpSpPr>
        <p:grpSpPr>
          <a:xfrm>
            <a:off x="844893" y="1635646"/>
            <a:ext cx="2441223" cy="369332"/>
            <a:chOff x="844893" y="1662245"/>
            <a:chExt cx="2441223" cy="369332"/>
          </a:xfrm>
        </p:grpSpPr>
        <p:sp>
          <p:nvSpPr>
            <p:cNvPr id="20" name="内容占位符 2"/>
            <p:cNvSpPr txBox="1"/>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可重用资源（</a:t>
              </a:r>
              <a:r>
                <a:rPr lang="en-US" altLang="zh-CN" sz="1800" dirty="0" smtClean="0">
                  <a:solidFill>
                    <a:srgbClr val="C00000"/>
                  </a:solidFill>
                </a:rPr>
                <a:t>Reusable Resource</a:t>
              </a:r>
              <a:r>
                <a:rPr lang="zh-CN" altLang="en-US" sz="1800" dirty="0" smtClean="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进程通信可划分为阻塞（同步）或非阻塞（异步）</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阻塞发送</a:t>
              </a:r>
              <a:endParaRPr lang="en-US" altLang="zh-CN" dirty="0" smtClean="0"/>
            </a:p>
          </p:txBody>
        </p:sp>
        <p:pic>
          <p:nvPicPr>
            <p:cNvPr id="27" name="图片 26" descr="小点1.png"/>
            <p:cNvPicPr>
              <a:picLocks noChangeAspect="1"/>
            </p:cNvPicPr>
            <p:nvPr/>
          </p:nvPicPr>
          <p:blipFill>
            <a:blip r:embed="rId1"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阻塞通信</a:t>
              </a:r>
              <a:endParaRPr lang="en-US" altLang="zh-CN" dirty="0" smtClean="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262422" y="2008184"/>
            <a:ext cx="7270018" cy="596904"/>
            <a:chOff x="1262422" y="2260598"/>
            <a:chExt cx="7270018" cy="596904"/>
          </a:xfrm>
        </p:grpSpPr>
        <p:pic>
          <p:nvPicPr>
            <p:cNvPr id="14" name="图片 13" descr="小点1.png"/>
            <p:cNvPicPr>
              <a:picLocks noChangeAspect="1"/>
            </p:cNvPicPr>
            <p:nvPr/>
          </p:nvPicPr>
          <p:blipFill>
            <a:blip r:embed="rId1" cstate="print"/>
            <a:stretch>
              <a:fillRect/>
            </a:stretch>
          </p:blipFill>
          <p:spPr>
            <a:xfrm>
              <a:off x="1262422" y="2365374"/>
              <a:ext cx="151066" cy="148997"/>
            </a:xfrm>
            <a:prstGeom prst="rect">
              <a:avLst/>
            </a:prstGeom>
            <a:effectLst/>
          </p:spPr>
        </p:pic>
        <p:sp>
          <p:nvSpPr>
            <p:cNvPr id="15" name="内容占位符 2"/>
            <p:cNvSpPr txBox="1"/>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阻塞接收</a:t>
              </a:r>
              <a:endParaRPr lang="en-US" altLang="zh-CN" dirty="0" smtClean="0"/>
            </a:p>
            <a:p>
              <a:pPr marL="0" lvl="1" indent="0">
                <a:lnSpc>
                  <a:spcPct val="90000"/>
                </a:lnSpc>
              </a:pPr>
              <a:r>
                <a:rPr lang="zh-CN" altLang="en-US" dirty="0" smtClean="0"/>
                <a:t>接收者在请求接收消息后进入等待，直到成功收到一个消息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进程通信可划分为阻塞（同步）或非阻塞（异步）</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阻塞发送</a:t>
              </a:r>
              <a:endParaRPr lang="en-US" altLang="zh-CN" dirty="0" smtClean="0"/>
            </a:p>
          </p:txBody>
        </p:sp>
        <p:pic>
          <p:nvPicPr>
            <p:cNvPr id="27" name="图片 26" descr="小点1.png"/>
            <p:cNvPicPr>
              <a:picLocks noChangeAspect="1"/>
            </p:cNvPicPr>
            <p:nvPr/>
          </p:nvPicPr>
          <p:blipFill>
            <a:blip r:embed="rId1"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阻塞通信</a:t>
              </a:r>
              <a:endParaRPr lang="en-US" altLang="zh-CN" dirty="0" smtClean="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262422" y="2008184"/>
            <a:ext cx="7270018" cy="596904"/>
            <a:chOff x="1262422" y="2260598"/>
            <a:chExt cx="7270018" cy="596904"/>
          </a:xfrm>
        </p:grpSpPr>
        <p:pic>
          <p:nvPicPr>
            <p:cNvPr id="14" name="图片 13" descr="小点1.png"/>
            <p:cNvPicPr>
              <a:picLocks noChangeAspect="1"/>
            </p:cNvPicPr>
            <p:nvPr/>
          </p:nvPicPr>
          <p:blipFill>
            <a:blip r:embed="rId1" cstate="print"/>
            <a:stretch>
              <a:fillRect/>
            </a:stretch>
          </p:blipFill>
          <p:spPr>
            <a:xfrm>
              <a:off x="1262422" y="2365374"/>
              <a:ext cx="151066" cy="148997"/>
            </a:xfrm>
            <a:prstGeom prst="rect">
              <a:avLst/>
            </a:prstGeom>
            <a:effectLst/>
          </p:spPr>
        </p:pic>
        <p:sp>
          <p:nvSpPr>
            <p:cNvPr id="15" name="内容占位符 2"/>
            <p:cNvSpPr txBox="1"/>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阻塞接收</a:t>
              </a:r>
              <a:endParaRPr lang="en-US" altLang="zh-CN" dirty="0" smtClean="0"/>
            </a:p>
          </p:txBody>
        </p:sp>
      </p:grpSp>
      <p:grpSp>
        <p:nvGrpSpPr>
          <p:cNvPr id="16" name="组合 15"/>
          <p:cNvGrpSpPr/>
          <p:nvPr/>
        </p:nvGrpSpPr>
        <p:grpSpPr>
          <a:xfrm>
            <a:off x="844893" y="2297637"/>
            <a:ext cx="2512661" cy="400110"/>
            <a:chOff x="844893" y="2794002"/>
            <a:chExt cx="2512661" cy="400110"/>
          </a:xfrm>
        </p:grpSpPr>
        <p:sp>
          <p:nvSpPr>
            <p:cNvPr id="17" name="内容占位符 2"/>
            <p:cNvSpPr txBox="1"/>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非阻塞通信</a:t>
              </a:r>
              <a:endParaRPr lang="en-US" altLang="zh-CN" dirty="0"/>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262422" y="2653241"/>
            <a:ext cx="6765962" cy="551544"/>
            <a:chOff x="1262422" y="3149606"/>
            <a:chExt cx="6765962" cy="551544"/>
          </a:xfrm>
        </p:grpSpPr>
        <p:sp>
          <p:nvSpPr>
            <p:cNvPr id="22" name="内容占位符 2"/>
            <p:cNvSpPr txBox="1"/>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非阻塞发送</a:t>
              </a:r>
              <a:endParaRPr lang="en-US" altLang="zh-CN" dirty="0" smtClean="0"/>
            </a:p>
            <a:p>
              <a:pPr marL="0" lvl="1" indent="0">
                <a:lnSpc>
                  <a:spcPct val="90000"/>
                </a:lnSpc>
              </a:pPr>
              <a:r>
                <a:rPr lang="zh-CN" altLang="en-US" dirty="0" smtClean="0"/>
                <a:t>发送者在消息发送后，可立即进行其他操作</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1" cstate="print"/>
            <a:stretch>
              <a:fillRect/>
            </a:stretch>
          </p:blipFill>
          <p:spPr>
            <a:xfrm>
              <a:off x="1262422" y="3245763"/>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阻塞与非阻塞通信</a:t>
            </a:r>
            <a:endParaRPr lang="en-US" altLang="zh-CN" dirty="0"/>
          </a:p>
        </p:txBody>
      </p:sp>
      <p:grpSp>
        <p:nvGrpSpPr>
          <p:cNvPr id="2" name="组合 1"/>
          <p:cNvGrpSpPr/>
          <p:nvPr/>
        </p:nvGrpSpPr>
        <p:grpSpPr>
          <a:xfrm>
            <a:off x="844893" y="1000114"/>
            <a:ext cx="5870247" cy="400110"/>
            <a:chOff x="844893" y="1000114"/>
            <a:chExt cx="5870247" cy="400110"/>
          </a:xfrm>
        </p:grpSpPr>
        <p:sp>
          <p:nvSpPr>
            <p:cNvPr id="9" name="内容占位符 2"/>
            <p:cNvSpPr txBox="1"/>
            <p:nvPr/>
          </p:nvSpPr>
          <p:spPr>
            <a:xfrm>
              <a:off x="1142976" y="1000114"/>
              <a:ext cx="55721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进程通信可划分为阻塞（同步）或非阻塞（异步）</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1676394"/>
            <a:ext cx="6261906" cy="609604"/>
            <a:chOff x="1262422" y="1676394"/>
            <a:chExt cx="6261906" cy="609604"/>
          </a:xfrm>
        </p:grpSpPr>
        <p:sp>
          <p:nvSpPr>
            <p:cNvPr id="26" name="内容占位符 2"/>
            <p:cNvSpPr txBox="1"/>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阻塞发送</a:t>
              </a:r>
              <a:endParaRPr lang="en-US" altLang="zh-CN" dirty="0" smtClean="0"/>
            </a:p>
          </p:txBody>
        </p:sp>
        <p:pic>
          <p:nvPicPr>
            <p:cNvPr id="27" name="图片 26" descr="小点1.png"/>
            <p:cNvPicPr>
              <a:picLocks noChangeAspect="1"/>
            </p:cNvPicPr>
            <p:nvPr/>
          </p:nvPicPr>
          <p:blipFill>
            <a:blip r:embed="rId1" cstate="print"/>
            <a:stretch>
              <a:fillRect/>
            </a:stretch>
          </p:blipFill>
          <p:spPr>
            <a:xfrm>
              <a:off x="1262422" y="1772551"/>
              <a:ext cx="151066" cy="148997"/>
            </a:xfrm>
            <a:prstGeom prst="rect">
              <a:avLst/>
            </a:prstGeom>
            <a:effectLst/>
          </p:spPr>
        </p:pic>
      </p:grpSp>
      <p:grpSp>
        <p:nvGrpSpPr>
          <p:cNvPr id="3" name="组合 2"/>
          <p:cNvGrpSpPr/>
          <p:nvPr/>
        </p:nvGrpSpPr>
        <p:grpSpPr>
          <a:xfrm>
            <a:off x="844893" y="1331904"/>
            <a:ext cx="1512529" cy="400110"/>
            <a:chOff x="844893" y="1331904"/>
            <a:chExt cx="1512529" cy="400110"/>
          </a:xfrm>
        </p:grpSpPr>
        <p:sp>
          <p:nvSpPr>
            <p:cNvPr id="18" name="内容占位符 2"/>
            <p:cNvSpPr txBox="1"/>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阻塞通信</a:t>
              </a:r>
              <a:endParaRPr lang="en-US" altLang="zh-CN" dirty="0" smtClean="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262422" y="2008184"/>
            <a:ext cx="7270018" cy="596904"/>
            <a:chOff x="1262422" y="2260598"/>
            <a:chExt cx="7270018" cy="596904"/>
          </a:xfrm>
        </p:grpSpPr>
        <p:pic>
          <p:nvPicPr>
            <p:cNvPr id="14" name="图片 13" descr="小点1.png"/>
            <p:cNvPicPr>
              <a:picLocks noChangeAspect="1"/>
            </p:cNvPicPr>
            <p:nvPr/>
          </p:nvPicPr>
          <p:blipFill>
            <a:blip r:embed="rId1" cstate="print"/>
            <a:stretch>
              <a:fillRect/>
            </a:stretch>
          </p:blipFill>
          <p:spPr>
            <a:xfrm>
              <a:off x="1262422" y="2365374"/>
              <a:ext cx="151066" cy="148997"/>
            </a:xfrm>
            <a:prstGeom prst="rect">
              <a:avLst/>
            </a:prstGeom>
            <a:effectLst/>
          </p:spPr>
        </p:pic>
        <p:sp>
          <p:nvSpPr>
            <p:cNvPr id="15" name="内容占位符 2"/>
            <p:cNvSpPr txBox="1"/>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阻塞接收</a:t>
              </a:r>
              <a:endParaRPr lang="en-US" altLang="zh-CN" dirty="0" smtClean="0"/>
            </a:p>
          </p:txBody>
        </p:sp>
      </p:grpSp>
      <p:grpSp>
        <p:nvGrpSpPr>
          <p:cNvPr id="16" name="组合 15"/>
          <p:cNvGrpSpPr/>
          <p:nvPr/>
        </p:nvGrpSpPr>
        <p:grpSpPr>
          <a:xfrm>
            <a:off x="844893" y="2297637"/>
            <a:ext cx="2512661" cy="400110"/>
            <a:chOff x="844893" y="2794002"/>
            <a:chExt cx="2512661" cy="400110"/>
          </a:xfrm>
        </p:grpSpPr>
        <p:sp>
          <p:nvSpPr>
            <p:cNvPr id="17" name="内容占位符 2"/>
            <p:cNvSpPr txBox="1"/>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lnSpc>
                  <a:spcPct val="90000"/>
                </a:lnSpc>
              </a:pPr>
              <a:r>
                <a:rPr lang="zh-CN" altLang="en-US" dirty="0" smtClean="0"/>
                <a:t>非阻塞通信</a:t>
              </a:r>
              <a:endParaRPr lang="en-US" altLang="zh-CN" dirty="0"/>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262422" y="2653241"/>
            <a:ext cx="6765962" cy="551544"/>
            <a:chOff x="1262422" y="3149606"/>
            <a:chExt cx="6765962" cy="551544"/>
          </a:xfrm>
        </p:grpSpPr>
        <p:sp>
          <p:nvSpPr>
            <p:cNvPr id="22" name="内容占位符 2"/>
            <p:cNvSpPr txBox="1"/>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非阻塞发送</a:t>
              </a:r>
              <a:endParaRPr lang="en-US" altLang="zh-CN" dirty="0" smtClean="0"/>
            </a:p>
          </p:txBody>
        </p:sp>
        <p:pic>
          <p:nvPicPr>
            <p:cNvPr id="23" name="图片 22" descr="小点1.png"/>
            <p:cNvPicPr>
              <a:picLocks noChangeAspect="1"/>
            </p:cNvPicPr>
            <p:nvPr/>
          </p:nvPicPr>
          <p:blipFill>
            <a:blip r:embed="rId1" cstate="print"/>
            <a:stretch>
              <a:fillRect/>
            </a:stretch>
          </p:blipFill>
          <p:spPr>
            <a:xfrm>
              <a:off x="1262422" y="3245763"/>
              <a:ext cx="151066" cy="148997"/>
            </a:xfrm>
            <a:prstGeom prst="rect">
              <a:avLst/>
            </a:prstGeom>
            <a:effectLst/>
          </p:spPr>
        </p:pic>
      </p:grpSp>
      <p:grpSp>
        <p:nvGrpSpPr>
          <p:cNvPr id="24" name="组合 23"/>
          <p:cNvGrpSpPr/>
          <p:nvPr/>
        </p:nvGrpSpPr>
        <p:grpSpPr>
          <a:xfrm>
            <a:off x="1262422" y="2981177"/>
            <a:ext cx="5397810" cy="873216"/>
            <a:chOff x="1262422" y="3714758"/>
            <a:chExt cx="5397810" cy="873216"/>
          </a:xfrm>
        </p:grpSpPr>
        <p:sp>
          <p:nvSpPr>
            <p:cNvPr id="25" name="内容占位符 2"/>
            <p:cNvSpPr txBox="1"/>
            <p:nvPr/>
          </p:nvSpPr>
          <p:spPr>
            <a:xfrm>
              <a:off x="1394985" y="3714758"/>
              <a:ext cx="5265247" cy="8732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非阻塞接收</a:t>
              </a:r>
              <a:endParaRPr lang="en-US" altLang="zh-CN" dirty="0" smtClean="0"/>
            </a:p>
            <a:p>
              <a:pPr marL="0" lvl="1" indent="0">
                <a:lnSpc>
                  <a:spcPct val="90000"/>
                </a:lnSpc>
              </a:pPr>
              <a:r>
                <a:rPr lang="zh-CN" altLang="en-US" dirty="0" smtClean="0"/>
                <a:t>没有消息发送时，接收者在请求接收消息后，接收不到任何消息</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1" cstate="print"/>
            <a:stretch>
              <a:fillRect/>
            </a:stretch>
          </p:blipFill>
          <p:spPr>
            <a:xfrm>
              <a:off x="1262422" y="381091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latin typeface="+mn-ea"/>
                <a:ea typeface="+mn-ea"/>
              </a:rPr>
              <a:t>通信链路缓冲</a:t>
            </a:r>
            <a:endParaRPr lang="en-US" altLang="zh-CN" dirty="0">
              <a:latin typeface="+mn-ea"/>
              <a:ea typeface="+mn-ea"/>
            </a:endParaRPr>
          </a:p>
        </p:txBody>
      </p:sp>
      <p:grpSp>
        <p:nvGrpSpPr>
          <p:cNvPr id="2" name="组合 1"/>
          <p:cNvGrpSpPr/>
          <p:nvPr/>
        </p:nvGrpSpPr>
        <p:grpSpPr>
          <a:xfrm>
            <a:off x="844893" y="1000114"/>
            <a:ext cx="5584495" cy="400110"/>
            <a:chOff x="844893" y="1000114"/>
            <a:chExt cx="5584495" cy="400110"/>
          </a:xfrm>
        </p:grpSpPr>
        <p:sp>
          <p:nvSpPr>
            <p:cNvPr id="9" name="内容占位符 2"/>
            <p:cNvSpPr txBox="1"/>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进程发送的消息在链路上可能有</a:t>
              </a:r>
              <a:r>
                <a:rPr lang="en-US" altLang="zh-CN" dirty="0" smtClean="0"/>
                <a:t>3</a:t>
              </a:r>
              <a:r>
                <a:rPr lang="zh-CN" altLang="en-US" dirty="0" smtClean="0"/>
                <a:t>种缓冲方式</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319204"/>
            <a:ext cx="3023826" cy="681043"/>
            <a:chOff x="1262422" y="1319204"/>
            <a:chExt cx="3023826" cy="681043"/>
          </a:xfrm>
        </p:grpSpPr>
        <p:sp>
          <p:nvSpPr>
            <p:cNvPr id="17" name="内容占位符 2"/>
            <p:cNvSpPr txBox="1"/>
            <p:nvPr/>
          </p:nvSpPr>
          <p:spPr>
            <a:xfrm>
              <a:off x="1394985" y="1638295"/>
              <a:ext cx="2891263"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发送方必须等待接收方</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p:nvPr/>
          </p:nvSpPr>
          <p:spPr>
            <a:xfrm>
              <a:off x="1394985" y="1319204"/>
              <a:ext cx="103387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smtClean="0"/>
                <a:t>0 </a:t>
              </a:r>
              <a:r>
                <a:rPr lang="zh-CN" altLang="en-US" dirty="0" smtClean="0"/>
                <a:t>容量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415361"/>
              <a:ext cx="151066" cy="148997"/>
            </a:xfrm>
            <a:prstGeom prst="rect">
              <a:avLst/>
            </a:prstGeom>
            <a:effectLst/>
          </p:spPr>
        </p:pic>
      </p:grpSp>
      <p:grpSp>
        <p:nvGrpSpPr>
          <p:cNvPr id="4" name="组合 3"/>
          <p:cNvGrpSpPr/>
          <p:nvPr/>
        </p:nvGrpSpPr>
        <p:grpSpPr>
          <a:xfrm>
            <a:off x="1262422" y="1958970"/>
            <a:ext cx="5024090" cy="681043"/>
            <a:chOff x="1262422" y="1958970"/>
            <a:chExt cx="5024090" cy="681043"/>
          </a:xfrm>
        </p:grpSpPr>
        <p:sp>
          <p:nvSpPr>
            <p:cNvPr id="23" name="内容占位符 2"/>
            <p:cNvSpPr txBox="1"/>
            <p:nvPr/>
          </p:nvSpPr>
          <p:spPr>
            <a:xfrm>
              <a:off x="1394985" y="2278061"/>
              <a:ext cx="489152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通信链路缓冲队列满时，发送方必须等待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4" name="内容占位符 2"/>
            <p:cNvSpPr txBox="1"/>
            <p:nvPr/>
          </p:nvSpPr>
          <p:spPr>
            <a:xfrm>
              <a:off x="1394985" y="1958970"/>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有限容量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5" name="图片 24" descr="小点1.png"/>
            <p:cNvPicPr>
              <a:picLocks noChangeAspect="1"/>
            </p:cNvPicPr>
            <p:nvPr/>
          </p:nvPicPr>
          <p:blipFill>
            <a:blip r:embed="rId1" cstate="print"/>
            <a:stretch>
              <a:fillRect/>
            </a:stretch>
          </p:blipFill>
          <p:spPr>
            <a:xfrm>
              <a:off x="1262422" y="2055127"/>
              <a:ext cx="151066" cy="148997"/>
            </a:xfrm>
            <a:prstGeom prst="rect">
              <a:avLst/>
            </a:prstGeom>
            <a:effectLst/>
          </p:spPr>
        </p:pic>
      </p:grpSp>
      <p:grpSp>
        <p:nvGrpSpPr>
          <p:cNvPr id="5" name="组合 4"/>
          <p:cNvGrpSpPr/>
          <p:nvPr/>
        </p:nvGrpSpPr>
        <p:grpSpPr>
          <a:xfrm>
            <a:off x="1262422" y="2589211"/>
            <a:ext cx="2523760" cy="681043"/>
            <a:chOff x="1262422" y="2589211"/>
            <a:chExt cx="2523760" cy="681043"/>
          </a:xfrm>
        </p:grpSpPr>
        <p:sp>
          <p:nvSpPr>
            <p:cNvPr id="28" name="内容占位符 2"/>
            <p:cNvSpPr txBox="1"/>
            <p:nvPr/>
          </p:nvSpPr>
          <p:spPr>
            <a:xfrm>
              <a:off x="1394985" y="2908302"/>
              <a:ext cx="239119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发送方不需要等待</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9" name="内容占位符 2"/>
            <p:cNvSpPr txBox="1"/>
            <p:nvPr/>
          </p:nvSpPr>
          <p:spPr>
            <a:xfrm>
              <a:off x="1394985" y="2589211"/>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无限容量</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0" name="图片 29" descr="小点1.png"/>
            <p:cNvPicPr>
              <a:picLocks noChangeAspect="1"/>
            </p:cNvPicPr>
            <p:nvPr/>
          </p:nvPicPr>
          <p:blipFill>
            <a:blip r:embed="rId1" cstate="print"/>
            <a:stretch>
              <a:fillRect/>
            </a:stretch>
          </p:blipFill>
          <p:spPr>
            <a:xfrm>
              <a:off x="1262422" y="2685368"/>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C00000"/>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t>消息队列和共享内存</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1"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a:t>
            </a:r>
            <a:r>
              <a:rPr lang="en-US" altLang="zh-CN" dirty="0" smtClean="0"/>
              <a:t>Signal</a:t>
            </a:r>
            <a:r>
              <a:rPr lang="zh-CN" altLang="en-US" dirty="0" smtClean="0"/>
              <a:t>）</a:t>
            </a:r>
            <a:endParaRPr lang="en-US" altLang="zh-CN" dirty="0"/>
          </a:p>
        </p:txBody>
      </p:sp>
      <p:grpSp>
        <p:nvGrpSpPr>
          <p:cNvPr id="2" name="组合 1"/>
          <p:cNvGrpSpPr/>
          <p:nvPr/>
        </p:nvGrpSpPr>
        <p:grpSpPr>
          <a:xfrm>
            <a:off x="844893" y="1000114"/>
            <a:ext cx="4735219" cy="642942"/>
            <a:chOff x="844893" y="1000114"/>
            <a:chExt cx="4735219" cy="642942"/>
          </a:xfrm>
        </p:grpSpPr>
        <p:sp>
          <p:nvSpPr>
            <p:cNvPr id="9" name="内容占位符 2"/>
            <p:cNvSpPr txBox="1"/>
            <p:nvPr/>
          </p:nvSpPr>
          <p:spPr>
            <a:xfrm>
              <a:off x="1142976" y="1000114"/>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信号</a:t>
              </a:r>
              <a:endParaRPr lang="en-US" altLang="zh-CN" dirty="0" smtClean="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p:nvPr/>
          </p:nvSpPr>
          <p:spPr>
            <a:xfrm>
              <a:off x="1394985" y="1319204"/>
              <a:ext cx="418512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进程间的软件中断通知和处理机制</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1" cstate="print"/>
            <a:stretch>
              <a:fillRect/>
            </a:stretch>
          </p:blipFill>
          <p:spPr>
            <a:xfrm>
              <a:off x="1262422" y="1415361"/>
              <a:ext cx="151066" cy="148997"/>
            </a:xfrm>
            <a:prstGeom prst="rect">
              <a:avLst/>
            </a:prstGeom>
            <a:effectLst/>
          </p:spPr>
        </p:pic>
      </p:grpSp>
      <p:grpSp>
        <p:nvGrpSpPr>
          <p:cNvPr id="3" name="组合 2"/>
          <p:cNvGrpSpPr/>
          <p:nvPr/>
        </p:nvGrpSpPr>
        <p:grpSpPr>
          <a:xfrm>
            <a:off x="1262422" y="1649931"/>
            <a:ext cx="6765962" cy="571504"/>
            <a:chOff x="1262422" y="1649931"/>
            <a:chExt cx="6765962" cy="571504"/>
          </a:xfrm>
        </p:grpSpPr>
        <p:sp>
          <p:nvSpPr>
            <p:cNvPr id="31" name="内容占位符 2"/>
            <p:cNvSpPr txBox="1"/>
            <p:nvPr/>
          </p:nvSpPr>
          <p:spPr>
            <a:xfrm>
              <a:off x="1394985" y="1649931"/>
              <a:ext cx="6633399"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如：</a:t>
              </a:r>
              <a:r>
                <a:rPr lang="en-US" altLang="zh-CN" dirty="0" smtClean="0"/>
                <a:t>SIGKILL, SIGSTOP, SIGCONT</a:t>
              </a:r>
              <a:r>
                <a:rPr lang="zh-CN" altLang="en-US" dirty="0" smtClean="0"/>
                <a:t>等</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36" name="图片 35" descr="小点1.png"/>
            <p:cNvPicPr>
              <a:picLocks noChangeAspect="1"/>
            </p:cNvPicPr>
            <p:nvPr/>
          </p:nvPicPr>
          <p:blipFill>
            <a:blip r:embed="rId1" cstate="print"/>
            <a:stretch>
              <a:fillRect/>
            </a:stretch>
          </p:blipFill>
          <p:spPr>
            <a:xfrm>
              <a:off x="1262422" y="1739213"/>
              <a:ext cx="151066" cy="148997"/>
            </a:xfrm>
            <a:prstGeom prst="rect">
              <a:avLst/>
            </a:prstGeom>
            <a:effectLst/>
          </p:spPr>
        </p:pic>
      </p:grpSp>
      <p:grpSp>
        <p:nvGrpSpPr>
          <p:cNvPr id="5" name="组合 4"/>
          <p:cNvGrpSpPr/>
          <p:nvPr/>
        </p:nvGrpSpPr>
        <p:grpSpPr>
          <a:xfrm>
            <a:off x="844893" y="2067694"/>
            <a:ext cx="6441751" cy="908056"/>
            <a:chOff x="844893" y="2067694"/>
            <a:chExt cx="6441751" cy="908056"/>
          </a:xfrm>
        </p:grpSpPr>
        <p:grpSp>
          <p:nvGrpSpPr>
            <p:cNvPr id="4" name="组合 3"/>
            <p:cNvGrpSpPr/>
            <p:nvPr/>
          </p:nvGrpSpPr>
          <p:grpSpPr>
            <a:xfrm>
              <a:off x="844893" y="2067694"/>
              <a:ext cx="3369917" cy="400110"/>
              <a:chOff x="844893" y="2067694"/>
              <a:chExt cx="3369917" cy="400110"/>
            </a:xfrm>
          </p:grpSpPr>
          <p:sp>
            <p:nvSpPr>
              <p:cNvPr id="38" name="内容占位符 2"/>
              <p:cNvSpPr txBox="1"/>
              <p:nvPr/>
            </p:nvSpPr>
            <p:spPr>
              <a:xfrm>
                <a:off x="1142976" y="2067694"/>
                <a:ext cx="307183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信号的接收处理</a:t>
                </a:r>
                <a:endParaRPr lang="en-US" altLang="zh-CN" dirty="0" smtClean="0"/>
              </a:p>
            </p:txBody>
          </p:sp>
          <p:sp>
            <p:nvSpPr>
              <p:cNvPr id="39" name="TextBox 38"/>
              <p:cNvSpPr txBox="1"/>
              <p:nvPr/>
            </p:nvSpPr>
            <p:spPr>
              <a:xfrm>
                <a:off x="844893" y="206769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40" name="内容占位符 2"/>
            <p:cNvSpPr txBox="1"/>
            <p:nvPr/>
          </p:nvSpPr>
          <p:spPr>
            <a:xfrm>
              <a:off x="1394985" y="2386784"/>
              <a:ext cx="5891659"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捕获</a:t>
              </a:r>
              <a:r>
                <a:rPr lang="en-US" altLang="zh-CN" dirty="0" smtClean="0"/>
                <a:t>(catch)</a:t>
              </a:r>
              <a:r>
                <a:rPr lang="zh-CN" altLang="en-US" dirty="0" smtClean="0"/>
                <a:t>：执行进程指定的信号处理函数被调用</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1" name="图片 40" descr="小点1.png"/>
            <p:cNvPicPr>
              <a:picLocks noChangeAspect="1"/>
            </p:cNvPicPr>
            <p:nvPr/>
          </p:nvPicPr>
          <p:blipFill>
            <a:blip r:embed="rId1" cstate="print"/>
            <a:stretch>
              <a:fillRect/>
            </a:stretch>
          </p:blipFill>
          <p:spPr>
            <a:xfrm>
              <a:off x="1262422" y="2482941"/>
              <a:ext cx="151066" cy="148997"/>
            </a:xfrm>
            <a:prstGeom prst="rect">
              <a:avLst/>
            </a:prstGeom>
            <a:effectLst/>
          </p:spPr>
        </p:pic>
      </p:grpSp>
      <p:grpSp>
        <p:nvGrpSpPr>
          <p:cNvPr id="6" name="组合 5"/>
          <p:cNvGrpSpPr/>
          <p:nvPr/>
        </p:nvGrpSpPr>
        <p:grpSpPr>
          <a:xfrm>
            <a:off x="1262422" y="2685236"/>
            <a:ext cx="5738470" cy="684218"/>
            <a:chOff x="1262422" y="2685236"/>
            <a:chExt cx="5738470" cy="684218"/>
          </a:xfrm>
        </p:grpSpPr>
        <p:sp>
          <p:nvSpPr>
            <p:cNvPr id="42" name="内容占位符 2"/>
            <p:cNvSpPr txBox="1"/>
            <p:nvPr/>
          </p:nvSpPr>
          <p:spPr>
            <a:xfrm>
              <a:off x="1394985" y="2685236"/>
              <a:ext cx="560590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忽略</a:t>
              </a:r>
              <a:r>
                <a:rPr lang="en-US" altLang="zh-CN" dirty="0" smtClean="0"/>
                <a:t>(Ignore)</a:t>
              </a:r>
              <a:r>
                <a:rPr lang="zh-CN" altLang="en-US" dirty="0" smtClean="0"/>
                <a:t>：执行操作系统指定的缺省处理</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3" name="图片 42" descr="小点1.png"/>
            <p:cNvPicPr>
              <a:picLocks noChangeAspect="1"/>
            </p:cNvPicPr>
            <p:nvPr/>
          </p:nvPicPr>
          <p:blipFill>
            <a:blip r:embed="rId1" cstate="print"/>
            <a:stretch>
              <a:fillRect/>
            </a:stretch>
          </p:blipFill>
          <p:spPr>
            <a:xfrm>
              <a:off x="1262422" y="2781393"/>
              <a:ext cx="151066" cy="148997"/>
            </a:xfrm>
            <a:prstGeom prst="rect">
              <a:avLst/>
            </a:prstGeom>
            <a:effectLst/>
          </p:spPr>
        </p:pic>
        <p:sp>
          <p:nvSpPr>
            <p:cNvPr id="44" name="内容占位符 2"/>
            <p:cNvSpPr txBox="1"/>
            <p:nvPr/>
          </p:nvSpPr>
          <p:spPr>
            <a:xfrm>
              <a:off x="1639461" y="2991626"/>
              <a:ext cx="3218291"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例如：进程终止、进程挂起等</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5" name="图片 44" descr="小点1.png"/>
            <p:cNvPicPr>
              <a:picLocks noChangeAspect="1"/>
            </p:cNvPicPr>
            <p:nvPr/>
          </p:nvPicPr>
          <p:blipFill>
            <a:blip r:embed="rId1" cstate="print"/>
            <a:stretch>
              <a:fillRect/>
            </a:stretch>
          </p:blipFill>
          <p:spPr>
            <a:xfrm>
              <a:off x="1506898" y="3087783"/>
              <a:ext cx="151066" cy="148997"/>
            </a:xfrm>
            <a:prstGeom prst="rect">
              <a:avLst/>
            </a:prstGeom>
            <a:effectLst/>
          </p:spPr>
        </p:pic>
      </p:grpSp>
      <p:grpSp>
        <p:nvGrpSpPr>
          <p:cNvPr id="7" name="组合 6"/>
          <p:cNvGrpSpPr/>
          <p:nvPr/>
        </p:nvGrpSpPr>
        <p:grpSpPr>
          <a:xfrm>
            <a:off x="1262422" y="3277378"/>
            <a:ext cx="5166966" cy="696918"/>
            <a:chOff x="1262422" y="3277378"/>
            <a:chExt cx="5166966" cy="696918"/>
          </a:xfrm>
        </p:grpSpPr>
        <p:sp>
          <p:nvSpPr>
            <p:cNvPr id="46" name="内容占位符 2"/>
            <p:cNvSpPr txBox="1"/>
            <p:nvPr/>
          </p:nvSpPr>
          <p:spPr>
            <a:xfrm>
              <a:off x="1639461" y="3596468"/>
              <a:ext cx="407554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smtClean="0"/>
                <a:t>可能是暂时的</a:t>
              </a:r>
              <a:r>
                <a:rPr lang="en-US" altLang="zh-CN" sz="1800" dirty="0" smtClean="0"/>
                <a:t>(</a:t>
              </a:r>
              <a:r>
                <a:rPr lang="zh-CN" altLang="en-US" sz="1800" dirty="0" smtClean="0"/>
                <a:t>当处理同样类型的信号</a:t>
              </a:r>
              <a:r>
                <a:rPr lang="en-US" altLang="zh-CN" sz="1800" dirty="0" smtClean="0"/>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7" name="图片 46" descr="小点1.png"/>
            <p:cNvPicPr>
              <a:picLocks noChangeAspect="1"/>
            </p:cNvPicPr>
            <p:nvPr/>
          </p:nvPicPr>
          <p:blipFill>
            <a:blip r:embed="rId1" cstate="print"/>
            <a:stretch>
              <a:fillRect/>
            </a:stretch>
          </p:blipFill>
          <p:spPr>
            <a:xfrm>
              <a:off x="1506898" y="3692625"/>
              <a:ext cx="151066" cy="148997"/>
            </a:xfrm>
            <a:prstGeom prst="rect">
              <a:avLst/>
            </a:prstGeom>
            <a:effectLst/>
          </p:spPr>
        </p:pic>
        <p:sp>
          <p:nvSpPr>
            <p:cNvPr id="48" name="内容占位符 2"/>
            <p:cNvSpPr txBox="1"/>
            <p:nvPr/>
          </p:nvSpPr>
          <p:spPr>
            <a:xfrm>
              <a:off x="1394985" y="3277378"/>
              <a:ext cx="5034403"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屏蔽（</a:t>
              </a:r>
              <a:r>
                <a:rPr lang="en-US" altLang="zh-CN" dirty="0" smtClean="0"/>
                <a:t>Mask</a:t>
              </a:r>
              <a:r>
                <a:rPr lang="zh-CN" altLang="en-US" dirty="0" smtClean="0"/>
                <a:t>）：禁止进程接收和处理信号</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9" name="图片 48" descr="小点1.png"/>
            <p:cNvPicPr>
              <a:picLocks noChangeAspect="1"/>
            </p:cNvPicPr>
            <p:nvPr/>
          </p:nvPicPr>
          <p:blipFill>
            <a:blip r:embed="rId1" cstate="print"/>
            <a:stretch>
              <a:fillRect/>
            </a:stretch>
          </p:blipFill>
          <p:spPr>
            <a:xfrm>
              <a:off x="1262422" y="3373535"/>
              <a:ext cx="151066" cy="148997"/>
            </a:xfrm>
            <a:prstGeom prst="rect">
              <a:avLst/>
            </a:prstGeom>
            <a:effectLst/>
          </p:spPr>
        </p:pic>
      </p:grpSp>
      <p:grpSp>
        <p:nvGrpSpPr>
          <p:cNvPr id="10" name="组合 9"/>
          <p:cNvGrpSpPr/>
          <p:nvPr/>
        </p:nvGrpSpPr>
        <p:grpSpPr>
          <a:xfrm>
            <a:off x="844893" y="3983048"/>
            <a:ext cx="4870115" cy="642942"/>
            <a:chOff x="844893" y="3983048"/>
            <a:chExt cx="4870115" cy="642942"/>
          </a:xfrm>
        </p:grpSpPr>
        <p:sp>
          <p:nvSpPr>
            <p:cNvPr id="50" name="内容占位符 2"/>
            <p:cNvSpPr txBox="1"/>
            <p:nvPr/>
          </p:nvSpPr>
          <p:spPr>
            <a:xfrm>
              <a:off x="1142976" y="3983048"/>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smtClean="0"/>
                <a:t>不足</a:t>
              </a:r>
              <a:endParaRPr lang="en-US" altLang="zh-CN" dirty="0" smtClean="0"/>
            </a:p>
          </p:txBody>
        </p:sp>
        <p:sp>
          <p:nvSpPr>
            <p:cNvPr id="51" name="TextBox 50"/>
            <p:cNvSpPr txBox="1"/>
            <p:nvPr/>
          </p:nvSpPr>
          <p:spPr>
            <a:xfrm>
              <a:off x="844893" y="398304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2" name="内容占位符 2"/>
            <p:cNvSpPr txBox="1"/>
            <p:nvPr/>
          </p:nvSpPr>
          <p:spPr>
            <a:xfrm>
              <a:off x="1394985" y="4302138"/>
              <a:ext cx="432002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传送的信息量小，只有一个信号类型</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3" name="图片 52" descr="小点1.png"/>
            <p:cNvPicPr>
              <a:picLocks noChangeAspect="1"/>
            </p:cNvPicPr>
            <p:nvPr/>
          </p:nvPicPr>
          <p:blipFill>
            <a:blip r:embed="rId1" cstate="print"/>
            <a:stretch>
              <a:fillRect/>
            </a:stretch>
          </p:blipFill>
          <p:spPr>
            <a:xfrm>
              <a:off x="1262422" y="4398295"/>
              <a:ext cx="151066" cy="148997"/>
            </a:xfrm>
            <a:prstGeom prst="rect">
              <a:avLst/>
            </a:prstGeom>
            <a:effec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14431" y="922264"/>
            <a:ext cx="6400690" cy="3856472"/>
            <a:chOff x="914431" y="922264"/>
            <a:chExt cx="6400690" cy="3856472"/>
          </a:xfrm>
        </p:grpSpPr>
        <p:sp>
          <p:nvSpPr>
            <p:cNvPr id="7" name="Rectangle 2"/>
            <p:cNvSpPr>
              <a:spLocks noChangeArrowheads="1"/>
            </p:cNvSpPr>
            <p:nvPr/>
          </p:nvSpPr>
          <p:spPr bwMode="auto">
            <a:xfrm>
              <a:off x="914431" y="3324333"/>
              <a:ext cx="6400690" cy="1454403"/>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10" name="Text Box 8"/>
            <p:cNvSpPr txBox="1">
              <a:spLocks noChangeArrowheads="1"/>
            </p:cNvSpPr>
            <p:nvPr/>
          </p:nvSpPr>
          <p:spPr bwMode="auto">
            <a:xfrm>
              <a:off x="919696" y="3290111"/>
              <a:ext cx="646331"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smtClean="0">
                  <a:solidFill>
                    <a:srgbClr val="11576A"/>
                  </a:solidFill>
                  <a:latin typeface="微软雅黑" pitchFamily="34" charset="-122"/>
                  <a:ea typeface="微软雅黑" pitchFamily="34" charset="-122"/>
                </a:rPr>
                <a:t>内核</a:t>
              </a:r>
              <a:endParaRPr lang="en-US" altLang="zh-CN" sz="1800" b="1" dirty="0">
                <a:solidFill>
                  <a:srgbClr val="11576A"/>
                </a:solidFill>
                <a:latin typeface="微软雅黑" pitchFamily="34" charset="-122"/>
                <a:ea typeface="微软雅黑" pitchFamily="34" charset="-122"/>
              </a:endParaRPr>
            </a:p>
          </p:txBody>
        </p:sp>
        <p:sp>
          <p:nvSpPr>
            <p:cNvPr id="11" name="Text Box 9"/>
            <p:cNvSpPr txBox="1">
              <a:spLocks noChangeArrowheads="1"/>
            </p:cNvSpPr>
            <p:nvPr/>
          </p:nvSpPr>
          <p:spPr bwMode="auto">
            <a:xfrm>
              <a:off x="1150031" y="4343073"/>
              <a:ext cx="877163"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smtClean="0">
                  <a:solidFill>
                    <a:srgbClr val="11576A"/>
                  </a:solidFill>
                  <a:latin typeface="微软雅黑" pitchFamily="34" charset="-122"/>
                  <a:ea typeface="微软雅黑" pitchFamily="34" charset="-122"/>
                </a:rPr>
                <a:t>调度器</a:t>
              </a:r>
              <a:endParaRPr lang="en-US" altLang="zh-CN" sz="1800" b="1" dirty="0">
                <a:solidFill>
                  <a:srgbClr val="11576A"/>
                </a:solidFill>
                <a:latin typeface="微软雅黑" pitchFamily="34" charset="-122"/>
                <a:ea typeface="微软雅黑" pitchFamily="34" charset="-122"/>
              </a:endParaRPr>
            </a:p>
          </p:txBody>
        </p:sp>
        <p:sp>
          <p:nvSpPr>
            <p:cNvPr id="12" name="Text Box 10"/>
            <p:cNvSpPr txBox="1">
              <a:spLocks noChangeArrowheads="1"/>
            </p:cNvSpPr>
            <p:nvPr/>
          </p:nvSpPr>
          <p:spPr bwMode="auto">
            <a:xfrm>
              <a:off x="3703889" y="4323330"/>
              <a:ext cx="1090363"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800" b="1" dirty="0">
                  <a:solidFill>
                    <a:srgbClr val="11576A"/>
                  </a:solidFill>
                  <a:latin typeface="微软雅黑" pitchFamily="34" charset="-122"/>
                  <a:ea typeface="微软雅黑" pitchFamily="34" charset="-122"/>
                </a:rPr>
                <a:t>I/O </a:t>
              </a:r>
              <a:r>
                <a:rPr lang="zh-CN" altLang="en-US" sz="1800" b="1" dirty="0" smtClean="0">
                  <a:solidFill>
                    <a:srgbClr val="11576A"/>
                  </a:solidFill>
                  <a:latin typeface="微软雅黑" pitchFamily="34" charset="-122"/>
                  <a:ea typeface="微软雅黑" pitchFamily="34" charset="-122"/>
                </a:rPr>
                <a:t>驱动</a:t>
              </a:r>
              <a:endParaRPr lang="en-US" altLang="zh-CN" sz="1800" b="1" dirty="0">
                <a:solidFill>
                  <a:srgbClr val="11576A"/>
                </a:solidFill>
                <a:latin typeface="微软雅黑" pitchFamily="34" charset="-122"/>
                <a:ea typeface="微软雅黑" pitchFamily="34" charset="-122"/>
              </a:endParaRPr>
            </a:p>
          </p:txBody>
        </p:sp>
        <p:sp>
          <p:nvSpPr>
            <p:cNvPr id="13" name="Text Box 11"/>
            <p:cNvSpPr txBox="1">
              <a:spLocks noChangeArrowheads="1"/>
            </p:cNvSpPr>
            <p:nvPr/>
          </p:nvSpPr>
          <p:spPr bwMode="auto">
            <a:xfrm>
              <a:off x="5784378" y="4333860"/>
              <a:ext cx="1107996"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smtClean="0">
                  <a:solidFill>
                    <a:srgbClr val="11576A"/>
                  </a:solidFill>
                  <a:latin typeface="微软雅黑" pitchFamily="34" charset="-122"/>
                  <a:ea typeface="微软雅黑" pitchFamily="34" charset="-122"/>
                </a:rPr>
                <a:t>文件系统</a:t>
              </a:r>
              <a:endParaRPr lang="en-US" altLang="zh-CN" sz="1800" b="1" dirty="0">
                <a:solidFill>
                  <a:srgbClr val="11576A"/>
                </a:solidFill>
                <a:latin typeface="微软雅黑" pitchFamily="34" charset="-122"/>
                <a:ea typeface="微软雅黑" pitchFamily="34" charset="-122"/>
              </a:endParaRPr>
            </a:p>
          </p:txBody>
        </p:sp>
        <p:sp>
          <p:nvSpPr>
            <p:cNvPr id="14" name="Oval 15"/>
            <p:cNvSpPr>
              <a:spLocks noChangeArrowheads="1"/>
            </p:cNvSpPr>
            <p:nvPr/>
          </p:nvSpPr>
          <p:spPr bwMode="auto">
            <a:xfrm>
              <a:off x="2662347" y="922264"/>
              <a:ext cx="2750862" cy="1091132"/>
            </a:xfrm>
            <a:prstGeom prst="ellipse">
              <a:avLst/>
            </a:prstGeom>
            <a:gradFill>
              <a:gsLst>
                <a:gs pos="100000">
                  <a:srgbClr val="005072"/>
                </a:gs>
                <a:gs pos="0">
                  <a:srgbClr val="0093DD"/>
                </a:gs>
                <a:gs pos="100000">
                  <a:schemeClr val="accent1">
                    <a:tint val="23500"/>
                    <a:satMod val="160000"/>
                  </a:schemeClr>
                </a:gs>
              </a:gsLst>
              <a:lin ang="5400000" scaled="0"/>
            </a:gradFill>
            <a:ln w="28575">
              <a:noFill/>
              <a:round/>
            </a:ln>
          </p:spPr>
          <p:txBody>
            <a:bodyPr wrap="none" anchor="ctr"/>
            <a:lstStyle/>
            <a:p>
              <a:pPr eaLnBrk="1" hangingPunct="1">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15" name="Text Box 16"/>
            <p:cNvSpPr txBox="1">
              <a:spLocks noChangeArrowheads="1"/>
            </p:cNvSpPr>
            <p:nvPr/>
          </p:nvSpPr>
          <p:spPr bwMode="auto">
            <a:xfrm>
              <a:off x="3585898" y="955951"/>
              <a:ext cx="735757" cy="331683"/>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2000" b="1" dirty="0" smtClean="0">
                  <a:solidFill>
                    <a:schemeClr val="bg1"/>
                  </a:solidFill>
                  <a:latin typeface="微软雅黑" pitchFamily="34" charset="-122"/>
                  <a:ea typeface="微软雅黑" pitchFamily="34" charset="-122"/>
                </a:rPr>
                <a:t>进程</a:t>
              </a:r>
              <a:r>
                <a:rPr lang="en-US" altLang="zh-CN" sz="2000" b="1" dirty="0" smtClean="0">
                  <a:solidFill>
                    <a:schemeClr val="bg1"/>
                  </a:solidFill>
                  <a:latin typeface="微软雅黑" pitchFamily="34" charset="-122"/>
                  <a:ea typeface="微软雅黑" pitchFamily="34" charset="-122"/>
                </a:rPr>
                <a:t>X</a:t>
              </a:r>
              <a:endParaRPr lang="en-US" altLang="zh-CN" sz="2000" b="1" dirty="0">
                <a:solidFill>
                  <a:schemeClr val="bg1"/>
                </a:solidFill>
                <a:latin typeface="微软雅黑" pitchFamily="34" charset="-122"/>
                <a:ea typeface="微软雅黑" pitchFamily="34" charset="-122"/>
              </a:endParaRPr>
            </a:p>
          </p:txBody>
        </p:sp>
      </p:grpSp>
      <p:sp>
        <p:nvSpPr>
          <p:cNvPr id="8" name="Text Box 4"/>
          <p:cNvSpPr txBox="1">
            <a:spLocks noChangeArrowheads="1"/>
          </p:cNvSpPr>
          <p:nvPr/>
        </p:nvSpPr>
        <p:spPr bwMode="auto">
          <a:xfrm>
            <a:off x="1918693" y="2522766"/>
            <a:ext cx="152679" cy="331683"/>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endParaRPr lang="zh-CN" altLang="en-US" sz="2000">
              <a:solidFill>
                <a:srgbClr val="11576A"/>
              </a:solidFill>
              <a:latin typeface="微软雅黑" pitchFamily="34" charset="-122"/>
              <a:ea typeface="微软雅黑" pitchFamily="34" charset="-122"/>
            </a:endParaRPr>
          </a:p>
        </p:txBody>
      </p:sp>
      <p:grpSp>
        <p:nvGrpSpPr>
          <p:cNvPr id="3" name="组合 2"/>
          <p:cNvGrpSpPr/>
          <p:nvPr/>
        </p:nvGrpSpPr>
        <p:grpSpPr>
          <a:xfrm>
            <a:off x="2333297" y="2025241"/>
            <a:ext cx="3823444" cy="1775557"/>
            <a:chOff x="2333297" y="2025241"/>
            <a:chExt cx="3823444" cy="1775557"/>
          </a:xfrm>
        </p:grpSpPr>
        <p:sp>
          <p:nvSpPr>
            <p:cNvPr id="25" name="AutoShape 6"/>
            <p:cNvSpPr>
              <a:spLocks noChangeArrowheads="1"/>
            </p:cNvSpPr>
            <p:nvPr/>
          </p:nvSpPr>
          <p:spPr bwMode="auto">
            <a:xfrm>
              <a:off x="2333297" y="2875508"/>
              <a:ext cx="3749859" cy="925290"/>
            </a:xfrm>
            <a:prstGeom prst="roundRect">
              <a:avLst>
                <a:gd name="adj" fmla="val 16667"/>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ln>
          </p:spPr>
          <p:txBody>
            <a:bodyPr wrap="none" anchor="ctr"/>
            <a:lstStyle/>
            <a:p>
              <a:pPr eaLnBrk="1" hangingPunct="1">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26" name="Text Box 7"/>
            <p:cNvSpPr txBox="1">
              <a:spLocks noChangeArrowheads="1"/>
            </p:cNvSpPr>
            <p:nvPr/>
          </p:nvSpPr>
          <p:spPr bwMode="auto">
            <a:xfrm>
              <a:off x="2445427" y="2916310"/>
              <a:ext cx="3468001" cy="584775"/>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buFont typeface="Monotype Sorts" charset="0"/>
                <a:buNone/>
              </a:pPr>
              <a:r>
                <a:rPr lang="zh-CN" altLang="en-US" sz="1600" b="1" dirty="0" smtClean="0">
                  <a:solidFill>
                    <a:srgbClr val="11576A"/>
                  </a:solidFill>
                  <a:latin typeface="微软雅黑" pitchFamily="34" charset="-122"/>
                  <a:ea typeface="微软雅黑" pitchFamily="34" charset="-122"/>
                </a:rPr>
                <a:t>系统调用接口</a:t>
              </a:r>
              <a:endParaRPr lang="en-US" altLang="zh-CN" sz="1600" b="1" dirty="0" smtClean="0">
                <a:solidFill>
                  <a:srgbClr val="11576A"/>
                </a:solidFill>
                <a:latin typeface="微软雅黑" pitchFamily="34" charset="-122"/>
                <a:ea typeface="微软雅黑" pitchFamily="34" charset="-122"/>
              </a:endParaRPr>
            </a:p>
            <a:p>
              <a:pPr algn="ctr">
                <a:buFont typeface="Monotype Sorts" charset="0"/>
                <a:buNone/>
              </a:pPr>
              <a:r>
                <a:rPr lang="en-US" altLang="zh-CN" sz="1600" b="1" dirty="0" smtClean="0">
                  <a:solidFill>
                    <a:srgbClr val="11576A"/>
                  </a:solidFill>
                  <a:latin typeface="微软雅黑" pitchFamily="34" charset="-122"/>
                  <a:ea typeface="微软雅黑" pitchFamily="34" charset="-122"/>
                </a:rPr>
                <a:t>{</a:t>
              </a:r>
              <a:r>
                <a:rPr lang="en-US" altLang="zh-CN" sz="1600" b="1" dirty="0">
                  <a:solidFill>
                    <a:srgbClr val="11576A"/>
                  </a:solidFill>
                  <a:latin typeface="微软雅黑" pitchFamily="34" charset="-122"/>
                  <a:ea typeface="微软雅黑" pitchFamily="34" charset="-122"/>
                </a:rPr>
                <a:t>read(), write(), </a:t>
              </a:r>
              <a:r>
                <a:rPr lang="en-US" altLang="zh-CN" sz="1600" b="1" dirty="0" err="1">
                  <a:solidFill>
                    <a:srgbClr val="11576A"/>
                  </a:solidFill>
                  <a:latin typeface="微软雅黑" pitchFamily="34" charset="-122"/>
                  <a:ea typeface="微软雅黑" pitchFamily="34" charset="-122"/>
                </a:rPr>
                <a:t>sigaltstack</a:t>
              </a:r>
              <a:r>
                <a:rPr lang="en-US" altLang="zh-CN" sz="1600" b="1" dirty="0">
                  <a:solidFill>
                    <a:srgbClr val="11576A"/>
                  </a:solidFill>
                  <a:latin typeface="微软雅黑" pitchFamily="34" charset="-122"/>
                  <a:ea typeface="微软雅黑" pitchFamily="34" charset="-122"/>
                </a:rPr>
                <a:t>() … }</a:t>
              </a:r>
            </a:p>
          </p:txBody>
        </p:sp>
        <p:sp>
          <p:nvSpPr>
            <p:cNvPr id="17" name="Text Box 18"/>
            <p:cNvSpPr txBox="1">
              <a:spLocks noChangeArrowheads="1"/>
            </p:cNvSpPr>
            <p:nvPr/>
          </p:nvSpPr>
          <p:spPr bwMode="auto">
            <a:xfrm>
              <a:off x="3848096" y="2339974"/>
              <a:ext cx="2308645"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800" b="1" dirty="0">
                  <a:solidFill>
                    <a:srgbClr val="11576A"/>
                  </a:solidFill>
                  <a:latin typeface="微软雅黑" pitchFamily="34" charset="-122"/>
                  <a:ea typeface="微软雅黑" pitchFamily="34" charset="-122"/>
                </a:rPr>
                <a:t>1. </a:t>
              </a:r>
              <a:r>
                <a:rPr lang="zh-CN" altLang="en-US" sz="1800" b="1" dirty="0" smtClean="0">
                  <a:solidFill>
                    <a:srgbClr val="11576A"/>
                  </a:solidFill>
                  <a:latin typeface="微软雅黑" pitchFamily="34" charset="-122"/>
                  <a:ea typeface="微软雅黑" pitchFamily="34" charset="-122"/>
                </a:rPr>
                <a:t>注册信号处理函数</a:t>
              </a:r>
              <a:endParaRPr lang="en-US" altLang="zh-CN" sz="1800" b="1" dirty="0">
                <a:solidFill>
                  <a:srgbClr val="11576A"/>
                </a:solidFill>
                <a:latin typeface="微软雅黑" pitchFamily="34" charset="-122"/>
                <a:ea typeface="微软雅黑" pitchFamily="34" charset="-122"/>
              </a:endParaRPr>
            </a:p>
          </p:txBody>
        </p:sp>
        <p:sp>
          <p:nvSpPr>
            <p:cNvPr id="18" name="Line 19"/>
            <p:cNvSpPr>
              <a:spLocks noChangeShapeType="1"/>
            </p:cNvSpPr>
            <p:nvPr/>
          </p:nvSpPr>
          <p:spPr bwMode="auto">
            <a:xfrm flipH="1">
              <a:off x="3625807" y="2025241"/>
              <a:ext cx="229019" cy="934504"/>
            </a:xfrm>
            <a:prstGeom prst="line">
              <a:avLst/>
            </a:prstGeom>
            <a:noFill/>
            <a:ln w="38100" cap="rnd">
              <a:solidFill>
                <a:srgbClr val="11576A"/>
              </a:solidFill>
              <a:prstDash val="sysDot"/>
              <a:round/>
              <a:tailEnd type="triangle" w="med" len="med"/>
            </a:ln>
          </p:spPr>
          <p:txBody>
            <a:bodyPr wrap="none" anchor="ctr"/>
            <a:lstStyle/>
            <a:p>
              <a:endParaRPr lang="zh-CN" altLang="en-US" sz="2000">
                <a:solidFill>
                  <a:srgbClr val="11576A"/>
                </a:solidFill>
                <a:latin typeface="微软雅黑" pitchFamily="34" charset="-122"/>
                <a:ea typeface="微软雅黑" pitchFamily="34" charset="-122"/>
              </a:endParaRPr>
            </a:p>
          </p:txBody>
        </p:sp>
      </p:grpSp>
      <p:grpSp>
        <p:nvGrpSpPr>
          <p:cNvPr id="5" name="组合 4"/>
          <p:cNvGrpSpPr/>
          <p:nvPr/>
        </p:nvGrpSpPr>
        <p:grpSpPr>
          <a:xfrm>
            <a:off x="3023456" y="758813"/>
            <a:ext cx="4424317" cy="1015005"/>
            <a:chOff x="3023456" y="758813"/>
            <a:chExt cx="4424317" cy="1015005"/>
          </a:xfrm>
        </p:grpSpPr>
        <p:sp>
          <p:nvSpPr>
            <p:cNvPr id="16" name="Text Box 17"/>
            <p:cNvSpPr txBox="1">
              <a:spLocks noChangeArrowheads="1"/>
            </p:cNvSpPr>
            <p:nvPr/>
          </p:nvSpPr>
          <p:spPr bwMode="auto">
            <a:xfrm>
              <a:off x="3023456" y="1373708"/>
              <a:ext cx="1978962" cy="400110"/>
            </a:xfrm>
            <a:prstGeom prst="rect">
              <a:avLst/>
            </a:prstGeom>
            <a:noFill/>
            <a:ln>
              <a:noFill/>
            </a:ln>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信号处理函数</a:t>
              </a:r>
              <a:r>
                <a:rPr lang="en-US" altLang="zh-CN" sz="2000" b="1" dirty="0" smtClean="0">
                  <a:solidFill>
                    <a:schemeClr val="bg1"/>
                  </a:solidFill>
                  <a:latin typeface="微软雅黑" pitchFamily="34" charset="-122"/>
                  <a:ea typeface="微软雅黑" pitchFamily="34" charset="-122"/>
                </a:rPr>
                <a:t>)</a:t>
              </a:r>
              <a:endParaRPr lang="en-US" altLang="zh-CN" sz="2000" b="1" dirty="0">
                <a:solidFill>
                  <a:schemeClr val="bg1"/>
                </a:solidFill>
                <a:latin typeface="微软雅黑" pitchFamily="34" charset="-122"/>
                <a:ea typeface="微软雅黑" pitchFamily="34" charset="-122"/>
              </a:endParaRPr>
            </a:p>
          </p:txBody>
        </p:sp>
        <p:sp>
          <p:nvSpPr>
            <p:cNvPr id="21" name="Rectangle 22" descr="Horizontal brick"/>
            <p:cNvSpPr>
              <a:spLocks noChangeArrowheads="1"/>
            </p:cNvSpPr>
            <p:nvPr/>
          </p:nvSpPr>
          <p:spPr bwMode="auto">
            <a:xfrm>
              <a:off x="4884096" y="1235520"/>
              <a:ext cx="363272" cy="435663"/>
            </a:xfrm>
            <a:prstGeom prst="rect">
              <a:avLst/>
            </a:prstGeom>
            <a:blipFill dpi="0" rotWithShape="0">
              <a:blip r:embed="rId1"/>
              <a:srcRect/>
              <a:tile tx="0" ty="0" sx="100000" sy="100000" flip="none" algn="tl"/>
            </a:blipFill>
            <a:ln w="9525">
              <a:noFill/>
              <a:miter lim="800000"/>
            </a:ln>
          </p:spPr>
          <p:txBody>
            <a:bodyPr wrap="none" anchor="ctr"/>
            <a:lstStyle/>
            <a:p>
              <a:pPr eaLnBrk="1" hangingPunct="1">
                <a:buFont typeface="Monotype Sorts" charset="0"/>
                <a:buNone/>
              </a:pPr>
              <a:endParaRPr lang="zh-CN" altLang="en-US" sz="2000">
                <a:solidFill>
                  <a:srgbClr val="11576A"/>
                </a:solidFill>
                <a:latin typeface="微软雅黑" pitchFamily="34" charset="-122"/>
                <a:ea typeface="微软雅黑" pitchFamily="34" charset="-122"/>
              </a:endParaRPr>
            </a:p>
          </p:txBody>
        </p:sp>
        <p:sp>
          <p:nvSpPr>
            <p:cNvPr id="22" name="Text Box 23"/>
            <p:cNvSpPr txBox="1">
              <a:spLocks noChangeArrowheads="1"/>
            </p:cNvSpPr>
            <p:nvPr/>
          </p:nvSpPr>
          <p:spPr bwMode="auto">
            <a:xfrm>
              <a:off x="5139128" y="758813"/>
              <a:ext cx="2308645" cy="369332"/>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a:buFont typeface="Monotype Sorts" charset="0"/>
                <a:buNone/>
              </a:pPr>
              <a:r>
                <a:rPr lang="en-US" altLang="zh-CN" sz="1800" b="1" dirty="0">
                  <a:solidFill>
                    <a:srgbClr val="11576A"/>
                  </a:solidFill>
                  <a:latin typeface="微软雅黑" pitchFamily="34" charset="-122"/>
                  <a:ea typeface="微软雅黑" pitchFamily="34" charset="-122"/>
                </a:rPr>
                <a:t>3. </a:t>
              </a:r>
              <a:r>
                <a:rPr lang="zh-CN" altLang="en-US" sz="1800" b="1" dirty="0" smtClean="0">
                  <a:solidFill>
                    <a:srgbClr val="11576A"/>
                  </a:solidFill>
                  <a:latin typeface="微软雅黑" pitchFamily="34" charset="-122"/>
                  <a:ea typeface="微软雅黑" pitchFamily="34" charset="-122"/>
                </a:rPr>
                <a:t>执行信号处理函数</a:t>
              </a:r>
              <a:endParaRPr lang="en-US" altLang="zh-CN" sz="1800" b="1" dirty="0">
                <a:solidFill>
                  <a:srgbClr val="11576A"/>
                </a:solidFill>
                <a:latin typeface="微软雅黑" pitchFamily="34" charset="-122"/>
                <a:ea typeface="微软雅黑" pitchFamily="34" charset="-122"/>
              </a:endParaRPr>
            </a:p>
          </p:txBody>
        </p:sp>
        <p:sp>
          <p:nvSpPr>
            <p:cNvPr id="23" name="Line 24"/>
            <p:cNvSpPr>
              <a:spLocks noChangeShapeType="1"/>
            </p:cNvSpPr>
            <p:nvPr/>
          </p:nvSpPr>
          <p:spPr bwMode="auto">
            <a:xfrm flipH="1">
              <a:off x="5330289" y="1078892"/>
              <a:ext cx="301410" cy="135569"/>
            </a:xfrm>
            <a:prstGeom prst="line">
              <a:avLst/>
            </a:prstGeom>
            <a:noFill/>
            <a:ln w="38100">
              <a:solidFill>
                <a:srgbClr val="005072"/>
              </a:solidFill>
              <a:round/>
              <a:tailEnd type="triangle" w="med" len="med"/>
            </a:ln>
          </p:spPr>
          <p:txBody>
            <a:bodyPr wrap="none" anchor="ctr"/>
            <a:lstStyle/>
            <a:p>
              <a:endParaRPr lang="zh-CN" altLang="en-US" sz="2000">
                <a:solidFill>
                  <a:srgbClr val="11576A"/>
                </a:solidFill>
                <a:latin typeface="微软雅黑" pitchFamily="34" charset="-122"/>
                <a:ea typeface="微软雅黑" pitchFamily="34" charset="-122"/>
              </a:endParaRPr>
            </a:p>
          </p:txBody>
        </p:sp>
      </p:grpSp>
      <p:grpSp>
        <p:nvGrpSpPr>
          <p:cNvPr id="4" name="组合 3"/>
          <p:cNvGrpSpPr/>
          <p:nvPr/>
        </p:nvGrpSpPr>
        <p:grpSpPr>
          <a:xfrm>
            <a:off x="612748" y="1796222"/>
            <a:ext cx="2297045" cy="2468674"/>
            <a:chOff x="612748" y="1796222"/>
            <a:chExt cx="2297045" cy="2468674"/>
          </a:xfrm>
        </p:grpSpPr>
        <p:sp>
          <p:nvSpPr>
            <p:cNvPr id="19" name="Text Box 20"/>
            <p:cNvSpPr txBox="1">
              <a:spLocks noChangeArrowheads="1"/>
            </p:cNvSpPr>
            <p:nvPr/>
          </p:nvSpPr>
          <p:spPr bwMode="auto">
            <a:xfrm>
              <a:off x="1068427" y="3895564"/>
              <a:ext cx="1107996" cy="369332"/>
            </a:xfrm>
            <a:prstGeom prst="rect">
              <a:avLst/>
            </a:prstGeom>
            <a:solidFill>
              <a:schemeClr val="bg1"/>
            </a:solid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800" b="1" dirty="0" smtClean="0">
                  <a:solidFill>
                    <a:srgbClr val="11576A"/>
                  </a:solidFill>
                  <a:latin typeface="微软雅黑" pitchFamily="34" charset="-122"/>
                  <a:ea typeface="微软雅黑" pitchFamily="34" charset="-122"/>
                </a:rPr>
                <a:t>发送信号</a:t>
              </a:r>
              <a:endParaRPr lang="en-US" altLang="zh-CN" sz="1800" b="1" dirty="0">
                <a:solidFill>
                  <a:srgbClr val="11576A"/>
                </a:solidFill>
                <a:latin typeface="微软雅黑" pitchFamily="34" charset="-122"/>
                <a:ea typeface="微软雅黑" pitchFamily="34" charset="-122"/>
              </a:endParaRPr>
            </a:p>
          </p:txBody>
        </p:sp>
        <p:sp>
          <p:nvSpPr>
            <p:cNvPr id="20" name="Text Box 21"/>
            <p:cNvSpPr txBox="1">
              <a:spLocks noChangeArrowheads="1"/>
            </p:cNvSpPr>
            <p:nvPr/>
          </p:nvSpPr>
          <p:spPr bwMode="auto">
            <a:xfrm>
              <a:off x="612748" y="2075397"/>
              <a:ext cx="1874272" cy="923330"/>
            </a:xfrm>
            <a:prstGeom prst="rect">
              <a:avLst/>
            </a:prstGeom>
            <a:noFill/>
            <a:ln>
              <a:noFill/>
            </a:ln>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800" b="1" dirty="0">
                  <a:solidFill>
                    <a:srgbClr val="11576A"/>
                  </a:solidFill>
                  <a:latin typeface="微软雅黑" pitchFamily="34" charset="-122"/>
                  <a:ea typeface="微软雅黑" pitchFamily="34" charset="-122"/>
                </a:rPr>
                <a:t>2. </a:t>
              </a:r>
              <a:r>
                <a:rPr lang="zh-CN" altLang="en-US" sz="1800" b="1" dirty="0" smtClean="0">
                  <a:solidFill>
                    <a:srgbClr val="11576A"/>
                  </a:solidFill>
                  <a:latin typeface="微软雅黑" pitchFamily="34" charset="-122"/>
                  <a:ea typeface="微软雅黑" pitchFamily="34" charset="-122"/>
                </a:rPr>
                <a:t>分发信号到进程的信号处理函数</a:t>
              </a:r>
              <a:endParaRPr lang="en-US" altLang="zh-CN" sz="1800" b="1" dirty="0">
                <a:solidFill>
                  <a:srgbClr val="11576A"/>
                </a:solidFill>
                <a:latin typeface="微软雅黑" pitchFamily="34" charset="-122"/>
                <a:ea typeface="微软雅黑" pitchFamily="34" charset="-122"/>
              </a:endParaRPr>
            </a:p>
          </p:txBody>
        </p:sp>
        <p:sp>
          <p:nvSpPr>
            <p:cNvPr id="24" name="Line 25"/>
            <p:cNvSpPr>
              <a:spLocks noChangeShapeType="1"/>
            </p:cNvSpPr>
            <p:nvPr/>
          </p:nvSpPr>
          <p:spPr bwMode="auto">
            <a:xfrm flipV="1">
              <a:off x="1423801" y="1796222"/>
              <a:ext cx="1485992" cy="2150674"/>
            </a:xfrm>
            <a:prstGeom prst="line">
              <a:avLst/>
            </a:prstGeom>
            <a:noFill/>
            <a:ln w="38100" cap="rnd">
              <a:solidFill>
                <a:srgbClr val="11576A"/>
              </a:solidFill>
              <a:prstDash val="sysDot"/>
              <a:round/>
              <a:tailEnd type="triangle" w="med" len="med"/>
            </a:ln>
          </p:spPr>
          <p:txBody>
            <a:bodyPr wrap="none" anchor="ctr"/>
            <a:lstStyle/>
            <a:p>
              <a:endParaRPr lang="zh-CN" altLang="en-US" sz="2000">
                <a:solidFill>
                  <a:srgbClr val="11576A"/>
                </a:solidFill>
                <a:latin typeface="微软雅黑" pitchFamily="34" charset="-122"/>
                <a:ea typeface="微软雅黑" pitchFamily="34" charset="-122"/>
              </a:endParaRPr>
            </a:p>
          </p:txBody>
        </p:sp>
      </p:grpSp>
      <p:sp>
        <p:nvSpPr>
          <p:cNvPr id="27" name="标题 1"/>
          <p:cNvSpPr txBox="1"/>
          <p:nvPr/>
        </p:nvSpPr>
        <p:spPr>
          <a:xfrm>
            <a:off x="206855" y="22725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信号的实现</a:t>
            </a:r>
            <a:endParaRPr lang="en-US" altLang="zh-CN"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信号使用示例</a:t>
            </a:r>
            <a:endParaRPr lang="en-US" altLang="zh-CN" dirty="0"/>
          </a:p>
        </p:txBody>
      </p:sp>
      <p:sp>
        <p:nvSpPr>
          <p:cNvPr id="25" name="Rectangle 2"/>
          <p:cNvSpPr txBox="1">
            <a:spLocks noChangeArrowheads="1"/>
          </p:cNvSpPr>
          <p:nvPr/>
        </p:nvSpPr>
        <p:spPr>
          <a:xfrm>
            <a:off x="323528" y="91556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stdio.h</a:t>
            </a:r>
            <a:r>
              <a:rPr lang="en-US" altLang="en-US" sz="1300" b="1" dirty="0" smtClean="0">
                <a:latin typeface="Courier New" panose="02070309020205020404" pitchFamily="49" charset="0"/>
                <a:cs typeface="Courier New" panose="02070309020205020404" pitchFamily="49" charset="0"/>
              </a:rPr>
              <a:t>&gt;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signal.h</a:t>
            </a:r>
            <a:r>
              <a:rPr lang="en-US" altLang="en-US" sz="1300" b="1" dirty="0" smtClean="0">
                <a:latin typeface="Courier New" panose="02070309020205020404" pitchFamily="49" charset="0"/>
                <a:cs typeface="Courier New" panose="02070309020205020404" pitchFamily="49" charset="0"/>
              </a:rPr>
              <a:t>&gt;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main</a:t>
            </a:r>
            <a:r>
              <a:rPr lang="en-US" altLang="en-US" sz="1300" b="1" dirty="0" smtClean="0">
                <a:latin typeface="Courier New" panose="02070309020205020404" pitchFamily="49" charset="0"/>
                <a:cs typeface="Courier New" panose="02070309020205020404" pitchFamily="49" charset="0"/>
              </a:rPr>
              <a: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DEFAULT ACTION: term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signal(SIGQUIT, </a:t>
            </a:r>
            <a:r>
              <a:rPr lang="en-US" altLang="en-US" sz="1300" b="1" dirty="0" err="1" smtClean="0">
                <a:latin typeface="Courier New" panose="02070309020205020404" pitchFamily="49" charset="0"/>
                <a:cs typeface="Courier New" panose="02070309020205020404" pitchFamily="49" charset="0"/>
              </a:rPr>
              <a:t>quitproc</a:t>
            </a:r>
            <a:r>
              <a:rPr lang="en-US" altLang="en-US" sz="1300" b="1" dirty="0" smtClean="0">
                <a:latin typeface="Courier New" panose="02070309020205020404" pitchFamily="49" charset="0"/>
                <a:cs typeface="Courier New" panose="02070309020205020404" pitchFamily="49" charset="0"/>
              </a:rPr>
              <a:t>);  /* DEFAULT ACTION: term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(“ctrl-c disabled use ctrl-\\ to quit\n”);</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for(;;);</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endParaRPr lang="zh-CN" altLang="en-US" sz="1300" b="1" dirty="0">
              <a:latin typeface="Courier New" panose="02070309020205020404" pitchFamily="49" charset="0"/>
              <a:cs typeface="Courier New" panose="02070309020205020404" pitchFamily="49"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信号使用示例</a:t>
            </a:r>
            <a:endParaRPr lang="en-US" altLang="zh-CN" dirty="0"/>
          </a:p>
        </p:txBody>
      </p:sp>
      <p:sp>
        <p:nvSpPr>
          <p:cNvPr id="25" name="Rectangle 2"/>
          <p:cNvSpPr txBox="1">
            <a:spLocks noChangeArrowheads="1"/>
          </p:cNvSpPr>
          <p:nvPr/>
        </p:nvSpPr>
        <p:spPr>
          <a:xfrm>
            <a:off x="323528" y="91556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stdio.h</a:t>
            </a:r>
            <a:r>
              <a:rPr lang="en-US" altLang="en-US" sz="1300" b="1" dirty="0" smtClean="0">
                <a:latin typeface="Courier New" panose="02070309020205020404" pitchFamily="49" charset="0"/>
                <a:cs typeface="Courier New" panose="02070309020205020404" pitchFamily="49" charset="0"/>
              </a:rPr>
              <a:t>&gt;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signal.h</a:t>
            </a:r>
            <a:r>
              <a:rPr lang="en-US" altLang="en-US" sz="1300" b="1" dirty="0" smtClean="0">
                <a:latin typeface="Courier New" panose="02070309020205020404" pitchFamily="49" charset="0"/>
                <a:cs typeface="Courier New" panose="02070309020205020404" pitchFamily="49" charset="0"/>
              </a:rPr>
              <a:t>&gt;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void </a:t>
            </a:r>
            <a:r>
              <a:rPr lang="en-US" altLang="en-US" sz="1300" b="1" dirty="0" err="1" smtClean="0">
                <a:solidFill>
                  <a:srgbClr val="C00000"/>
                </a:solidFill>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NOTE some versions of UNIX will reset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a:latin typeface="Courier New" panose="02070309020205020404" pitchFamily="49" charset="0"/>
                <a:cs typeface="Courier New" panose="02070309020205020404" pitchFamily="49" charset="0"/>
              </a:rPr>
              <a:t>	</a:t>
            </a:r>
            <a:r>
              <a:rPr lang="en-US" altLang="en-US" sz="1300" b="1" dirty="0" smtClean="0">
                <a:latin typeface="Courier New" panose="02070309020205020404" pitchFamily="49" charset="0"/>
                <a:cs typeface="Courier New" panose="02070309020205020404" pitchFamily="49" charset="0"/>
              </a:rPr>
              <a:t>	* signal to default after each call. So for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 portability reset signal each time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zh-CN"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(“you have pressed ctrl-c - disabled \n”);</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solidFill>
                <a:srgbClr val="C00000"/>
              </a:solidFill>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main</a:t>
            </a:r>
            <a:r>
              <a:rPr lang="en-US" altLang="en-US" sz="1300" b="1" dirty="0" smtClean="0">
                <a:latin typeface="Courier New" panose="02070309020205020404" pitchFamily="49" charset="0"/>
                <a:cs typeface="Courier New" panose="02070309020205020404" pitchFamily="49" charset="0"/>
              </a:rPr>
              <a: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DEFAULT ACTION: term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signal(SIGQUIT, </a:t>
            </a:r>
            <a:r>
              <a:rPr lang="en-US" altLang="en-US" sz="1300" b="1" dirty="0" err="1" smtClean="0">
                <a:latin typeface="Courier New" panose="02070309020205020404" pitchFamily="49" charset="0"/>
                <a:cs typeface="Courier New" panose="02070309020205020404" pitchFamily="49" charset="0"/>
              </a:rPr>
              <a:t>quitproc</a:t>
            </a:r>
            <a:r>
              <a:rPr lang="en-US" altLang="en-US" sz="1300" b="1" dirty="0" smtClean="0">
                <a:latin typeface="Courier New" panose="02070309020205020404" pitchFamily="49" charset="0"/>
                <a:cs typeface="Courier New" panose="02070309020205020404" pitchFamily="49" charset="0"/>
              </a:rPr>
              <a:t>);  /* DEFAULT ACTION: term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(“ctrl-c disabled use ctrl-\\ to quit\n”);</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for(;;);</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endParaRPr lang="zh-CN" altLang="en-US" sz="1300" b="1" dirty="0">
              <a:latin typeface="Courier New" panose="02070309020205020404" pitchFamily="49" charset="0"/>
              <a:cs typeface="Courier New" panose="02070309020205020404" pitchFamily="49" charset="0"/>
            </a:endParaRPr>
          </a:p>
        </p:txBody>
      </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信号使用示例</a:t>
            </a:r>
            <a:endParaRPr lang="en-US" altLang="zh-CN" dirty="0"/>
          </a:p>
        </p:txBody>
      </p:sp>
      <p:sp>
        <p:nvSpPr>
          <p:cNvPr id="25" name="Rectangle 2"/>
          <p:cNvSpPr txBox="1">
            <a:spLocks noChangeArrowheads="1"/>
          </p:cNvSpPr>
          <p:nvPr/>
        </p:nvSpPr>
        <p:spPr>
          <a:xfrm>
            <a:off x="323528" y="91556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stdio.h</a:t>
            </a:r>
            <a:r>
              <a:rPr lang="en-US" altLang="en-US" sz="1300" b="1" dirty="0" smtClean="0">
                <a:latin typeface="Courier New" panose="02070309020205020404" pitchFamily="49" charset="0"/>
                <a:cs typeface="Courier New" panose="02070309020205020404" pitchFamily="49" charset="0"/>
              </a:rPr>
              <a:t>&gt;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#include &lt;</a:t>
            </a:r>
            <a:r>
              <a:rPr lang="en-US" altLang="en-US" sz="1300" b="1" dirty="0" err="1" smtClean="0">
                <a:latin typeface="Courier New" panose="02070309020205020404" pitchFamily="49" charset="0"/>
                <a:cs typeface="Courier New" panose="02070309020205020404" pitchFamily="49" charset="0"/>
              </a:rPr>
              <a:t>signal.h</a:t>
            </a:r>
            <a:r>
              <a:rPr lang="en-US" altLang="en-US" sz="1300" b="1" dirty="0" smtClean="0">
                <a:latin typeface="Courier New" panose="02070309020205020404" pitchFamily="49" charset="0"/>
                <a:cs typeface="Courier New" panose="02070309020205020404" pitchFamily="49" charset="0"/>
              </a:rPr>
              <a:t>&gt;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void </a:t>
            </a:r>
            <a:r>
              <a:rPr lang="en-US" altLang="en-US" sz="1300" b="1" dirty="0" err="1" smtClean="0">
                <a:solidFill>
                  <a:srgbClr val="C00000"/>
                </a:solidFill>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NOTE some versions of UNIX will reset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a:latin typeface="Courier New" panose="02070309020205020404" pitchFamily="49" charset="0"/>
                <a:cs typeface="Courier New" panose="02070309020205020404" pitchFamily="49" charset="0"/>
              </a:rPr>
              <a:t>	</a:t>
            </a:r>
            <a:r>
              <a:rPr lang="en-US" altLang="en-US" sz="1300" b="1" dirty="0" smtClean="0">
                <a:latin typeface="Courier New" panose="02070309020205020404" pitchFamily="49" charset="0"/>
                <a:cs typeface="Courier New" panose="02070309020205020404" pitchFamily="49" charset="0"/>
              </a:rPr>
              <a:t>	* signal to default after each call. So for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 portability reset signal each time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zh-CN"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(“you have pressed ctrl-c - disabled \n”);</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void </a:t>
            </a:r>
            <a:r>
              <a:rPr lang="en-US" altLang="en-US" sz="1300" b="1" dirty="0" err="1" smtClean="0">
                <a:solidFill>
                  <a:srgbClr val="C00000"/>
                </a:solidFill>
                <a:latin typeface="Courier New" panose="02070309020205020404" pitchFamily="49" charset="0"/>
                <a:cs typeface="Courier New" panose="02070309020205020404" pitchFamily="49" charset="0"/>
              </a:rPr>
              <a:t>quitproc</a:t>
            </a:r>
            <a:r>
              <a:rPr lang="en-US" altLang="en-US" sz="1300" b="1" dirty="0" smtClean="0">
                <a:latin typeface="Courier New" panose="02070309020205020404" pitchFamily="49" charset="0"/>
                <a:cs typeface="Courier New" panose="02070309020205020404" pitchFamily="49" charset="0"/>
              </a:rPr>
              <a: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(“ctrl-\\ pressed to quit\n”);   /* this is “ctrl” &amp; “\”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exit(0); /* normal exit status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solidFill>
                  <a:srgbClr val="C00000"/>
                </a:solidFill>
                <a:latin typeface="Courier New" panose="02070309020205020404" pitchFamily="49" charset="0"/>
                <a:cs typeface="Courier New" panose="02070309020205020404" pitchFamily="49" charset="0"/>
              </a:rPr>
              <a:t>main</a:t>
            </a:r>
            <a:r>
              <a:rPr lang="en-US" altLang="en-US" sz="1300" b="1" dirty="0" smtClean="0">
                <a:latin typeface="Courier New" panose="02070309020205020404" pitchFamily="49" charset="0"/>
                <a:cs typeface="Courier New" panose="02070309020205020404" pitchFamily="49" charset="0"/>
              </a:rPr>
              <a:t>()</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signal(SIGINT, </a:t>
            </a:r>
            <a:r>
              <a:rPr lang="en-US" altLang="en-US" sz="1300" b="1" dirty="0" err="1" smtClean="0">
                <a:latin typeface="Courier New" panose="02070309020205020404" pitchFamily="49" charset="0"/>
                <a:cs typeface="Courier New" panose="02070309020205020404" pitchFamily="49" charset="0"/>
              </a:rPr>
              <a:t>sigproc</a:t>
            </a:r>
            <a:r>
              <a:rPr lang="en-US" altLang="en-US" sz="1300" b="1" dirty="0" smtClean="0">
                <a:latin typeface="Courier New" panose="02070309020205020404" pitchFamily="49" charset="0"/>
                <a:cs typeface="Courier New" panose="02070309020205020404" pitchFamily="49" charset="0"/>
              </a:rPr>
              <a:t>);    /* DEFAULT ACTION: term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signal(SIGQUIT, </a:t>
            </a:r>
            <a:r>
              <a:rPr lang="en-US" altLang="en-US" sz="1300" b="1" dirty="0" err="1" smtClean="0">
                <a:latin typeface="Courier New" panose="02070309020205020404" pitchFamily="49" charset="0"/>
                <a:cs typeface="Courier New" panose="02070309020205020404" pitchFamily="49" charset="0"/>
              </a:rPr>
              <a:t>quitproc</a:t>
            </a:r>
            <a:r>
              <a:rPr lang="en-US" altLang="en-US" sz="1300" b="1" dirty="0" smtClean="0">
                <a:latin typeface="Courier New" panose="02070309020205020404" pitchFamily="49" charset="0"/>
                <a:cs typeface="Courier New" panose="02070309020205020404" pitchFamily="49" charset="0"/>
              </a:rPr>
              <a:t>);  /* DEFAULT ACTION: term */</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a:t>
            </a:r>
            <a:r>
              <a:rPr lang="en-US" altLang="en-US" sz="1300" b="1" dirty="0" err="1" smtClean="0">
                <a:latin typeface="Courier New" panose="02070309020205020404" pitchFamily="49" charset="0"/>
                <a:cs typeface="Courier New" panose="02070309020205020404" pitchFamily="49" charset="0"/>
              </a:rPr>
              <a:t>printf</a:t>
            </a:r>
            <a:r>
              <a:rPr lang="en-US" altLang="en-US" sz="1300" b="1" dirty="0" smtClean="0">
                <a:latin typeface="Courier New" panose="02070309020205020404" pitchFamily="49" charset="0"/>
                <a:cs typeface="Courier New" panose="02070309020205020404" pitchFamily="49" charset="0"/>
              </a:rPr>
              <a:t>(“ctrl-c disabled use ctrl-\\ to quit\n”);</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	for(;;);</a:t>
            </a:r>
            <a:endParaRPr lang="en-US" altLang="en-US" sz="1300" b="1" dirty="0" smtClean="0">
              <a:latin typeface="Courier New" panose="02070309020205020404" pitchFamily="49" charset="0"/>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 typeface="Times New Roman" charset="0"/>
              <a:buNone/>
              <a:defRPr/>
            </a:pPr>
            <a:r>
              <a:rPr lang="en-US" altLang="en-US" sz="1300" b="1" dirty="0" smtClean="0">
                <a:latin typeface="Courier New" panose="02070309020205020404" pitchFamily="49" charset="0"/>
                <a:cs typeface="Courier New" panose="02070309020205020404" pitchFamily="49" charset="0"/>
              </a:rPr>
              <a:t>}</a:t>
            </a:r>
            <a:endParaRPr lang="zh-CN" altLang="en-US" sz="1300" b="1" dirty="0">
              <a:latin typeface="Courier New" panose="02070309020205020404" pitchFamily="49" charset="0"/>
              <a:cs typeface="Courier New" panose="02070309020205020404" pitchFamily="49"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35646"/>
            <a:ext cx="2441223" cy="369332"/>
            <a:chOff x="844893" y="1662245"/>
            <a:chExt cx="2441223" cy="369332"/>
          </a:xfrm>
        </p:grpSpPr>
        <p:sp>
          <p:nvSpPr>
            <p:cNvPr id="20" name="内容占位符 2"/>
            <p:cNvSpPr txBox="1"/>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39234"/>
            <a:ext cx="2155471" cy="369332"/>
            <a:chOff x="844893" y="2500312"/>
            <a:chExt cx="2155471" cy="369332"/>
          </a:xfrm>
        </p:grpSpPr>
        <p:sp>
          <p:nvSpPr>
            <p:cNvPr id="33" name="内容占位符 2"/>
            <p:cNvSpPr txBox="1"/>
            <p:nvPr/>
          </p:nvSpPr>
          <p:spPr>
            <a:xfrm>
              <a:off x="1142976" y="2500312"/>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可能出现死锁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TextBox 33"/>
            <p:cNvSpPr txBox="1"/>
            <p:nvPr/>
          </p:nvSpPr>
          <p:spPr>
            <a:xfrm>
              <a:off x="844893" y="250031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可重用资源（</a:t>
              </a:r>
              <a:r>
                <a:rPr lang="en-US" altLang="zh-CN" sz="1800" dirty="0" smtClean="0">
                  <a:solidFill>
                    <a:srgbClr val="C00000"/>
                  </a:solidFill>
                </a:rPr>
                <a:t>Reusable Resource</a:t>
              </a:r>
              <a:r>
                <a:rPr lang="zh-CN" altLang="en-US" sz="1800" dirty="0" smtClean="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47" name="组合 46"/>
          <p:cNvGrpSpPr/>
          <p:nvPr/>
        </p:nvGrpSpPr>
        <p:grpSpPr>
          <a:xfrm>
            <a:off x="1262422" y="2308566"/>
            <a:ext cx="4952652" cy="369890"/>
            <a:chOff x="1262422" y="2833934"/>
            <a:chExt cx="4952652" cy="369890"/>
          </a:xfrm>
        </p:grpSpPr>
        <p:pic>
          <p:nvPicPr>
            <p:cNvPr id="48" name="图片 47" descr="小点1.png"/>
            <p:cNvPicPr>
              <a:picLocks noChangeAspect="1"/>
            </p:cNvPicPr>
            <p:nvPr/>
          </p:nvPicPr>
          <p:blipFill>
            <a:blip r:embed="rId1" cstate="print"/>
            <a:stretch>
              <a:fillRect/>
            </a:stretch>
          </p:blipFill>
          <p:spPr>
            <a:xfrm>
              <a:off x="1262422" y="2890840"/>
              <a:ext cx="151066" cy="148997"/>
            </a:xfrm>
            <a:prstGeom prst="rect">
              <a:avLst/>
            </a:prstGeom>
            <a:effectLst/>
          </p:spPr>
        </p:pic>
        <p:sp>
          <p:nvSpPr>
            <p:cNvPr id="49" name="内容占位符 2"/>
            <p:cNvSpPr txBox="1"/>
            <p:nvPr/>
          </p:nvSpPr>
          <p:spPr>
            <a:xfrm>
              <a:off x="1394985" y="2833934"/>
              <a:ext cx="482008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每个进程占用一部分资源并请求其它资源</a:t>
              </a:r>
              <a:endParaRPr kumimoji="0" lang="zh-CN" altLang="en-US" sz="1600" b="1" i="0" u="none" strike="noStrike" kern="1200" cap="none" spc="0" normalizeH="0" baseline="0" noProof="0" dirty="0">
                <a:ln>
                  <a:noFill/>
                </a:ln>
                <a:solidFill>
                  <a:srgbClr val="11576A"/>
                </a:solidFill>
                <a:effectLst/>
                <a:uLnTx/>
                <a:uFillTx/>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管道</a:t>
            </a:r>
            <a:r>
              <a:rPr lang="en-US" altLang="zh-CN" dirty="0" smtClean="0">
                <a:cs typeface="+mj-cs"/>
              </a:rPr>
              <a:t>(pipe)</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167267" cy="428628"/>
            <a:chOff x="844893" y="1000114"/>
            <a:chExt cx="5167267" cy="428628"/>
          </a:xfrm>
        </p:grpSpPr>
        <p:sp>
          <p:nvSpPr>
            <p:cNvPr id="9" name="内容占位符 2"/>
            <p:cNvSpPr txBox="1"/>
            <p:nvPr/>
          </p:nvSpPr>
          <p:spPr>
            <a:xfrm>
              <a:off x="1142976" y="1000114"/>
              <a:ext cx="48691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进程间基于</a:t>
              </a:r>
              <a:r>
                <a:rPr lang="zh-CN" altLang="en-US"/>
                <a:t>内存</a:t>
              </a:r>
              <a:r>
                <a:rPr lang="zh-CN" altLang="en-US" smtClean="0"/>
                <a:t>文件的</a:t>
              </a:r>
              <a:r>
                <a:rPr lang="zh-CN" altLang="en-US" dirty="0"/>
                <a:t>通信机制</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2006516"/>
            <a:ext cx="5870247" cy="714380"/>
            <a:chOff x="844893" y="2006516"/>
            <a:chExt cx="5870247" cy="714380"/>
          </a:xfrm>
        </p:grpSpPr>
        <p:sp>
          <p:nvSpPr>
            <p:cNvPr id="23" name="内容占位符 2"/>
            <p:cNvSpPr txBox="1"/>
            <p:nvPr/>
          </p:nvSpPr>
          <p:spPr>
            <a:xfrm>
              <a:off x="1142976" y="2006516"/>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进程不知道（或不关心！）的另一端</a:t>
              </a:r>
              <a:endParaRPr lang="en-US" altLang="zh-CN" dirty="0" smtClean="0"/>
            </a:p>
            <a:p>
              <a:pPr marL="0" lvl="0" indent="0">
                <a:spcBef>
                  <a:spcPct val="20000"/>
                </a:spcBef>
                <a:defRPr/>
              </a:pPr>
              <a:r>
                <a:rPr lang="zh-CN" altLang="en-US" dirty="0" smtClean="0"/>
                <a:t>   </a:t>
              </a:r>
              <a:endParaRPr lang="zh-CN" altLang="en-US" dirty="0"/>
            </a:p>
          </p:txBody>
        </p:sp>
        <p:sp>
          <p:nvSpPr>
            <p:cNvPr id="24" name="TextBox 23"/>
            <p:cNvSpPr txBox="1"/>
            <p:nvPr/>
          </p:nvSpPr>
          <p:spPr>
            <a:xfrm>
              <a:off x="844893" y="200651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378821"/>
            <a:ext cx="5595594" cy="507224"/>
            <a:chOff x="1262422" y="1378821"/>
            <a:chExt cx="5595594" cy="507224"/>
          </a:xfrm>
        </p:grpSpPr>
        <p:sp>
          <p:nvSpPr>
            <p:cNvPr id="27" name="内容占位符 2"/>
            <p:cNvSpPr txBox="1"/>
            <p:nvPr/>
          </p:nvSpPr>
          <p:spPr>
            <a:xfrm>
              <a:off x="1394985" y="1378821"/>
              <a:ext cx="5463031"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latin typeface="+mn-ea"/>
                  <a:ea typeface="+mn-ea"/>
                </a:rPr>
                <a:t>子进程从父进程继承文件描述</a:t>
              </a:r>
              <a:r>
                <a:rPr lang="zh-CN" altLang="en-US" dirty="0" smtClean="0">
                  <a:latin typeface="+mn-ea"/>
                  <a:ea typeface="+mn-ea"/>
                </a:rPr>
                <a:t>符</a:t>
              </a:r>
              <a:endParaRPr lang="en-US" altLang="zh-CN" dirty="0" smtClean="0">
                <a:latin typeface="+mn-ea"/>
                <a:ea typeface="+mn-ea"/>
              </a:endParaRPr>
            </a:p>
            <a:p>
              <a:pPr marL="0" lvl="1" indent="0">
                <a:lnSpc>
                  <a:spcPct val="90000"/>
                </a:lnSpc>
              </a:pPr>
              <a:r>
                <a:rPr lang="zh-CN" altLang="en-US" dirty="0" smtClean="0">
                  <a:latin typeface="+mn-ea"/>
                  <a:ea typeface="+mn-ea"/>
                </a:rPr>
                <a:t>缺省文件描述符：</a:t>
              </a:r>
              <a:r>
                <a:rPr lang="en-US" altLang="zh-CN" dirty="0" smtClean="0">
                  <a:latin typeface="+mn-ea"/>
                  <a:ea typeface="+mn-ea"/>
                </a:rPr>
                <a:t>0 </a:t>
              </a:r>
              <a:r>
                <a:rPr lang="en-US" altLang="zh-CN" dirty="0" err="1" smtClean="0">
                  <a:latin typeface="+mn-ea"/>
                  <a:ea typeface="+mn-ea"/>
                </a:rPr>
                <a:t>stdin</a:t>
              </a:r>
              <a:r>
                <a:rPr lang="en-US" altLang="zh-CN" dirty="0" smtClean="0">
                  <a:latin typeface="+mn-ea"/>
                  <a:ea typeface="+mn-ea"/>
                </a:rPr>
                <a:t>, 1 </a:t>
              </a:r>
              <a:r>
                <a:rPr lang="en-US" altLang="zh-CN" dirty="0" err="1" smtClean="0">
                  <a:latin typeface="+mn-ea"/>
                  <a:ea typeface="+mn-ea"/>
                </a:rPr>
                <a:t>stdout</a:t>
              </a:r>
              <a:r>
                <a:rPr lang="en-US" altLang="zh-CN" dirty="0" smtClean="0">
                  <a:latin typeface="+mn-ea"/>
                  <a:ea typeface="+mn-ea"/>
                </a:rPr>
                <a:t>, 2 </a:t>
              </a:r>
              <a:r>
                <a:rPr lang="en-US" altLang="zh-CN" dirty="0" err="1" smtClean="0">
                  <a:latin typeface="+mn-ea"/>
                  <a:ea typeface="+mn-ea"/>
                </a:rPr>
                <a:t>stderr</a:t>
              </a:r>
              <a:endParaRPr kumimoji="0" lang="zh-CN" altLang="en-US" b="1" i="0" u="none" strike="noStrike" kern="1200" cap="none" spc="0" normalizeH="0" baseline="0" noProof="0" dirty="0">
                <a:ln>
                  <a:noFill/>
                </a:ln>
                <a:solidFill>
                  <a:srgbClr val="11576A"/>
                </a:solidFill>
                <a:effectLst/>
                <a:uLnTx/>
                <a:uFillTx/>
                <a:latin typeface="+mn-ea"/>
                <a:ea typeface="+mn-ea"/>
              </a:endParaRPr>
            </a:p>
          </p:txBody>
        </p:sp>
        <p:pic>
          <p:nvPicPr>
            <p:cNvPr id="28" name="图片 27" descr="小点1.png"/>
            <p:cNvPicPr>
              <a:picLocks noChangeAspect="1"/>
            </p:cNvPicPr>
            <p:nvPr/>
          </p:nvPicPr>
          <p:blipFill>
            <a:blip r:embed="rId1" cstate="print"/>
            <a:stretch>
              <a:fillRect/>
            </a:stretch>
          </p:blipFill>
          <p:spPr>
            <a:xfrm>
              <a:off x="1262422" y="1462436"/>
              <a:ext cx="151066" cy="148997"/>
            </a:xfrm>
            <a:prstGeom prst="rect">
              <a:avLst/>
            </a:prstGeom>
            <a:effectLst/>
          </p:spPr>
        </p:pic>
        <p:pic>
          <p:nvPicPr>
            <p:cNvPr id="14" name="图片 13" descr="小点1.png"/>
            <p:cNvPicPr>
              <a:picLocks noChangeAspect="1"/>
            </p:cNvPicPr>
            <p:nvPr/>
          </p:nvPicPr>
          <p:blipFill>
            <a:blip r:embed="rId1" cstate="print"/>
            <a:stretch>
              <a:fillRect/>
            </a:stretch>
          </p:blipFill>
          <p:spPr>
            <a:xfrm>
              <a:off x="1266507" y="1737048"/>
              <a:ext cx="151066" cy="148997"/>
            </a:xfrm>
            <a:prstGeom prst="rect">
              <a:avLst/>
            </a:prstGeom>
            <a:effectLst/>
          </p:spPr>
        </p:pic>
      </p:grpSp>
      <p:grpSp>
        <p:nvGrpSpPr>
          <p:cNvPr id="6" name="组合 5"/>
          <p:cNvGrpSpPr/>
          <p:nvPr/>
        </p:nvGrpSpPr>
        <p:grpSpPr>
          <a:xfrm>
            <a:off x="1260276" y="2380335"/>
            <a:ext cx="4175820" cy="714380"/>
            <a:chOff x="1260276" y="2380335"/>
            <a:chExt cx="4175820" cy="714380"/>
          </a:xfrm>
        </p:grpSpPr>
        <p:pic>
          <p:nvPicPr>
            <p:cNvPr id="10" name="图片 9" descr="小点1.png"/>
            <p:cNvPicPr>
              <a:picLocks noChangeAspect="1"/>
            </p:cNvPicPr>
            <p:nvPr/>
          </p:nvPicPr>
          <p:blipFill>
            <a:blip r:embed="rId1" cstate="print"/>
            <a:stretch>
              <a:fillRect/>
            </a:stretch>
          </p:blipFill>
          <p:spPr>
            <a:xfrm>
              <a:off x="1260276" y="2486973"/>
              <a:ext cx="151066" cy="148997"/>
            </a:xfrm>
            <a:prstGeom prst="rect">
              <a:avLst/>
            </a:prstGeom>
            <a:effectLst/>
          </p:spPr>
        </p:pic>
        <p:pic>
          <p:nvPicPr>
            <p:cNvPr id="11" name="图片 10" descr="小点1.png"/>
            <p:cNvPicPr>
              <a:picLocks noChangeAspect="1"/>
            </p:cNvPicPr>
            <p:nvPr/>
          </p:nvPicPr>
          <p:blipFill>
            <a:blip r:embed="rId1" cstate="print"/>
            <a:stretch>
              <a:fillRect/>
            </a:stretch>
          </p:blipFill>
          <p:spPr>
            <a:xfrm>
              <a:off x="1264361" y="2797874"/>
              <a:ext cx="151066" cy="148997"/>
            </a:xfrm>
            <a:prstGeom prst="rect">
              <a:avLst/>
            </a:prstGeom>
            <a:effectLst/>
          </p:spPr>
        </p:pic>
        <p:sp>
          <p:nvSpPr>
            <p:cNvPr id="15" name="内容占位符 2"/>
            <p:cNvSpPr txBox="1"/>
            <p:nvPr/>
          </p:nvSpPr>
          <p:spPr>
            <a:xfrm>
              <a:off x="1387048" y="2380335"/>
              <a:ext cx="404904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可能从键盘、文件、程序读取</a:t>
              </a:r>
              <a:br>
                <a:rPr lang="en-US" altLang="zh-CN" dirty="0" smtClean="0"/>
              </a:br>
              <a:r>
                <a:rPr lang="zh-CN" altLang="en-US" dirty="0" smtClean="0"/>
                <a:t>可能写入到终端、文件、程序</a:t>
              </a:r>
              <a:endParaRPr lang="zh-CN" altLang="en-US" dirty="0"/>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sz="3200" dirty="0"/>
              <a:t>与管道相关的系统调</a:t>
            </a:r>
            <a:r>
              <a:rPr lang="zh-CN" altLang="en-US" sz="3200" dirty="0" smtClean="0"/>
              <a:t>用</a:t>
            </a:r>
            <a:endParaRPr lang="en-US" altLang="zh-CN" sz="3200" dirty="0"/>
          </a:p>
        </p:txBody>
      </p:sp>
      <p:grpSp>
        <p:nvGrpSpPr>
          <p:cNvPr id="2" name="组合 1"/>
          <p:cNvGrpSpPr/>
          <p:nvPr/>
        </p:nvGrpSpPr>
        <p:grpSpPr>
          <a:xfrm>
            <a:off x="669633" y="1106499"/>
            <a:ext cx="4610537" cy="673163"/>
            <a:chOff x="669633" y="1106499"/>
            <a:chExt cx="4610537" cy="673163"/>
          </a:xfrm>
        </p:grpSpPr>
        <p:sp>
          <p:nvSpPr>
            <p:cNvPr id="58" name="内容占位符 2"/>
            <p:cNvSpPr txBox="1"/>
            <p:nvPr/>
          </p:nvSpPr>
          <p:spPr>
            <a:xfrm>
              <a:off x="960147" y="1131957"/>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读管道：</a:t>
              </a:r>
              <a:r>
                <a:rPr lang="en-US" altLang="zh-CN" dirty="0" smtClean="0"/>
                <a:t>read(</a:t>
              </a:r>
              <a:r>
                <a:rPr lang="en-US" altLang="zh-CN" dirty="0" err="1" smtClean="0"/>
                <a:t>fd</a:t>
              </a:r>
              <a:r>
                <a:rPr lang="en-US" altLang="zh-CN" dirty="0" smtClean="0"/>
                <a:t>, buffer, </a:t>
              </a:r>
              <a:r>
                <a:rPr lang="en-US" altLang="zh-CN" dirty="0" err="1" smtClean="0"/>
                <a:t>nbytes</a:t>
              </a:r>
              <a:r>
                <a:rPr lang="en-US" altLang="zh-CN" dirty="0" smtClean="0"/>
                <a:t>)</a:t>
              </a:r>
              <a:endParaRPr kumimoji="0" lang="zh-CN" altLang="en-US" b="1" i="0" u="none" strike="noStrike" kern="1200" cap="none" spc="0" normalizeH="0" baseline="0" noProof="0" dirty="0">
                <a:ln>
                  <a:noFill/>
                </a:ln>
                <a:solidFill>
                  <a:srgbClr val="11576A"/>
                </a:solidFill>
                <a:effectLst/>
                <a:uLnTx/>
                <a:uFillTx/>
              </a:endParaRPr>
            </a:p>
          </p:txBody>
        </p:sp>
        <p:sp>
          <p:nvSpPr>
            <p:cNvPr id="60" name="内容占位符 2"/>
            <p:cNvSpPr txBox="1"/>
            <p:nvPr/>
          </p:nvSpPr>
          <p:spPr>
            <a:xfrm>
              <a:off x="1245899" y="1405010"/>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smtClean="0"/>
                <a:t>scanf</a:t>
              </a:r>
              <a:r>
                <a:rPr lang="en-US" altLang="zh-CN" dirty="0" smtClean="0"/>
                <a:t>()</a:t>
              </a:r>
              <a:r>
                <a:rPr lang="zh-CN" altLang="en-US" dirty="0" smtClean="0"/>
                <a:t>是基于它实现的</a:t>
              </a:r>
              <a:endParaRPr kumimoji="0" lang="zh-CN" altLang="en-US" b="1" i="0" u="none" strike="noStrike" kern="1200" cap="none" spc="0" normalizeH="0" baseline="0" noProof="0" dirty="0">
                <a:ln>
                  <a:noFill/>
                </a:ln>
                <a:solidFill>
                  <a:srgbClr val="11576A"/>
                </a:solidFill>
                <a:effectLst/>
                <a:uLnTx/>
                <a:uFillTx/>
              </a:endParaRPr>
            </a:p>
          </p:txBody>
        </p:sp>
        <p:sp>
          <p:nvSpPr>
            <p:cNvPr id="17" name="TextBox 11"/>
            <p:cNvSpPr txBox="1"/>
            <p:nvPr/>
          </p:nvSpPr>
          <p:spPr>
            <a:xfrm>
              <a:off x="669633" y="1106499"/>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69633" y="1739592"/>
            <a:ext cx="4610537" cy="688142"/>
            <a:chOff x="669633" y="1739592"/>
            <a:chExt cx="4610537" cy="688142"/>
          </a:xfrm>
        </p:grpSpPr>
        <p:sp>
          <p:nvSpPr>
            <p:cNvPr id="63" name="内容占位符 2"/>
            <p:cNvSpPr txBox="1"/>
            <p:nvPr/>
          </p:nvSpPr>
          <p:spPr>
            <a:xfrm>
              <a:off x="960147" y="1765050"/>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写管道：</a:t>
              </a:r>
              <a:r>
                <a:rPr lang="en-US" altLang="zh-CN" dirty="0" smtClean="0"/>
                <a:t> write(</a:t>
              </a:r>
              <a:r>
                <a:rPr lang="en-US" altLang="zh-CN" dirty="0" err="1" smtClean="0"/>
                <a:t>fd</a:t>
              </a:r>
              <a:r>
                <a:rPr lang="en-US" altLang="zh-CN" dirty="0" smtClean="0"/>
                <a:t>, buffer, </a:t>
              </a:r>
              <a:r>
                <a:rPr lang="en-US" altLang="zh-CN" dirty="0" err="1" smtClean="0"/>
                <a:t>nbytes</a:t>
              </a:r>
              <a:r>
                <a:rPr lang="en-US" altLang="zh-CN" dirty="0" smtClean="0"/>
                <a:t>)</a:t>
              </a:r>
              <a:endParaRPr kumimoji="0" lang="zh-CN" altLang="en-US" b="1" i="0" u="none" strike="noStrike" kern="1200" cap="none" spc="0" normalizeH="0" baseline="0" noProof="0" dirty="0">
                <a:ln>
                  <a:noFill/>
                </a:ln>
                <a:solidFill>
                  <a:srgbClr val="11576A"/>
                </a:solidFill>
                <a:effectLst/>
                <a:uLnTx/>
                <a:uFillTx/>
              </a:endParaRPr>
            </a:p>
          </p:txBody>
        </p:sp>
        <p:sp>
          <p:nvSpPr>
            <p:cNvPr id="65" name="内容占位符 2"/>
            <p:cNvSpPr txBox="1"/>
            <p:nvPr/>
          </p:nvSpPr>
          <p:spPr>
            <a:xfrm>
              <a:off x="1245899" y="20530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a:t>printf</a:t>
              </a:r>
              <a:r>
                <a:rPr lang="en-US" altLang="zh-CN" dirty="0"/>
                <a:t>()</a:t>
              </a:r>
              <a:r>
                <a:rPr lang="zh-CN" altLang="en-US" dirty="0" smtClean="0"/>
                <a:t>是基于它实现的</a:t>
              </a:r>
              <a:endParaRPr kumimoji="0" lang="zh-CN" altLang="en-US" b="1" i="0" u="none" strike="noStrike" kern="1200" cap="none" spc="0" normalizeH="0" baseline="0" noProof="0" dirty="0">
                <a:ln>
                  <a:noFill/>
                </a:ln>
                <a:solidFill>
                  <a:srgbClr val="11576A"/>
                </a:solidFill>
                <a:effectLst/>
                <a:uLnTx/>
                <a:uFillTx/>
              </a:endParaRPr>
            </a:p>
          </p:txBody>
        </p:sp>
        <p:sp>
          <p:nvSpPr>
            <p:cNvPr id="18" name="TextBox 11"/>
            <p:cNvSpPr txBox="1"/>
            <p:nvPr/>
          </p:nvSpPr>
          <p:spPr>
            <a:xfrm>
              <a:off x="669633" y="17395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669633" y="2372685"/>
            <a:ext cx="4708188" cy="1495209"/>
            <a:chOff x="669633" y="2372685"/>
            <a:chExt cx="4708188" cy="1495209"/>
          </a:xfrm>
        </p:grpSpPr>
        <p:sp>
          <p:nvSpPr>
            <p:cNvPr id="66" name="内容占位符 2"/>
            <p:cNvSpPr txBox="1"/>
            <p:nvPr/>
          </p:nvSpPr>
          <p:spPr>
            <a:xfrm>
              <a:off x="960147" y="2413122"/>
              <a:ext cx="2819825"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创建管道：</a:t>
              </a:r>
              <a:r>
                <a:rPr lang="en-US" altLang="zh-CN" dirty="0" smtClean="0"/>
                <a:t>pipe(</a:t>
              </a:r>
              <a:r>
                <a:rPr lang="en-US" altLang="zh-CN" dirty="0" err="1" smtClean="0"/>
                <a:t>rgfd</a:t>
              </a:r>
              <a:r>
                <a:rPr lang="en-US" altLang="zh-CN" dirty="0" smtClean="0"/>
                <a:t>)</a:t>
              </a:r>
              <a:endParaRPr kumimoji="0" lang="zh-CN" altLang="en-US" b="1" i="0" u="none" strike="noStrike" kern="1200" cap="none" spc="0" normalizeH="0" baseline="0" noProof="0" dirty="0">
                <a:ln>
                  <a:noFill/>
                </a:ln>
                <a:solidFill>
                  <a:srgbClr val="11576A"/>
                </a:solidFill>
                <a:effectLst/>
                <a:uLnTx/>
                <a:uFillTx/>
              </a:endParaRPr>
            </a:p>
          </p:txBody>
        </p:sp>
        <p:sp>
          <p:nvSpPr>
            <p:cNvPr id="68" name="内容占位符 2"/>
            <p:cNvSpPr txBox="1"/>
            <p:nvPr/>
          </p:nvSpPr>
          <p:spPr>
            <a:xfrm>
              <a:off x="1259632" y="2775442"/>
              <a:ext cx="4118189"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smtClean="0"/>
                <a:t>rgfd</a:t>
              </a:r>
              <a:r>
                <a:rPr lang="zh-CN" altLang="en-US" dirty="0" smtClean="0"/>
                <a:t>是</a:t>
              </a:r>
              <a:r>
                <a:rPr lang="en-US" altLang="zh-CN" dirty="0" smtClean="0"/>
                <a:t>2</a:t>
              </a:r>
              <a:r>
                <a:rPr lang="zh-CN" altLang="en-US" dirty="0" smtClean="0"/>
                <a:t>个文件描述符组成的数组</a:t>
              </a:r>
              <a:endParaRPr kumimoji="0" lang="zh-CN" altLang="en-US" b="1" i="0" u="none" strike="noStrike" kern="1200" cap="none" spc="0" normalizeH="0" baseline="0" noProof="0" dirty="0">
                <a:ln>
                  <a:noFill/>
                </a:ln>
                <a:solidFill>
                  <a:srgbClr val="11576A"/>
                </a:solidFill>
                <a:effectLst/>
                <a:uLnTx/>
                <a:uFillTx/>
              </a:endParaRPr>
            </a:p>
          </p:txBody>
        </p:sp>
        <p:sp>
          <p:nvSpPr>
            <p:cNvPr id="69" name="内容占位符 2"/>
            <p:cNvSpPr txBox="1"/>
            <p:nvPr/>
          </p:nvSpPr>
          <p:spPr>
            <a:xfrm>
              <a:off x="1259632" y="31354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smtClean="0"/>
                <a:t>rgfd</a:t>
              </a:r>
              <a:r>
                <a:rPr lang="en-US" altLang="zh-CN" dirty="0" smtClean="0"/>
                <a:t>[0]</a:t>
              </a:r>
              <a:r>
                <a:rPr lang="zh-CN" altLang="en-US" dirty="0" smtClean="0"/>
                <a:t>是读文件描述符</a:t>
              </a:r>
              <a:endParaRPr kumimoji="0" lang="zh-CN" altLang="en-US" b="1" i="0" u="none" strike="noStrike" kern="1200" cap="none" spc="0" normalizeH="0" baseline="0" noProof="0" dirty="0">
                <a:ln>
                  <a:noFill/>
                </a:ln>
                <a:solidFill>
                  <a:srgbClr val="11576A"/>
                </a:solidFill>
                <a:effectLst/>
                <a:uLnTx/>
                <a:uFillTx/>
              </a:endParaRPr>
            </a:p>
          </p:txBody>
        </p:sp>
        <p:sp>
          <p:nvSpPr>
            <p:cNvPr id="70" name="内容占位符 2"/>
            <p:cNvSpPr txBox="1"/>
            <p:nvPr/>
          </p:nvSpPr>
          <p:spPr>
            <a:xfrm>
              <a:off x="1259632" y="3493242"/>
              <a:ext cx="3110077"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err="1" smtClean="0"/>
                <a:t>rgfd</a:t>
              </a:r>
              <a:r>
                <a:rPr lang="en-US" altLang="zh-CN" dirty="0" smtClean="0"/>
                <a:t>[1]</a:t>
              </a:r>
              <a:r>
                <a:rPr lang="zh-CN" altLang="en-US" dirty="0" smtClean="0"/>
                <a:t>是写文件描述符</a:t>
              </a:r>
              <a:endParaRPr kumimoji="0" lang="zh-CN" altLang="en-US" b="1" i="0" u="none" strike="noStrike" kern="1200" cap="none" spc="0" normalizeH="0" baseline="0" noProof="0" dirty="0">
                <a:ln>
                  <a:noFill/>
                </a:ln>
                <a:solidFill>
                  <a:srgbClr val="11576A"/>
                </a:solidFill>
                <a:effectLst/>
                <a:uLnTx/>
                <a:uFillTx/>
              </a:endParaRPr>
            </a:p>
          </p:txBody>
        </p:sp>
        <p:sp>
          <p:nvSpPr>
            <p:cNvPr id="19" name="TextBox 11"/>
            <p:cNvSpPr txBox="1"/>
            <p:nvPr/>
          </p:nvSpPr>
          <p:spPr>
            <a:xfrm>
              <a:off x="669633" y="2372685"/>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47725" y="1257290"/>
            <a:ext cx="4548202" cy="1457336"/>
            <a:chOff x="1047725" y="1257290"/>
            <a:chExt cx="4548202" cy="1457336"/>
          </a:xfrm>
        </p:grpSpPr>
        <p:grpSp>
          <p:nvGrpSpPr>
            <p:cNvPr id="2" name="组合 1"/>
            <p:cNvGrpSpPr/>
            <p:nvPr/>
          </p:nvGrpSpPr>
          <p:grpSpPr>
            <a:xfrm>
              <a:off x="1047725" y="1571618"/>
              <a:ext cx="928693" cy="571504"/>
              <a:chOff x="1047725" y="1571618"/>
              <a:chExt cx="928693" cy="571504"/>
            </a:xfrm>
          </p:grpSpPr>
          <p:sp>
            <p:nvSpPr>
              <p:cNvPr id="11" name="矩形 10"/>
              <p:cNvSpPr/>
              <p:nvPr/>
            </p:nvSpPr>
            <p:spPr>
              <a:xfrm>
                <a:off x="1071538" y="1571618"/>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4"/>
              <p:cNvSpPr>
                <a:spLocks noChangeArrowheads="1"/>
              </p:cNvSpPr>
              <p:nvPr/>
            </p:nvSpPr>
            <p:spPr bwMode="auto">
              <a:xfrm>
                <a:off x="1047725" y="1638295"/>
                <a:ext cx="928693"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sz="2400" b="1" dirty="0" smtClean="0">
                    <a:solidFill>
                      <a:schemeClr val="bg1"/>
                    </a:solidFill>
                    <a:latin typeface="微软雅黑" pitchFamily="34" charset="-122"/>
                    <a:ea typeface="微软雅黑" pitchFamily="34" charset="-122"/>
                  </a:rPr>
                  <a:t>s</a:t>
                </a:r>
                <a:r>
                  <a:rPr lang="en-US" altLang="zh-CN" sz="2400" b="1" dirty="0" smtClean="0">
                    <a:solidFill>
                      <a:schemeClr val="bg1"/>
                    </a:solidFill>
                    <a:latin typeface="微软雅黑" pitchFamily="34" charset="-122"/>
                    <a:ea typeface="微软雅黑" pitchFamily="34" charset="-122"/>
                    <a:cs typeface="+mn-cs"/>
                  </a:rPr>
                  <a:t>hell</a:t>
                </a:r>
                <a:endParaRPr lang="en-US" altLang="zh-CN" sz="2400" b="1" dirty="0">
                  <a:solidFill>
                    <a:schemeClr val="bg1"/>
                  </a:solidFill>
                  <a:latin typeface="微软雅黑" pitchFamily="34" charset="-122"/>
                  <a:ea typeface="微软雅黑" pitchFamily="34" charset="-122"/>
                  <a:cs typeface="+mn-cs"/>
                </a:endParaRPr>
              </a:p>
            </p:txBody>
          </p:sp>
        </p:grpSp>
        <p:grpSp>
          <p:nvGrpSpPr>
            <p:cNvPr id="3" name="组合 2"/>
            <p:cNvGrpSpPr/>
            <p:nvPr/>
          </p:nvGrpSpPr>
          <p:grpSpPr>
            <a:xfrm>
              <a:off x="2000232" y="1257290"/>
              <a:ext cx="3595695" cy="1457336"/>
              <a:chOff x="2000232" y="1257290"/>
              <a:chExt cx="3595695" cy="1457336"/>
            </a:xfrm>
          </p:grpSpPr>
          <p:sp>
            <p:nvSpPr>
              <p:cNvPr id="17" name="圆柱形 16"/>
              <p:cNvSpPr/>
              <p:nvPr/>
            </p:nvSpPr>
            <p:spPr>
              <a:xfrm rot="5400000">
                <a:off x="4631523" y="1750222"/>
                <a:ext cx="571504" cy="1357304"/>
              </a:xfrm>
              <a:prstGeom prst="can">
                <a:avLst/>
              </a:prstGeom>
              <a:gradFill>
                <a:gsLst>
                  <a:gs pos="100000">
                    <a:srgbClr val="FDD000"/>
                  </a:gs>
                  <a:gs pos="10000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Rectangle 4"/>
              <p:cNvSpPr>
                <a:spLocks noChangeArrowheads="1"/>
              </p:cNvSpPr>
              <p:nvPr/>
            </p:nvSpPr>
            <p:spPr bwMode="auto">
              <a:xfrm>
                <a:off x="2000232" y="1257290"/>
                <a:ext cx="357189"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smtClean="0">
                    <a:solidFill>
                      <a:srgbClr val="11576A"/>
                    </a:solidFill>
                    <a:latin typeface="微软雅黑" pitchFamily="34" charset="-122"/>
                    <a:ea typeface="微软雅黑" pitchFamily="34" charset="-122"/>
                    <a:cs typeface="+mn-cs"/>
                  </a:rPr>
                  <a:t>1</a:t>
                </a:r>
                <a:endParaRPr lang="en-US" altLang="zh-CN" b="1" dirty="0">
                  <a:solidFill>
                    <a:srgbClr val="11576A"/>
                  </a:solidFill>
                  <a:latin typeface="微软雅黑" pitchFamily="34" charset="-122"/>
                  <a:ea typeface="微软雅黑" pitchFamily="34" charset="-122"/>
                  <a:cs typeface="+mn-cs"/>
                </a:endParaRPr>
              </a:p>
            </p:txBody>
          </p:sp>
          <p:sp>
            <p:nvSpPr>
              <p:cNvPr id="33" name="任意多边形 32"/>
              <p:cNvSpPr/>
              <p:nvPr/>
            </p:nvSpPr>
            <p:spPr>
              <a:xfrm>
                <a:off x="2046514" y="1553029"/>
                <a:ext cx="2844800" cy="508000"/>
              </a:xfrm>
              <a:custGeom>
                <a:avLst/>
                <a:gdLst>
                  <a:gd name="connsiteX0" fmla="*/ 0 w 2844800"/>
                  <a:gd name="connsiteY0" fmla="*/ 72571 h 508000"/>
                  <a:gd name="connsiteX1" fmla="*/ 1349829 w 2844800"/>
                  <a:gd name="connsiteY1" fmla="*/ 72571 h 508000"/>
                  <a:gd name="connsiteX2" fmla="*/ 2844800 w 2844800"/>
                  <a:gd name="connsiteY2" fmla="*/ 508000 h 508000"/>
                </a:gdLst>
                <a:ahLst/>
                <a:cxnLst>
                  <a:cxn ang="0">
                    <a:pos x="connsiteX0" y="connsiteY0"/>
                  </a:cxn>
                  <a:cxn ang="0">
                    <a:pos x="connsiteX1" y="connsiteY1"/>
                  </a:cxn>
                  <a:cxn ang="0">
                    <a:pos x="connsiteX2" y="connsiteY2"/>
                  </a:cxn>
                </a:cxnLst>
                <a:rect l="l" t="t" r="r" b="b"/>
                <a:pathLst>
                  <a:path w="2844800" h="508000">
                    <a:moveTo>
                      <a:pt x="0" y="72571"/>
                    </a:moveTo>
                    <a:cubicBezTo>
                      <a:pt x="437848" y="36285"/>
                      <a:pt x="875696" y="0"/>
                      <a:pt x="1349829" y="72571"/>
                    </a:cubicBezTo>
                    <a:cubicBezTo>
                      <a:pt x="1823962" y="145143"/>
                      <a:pt x="2334381" y="326571"/>
                      <a:pt x="2844800" y="5080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8" name="标题 1"/>
          <p:cNvSpPr txBox="1"/>
          <p:nvPr/>
        </p:nvSpPr>
        <p:spPr>
          <a:xfrm>
            <a:off x="428596" y="227678"/>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smtClean="0"/>
              <a:t>管道示例</a:t>
            </a:r>
            <a:endParaRPr lang="en-US" altLang="zh-CN" dirty="0"/>
          </a:p>
        </p:txBody>
      </p:sp>
      <p:sp>
        <p:nvSpPr>
          <p:cNvPr id="29" name="Rectangle 4"/>
          <p:cNvSpPr>
            <a:spLocks noChangeArrowheads="1"/>
          </p:cNvSpPr>
          <p:nvPr/>
        </p:nvSpPr>
        <p:spPr bwMode="auto">
          <a:xfrm>
            <a:off x="990571" y="4440220"/>
            <a:ext cx="5602299" cy="374683"/>
          </a:xfrm>
          <a:prstGeom prst="rect">
            <a:avLst/>
          </a:prstGeom>
          <a:noFill/>
          <a:ln>
            <a:noFill/>
          </a:ln>
          <a:effectLst/>
        </p:spPr>
        <p:txBody>
          <a:bodyPr lIns="92075" tIns="46038" rIns="92075" bIns="46038"/>
          <a:lstStyle/>
          <a:p>
            <a:pPr marL="0" lvl="1">
              <a:spcBef>
                <a:spcPct val="20000"/>
              </a:spcBef>
              <a:buClr>
                <a:schemeClr val="folHlink"/>
              </a:buClr>
            </a:pPr>
            <a:r>
              <a:rPr lang="zh-CN" altLang="en-US" sz="2000" b="1" dirty="0" smtClean="0">
                <a:solidFill>
                  <a:srgbClr val="11576A"/>
                </a:solidFill>
                <a:latin typeface="微软雅黑" pitchFamily="34" charset="-122"/>
                <a:ea typeface="微软雅黑" pitchFamily="34" charset="-122"/>
                <a:cs typeface="+mn-cs"/>
              </a:rPr>
              <a:t>为</a:t>
            </a:r>
            <a:r>
              <a:rPr lang="en-US" altLang="zh-CN" sz="2000" b="1" dirty="0">
                <a:solidFill>
                  <a:srgbClr val="11576A"/>
                </a:solidFill>
                <a:latin typeface="微软雅黑" pitchFamily="34" charset="-122"/>
                <a:ea typeface="微软雅黑" pitchFamily="34" charset="-122"/>
                <a:cs typeface="+mn-cs"/>
              </a:rPr>
              <a:t>more </a:t>
            </a:r>
            <a:r>
              <a:rPr lang="zh-CN" altLang="en-US" sz="2000" b="1" dirty="0">
                <a:solidFill>
                  <a:srgbClr val="11576A"/>
                </a:solidFill>
                <a:latin typeface="微软雅黑" pitchFamily="34" charset="-122"/>
                <a:ea typeface="微软雅黑" pitchFamily="34" charset="-122"/>
                <a:cs typeface="+mn-cs"/>
              </a:rPr>
              <a:t>创建一个进程</a:t>
            </a:r>
            <a:r>
              <a:rPr lang="en-US" altLang="zh-CN" sz="2000" b="1" dirty="0">
                <a:solidFill>
                  <a:srgbClr val="11576A"/>
                </a:solidFill>
                <a:latin typeface="微软雅黑" pitchFamily="34" charset="-122"/>
                <a:ea typeface="微软雅黑" pitchFamily="34" charset="-122"/>
                <a:cs typeface="+mn-cs"/>
              </a:rPr>
              <a:t>, </a:t>
            </a:r>
            <a:r>
              <a:rPr lang="zh-CN" altLang="en-US" sz="2000" b="1" dirty="0">
                <a:solidFill>
                  <a:srgbClr val="11576A"/>
                </a:solidFill>
                <a:latin typeface="微软雅黑" pitchFamily="34" charset="-122"/>
                <a:ea typeface="微软雅黑" pitchFamily="34" charset="-122"/>
                <a:cs typeface="+mn-cs"/>
              </a:rPr>
              <a:t>设置</a:t>
            </a:r>
            <a:r>
              <a:rPr lang="en-US" altLang="zh-CN" sz="2000" b="1" dirty="0">
                <a:solidFill>
                  <a:srgbClr val="11576A"/>
                </a:solidFill>
                <a:latin typeface="微软雅黑" pitchFamily="34" charset="-122"/>
                <a:ea typeface="微软雅黑" pitchFamily="34" charset="-122"/>
                <a:cs typeface="+mn-cs"/>
              </a:rPr>
              <a:t> </a:t>
            </a:r>
            <a:r>
              <a:rPr lang="en-US" altLang="zh-CN" sz="2000" b="1" dirty="0" err="1">
                <a:solidFill>
                  <a:srgbClr val="11576A"/>
                </a:solidFill>
                <a:latin typeface="微软雅黑" pitchFamily="34" charset="-122"/>
                <a:ea typeface="微软雅黑" pitchFamily="34" charset="-122"/>
                <a:cs typeface="+mn-cs"/>
              </a:rPr>
              <a:t>stdin</a:t>
            </a:r>
            <a:r>
              <a:rPr lang="en-US" altLang="zh-CN" sz="2000" b="1" dirty="0">
                <a:solidFill>
                  <a:srgbClr val="11576A"/>
                </a:solidFill>
                <a:latin typeface="微软雅黑" pitchFamily="34" charset="-122"/>
                <a:ea typeface="微软雅黑" pitchFamily="34" charset="-122"/>
                <a:cs typeface="+mn-cs"/>
              </a:rPr>
              <a:t> </a:t>
            </a:r>
            <a:r>
              <a:rPr lang="zh-CN" altLang="en-US" sz="2000" b="1" dirty="0">
                <a:solidFill>
                  <a:srgbClr val="11576A"/>
                </a:solidFill>
                <a:latin typeface="微软雅黑" pitchFamily="34" charset="-122"/>
                <a:ea typeface="微软雅黑" pitchFamily="34" charset="-122"/>
                <a:cs typeface="+mn-cs"/>
              </a:rPr>
              <a:t>为管道读端</a:t>
            </a:r>
            <a:endParaRPr lang="en-US" altLang="zh-CN" sz="2000" b="1" dirty="0">
              <a:solidFill>
                <a:srgbClr val="11576A"/>
              </a:solidFill>
              <a:latin typeface="微软雅黑" pitchFamily="34" charset="-122"/>
              <a:ea typeface="微软雅黑" pitchFamily="34" charset="-122"/>
              <a:cs typeface="+mn-cs"/>
            </a:endParaRPr>
          </a:p>
        </p:txBody>
      </p:sp>
      <p:sp>
        <p:nvSpPr>
          <p:cNvPr id="9" name="Rectangle 4"/>
          <p:cNvSpPr>
            <a:spLocks noChangeArrowheads="1"/>
          </p:cNvSpPr>
          <p:nvPr/>
        </p:nvSpPr>
        <p:spPr bwMode="auto">
          <a:xfrm>
            <a:off x="1000095" y="4105286"/>
            <a:ext cx="5337199" cy="500084"/>
          </a:xfrm>
          <a:prstGeom prst="rect">
            <a:avLst/>
          </a:prstGeom>
          <a:noFill/>
          <a:ln>
            <a:noFill/>
          </a:ln>
          <a:effectLst/>
        </p:spPr>
        <p:txBody>
          <a:bodyPr lIns="92075" tIns="46038" rIns="92075" bIns="46038"/>
          <a:lstStyle/>
          <a:p>
            <a:pPr marL="0" lvl="1">
              <a:spcBef>
                <a:spcPct val="20000"/>
              </a:spcBef>
              <a:buClr>
                <a:schemeClr val="folHlink"/>
              </a:buClr>
            </a:pPr>
            <a:r>
              <a:rPr lang="zh-CN" altLang="en-US" sz="2000" b="1" dirty="0" smtClean="0">
                <a:solidFill>
                  <a:srgbClr val="11576A"/>
                </a:solidFill>
                <a:latin typeface="微软雅黑" pitchFamily="34" charset="-122"/>
                <a:ea typeface="微软雅黑" pitchFamily="34" charset="-122"/>
                <a:cs typeface="+mn-cs"/>
              </a:rPr>
              <a:t>为</a:t>
            </a:r>
            <a:r>
              <a:rPr lang="en-US" altLang="zh-CN" sz="2000" b="1" dirty="0" err="1">
                <a:solidFill>
                  <a:srgbClr val="11576A"/>
                </a:solidFill>
                <a:latin typeface="微软雅黑" pitchFamily="34" charset="-122"/>
                <a:ea typeface="微软雅黑" pitchFamily="34" charset="-122"/>
                <a:cs typeface="+mn-cs"/>
              </a:rPr>
              <a:t>ls</a:t>
            </a:r>
            <a:r>
              <a:rPr lang="zh-CN" altLang="en-US" sz="2000" b="1" dirty="0">
                <a:solidFill>
                  <a:srgbClr val="11576A"/>
                </a:solidFill>
                <a:latin typeface="微软雅黑" pitchFamily="34" charset="-122"/>
                <a:ea typeface="微软雅黑" pitchFamily="34" charset="-122"/>
                <a:cs typeface="+mn-cs"/>
              </a:rPr>
              <a:t>创建一个进程</a:t>
            </a:r>
            <a:r>
              <a:rPr lang="en-US" altLang="zh-CN" sz="2000" b="1" dirty="0">
                <a:solidFill>
                  <a:srgbClr val="11576A"/>
                </a:solidFill>
                <a:latin typeface="微软雅黑" pitchFamily="34" charset="-122"/>
                <a:ea typeface="微软雅黑" pitchFamily="34" charset="-122"/>
                <a:cs typeface="+mn-cs"/>
              </a:rPr>
              <a:t> , </a:t>
            </a:r>
            <a:r>
              <a:rPr lang="zh-CN" altLang="en-US" sz="2000" b="1" dirty="0">
                <a:solidFill>
                  <a:srgbClr val="11576A"/>
                </a:solidFill>
                <a:latin typeface="微软雅黑" pitchFamily="34" charset="-122"/>
                <a:ea typeface="微软雅黑" pitchFamily="34" charset="-122"/>
                <a:cs typeface="+mn-cs"/>
              </a:rPr>
              <a:t>设置</a:t>
            </a:r>
            <a:r>
              <a:rPr lang="en-US" altLang="zh-CN" sz="2000" b="1" dirty="0">
                <a:solidFill>
                  <a:srgbClr val="11576A"/>
                </a:solidFill>
                <a:latin typeface="微软雅黑" pitchFamily="34" charset="-122"/>
                <a:ea typeface="微软雅黑" pitchFamily="34" charset="-122"/>
                <a:cs typeface="+mn-cs"/>
              </a:rPr>
              <a:t> </a:t>
            </a:r>
            <a:r>
              <a:rPr lang="en-US" altLang="zh-CN" sz="2000" b="1" dirty="0" err="1">
                <a:solidFill>
                  <a:srgbClr val="11576A"/>
                </a:solidFill>
                <a:latin typeface="微软雅黑" pitchFamily="34" charset="-122"/>
                <a:ea typeface="微软雅黑" pitchFamily="34" charset="-122"/>
                <a:cs typeface="+mn-cs"/>
              </a:rPr>
              <a:t>stdout</a:t>
            </a:r>
            <a:r>
              <a:rPr lang="zh-CN" altLang="en-US" sz="2000" b="1" dirty="0">
                <a:solidFill>
                  <a:srgbClr val="11576A"/>
                </a:solidFill>
                <a:latin typeface="微软雅黑" pitchFamily="34" charset="-122"/>
                <a:ea typeface="微软雅黑" pitchFamily="34" charset="-122"/>
                <a:cs typeface="+mn-cs"/>
              </a:rPr>
              <a:t>为</a:t>
            </a:r>
            <a:r>
              <a:rPr lang="en-US" altLang="zh-CN" sz="2000" b="1" dirty="0">
                <a:solidFill>
                  <a:srgbClr val="11576A"/>
                </a:solidFill>
                <a:latin typeface="微软雅黑" pitchFamily="34" charset="-122"/>
                <a:ea typeface="微软雅黑" pitchFamily="34" charset="-122"/>
                <a:cs typeface="+mn-cs"/>
              </a:rPr>
              <a:t> </a:t>
            </a:r>
            <a:r>
              <a:rPr lang="zh-CN" altLang="en-US" sz="2000" b="1" dirty="0">
                <a:solidFill>
                  <a:srgbClr val="11576A"/>
                </a:solidFill>
                <a:latin typeface="微软雅黑" pitchFamily="34" charset="-122"/>
                <a:ea typeface="微软雅黑" pitchFamily="34" charset="-122"/>
                <a:cs typeface="+mn-cs"/>
              </a:rPr>
              <a:t>管道写</a:t>
            </a:r>
            <a:r>
              <a:rPr lang="zh-CN" altLang="en-US" sz="2000" b="1" dirty="0" smtClean="0">
                <a:solidFill>
                  <a:srgbClr val="11576A"/>
                </a:solidFill>
                <a:latin typeface="微软雅黑" pitchFamily="34" charset="-122"/>
                <a:ea typeface="微软雅黑" pitchFamily="34" charset="-122"/>
                <a:cs typeface="+mn-cs"/>
              </a:rPr>
              <a:t>端</a:t>
            </a:r>
            <a:endParaRPr lang="en-US" altLang="zh-CN" sz="2000" b="1" dirty="0">
              <a:solidFill>
                <a:srgbClr val="11576A"/>
              </a:solidFill>
              <a:latin typeface="微软雅黑" pitchFamily="34" charset="-122"/>
              <a:ea typeface="微软雅黑" pitchFamily="34" charset="-122"/>
              <a:cs typeface="+mn-cs"/>
            </a:endParaRPr>
          </a:p>
        </p:txBody>
      </p:sp>
      <p:grpSp>
        <p:nvGrpSpPr>
          <p:cNvPr id="20" name="组合 19"/>
          <p:cNvGrpSpPr/>
          <p:nvPr/>
        </p:nvGrpSpPr>
        <p:grpSpPr>
          <a:xfrm>
            <a:off x="571473" y="3429006"/>
            <a:ext cx="1785949" cy="701307"/>
            <a:chOff x="571473" y="3429006"/>
            <a:chExt cx="1785949" cy="701307"/>
          </a:xfrm>
        </p:grpSpPr>
        <p:sp>
          <p:nvSpPr>
            <p:cNvPr id="7" name="Rectangle 4"/>
            <p:cNvSpPr>
              <a:spLocks noChangeArrowheads="1"/>
            </p:cNvSpPr>
            <p:nvPr/>
          </p:nvSpPr>
          <p:spPr bwMode="auto">
            <a:xfrm>
              <a:off x="1000100" y="3773123"/>
              <a:ext cx="1357322" cy="357190"/>
            </a:xfrm>
            <a:prstGeom prst="rect">
              <a:avLst/>
            </a:prstGeom>
            <a:noFill/>
            <a:ln>
              <a:noFill/>
            </a:ln>
            <a:effectLst/>
          </p:spPr>
          <p:txBody>
            <a:bodyPr lIns="92075" tIns="46038" rIns="92075" bIns="46038"/>
            <a:lstStyle/>
            <a:p>
              <a:pPr marL="0" lvl="1">
                <a:spcBef>
                  <a:spcPct val="20000"/>
                </a:spcBef>
                <a:buClr>
                  <a:schemeClr val="folHlink"/>
                </a:buClr>
              </a:pPr>
              <a:r>
                <a:rPr lang="zh-CN" altLang="en-US" sz="2000" b="1" dirty="0" smtClean="0">
                  <a:solidFill>
                    <a:srgbClr val="11576A"/>
                  </a:solidFill>
                  <a:latin typeface="微软雅黑" pitchFamily="34" charset="-122"/>
                  <a:ea typeface="微软雅黑" pitchFamily="34" charset="-122"/>
                  <a:cs typeface="+mn-cs"/>
                </a:rPr>
                <a:t>创建管道</a:t>
              </a:r>
              <a:endParaRPr lang="en-US" altLang="zh-CN" sz="2000" b="1" dirty="0">
                <a:solidFill>
                  <a:srgbClr val="11576A"/>
                </a:solidFill>
                <a:latin typeface="微软雅黑" pitchFamily="34" charset="-122"/>
                <a:ea typeface="微软雅黑" pitchFamily="34" charset="-122"/>
                <a:cs typeface="+mn-cs"/>
              </a:endParaRPr>
            </a:p>
          </p:txBody>
        </p:sp>
        <p:sp>
          <p:nvSpPr>
            <p:cNvPr id="10" name="Rectangle 4"/>
            <p:cNvSpPr>
              <a:spLocks noChangeArrowheads="1"/>
            </p:cNvSpPr>
            <p:nvPr/>
          </p:nvSpPr>
          <p:spPr bwMode="auto">
            <a:xfrm>
              <a:off x="571473" y="3429006"/>
              <a:ext cx="928693"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sz="2000" b="1" dirty="0" smtClean="0">
                  <a:solidFill>
                    <a:srgbClr val="11576A"/>
                  </a:solidFill>
                  <a:latin typeface="微软雅黑" pitchFamily="34" charset="-122"/>
                  <a:ea typeface="微软雅黑" pitchFamily="34" charset="-122"/>
                  <a:cs typeface="+mn-cs"/>
                </a:rPr>
                <a:t>shell</a:t>
              </a:r>
              <a:endParaRPr lang="en-US" altLang="zh-CN" sz="2000" b="1" dirty="0">
                <a:solidFill>
                  <a:srgbClr val="11576A"/>
                </a:solidFill>
                <a:latin typeface="微软雅黑" pitchFamily="34" charset="-122"/>
                <a:ea typeface="微软雅黑" pitchFamily="34" charset="-122"/>
                <a:cs typeface="+mn-cs"/>
              </a:endParaRPr>
            </a:p>
          </p:txBody>
        </p:sp>
      </p:grpSp>
      <p:grpSp>
        <p:nvGrpSpPr>
          <p:cNvPr id="5" name="组合 4"/>
          <p:cNvGrpSpPr/>
          <p:nvPr/>
        </p:nvGrpSpPr>
        <p:grpSpPr>
          <a:xfrm>
            <a:off x="1866880" y="2105025"/>
            <a:ext cx="2490806" cy="676277"/>
            <a:chOff x="1866880" y="2105025"/>
            <a:chExt cx="2490806" cy="676277"/>
          </a:xfrm>
        </p:grpSpPr>
        <p:sp>
          <p:nvSpPr>
            <p:cNvPr id="13" name="矩形 12"/>
            <p:cNvSpPr/>
            <p:nvPr/>
          </p:nvSpPr>
          <p:spPr>
            <a:xfrm>
              <a:off x="2462198"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Rectangle 4"/>
            <p:cNvSpPr>
              <a:spLocks noChangeArrowheads="1"/>
            </p:cNvSpPr>
            <p:nvPr/>
          </p:nvSpPr>
          <p:spPr bwMode="auto">
            <a:xfrm>
              <a:off x="2436798" y="2247898"/>
              <a:ext cx="928693" cy="357190"/>
            </a:xfrm>
            <a:prstGeom prst="rect">
              <a:avLst/>
            </a:prstGeom>
            <a:noFill/>
            <a:ln>
              <a:noFill/>
            </a:ln>
            <a:effectLst/>
          </p:spPr>
          <p:txBody>
            <a:bodyPr lIns="92075" tIns="46038" rIns="92075" bIns="46038"/>
            <a:lstStyle/>
            <a:p>
              <a:pPr marL="0" lvl="1" algn="ctr">
                <a:spcBef>
                  <a:spcPct val="20000"/>
                </a:spcBef>
                <a:buClr>
                  <a:schemeClr val="folHlink"/>
                </a:buClr>
              </a:pPr>
              <a:r>
                <a:rPr lang="en-US" altLang="zh-CN" sz="2400" b="1" dirty="0" err="1" smtClean="0">
                  <a:solidFill>
                    <a:schemeClr val="bg1"/>
                  </a:solidFill>
                  <a:latin typeface="微软雅黑" pitchFamily="34" charset="-122"/>
                  <a:ea typeface="微软雅黑" pitchFamily="34" charset="-122"/>
                </a:rPr>
                <a:t>l</a:t>
              </a:r>
              <a:r>
                <a:rPr lang="en-US" altLang="zh-CN" sz="2400" b="1" dirty="0" err="1" smtClean="0">
                  <a:solidFill>
                    <a:schemeClr val="bg1"/>
                  </a:solidFill>
                  <a:latin typeface="微软雅黑" pitchFamily="34" charset="-122"/>
                  <a:ea typeface="微软雅黑" pitchFamily="34" charset="-122"/>
                  <a:cs typeface="+mn-cs"/>
                </a:rPr>
                <a:t>s</a:t>
              </a:r>
              <a:endParaRPr lang="en-US" altLang="zh-CN" sz="2400" b="1" dirty="0">
                <a:solidFill>
                  <a:schemeClr val="bg1"/>
                </a:solidFill>
                <a:latin typeface="微软雅黑" pitchFamily="34" charset="-122"/>
                <a:ea typeface="微软雅黑" pitchFamily="34" charset="-122"/>
                <a:cs typeface="+mn-cs"/>
              </a:endParaRPr>
            </a:p>
          </p:txBody>
        </p:sp>
        <p:sp>
          <p:nvSpPr>
            <p:cNvPr id="18" name="Rectangle 4"/>
            <p:cNvSpPr>
              <a:spLocks noChangeArrowheads="1"/>
            </p:cNvSpPr>
            <p:nvPr/>
          </p:nvSpPr>
          <p:spPr bwMode="auto">
            <a:xfrm>
              <a:off x="3286116" y="2424112"/>
              <a:ext cx="1071570"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err="1" smtClean="0">
                  <a:solidFill>
                    <a:srgbClr val="11576A"/>
                  </a:solidFill>
                  <a:latin typeface="微软雅黑" pitchFamily="34" charset="-122"/>
                  <a:ea typeface="微软雅黑" pitchFamily="34" charset="-122"/>
                  <a:cs typeface="+mn-cs"/>
                </a:rPr>
                <a:t>stdout</a:t>
              </a:r>
              <a:endParaRPr lang="en-US" altLang="zh-CN" b="1" dirty="0">
                <a:solidFill>
                  <a:srgbClr val="11576A"/>
                </a:solidFill>
                <a:latin typeface="微软雅黑" pitchFamily="34" charset="-122"/>
                <a:ea typeface="微软雅黑" pitchFamily="34" charset="-122"/>
                <a:cs typeface="+mn-cs"/>
              </a:endParaRPr>
            </a:p>
          </p:txBody>
        </p:sp>
        <p:cxnSp>
          <p:nvCxnSpPr>
            <p:cNvPr id="21" name="直接箭头连接符 20"/>
            <p:cNvCxnSpPr/>
            <p:nvPr/>
          </p:nvCxnSpPr>
          <p:spPr>
            <a:xfrm>
              <a:off x="1971675" y="2105025"/>
              <a:ext cx="428625" cy="15240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p:cNvCxnSpPr>
            <p:nvPr/>
          </p:nvCxnSpPr>
          <p:spPr>
            <a:xfrm>
              <a:off x="3365491"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4"/>
            <p:cNvSpPr>
              <a:spLocks noChangeArrowheads="1"/>
            </p:cNvSpPr>
            <p:nvPr/>
          </p:nvSpPr>
          <p:spPr bwMode="auto">
            <a:xfrm>
              <a:off x="1866880" y="2166935"/>
              <a:ext cx="357189"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smtClean="0">
                  <a:solidFill>
                    <a:srgbClr val="11576A"/>
                  </a:solidFill>
                  <a:latin typeface="微软雅黑" pitchFamily="34" charset="-122"/>
                  <a:ea typeface="微软雅黑" pitchFamily="34" charset="-122"/>
                  <a:cs typeface="+mn-cs"/>
                </a:rPr>
                <a:t>2</a:t>
              </a:r>
              <a:endParaRPr lang="en-US" altLang="zh-CN" b="1" dirty="0">
                <a:solidFill>
                  <a:srgbClr val="11576A"/>
                </a:solidFill>
                <a:latin typeface="微软雅黑" pitchFamily="34" charset="-122"/>
                <a:ea typeface="微软雅黑" pitchFamily="34" charset="-122"/>
                <a:cs typeface="+mn-cs"/>
              </a:endParaRPr>
            </a:p>
          </p:txBody>
        </p:sp>
      </p:grpSp>
      <p:sp>
        <p:nvSpPr>
          <p:cNvPr id="32" name="Rectangle 4"/>
          <p:cNvSpPr>
            <a:spLocks noChangeArrowheads="1"/>
          </p:cNvSpPr>
          <p:nvPr/>
        </p:nvSpPr>
        <p:spPr bwMode="auto">
          <a:xfrm>
            <a:off x="3668694" y="1036294"/>
            <a:ext cx="1785950" cy="357190"/>
          </a:xfrm>
          <a:prstGeom prst="rect">
            <a:avLst/>
          </a:prstGeom>
          <a:noFill/>
          <a:ln>
            <a:noFill/>
          </a:ln>
          <a:effectLst/>
        </p:spPr>
        <p:txBody>
          <a:bodyPr lIns="92075" tIns="46038" rIns="92075" bIns="46038"/>
          <a:lstStyle/>
          <a:p>
            <a:pPr marL="342900" indent="-342900">
              <a:spcBef>
                <a:spcPct val="20000"/>
              </a:spcBef>
              <a:buClr>
                <a:schemeClr val="folHlink"/>
              </a:buClr>
              <a:buSzPct val="75000"/>
              <a:buFont typeface="Arial" panose="02080604020202020204" charset="0"/>
              <a:buNone/>
            </a:pPr>
            <a:r>
              <a:rPr lang="en-US" altLang="zh-CN" sz="2000" b="1" dirty="0" smtClean="0">
                <a:solidFill>
                  <a:srgbClr val="11576A"/>
                </a:solidFill>
                <a:latin typeface="微软雅黑" pitchFamily="34" charset="-122"/>
                <a:ea typeface="微软雅黑" pitchFamily="34" charset="-122"/>
              </a:rPr>
              <a:t>% </a:t>
            </a:r>
            <a:r>
              <a:rPr lang="en-US" altLang="zh-CN" sz="2000" b="1" dirty="0" err="1" smtClean="0">
                <a:solidFill>
                  <a:srgbClr val="11576A"/>
                </a:solidFill>
                <a:latin typeface="微软雅黑" pitchFamily="34" charset="-122"/>
                <a:ea typeface="微软雅黑" pitchFamily="34" charset="-122"/>
              </a:rPr>
              <a:t>ls</a:t>
            </a:r>
            <a:r>
              <a:rPr lang="en-US" altLang="zh-CN" sz="2000" b="1" dirty="0" smtClean="0">
                <a:solidFill>
                  <a:srgbClr val="11576A"/>
                </a:solidFill>
                <a:latin typeface="微软雅黑" pitchFamily="34" charset="-122"/>
                <a:ea typeface="微软雅黑" pitchFamily="34" charset="-122"/>
              </a:rPr>
              <a:t> | more</a:t>
            </a:r>
            <a:endParaRPr lang="en-US" altLang="zh-CN" sz="2000" b="1" dirty="0">
              <a:solidFill>
                <a:srgbClr val="11576A"/>
              </a:solidFill>
              <a:latin typeface="微软雅黑" pitchFamily="34" charset="-122"/>
              <a:ea typeface="微软雅黑" pitchFamily="34" charset="-122"/>
            </a:endParaRPr>
          </a:p>
        </p:txBody>
      </p:sp>
      <p:grpSp>
        <p:nvGrpSpPr>
          <p:cNvPr id="6" name="组合 5"/>
          <p:cNvGrpSpPr/>
          <p:nvPr/>
        </p:nvGrpSpPr>
        <p:grpSpPr>
          <a:xfrm>
            <a:off x="1333478" y="2143122"/>
            <a:ext cx="5927765" cy="1223966"/>
            <a:chOff x="1333478" y="2143122"/>
            <a:chExt cx="5927765" cy="1223966"/>
          </a:xfrm>
        </p:grpSpPr>
        <p:sp>
          <p:nvSpPr>
            <p:cNvPr id="15" name="矩形 14"/>
            <p:cNvSpPr/>
            <p:nvPr/>
          </p:nvSpPr>
          <p:spPr>
            <a:xfrm>
              <a:off x="6357950"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Rectangle 4"/>
            <p:cNvSpPr>
              <a:spLocks noChangeArrowheads="1"/>
            </p:cNvSpPr>
            <p:nvPr/>
          </p:nvSpPr>
          <p:spPr bwMode="auto">
            <a:xfrm>
              <a:off x="6332550" y="2247898"/>
              <a:ext cx="928693" cy="357190"/>
            </a:xfrm>
            <a:prstGeom prst="rect">
              <a:avLst/>
            </a:prstGeom>
            <a:noFill/>
            <a:ln>
              <a:noFill/>
            </a:ln>
            <a:effectLst/>
          </p:spPr>
          <p:txBody>
            <a:bodyPr lIns="92075" tIns="46038" rIns="92075" bIns="46038"/>
            <a:lstStyle/>
            <a:p>
              <a:pPr marL="0" lvl="1" algn="ctr">
                <a:spcBef>
                  <a:spcPct val="20000"/>
                </a:spcBef>
                <a:buClr>
                  <a:schemeClr val="folHlink"/>
                </a:buClr>
              </a:pPr>
              <a:r>
                <a:rPr lang="en-US" altLang="zh-CN" sz="2000" b="1" dirty="0" smtClean="0">
                  <a:solidFill>
                    <a:schemeClr val="bg1"/>
                  </a:solidFill>
                  <a:latin typeface="微软雅黑" pitchFamily="34" charset="-122"/>
                  <a:ea typeface="微软雅黑" pitchFamily="34" charset="-122"/>
                  <a:cs typeface="+mn-cs"/>
                </a:rPr>
                <a:t>more</a:t>
              </a:r>
              <a:endParaRPr lang="en-US" altLang="zh-CN" sz="2000" b="1" dirty="0">
                <a:solidFill>
                  <a:schemeClr val="bg1"/>
                </a:solidFill>
                <a:latin typeface="微软雅黑" pitchFamily="34" charset="-122"/>
                <a:ea typeface="微软雅黑" pitchFamily="34" charset="-122"/>
                <a:cs typeface="+mn-cs"/>
              </a:endParaRPr>
            </a:p>
          </p:txBody>
        </p:sp>
        <p:sp>
          <p:nvSpPr>
            <p:cNvPr id="19" name="Rectangle 4"/>
            <p:cNvSpPr>
              <a:spLocks noChangeArrowheads="1"/>
            </p:cNvSpPr>
            <p:nvPr/>
          </p:nvSpPr>
          <p:spPr bwMode="auto">
            <a:xfrm>
              <a:off x="5562606" y="2428874"/>
              <a:ext cx="785818"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err="1" smtClean="0">
                  <a:solidFill>
                    <a:srgbClr val="11576A"/>
                  </a:solidFill>
                  <a:latin typeface="微软雅黑" pitchFamily="34" charset="-122"/>
                  <a:ea typeface="微软雅黑" pitchFamily="34" charset="-122"/>
                  <a:cs typeface="+mn-cs"/>
                </a:rPr>
                <a:t>stdin</a:t>
              </a:r>
              <a:endParaRPr lang="en-US" altLang="zh-CN" b="1" dirty="0">
                <a:solidFill>
                  <a:srgbClr val="11576A"/>
                </a:solidFill>
                <a:latin typeface="微软雅黑" pitchFamily="34" charset="-122"/>
                <a:ea typeface="微软雅黑" pitchFamily="34" charset="-122"/>
                <a:cs typeface="+mn-cs"/>
              </a:endParaRPr>
            </a:p>
          </p:txBody>
        </p:sp>
        <p:cxnSp>
          <p:nvCxnSpPr>
            <p:cNvPr id="24" name="直接箭头连接符 23"/>
            <p:cNvCxnSpPr/>
            <p:nvPr/>
          </p:nvCxnSpPr>
          <p:spPr>
            <a:xfrm>
              <a:off x="5524507"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4"/>
            <p:cNvSpPr>
              <a:spLocks noChangeArrowheads="1"/>
            </p:cNvSpPr>
            <p:nvPr/>
          </p:nvSpPr>
          <p:spPr bwMode="auto">
            <a:xfrm>
              <a:off x="1333478" y="2285998"/>
              <a:ext cx="357189" cy="357190"/>
            </a:xfrm>
            <a:prstGeom prst="rect">
              <a:avLst/>
            </a:prstGeom>
            <a:noFill/>
            <a:ln>
              <a:noFill/>
            </a:ln>
            <a:effectLst/>
          </p:spPr>
          <p:txBody>
            <a:bodyPr lIns="92075" tIns="46038" rIns="92075" bIns="46038"/>
            <a:lstStyle/>
            <a:p>
              <a:pPr marL="0" lvl="1">
                <a:spcBef>
                  <a:spcPct val="20000"/>
                </a:spcBef>
                <a:buClr>
                  <a:schemeClr val="folHlink"/>
                </a:buClr>
              </a:pPr>
              <a:r>
                <a:rPr lang="en-US" altLang="zh-CN" b="1" dirty="0" smtClean="0">
                  <a:solidFill>
                    <a:srgbClr val="11576A"/>
                  </a:solidFill>
                  <a:latin typeface="微软雅黑" pitchFamily="34" charset="-122"/>
                  <a:ea typeface="微软雅黑" pitchFamily="34" charset="-122"/>
                  <a:cs typeface="+mn-cs"/>
                </a:rPr>
                <a:t>3</a:t>
              </a:r>
              <a:endParaRPr lang="en-US" altLang="zh-CN" b="1" dirty="0">
                <a:solidFill>
                  <a:srgbClr val="11576A"/>
                </a:solidFill>
                <a:latin typeface="微软雅黑" pitchFamily="34" charset="-122"/>
                <a:ea typeface="微软雅黑" pitchFamily="34" charset="-122"/>
                <a:cs typeface="+mn-cs"/>
              </a:endParaRPr>
            </a:p>
          </p:txBody>
        </p:sp>
        <p:sp>
          <p:nvSpPr>
            <p:cNvPr id="34" name="任意多边形 33"/>
            <p:cNvSpPr/>
            <p:nvPr/>
          </p:nvSpPr>
          <p:spPr>
            <a:xfrm>
              <a:off x="1485900" y="2181225"/>
              <a:ext cx="5210175" cy="1185863"/>
            </a:xfrm>
            <a:custGeom>
              <a:avLst/>
              <a:gdLst>
                <a:gd name="connsiteX0" fmla="*/ 0 w 5210175"/>
                <a:gd name="connsiteY0" fmla="*/ 0 h 1185863"/>
                <a:gd name="connsiteX1" fmla="*/ 1304925 w 5210175"/>
                <a:gd name="connsiteY1" fmla="*/ 885825 h 1185863"/>
                <a:gd name="connsiteX2" fmla="*/ 3705225 w 5210175"/>
                <a:gd name="connsiteY2" fmla="*/ 1133475 h 1185863"/>
                <a:gd name="connsiteX3" fmla="*/ 5210175 w 5210175"/>
                <a:gd name="connsiteY3" fmla="*/ 571500 h 1185863"/>
              </a:gdLst>
              <a:ahLst/>
              <a:cxnLst>
                <a:cxn ang="0">
                  <a:pos x="connsiteX0" y="connsiteY0"/>
                </a:cxn>
                <a:cxn ang="0">
                  <a:pos x="connsiteX1" y="connsiteY1"/>
                </a:cxn>
                <a:cxn ang="0">
                  <a:pos x="connsiteX2" y="connsiteY2"/>
                </a:cxn>
                <a:cxn ang="0">
                  <a:pos x="connsiteX3" y="connsiteY3"/>
                </a:cxn>
              </a:cxnLst>
              <a:rect l="l" t="t" r="r" b="b"/>
              <a:pathLst>
                <a:path w="5210175" h="1185863">
                  <a:moveTo>
                    <a:pt x="0" y="0"/>
                  </a:moveTo>
                  <a:cubicBezTo>
                    <a:pt x="343694" y="348456"/>
                    <a:pt x="687388" y="696913"/>
                    <a:pt x="1304925" y="885825"/>
                  </a:cubicBezTo>
                  <a:cubicBezTo>
                    <a:pt x="1922463" y="1074738"/>
                    <a:pt x="3054350" y="1185863"/>
                    <a:pt x="3705225" y="1133475"/>
                  </a:cubicBezTo>
                  <a:cubicBezTo>
                    <a:pt x="4356100" y="1081087"/>
                    <a:pt x="4783137" y="826293"/>
                    <a:pt x="5210175" y="5715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9" grpId="0" bldLvl="0" animBg="1"/>
      <p:bldP spid="32"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smtClean="0">
                <a:ln>
                  <a:noFill/>
                </a:ln>
                <a:solidFill>
                  <a:srgbClr val="11576A"/>
                </a:solidFill>
                <a:effectLst/>
                <a:uLnTx/>
                <a:uFillTx/>
                <a:latin typeface="微软雅黑" pitchFamily="34" charset="-122"/>
                <a:ea typeface="微软雅黑" pitchFamily="34" charset="-122"/>
                <a:cs typeface="+mj-cs"/>
              </a:rPr>
              <a:t>提纲</a:t>
            </a:r>
            <a:endPar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j-cs"/>
            </a:endParaRPr>
          </a:p>
        </p:txBody>
      </p:sp>
      <p:sp>
        <p:nvSpPr>
          <p:cNvPr id="9" name="内容占位符 2"/>
          <p:cNvSpPr txBox="1"/>
          <p:nvPr/>
        </p:nvSpPr>
        <p:spPr>
          <a:xfrm>
            <a:off x="1142976" y="1000114"/>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1" fontAlgn="auto" latinLnBrk="0" hangingPunct="1">
              <a:lnSpc>
                <a:spcPct val="100000"/>
              </a:lnSpc>
              <a:spcBef>
                <a:spcPct val="20000"/>
              </a:spcBef>
              <a:spcAft>
                <a:spcPts val="0"/>
              </a:spcAft>
              <a:buClrTx/>
              <a:buSzTx/>
              <a:buFont typeface="Arial" panose="02080604020202020204" charset="0"/>
              <a:buNone/>
              <a:defRPr/>
            </a:pPr>
            <a:r>
              <a:rPr lang="zh-CN" altLang="en-US" dirty="0" smtClean="0"/>
              <a:t>死锁概念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内容占位符 2"/>
          <p:cNvSpPr txBox="1"/>
          <p:nvPr/>
        </p:nvSpPr>
        <p:spPr>
          <a:xfrm>
            <a:off x="1142976" y="1342790"/>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死锁处理方法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6" name="TextBox 15"/>
          <p:cNvSpPr txBox="1"/>
          <p:nvPr/>
        </p:nvSpPr>
        <p:spPr>
          <a:xfrm>
            <a:off x="844893" y="1342790"/>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7" name="内容占位符 2"/>
          <p:cNvSpPr txBox="1"/>
          <p:nvPr/>
        </p:nvSpPr>
        <p:spPr>
          <a:xfrm>
            <a:off x="1142976" y="1685693"/>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银行家算法</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8" name="TextBox 17"/>
          <p:cNvSpPr txBox="1"/>
          <p:nvPr/>
        </p:nvSpPr>
        <p:spPr>
          <a:xfrm>
            <a:off x="844893" y="168569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9" name="内容占位符 2"/>
          <p:cNvSpPr txBox="1"/>
          <p:nvPr/>
        </p:nvSpPr>
        <p:spPr>
          <a:xfrm>
            <a:off x="1142976" y="2042883"/>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死锁检测</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2042883"/>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2" name="内容占位符 2"/>
          <p:cNvSpPr txBox="1"/>
          <p:nvPr/>
        </p:nvSpPr>
        <p:spPr>
          <a:xfrm>
            <a:off x="1142976" y="238646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进程通信概念</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3" name="TextBox 22"/>
          <p:cNvSpPr txBox="1"/>
          <p:nvPr/>
        </p:nvSpPr>
        <p:spPr>
          <a:xfrm>
            <a:off x="844893" y="238646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4" name="内容占位符 2"/>
          <p:cNvSpPr txBox="1"/>
          <p:nvPr/>
        </p:nvSpPr>
        <p:spPr>
          <a:xfrm>
            <a:off x="1142976" y="274365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信号和管道</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TextBox 24"/>
          <p:cNvSpPr txBox="1"/>
          <p:nvPr/>
        </p:nvSpPr>
        <p:spPr>
          <a:xfrm>
            <a:off x="844893" y="27436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p:nvPr/>
        </p:nvSpPr>
        <p:spPr>
          <a:xfrm>
            <a:off x="1142976" y="3099712"/>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smtClean="0">
                <a:solidFill>
                  <a:srgbClr val="C00000"/>
                </a:solidFill>
              </a:rPr>
              <a:t>消息队列和共享内存</a:t>
            </a:r>
            <a:endParaRPr kumimoji="0" lang="zh-CN" altLang="en-US" sz="20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sp>
        <p:nvSpPr>
          <p:cNvPr id="26" name="TextBox 25"/>
          <p:cNvSpPr txBox="1"/>
          <p:nvPr/>
        </p:nvSpPr>
        <p:spPr>
          <a:xfrm>
            <a:off x="844893" y="309971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封面.jpg"/>
          <p:cNvPicPr>
            <a:picLocks noChangeAspect="1"/>
          </p:cNvPicPr>
          <p:nvPr/>
        </p:nvPicPr>
        <p:blipFill>
          <a:blip r:embed="rId1" cstate="print"/>
          <a:stretch>
            <a:fillRect/>
          </a:stretch>
        </p:blipFill>
        <p:spPr>
          <a:xfrm>
            <a:off x="0" y="-2449"/>
            <a:ext cx="9140974" cy="5141934"/>
          </a:xfrm>
          <a:prstGeom prst="rect">
            <a:avLst/>
          </a:prstGeom>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28"/>
                                        </p:tgtEl>
                                        <p:attrNameLst>
                                          <p:attrName>ppt_w</p:attrName>
                                        </p:attrNameLst>
                                      </p:cBhvr>
                                      <p:tavLst>
                                        <p:tav tm="0">
                                          <p:val>
                                            <p:strVal val="ppt_w"/>
                                          </p:val>
                                        </p:tav>
                                        <p:tav tm="100000">
                                          <p:val>
                                            <p:strVal val="4*ppt_w"/>
                                          </p:val>
                                        </p:tav>
                                      </p:tavLst>
                                    </p:anim>
                                    <p:anim calcmode="lin" valueType="num">
                                      <p:cBhvr>
                                        <p:cTn id="7" dur="500"/>
                                        <p:tgtEl>
                                          <p:spTgt spid="28"/>
                                        </p:tgtEl>
                                        <p:attrNameLst>
                                          <p:attrName>ppt_h</p:attrName>
                                        </p:attrNameLst>
                                      </p:cBhvr>
                                      <p:tavLst>
                                        <p:tav tm="0">
                                          <p:val>
                                            <p:strVal val="ppt_h"/>
                                          </p:val>
                                        </p:tav>
                                        <p:tav tm="100000">
                                          <p:val>
                                            <p:strVal val="4*ppt_h"/>
                                          </p:val>
                                        </p:tav>
                                      </p:tavLst>
                                    </p:anim>
                                    <p:set>
                                      <p:cBhvr>
                                        <p:cTn id="8" dur="1" fill="hold">
                                          <p:stCondLst>
                                            <p:cond delay="499"/>
                                          </p:stCondLst>
                                        </p:cTn>
                                        <p:tgtEl>
                                          <p:spTgt spid="28"/>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28"/>
                                        </p:tgtEl>
                                      </p:cBhvr>
                                    </p:animEffect>
                                    <p:set>
                                      <p:cBhvr>
                                        <p:cTn id="11" dur="1" fill="hold">
                                          <p:stCondLst>
                                            <p:cond delay="499"/>
                                          </p:stCondLst>
                                        </p:cTn>
                                        <p:tgtEl>
                                          <p:spTgt spid="28"/>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27"/>
                                        </p:tgtEl>
                                      </p:cBhvr>
                                    </p:animEffect>
                                    <p:set>
                                      <p:cBhvr>
                                        <p:cTn id="14"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消息队列</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941685" cy="642942"/>
            <a:chOff x="844893" y="1000114"/>
            <a:chExt cx="5941685" cy="642942"/>
          </a:xfrm>
        </p:grpSpPr>
        <p:sp>
          <p:nvSpPr>
            <p:cNvPr id="9" name="内容占位符 2"/>
            <p:cNvSpPr txBox="1"/>
            <p:nvPr/>
          </p:nvSpPr>
          <p:spPr>
            <a:xfrm>
              <a:off x="1142976" y="1000114"/>
              <a:ext cx="5643602"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消息队列是由操作系统维护的以字节序列为基本单位的间接通信机制</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633532"/>
            <a:ext cx="4595462" cy="323852"/>
            <a:chOff x="1262422" y="1633532"/>
            <a:chExt cx="4595462" cy="323852"/>
          </a:xfrm>
        </p:grpSpPr>
        <p:sp>
          <p:nvSpPr>
            <p:cNvPr id="27" name="内容占位符 2"/>
            <p:cNvSpPr txBox="1"/>
            <p:nvPr/>
          </p:nvSpPr>
          <p:spPr>
            <a:xfrm>
              <a:off x="1394985" y="1633532"/>
              <a:ext cx="4462899"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每个消息</a:t>
              </a:r>
              <a:r>
                <a:rPr lang="en-US" altLang="zh-CN" dirty="0" smtClean="0"/>
                <a:t>(</a:t>
              </a:r>
              <a:r>
                <a:rPr lang="zh-CN" altLang="en-US" dirty="0" smtClean="0"/>
                <a:t>Message</a:t>
              </a:r>
              <a:r>
                <a:rPr lang="en-US" altLang="zh-CN" dirty="0" smtClean="0"/>
                <a:t>)</a:t>
              </a:r>
              <a:r>
                <a:rPr lang="zh-CN" altLang="en-US" dirty="0" smtClean="0"/>
                <a:t>是一个字节序列</a:t>
              </a:r>
              <a:endParaRPr kumimoji="0" lang="zh-CN" altLang="en-US" u="none" strike="noStrike" kern="1200" cap="none" spc="0" normalizeH="0" baseline="0" noProof="0" dirty="0">
                <a:ln>
                  <a:noFill/>
                </a:ln>
                <a:effectLst/>
                <a:uLnTx/>
                <a:uFillTx/>
              </a:endParaRPr>
            </a:p>
          </p:txBody>
        </p:sp>
        <p:pic>
          <p:nvPicPr>
            <p:cNvPr id="28" name="图片 27" descr="小点1.png"/>
            <p:cNvPicPr>
              <a:picLocks noChangeAspect="1"/>
            </p:cNvPicPr>
            <p:nvPr/>
          </p:nvPicPr>
          <p:blipFill>
            <a:blip r:embed="rId1" cstate="print"/>
            <a:stretch>
              <a:fillRect/>
            </a:stretch>
          </p:blipFill>
          <p:spPr>
            <a:xfrm>
              <a:off x="1262422" y="1742389"/>
              <a:ext cx="151066" cy="148997"/>
            </a:xfrm>
            <a:prstGeom prst="rect">
              <a:avLst/>
            </a:prstGeom>
            <a:effectLst/>
          </p:spPr>
        </p:pic>
      </p:grpSp>
      <p:grpSp>
        <p:nvGrpSpPr>
          <p:cNvPr id="4" name="组合 3"/>
          <p:cNvGrpSpPr/>
          <p:nvPr/>
        </p:nvGrpSpPr>
        <p:grpSpPr>
          <a:xfrm>
            <a:off x="1262422" y="1962145"/>
            <a:ext cx="5452718" cy="754068"/>
            <a:chOff x="1262422" y="1962145"/>
            <a:chExt cx="5452718" cy="754068"/>
          </a:xfrm>
        </p:grpSpPr>
        <p:sp>
          <p:nvSpPr>
            <p:cNvPr id="23" name="内容占位符 2"/>
            <p:cNvSpPr txBox="1"/>
            <p:nvPr/>
          </p:nvSpPr>
          <p:spPr>
            <a:xfrm>
              <a:off x="1394985" y="1962145"/>
              <a:ext cx="5320155" cy="75406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相同标识的消息组成按先进先出顺序组成一个消息队列（Message Queues）</a:t>
              </a:r>
              <a:endParaRPr kumimoji="0" lang="zh-CN" altLang="en-US" u="none" strike="noStrike" kern="1200" cap="none" spc="0" normalizeH="0" baseline="0" noProof="0" dirty="0">
                <a:ln>
                  <a:noFill/>
                </a:ln>
                <a:effectLst/>
                <a:uLnTx/>
                <a:uFillTx/>
              </a:endParaRPr>
            </a:p>
          </p:txBody>
        </p:sp>
        <p:pic>
          <p:nvPicPr>
            <p:cNvPr id="24" name="图片 23" descr="小点1.png"/>
            <p:cNvPicPr>
              <a:picLocks noChangeAspect="1"/>
            </p:cNvPicPr>
            <p:nvPr/>
          </p:nvPicPr>
          <p:blipFill>
            <a:blip r:embed="rId1" cstate="print"/>
            <a:stretch>
              <a:fillRect/>
            </a:stretch>
          </p:blipFill>
          <p:spPr>
            <a:xfrm>
              <a:off x="1262422" y="2071003"/>
              <a:ext cx="151066" cy="148997"/>
            </a:xfrm>
            <a:prstGeom prst="rect">
              <a:avLst/>
            </a:prstGeom>
            <a:effectLst/>
          </p:spPr>
        </p:pic>
      </p:grpSp>
      <p:grpSp>
        <p:nvGrpSpPr>
          <p:cNvPr id="5" name="组合 4"/>
          <p:cNvGrpSpPr/>
          <p:nvPr/>
        </p:nvGrpSpPr>
        <p:grpSpPr>
          <a:xfrm>
            <a:off x="1019270" y="2644905"/>
            <a:ext cx="5914792" cy="2266837"/>
            <a:chOff x="1019270" y="2644905"/>
            <a:chExt cx="5914792" cy="2266837"/>
          </a:xfrm>
        </p:grpSpPr>
        <p:sp>
          <p:nvSpPr>
            <p:cNvPr id="25" name="Oval 5"/>
            <p:cNvSpPr>
              <a:spLocks noChangeArrowheads="1"/>
            </p:cNvSpPr>
            <p:nvPr/>
          </p:nvSpPr>
          <p:spPr bwMode="auto">
            <a:xfrm>
              <a:off x="1019270" y="2644905"/>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ln>
            <a:effectLst>
              <a:outerShdw blurRad="63500" dist="107763" dir="2700000" algn="ctr" rotWithShape="0">
                <a:schemeClr val="bg2">
                  <a:alpha val="74998"/>
                </a:schemeClr>
              </a:outerShdw>
            </a:effectLst>
          </p:spPr>
          <p:txBody>
            <a:bodyPr wrap="none" anchor="ctr"/>
            <a:lstStyle/>
            <a:p>
              <a:pPr algn="ctr">
                <a:buFont typeface="Arial" panose="02080604020202020204" charset="0"/>
                <a:buNone/>
              </a:pPr>
              <a:r>
                <a:rPr lang="en-US" altLang="zh-CN" sz="1600" b="1" dirty="0">
                  <a:solidFill>
                    <a:srgbClr val="11576A"/>
                  </a:solidFill>
                  <a:latin typeface="微软雅黑" pitchFamily="34" charset="-122"/>
                  <a:ea typeface="微软雅黑" pitchFamily="34" charset="-122"/>
                </a:rPr>
                <a:t>P1</a:t>
              </a:r>
            </a:p>
          </p:txBody>
        </p:sp>
        <p:sp>
          <p:nvSpPr>
            <p:cNvPr id="26" name="Oval 6"/>
            <p:cNvSpPr>
              <a:spLocks noChangeArrowheads="1"/>
            </p:cNvSpPr>
            <p:nvPr/>
          </p:nvSpPr>
          <p:spPr bwMode="auto">
            <a:xfrm>
              <a:off x="6034062" y="3293942"/>
              <a:ext cx="900000" cy="900000"/>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bevel/>
            </a:ln>
            <a:effectLst>
              <a:outerShdw blurRad="63500" dist="107763" dir="2700000" algn="ctr" rotWithShape="0">
                <a:schemeClr val="bg2">
                  <a:alpha val="74998"/>
                </a:schemeClr>
              </a:outerShdw>
            </a:effectLst>
          </p:spPr>
          <p:txBody>
            <a:bodyPr wrap="none" anchor="ctr"/>
            <a:lstStyle/>
            <a:p>
              <a:pPr algn="ctr">
                <a:buFont typeface="Arial" panose="02080604020202020204" charset="0"/>
                <a:buNone/>
              </a:pPr>
              <a:r>
                <a:rPr lang="en-US" altLang="zh-CN" sz="1600" b="1" dirty="0">
                  <a:solidFill>
                    <a:srgbClr val="11576A"/>
                  </a:solidFill>
                  <a:latin typeface="微软雅黑" pitchFamily="34" charset="-122"/>
                  <a:ea typeface="微软雅黑" pitchFamily="34" charset="-122"/>
                </a:rPr>
                <a:t>P3</a:t>
              </a:r>
            </a:p>
          </p:txBody>
        </p:sp>
        <p:sp>
          <p:nvSpPr>
            <p:cNvPr id="45" name="Line 7"/>
            <p:cNvSpPr>
              <a:spLocks noChangeShapeType="1"/>
            </p:cNvSpPr>
            <p:nvPr/>
          </p:nvSpPr>
          <p:spPr bwMode="auto">
            <a:xfrm>
              <a:off x="3595662" y="34463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6" name="Line 8"/>
            <p:cNvSpPr>
              <a:spLocks noChangeShapeType="1"/>
            </p:cNvSpPr>
            <p:nvPr/>
          </p:nvSpPr>
          <p:spPr bwMode="auto">
            <a:xfrm>
              <a:off x="36718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7" name="Line 9"/>
            <p:cNvSpPr>
              <a:spLocks noChangeShapeType="1"/>
            </p:cNvSpPr>
            <p:nvPr/>
          </p:nvSpPr>
          <p:spPr bwMode="auto">
            <a:xfrm>
              <a:off x="42814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8" name="Line 10"/>
            <p:cNvSpPr>
              <a:spLocks noChangeShapeType="1"/>
            </p:cNvSpPr>
            <p:nvPr/>
          </p:nvSpPr>
          <p:spPr bwMode="auto">
            <a:xfrm>
              <a:off x="3595662" y="41321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49" name="Line 11"/>
            <p:cNvSpPr>
              <a:spLocks noChangeShapeType="1"/>
            </p:cNvSpPr>
            <p:nvPr/>
          </p:nvSpPr>
          <p:spPr bwMode="auto">
            <a:xfrm>
              <a:off x="4205262" y="3827342"/>
              <a:ext cx="838200" cy="609600"/>
            </a:xfrm>
            <a:prstGeom prst="line">
              <a:avLst/>
            </a:prstGeom>
            <a:noFill/>
            <a:ln w="28575">
              <a:solidFill>
                <a:srgbClr val="11576A"/>
              </a:solidFill>
              <a:bevel/>
              <a:headEnd type="oval" w="med" len="med"/>
              <a:tailEnd type="arrow" w="sm" len="sm"/>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0" name="Line 12"/>
            <p:cNvSpPr>
              <a:spLocks noChangeShapeType="1"/>
            </p:cNvSpPr>
            <p:nvPr/>
          </p:nvSpPr>
          <p:spPr bwMode="auto">
            <a:xfrm>
              <a:off x="1995462" y="3141542"/>
              <a:ext cx="1447800" cy="533400"/>
            </a:xfrm>
            <a:prstGeom prst="line">
              <a:avLst/>
            </a:prstGeom>
            <a:noFill/>
            <a:ln w="28575">
              <a:solidFill>
                <a:srgbClr val="11576A"/>
              </a:solidFill>
              <a:bevel/>
              <a:tailEnd type="triangle" w="med" len="med"/>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1" name="Line 13"/>
            <p:cNvSpPr>
              <a:spLocks noChangeShapeType="1"/>
            </p:cNvSpPr>
            <p:nvPr/>
          </p:nvSpPr>
          <p:spPr bwMode="auto">
            <a:xfrm flipV="1">
              <a:off x="1995462" y="3827342"/>
              <a:ext cx="1447800" cy="533400"/>
            </a:xfrm>
            <a:prstGeom prst="line">
              <a:avLst/>
            </a:prstGeom>
            <a:noFill/>
            <a:ln w="28575">
              <a:solidFill>
                <a:srgbClr val="11576A"/>
              </a:solidFill>
              <a:bevel/>
              <a:tailEnd type="triangle" w="med" len="med"/>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2" name="Line 14"/>
            <p:cNvSpPr>
              <a:spLocks noChangeShapeType="1"/>
            </p:cNvSpPr>
            <p:nvPr/>
          </p:nvSpPr>
          <p:spPr bwMode="auto">
            <a:xfrm>
              <a:off x="4433862" y="3827342"/>
              <a:ext cx="1447800" cy="0"/>
            </a:xfrm>
            <a:prstGeom prst="line">
              <a:avLst/>
            </a:prstGeom>
            <a:noFill/>
            <a:ln w="28575">
              <a:solidFill>
                <a:srgbClr val="11576A"/>
              </a:solidFill>
              <a:bevel/>
              <a:tailEnd type="triangle" w="med" len="med"/>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3" name="Text Box 15"/>
            <p:cNvSpPr txBox="1">
              <a:spLocks noChangeArrowheads="1"/>
            </p:cNvSpPr>
            <p:nvPr/>
          </p:nvSpPr>
          <p:spPr bwMode="auto">
            <a:xfrm>
              <a:off x="4603209" y="4436942"/>
              <a:ext cx="1005403"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en-US" altLang="zh-CN" sz="1600" b="1" dirty="0" smtClean="0">
                  <a:solidFill>
                    <a:srgbClr val="11576A"/>
                  </a:solidFill>
                  <a:latin typeface="微软雅黑" pitchFamily="34" charset="-122"/>
                  <a:ea typeface="微软雅黑" pitchFamily="34" charset="-122"/>
                </a:rPr>
                <a:t>“</a:t>
              </a:r>
              <a:r>
                <a:rPr lang="zh-CN" altLang="en-US" sz="1600" b="1" dirty="0" smtClean="0">
                  <a:solidFill>
                    <a:srgbClr val="11576A"/>
                  </a:solidFill>
                  <a:latin typeface="微软雅黑" pitchFamily="34" charset="-122"/>
                  <a:ea typeface="微软雅黑" pitchFamily="34" charset="-122"/>
                </a:rPr>
                <a:t>消息</a:t>
              </a:r>
              <a:r>
                <a:rPr lang="en-US" altLang="zh-CN" sz="1600" b="1" dirty="0" smtClean="0">
                  <a:solidFill>
                    <a:srgbClr val="11576A"/>
                  </a:solidFill>
                  <a:latin typeface="微软雅黑" pitchFamily="34" charset="-122"/>
                  <a:ea typeface="微软雅黑" pitchFamily="34" charset="-122"/>
                </a:rPr>
                <a:t>”</a:t>
              </a:r>
              <a:endParaRPr lang="en-US" altLang="zh-CN" sz="1600" b="1" dirty="0">
                <a:solidFill>
                  <a:srgbClr val="11576A"/>
                </a:solidFill>
                <a:latin typeface="微软雅黑" pitchFamily="34" charset="-122"/>
                <a:ea typeface="微软雅黑" pitchFamily="34" charset="-122"/>
              </a:endParaRPr>
            </a:p>
          </p:txBody>
        </p:sp>
        <p:sp>
          <p:nvSpPr>
            <p:cNvPr id="54" name="Text Box 16"/>
            <p:cNvSpPr txBox="1">
              <a:spLocks noChangeArrowheads="1"/>
            </p:cNvSpPr>
            <p:nvPr/>
          </p:nvSpPr>
          <p:spPr bwMode="auto">
            <a:xfrm>
              <a:off x="3760246" y="3108204"/>
              <a:ext cx="1005403"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消息队列</a:t>
              </a:r>
              <a:endParaRPr lang="en-US" altLang="zh-CN" sz="1600" b="1" dirty="0">
                <a:solidFill>
                  <a:srgbClr val="11576A"/>
                </a:solidFill>
                <a:latin typeface="微软雅黑" pitchFamily="34" charset="-122"/>
                <a:ea typeface="微软雅黑" pitchFamily="34" charset="-122"/>
              </a:endParaRPr>
            </a:p>
          </p:txBody>
        </p:sp>
        <p:sp>
          <p:nvSpPr>
            <p:cNvPr id="55" name="Text Box 17"/>
            <p:cNvSpPr txBox="1">
              <a:spLocks noChangeArrowheads="1"/>
            </p:cNvSpPr>
            <p:nvPr/>
          </p:nvSpPr>
          <p:spPr bwMode="auto">
            <a:xfrm>
              <a:off x="2240214" y="2989142"/>
              <a:ext cx="595035"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6" name="Text Box 18"/>
            <p:cNvSpPr txBox="1">
              <a:spLocks noChangeArrowheads="1"/>
            </p:cNvSpPr>
            <p:nvPr/>
          </p:nvSpPr>
          <p:spPr bwMode="auto">
            <a:xfrm>
              <a:off x="2316414" y="4132142"/>
              <a:ext cx="595035"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7" name="Text Box 19"/>
            <p:cNvSpPr txBox="1">
              <a:spLocks noChangeArrowheads="1"/>
            </p:cNvSpPr>
            <p:nvPr/>
          </p:nvSpPr>
          <p:spPr bwMode="auto">
            <a:xfrm>
              <a:off x="4831014" y="3522542"/>
              <a:ext cx="595035"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smtClean="0">
                  <a:solidFill>
                    <a:srgbClr val="11576A"/>
                  </a:solidFill>
                  <a:latin typeface="微软雅黑" pitchFamily="34" charset="-122"/>
                  <a:ea typeface="微软雅黑" pitchFamily="34" charset="-122"/>
                </a:rPr>
                <a:t>接收</a:t>
              </a:r>
              <a:endParaRPr lang="en-US" altLang="zh-CN" sz="1600" b="1" dirty="0">
                <a:solidFill>
                  <a:srgbClr val="11576A"/>
                </a:solidFill>
                <a:latin typeface="微软雅黑" pitchFamily="34" charset="-122"/>
                <a:ea typeface="微软雅黑" pitchFamily="34" charset="-122"/>
              </a:endParaRPr>
            </a:p>
          </p:txBody>
        </p:sp>
        <p:sp>
          <p:nvSpPr>
            <p:cNvPr id="58" name="Line 20"/>
            <p:cNvSpPr>
              <a:spLocks noChangeShapeType="1"/>
            </p:cNvSpPr>
            <p:nvPr/>
          </p:nvSpPr>
          <p:spPr bwMode="auto">
            <a:xfrm>
              <a:off x="3748062" y="34463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59" name="Line 21"/>
            <p:cNvSpPr>
              <a:spLocks noChangeShapeType="1"/>
            </p:cNvSpPr>
            <p:nvPr/>
          </p:nvSpPr>
          <p:spPr bwMode="auto">
            <a:xfrm>
              <a:off x="38242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0" name="Line 22"/>
            <p:cNvSpPr>
              <a:spLocks noChangeShapeType="1"/>
            </p:cNvSpPr>
            <p:nvPr/>
          </p:nvSpPr>
          <p:spPr bwMode="auto">
            <a:xfrm>
              <a:off x="3748062" y="41321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1" name="Line 23"/>
            <p:cNvSpPr>
              <a:spLocks noChangeShapeType="1"/>
            </p:cNvSpPr>
            <p:nvPr/>
          </p:nvSpPr>
          <p:spPr bwMode="auto">
            <a:xfrm>
              <a:off x="3900462" y="34463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2" name="Line 24"/>
            <p:cNvSpPr>
              <a:spLocks noChangeShapeType="1"/>
            </p:cNvSpPr>
            <p:nvPr/>
          </p:nvSpPr>
          <p:spPr bwMode="auto">
            <a:xfrm>
              <a:off x="39766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3" name="Line 25"/>
            <p:cNvSpPr>
              <a:spLocks noChangeShapeType="1"/>
            </p:cNvSpPr>
            <p:nvPr/>
          </p:nvSpPr>
          <p:spPr bwMode="auto">
            <a:xfrm>
              <a:off x="3900462" y="41321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4" name="Line 26"/>
            <p:cNvSpPr>
              <a:spLocks noChangeShapeType="1"/>
            </p:cNvSpPr>
            <p:nvPr/>
          </p:nvSpPr>
          <p:spPr bwMode="auto">
            <a:xfrm>
              <a:off x="4052862" y="34463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5" name="Line 27"/>
            <p:cNvSpPr>
              <a:spLocks noChangeShapeType="1"/>
            </p:cNvSpPr>
            <p:nvPr/>
          </p:nvSpPr>
          <p:spPr bwMode="auto">
            <a:xfrm>
              <a:off x="4129062" y="3446342"/>
              <a:ext cx="0" cy="68580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6" name="Line 28"/>
            <p:cNvSpPr>
              <a:spLocks noChangeShapeType="1"/>
            </p:cNvSpPr>
            <p:nvPr/>
          </p:nvSpPr>
          <p:spPr bwMode="auto">
            <a:xfrm>
              <a:off x="4052862" y="4132142"/>
              <a:ext cx="304800" cy="0"/>
            </a:xfrm>
            <a:prstGeom prst="line">
              <a:avLst/>
            </a:prstGeom>
            <a:noFill/>
            <a:ln w="28575">
              <a:solidFill>
                <a:srgbClr val="11576A"/>
              </a:solidFill>
              <a:bevel/>
            </a:ln>
            <a:effec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67" name="Oval 29"/>
            <p:cNvSpPr>
              <a:spLocks noChangeArrowheads="1"/>
            </p:cNvSpPr>
            <p:nvPr/>
          </p:nvSpPr>
          <p:spPr bwMode="auto">
            <a:xfrm>
              <a:off x="1019270" y="4011742"/>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a:effectLst>
              <a:outerShdw blurRad="63500" dist="107763" dir="2700000" algn="ctr" rotWithShape="0">
                <a:schemeClr val="bg2">
                  <a:alpha val="74998"/>
                </a:schemeClr>
              </a:outerShdw>
            </a:effectLst>
          </p:spPr>
          <p:txBody>
            <a:bodyPr wrap="none" anchor="ctr"/>
            <a:lstStyle/>
            <a:p>
              <a:pPr algn="ctr">
                <a:buFont typeface="Arial" panose="02080604020202020204" charset="0"/>
                <a:buNone/>
              </a:pPr>
              <a:r>
                <a:rPr lang="en-US" altLang="zh-CN" sz="1600" b="1" dirty="0">
                  <a:solidFill>
                    <a:srgbClr val="11576A"/>
                  </a:solidFill>
                  <a:latin typeface="微软雅黑" pitchFamily="34" charset="-122"/>
                  <a:ea typeface="微软雅黑" pitchFamily="34" charset="-122"/>
                </a:rPr>
                <a:t>P2</a:t>
              </a:r>
              <a:endParaRPr lang="en-US" altLang="zh-CN" b="1" dirty="0">
                <a:solidFill>
                  <a:srgbClr val="11576A"/>
                </a:solidFill>
                <a:latin typeface="微软雅黑" pitchFamily="34" charset="-122"/>
                <a:ea typeface="微软雅黑" pitchFamily="34" charset="-122"/>
              </a:endParaRPr>
            </a:p>
          </p:txBody>
        </p:sp>
      </p:grpSp>
      <p:cxnSp>
        <p:nvCxnSpPr>
          <p:cNvPr id="35" name="直接连接符 34"/>
          <p:cNvCxnSpPr/>
          <p:nvPr/>
        </p:nvCxnSpPr>
        <p:spPr>
          <a:xfrm rot="5400000">
            <a:off x="-10751451" y="2678907"/>
            <a:ext cx="127159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Box 15"/>
          <p:cNvSpPr txBox="1">
            <a:spLocks noChangeArrowheads="1"/>
          </p:cNvSpPr>
          <p:nvPr/>
        </p:nvSpPr>
        <p:spPr bwMode="auto">
          <a:xfrm>
            <a:off x="4602783" y="4436942"/>
            <a:ext cx="1005403"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en-US" altLang="zh-CN" sz="1600" b="1" dirty="0" smtClean="0">
                <a:solidFill>
                  <a:srgbClr val="C00000"/>
                </a:solidFill>
                <a:latin typeface="微软雅黑" pitchFamily="34" charset="-122"/>
                <a:ea typeface="微软雅黑" pitchFamily="34" charset="-122"/>
              </a:rPr>
              <a:t>“</a:t>
            </a:r>
            <a:r>
              <a:rPr lang="zh-CN" altLang="en-US" sz="1600" b="1" dirty="0" smtClean="0">
                <a:solidFill>
                  <a:srgbClr val="C00000"/>
                </a:solidFill>
                <a:latin typeface="微软雅黑" pitchFamily="34" charset="-122"/>
                <a:ea typeface="微软雅黑" pitchFamily="34" charset="-122"/>
              </a:rPr>
              <a:t>消息</a:t>
            </a:r>
            <a:r>
              <a:rPr lang="en-US" altLang="zh-CN" sz="1600" b="1" dirty="0" smtClean="0">
                <a:solidFill>
                  <a:srgbClr val="C00000"/>
                </a:solidFill>
                <a:latin typeface="微软雅黑" pitchFamily="34" charset="-122"/>
                <a:ea typeface="微软雅黑" pitchFamily="34" charset="-122"/>
              </a:rPr>
              <a:t>”</a:t>
            </a:r>
            <a:endParaRPr lang="en-US" altLang="zh-CN" sz="1600" b="1" dirty="0">
              <a:solidFill>
                <a:srgbClr val="C00000"/>
              </a:solidFill>
              <a:latin typeface="微软雅黑" pitchFamily="34" charset="-122"/>
              <a:ea typeface="微软雅黑" pitchFamily="34" charset="-122"/>
            </a:endParaRPr>
          </a:p>
        </p:txBody>
      </p:sp>
      <p:sp>
        <p:nvSpPr>
          <p:cNvPr id="40" name="Text Box 15"/>
          <p:cNvSpPr txBox="1">
            <a:spLocks noChangeArrowheads="1"/>
          </p:cNvSpPr>
          <p:nvPr/>
        </p:nvSpPr>
        <p:spPr bwMode="auto">
          <a:xfrm>
            <a:off x="3760245" y="3107064"/>
            <a:ext cx="1005403" cy="338554"/>
          </a:xfrm>
          <a:prstGeom prst="rect">
            <a:avLst/>
          </a:prstGeom>
          <a:noFill/>
          <a:ln>
            <a:noFill/>
          </a:ln>
          <a:effec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a:buFont typeface="Arial" panose="02080604020202020204" charset="0"/>
              <a:buNone/>
            </a:pPr>
            <a:r>
              <a:rPr lang="zh-CN" altLang="en-US" sz="1600" b="1" dirty="0">
                <a:solidFill>
                  <a:srgbClr val="C00000"/>
                </a:solidFill>
                <a:latin typeface="微软雅黑" pitchFamily="34" charset="-122"/>
                <a:ea typeface="微软雅黑" pitchFamily="34" charset="-122"/>
              </a:rPr>
              <a:t>消息队列</a:t>
            </a:r>
            <a:endParaRPr lang="en-US" altLang="zh-CN" sz="1600" b="1" dirty="0">
              <a:solidFill>
                <a:srgbClr val="C00000"/>
              </a:solidFill>
              <a:latin typeface="微软雅黑" pitchFamily="34" charset="-122"/>
              <a:ea typeface="微软雅黑" pitchFamily="34"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35" presetClass="emph" presetSubtype="0" repeatCount="indefinite" fill="hold" grpId="1" nodeType="withEffect">
                                  <p:stCondLst>
                                    <p:cond delay="0"/>
                                  </p:stCondLst>
                                  <p:endCondLst>
                                    <p:cond evt="onNext" delay="0">
                                      <p:tgtEl>
                                        <p:sldTgt/>
                                      </p:tgtEl>
                                    </p:cond>
                                  </p:endCondLst>
                                  <p:childTnLst>
                                    <p:anim calcmode="discrete" valueType="str">
                                      <p:cBhvr>
                                        <p:cTn id="22"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39" grpId="1" bldLvl="0" animBg="1"/>
      <p:bldP spid="39" grpId="2" bldLvl="0" animBg="1"/>
      <p:bldP spid="40" grpId="0" bldLvl="0" animBg="1"/>
      <p:bldP spid="40" grpId="1"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smtClean="0"/>
              <a:t>消息队列的系统调用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584495" cy="428628"/>
            <a:chOff x="844893" y="1000114"/>
            <a:chExt cx="5584495" cy="428628"/>
          </a:xfrm>
        </p:grpSpPr>
        <p:sp>
          <p:nvSpPr>
            <p:cNvPr id="9" name="内容占位符 2"/>
            <p:cNvSpPr txBox="1"/>
            <p:nvPr/>
          </p:nvSpPr>
          <p:spPr>
            <a:xfrm>
              <a:off x="1142976" y="100011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msgget</a:t>
              </a:r>
              <a:r>
                <a:rPr lang="en-US" altLang="zh-CN" dirty="0" smtClean="0"/>
                <a:t> ( key, flags</a:t>
              </a:r>
              <a:r>
                <a:rPr lang="zh-CN" altLang="en-US" dirty="0" smtClean="0"/>
                <a:t>）</a:t>
              </a:r>
              <a:endParaRPr lang="en-US" altLang="zh-CN" dirty="0" smtClean="0"/>
            </a:p>
            <a:p>
              <a:pPr lvl="0">
                <a:spcBef>
                  <a:spcPct val="20000"/>
                </a:spcBef>
                <a:defRPr/>
              </a:pPr>
              <a:r>
                <a:rPr lang="zh-CN" altLang="en-US" dirty="0" smtClean="0"/>
                <a:t>获取消息队列标识</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91944"/>
            <a:ext cx="5584495" cy="428628"/>
            <a:chOff x="844893" y="1691944"/>
            <a:chExt cx="5584495" cy="428628"/>
          </a:xfrm>
        </p:grpSpPr>
        <p:sp>
          <p:nvSpPr>
            <p:cNvPr id="23" name="内容占位符 2"/>
            <p:cNvSpPr txBox="1"/>
            <p:nvPr/>
          </p:nvSpPr>
          <p:spPr>
            <a:xfrm>
              <a:off x="1142976" y="169194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msgsnd</a:t>
              </a:r>
              <a:r>
                <a:rPr lang="en-US" altLang="zh-CN" dirty="0" smtClean="0"/>
                <a:t> ( QID, </a:t>
              </a:r>
              <a:r>
                <a:rPr lang="en-US" altLang="zh-CN" dirty="0" err="1" smtClean="0"/>
                <a:t>buf</a:t>
              </a:r>
              <a:r>
                <a:rPr lang="en-US" altLang="zh-CN" dirty="0" smtClean="0"/>
                <a:t>, size, flags </a:t>
              </a:r>
              <a:r>
                <a:rPr lang="zh-CN" altLang="en-US" dirty="0" smtClean="0"/>
                <a:t>）</a:t>
              </a:r>
              <a:endParaRPr lang="en-US" altLang="zh-CN" dirty="0" smtClean="0"/>
            </a:p>
            <a:p>
              <a:pPr lvl="0">
                <a:spcBef>
                  <a:spcPct val="20000"/>
                </a:spcBef>
                <a:defRPr/>
              </a:pPr>
              <a:r>
                <a:rPr lang="zh-CN" altLang="en-US" dirty="0"/>
                <a:t>发送</a:t>
              </a:r>
              <a:r>
                <a:rPr lang="zh-CN" altLang="en-US" dirty="0" smtClean="0"/>
                <a:t>消息</a:t>
              </a:r>
              <a:endParaRPr lang="zh-CN" altLang="en-US" dirty="0"/>
            </a:p>
          </p:txBody>
        </p:sp>
        <p:sp>
          <p:nvSpPr>
            <p:cNvPr id="24" name="TextBox 23"/>
            <p:cNvSpPr txBox="1"/>
            <p:nvPr/>
          </p:nvSpPr>
          <p:spPr>
            <a:xfrm>
              <a:off x="844893" y="169194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329228"/>
            <a:ext cx="6441751" cy="428628"/>
            <a:chOff x="844893" y="2329228"/>
            <a:chExt cx="6441751" cy="428628"/>
          </a:xfrm>
        </p:grpSpPr>
        <p:sp>
          <p:nvSpPr>
            <p:cNvPr id="25" name="内容占位符 2"/>
            <p:cNvSpPr txBox="1"/>
            <p:nvPr/>
          </p:nvSpPr>
          <p:spPr>
            <a:xfrm>
              <a:off x="1142976" y="2329228"/>
              <a:ext cx="61436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msgrcv</a:t>
              </a:r>
              <a:r>
                <a:rPr lang="en-US" altLang="zh-CN" dirty="0" smtClean="0"/>
                <a:t> ( QID, </a:t>
              </a:r>
              <a:r>
                <a:rPr lang="en-US" altLang="zh-CN" dirty="0" err="1" smtClean="0"/>
                <a:t>buf</a:t>
              </a:r>
              <a:r>
                <a:rPr lang="en-US" altLang="zh-CN" dirty="0" smtClean="0"/>
                <a:t>, size, type, flags </a:t>
              </a:r>
              <a:r>
                <a:rPr lang="zh-CN" altLang="en-US" dirty="0" smtClean="0"/>
                <a:t>）</a:t>
              </a:r>
              <a:endParaRPr lang="en-US" altLang="zh-CN" dirty="0" smtClean="0"/>
            </a:p>
            <a:p>
              <a:pPr lvl="0">
                <a:spcBef>
                  <a:spcPct val="20000"/>
                </a:spcBef>
                <a:defRPr/>
              </a:pPr>
              <a:r>
                <a:rPr lang="zh-CN" altLang="en-US" dirty="0"/>
                <a:t>接收</a:t>
              </a:r>
              <a:r>
                <a:rPr lang="zh-CN" altLang="en-US" dirty="0" smtClean="0"/>
                <a:t>消息</a:t>
              </a:r>
              <a:endParaRPr lang="zh-CN" altLang="en-US" dirty="0"/>
            </a:p>
          </p:txBody>
        </p:sp>
        <p:sp>
          <p:nvSpPr>
            <p:cNvPr id="26" name="TextBox 25"/>
            <p:cNvSpPr txBox="1"/>
            <p:nvPr/>
          </p:nvSpPr>
          <p:spPr>
            <a:xfrm>
              <a:off x="844893" y="232922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007218"/>
            <a:ext cx="5584495" cy="428628"/>
            <a:chOff x="844893" y="3007218"/>
            <a:chExt cx="5584495" cy="428628"/>
          </a:xfrm>
        </p:grpSpPr>
        <p:sp>
          <p:nvSpPr>
            <p:cNvPr id="45" name="内容占位符 2"/>
            <p:cNvSpPr txBox="1"/>
            <p:nvPr/>
          </p:nvSpPr>
          <p:spPr>
            <a:xfrm>
              <a:off x="1142976" y="3007218"/>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err="1" smtClean="0"/>
                <a:t>msgctl</a:t>
              </a:r>
              <a:r>
                <a:rPr lang="en-US" altLang="zh-CN" dirty="0" smtClean="0"/>
                <a:t>( … </a:t>
              </a:r>
              <a:r>
                <a:rPr lang="zh-CN" altLang="en-US" dirty="0" smtClean="0"/>
                <a:t>）</a:t>
              </a:r>
              <a:endParaRPr lang="en-US" altLang="zh-CN" dirty="0" smtClean="0"/>
            </a:p>
            <a:p>
              <a:pPr lvl="0">
                <a:spcBef>
                  <a:spcPct val="20000"/>
                </a:spcBef>
                <a:defRPr/>
              </a:pPr>
              <a:r>
                <a:rPr lang="zh-CN" altLang="en-US" dirty="0"/>
                <a:t>消息队列</a:t>
              </a:r>
              <a:r>
                <a:rPr lang="zh-CN" altLang="en-US" dirty="0" smtClean="0"/>
                <a:t>控制</a:t>
              </a:r>
              <a:endParaRPr lang="zh-CN" altLang="en-US" dirty="0"/>
            </a:p>
          </p:txBody>
        </p:sp>
        <p:sp>
          <p:nvSpPr>
            <p:cNvPr id="46" name="TextBox 45"/>
            <p:cNvSpPr txBox="1"/>
            <p:nvPr/>
          </p:nvSpPr>
          <p:spPr>
            <a:xfrm>
              <a:off x="844893" y="300721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共享内存</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6370313" cy="642942"/>
            <a:chOff x="844893" y="1000114"/>
            <a:chExt cx="6370313" cy="642942"/>
          </a:xfrm>
        </p:grpSpPr>
        <p:sp>
          <p:nvSpPr>
            <p:cNvPr id="9" name="内容占位符 2"/>
            <p:cNvSpPr txBox="1"/>
            <p:nvPr/>
          </p:nvSpPr>
          <p:spPr>
            <a:xfrm>
              <a:off x="1142976" y="1000114"/>
              <a:ext cx="607223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共享内存是把同一个物理内存区域同时映射到多个进程的内存地址空间的通信机制</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44188"/>
            <a:ext cx="7183491" cy="999000"/>
            <a:chOff x="844893" y="1644188"/>
            <a:chExt cx="7183491" cy="999000"/>
          </a:xfrm>
        </p:grpSpPr>
        <p:sp>
          <p:nvSpPr>
            <p:cNvPr id="27" name="内容占位符 2"/>
            <p:cNvSpPr txBox="1"/>
            <p:nvPr/>
          </p:nvSpPr>
          <p:spPr>
            <a:xfrm>
              <a:off x="1394985" y="1962146"/>
              <a:ext cx="396283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每个进程都有私有内存地址空间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1" cstate="print"/>
            <a:stretch>
              <a:fillRect/>
            </a:stretch>
          </p:blipFill>
          <p:spPr>
            <a:xfrm>
              <a:off x="1262422" y="2071003"/>
              <a:ext cx="151066" cy="148997"/>
            </a:xfrm>
            <a:prstGeom prst="rect">
              <a:avLst/>
            </a:prstGeom>
            <a:effectLst/>
          </p:spPr>
        </p:pic>
        <p:sp>
          <p:nvSpPr>
            <p:cNvPr id="23" name="内容占位符 2"/>
            <p:cNvSpPr txBox="1"/>
            <p:nvPr/>
          </p:nvSpPr>
          <p:spPr>
            <a:xfrm>
              <a:off x="1142976" y="16441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进程</a:t>
              </a:r>
              <a:endParaRPr lang="zh-CN" altLang="en-US" dirty="0"/>
            </a:p>
          </p:txBody>
        </p:sp>
        <p:sp>
          <p:nvSpPr>
            <p:cNvPr id="24" name="TextBox 23"/>
            <p:cNvSpPr txBox="1"/>
            <p:nvPr/>
          </p:nvSpPr>
          <p:spPr>
            <a:xfrm>
              <a:off x="844893" y="16441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5" name="内容占位符 2"/>
            <p:cNvSpPr txBox="1"/>
            <p:nvPr/>
          </p:nvSpPr>
          <p:spPr>
            <a:xfrm>
              <a:off x="1394985" y="2273298"/>
              <a:ext cx="66333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每个进程的内存地址空间需明确设置共享内存段</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6" name="图片 25" descr="小点1.png"/>
            <p:cNvPicPr>
              <a:picLocks noChangeAspect="1"/>
            </p:cNvPicPr>
            <p:nvPr/>
          </p:nvPicPr>
          <p:blipFill>
            <a:blip r:embed="rId1" cstate="print"/>
            <a:stretch>
              <a:fillRect/>
            </a:stretch>
          </p:blipFill>
          <p:spPr>
            <a:xfrm>
              <a:off x="1262422" y="2382155"/>
              <a:ext cx="151066" cy="148997"/>
            </a:xfrm>
            <a:prstGeom prst="rect">
              <a:avLst/>
            </a:prstGeom>
            <a:effectLst/>
          </p:spPr>
        </p:pic>
      </p:grpSp>
      <p:grpSp>
        <p:nvGrpSpPr>
          <p:cNvPr id="4" name="组合 3"/>
          <p:cNvGrpSpPr/>
          <p:nvPr/>
        </p:nvGrpSpPr>
        <p:grpSpPr>
          <a:xfrm>
            <a:off x="844893" y="2592388"/>
            <a:ext cx="6227437" cy="641810"/>
            <a:chOff x="844893" y="2592388"/>
            <a:chExt cx="6227437" cy="641810"/>
          </a:xfrm>
        </p:grpSpPr>
        <p:sp>
          <p:nvSpPr>
            <p:cNvPr id="45" name="内容占位符 2"/>
            <p:cNvSpPr txBox="1"/>
            <p:nvPr/>
          </p:nvSpPr>
          <p:spPr>
            <a:xfrm>
              <a:off x="1394985" y="2910346"/>
              <a:ext cx="567734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同一进程中的线程总是共享相同的内存地址空间</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6" name="图片 45" descr="小点1.png"/>
            <p:cNvPicPr>
              <a:picLocks noChangeAspect="1"/>
            </p:cNvPicPr>
            <p:nvPr/>
          </p:nvPicPr>
          <p:blipFill>
            <a:blip r:embed="rId1" cstate="print"/>
            <a:stretch>
              <a:fillRect/>
            </a:stretch>
          </p:blipFill>
          <p:spPr>
            <a:xfrm>
              <a:off x="1262422" y="3019203"/>
              <a:ext cx="151066" cy="148997"/>
            </a:xfrm>
            <a:prstGeom prst="rect">
              <a:avLst/>
            </a:prstGeom>
            <a:effectLst/>
          </p:spPr>
        </p:pic>
        <p:sp>
          <p:nvSpPr>
            <p:cNvPr id="47" name="内容占位符 2"/>
            <p:cNvSpPr txBox="1"/>
            <p:nvPr/>
          </p:nvSpPr>
          <p:spPr>
            <a:xfrm>
              <a:off x="1142976" y="25923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线程</a:t>
              </a:r>
              <a:endParaRPr lang="zh-CN" altLang="en-US" dirty="0"/>
            </a:p>
          </p:txBody>
        </p:sp>
        <p:sp>
          <p:nvSpPr>
            <p:cNvPr id="48" name="TextBox 47"/>
            <p:cNvSpPr txBox="1"/>
            <p:nvPr/>
          </p:nvSpPr>
          <p:spPr>
            <a:xfrm>
              <a:off x="844893" y="2592388"/>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231692"/>
            <a:ext cx="3369917" cy="641810"/>
            <a:chOff x="844893" y="3231692"/>
            <a:chExt cx="3369917" cy="641810"/>
          </a:xfrm>
        </p:grpSpPr>
        <p:sp>
          <p:nvSpPr>
            <p:cNvPr id="49" name="内容占位符 2"/>
            <p:cNvSpPr txBox="1"/>
            <p:nvPr/>
          </p:nvSpPr>
          <p:spPr>
            <a:xfrm>
              <a:off x="1394985" y="3549650"/>
              <a:ext cx="281982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快速、方便地共享数据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0" name="图片 49" descr="小点1.png"/>
            <p:cNvPicPr>
              <a:picLocks noChangeAspect="1"/>
            </p:cNvPicPr>
            <p:nvPr/>
          </p:nvPicPr>
          <p:blipFill>
            <a:blip r:embed="rId1" cstate="print"/>
            <a:stretch>
              <a:fillRect/>
            </a:stretch>
          </p:blipFill>
          <p:spPr>
            <a:xfrm>
              <a:off x="1262422" y="3658507"/>
              <a:ext cx="151066" cy="148997"/>
            </a:xfrm>
            <a:prstGeom prst="rect">
              <a:avLst/>
            </a:prstGeom>
            <a:effectLst/>
          </p:spPr>
        </p:pic>
        <p:sp>
          <p:nvSpPr>
            <p:cNvPr id="51" name="内容占位符 2"/>
            <p:cNvSpPr txBox="1"/>
            <p:nvPr/>
          </p:nvSpPr>
          <p:spPr>
            <a:xfrm>
              <a:off x="1142976" y="3231692"/>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优点</a:t>
              </a:r>
              <a:endParaRPr lang="zh-CN" altLang="en-US" dirty="0"/>
            </a:p>
          </p:txBody>
        </p:sp>
        <p:sp>
          <p:nvSpPr>
            <p:cNvPr id="52" name="TextBox 51"/>
            <p:cNvSpPr txBox="1"/>
            <p:nvPr/>
          </p:nvSpPr>
          <p:spPr>
            <a:xfrm>
              <a:off x="844893" y="32316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46066"/>
            <a:ext cx="5227305" cy="641810"/>
            <a:chOff x="844893" y="3846066"/>
            <a:chExt cx="5227305" cy="641810"/>
          </a:xfrm>
        </p:grpSpPr>
        <p:sp>
          <p:nvSpPr>
            <p:cNvPr id="53" name="内容占位符 2"/>
            <p:cNvSpPr txBox="1"/>
            <p:nvPr/>
          </p:nvSpPr>
          <p:spPr>
            <a:xfrm>
              <a:off x="1394985" y="4164024"/>
              <a:ext cx="467721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smtClean="0"/>
                <a:t>必须用额外的同步机制来协调数据访问</a:t>
              </a:r>
              <a:endParaRPr kumimoji="0" lang="zh-CN" altLang="en-US"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4" name="图片 53" descr="小点1.png"/>
            <p:cNvPicPr>
              <a:picLocks noChangeAspect="1"/>
            </p:cNvPicPr>
            <p:nvPr/>
          </p:nvPicPr>
          <p:blipFill>
            <a:blip r:embed="rId1" cstate="print"/>
            <a:stretch>
              <a:fillRect/>
            </a:stretch>
          </p:blipFill>
          <p:spPr>
            <a:xfrm>
              <a:off x="1262422" y="4272881"/>
              <a:ext cx="151066" cy="148997"/>
            </a:xfrm>
            <a:prstGeom prst="rect">
              <a:avLst/>
            </a:prstGeom>
            <a:effectLst/>
          </p:spPr>
        </p:pic>
        <p:sp>
          <p:nvSpPr>
            <p:cNvPr id="55" name="内容占位符 2"/>
            <p:cNvSpPr txBox="1"/>
            <p:nvPr/>
          </p:nvSpPr>
          <p:spPr>
            <a:xfrm>
              <a:off x="1142976" y="3846066"/>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不足</a:t>
              </a:r>
              <a:endParaRPr lang="zh-CN" altLang="en-US" dirty="0"/>
            </a:p>
          </p:txBody>
        </p:sp>
        <p:sp>
          <p:nvSpPr>
            <p:cNvPr id="56" name="TextBox 55"/>
            <p:cNvSpPr txBox="1"/>
            <p:nvPr/>
          </p:nvSpPr>
          <p:spPr>
            <a:xfrm>
              <a:off x="844893" y="3846066"/>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共享内存的</a:t>
            </a:r>
            <a:r>
              <a:rPr lang="zh-CN" altLang="en-US" dirty="0" smtClean="0">
                <a:cs typeface="+mj-cs"/>
              </a:rPr>
              <a:t>实现</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3301548"/>
            <a:ext cx="1869719" cy="369890"/>
            <a:chOff x="844893" y="3301548"/>
            <a:chExt cx="1869719" cy="369890"/>
          </a:xfrm>
        </p:grpSpPr>
        <p:sp>
          <p:nvSpPr>
            <p:cNvPr id="9" name="内容占位符 2"/>
            <p:cNvSpPr txBox="1"/>
            <p:nvPr/>
          </p:nvSpPr>
          <p:spPr>
            <a:xfrm>
              <a:off x="1142976" y="3314248"/>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最快的方法</a:t>
              </a:r>
              <a:endParaRPr lang="zh-CN" altLang="en-US" sz="1800" dirty="0"/>
            </a:p>
          </p:txBody>
        </p:sp>
        <p:sp>
          <p:nvSpPr>
            <p:cNvPr id="12" name="TextBox 11"/>
            <p:cNvSpPr txBox="1"/>
            <p:nvPr/>
          </p:nvSpPr>
          <p:spPr>
            <a:xfrm>
              <a:off x="844893" y="330154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3595238"/>
            <a:ext cx="3941421" cy="369332"/>
            <a:chOff x="844893" y="3595238"/>
            <a:chExt cx="3941421" cy="369332"/>
          </a:xfrm>
        </p:grpSpPr>
        <p:sp>
          <p:nvSpPr>
            <p:cNvPr id="23" name="内容占位符 2"/>
            <p:cNvSpPr txBox="1"/>
            <p:nvPr/>
          </p:nvSpPr>
          <p:spPr>
            <a:xfrm>
              <a:off x="1142976" y="3595238"/>
              <a:ext cx="3643338"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一个进程写另外一个进程立即可见</a:t>
              </a:r>
              <a:endParaRPr lang="zh-CN" altLang="en-US" sz="1800" dirty="0"/>
            </a:p>
          </p:txBody>
        </p:sp>
        <p:sp>
          <p:nvSpPr>
            <p:cNvPr id="24" name="TextBox 23"/>
            <p:cNvSpPr txBox="1"/>
            <p:nvPr/>
          </p:nvSpPr>
          <p:spPr>
            <a:xfrm>
              <a:off x="844893" y="359523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855590"/>
            <a:ext cx="2369785" cy="369332"/>
            <a:chOff x="844893" y="3855590"/>
            <a:chExt cx="2369785" cy="369332"/>
          </a:xfrm>
        </p:grpSpPr>
        <p:sp>
          <p:nvSpPr>
            <p:cNvPr id="47" name="内容占位符 2"/>
            <p:cNvSpPr txBox="1"/>
            <p:nvPr/>
          </p:nvSpPr>
          <p:spPr>
            <a:xfrm>
              <a:off x="1142976" y="3855590"/>
              <a:ext cx="207170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没有系统调用干预</a:t>
              </a:r>
              <a:endParaRPr lang="zh-CN" altLang="en-US" sz="1800" dirty="0"/>
            </a:p>
          </p:txBody>
        </p:sp>
        <p:sp>
          <p:nvSpPr>
            <p:cNvPr id="48" name="TextBox 47"/>
            <p:cNvSpPr txBox="1"/>
            <p:nvPr/>
          </p:nvSpPr>
          <p:spPr>
            <a:xfrm>
              <a:off x="844893" y="385559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4123880"/>
            <a:ext cx="2084033" cy="369332"/>
            <a:chOff x="844893" y="4123880"/>
            <a:chExt cx="2084033" cy="369332"/>
          </a:xfrm>
        </p:grpSpPr>
        <p:sp>
          <p:nvSpPr>
            <p:cNvPr id="51" name="内容占位符 2"/>
            <p:cNvSpPr txBox="1"/>
            <p:nvPr/>
          </p:nvSpPr>
          <p:spPr>
            <a:xfrm>
              <a:off x="1142976" y="4123880"/>
              <a:ext cx="1785950"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没有数据复制</a:t>
              </a:r>
              <a:endParaRPr lang="zh-CN" altLang="en-US" sz="1800" dirty="0"/>
            </a:p>
          </p:txBody>
        </p:sp>
        <p:sp>
          <p:nvSpPr>
            <p:cNvPr id="52" name="TextBox 51"/>
            <p:cNvSpPr txBox="1"/>
            <p:nvPr/>
          </p:nvSpPr>
          <p:spPr>
            <a:xfrm>
              <a:off x="844893" y="4123880"/>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3" y="4396932"/>
            <a:ext cx="2941289" cy="603710"/>
            <a:chOff x="844893" y="4396932"/>
            <a:chExt cx="2941289" cy="603710"/>
          </a:xfrm>
        </p:grpSpPr>
        <p:sp>
          <p:nvSpPr>
            <p:cNvPr id="53" name="内容占位符 2"/>
            <p:cNvSpPr txBox="1"/>
            <p:nvPr/>
          </p:nvSpPr>
          <p:spPr>
            <a:xfrm>
              <a:off x="1394985" y="4676790"/>
              <a:ext cx="239119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由程序员提供同步</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54" name="图片 53" descr="小点1.png"/>
            <p:cNvPicPr>
              <a:picLocks noChangeAspect="1"/>
            </p:cNvPicPr>
            <p:nvPr/>
          </p:nvPicPr>
          <p:blipFill>
            <a:blip r:embed="rId1" cstate="print"/>
            <a:stretch>
              <a:fillRect/>
            </a:stretch>
          </p:blipFill>
          <p:spPr>
            <a:xfrm>
              <a:off x="1262422" y="4785647"/>
              <a:ext cx="151066" cy="148997"/>
            </a:xfrm>
            <a:prstGeom prst="rect">
              <a:avLst/>
            </a:prstGeom>
            <a:effectLst/>
          </p:spPr>
        </p:pic>
        <p:sp>
          <p:nvSpPr>
            <p:cNvPr id="55" name="内容占位符 2"/>
            <p:cNvSpPr txBox="1"/>
            <p:nvPr/>
          </p:nvSpPr>
          <p:spPr>
            <a:xfrm>
              <a:off x="1142976" y="4396932"/>
              <a:ext cx="1571636"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sz="1800" dirty="0" smtClean="0"/>
                <a:t>不提供同步</a:t>
              </a:r>
              <a:endParaRPr lang="zh-CN" altLang="en-US" sz="1800" dirty="0"/>
            </a:p>
          </p:txBody>
        </p:sp>
        <p:sp>
          <p:nvSpPr>
            <p:cNvPr id="56" name="TextBox 55"/>
            <p:cNvSpPr txBox="1"/>
            <p:nvPr/>
          </p:nvSpPr>
          <p:spPr>
            <a:xfrm>
              <a:off x="844893" y="439693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928662" y="857238"/>
            <a:ext cx="6143625" cy="2385961"/>
            <a:chOff x="928662" y="857238"/>
            <a:chExt cx="6143625" cy="2385961"/>
          </a:xfrm>
        </p:grpSpPr>
        <p:sp>
          <p:nvSpPr>
            <p:cNvPr id="30" name="Rectangle 4"/>
            <p:cNvSpPr>
              <a:spLocks noChangeArrowheads="1"/>
            </p:cNvSpPr>
            <p:nvPr/>
          </p:nvSpPr>
          <p:spPr bwMode="auto">
            <a:xfrm>
              <a:off x="3186087" y="925544"/>
              <a:ext cx="1600200" cy="170763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1" name="Rectangle 5"/>
            <p:cNvSpPr>
              <a:spLocks noChangeArrowheads="1"/>
            </p:cNvSpPr>
            <p:nvPr/>
          </p:nvSpPr>
          <p:spPr bwMode="auto">
            <a:xfrm>
              <a:off x="928662" y="867199"/>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2" name="Rectangle 6"/>
            <p:cNvSpPr>
              <a:spLocks noChangeArrowheads="1"/>
            </p:cNvSpPr>
            <p:nvPr/>
          </p:nvSpPr>
          <p:spPr bwMode="auto">
            <a:xfrm>
              <a:off x="5319687" y="857238"/>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ln>
          </p:spPr>
          <p:txBody>
            <a:bodyPr wrap="none" anchor="ctr"/>
            <a:lstStyle/>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a:p>
              <a:pPr algn="ctr">
                <a:buFont typeface="Monotype Sorts" charset="0"/>
                <a:buNone/>
              </a:pPr>
              <a:endParaRPr lang="en-US" altLang="zh-CN" sz="1400" b="1" dirty="0">
                <a:ea typeface="Gulim" charset="0"/>
                <a:cs typeface="Gulim" charset="0"/>
              </a:endParaRPr>
            </a:p>
          </p:txBody>
        </p:sp>
        <p:sp>
          <p:nvSpPr>
            <p:cNvPr id="33" name="Rectangle 7"/>
            <p:cNvSpPr>
              <a:spLocks noChangeArrowheads="1"/>
            </p:cNvSpPr>
            <p:nvPr/>
          </p:nvSpPr>
          <p:spPr bwMode="auto">
            <a:xfrm>
              <a:off x="3871887" y="1542010"/>
              <a:ext cx="304800" cy="341528"/>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34" name="Rectangle 8"/>
            <p:cNvSpPr>
              <a:spLocks noChangeArrowheads="1"/>
            </p:cNvSpPr>
            <p:nvPr/>
          </p:nvSpPr>
          <p:spPr bwMode="auto">
            <a:xfrm>
              <a:off x="2043087" y="2088454"/>
              <a:ext cx="304800" cy="34152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35" name="Rectangle 9"/>
            <p:cNvSpPr>
              <a:spLocks noChangeArrowheads="1"/>
            </p:cNvSpPr>
            <p:nvPr/>
          </p:nvSpPr>
          <p:spPr bwMode="auto">
            <a:xfrm>
              <a:off x="5700687" y="1678621"/>
              <a:ext cx="304800" cy="341528"/>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36" name="Line 10"/>
            <p:cNvSpPr>
              <a:spLocks noChangeShapeType="1"/>
            </p:cNvSpPr>
            <p:nvPr/>
          </p:nvSpPr>
          <p:spPr bwMode="auto">
            <a:xfrm flipV="1">
              <a:off x="2347887" y="1542010"/>
              <a:ext cx="1524000" cy="546444"/>
            </a:xfrm>
            <a:prstGeom prst="line">
              <a:avLst/>
            </a:prstGeom>
            <a:noFill/>
            <a:ln w="28575">
              <a:solidFill>
                <a:srgbClr val="11576A"/>
              </a:solidFill>
              <a:round/>
            </a:ln>
          </p:spPr>
          <p:txBody>
            <a:bodyPr/>
            <a:lstStyle/>
            <a:p>
              <a:endParaRPr lang="zh-CN" altLang="en-US"/>
            </a:p>
          </p:txBody>
        </p:sp>
        <p:sp>
          <p:nvSpPr>
            <p:cNvPr id="37" name="Line 11"/>
            <p:cNvSpPr>
              <a:spLocks noChangeShapeType="1"/>
            </p:cNvSpPr>
            <p:nvPr/>
          </p:nvSpPr>
          <p:spPr bwMode="auto">
            <a:xfrm flipV="1">
              <a:off x="2347887" y="1883537"/>
              <a:ext cx="1524000" cy="546444"/>
            </a:xfrm>
            <a:prstGeom prst="line">
              <a:avLst/>
            </a:prstGeom>
            <a:noFill/>
            <a:ln w="28575">
              <a:solidFill>
                <a:srgbClr val="11576A"/>
              </a:solidFill>
              <a:round/>
            </a:ln>
          </p:spPr>
          <p:txBody>
            <a:bodyPr/>
            <a:lstStyle/>
            <a:p>
              <a:endParaRPr lang="zh-CN" altLang="en-US"/>
            </a:p>
          </p:txBody>
        </p:sp>
        <p:sp>
          <p:nvSpPr>
            <p:cNvPr id="38" name="Line 12"/>
            <p:cNvSpPr>
              <a:spLocks noChangeShapeType="1"/>
            </p:cNvSpPr>
            <p:nvPr/>
          </p:nvSpPr>
          <p:spPr bwMode="auto">
            <a:xfrm>
              <a:off x="4176687" y="1542010"/>
              <a:ext cx="1524000" cy="136611"/>
            </a:xfrm>
            <a:prstGeom prst="line">
              <a:avLst/>
            </a:prstGeom>
            <a:noFill/>
            <a:ln w="28575">
              <a:solidFill>
                <a:srgbClr val="11576A"/>
              </a:solidFill>
              <a:round/>
            </a:ln>
          </p:spPr>
          <p:txBody>
            <a:bodyPr/>
            <a:lstStyle/>
            <a:p>
              <a:endParaRPr lang="zh-CN" altLang="en-US"/>
            </a:p>
          </p:txBody>
        </p:sp>
        <p:sp>
          <p:nvSpPr>
            <p:cNvPr id="39" name="Line 13"/>
            <p:cNvSpPr>
              <a:spLocks noChangeShapeType="1"/>
            </p:cNvSpPr>
            <p:nvPr/>
          </p:nvSpPr>
          <p:spPr bwMode="auto">
            <a:xfrm>
              <a:off x="4176687" y="1883537"/>
              <a:ext cx="1524000" cy="136611"/>
            </a:xfrm>
            <a:prstGeom prst="line">
              <a:avLst/>
            </a:prstGeom>
            <a:noFill/>
            <a:ln w="28575">
              <a:solidFill>
                <a:srgbClr val="11576A"/>
              </a:solidFill>
              <a:round/>
            </a:ln>
          </p:spPr>
          <p:txBody>
            <a:bodyPr/>
            <a:lstStyle/>
            <a:p>
              <a:endParaRPr lang="zh-CN" altLang="en-US"/>
            </a:p>
          </p:txBody>
        </p:sp>
        <p:sp>
          <p:nvSpPr>
            <p:cNvPr id="40" name="Text Box 14"/>
            <p:cNvSpPr txBox="1">
              <a:spLocks noChangeArrowheads="1"/>
            </p:cNvSpPr>
            <p:nvPr/>
          </p:nvSpPr>
          <p:spPr bwMode="auto">
            <a:xfrm>
              <a:off x="1022007" y="1441508"/>
              <a:ext cx="923651" cy="646331"/>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endParaRPr lang="en-US" altLang="zh-CN" sz="1200" b="1" dirty="0">
                <a:solidFill>
                  <a:srgbClr val="11576A"/>
                </a:solidFill>
                <a:latin typeface="微软雅黑" pitchFamily="34" charset="-122"/>
                <a:ea typeface="微软雅黑" pitchFamily="34" charset="-122"/>
                <a:cs typeface="Gulim" charset="0"/>
              </a:endParaRP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endParaRPr lang="en-US" altLang="zh-CN" sz="1200" b="1" dirty="0">
                <a:solidFill>
                  <a:srgbClr val="11576A"/>
                </a:solidFill>
                <a:latin typeface="微软雅黑" pitchFamily="34" charset="-122"/>
                <a:ea typeface="微软雅黑" pitchFamily="34" charset="-122"/>
                <a:cs typeface="Gulim" charset="0"/>
              </a:endParaRP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1" name="Text Box 15"/>
            <p:cNvSpPr txBox="1">
              <a:spLocks noChangeArrowheads="1"/>
            </p:cNvSpPr>
            <p:nvPr/>
          </p:nvSpPr>
          <p:spPr bwMode="auto">
            <a:xfrm>
              <a:off x="6081687" y="1426268"/>
              <a:ext cx="923651" cy="646331"/>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main() {</a:t>
              </a:r>
              <a:endParaRPr lang="en-US" altLang="zh-CN" sz="1200" b="1" dirty="0">
                <a:solidFill>
                  <a:srgbClr val="11576A"/>
                </a:solidFill>
                <a:latin typeface="微软雅黑" pitchFamily="34" charset="-122"/>
                <a:ea typeface="微软雅黑" pitchFamily="34" charset="-122"/>
                <a:cs typeface="Gulim" charset="0"/>
              </a:endParaRP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
              </a:r>
              <a:endParaRPr lang="en-US" altLang="zh-CN" sz="1200" b="1" dirty="0">
                <a:solidFill>
                  <a:srgbClr val="11576A"/>
                </a:solidFill>
                <a:latin typeface="微软雅黑" pitchFamily="34" charset="-122"/>
                <a:ea typeface="微软雅黑" pitchFamily="34" charset="-122"/>
                <a:cs typeface="Gulim" charset="0"/>
              </a:endParaRPr>
            </a:p>
            <a:p>
              <a:pPr>
                <a:buFont typeface="Monotype Sorts" charset="0"/>
                <a:buNone/>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2" name="Freeform 16"/>
            <p:cNvSpPr/>
            <p:nvPr/>
          </p:nvSpPr>
          <p:spPr bwMode="auto">
            <a:xfrm>
              <a:off x="1509687" y="2634898"/>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ln>
          </p:spPr>
          <p:txBody>
            <a:bodyPr/>
            <a:lstStyle/>
            <a:p>
              <a:endParaRPr lang="zh-CN" altLang="en-US"/>
            </a:p>
          </p:txBody>
        </p:sp>
        <p:sp>
          <p:nvSpPr>
            <p:cNvPr id="43" name="Rectangle 17"/>
            <p:cNvSpPr>
              <a:spLocks noChangeArrowheads="1"/>
            </p:cNvSpPr>
            <p:nvPr/>
          </p:nvSpPr>
          <p:spPr bwMode="auto">
            <a:xfrm>
              <a:off x="1512866" y="2771509"/>
              <a:ext cx="457200" cy="136611"/>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44" name="Rectangle 18"/>
            <p:cNvSpPr>
              <a:spLocks noChangeArrowheads="1"/>
            </p:cNvSpPr>
            <p:nvPr/>
          </p:nvSpPr>
          <p:spPr bwMode="auto">
            <a:xfrm>
              <a:off x="1966887" y="2771509"/>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57" name="Text Box 19"/>
            <p:cNvSpPr txBox="1">
              <a:spLocks noChangeArrowheads="1"/>
            </p:cNvSpPr>
            <p:nvPr/>
          </p:nvSpPr>
          <p:spPr bwMode="auto">
            <a:xfrm>
              <a:off x="976287" y="2357436"/>
              <a:ext cx="646331" cy="276999"/>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smtClean="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58" name="Freeform 20"/>
            <p:cNvSpPr/>
            <p:nvPr/>
          </p:nvSpPr>
          <p:spPr bwMode="auto">
            <a:xfrm>
              <a:off x="6005487" y="2703203"/>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ln>
          </p:spPr>
          <p:txBody>
            <a:bodyPr/>
            <a:lstStyle/>
            <a:p>
              <a:endParaRPr lang="zh-CN" altLang="en-US"/>
            </a:p>
          </p:txBody>
        </p:sp>
        <p:sp>
          <p:nvSpPr>
            <p:cNvPr id="59" name="Rectangle 21"/>
            <p:cNvSpPr>
              <a:spLocks noChangeArrowheads="1"/>
            </p:cNvSpPr>
            <p:nvPr/>
          </p:nvSpPr>
          <p:spPr bwMode="auto">
            <a:xfrm>
              <a:off x="6005487" y="2839814"/>
              <a:ext cx="457200" cy="136611"/>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60" name="Rectangle 22"/>
            <p:cNvSpPr>
              <a:spLocks noChangeArrowheads="1"/>
            </p:cNvSpPr>
            <p:nvPr/>
          </p:nvSpPr>
          <p:spPr bwMode="auto">
            <a:xfrm>
              <a:off x="6462687" y="2839814"/>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ln>
          </p:spPr>
          <p:txBody>
            <a:bodyPr wrap="none" anchor="ctr"/>
            <a:lstStyle/>
            <a:p>
              <a:pPr eaLnBrk="1" hangingPunct="1">
                <a:buFont typeface="Monotype Sorts" charset="0"/>
                <a:buNone/>
              </a:pPr>
              <a:endParaRPr lang="zh-CN" altLang="en-US"/>
            </a:p>
          </p:txBody>
        </p:sp>
        <p:sp>
          <p:nvSpPr>
            <p:cNvPr id="61" name="Text Box 23"/>
            <p:cNvSpPr txBox="1">
              <a:spLocks noChangeArrowheads="1"/>
            </p:cNvSpPr>
            <p:nvPr/>
          </p:nvSpPr>
          <p:spPr bwMode="auto">
            <a:xfrm>
              <a:off x="5472087" y="2428874"/>
              <a:ext cx="646331" cy="276999"/>
            </a:xfrm>
            <a:prstGeom prst="rect">
              <a:avLst/>
            </a:prstGeom>
            <a:noFill/>
            <a:ln>
              <a:noFill/>
            </a:ln>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buFont typeface="Monotype Sorts" charset="0"/>
                <a:buNone/>
              </a:pPr>
              <a:r>
                <a:rPr lang="zh-CN" altLang="en-US" sz="1200" b="1" dirty="0" smtClean="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64" name="TextBox 63"/>
            <p:cNvSpPr txBox="1"/>
            <p:nvPr/>
          </p:nvSpPr>
          <p:spPr>
            <a:xfrm>
              <a:off x="985812" y="890576"/>
              <a:ext cx="1689886" cy="338554"/>
            </a:xfrm>
            <a:prstGeom prst="rect">
              <a:avLst/>
            </a:prstGeom>
            <a:noFill/>
          </p:spPr>
          <p:txBody>
            <a:bodyPr wrap="none" rtlCol="0">
              <a:spAutoFit/>
            </a:bodyPr>
            <a:lstStyle/>
            <a:p>
              <a:r>
                <a:rPr lang="zh-CN" altLang="en-US" sz="1600" b="1" dirty="0" smtClean="0">
                  <a:solidFill>
                    <a:srgbClr val="11576A"/>
                  </a:solidFill>
                  <a:latin typeface="+mj-ea"/>
                  <a:cs typeface="Gulim" charset="0"/>
                </a:rPr>
                <a:t>进程</a:t>
              </a:r>
              <a:r>
                <a:rPr lang="en-US" altLang="zh-CN" sz="1600" b="1" dirty="0" smtClean="0">
                  <a:solidFill>
                    <a:srgbClr val="11576A"/>
                  </a:solidFill>
                  <a:latin typeface="+mj-ea"/>
                  <a:cs typeface="Gulim" charset="0"/>
                </a:rPr>
                <a:t>I</a:t>
              </a:r>
              <a:r>
                <a:rPr lang="zh-CN" altLang="en-US" sz="1600" b="1" dirty="0" smtClean="0">
                  <a:solidFill>
                    <a:srgbClr val="11576A"/>
                  </a:solidFill>
                  <a:latin typeface="+mj-ea"/>
                  <a:cs typeface="Gulim" charset="0"/>
                </a:rPr>
                <a:t>的地址空间</a:t>
              </a:r>
              <a:endParaRPr lang="en-US" altLang="zh-CN" sz="1600" b="1" dirty="0" smtClean="0">
                <a:solidFill>
                  <a:srgbClr val="11576A"/>
                </a:solidFill>
                <a:latin typeface="+mj-ea"/>
                <a:cs typeface="Gulim" charset="0"/>
              </a:endParaRPr>
            </a:p>
          </p:txBody>
        </p:sp>
        <p:sp>
          <p:nvSpPr>
            <p:cNvPr id="65" name="TextBox 64"/>
            <p:cNvSpPr txBox="1"/>
            <p:nvPr/>
          </p:nvSpPr>
          <p:spPr>
            <a:xfrm>
              <a:off x="5334005" y="866763"/>
              <a:ext cx="1717137" cy="338554"/>
            </a:xfrm>
            <a:prstGeom prst="rect">
              <a:avLst/>
            </a:prstGeom>
            <a:noFill/>
          </p:spPr>
          <p:txBody>
            <a:bodyPr wrap="none" rtlCol="0">
              <a:spAutoFit/>
            </a:bodyPr>
            <a:lstStyle/>
            <a:p>
              <a:r>
                <a:rPr lang="zh-CN" altLang="en-US" sz="1600" b="1" dirty="0" smtClean="0">
                  <a:solidFill>
                    <a:srgbClr val="11576A"/>
                  </a:solidFill>
                  <a:latin typeface="+mj-ea"/>
                  <a:cs typeface="Gulim" charset="0"/>
                </a:rPr>
                <a:t>进程</a:t>
              </a:r>
              <a:r>
                <a:rPr lang="en-US" altLang="zh-CN" sz="1600" b="1" dirty="0" smtClean="0">
                  <a:solidFill>
                    <a:srgbClr val="11576A"/>
                  </a:solidFill>
                  <a:latin typeface="+mj-ea"/>
                  <a:cs typeface="Gulim" charset="0"/>
                </a:rPr>
                <a:t>J</a:t>
              </a:r>
              <a:r>
                <a:rPr lang="zh-CN" altLang="en-US" sz="1600" b="1" dirty="0" smtClean="0">
                  <a:solidFill>
                    <a:srgbClr val="11576A"/>
                  </a:solidFill>
                  <a:latin typeface="+mj-ea"/>
                  <a:cs typeface="Gulim" charset="0"/>
                </a:rPr>
                <a:t>的地址空间</a:t>
              </a:r>
              <a:endParaRPr lang="en-US" altLang="zh-CN" sz="1600" b="1" dirty="0" smtClean="0">
                <a:solidFill>
                  <a:srgbClr val="11576A"/>
                </a:solidFill>
                <a:latin typeface="+mj-ea"/>
                <a:cs typeface="Gulim" charset="0"/>
              </a:endParaRPr>
            </a:p>
          </p:txBody>
        </p:sp>
        <p:sp>
          <p:nvSpPr>
            <p:cNvPr id="66" name="TextBox 65"/>
            <p:cNvSpPr txBox="1"/>
            <p:nvPr/>
          </p:nvSpPr>
          <p:spPr>
            <a:xfrm>
              <a:off x="3483485" y="928588"/>
              <a:ext cx="1005403" cy="338554"/>
            </a:xfrm>
            <a:prstGeom prst="rect">
              <a:avLst/>
            </a:prstGeom>
            <a:noFill/>
          </p:spPr>
          <p:txBody>
            <a:bodyPr wrap="none" rtlCol="0">
              <a:spAutoFit/>
            </a:bodyPr>
            <a:lstStyle/>
            <a:p>
              <a:r>
                <a:rPr lang="zh-CN" altLang="en-US" sz="1600" b="1" dirty="0" smtClean="0">
                  <a:solidFill>
                    <a:srgbClr val="11576A"/>
                  </a:solidFill>
                  <a:latin typeface="+mj-ea"/>
                  <a:cs typeface="Gulim" charset="0"/>
                </a:rPr>
                <a:t>物理内存</a:t>
              </a:r>
              <a:endParaRPr lang="en-US" altLang="zh-CN" sz="1600" b="1" dirty="0" smtClean="0">
                <a:solidFill>
                  <a:srgbClr val="11576A"/>
                </a:solidFill>
                <a:latin typeface="+mj-ea"/>
                <a:cs typeface="Gulim"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457200" y="20597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共享内存</a:t>
            </a:r>
            <a:r>
              <a:rPr lang="zh-CN" altLang="en-US" dirty="0" smtClean="0">
                <a:cs typeface="+mj-cs"/>
              </a:rPr>
              <a:t>系统调用</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2" name="组合 1"/>
          <p:cNvGrpSpPr/>
          <p:nvPr/>
        </p:nvGrpSpPr>
        <p:grpSpPr>
          <a:xfrm>
            <a:off x="844893" y="1000114"/>
            <a:ext cx="5155867" cy="428628"/>
            <a:chOff x="844893" y="1000114"/>
            <a:chExt cx="5155867" cy="428628"/>
          </a:xfrm>
        </p:grpSpPr>
        <p:sp>
          <p:nvSpPr>
            <p:cNvPr id="9" name="内容占位符 2"/>
            <p:cNvSpPr txBox="1"/>
            <p:nvPr/>
          </p:nvSpPr>
          <p:spPr>
            <a:xfrm>
              <a:off x="1142976" y="1000114"/>
              <a:ext cx="48577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shmget</a:t>
              </a:r>
              <a:r>
                <a:rPr lang="en-US" altLang="en-US" dirty="0" smtClean="0"/>
                <a:t>( key, size, flags</a:t>
              </a:r>
              <a:r>
                <a:rPr lang="zh-CN" altLang="en-US" dirty="0" smtClean="0"/>
                <a:t>）</a:t>
              </a:r>
              <a:endParaRPr lang="en-US" altLang="zh-CN" dirty="0" smtClean="0"/>
            </a:p>
            <a:p>
              <a:pPr marL="0" lvl="0" indent="0">
                <a:spcBef>
                  <a:spcPct val="20000"/>
                </a:spcBef>
                <a:defRPr/>
              </a:pPr>
              <a:r>
                <a:rPr lang="zh-CN" altLang="en-US" dirty="0"/>
                <a:t>创建共</a:t>
              </a:r>
              <a:r>
                <a:rPr lang="zh-CN" altLang="en-US" dirty="0" smtClean="0"/>
                <a:t>享段</a:t>
              </a:r>
              <a:endParaRPr lang="zh-CN" altLang="en-US"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44893" y="1667584"/>
            <a:ext cx="5870247" cy="400110"/>
            <a:chOff x="844893" y="1667584"/>
            <a:chExt cx="5870247" cy="400110"/>
          </a:xfrm>
        </p:grpSpPr>
        <p:sp>
          <p:nvSpPr>
            <p:cNvPr id="23" name="内容占位符 2"/>
            <p:cNvSpPr txBox="1"/>
            <p:nvPr/>
          </p:nvSpPr>
          <p:spPr>
            <a:xfrm>
              <a:off x="1142976" y="1667584"/>
              <a:ext cx="557216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shmat</a:t>
              </a:r>
              <a:r>
                <a:rPr lang="en-US" altLang="en-US" dirty="0" smtClean="0"/>
                <a:t>( </a:t>
              </a:r>
              <a:r>
                <a:rPr lang="en-US" altLang="en-US" dirty="0" err="1" smtClean="0"/>
                <a:t>shmid</a:t>
              </a:r>
              <a:r>
                <a:rPr lang="en-US" altLang="en-US" dirty="0" smtClean="0"/>
                <a:t>, *</a:t>
              </a:r>
              <a:r>
                <a:rPr lang="en-US" altLang="en-US" dirty="0" err="1" smtClean="0"/>
                <a:t>shmaddr</a:t>
              </a:r>
              <a:r>
                <a:rPr lang="en-US" altLang="en-US" dirty="0" smtClean="0"/>
                <a:t>, flags</a:t>
              </a:r>
              <a:r>
                <a:rPr lang="zh-CN" altLang="en-US" dirty="0" smtClean="0"/>
                <a:t>）</a:t>
              </a:r>
              <a:endParaRPr lang="en-US" altLang="zh-CN" dirty="0" smtClean="0"/>
            </a:p>
            <a:p>
              <a:pPr marL="0" lvl="0" indent="0">
                <a:spcBef>
                  <a:spcPct val="20000"/>
                </a:spcBef>
                <a:defRPr/>
              </a:pPr>
              <a:r>
                <a:rPr lang="zh-CN" altLang="en-US" dirty="0"/>
                <a:t>把共享段映射到进程地址空间</a:t>
              </a:r>
            </a:p>
          </p:txBody>
        </p:sp>
        <p:sp>
          <p:nvSpPr>
            <p:cNvPr id="24" name="TextBox 23"/>
            <p:cNvSpPr txBox="1"/>
            <p:nvPr/>
          </p:nvSpPr>
          <p:spPr>
            <a:xfrm>
              <a:off x="844893" y="166758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3" y="2454072"/>
            <a:ext cx="5870247" cy="693742"/>
            <a:chOff x="844893" y="2454072"/>
            <a:chExt cx="5870247" cy="693742"/>
          </a:xfrm>
        </p:grpSpPr>
        <p:sp>
          <p:nvSpPr>
            <p:cNvPr id="47" name="内容占位符 2"/>
            <p:cNvSpPr txBox="1"/>
            <p:nvPr/>
          </p:nvSpPr>
          <p:spPr>
            <a:xfrm>
              <a:off x="1142976" y="2454072"/>
              <a:ext cx="5572164"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shmdt</a:t>
              </a:r>
              <a:r>
                <a:rPr lang="en-US" altLang="en-US" dirty="0" smtClean="0"/>
                <a:t>( *</a:t>
              </a:r>
              <a:r>
                <a:rPr lang="en-US" altLang="en-US" dirty="0" err="1" smtClean="0"/>
                <a:t>shmaddr</a:t>
              </a:r>
              <a:r>
                <a:rPr lang="zh-CN" altLang="en-US" dirty="0" smtClean="0"/>
                <a:t>）</a:t>
              </a:r>
              <a:endParaRPr lang="en-US" altLang="zh-CN" dirty="0" smtClean="0"/>
            </a:p>
            <a:p>
              <a:pPr marL="0" lvl="0" indent="0">
                <a:spcBef>
                  <a:spcPct val="20000"/>
                </a:spcBef>
                <a:defRPr/>
              </a:pPr>
              <a:r>
                <a:rPr lang="zh-CN" altLang="en-US" dirty="0"/>
                <a:t>取消共享段到进程地址空间的映射</a:t>
              </a:r>
            </a:p>
          </p:txBody>
        </p:sp>
        <p:sp>
          <p:nvSpPr>
            <p:cNvPr id="48" name="TextBox 47"/>
            <p:cNvSpPr txBox="1"/>
            <p:nvPr/>
          </p:nvSpPr>
          <p:spPr>
            <a:xfrm>
              <a:off x="844893" y="245407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3126554"/>
            <a:ext cx="3441355" cy="400110"/>
            <a:chOff x="844893" y="3126554"/>
            <a:chExt cx="3441355" cy="400110"/>
          </a:xfrm>
        </p:grpSpPr>
        <p:sp>
          <p:nvSpPr>
            <p:cNvPr id="51" name="内容占位符 2"/>
            <p:cNvSpPr txBox="1"/>
            <p:nvPr/>
          </p:nvSpPr>
          <p:spPr>
            <a:xfrm>
              <a:off x="1142976" y="3126554"/>
              <a:ext cx="314327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en-US" altLang="en-US" dirty="0" err="1" smtClean="0"/>
                <a:t>shmctl</a:t>
              </a:r>
              <a:r>
                <a:rPr lang="en-US" altLang="en-US" dirty="0" smtClean="0"/>
                <a:t>( …</a:t>
              </a:r>
              <a:r>
                <a:rPr lang="zh-CN" altLang="en-US" dirty="0" smtClean="0"/>
                <a:t>）</a:t>
              </a:r>
              <a:endParaRPr lang="en-US" altLang="zh-CN" dirty="0" smtClean="0"/>
            </a:p>
            <a:p>
              <a:pPr marL="0" lvl="0" indent="0">
                <a:spcBef>
                  <a:spcPct val="20000"/>
                </a:spcBef>
                <a:defRPr/>
              </a:pPr>
              <a:r>
                <a:rPr lang="zh-CN" altLang="en-US" dirty="0"/>
                <a:t>共享段控制</a:t>
              </a:r>
            </a:p>
          </p:txBody>
        </p:sp>
        <p:sp>
          <p:nvSpPr>
            <p:cNvPr id="52" name="TextBox 51"/>
            <p:cNvSpPr txBox="1"/>
            <p:nvPr/>
          </p:nvSpPr>
          <p:spPr>
            <a:xfrm>
              <a:off x="844893" y="3126554"/>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844893" y="3886092"/>
            <a:ext cx="5941685" cy="557866"/>
            <a:chOff x="844893" y="3886092"/>
            <a:chExt cx="5941685" cy="557866"/>
          </a:xfrm>
        </p:grpSpPr>
        <p:sp>
          <p:nvSpPr>
            <p:cNvPr id="55" name="内容占位符 2"/>
            <p:cNvSpPr txBox="1"/>
            <p:nvPr/>
          </p:nvSpPr>
          <p:spPr>
            <a:xfrm>
              <a:off x="1142976" y="3886092"/>
              <a:ext cx="5643602" cy="557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defRPr/>
              </a:pPr>
              <a:r>
                <a:rPr lang="zh-CN" altLang="en-US" dirty="0" smtClean="0"/>
                <a:t>需要信号量等机制协调共享内存的访问冲突</a:t>
              </a:r>
              <a:endParaRPr lang="zh-CN" altLang="en-US" dirty="0"/>
            </a:p>
          </p:txBody>
        </p:sp>
        <p:sp>
          <p:nvSpPr>
            <p:cNvPr id="56" name="TextBox 55"/>
            <p:cNvSpPr txBox="1"/>
            <p:nvPr/>
          </p:nvSpPr>
          <p:spPr>
            <a:xfrm>
              <a:off x="844893" y="3886092"/>
              <a:ext cx="433390" cy="400110"/>
            </a:xfrm>
            <a:prstGeom prst="rect">
              <a:avLst/>
            </a:prstGeom>
            <a:noFill/>
            <a:effectLst/>
          </p:spPr>
          <p:txBody>
            <a:bodyPr wrap="square" rtlCol="0">
              <a:spAutoFit/>
            </a:bodyPr>
            <a:lstStyle/>
            <a:p>
              <a:pPr marL="342900" indent="-342900">
                <a:spcBef>
                  <a:spcPct val="20000"/>
                </a:spcBef>
              </a:pPr>
              <a:r>
                <a:rPr lang="zh-CN" altLang="en-US" sz="2000" b="1" dirty="0" smtClean="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205979"/>
            <a:ext cx="8229600" cy="508383"/>
          </a:xfrm>
          <a:prstGeom prst="rect">
            <a:avLst/>
          </a:prstGeom>
        </p:spPr>
        <p:txBody>
          <a:bodyPr/>
          <a:lstStyle/>
          <a:p>
            <a:endParaRPr lang="zh-CN" altLang="en-US"/>
          </a:p>
        </p:txBody>
      </p:sp>
      <p:sp>
        <p:nvSpPr>
          <p:cNvPr id="3" name="内容占位符 2"/>
          <p:cNvSpPr>
            <a:spLocks noGrp="1"/>
          </p:cNvSpPr>
          <p:nvPr>
            <p:ph idx="4294967295"/>
          </p:nvPr>
        </p:nvSpPr>
        <p:spPr>
          <a:xfrm>
            <a:off x="1142976" y="1000114"/>
            <a:ext cx="5572164" cy="428628"/>
          </a:xfrm>
          <a:prstGeom prst="rect">
            <a:avLst/>
          </a:prstGeom>
        </p:spPr>
        <p:txBody>
          <a:bodyPr/>
          <a:lstStyle/>
          <a:p>
            <a:endParaRPr lang="zh-CN" altLang="en-US"/>
          </a:p>
        </p:txBody>
      </p:sp>
      <p:sp>
        <p:nvSpPr>
          <p:cNvPr id="4" name="内容占位符 3"/>
          <p:cNvSpPr>
            <a:spLocks noGrp="1"/>
          </p:cNvSpPr>
          <p:nvPr>
            <p:ph idx="4294967295"/>
          </p:nvPr>
        </p:nvSpPr>
        <p:spPr>
          <a:xfrm>
            <a:off x="1394986" y="1357304"/>
            <a:ext cx="5320154" cy="428628"/>
          </a:xfrm>
          <a:prstGeom prst="rect">
            <a:avLst/>
          </a:prstGeom>
        </p:spPr>
        <p:txBody>
          <a:bodyPr/>
          <a:lstStyle/>
          <a:p>
            <a:endParaRPr lang="zh-CN" altLang="en-US"/>
          </a:p>
        </p:txBody>
      </p:sp>
      <p:sp>
        <p:nvSpPr>
          <p:cNvPr id="5" name="内容占位符 4"/>
          <p:cNvSpPr>
            <a:spLocks noGrp="1"/>
          </p:cNvSpPr>
          <p:nvPr>
            <p:ph idx="4294967295"/>
          </p:nvPr>
        </p:nvSpPr>
        <p:spPr>
          <a:xfrm>
            <a:off x="1676380" y="1714494"/>
            <a:ext cx="5038760" cy="428628"/>
          </a:xfrm>
          <a:prstGeom prst="rect">
            <a:avLst/>
          </a:prstGeom>
        </p:spPr>
        <p:txBody>
          <a:bodyPr/>
          <a:lstStyle/>
          <a:p>
            <a:endParaRPr lang="zh-CN" altLang="en-US"/>
          </a:p>
        </p:txBody>
      </p:sp>
      <p:pic>
        <p:nvPicPr>
          <p:cNvPr id="6" name="图片 5" descr="封面.jpg"/>
          <p:cNvPicPr>
            <a:picLocks noChangeAspect="1"/>
          </p:cNvPicPr>
          <p:nvPr/>
        </p:nvPicPr>
        <p:blipFill>
          <a:blip r:embed="rId1" cstate="print"/>
          <a:stretch>
            <a:fillRect/>
          </a:stretch>
        </p:blipFill>
        <p:spPr>
          <a:xfrm>
            <a:off x="0" y="-2449"/>
            <a:ext cx="9140974" cy="5141934"/>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805" y="1974278"/>
            <a:ext cx="4591364" cy="1196510"/>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16"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strVal val="4*ppt_w"/>
                                          </p:val>
                                        </p:tav>
                                      </p:tavLst>
                                    </p:anim>
                                    <p:anim calcmode="lin" valueType="num">
                                      <p:cBhvr>
                                        <p:cTn id="7" dur="500"/>
                                        <p:tgtEl>
                                          <p:spTgt spid="7"/>
                                        </p:tgtEl>
                                        <p:attrNameLst>
                                          <p:attrName>ppt_h</p:attrName>
                                        </p:attrNameLst>
                                      </p:cBhvr>
                                      <p:tavLst>
                                        <p:tav tm="0">
                                          <p:val>
                                            <p:strVal val="ppt_h"/>
                                          </p:val>
                                        </p:tav>
                                        <p:tav tm="100000">
                                          <p:val>
                                            <p:strVal val="4*ppt_h"/>
                                          </p:val>
                                        </p:tav>
                                      </p:tavLst>
                                    </p:anim>
                                    <p:set>
                                      <p:cBhvr>
                                        <p:cTn id="8" dur="1" fill="hold">
                                          <p:stCondLst>
                                            <p:cond delay="499"/>
                                          </p:stCondLst>
                                        </p:cTn>
                                        <p:tgtEl>
                                          <p:spTgt spid="7"/>
                                        </p:tgtEl>
                                        <p:attrNameLst>
                                          <p:attrName>style.visibility</p:attrName>
                                        </p:attrNameLst>
                                      </p:cBhvr>
                                      <p:to>
                                        <p:strVal val="hidden"/>
                                      </p:to>
                                    </p:set>
                                  </p:childTnLst>
                                </p:cTn>
                              </p:par>
                              <p:par>
                                <p:cTn id="9" presetID="10" presetClass="exit" presetSubtype="0" fill="hold" nodeType="with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35646"/>
            <a:ext cx="2441223" cy="369332"/>
            <a:chOff x="844893" y="1662245"/>
            <a:chExt cx="2441223" cy="369332"/>
          </a:xfrm>
        </p:grpSpPr>
        <p:sp>
          <p:nvSpPr>
            <p:cNvPr id="20" name="内容占位符 2"/>
            <p:cNvSpPr txBox="1"/>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39234"/>
            <a:ext cx="2155471" cy="369332"/>
            <a:chOff x="844893" y="2500312"/>
            <a:chExt cx="2155471" cy="369332"/>
          </a:xfrm>
        </p:grpSpPr>
        <p:sp>
          <p:nvSpPr>
            <p:cNvPr id="33" name="内容占位符 2"/>
            <p:cNvSpPr txBox="1"/>
            <p:nvPr/>
          </p:nvSpPr>
          <p:spPr>
            <a:xfrm>
              <a:off x="1142976" y="2500312"/>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可能出现死锁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TextBox 33"/>
            <p:cNvSpPr txBox="1"/>
            <p:nvPr/>
          </p:nvSpPr>
          <p:spPr>
            <a:xfrm>
              <a:off x="844893" y="250031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44893" y="2869025"/>
            <a:ext cx="5012991" cy="734465"/>
            <a:chOff x="844893" y="3671123"/>
            <a:chExt cx="5012991" cy="734465"/>
          </a:xfrm>
        </p:grpSpPr>
        <p:pic>
          <p:nvPicPr>
            <p:cNvPr id="37" name="图片 36" descr="小点1.png"/>
            <p:cNvPicPr>
              <a:picLocks noChangeAspect="1"/>
            </p:cNvPicPr>
            <p:nvPr/>
          </p:nvPicPr>
          <p:blipFill>
            <a:blip r:embed="rId1" cstate="print"/>
            <a:stretch>
              <a:fillRect/>
            </a:stretch>
          </p:blipFill>
          <p:spPr>
            <a:xfrm>
              <a:off x="1262422" y="4105304"/>
              <a:ext cx="151066" cy="148997"/>
            </a:xfrm>
            <a:prstGeom prst="rect">
              <a:avLst/>
            </a:prstGeom>
            <a:effectLst/>
          </p:spPr>
        </p:pic>
        <p:sp>
          <p:nvSpPr>
            <p:cNvPr id="38" name="内容占位符 2"/>
            <p:cNvSpPr txBox="1"/>
            <p:nvPr/>
          </p:nvSpPr>
          <p:spPr>
            <a:xfrm>
              <a:off x="1394985" y="4035698"/>
              <a:ext cx="44628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smtClean="0"/>
                <a:t>在</a:t>
              </a:r>
              <a:r>
                <a:rPr lang="en-US" altLang="zh-CN" sz="1600" dirty="0" smtClean="0"/>
                <a:t>I/O</a:t>
              </a:r>
              <a:r>
                <a:rPr lang="zh-CN" altLang="en-US" sz="1600" dirty="0" smtClean="0"/>
                <a:t>缓冲区的中断、信号、消息等</a:t>
              </a:r>
              <a:endParaRPr kumimoji="0" lang="zh-CN" altLang="en-US" sz="1600" b="1" i="0" u="none" strike="noStrike" kern="1200" cap="none" spc="0" normalizeH="0" baseline="0" noProof="0" dirty="0">
                <a:ln>
                  <a:noFill/>
                </a:ln>
                <a:solidFill>
                  <a:srgbClr val="11576A"/>
                </a:solidFill>
                <a:effectLst/>
                <a:uLnTx/>
                <a:uFillTx/>
              </a:endParaRPr>
            </a:p>
          </p:txBody>
        </p:sp>
        <p:sp>
          <p:nvSpPr>
            <p:cNvPr id="39" name="内容占位符 2"/>
            <p:cNvSpPr txBox="1"/>
            <p:nvPr/>
          </p:nvSpPr>
          <p:spPr>
            <a:xfrm>
              <a:off x="1142976" y="3671123"/>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消耗资源示例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0" name="TextBox 39"/>
            <p:cNvSpPr txBox="1"/>
            <p:nvPr/>
          </p:nvSpPr>
          <p:spPr>
            <a:xfrm>
              <a:off x="844893" y="36711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可重用资源（</a:t>
              </a:r>
              <a:r>
                <a:rPr lang="en-US" altLang="zh-CN" sz="1800" dirty="0" smtClean="0">
                  <a:solidFill>
                    <a:srgbClr val="C00000"/>
                  </a:solidFill>
                </a:rPr>
                <a:t>Reusable Resource</a:t>
              </a:r>
              <a:r>
                <a:rPr lang="zh-CN" altLang="en-US" sz="1800" dirty="0" smtClean="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385763" y="2273742"/>
            <a:ext cx="4000528" cy="651078"/>
            <a:chOff x="385763" y="3075840"/>
            <a:chExt cx="4000528" cy="651078"/>
          </a:xfrm>
        </p:grpSpPr>
        <p:sp>
          <p:nvSpPr>
            <p:cNvPr id="35" name="内容占位符 2"/>
            <p:cNvSpPr txBox="1"/>
            <p:nvPr/>
          </p:nvSpPr>
          <p:spPr>
            <a:xfrm>
              <a:off x="1142976" y="3357586"/>
              <a:ext cx="207170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资源创建和销毁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TextBox 35"/>
            <p:cNvSpPr txBox="1"/>
            <p:nvPr/>
          </p:nvSpPr>
          <p:spPr>
            <a:xfrm>
              <a:off x="844893" y="335758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6" name="内容占位符 2"/>
            <p:cNvSpPr txBox="1"/>
            <p:nvPr/>
          </p:nvSpPr>
          <p:spPr>
            <a:xfrm>
              <a:off x="385763" y="307584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smtClean="0">
                  <a:solidFill>
                    <a:srgbClr val="C00000"/>
                  </a:solidFill>
                </a:rPr>
                <a:t>消耗资源</a:t>
              </a:r>
              <a:r>
                <a:rPr lang="en-US" altLang="zh-CN" sz="1800" dirty="0" smtClean="0">
                  <a:solidFill>
                    <a:srgbClr val="C00000"/>
                  </a:solidFill>
                </a:rPr>
                <a:t>(Consumable resource)</a:t>
              </a:r>
              <a:endParaRPr lang="en-US" altLang="zh-CN" sz="1800" dirty="0">
                <a:solidFill>
                  <a:srgbClr val="C00000"/>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385763" y="21429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j-cs"/>
              </a:rPr>
              <a:t>资源分类</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j-cs"/>
            </a:endParaRPr>
          </a:p>
        </p:txBody>
      </p:sp>
      <p:grpSp>
        <p:nvGrpSpPr>
          <p:cNvPr id="3" name="组合 2"/>
          <p:cNvGrpSpPr/>
          <p:nvPr/>
        </p:nvGrpSpPr>
        <p:grpSpPr>
          <a:xfrm>
            <a:off x="844893" y="1635646"/>
            <a:ext cx="2441223" cy="369332"/>
            <a:chOff x="844893" y="1662245"/>
            <a:chExt cx="2441223" cy="369332"/>
          </a:xfrm>
        </p:grpSpPr>
        <p:sp>
          <p:nvSpPr>
            <p:cNvPr id="20" name="内容占位符 2"/>
            <p:cNvSpPr txBox="1"/>
            <p:nvPr/>
          </p:nvSpPr>
          <p:spPr>
            <a:xfrm>
              <a:off x="1142976" y="1662245"/>
              <a:ext cx="214314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可重用资源示例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TextBox 20"/>
            <p:cNvSpPr txBox="1"/>
            <p:nvPr/>
          </p:nvSpPr>
          <p:spPr>
            <a:xfrm>
              <a:off x="844893" y="1662245"/>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3" y="1939234"/>
            <a:ext cx="2155471" cy="369332"/>
            <a:chOff x="844893" y="2500312"/>
            <a:chExt cx="2155471" cy="369332"/>
          </a:xfrm>
        </p:grpSpPr>
        <p:sp>
          <p:nvSpPr>
            <p:cNvPr id="33" name="内容占位符 2"/>
            <p:cNvSpPr txBox="1"/>
            <p:nvPr/>
          </p:nvSpPr>
          <p:spPr>
            <a:xfrm>
              <a:off x="1142976" y="2500312"/>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可能出现死锁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TextBox 33"/>
            <p:cNvSpPr txBox="1"/>
            <p:nvPr/>
          </p:nvSpPr>
          <p:spPr>
            <a:xfrm>
              <a:off x="844893" y="2500312"/>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44893" y="2869025"/>
            <a:ext cx="2155471" cy="369332"/>
            <a:chOff x="844893" y="3671123"/>
            <a:chExt cx="2155471" cy="369332"/>
          </a:xfrm>
        </p:grpSpPr>
        <p:sp>
          <p:nvSpPr>
            <p:cNvPr id="39" name="内容占位符 2"/>
            <p:cNvSpPr txBox="1"/>
            <p:nvPr/>
          </p:nvSpPr>
          <p:spPr>
            <a:xfrm>
              <a:off x="1142976" y="3671123"/>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消耗资源示例</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0" name="TextBox 39"/>
            <p:cNvSpPr txBox="1"/>
            <p:nvPr/>
          </p:nvSpPr>
          <p:spPr>
            <a:xfrm>
              <a:off x="844893" y="3671123"/>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844893" y="3194424"/>
            <a:ext cx="4370049" cy="727431"/>
            <a:chOff x="844893" y="4301347"/>
            <a:chExt cx="4370049" cy="727431"/>
          </a:xfrm>
        </p:grpSpPr>
        <p:pic>
          <p:nvPicPr>
            <p:cNvPr id="41" name="图片 40" descr="小点1.png"/>
            <p:cNvPicPr>
              <a:picLocks noChangeAspect="1"/>
            </p:cNvPicPr>
            <p:nvPr/>
          </p:nvPicPr>
          <p:blipFill>
            <a:blip r:embed="rId1" cstate="print"/>
            <a:stretch>
              <a:fillRect/>
            </a:stretch>
          </p:blipFill>
          <p:spPr>
            <a:xfrm>
              <a:off x="1262422" y="4722828"/>
              <a:ext cx="151066" cy="148997"/>
            </a:xfrm>
            <a:prstGeom prst="rect">
              <a:avLst/>
            </a:prstGeom>
            <a:effectLst/>
          </p:spPr>
        </p:pic>
        <p:sp>
          <p:nvSpPr>
            <p:cNvPr id="42" name="内容占位符 2"/>
            <p:cNvSpPr txBox="1"/>
            <p:nvPr/>
          </p:nvSpPr>
          <p:spPr>
            <a:xfrm>
              <a:off x="1394985" y="4658888"/>
              <a:ext cx="3819957"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kumimoji="0" lang="zh-CN" altLang="en-US" sz="16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进程间相互等待接收对方的消息</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3" name="内容占位符 2"/>
            <p:cNvSpPr txBox="1"/>
            <p:nvPr/>
          </p:nvSpPr>
          <p:spPr>
            <a:xfrm>
              <a:off x="1142976" y="4301347"/>
              <a:ext cx="185738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可能出现死锁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4" name="TextBox 43"/>
            <p:cNvSpPr txBox="1"/>
            <p:nvPr/>
          </p:nvSpPr>
          <p:spPr>
            <a:xfrm>
              <a:off x="844893" y="4301347"/>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395536" y="771550"/>
            <a:ext cx="6533918" cy="946490"/>
            <a:chOff x="395536" y="771550"/>
            <a:chExt cx="6533918" cy="946490"/>
          </a:xfrm>
        </p:grpSpPr>
        <p:sp>
          <p:nvSpPr>
            <p:cNvPr id="9" name="内容占位符 2"/>
            <p:cNvSpPr txBox="1"/>
            <p:nvPr/>
          </p:nvSpPr>
          <p:spPr>
            <a:xfrm>
              <a:off x="1142976" y="1042318"/>
              <a:ext cx="57864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资源不能被删除且在任何时刻只能有一个进程使用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4231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18" name="内容占位符 2"/>
            <p:cNvSpPr txBox="1"/>
            <p:nvPr/>
          </p:nvSpPr>
          <p:spPr>
            <a:xfrm>
              <a:off x="1142976" y="1348708"/>
              <a:ext cx="414340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进程释放资源后，其他进程可重用</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48708"/>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p:nvPr/>
          </p:nvSpPr>
          <p:spPr>
            <a:xfrm>
              <a:off x="395536" y="77155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solidFill>
                    <a:srgbClr val="C00000"/>
                  </a:solidFill>
                </a:rPr>
                <a:t>可重用资源（</a:t>
              </a:r>
              <a:r>
                <a:rPr lang="en-US" altLang="zh-CN" sz="1800" dirty="0" smtClean="0">
                  <a:solidFill>
                    <a:srgbClr val="C00000"/>
                  </a:solidFill>
                </a:rPr>
                <a:t>Reusable Resource</a:t>
              </a:r>
              <a:r>
                <a:rPr lang="zh-CN" altLang="en-US" sz="1800" dirty="0" smtClean="0">
                  <a:solidFill>
                    <a:srgbClr val="C00000"/>
                  </a:solidFill>
                </a:rPr>
                <a:t>）</a:t>
              </a:r>
              <a:endPar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385763" y="2273742"/>
            <a:ext cx="4000528" cy="651078"/>
            <a:chOff x="385763" y="3075840"/>
            <a:chExt cx="4000528" cy="651078"/>
          </a:xfrm>
        </p:grpSpPr>
        <p:sp>
          <p:nvSpPr>
            <p:cNvPr id="35" name="内容占位符 2"/>
            <p:cNvSpPr txBox="1"/>
            <p:nvPr/>
          </p:nvSpPr>
          <p:spPr>
            <a:xfrm>
              <a:off x="1142976" y="3357586"/>
              <a:ext cx="207170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0" indent="0">
                <a:spcBef>
                  <a:spcPct val="20000"/>
                </a:spcBef>
              </a:pPr>
              <a:r>
                <a:rPr lang="zh-CN" altLang="en-US" sz="1800" dirty="0" smtClean="0"/>
                <a:t>资源创建和销毁</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TextBox 35"/>
            <p:cNvSpPr txBox="1"/>
            <p:nvPr/>
          </p:nvSpPr>
          <p:spPr>
            <a:xfrm>
              <a:off x="844893" y="3357586"/>
              <a:ext cx="433390" cy="369332"/>
            </a:xfrm>
            <a:prstGeom prst="rect">
              <a:avLst/>
            </a:prstGeom>
            <a:noFill/>
            <a:effectLst/>
          </p:spPr>
          <p:txBody>
            <a:bodyPr wrap="square" rtlCol="0">
              <a:spAutoFit/>
            </a:bodyPr>
            <a:lstStyle/>
            <a:p>
              <a:pPr marL="342900" indent="-342900">
                <a:spcBef>
                  <a:spcPct val="20000"/>
                </a:spcBef>
              </a:pPr>
              <a:r>
                <a:rPr lang="zh-CN" altLang="en-US" b="1" dirty="0" smtClean="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6" name="内容占位符 2"/>
            <p:cNvSpPr txBox="1"/>
            <p:nvPr/>
          </p:nvSpPr>
          <p:spPr>
            <a:xfrm>
              <a:off x="385763" y="3075840"/>
              <a:ext cx="400052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980">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smtClean="0">
                  <a:solidFill>
                    <a:srgbClr val="C00000"/>
                  </a:solidFill>
                </a:rPr>
                <a:t>消耗资源</a:t>
              </a:r>
              <a:r>
                <a:rPr lang="en-US" altLang="zh-CN" sz="1800" dirty="0" smtClean="0">
                  <a:solidFill>
                    <a:srgbClr val="C00000"/>
                  </a:solidFill>
                </a:rPr>
                <a:t>(Consumable resource)</a:t>
              </a:r>
              <a:endParaRPr lang="en-US" altLang="zh-CN" sz="1800" dirty="0">
                <a:solidFill>
                  <a:srgbClr val="C00000"/>
                </a:solidFill>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MS PGothic"/>
        <a:ea typeface="微软雅黑"/>
        <a:cs typeface=""/>
      </a:majorFont>
      <a:minorFont>
        <a:latin typeface="MS P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10476</Words>
  <Application>Kingsoft Office WPP</Application>
  <PresentationFormat>全屏显示(16:9)</PresentationFormat>
  <Paragraphs>3290</Paragraphs>
  <Slides>79</Slides>
  <Notes>0</Notes>
  <HiddenSlides>0</HiddenSlides>
  <MMClips>0</MMClips>
  <ScaleCrop>false</ScaleCrop>
  <HeadingPairs>
    <vt:vector size="4" baseType="variant">
      <vt:variant>
        <vt:lpstr>主题</vt:lpstr>
      </vt:variant>
      <vt:variant>
        <vt:i4>1</vt:i4>
      </vt:variant>
      <vt:variant>
        <vt:lpstr>幻灯片标题</vt:lpstr>
      </vt:variant>
      <vt:variant>
        <vt:i4>79</vt:i4>
      </vt:variant>
    </vt:vector>
  </HeadingPairs>
  <TitlesOfParts>
    <vt:vector size="8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zyjie</cp:lastModifiedBy>
  <cp:revision>990</cp:revision>
  <dcterms:created xsi:type="dcterms:W3CDTF">2017-03-02T03:06:42Z</dcterms:created>
  <dcterms:modified xsi:type="dcterms:W3CDTF">2017-03-02T03:06:42Z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