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78"/>
  </p:handoutMasterIdLst>
  <p:sldIdLst>
    <p:sldId id="568" r:id="rId3"/>
    <p:sldId id="569" r:id="rId4"/>
    <p:sldId id="541" r:id="rId5"/>
    <p:sldId id="547" r:id="rId6"/>
    <p:sldId id="571" r:id="rId7"/>
    <p:sldId id="572" r:id="rId8"/>
    <p:sldId id="548" r:id="rId9"/>
    <p:sldId id="578" r:id="rId10"/>
    <p:sldId id="549" r:id="rId11"/>
    <p:sldId id="573" r:id="rId12"/>
    <p:sldId id="550" r:id="rId13"/>
    <p:sldId id="575" r:id="rId14"/>
    <p:sldId id="576" r:id="rId15"/>
    <p:sldId id="577" r:id="rId16"/>
    <p:sldId id="551" r:id="rId17"/>
    <p:sldId id="552" r:id="rId18"/>
    <p:sldId id="553" r:id="rId19"/>
    <p:sldId id="554" r:id="rId20"/>
    <p:sldId id="555" r:id="rId21"/>
    <p:sldId id="556" r:id="rId22"/>
    <p:sldId id="557" r:id="rId23"/>
    <p:sldId id="579" r:id="rId24"/>
    <p:sldId id="558" r:id="rId25"/>
    <p:sldId id="559" r:id="rId26"/>
    <p:sldId id="560" r:id="rId27"/>
    <p:sldId id="561" r:id="rId28"/>
    <p:sldId id="562" r:id="rId29"/>
    <p:sldId id="563" r:id="rId30"/>
    <p:sldId id="542" r:id="rId31"/>
    <p:sldId id="565" r:id="rId32"/>
    <p:sldId id="566" r:id="rId33"/>
    <p:sldId id="603" r:id="rId34"/>
    <p:sldId id="604" r:id="rId35"/>
    <p:sldId id="605" r:id="rId36"/>
    <p:sldId id="606" r:id="rId38"/>
    <p:sldId id="607" r:id="rId39"/>
    <p:sldId id="608" r:id="rId40"/>
    <p:sldId id="609" r:id="rId41"/>
    <p:sldId id="610" r:id="rId42"/>
    <p:sldId id="611" r:id="rId43"/>
    <p:sldId id="612" r:id="rId44"/>
    <p:sldId id="613" r:id="rId45"/>
    <p:sldId id="614" r:id="rId46"/>
    <p:sldId id="615" r:id="rId47"/>
    <p:sldId id="616" r:id="rId48"/>
    <p:sldId id="617" r:id="rId49"/>
    <p:sldId id="618" r:id="rId50"/>
    <p:sldId id="619" r:id="rId51"/>
    <p:sldId id="620" r:id="rId52"/>
    <p:sldId id="621" r:id="rId53"/>
    <p:sldId id="622" r:id="rId54"/>
    <p:sldId id="623" r:id="rId55"/>
    <p:sldId id="624" r:id="rId56"/>
    <p:sldId id="625" r:id="rId57"/>
    <p:sldId id="626" r:id="rId58"/>
    <p:sldId id="627" r:id="rId59"/>
    <p:sldId id="628" r:id="rId60"/>
    <p:sldId id="629" r:id="rId61"/>
    <p:sldId id="630" r:id="rId62"/>
    <p:sldId id="631" r:id="rId63"/>
    <p:sldId id="632" r:id="rId64"/>
    <p:sldId id="633" r:id="rId65"/>
    <p:sldId id="634" r:id="rId66"/>
    <p:sldId id="635" r:id="rId67"/>
    <p:sldId id="636" r:id="rId68"/>
    <p:sldId id="637" r:id="rId69"/>
    <p:sldId id="638" r:id="rId70"/>
    <p:sldId id="639" r:id="rId71"/>
    <p:sldId id="640" r:id="rId72"/>
    <p:sldId id="641" r:id="rId73"/>
    <p:sldId id="642" r:id="rId74"/>
    <p:sldId id="643" r:id="rId75"/>
    <p:sldId id="644" r:id="rId76"/>
    <p:sldId id="300" r:id="rId7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EB1C8"/>
    <a:srgbClr val="CCFFFF"/>
    <a:srgbClr val="33FFFF"/>
    <a:srgbClr val="FFF9B1"/>
    <a:srgbClr val="FDD000"/>
    <a:srgbClr val="CC66FF"/>
    <a:srgbClr val="330033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 autoAdjust="0"/>
    <p:restoredTop sz="94353" autoAdjust="0"/>
  </p:normalViewPr>
  <p:slideViewPr>
    <p:cSldViewPr>
      <p:cViewPr varScale="1">
        <p:scale>
          <a:sx n="111" d="100"/>
          <a:sy n="111" d="100"/>
        </p:scale>
        <p:origin x="590" y="77"/>
      </p:cViewPr>
      <p:guideLst>
        <p:guide orient="horz" pos="1620"/>
        <p:guide pos="2880"/>
        <p:guide orient="horz" pos="1801"/>
        <p:guide pos="748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6.xml"/><Relationship Id="rId79" Type="http://schemas.openxmlformats.org/officeDocument/2006/relationships/presProps" Target="presProps.xml"/><Relationship Id="rId78" Type="http://schemas.openxmlformats.org/officeDocument/2006/relationships/handoutMaster" Target="handoutMasters/handoutMaster1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/>
              <a:t>文件系统的概念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187068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18706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529971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52997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1887161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188716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23074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2307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58793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58793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打开文件和文件描述符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44893" y="1442929"/>
            <a:ext cx="3869983" cy="423636"/>
            <a:chOff x="844893" y="1442929"/>
            <a:chExt cx="3869983" cy="423636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1442929"/>
              <a:ext cx="357190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内核跟踪进程打开的所有文件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44292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750631"/>
            <a:ext cx="5870247" cy="695330"/>
            <a:chOff x="844893" y="750631"/>
            <a:chExt cx="5870247" cy="69533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50631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文件访问模式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06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1924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087639"/>
              <a:ext cx="53201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进程访问文件数据前必须先“打开”文件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862090"/>
            <a:ext cx="4952652" cy="355598"/>
            <a:chOff x="1262422" y="3056936"/>
            <a:chExt cx="4952652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1617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/>
            <p:nvPr/>
          </p:nvSpPr>
          <p:spPr>
            <a:xfrm>
              <a:off x="1394985" y="3056936"/>
              <a:ext cx="482008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操作系统为每个进程维护一个打开文件表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235839"/>
            <a:ext cx="4677730" cy="354014"/>
            <a:chOff x="1262422" y="3366496"/>
            <a:chExt cx="4677730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4712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6" y="3366496"/>
              <a:ext cx="454516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文件描述符是打开文件的标识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711624" y="3010713"/>
            <a:ext cx="1887215" cy="508620"/>
            <a:chOff x="2711624" y="4052887"/>
            <a:chExt cx="1887215" cy="508620"/>
          </a:xfrm>
        </p:grpSpPr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3260576" y="4052887"/>
              <a:ext cx="1338263" cy="369887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j-ea"/>
                  <a:ea typeface="+mj-ea"/>
                </a:rPr>
                <a:t>文件描述符</a:t>
              </a:r>
            </a:p>
          </p:txBody>
        </p:sp>
        <p:cxnSp>
          <p:nvCxnSpPr>
            <p:cNvPr id="24" name="Straight Arrow Connector 14"/>
            <p:cNvCxnSpPr>
              <a:cxnSpLocks noChangeShapeType="1"/>
              <a:stCxn id="23" idx="1"/>
              <a:endCxn id="28" idx="3"/>
            </p:cNvCxnSpPr>
            <p:nvPr/>
          </p:nvCxnSpPr>
          <p:spPr bwMode="auto">
            <a:xfrm flipH="1">
              <a:off x="2711624" y="4237831"/>
              <a:ext cx="548952" cy="323676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round/>
              <a:tailEnd type="triangle" w="med" len="med"/>
            </a:ln>
          </p:spPr>
        </p:cxnSp>
      </p:grpSp>
      <p:grpSp>
        <p:nvGrpSpPr>
          <p:cNvPr id="2" name="组合 1"/>
          <p:cNvGrpSpPr/>
          <p:nvPr/>
        </p:nvGrpSpPr>
        <p:grpSpPr>
          <a:xfrm>
            <a:off x="1187624" y="2609696"/>
            <a:ext cx="1524000" cy="1481137"/>
            <a:chOff x="1187624" y="3651870"/>
            <a:chExt cx="1524000" cy="1481137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187624" y="42186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8" name="TextBox 4"/>
            <p:cNvSpPr txBox="1">
              <a:spLocks noChangeArrowheads="1"/>
            </p:cNvSpPr>
            <p:nvPr/>
          </p:nvSpPr>
          <p:spPr bwMode="auto">
            <a:xfrm>
              <a:off x="1279699" y="3651870"/>
              <a:ext cx="13398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j-ea"/>
                  <a:ea typeface="+mj-ea"/>
                </a:rPr>
                <a:t>打开文件表</a:t>
              </a: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1187624" y="39900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187624" y="46758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187624" y="44472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187624" y="49044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680737" y="1686598"/>
            <a:ext cx="5391593" cy="671970"/>
            <a:chOff x="1680737" y="1686598"/>
            <a:chExt cx="5391593" cy="671970"/>
          </a:xfrm>
        </p:grpSpPr>
        <p:sp>
          <p:nvSpPr>
            <p:cNvPr id="14" name="内容占位符 2"/>
            <p:cNvSpPr txBox="1"/>
            <p:nvPr/>
          </p:nvSpPr>
          <p:spPr>
            <a:xfrm>
              <a:off x="1680737" y="1686598"/>
              <a:ext cx="26769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最近一次读写位置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7" name="内容占位符 2"/>
            <p:cNvSpPr txBox="1"/>
            <p:nvPr/>
          </p:nvSpPr>
          <p:spPr>
            <a:xfrm>
              <a:off x="1680737" y="2000246"/>
              <a:ext cx="539159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每个进程分别维护</a:t>
              </a:r>
              <a:r>
                <a:rPr lang="zh-CN" altLang="en-US" dirty="0" smtClean="0"/>
                <a:t>自己的打开文件指针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171449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/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文件打开计数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80738" y="2077555"/>
            <a:ext cx="6203630" cy="1010482"/>
            <a:chOff x="1680738" y="2632838"/>
            <a:chExt cx="6203630" cy="1010482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1680738" y="2632838"/>
              <a:ext cx="260551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当前打开文件的次数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内容占位符 2"/>
            <p:cNvSpPr txBox="1"/>
            <p:nvPr/>
          </p:nvSpPr>
          <p:spPr>
            <a:xfrm>
              <a:off x="1680738" y="2936878"/>
              <a:ext cx="6203630" cy="7064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2" defTabSz="-635">
                <a:spcBef>
                  <a:spcPts val="790"/>
                </a:spcBef>
                <a:tabLst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dirty="0" smtClean="0"/>
                <a:t>最后一个进程关闭文件时，将其从打开文件表中移除</a:t>
              </a:r>
              <a:endParaRPr lang="en-GB" altLang="en-US" sz="2000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171449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/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文件打开计数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070092"/>
            <a:ext cx="3021546" cy="355598"/>
            <a:chOff x="1262422" y="3291830"/>
            <a:chExt cx="3021546" cy="3555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5" y="3291830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的磁盘位置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3" name="内容占位符 2"/>
          <p:cNvSpPr txBox="1"/>
          <p:nvPr/>
        </p:nvSpPr>
        <p:spPr>
          <a:xfrm>
            <a:off x="1680738" y="2427274"/>
            <a:ext cx="2319758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缓存数据访问信息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171449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/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文件打开计数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070092"/>
            <a:ext cx="3021546" cy="355598"/>
            <a:chOff x="1262422" y="3291830"/>
            <a:chExt cx="3021546" cy="3555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5" y="3291830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的磁盘位置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409156"/>
            <a:ext cx="1452190" cy="355598"/>
            <a:chOff x="1262422" y="2409156"/>
            <a:chExt cx="1452190" cy="355598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5139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/>
            <p:nvPr/>
          </p:nvSpPr>
          <p:spPr>
            <a:xfrm>
              <a:off x="1394985" y="2409156"/>
              <a:ext cx="131962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访问权限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0" name="内容占位符 2"/>
          <p:cNvSpPr txBox="1"/>
          <p:nvPr/>
        </p:nvSpPr>
        <p:spPr>
          <a:xfrm>
            <a:off x="1619672" y="2764754"/>
            <a:ext cx="4619454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 smtClean="0"/>
              <a:t>每个进程的文件访问</a:t>
            </a:r>
            <a:r>
              <a:rPr lang="zh-CN" altLang="en-US" dirty="0"/>
              <a:t>模式信息</a:t>
            </a:r>
            <a:endParaRPr lang="en-GB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文件的用户视图和系统视图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2798413" cy="695330"/>
            <a:chOff x="844893" y="1019164"/>
            <a:chExt cx="2798413" cy="69533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22860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文件的用户视图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224832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持久的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数据结构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3" y="1663238"/>
            <a:ext cx="5298743" cy="1023492"/>
            <a:chOff x="844893" y="1663238"/>
            <a:chExt cx="5298743" cy="1023492"/>
          </a:xfrm>
        </p:grpSpPr>
        <p:sp>
          <p:nvSpPr>
            <p:cNvPr id="21" name="内容占位符 2"/>
            <p:cNvSpPr txBox="1"/>
            <p:nvPr/>
          </p:nvSpPr>
          <p:spPr>
            <a:xfrm>
              <a:off x="1142976" y="1663238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系统访问接口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6632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1050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2000246"/>
              <a:ext cx="31050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字节序列</a:t>
              </a:r>
              <a:r>
                <a:rPr lang="zh-CN" altLang="en-US" dirty="0" smtClean="0"/>
                <a:t>的集合</a:t>
              </a:r>
              <a:r>
                <a:rPr lang="en-US" altLang="zh-CN" dirty="0" smtClean="0"/>
                <a:t>(UNIX)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4331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2328408"/>
              <a:ext cx="474865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系统不关心存储在磁盘上的数据结构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649075"/>
            <a:ext cx="4870115" cy="796250"/>
            <a:chOff x="844893" y="2649075"/>
            <a:chExt cx="4870115" cy="796250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2649075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操作系统的文件视图</a:t>
              </a:r>
              <a:endParaRPr lang="en-US" altLang="zh-CN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64907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内容占位符 2"/>
            <p:cNvSpPr txBox="1"/>
            <p:nvPr/>
          </p:nvSpPr>
          <p:spPr>
            <a:xfrm>
              <a:off x="1394985" y="3016697"/>
              <a:ext cx="25606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数据块的集合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1101" y="314772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3397434"/>
            <a:ext cx="5667032" cy="686484"/>
            <a:chOff x="1262422" y="3397434"/>
            <a:chExt cx="5667032" cy="686484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5022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/>
            <p:nvPr/>
          </p:nvSpPr>
          <p:spPr>
            <a:xfrm>
              <a:off x="1394985" y="3397434"/>
              <a:ext cx="553446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数据块是逻辑存储单元，而扇区是物理存储单元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8303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3725596"/>
              <a:ext cx="260551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块大小&lt;&gt;</a:t>
              </a:r>
              <a:r>
                <a:rPr lang="en-US" altLang="zh-CN" dirty="0" smtClean="0">
                  <a:sym typeface="Symbol" charset="0"/>
                </a:rPr>
                <a:t> </a:t>
              </a:r>
              <a:r>
                <a:rPr lang="zh-CN" altLang="en-US" dirty="0" smtClean="0">
                  <a:sym typeface="Symbol" charset="0"/>
                </a:rPr>
                <a:t>扇区大小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用户视图到系统视图的转换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4893" y="1019164"/>
            <a:ext cx="3512793" cy="428628"/>
            <a:chOff x="844893" y="1019164"/>
            <a:chExt cx="351279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进程读文件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2422" y="1356172"/>
            <a:ext cx="3525602" cy="358322"/>
            <a:chOff x="1262422" y="1356172"/>
            <a:chExt cx="3525602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339303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获取字节所在的数据块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44893" y="1985732"/>
            <a:ext cx="3727107" cy="428628"/>
            <a:chOff x="844893" y="1985732"/>
            <a:chExt cx="3727107" cy="428628"/>
          </a:xfrm>
        </p:grpSpPr>
        <p:sp>
          <p:nvSpPr>
            <p:cNvPr id="21" name="内容占位符 2"/>
            <p:cNvSpPr txBox="1"/>
            <p:nvPr/>
          </p:nvSpPr>
          <p:spPr>
            <a:xfrm>
              <a:off x="1142976" y="1985732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进程写文件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9857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322740"/>
            <a:ext cx="2373474" cy="358322"/>
            <a:chOff x="1262422" y="2322740"/>
            <a:chExt cx="2373474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4275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2322740"/>
              <a:ext cx="224091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获取数据块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650902"/>
            <a:ext cx="3165562" cy="358322"/>
            <a:chOff x="1262422" y="2650902"/>
            <a:chExt cx="3165562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7556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2650902"/>
              <a:ext cx="303299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修改数据块中对应部分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298380"/>
            <a:ext cx="4870115" cy="428628"/>
            <a:chOff x="844893" y="3298380"/>
            <a:chExt cx="4870115" cy="428628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3298380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文件系统中的基本操作单位是数据块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32983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77309" y="3672809"/>
            <a:ext cx="5652145" cy="650874"/>
            <a:chOff x="1277309" y="3635388"/>
            <a:chExt cx="5652145" cy="650874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7309" y="37141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94985" y="3635388"/>
              <a:ext cx="5534469" cy="65087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例如</a:t>
              </a:r>
              <a:r>
                <a:rPr lang="en-US" altLang="zh-CN" dirty="0" smtClean="0"/>
                <a:t>, </a:t>
              </a:r>
              <a:r>
                <a:rPr lang="en-US" altLang="zh-CN" dirty="0" err="1" smtClean="0"/>
                <a:t>getc</a:t>
              </a:r>
              <a:r>
                <a:rPr lang="en-US" altLang="zh-CN" dirty="0" smtClean="0"/>
                <a:t>()</a:t>
              </a:r>
              <a:r>
                <a:rPr lang="zh-CN" altLang="en-US" dirty="0" smtClean="0"/>
                <a:t>和</a:t>
              </a:r>
              <a:r>
                <a:rPr lang="en-US" altLang="zh-CN" dirty="0" err="1" smtClean="0"/>
                <a:t>putc</a:t>
              </a:r>
              <a:r>
                <a:rPr lang="en-US" altLang="zh-CN" dirty="0" smtClean="0"/>
                <a:t>()</a:t>
              </a:r>
              <a:r>
                <a:rPr lang="zh-CN" altLang="en-US" dirty="0" smtClean="0">
                  <a:sym typeface="Symbol" charset="0"/>
                </a:rPr>
                <a:t>即使每次只访问</a:t>
              </a:r>
              <a:r>
                <a:rPr lang="en-US" altLang="zh-CN" dirty="0" smtClean="0">
                  <a:sym typeface="Symbol" charset="0"/>
                </a:rPr>
                <a:t>1</a:t>
              </a:r>
              <a:r>
                <a:rPr lang="zh-CN" altLang="en-US" dirty="0" smtClean="0">
                  <a:sym typeface="Symbol" charset="0"/>
                </a:rPr>
                <a:t>字节的数据，也需要缓存目标数据</a:t>
              </a:r>
              <a:r>
                <a:rPr lang="en-US" altLang="zh-CN" dirty="0" smtClean="0">
                  <a:sym typeface="Symbol" charset="0"/>
                </a:rPr>
                <a:t>4096</a:t>
              </a:r>
              <a:r>
                <a:rPr lang="zh-CN" altLang="en-US" dirty="0" smtClean="0">
                  <a:sym typeface="Symbol" charset="0"/>
                </a:rPr>
                <a:t>字节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72084"/>
            <a:ext cx="3237570" cy="358322"/>
            <a:chOff x="1262422" y="1672084"/>
            <a:chExt cx="3237570" cy="358322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7768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5" y="1672084"/>
              <a:ext cx="31050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返回数据块内对应部分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975430"/>
            <a:ext cx="2157450" cy="358322"/>
            <a:chOff x="1262422" y="2975430"/>
            <a:chExt cx="2157450" cy="35832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0802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94985" y="2975430"/>
              <a:ext cx="202488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写回数据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访问模式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55640"/>
            <a:ext cx="7759555" cy="428628"/>
            <a:chOff x="844893" y="755640"/>
            <a:chExt cx="7759555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55640"/>
              <a:ext cx="74614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 smtClean="0"/>
                <a:t>操作系统需要了解进程如何访问文件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56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27584" y="1131590"/>
            <a:ext cx="5328592" cy="700998"/>
            <a:chOff x="827584" y="1131590"/>
            <a:chExt cx="5328592" cy="700998"/>
          </a:xfrm>
        </p:grpSpPr>
        <p:sp>
          <p:nvSpPr>
            <p:cNvPr id="21" name="内容占位符 2"/>
            <p:cNvSpPr txBox="1"/>
            <p:nvPr/>
          </p:nvSpPr>
          <p:spPr>
            <a:xfrm>
              <a:off x="1125667" y="1131590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顺序访问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按字节依次读取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27584" y="11315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5113" y="15790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77676" y="1474266"/>
              <a:ext cx="4778500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大多数的文件访问都是顺序访问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7584" y="1789046"/>
            <a:ext cx="5441619" cy="1014646"/>
            <a:chOff x="827584" y="1789046"/>
            <a:chExt cx="5441619" cy="1014646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25667" y="1789046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随机访问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从中间读写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7584" y="17890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5113" y="223083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77676" y="2126054"/>
              <a:ext cx="281982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不常用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但仍然重要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5" name="内容占位符 2"/>
            <p:cNvSpPr txBox="1"/>
            <p:nvPr/>
          </p:nvSpPr>
          <p:spPr>
            <a:xfrm>
              <a:off x="1607636" y="2438570"/>
              <a:ext cx="466156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例如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虚拟内存中把内存页存储在文件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7584" y="2715766"/>
            <a:ext cx="4752527" cy="428628"/>
            <a:chOff x="827584" y="2715766"/>
            <a:chExt cx="4752527" cy="428628"/>
          </a:xfrm>
        </p:grpSpPr>
        <p:sp>
          <p:nvSpPr>
            <p:cNvPr id="31" name="内容占位符 2"/>
            <p:cNvSpPr txBox="1"/>
            <p:nvPr/>
          </p:nvSpPr>
          <p:spPr>
            <a:xfrm>
              <a:off x="1125666" y="2715766"/>
              <a:ext cx="445444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索引访问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依据数据特征索引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7584" y="27157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45113" y="3052774"/>
            <a:ext cx="5559135" cy="679902"/>
            <a:chOff x="1245113" y="3052774"/>
            <a:chExt cx="5559135" cy="67990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5113" y="31575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77676" y="3052774"/>
              <a:ext cx="5426572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通常操作系统不完整提供索引访问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5113" y="347233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77676" y="3367554"/>
              <a:ext cx="532015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数据库是建立在索引内容的磁盘访问上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索引文件示例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 rot="16200000" flipH="1">
            <a:off x="-9894195" y="2536031"/>
            <a:ext cx="1293027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167185" y="1339394"/>
            <a:ext cx="2997814" cy="3499312"/>
            <a:chOff x="4167185" y="1339394"/>
            <a:chExt cx="2997814" cy="3499312"/>
          </a:xfrm>
        </p:grpSpPr>
        <p:sp>
          <p:nvSpPr>
            <p:cNvPr id="39" name="矩形 38"/>
            <p:cNvSpPr/>
            <p:nvPr/>
          </p:nvSpPr>
          <p:spPr>
            <a:xfrm>
              <a:off x="4214810" y="1339394"/>
              <a:ext cx="2916000" cy="3168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214810" y="2025878"/>
              <a:ext cx="2916000" cy="35719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 rot="5400000">
              <a:off x="5179223" y="2204473"/>
              <a:ext cx="35719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5400000">
              <a:off x="6465901" y="2204473"/>
              <a:ext cx="35719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167185" y="2025878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Smith,John</a:t>
              </a:r>
              <a:endParaRPr lang="zh-CN" altLang="en-US" sz="16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19718" y="2025878"/>
              <a:ext cx="1379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pc="-150" dirty="0" smtClean="0">
                  <a:solidFill>
                    <a:srgbClr val="11576A"/>
                  </a:solidFill>
                  <a:latin typeface="+mn-ea"/>
                </a:rPr>
                <a:t>social-security</a:t>
              </a:r>
              <a:endParaRPr lang="zh-CN" altLang="en-US" sz="16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43702" y="2025878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pc="-100" dirty="0" smtClean="0">
                  <a:solidFill>
                    <a:srgbClr val="11576A"/>
                  </a:solidFill>
                  <a:latin typeface="+mn-ea"/>
                </a:rPr>
                <a:t>age</a:t>
              </a:r>
              <a:endParaRPr lang="zh-CN" altLang="en-US" sz="16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00628" y="4500152"/>
              <a:ext cx="1018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数据文件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50" name="上箭头 49"/>
          <p:cNvSpPr/>
          <p:nvPr/>
        </p:nvSpPr>
        <p:spPr>
          <a:xfrm rot="2700000">
            <a:off x="3295801" y="1916631"/>
            <a:ext cx="324000" cy="2016000"/>
          </a:xfrm>
          <a:prstGeom prst="upArrow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38161" y="964714"/>
            <a:ext cx="2262315" cy="3873992"/>
            <a:chOff x="738161" y="964714"/>
            <a:chExt cx="2262315" cy="3873992"/>
          </a:xfrm>
        </p:grpSpPr>
        <p:grpSp>
          <p:nvGrpSpPr>
            <p:cNvPr id="12" name="组合 11"/>
            <p:cNvGrpSpPr/>
            <p:nvPr/>
          </p:nvGrpSpPr>
          <p:grpSpPr>
            <a:xfrm>
              <a:off x="785786" y="1303146"/>
              <a:ext cx="2143140" cy="365542"/>
              <a:chOff x="785786" y="1071552"/>
              <a:chExt cx="2143140" cy="36554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6" idx="0"/>
                <a:endCxn id="6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876274" y="1098540"/>
                <a:ext cx="8963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Adams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85786" y="1660336"/>
              <a:ext cx="2143140" cy="365542"/>
              <a:chOff x="785786" y="1071552"/>
              <a:chExt cx="2143140" cy="36554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4" idx="0"/>
                <a:endCxn id="14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876274" y="1098540"/>
                <a:ext cx="8690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Arthur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85786" y="2017526"/>
              <a:ext cx="2143140" cy="365542"/>
              <a:chOff x="785786" y="1071552"/>
              <a:chExt cx="2143140" cy="36554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连接符 18"/>
              <p:cNvCxnSpPr>
                <a:stCxn id="18" idx="0"/>
                <a:endCxn id="18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933424" y="1098540"/>
                <a:ext cx="7793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Asher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85786" y="2383069"/>
              <a:ext cx="2143140" cy="1057670"/>
              <a:chOff x="785786" y="1071552"/>
              <a:chExt cx="2143140" cy="35798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  <a:endCxn id="22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 rot="5400000">
                <a:off x="1323834" y="961923"/>
                <a:ext cx="1965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11576A"/>
                    </a:solidFill>
                    <a:latin typeface="+mj-ea"/>
                    <a:ea typeface="+mj-ea"/>
                    <a:cs typeface="Aharoni" pitchFamily="2" charset="-79"/>
                  </a:rPr>
                  <a:t>…</a:t>
                </a:r>
                <a:endParaRPr lang="zh-CN" altLang="en-US" sz="3200" b="1" dirty="0">
                  <a:solidFill>
                    <a:srgbClr val="11576A"/>
                  </a:solidFill>
                  <a:latin typeface="+mj-ea"/>
                  <a:ea typeface="+mj-ea"/>
                  <a:cs typeface="Aharoni" pitchFamily="2" charset="-79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785786" y="3435588"/>
              <a:ext cx="2143140" cy="35719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stCxn id="26" idx="0"/>
              <a:endCxn id="26" idx="2"/>
            </p:cNvCxnSpPr>
            <p:nvPr/>
          </p:nvCxnSpPr>
          <p:spPr>
            <a:xfrm rot="16200000" flipH="1">
              <a:off x="1678761" y="3614183"/>
              <a:ext cx="35719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14374" y="3462576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Smith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85786" y="3792778"/>
              <a:ext cx="2143140" cy="703549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8161" y="98246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索引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04982" y="98246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位置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30277" y="4500152"/>
              <a:ext cx="1018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索引文件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815810" y="964714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文件内部结构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4159155" cy="695330"/>
            <a:chOff x="844893" y="1019164"/>
            <a:chExt cx="4159155" cy="69533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10715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无结构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360906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单词、字节序列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844893" y="1670952"/>
            <a:ext cx="2298347" cy="428628"/>
            <a:chOff x="844893" y="1670952"/>
            <a:chExt cx="2298347" cy="428628"/>
          </a:xfrm>
        </p:grpSpPr>
        <p:sp>
          <p:nvSpPr>
            <p:cNvPr id="21" name="内容占位符 2"/>
            <p:cNvSpPr txBox="1"/>
            <p:nvPr/>
          </p:nvSpPr>
          <p:spPr>
            <a:xfrm>
              <a:off x="1142976" y="1670952"/>
              <a:ext cx="2000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简单记录结构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6709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007960"/>
            <a:ext cx="1437370" cy="358322"/>
            <a:chOff x="1262422" y="2007960"/>
            <a:chExt cx="1437370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1127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2007960"/>
              <a:ext cx="13048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分列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336122"/>
            <a:ext cx="1523628" cy="358322"/>
            <a:chOff x="1262422" y="2336122"/>
            <a:chExt cx="1523628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4408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2336122"/>
              <a:ext cx="139106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固定长度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983600"/>
            <a:ext cx="1655405" cy="428628"/>
            <a:chOff x="844893" y="2983600"/>
            <a:chExt cx="1655405" cy="428628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2983600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复杂结构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9836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320608"/>
            <a:ext cx="4309710" cy="436560"/>
            <a:chOff x="1262422" y="3320608"/>
            <a:chExt cx="4309710" cy="436560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4253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94985" y="3320608"/>
              <a:ext cx="4177147" cy="436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格式化的文档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如</a:t>
              </a:r>
              <a:r>
                <a:rPr lang="en-US" altLang="zh-CN" dirty="0" smtClean="0"/>
                <a:t>, MS Word, PDF)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660650"/>
            <a:ext cx="1523628" cy="358322"/>
            <a:chOff x="1262422" y="2660650"/>
            <a:chExt cx="1523628" cy="35832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7654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94985" y="2660650"/>
              <a:ext cx="139106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可变长度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655233"/>
            <a:ext cx="1737942" cy="436560"/>
            <a:chOff x="1262422" y="3655233"/>
            <a:chExt cx="1737942" cy="436560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7480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/>
            <p:nvPr/>
          </p:nvSpPr>
          <p:spPr>
            <a:xfrm>
              <a:off x="1394985" y="3655233"/>
              <a:ext cx="1605379" cy="436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可执行文件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3971482"/>
            <a:ext cx="1095000" cy="436560"/>
            <a:chOff x="1262422" y="3971482"/>
            <a:chExt cx="1095000" cy="436560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10557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3971482"/>
              <a:ext cx="962437" cy="436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…</a:t>
              </a:r>
              <a:endParaRPr lang="en-US" altLang="zh-CN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文件系统的概念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文件系统和文</a:t>
            </a:r>
            <a:r>
              <a:rPr lang="zh-CN" altLang="en-US" dirty="0" smtClean="0">
                <a:solidFill>
                  <a:srgbClr val="C00000"/>
                </a:solidFill>
              </a:rPr>
              <a:t>件</a:t>
            </a:r>
            <a:endParaRPr lang="zh-CN" altLang="en-US" dirty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文件描述</a:t>
            </a:r>
            <a:r>
              <a:rPr lang="zh-CN" altLang="en-US" dirty="0" smtClean="0"/>
              <a:t>符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/>
              <a:t>目录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/>
              <a:t>文件别名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文件系统种类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310598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31059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3448885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344888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380607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380607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4149656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414965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4506846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450684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文件共享和访问控制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15566"/>
            <a:ext cx="4655801" cy="428628"/>
            <a:chOff x="844893" y="915566"/>
            <a:chExt cx="4655801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915566"/>
              <a:ext cx="43577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多用户系统</a:t>
              </a:r>
              <a:r>
                <a:rPr lang="zh-CN" altLang="en-US" dirty="0" smtClean="0"/>
                <a:t>中的文件共享是很必要的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155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3" y="1252574"/>
            <a:ext cx="1655405" cy="428628"/>
            <a:chOff x="844893" y="1252574"/>
            <a:chExt cx="1655405" cy="428628"/>
          </a:xfrm>
        </p:grpSpPr>
        <p:sp>
          <p:nvSpPr>
            <p:cNvPr id="21" name="内容占位符 2"/>
            <p:cNvSpPr txBox="1"/>
            <p:nvPr/>
          </p:nvSpPr>
          <p:spPr>
            <a:xfrm>
              <a:off x="1142976" y="1252574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访问控制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2525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589582"/>
            <a:ext cx="5829858" cy="358322"/>
            <a:chOff x="1262422" y="1589582"/>
            <a:chExt cx="5829858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6943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589582"/>
              <a:ext cx="569729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每个用户能够获得哪些文件的哪些访问权限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917744"/>
            <a:ext cx="5166966" cy="358322"/>
            <a:chOff x="1262422" y="1917744"/>
            <a:chExt cx="5166966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0225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1917744"/>
              <a:ext cx="503440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访问模式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读、写、执行、删除、列表等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224810"/>
            <a:ext cx="3227041" cy="428628"/>
            <a:chOff x="844893" y="2224810"/>
            <a:chExt cx="3227041" cy="428628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222481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文件访问控制列表</a:t>
              </a:r>
              <a:r>
                <a:rPr lang="en-US" altLang="zh-CN" dirty="0" smtClean="0"/>
                <a:t>(ACL)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2248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561818"/>
            <a:ext cx="2452322" cy="365122"/>
            <a:chOff x="1262422" y="2561818"/>
            <a:chExt cx="2452322" cy="365122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66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94985" y="2561818"/>
              <a:ext cx="231975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&lt;</a:t>
              </a:r>
              <a:r>
                <a:rPr lang="zh-CN" altLang="en-US" dirty="0" smtClean="0"/>
                <a:t>文件实体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权限</a:t>
              </a:r>
              <a:r>
                <a:rPr lang="en-US" altLang="zh-CN" dirty="0" smtClean="0"/>
                <a:t>&gt;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2884753"/>
            <a:ext cx="1655405" cy="428628"/>
            <a:chOff x="844893" y="2884753"/>
            <a:chExt cx="1655405" cy="428628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2884753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dirty="0" smtClean="0"/>
                <a:t>Unix</a:t>
              </a:r>
              <a:r>
                <a:rPr lang="zh-CN" altLang="en-US" dirty="0" smtClean="0"/>
                <a:t>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28847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221761"/>
            <a:ext cx="4095396" cy="365122"/>
            <a:chOff x="1262422" y="3221761"/>
            <a:chExt cx="4095396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32653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3221761"/>
              <a:ext cx="396283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&lt;</a:t>
              </a:r>
              <a:r>
                <a:rPr lang="zh-CN" altLang="en-US" dirty="0" smtClean="0"/>
                <a:t>用户</a:t>
              </a:r>
              <a:r>
                <a:rPr lang="en-US" altLang="zh-CN" dirty="0" smtClean="0"/>
                <a:t>|</a:t>
              </a:r>
              <a:r>
                <a:rPr lang="zh-CN" altLang="en-US" dirty="0" smtClean="0"/>
                <a:t>组</a:t>
              </a:r>
              <a:r>
                <a:rPr lang="en-US" altLang="zh-CN" dirty="0" smtClean="0"/>
                <a:t>|</a:t>
              </a:r>
              <a:r>
                <a:rPr lang="zh-CN" altLang="en-US" dirty="0" smtClean="0"/>
                <a:t>所有人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读</a:t>
              </a:r>
              <a:r>
                <a:rPr lang="en-US" altLang="zh-CN" dirty="0" smtClean="0"/>
                <a:t>|</a:t>
              </a:r>
              <a:r>
                <a:rPr lang="zh-CN" altLang="en-US" dirty="0" smtClean="0"/>
                <a:t>写</a:t>
              </a:r>
              <a:r>
                <a:rPr lang="en-US" altLang="zh-CN" dirty="0" smtClean="0"/>
                <a:t>|</a:t>
              </a:r>
              <a:r>
                <a:rPr lang="zh-CN" altLang="en-US" dirty="0" smtClean="0"/>
                <a:t>可执行</a:t>
              </a:r>
              <a:r>
                <a:rPr lang="en-US" altLang="zh-CN" dirty="0" smtClean="0"/>
                <a:t>&gt;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538590"/>
            <a:ext cx="6333914" cy="644074"/>
            <a:chOff x="1262422" y="3538590"/>
            <a:chExt cx="6333914" cy="644074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6433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/>
            <p:nvPr/>
          </p:nvSpPr>
          <p:spPr>
            <a:xfrm>
              <a:off x="1394985" y="3538590"/>
              <a:ext cx="6201351" cy="64407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用户标识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ID</a:t>
              </a:r>
              <a:endParaRPr lang="en-US" altLang="zh-CN" dirty="0" smtClean="0">
                <a:solidFill>
                  <a:srgbClr val="C00000"/>
                </a:solidFill>
              </a:endParaRPr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识别用户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表明每个用户所允许的权限及保护模式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4132322"/>
            <a:ext cx="5524156" cy="365122"/>
            <a:chOff x="1262422" y="4132322"/>
            <a:chExt cx="5524156" cy="365122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2370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/>
            <p:nvPr/>
          </p:nvSpPr>
          <p:spPr>
            <a:xfrm>
              <a:off x="1394985" y="4132322"/>
              <a:ext cx="539159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组标识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ID</a:t>
              </a:r>
              <a:endParaRPr lang="en-US" altLang="zh-CN" dirty="0" smtClean="0">
                <a:solidFill>
                  <a:srgbClr val="C00000"/>
                </a:solidFill>
              </a:endParaRPr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允许用户组成组，并指定了组访问权限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语义一致性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5155867" cy="428628"/>
            <a:chOff x="844893" y="1019164"/>
            <a:chExt cx="515586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48577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规定多进程如何同时访问共享文件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275235"/>
            <a:ext cx="4512925" cy="702130"/>
            <a:chOff x="844893" y="3275235"/>
            <a:chExt cx="4512925" cy="702130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3275235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会话语义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327523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7170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3612243"/>
              <a:ext cx="396283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写入内容只有当文件关闭时可见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92532"/>
            <a:ext cx="5870247" cy="1293598"/>
            <a:chOff x="844893" y="1992532"/>
            <a:chExt cx="5870247" cy="1293598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1992532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dirty="0" smtClean="0"/>
                <a:t>Unix </a:t>
              </a:r>
              <a:r>
                <a:rPr lang="zh-CN" altLang="en-US" dirty="0" smtClean="0"/>
                <a:t>文件系统</a:t>
              </a:r>
              <a:r>
                <a:rPr lang="en-US" altLang="zh-CN" dirty="0" smtClean="0"/>
                <a:t>(UFS)</a:t>
              </a:r>
              <a:r>
                <a:rPr lang="zh-CN" altLang="en-US" dirty="0" smtClean="0"/>
                <a:t>语义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19925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4343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94985" y="2329540"/>
              <a:ext cx="5320155" cy="6207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对打开文件的写入内容立即对其他打开同一文件的其他用户可见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0269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9" name="内容占位符 2"/>
            <p:cNvSpPr txBox="1"/>
            <p:nvPr/>
          </p:nvSpPr>
          <p:spPr>
            <a:xfrm>
              <a:off x="1394985" y="2922140"/>
              <a:ext cx="5320155" cy="363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共享文件指针允许多用户同时读取和写入文件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3920226"/>
            <a:ext cx="5012991" cy="702130"/>
            <a:chOff x="844893" y="3920226"/>
            <a:chExt cx="5012991" cy="702130"/>
          </a:xfrm>
        </p:grpSpPr>
        <p:sp>
          <p:nvSpPr>
            <p:cNvPr id="48" name="内容占位符 2"/>
            <p:cNvSpPr txBox="1"/>
            <p:nvPr/>
          </p:nvSpPr>
          <p:spPr>
            <a:xfrm>
              <a:off x="1142976" y="3920226"/>
              <a:ext cx="17728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读写锁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893" y="39202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3620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/>
            <p:nvPr/>
          </p:nvSpPr>
          <p:spPr>
            <a:xfrm>
              <a:off x="1394985" y="4257234"/>
              <a:ext cx="446289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一些操作系统和文件系统提供该功能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1357304"/>
            <a:ext cx="4166834" cy="686484"/>
            <a:chOff x="1262422" y="1357304"/>
            <a:chExt cx="4166834" cy="686484"/>
          </a:xfrm>
        </p:grpSpPr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5" y="1357304"/>
              <a:ext cx="26769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与同步算法相似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/>
            <p:nvPr/>
          </p:nvSpPr>
          <p:spPr>
            <a:xfrm>
              <a:off x="1394985" y="1685466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因磁盘</a:t>
              </a:r>
              <a:r>
                <a:rPr lang="en-US" altLang="zh-CN" dirty="0" smtClean="0"/>
                <a:t>I/O</a:t>
              </a:r>
              <a:r>
                <a:rPr lang="zh-CN" altLang="en-US" dirty="0" smtClean="0"/>
                <a:t>和网络延迟而设计简单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/>
              <a:t>文件系统的概念</a:t>
            </a:r>
            <a:endParaRPr lang="en-US" altLang="zh-CN" dirty="0" smtClean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文件系统和文</a:t>
            </a:r>
            <a:r>
              <a:rPr lang="zh-CN" altLang="en-US" dirty="0" smtClean="0"/>
              <a:t>件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文件描述</a:t>
            </a:r>
            <a:r>
              <a:rPr lang="zh-CN" altLang="en-US" dirty="0" smtClean="0"/>
              <a:t>符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目录</a:t>
            </a:r>
            <a:endParaRPr lang="zh-CN" altLang="en-US" dirty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文件别名</a:t>
            </a:r>
            <a:endParaRPr lang="zh-CN" altLang="en-US" dirty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文件系统种类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310598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31059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3448885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344888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380607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380607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4149656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414965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4506846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450684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分层文件系统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27185"/>
            <a:ext cx="3727107" cy="428628"/>
            <a:chOff x="844893" y="727185"/>
            <a:chExt cx="372710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27185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文件以目录的方式组织起来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3083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3" y="966318"/>
            <a:ext cx="6155999" cy="533863"/>
            <a:chOff x="844893" y="966318"/>
            <a:chExt cx="6155999" cy="533863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971541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目录是一类特殊的文件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96631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3078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94985" y="1226489"/>
              <a:ext cx="5605907" cy="27369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目录的内容是文件索引表</a:t>
              </a:r>
              <a:r>
                <a:rPr lang="en-US" altLang="zh-CN" sz="1600" dirty="0" smtClean="0"/>
                <a:t>&lt;</a:t>
              </a:r>
              <a:r>
                <a:rPr lang="zh-CN" altLang="en-US" sz="1600" dirty="0" smtClean="0"/>
                <a:t>文件名</a:t>
              </a:r>
              <a:r>
                <a:rPr lang="en-US" altLang="zh-CN" sz="1600" dirty="0" smtClean="0"/>
                <a:t>, </a:t>
              </a:r>
              <a:r>
                <a:rPr lang="zh-CN" altLang="en-US" sz="1600" dirty="0" smtClean="0"/>
                <a:t>指向文件的指针</a:t>
              </a:r>
              <a:r>
                <a:rPr lang="en-US" altLang="zh-CN" sz="1600" dirty="0" smtClean="0"/>
                <a:t>&gt;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433418"/>
            <a:ext cx="4441487" cy="654962"/>
            <a:chOff x="844893" y="1433418"/>
            <a:chExt cx="4441487" cy="654962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1444865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目录和文件的树型结构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43341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8045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1723258"/>
              <a:ext cx="389139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早期的文件系统是扁平的</a:t>
              </a:r>
              <a:r>
                <a:rPr lang="en-US" altLang="zh-CN" sz="1600" dirty="0" smtClean="0"/>
                <a:t> (</a:t>
              </a:r>
              <a:r>
                <a:rPr lang="zh-CN" altLang="en-US" sz="1600" dirty="0" smtClean="0"/>
                <a:t>只有一层目录</a:t>
              </a:r>
              <a:r>
                <a:rPr lang="en-US" altLang="zh-CN" sz="1600" dirty="0" smtClean="0"/>
                <a:t>)</a:t>
              </a:r>
              <a:endParaRPr lang="zh-CN" altLang="en-US" sz="1600" dirty="0"/>
            </a:p>
          </p:txBody>
        </p:sp>
      </p:grp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5384349" y="3100784"/>
            <a:ext cx="2776722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spell/mail/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prt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/first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32526" y="2221266"/>
            <a:ext cx="4402480" cy="2795755"/>
            <a:chOff x="832526" y="2221266"/>
            <a:chExt cx="4402480" cy="2795755"/>
          </a:xfrm>
        </p:grpSpPr>
        <p:sp>
          <p:nvSpPr>
            <p:cNvPr id="41" name="矩形 40"/>
            <p:cNvSpPr/>
            <p:nvPr/>
          </p:nvSpPr>
          <p:spPr>
            <a:xfrm>
              <a:off x="910629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63006" y="2724993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stat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67651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00976" y="2724993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623145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80285" y="2724993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dist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993846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9612" y="2710704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p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350868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97082" y="272499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e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706362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44450" y="2724993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2160273" y="2724993"/>
              <a:ext cx="1637599" cy="261610"/>
              <a:chOff x="2497399" y="2738768"/>
              <a:chExt cx="1637599" cy="26161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2545022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497399" y="2738768"/>
                <a:ext cx="4683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rgbClr val="11576A"/>
                    </a:solidFill>
                    <a:latin typeface="+mn-ea"/>
                  </a:rPr>
                  <a:t>find</a:t>
                </a:r>
                <a:endParaRPr lang="zh-CN" altLang="en-US" sz="11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902044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825843" y="2738768"/>
                <a:ext cx="4908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pc="-100" dirty="0" smtClean="0">
                    <a:solidFill>
                      <a:srgbClr val="11576A"/>
                    </a:solidFill>
                    <a:latin typeface="+mn-ea"/>
                  </a:rPr>
                  <a:t>count</a:t>
                </a:r>
                <a:endParaRPr lang="zh-CN" altLang="en-US" sz="1000" b="1" spc="-100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257538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214678" y="2738768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solidFill>
                      <a:srgbClr val="11576A"/>
                    </a:solidFill>
                    <a:latin typeface="+mn-ea"/>
                  </a:rPr>
                  <a:t>hex</a:t>
                </a:r>
                <a:endParaRPr lang="zh-CN" altLang="en-US" sz="11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616445" y="2757493"/>
                <a:ext cx="46800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555993" y="2745976"/>
                <a:ext cx="5790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pc="-100" dirty="0" smtClean="0">
                    <a:solidFill>
                      <a:srgbClr val="11576A"/>
                    </a:solidFill>
                    <a:latin typeface="+mn-ea"/>
                  </a:rPr>
                  <a:t>reorder</a:t>
                </a:r>
                <a:endParaRPr lang="zh-CN" altLang="en-US" sz="1000" b="1" spc="-100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2228108" y="2247214"/>
              <a:ext cx="504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5723" y="2224927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 smtClean="0">
                  <a:solidFill>
                    <a:srgbClr val="11576A"/>
                  </a:solidFill>
                  <a:latin typeface="+mn-ea"/>
                </a:rPr>
                <a:t>spell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732102" y="2247214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705117" y="2224927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bin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091009" y="2247214"/>
              <a:ext cx="612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30557" y="2221266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spc="-100" dirty="0" smtClean="0">
                  <a:solidFill>
                    <a:srgbClr val="11576A"/>
                  </a:solidFill>
                  <a:latin typeface="+mn-ea"/>
                </a:rPr>
                <a:t>programs</a:t>
              </a:r>
              <a:endParaRPr lang="zh-CN" altLang="en-US" sz="10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788749" y="2224927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 smtClean="0">
                  <a:solidFill>
                    <a:srgbClr val="11576A"/>
                  </a:solidFill>
                  <a:latin typeface="+mn-ea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910629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32526" y="3508610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prog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267651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85736" y="3508610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copy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623145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03145" y="3508610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prt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979018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36158" y="3508610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exp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331420" y="3535990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26818" y="3508611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686914" y="3535990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25002" y="3508611"/>
              <a:ext cx="468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find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2866566" y="3535131"/>
              <a:ext cx="46800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806114" y="3514960"/>
              <a:ext cx="5790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spc="-100" dirty="0" smtClean="0">
                  <a:solidFill>
                    <a:srgbClr val="11576A"/>
                  </a:solidFill>
                  <a:latin typeface="+mn-ea"/>
                </a:rPr>
                <a:t>reorder</a:t>
              </a:r>
              <a:endParaRPr lang="zh-CN" altLang="en-US" sz="10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4238157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197409" y="3508610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hex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910629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01106" y="4365867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267651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246696" y="4365867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obj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623145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49805" y="4365867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spell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020296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46016" y="4365867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all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409869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77486" y="4365867"/>
              <a:ext cx="4347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last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2766891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07836" y="4365867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first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592191" y="3535131"/>
              <a:ext cx="46800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546979" y="3514960"/>
              <a:ext cx="5068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spc="-100" dirty="0" smtClean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050" b="1" spc="-100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151" name="组合 150"/>
            <p:cNvGrpSpPr/>
            <p:nvPr/>
          </p:nvGrpSpPr>
          <p:grpSpPr>
            <a:xfrm>
              <a:off x="2839455" y="4613188"/>
              <a:ext cx="214314" cy="403833"/>
              <a:chOff x="3176581" y="4486287"/>
              <a:chExt cx="214314" cy="403833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6" name="直接箭头连接符 145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/>
            <p:cNvGrpSpPr/>
            <p:nvPr/>
          </p:nvGrpSpPr>
          <p:grpSpPr>
            <a:xfrm>
              <a:off x="2485437" y="4613188"/>
              <a:ext cx="214314" cy="403833"/>
              <a:chOff x="3176581" y="4486287"/>
              <a:chExt cx="214314" cy="403833"/>
            </a:xfrm>
          </p:grpSpPr>
          <p:sp>
            <p:nvSpPr>
              <p:cNvPr id="149" name="椭圆 14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0" name="直接箭头连接符 149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/>
            <p:cNvGrpSpPr/>
            <p:nvPr/>
          </p:nvGrpSpPr>
          <p:grpSpPr>
            <a:xfrm>
              <a:off x="2091734" y="4613188"/>
              <a:ext cx="214314" cy="403833"/>
              <a:chOff x="3176581" y="4486287"/>
              <a:chExt cx="214314" cy="403833"/>
            </a:xfrm>
          </p:grpSpPr>
          <p:sp>
            <p:nvSpPr>
              <p:cNvPr id="153" name="椭圆 15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4" name="直接箭头连接符 15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组合 154"/>
            <p:cNvGrpSpPr/>
            <p:nvPr/>
          </p:nvGrpSpPr>
          <p:grpSpPr>
            <a:xfrm>
              <a:off x="1694856" y="4613188"/>
              <a:ext cx="214314" cy="403833"/>
              <a:chOff x="3176581" y="4486287"/>
              <a:chExt cx="214314" cy="403833"/>
            </a:xfrm>
          </p:grpSpPr>
          <p:sp>
            <p:nvSpPr>
              <p:cNvPr id="156" name="椭圆 155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7" name="直接箭头连接符 156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/>
            <p:cNvGrpSpPr/>
            <p:nvPr/>
          </p:nvGrpSpPr>
          <p:grpSpPr>
            <a:xfrm>
              <a:off x="1336079" y="4613188"/>
              <a:ext cx="214314" cy="403833"/>
              <a:chOff x="3176581" y="4486287"/>
              <a:chExt cx="214314" cy="403833"/>
            </a:xfrm>
          </p:grpSpPr>
          <p:sp>
            <p:nvSpPr>
              <p:cNvPr id="159" name="椭圆 15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0" name="直接箭头连接符 159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组合 160"/>
            <p:cNvGrpSpPr/>
            <p:nvPr/>
          </p:nvGrpSpPr>
          <p:grpSpPr>
            <a:xfrm>
              <a:off x="977301" y="4613188"/>
              <a:ext cx="214314" cy="403833"/>
              <a:chOff x="3176581" y="4486287"/>
              <a:chExt cx="214314" cy="403833"/>
            </a:xfrm>
          </p:grpSpPr>
          <p:sp>
            <p:nvSpPr>
              <p:cNvPr id="162" name="椭圆 16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3" name="直接箭头连接符 16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组合 163"/>
            <p:cNvGrpSpPr/>
            <p:nvPr/>
          </p:nvGrpSpPr>
          <p:grpSpPr>
            <a:xfrm>
              <a:off x="3763383" y="3751171"/>
              <a:ext cx="214314" cy="403833"/>
              <a:chOff x="3176581" y="4486287"/>
              <a:chExt cx="214314" cy="403833"/>
            </a:xfrm>
          </p:grpSpPr>
          <p:sp>
            <p:nvSpPr>
              <p:cNvPr id="165" name="椭圆 164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6" name="直接箭头连接符 165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/>
            <p:cNvGrpSpPr/>
            <p:nvPr/>
          </p:nvGrpSpPr>
          <p:grpSpPr>
            <a:xfrm>
              <a:off x="3403015" y="3751171"/>
              <a:ext cx="214314" cy="403833"/>
              <a:chOff x="3176581" y="4486287"/>
              <a:chExt cx="214314" cy="403833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9" name="直接箭头连接符 168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组合 169"/>
            <p:cNvGrpSpPr/>
            <p:nvPr/>
          </p:nvGrpSpPr>
          <p:grpSpPr>
            <a:xfrm>
              <a:off x="2987087" y="3751171"/>
              <a:ext cx="214314" cy="403833"/>
              <a:chOff x="3176581" y="4486287"/>
              <a:chExt cx="214314" cy="403833"/>
            </a:xfrm>
          </p:grpSpPr>
          <p:sp>
            <p:nvSpPr>
              <p:cNvPr id="171" name="椭圆 170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2" name="直接箭头连接符 171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组合 172"/>
            <p:cNvGrpSpPr/>
            <p:nvPr/>
          </p:nvGrpSpPr>
          <p:grpSpPr>
            <a:xfrm>
              <a:off x="3396666" y="2965174"/>
              <a:ext cx="214314" cy="403833"/>
              <a:chOff x="3176581" y="4486287"/>
              <a:chExt cx="214314" cy="403833"/>
            </a:xfrm>
          </p:grpSpPr>
          <p:sp>
            <p:nvSpPr>
              <p:cNvPr id="174" name="椭圆 173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5" name="直接箭头连接符 174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组合 175"/>
            <p:cNvGrpSpPr/>
            <p:nvPr/>
          </p:nvGrpSpPr>
          <p:grpSpPr>
            <a:xfrm>
              <a:off x="2998205" y="2965174"/>
              <a:ext cx="214314" cy="403833"/>
              <a:chOff x="3176581" y="4486287"/>
              <a:chExt cx="214314" cy="403833"/>
            </a:xfrm>
          </p:grpSpPr>
          <p:sp>
            <p:nvSpPr>
              <p:cNvPr id="177" name="椭圆 176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8" name="直接箭头连接符 177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合 178"/>
            <p:cNvGrpSpPr/>
            <p:nvPr/>
          </p:nvGrpSpPr>
          <p:grpSpPr>
            <a:xfrm>
              <a:off x="2639428" y="2965174"/>
              <a:ext cx="214314" cy="403833"/>
              <a:chOff x="3176581" y="4486287"/>
              <a:chExt cx="214314" cy="403833"/>
            </a:xfrm>
          </p:grpSpPr>
          <p:sp>
            <p:nvSpPr>
              <p:cNvPr id="180" name="椭圆 179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1" name="直接箭头连接符 180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组合 181"/>
            <p:cNvGrpSpPr/>
            <p:nvPr/>
          </p:nvGrpSpPr>
          <p:grpSpPr>
            <a:xfrm>
              <a:off x="2272706" y="2965174"/>
              <a:ext cx="214314" cy="403833"/>
              <a:chOff x="3176581" y="4486287"/>
              <a:chExt cx="214314" cy="403833"/>
            </a:xfrm>
          </p:grpSpPr>
          <p:sp>
            <p:nvSpPr>
              <p:cNvPr id="183" name="椭圆 18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4" name="直接箭头连接符 18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组合 191"/>
            <p:cNvGrpSpPr/>
            <p:nvPr/>
          </p:nvGrpSpPr>
          <p:grpSpPr>
            <a:xfrm>
              <a:off x="4723035" y="3758830"/>
              <a:ext cx="214314" cy="619833"/>
              <a:chOff x="5000628" y="3784510"/>
              <a:chExt cx="214314" cy="619833"/>
            </a:xfrm>
          </p:grpSpPr>
          <p:sp>
            <p:nvSpPr>
              <p:cNvPr id="186" name="椭圆 185"/>
              <p:cNvSpPr/>
              <p:nvPr/>
            </p:nvSpPr>
            <p:spPr>
              <a:xfrm>
                <a:off x="5000628" y="4190029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7" name="直接箭头连接符 186"/>
              <p:cNvCxnSpPr/>
              <p:nvPr/>
            </p:nvCxnSpPr>
            <p:spPr>
              <a:xfrm rot="16200000" flipH="1">
                <a:off x="4906009" y="3982510"/>
                <a:ext cx="396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组合 190"/>
            <p:cNvGrpSpPr/>
            <p:nvPr/>
          </p:nvGrpSpPr>
          <p:grpSpPr>
            <a:xfrm>
              <a:off x="4303134" y="3758830"/>
              <a:ext cx="214314" cy="619833"/>
              <a:chOff x="4640260" y="3784510"/>
              <a:chExt cx="214314" cy="619833"/>
            </a:xfrm>
          </p:grpSpPr>
          <p:sp>
            <p:nvSpPr>
              <p:cNvPr id="189" name="椭圆 188"/>
              <p:cNvSpPr/>
              <p:nvPr/>
            </p:nvSpPr>
            <p:spPr>
              <a:xfrm>
                <a:off x="4640260" y="4190029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0" name="直接箭头连接符 189"/>
              <p:cNvCxnSpPr/>
              <p:nvPr/>
            </p:nvCxnSpPr>
            <p:spPr>
              <a:xfrm rot="16200000" flipH="1">
                <a:off x="4545641" y="3982510"/>
                <a:ext cx="396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椭圆 193"/>
            <p:cNvSpPr/>
            <p:nvPr/>
          </p:nvSpPr>
          <p:spPr>
            <a:xfrm>
              <a:off x="948726" y="3154693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5" name="直接箭头连接符 194"/>
            <p:cNvCxnSpPr/>
            <p:nvPr/>
          </p:nvCxnSpPr>
          <p:spPr>
            <a:xfrm rot="16200000" flipH="1">
              <a:off x="962107" y="3055174"/>
              <a:ext cx="18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椭圆 195"/>
            <p:cNvSpPr/>
            <p:nvPr/>
          </p:nvSpPr>
          <p:spPr>
            <a:xfrm>
              <a:off x="1905995" y="3107068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0" name="直接箭头连接符 199"/>
            <p:cNvCxnSpPr/>
            <p:nvPr/>
          </p:nvCxnSpPr>
          <p:spPr>
            <a:xfrm rot="16200000" flipH="1">
              <a:off x="1804622" y="2972543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椭圆 200"/>
            <p:cNvSpPr/>
            <p:nvPr/>
          </p:nvSpPr>
          <p:spPr>
            <a:xfrm>
              <a:off x="5020692" y="3107068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2" name="直接箭头连接符 201"/>
            <p:cNvCxnSpPr/>
            <p:nvPr/>
          </p:nvCxnSpPr>
          <p:spPr>
            <a:xfrm rot="16200000" flipH="1">
              <a:off x="4919319" y="2972543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椭圆 202"/>
            <p:cNvSpPr/>
            <p:nvPr/>
          </p:nvSpPr>
          <p:spPr>
            <a:xfrm>
              <a:off x="2334626" y="3897834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203"/>
            <p:cNvCxnSpPr/>
            <p:nvPr/>
          </p:nvCxnSpPr>
          <p:spPr>
            <a:xfrm rot="16200000" flipH="1">
              <a:off x="2233253" y="3763309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/>
            <p:cNvCxnSpPr>
              <a:stCxn id="52" idx="2"/>
            </p:cNvCxnSpPr>
            <p:nvPr/>
          </p:nvCxnSpPr>
          <p:spPr>
            <a:xfrm rot="16200000" flipH="1">
              <a:off x="1265828" y="3165567"/>
              <a:ext cx="538160" cy="180231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/>
            <p:cNvCxnSpPr>
              <a:stCxn id="67" idx="2"/>
              <a:endCxn id="105" idx="0"/>
            </p:cNvCxnSpPr>
            <p:nvPr/>
          </p:nvCxnSpPr>
          <p:spPr>
            <a:xfrm rot="5400000">
              <a:off x="3583543" y="2912919"/>
              <a:ext cx="536297" cy="65508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>
              <a:stCxn id="70" idx="2"/>
            </p:cNvCxnSpPr>
            <p:nvPr/>
          </p:nvCxnSpPr>
          <p:spPr>
            <a:xfrm rot="16200000" flipH="1">
              <a:off x="4294478" y="3222416"/>
              <a:ext cx="528635" cy="5700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/>
            <p:cNvCxnSpPr>
              <a:stCxn id="90" idx="2"/>
              <a:endCxn id="123" idx="0"/>
            </p:cNvCxnSpPr>
            <p:nvPr/>
          </p:nvCxnSpPr>
          <p:spPr>
            <a:xfrm rot="16200000" flipH="1">
              <a:off x="976788" y="3888209"/>
              <a:ext cx="595647" cy="35966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/>
            <p:cNvCxnSpPr>
              <a:stCxn id="93" idx="2"/>
              <a:endCxn id="129" idx="0"/>
            </p:cNvCxnSpPr>
            <p:nvPr/>
          </p:nvCxnSpPr>
          <p:spPr>
            <a:xfrm rot="16200000" flipH="1">
              <a:off x="1537023" y="3681985"/>
              <a:ext cx="595647" cy="77211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216"/>
            <p:cNvCxnSpPr>
              <a:stCxn id="96" idx="2"/>
            </p:cNvCxnSpPr>
            <p:nvPr/>
          </p:nvCxnSpPr>
          <p:spPr>
            <a:xfrm rot="16200000" flipH="1">
              <a:off x="1981135" y="3590360"/>
              <a:ext cx="597505" cy="957223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/>
            <p:cNvCxnSpPr>
              <a:stCxn id="83" idx="2"/>
            </p:cNvCxnSpPr>
            <p:nvPr/>
          </p:nvCxnSpPr>
          <p:spPr>
            <a:xfrm rot="5400000">
              <a:off x="2786462" y="2610974"/>
              <a:ext cx="249238" cy="36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/>
            <p:cNvCxnSpPr>
              <a:stCxn id="80" idx="2"/>
            </p:cNvCxnSpPr>
            <p:nvPr/>
          </p:nvCxnSpPr>
          <p:spPr>
            <a:xfrm rot="5400000">
              <a:off x="2102433" y="2371078"/>
              <a:ext cx="252413" cy="48333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>
              <a:stCxn id="86" idx="2"/>
              <a:endCxn id="66" idx="1"/>
            </p:cNvCxnSpPr>
            <p:nvPr/>
          </p:nvCxnSpPr>
          <p:spPr>
            <a:xfrm rot="16200000" flipH="1">
              <a:off x="3548784" y="2303684"/>
              <a:ext cx="271463" cy="59906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4"/>
          <p:cNvSpPr txBox="1">
            <a:spLocks noChangeArrowheads="1"/>
          </p:cNvSpPr>
          <p:nvPr/>
        </p:nvSpPr>
        <p:spPr bwMode="auto">
          <a:xfrm>
            <a:off x="5401997" y="3817352"/>
            <a:ext cx="2159566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programs/p/list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210794" y="2210158"/>
            <a:ext cx="1977591" cy="2817830"/>
            <a:chOff x="1210794" y="2210158"/>
            <a:chExt cx="1977591" cy="2817830"/>
          </a:xfrm>
        </p:grpSpPr>
        <p:grpSp>
          <p:nvGrpSpPr>
            <p:cNvPr id="6" name="组合 5"/>
            <p:cNvGrpSpPr/>
            <p:nvPr/>
          </p:nvGrpSpPr>
          <p:grpSpPr>
            <a:xfrm>
              <a:off x="2227244" y="2210158"/>
              <a:ext cx="504000" cy="261610"/>
              <a:chOff x="2380508" y="2361931"/>
              <a:chExt cx="504000" cy="261610"/>
            </a:xfrm>
          </p:grpSpPr>
          <p:sp>
            <p:nvSpPr>
              <p:cNvPr id="188" name="矩形 187"/>
              <p:cNvSpPr/>
              <p:nvPr/>
            </p:nvSpPr>
            <p:spPr>
              <a:xfrm>
                <a:off x="2380508" y="2399614"/>
                <a:ext cx="504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3" name="TextBox 79"/>
              <p:cNvSpPr txBox="1"/>
              <p:nvPr/>
            </p:nvSpPr>
            <p:spPr>
              <a:xfrm>
                <a:off x="2403044" y="236193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00" dirty="0" smtClean="0">
                    <a:latin typeface="+mn-ea"/>
                  </a:rPr>
                  <a:t>spell</a:t>
                </a:r>
                <a:endParaRPr lang="zh-CN" altLang="en-US" sz="1100" b="1" spc="-100" dirty="0">
                  <a:latin typeface="+mn-ea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210794" y="2717298"/>
              <a:ext cx="487634" cy="261610"/>
              <a:chOff x="6768625" y="2177376"/>
              <a:chExt cx="487634" cy="261610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6823750" y="220379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6" name="TextBox 51"/>
              <p:cNvSpPr txBox="1"/>
              <p:nvPr/>
            </p:nvSpPr>
            <p:spPr>
              <a:xfrm>
                <a:off x="6768625" y="2177376"/>
                <a:ext cx="4876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mail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609081" y="3515302"/>
              <a:ext cx="396262" cy="261610"/>
              <a:chOff x="1759905" y="3667850"/>
              <a:chExt cx="396262" cy="261610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1775545" y="368838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0" name="TextBox 95"/>
              <p:cNvSpPr txBox="1"/>
              <p:nvPr/>
            </p:nvSpPr>
            <p:spPr>
              <a:xfrm>
                <a:off x="1759905" y="3667850"/>
                <a:ext cx="396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 smtClean="0">
                    <a:latin typeface="+mn-ea"/>
                  </a:rPr>
                  <a:t>prt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718385" y="4377431"/>
              <a:ext cx="470000" cy="261610"/>
              <a:chOff x="2866933" y="4524861"/>
              <a:chExt cx="470000" cy="261610"/>
            </a:xfrm>
          </p:grpSpPr>
          <p:sp>
            <p:nvSpPr>
              <p:cNvPr id="212" name="矩形 211"/>
              <p:cNvSpPr/>
              <p:nvPr/>
            </p:nvSpPr>
            <p:spPr>
              <a:xfrm>
                <a:off x="2919291" y="4545646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4" name="TextBox 134"/>
              <p:cNvSpPr txBox="1"/>
              <p:nvPr/>
            </p:nvSpPr>
            <p:spPr>
              <a:xfrm>
                <a:off x="2866933" y="4524861"/>
                <a:ext cx="470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first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cxnSp>
          <p:nvCxnSpPr>
            <p:cNvPr id="227" name="直接箭头连接符 226"/>
            <p:cNvCxnSpPr/>
            <p:nvPr/>
          </p:nvCxnSpPr>
          <p:spPr>
            <a:xfrm rot="5400000">
              <a:off x="2099959" y="2368156"/>
              <a:ext cx="252413" cy="4833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/>
            <p:cNvCxnSpPr/>
            <p:nvPr/>
          </p:nvCxnSpPr>
          <p:spPr>
            <a:xfrm rot="16200000" flipH="1">
              <a:off x="1262537" y="3162957"/>
              <a:ext cx="538160" cy="1802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/>
            <p:cNvCxnSpPr/>
            <p:nvPr/>
          </p:nvCxnSpPr>
          <p:spPr>
            <a:xfrm rot="16200000" flipH="1">
              <a:off x="1971115" y="3588502"/>
              <a:ext cx="597505" cy="95722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椭圆 229"/>
            <p:cNvSpPr/>
            <p:nvPr/>
          </p:nvSpPr>
          <p:spPr>
            <a:xfrm>
              <a:off x="2835679" y="4813674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1" name="直接箭头连接符 230"/>
            <p:cNvCxnSpPr/>
            <p:nvPr/>
          </p:nvCxnSpPr>
          <p:spPr>
            <a:xfrm rot="16200000" flipH="1">
              <a:off x="2852836" y="4712707"/>
              <a:ext cx="180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046972" y="2230467"/>
            <a:ext cx="1317945" cy="1925181"/>
            <a:chOff x="3039884" y="2230467"/>
            <a:chExt cx="1317945" cy="1925181"/>
          </a:xfrm>
        </p:grpSpPr>
        <p:grpSp>
          <p:nvGrpSpPr>
            <p:cNvPr id="13" name="组合 12"/>
            <p:cNvGrpSpPr/>
            <p:nvPr/>
          </p:nvGrpSpPr>
          <p:grpSpPr>
            <a:xfrm>
              <a:off x="3039884" y="2230467"/>
              <a:ext cx="708848" cy="246221"/>
              <a:chOff x="3194985" y="2387402"/>
              <a:chExt cx="708848" cy="246221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3243409" y="2399614"/>
                <a:ext cx="612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9" name="TextBox 85"/>
              <p:cNvSpPr txBox="1"/>
              <p:nvPr/>
            </p:nvSpPr>
            <p:spPr>
              <a:xfrm>
                <a:off x="3194985" y="2387402"/>
                <a:ext cx="7088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pc="-100" dirty="0" smtClean="0">
                    <a:latin typeface="+mn-ea"/>
                  </a:rPr>
                  <a:t>programs</a:t>
                </a:r>
                <a:endParaRPr lang="zh-CN" altLang="en-US" sz="1000" b="1" spc="-100" dirty="0">
                  <a:latin typeface="+mn-ea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000639" y="2715761"/>
              <a:ext cx="357190" cy="261610"/>
              <a:chOff x="4146246" y="2863104"/>
              <a:chExt cx="357190" cy="261610"/>
            </a:xfrm>
          </p:grpSpPr>
          <p:sp>
            <p:nvSpPr>
              <p:cNvPr id="221" name="矩形 220"/>
              <p:cNvSpPr/>
              <p:nvPr/>
            </p:nvSpPr>
            <p:spPr>
              <a:xfrm>
                <a:off x="4146246" y="2896118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3" name="TextBox 66"/>
              <p:cNvSpPr txBox="1"/>
              <p:nvPr/>
            </p:nvSpPr>
            <p:spPr>
              <a:xfrm>
                <a:off x="4192012" y="2863104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p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321389" y="3514719"/>
              <a:ext cx="394660" cy="261610"/>
              <a:chOff x="3479218" y="3663949"/>
              <a:chExt cx="394660" cy="261610"/>
            </a:xfrm>
          </p:grpSpPr>
          <p:sp>
            <p:nvSpPr>
              <p:cNvPr id="225" name="矩形 224"/>
              <p:cNvSpPr/>
              <p:nvPr/>
            </p:nvSpPr>
            <p:spPr>
              <a:xfrm>
                <a:off x="3483820" y="3688390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6" name="TextBox 104"/>
              <p:cNvSpPr txBox="1"/>
              <p:nvPr/>
            </p:nvSpPr>
            <p:spPr>
              <a:xfrm>
                <a:off x="3479218" y="3663949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list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sp>
          <p:nvSpPr>
            <p:cNvPr id="232" name="椭圆 231"/>
            <p:cNvSpPr/>
            <p:nvPr/>
          </p:nvSpPr>
          <p:spPr>
            <a:xfrm>
              <a:off x="3406162" y="3941334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3" name="直接箭头连接符 232"/>
            <p:cNvCxnSpPr/>
            <p:nvPr/>
          </p:nvCxnSpPr>
          <p:spPr>
            <a:xfrm rot="16200000" flipH="1">
              <a:off x="3419618" y="3843983"/>
              <a:ext cx="180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/>
            <p:nvPr/>
          </p:nvCxnSpPr>
          <p:spPr>
            <a:xfrm rot="5400000">
              <a:off x="3565791" y="2909436"/>
              <a:ext cx="536297" cy="6550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/>
            <p:cNvCxnSpPr/>
            <p:nvPr/>
          </p:nvCxnSpPr>
          <p:spPr>
            <a:xfrm rot="16200000" flipH="1">
              <a:off x="3544172" y="2299672"/>
              <a:ext cx="271463" cy="59906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目录操作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2863011" cy="428628"/>
            <a:chOff x="844893" y="1019164"/>
            <a:chExt cx="2863011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256492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典型目录操作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262422" y="1357304"/>
            <a:ext cx="1380752" cy="358322"/>
            <a:chOff x="1262422" y="1357304"/>
            <a:chExt cx="1380752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12481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搜索文件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685466"/>
            <a:ext cx="1452190" cy="358322"/>
            <a:chOff x="1262422" y="1685466"/>
            <a:chExt cx="1452190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1685466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创建文件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984600"/>
            <a:ext cx="1452190" cy="313648"/>
            <a:chOff x="1262422" y="1984600"/>
            <a:chExt cx="1452190" cy="313648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0893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94985" y="1984600"/>
              <a:ext cx="1319627" cy="3136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删除文件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275235"/>
            <a:ext cx="4870115" cy="428628"/>
            <a:chOff x="844893" y="3275235"/>
            <a:chExt cx="4870115" cy="428628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3275235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操作系统应该只允许内核修改目录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327523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612243"/>
            <a:ext cx="2452322" cy="365122"/>
            <a:chOff x="1262422" y="3612243"/>
            <a:chExt cx="2452322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7170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3612243"/>
              <a:ext cx="231975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确保映射的完整性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922140"/>
            <a:ext cx="3523892" cy="363990"/>
            <a:chOff x="1262422" y="2922140"/>
            <a:chExt cx="3523892" cy="363990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0269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9" name="内容占位符 2"/>
            <p:cNvSpPr txBox="1"/>
            <p:nvPr/>
          </p:nvSpPr>
          <p:spPr>
            <a:xfrm>
              <a:off x="1394985" y="2922140"/>
              <a:ext cx="3391329" cy="363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遍历路径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3916372"/>
            <a:ext cx="4317690" cy="365122"/>
            <a:chOff x="1262422" y="3916372"/>
            <a:chExt cx="4317690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0211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/>
            <p:nvPr/>
          </p:nvSpPr>
          <p:spPr>
            <a:xfrm>
              <a:off x="1394985" y="3916372"/>
              <a:ext cx="418512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应用程序通过系统调用访问目录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300512"/>
            <a:ext cx="1452190" cy="313648"/>
            <a:chOff x="1262422" y="2300512"/>
            <a:chExt cx="1452190" cy="313648"/>
          </a:xfrm>
        </p:grpSpPr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4052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5" y="2300512"/>
              <a:ext cx="1319627" cy="3136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列目录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618010"/>
            <a:ext cx="1809380" cy="313648"/>
            <a:chOff x="1262422" y="2618010"/>
            <a:chExt cx="1809380" cy="313648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7227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/>
            <p:nvPr/>
          </p:nvSpPr>
          <p:spPr>
            <a:xfrm>
              <a:off x="1394985" y="2618010"/>
              <a:ext cx="1676817" cy="3136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重命名文件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目录实现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5798809" cy="1024624"/>
            <a:chOff x="844893" y="1019164"/>
            <a:chExt cx="5798809" cy="1024624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55007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文件名的线性列表，包涵了指向数据块的指针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12481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编程简单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1685466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执行耗时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1982784"/>
            <a:ext cx="4512925" cy="1304711"/>
            <a:chOff x="844893" y="1982784"/>
            <a:chExt cx="4512925" cy="1304711"/>
          </a:xfrm>
        </p:grpSpPr>
        <p:grpSp>
          <p:nvGrpSpPr>
            <p:cNvPr id="4" name="组合 3"/>
            <p:cNvGrpSpPr/>
            <p:nvPr/>
          </p:nvGrpSpPr>
          <p:grpSpPr>
            <a:xfrm>
              <a:off x="844893" y="1982784"/>
              <a:ext cx="4370049" cy="702130"/>
              <a:chOff x="844893" y="1982784"/>
              <a:chExt cx="4370049" cy="702130"/>
            </a:xfrm>
          </p:grpSpPr>
          <p:sp>
            <p:nvSpPr>
              <p:cNvPr id="25" name="内容占位符 2"/>
              <p:cNvSpPr txBox="1"/>
              <p:nvPr/>
            </p:nvSpPr>
            <p:spPr>
              <a:xfrm>
                <a:off x="1142976" y="1982784"/>
                <a:ext cx="4071966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 smtClean="0">
                    <a:solidFill>
                      <a:srgbClr val="C00000"/>
                    </a:solidFill>
                  </a:rPr>
                  <a:t>哈希表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– </a:t>
                </a:r>
                <a:r>
                  <a:rPr lang="zh-CN" altLang="en-US" dirty="0" smtClean="0"/>
                  <a:t>哈希数据结构的线性表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44893" y="198278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28" name="图片 27" descr="小点1.pn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262422" y="2424568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1" name="内容占位符 2"/>
              <p:cNvSpPr txBox="1"/>
              <p:nvPr/>
            </p:nvSpPr>
            <p:spPr>
              <a:xfrm>
                <a:off x="1394985" y="2319792"/>
                <a:ext cx="2319759" cy="36512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减少目录搜索时间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7286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/>
            <p:nvPr/>
          </p:nvSpPr>
          <p:spPr>
            <a:xfrm>
              <a:off x="1394985" y="2623921"/>
              <a:ext cx="396283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冲突</a:t>
              </a:r>
              <a:r>
                <a:rPr lang="en-US" altLang="zh-CN" dirty="0" smtClean="0"/>
                <a:t> – </a:t>
              </a:r>
              <a:r>
                <a:rPr lang="zh-CN" altLang="en-US" dirty="0" smtClean="0"/>
                <a:t>两个文</a:t>
              </a:r>
              <a:r>
                <a:rPr lang="zh-CN" altLang="en-US" dirty="0"/>
                <a:t>件名的哈希值</a:t>
              </a:r>
              <a:r>
                <a:rPr lang="zh-CN" altLang="en-US" dirty="0" smtClean="0"/>
                <a:t>相同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62422" y="2922373"/>
              <a:ext cx="1380752" cy="365122"/>
              <a:chOff x="1262422" y="2922373"/>
              <a:chExt cx="1380752" cy="365122"/>
            </a:xfrm>
          </p:grpSpPr>
          <p:pic>
            <p:nvPicPr>
              <p:cNvPr id="37" name="图片 36" descr="小点1.pn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262422" y="3027149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8" name="内容占位符 2"/>
              <p:cNvSpPr txBox="1"/>
              <p:nvPr/>
            </p:nvSpPr>
            <p:spPr>
              <a:xfrm>
                <a:off x="1394985" y="2922373"/>
                <a:ext cx="1248189" cy="36512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kumimoji="0" lang="zh-CN" alt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固定大小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文件别名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41286"/>
            <a:ext cx="4370049" cy="450131"/>
            <a:chOff x="844893" y="941286"/>
            <a:chExt cx="4370049" cy="450131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962789"/>
              <a:ext cx="407196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90000"/>
                </a:lnSpc>
              </a:pPr>
              <a:r>
                <a:rPr lang="zh-CN" altLang="en-US" dirty="0" smtClean="0"/>
                <a:t>两个或多个文件名关联同一个文件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4128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4893" y="4317892"/>
            <a:ext cx="4798677" cy="702130"/>
            <a:chOff x="844893" y="4317892"/>
            <a:chExt cx="4798677" cy="702130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4317892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软链接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以“快捷方式”指向其他文件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43178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7596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4654900"/>
              <a:ext cx="424858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通过存储真实文件的逻辑名称来实现</a:t>
              </a:r>
              <a:endParaRPr lang="en-US" altLang="zh-CN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44893" y="4016264"/>
            <a:ext cx="4370049" cy="428628"/>
            <a:chOff x="844893" y="4016264"/>
            <a:chExt cx="4370049" cy="428628"/>
          </a:xfrm>
        </p:grpSpPr>
        <p:sp>
          <p:nvSpPr>
            <p:cNvPr id="18" name="内容占位符 2"/>
            <p:cNvSpPr txBox="1"/>
            <p:nvPr/>
          </p:nvSpPr>
          <p:spPr>
            <a:xfrm>
              <a:off x="1142976" y="4016264"/>
              <a:ext cx="407196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硬链接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多个文件项指向一个文件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40162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4500562" y="1735931"/>
            <a:ext cx="1665841" cy="10772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/count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/spell/count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00100" y="1357302"/>
            <a:ext cx="3122723" cy="2428894"/>
            <a:chOff x="1000100" y="1357302"/>
            <a:chExt cx="3122723" cy="2428894"/>
          </a:xfrm>
        </p:grpSpPr>
        <p:sp>
          <p:nvSpPr>
            <p:cNvPr id="46" name="矩形 45"/>
            <p:cNvSpPr/>
            <p:nvPr/>
          </p:nvSpPr>
          <p:spPr>
            <a:xfrm>
              <a:off x="2304793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95270" y="3135042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661815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95140" y="3135042"/>
              <a:ext cx="5004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rade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017309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97309" y="3135042"/>
              <a:ext cx="3914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w7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089020" y="3382363"/>
              <a:ext cx="214314" cy="403833"/>
              <a:chOff x="3176581" y="4486287"/>
              <a:chExt cx="214314" cy="403833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箭头连接符 70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>
              <a:off x="2730243" y="3382363"/>
              <a:ext cx="214314" cy="403833"/>
              <a:chOff x="3176581" y="4486287"/>
              <a:chExt cx="214314" cy="403833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/>
            <p:cNvGrpSpPr/>
            <p:nvPr/>
          </p:nvGrpSpPr>
          <p:grpSpPr>
            <a:xfrm>
              <a:off x="2371465" y="3382363"/>
              <a:ext cx="214314" cy="403833"/>
              <a:chOff x="3176581" y="4486287"/>
              <a:chExt cx="214314" cy="403833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7" name="直接箭头连接符 76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矩形 79"/>
            <p:cNvSpPr/>
            <p:nvPr/>
          </p:nvSpPr>
          <p:spPr>
            <a:xfrm>
              <a:off x="1009623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00100" y="2071684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366645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83790" y="2071684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all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722139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749872" y="2071684"/>
              <a:ext cx="3048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w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765633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06578" y="2071684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3838197" y="2319005"/>
              <a:ext cx="214314" cy="403833"/>
              <a:chOff x="3176581" y="4486287"/>
              <a:chExt cx="214314" cy="403833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椭圆 98"/>
            <p:cNvSpPr/>
            <p:nvPr/>
          </p:nvSpPr>
          <p:spPr>
            <a:xfrm>
              <a:off x="2857488" y="2508524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1076295" y="2319005"/>
              <a:ext cx="214314" cy="403833"/>
              <a:chOff x="3176581" y="4486287"/>
              <a:chExt cx="214314" cy="403833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箭头连接符 108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矩形 110"/>
            <p:cNvSpPr/>
            <p:nvPr/>
          </p:nvSpPr>
          <p:spPr>
            <a:xfrm>
              <a:off x="2082384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001424" y="2071684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3049112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68152" y="2071684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406632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325672" y="2071684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words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2761925" y="1384352"/>
              <a:ext cx="360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717621" y="1357302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 smtClean="0">
                  <a:solidFill>
                    <a:srgbClr val="11576A"/>
                  </a:solidFill>
                  <a:latin typeface="+mn-ea"/>
                </a:rPr>
                <a:t>spell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403914" y="1384352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64229" y="1362065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dict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985209" y="1362065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 smtClean="0">
                  <a:solidFill>
                    <a:srgbClr val="11576A"/>
                  </a:solidFill>
                  <a:latin typeface="+mn-ea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28" name="直接箭头连接符 127"/>
            <p:cNvCxnSpPr>
              <a:stCxn id="121" idx="2"/>
            </p:cNvCxnSpPr>
            <p:nvPr/>
          </p:nvCxnSpPr>
          <p:spPr>
            <a:xfrm rot="5400000">
              <a:off x="1923363" y="1414812"/>
              <a:ext cx="456585" cy="87431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19" idx="2"/>
              <a:endCxn id="116" idx="0"/>
            </p:cNvCxnSpPr>
            <p:nvPr/>
          </p:nvCxnSpPr>
          <p:spPr>
            <a:xfrm rot="16200000" flipH="1">
              <a:off x="3038276" y="1522838"/>
              <a:ext cx="452772" cy="64492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114" idx="2"/>
              <a:endCxn id="99" idx="7"/>
            </p:cNvCxnSpPr>
            <p:nvPr/>
          </p:nvCxnSpPr>
          <p:spPr>
            <a:xfrm rot="5400000">
              <a:off x="3024488" y="2349223"/>
              <a:ext cx="206616" cy="17475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2" idx="2"/>
              <a:endCxn id="99" idx="1"/>
            </p:cNvCxnSpPr>
            <p:nvPr/>
          </p:nvCxnSpPr>
          <p:spPr>
            <a:xfrm rot="16200000" flipH="1">
              <a:off x="2465352" y="2116388"/>
              <a:ext cx="206616" cy="64042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6200000" flipH="1">
              <a:off x="874678" y="3006950"/>
              <a:ext cx="1368000" cy="0"/>
            </a:xfrm>
            <a:prstGeom prst="line">
              <a:avLst/>
            </a:prstGeom>
            <a:ln w="28575">
              <a:solidFill>
                <a:srgbClr val="11576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1545240" y="3690950"/>
              <a:ext cx="79986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85" idx="2"/>
            </p:cNvCxnSpPr>
            <p:nvPr/>
          </p:nvCxnSpPr>
          <p:spPr>
            <a:xfrm rot="16200000" flipH="1">
              <a:off x="1425900" y="2809712"/>
              <a:ext cx="952836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 flipV="1">
              <a:off x="1885934" y="3286125"/>
              <a:ext cx="396000" cy="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rot="5400000">
              <a:off x="3299122" y="2599069"/>
              <a:ext cx="576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rot="10800000">
              <a:off x="2428860" y="2871788"/>
              <a:ext cx="1143008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endCxn id="47" idx="0"/>
            </p:cNvCxnSpPr>
            <p:nvPr/>
          </p:nvCxnSpPr>
          <p:spPr>
            <a:xfrm rot="5400000">
              <a:off x="2288367" y="2999581"/>
              <a:ext cx="280987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698678" y="1350446"/>
            <a:ext cx="1884982" cy="1372793"/>
            <a:chOff x="1703049" y="1347783"/>
            <a:chExt cx="1884982" cy="1372793"/>
          </a:xfrm>
        </p:grpSpPr>
        <p:grpSp>
          <p:nvGrpSpPr>
            <p:cNvPr id="3" name="组合 2"/>
            <p:cNvGrpSpPr/>
            <p:nvPr/>
          </p:nvGrpSpPr>
          <p:grpSpPr>
            <a:xfrm>
              <a:off x="2367148" y="1355258"/>
              <a:ext cx="449162" cy="261610"/>
              <a:chOff x="2516439" y="1512311"/>
              <a:chExt cx="449162" cy="26161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56314" y="1536752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TextBox 120"/>
              <p:cNvSpPr txBox="1"/>
              <p:nvPr/>
            </p:nvSpPr>
            <p:spPr>
              <a:xfrm>
                <a:off x="2516439" y="151231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 smtClean="0">
                    <a:latin typeface="+mn-ea"/>
                  </a:rPr>
                  <a:t>dict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012217" y="2073973"/>
              <a:ext cx="494046" cy="261610"/>
              <a:chOff x="7413844" y="1494744"/>
              <a:chExt cx="494046" cy="26161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7482272" y="151548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TextBox 111"/>
              <p:cNvSpPr txBox="1"/>
              <p:nvPr/>
            </p:nvSpPr>
            <p:spPr>
              <a:xfrm>
                <a:off x="7413844" y="1494744"/>
                <a:ext cx="4940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 smtClean="0">
                    <a:latin typeface="+mn-ea"/>
                  </a:rPr>
                  <a:t>count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sp>
          <p:nvSpPr>
            <p:cNvPr id="88" name="椭圆 87"/>
            <p:cNvSpPr/>
            <p:nvPr/>
          </p:nvSpPr>
          <p:spPr>
            <a:xfrm>
              <a:off x="2856486" y="250626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714202" y="1347783"/>
              <a:ext cx="449162" cy="261610"/>
              <a:chOff x="7683032" y="1071536"/>
              <a:chExt cx="449162" cy="26161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7727613" y="1106836"/>
                <a:ext cx="360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TextBox 118"/>
              <p:cNvSpPr txBox="1"/>
              <p:nvPr/>
            </p:nvSpPr>
            <p:spPr>
              <a:xfrm>
                <a:off x="7683032" y="1071536"/>
                <a:ext cx="44916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00" dirty="0" smtClean="0">
                    <a:latin typeface="+mn-ea"/>
                  </a:rPr>
                  <a:t>spell</a:t>
                </a:r>
                <a:endParaRPr lang="zh-CN" altLang="en-US" sz="1100" b="1" spc="-100" dirty="0">
                  <a:latin typeface="+mn-ea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2975576" y="2078897"/>
              <a:ext cx="494046" cy="261610"/>
              <a:chOff x="7413844" y="1494744"/>
              <a:chExt cx="494046" cy="26161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7482272" y="151548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TextBox 111"/>
              <p:cNvSpPr txBox="1"/>
              <p:nvPr/>
            </p:nvSpPr>
            <p:spPr>
              <a:xfrm>
                <a:off x="7413844" y="1494744"/>
                <a:ext cx="4940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 smtClean="0">
                    <a:latin typeface="+mn-ea"/>
                  </a:rPr>
                  <a:t>count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cxnSp>
          <p:nvCxnSpPr>
            <p:cNvPr id="135" name="直接箭头连接符 134"/>
            <p:cNvCxnSpPr/>
            <p:nvPr/>
          </p:nvCxnSpPr>
          <p:spPr>
            <a:xfrm rot="5400000">
              <a:off x="1911911" y="1409781"/>
              <a:ext cx="456585" cy="8743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 rot="16200000" flipH="1">
              <a:off x="3039185" y="1511465"/>
              <a:ext cx="452772" cy="6449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rot="5400000">
              <a:off x="3020987" y="2345009"/>
              <a:ext cx="206616" cy="1747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 rot="16200000" flipH="1">
              <a:off x="2462480" y="2112183"/>
              <a:ext cx="206616" cy="64042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71318" y="1357302"/>
            <a:ext cx="2477871" cy="2432872"/>
            <a:chOff x="1371318" y="1357302"/>
            <a:chExt cx="2477871" cy="2432872"/>
          </a:xfrm>
        </p:grpSpPr>
        <p:grpSp>
          <p:nvGrpSpPr>
            <p:cNvPr id="98" name="组合 97"/>
            <p:cNvGrpSpPr/>
            <p:nvPr/>
          </p:nvGrpSpPr>
          <p:grpSpPr>
            <a:xfrm>
              <a:off x="2356188" y="1357302"/>
              <a:ext cx="449162" cy="261610"/>
              <a:chOff x="2516439" y="1512311"/>
              <a:chExt cx="449162" cy="261610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2556314" y="1536752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TextBox 120"/>
              <p:cNvSpPr txBox="1"/>
              <p:nvPr/>
            </p:nvSpPr>
            <p:spPr>
              <a:xfrm>
                <a:off x="2516439" y="151231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 smtClean="0">
                    <a:latin typeface="+mn-ea"/>
                  </a:rPr>
                  <a:t>dict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729767" y="2071682"/>
              <a:ext cx="357190" cy="261610"/>
              <a:chOff x="1874539" y="2224084"/>
              <a:chExt cx="357190" cy="261610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874539" y="225146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" name="TextBox 84"/>
              <p:cNvSpPr txBox="1"/>
              <p:nvPr/>
            </p:nvSpPr>
            <p:spPr>
              <a:xfrm>
                <a:off x="1902272" y="2224084"/>
                <a:ext cx="304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w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277517" y="3144481"/>
              <a:ext cx="394660" cy="261610"/>
              <a:chOff x="2441106" y="3296079"/>
              <a:chExt cx="394660" cy="261610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2457193" y="3314821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5" name="TextBox 46"/>
              <p:cNvSpPr txBox="1"/>
              <p:nvPr/>
            </p:nvSpPr>
            <p:spPr>
              <a:xfrm>
                <a:off x="2441106" y="3296079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list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71318" y="2079754"/>
              <a:ext cx="360345" cy="261610"/>
              <a:chOff x="1519045" y="2236052"/>
              <a:chExt cx="360345" cy="261610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1519045" y="225146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TextBox 82"/>
              <p:cNvSpPr txBox="1"/>
              <p:nvPr/>
            </p:nvSpPr>
            <p:spPr>
              <a:xfrm>
                <a:off x="1529614" y="2236052"/>
                <a:ext cx="34977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smtClean="0">
                    <a:latin typeface="+mn-ea"/>
                  </a:rPr>
                  <a:t>all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326289" y="2079754"/>
              <a:ext cx="522900" cy="261610"/>
              <a:chOff x="7693548" y="3114482"/>
              <a:chExt cx="522900" cy="261610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7776403" y="313892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2" name="TextBox 115"/>
              <p:cNvSpPr txBox="1"/>
              <p:nvPr/>
            </p:nvSpPr>
            <p:spPr>
              <a:xfrm>
                <a:off x="7693548" y="3114482"/>
                <a:ext cx="5229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 smtClean="0">
                    <a:latin typeface="+mn-ea"/>
                  </a:rPr>
                  <a:t>words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sp>
          <p:nvSpPr>
            <p:cNvPr id="143" name="椭圆 142"/>
            <p:cNvSpPr/>
            <p:nvPr/>
          </p:nvSpPr>
          <p:spPr>
            <a:xfrm>
              <a:off x="2374496" y="3575860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/>
            <p:cNvCxnSpPr/>
            <p:nvPr/>
          </p:nvCxnSpPr>
          <p:spPr>
            <a:xfrm rot="16200000" flipH="1">
              <a:off x="2379659" y="3472362"/>
              <a:ext cx="180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/>
            <p:nvPr/>
          </p:nvCxnSpPr>
          <p:spPr>
            <a:xfrm rot="5400000">
              <a:off x="1928233" y="1404351"/>
              <a:ext cx="456585" cy="8743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1543548" y="2324325"/>
              <a:ext cx="799861" cy="1368000"/>
              <a:chOff x="1697640" y="2475350"/>
              <a:chExt cx="799861" cy="1368000"/>
            </a:xfrm>
          </p:grpSpPr>
          <p:cxnSp>
            <p:nvCxnSpPr>
              <p:cNvPr id="149" name="直接连接符 148"/>
              <p:cNvCxnSpPr/>
              <p:nvPr/>
            </p:nvCxnSpPr>
            <p:spPr>
              <a:xfrm rot="16200000" flipH="1">
                <a:off x="1027078" y="3159350"/>
                <a:ext cx="1368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/>
              <p:nvPr/>
            </p:nvCxnSpPr>
            <p:spPr>
              <a:xfrm>
                <a:off x="1697640" y="3843350"/>
                <a:ext cx="799861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1881395" y="2338994"/>
              <a:ext cx="396000" cy="952836"/>
              <a:chOff x="2038334" y="2485694"/>
              <a:chExt cx="396000" cy="952836"/>
            </a:xfrm>
          </p:grpSpPr>
          <p:cxnSp>
            <p:nvCxnSpPr>
              <p:cNvPr id="151" name="直接连接符 150"/>
              <p:cNvCxnSpPr/>
              <p:nvPr/>
            </p:nvCxnSpPr>
            <p:spPr>
              <a:xfrm rot="16200000" flipH="1">
                <a:off x="1578300" y="2962112"/>
                <a:ext cx="952836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/>
              <p:nvPr/>
            </p:nvCxnSpPr>
            <p:spPr>
              <a:xfrm flipV="1">
                <a:off x="2038334" y="3438525"/>
                <a:ext cx="396000" cy="5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2424965" y="2308365"/>
              <a:ext cx="1158262" cy="829005"/>
              <a:chOff x="2581260" y="2463469"/>
              <a:chExt cx="1158262" cy="829005"/>
            </a:xfrm>
          </p:grpSpPr>
          <p:cxnSp>
            <p:nvCxnSpPr>
              <p:cNvPr id="153" name="直接连接符 152"/>
              <p:cNvCxnSpPr/>
              <p:nvPr/>
            </p:nvCxnSpPr>
            <p:spPr>
              <a:xfrm rot="5400000">
                <a:off x="3451522" y="2751469"/>
                <a:ext cx="576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10800000">
                <a:off x="2581260" y="3024188"/>
                <a:ext cx="1143008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/>
              <p:nvPr/>
            </p:nvCxnSpPr>
            <p:spPr>
              <a:xfrm rot="5400000">
                <a:off x="2440767" y="3151981"/>
                <a:ext cx="280987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直接箭头连接符 155"/>
            <p:cNvCxnSpPr/>
            <p:nvPr/>
          </p:nvCxnSpPr>
          <p:spPr>
            <a:xfrm rot="16200000" flipH="1">
              <a:off x="3041841" y="1517706"/>
              <a:ext cx="452772" cy="6449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4"/>
          <p:cNvSpPr txBox="1">
            <a:spLocks noChangeArrowheads="1"/>
          </p:cNvSpPr>
          <p:nvPr/>
        </p:nvSpPr>
        <p:spPr bwMode="auto">
          <a:xfrm>
            <a:off x="4488035" y="2575972"/>
            <a:ext cx="2282997" cy="10772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/w/list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/all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/spell/words/list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</a:t>
            </a:r>
            <a:r>
              <a:rPr kumimoji="0" lang="zh-CN" alt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目录中的循环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844893" y="4298512"/>
            <a:ext cx="4370049" cy="702130"/>
            <a:chOff x="844893" y="4298512"/>
            <a:chExt cx="4370049" cy="702130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4298512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更多实践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42985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740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4635520"/>
              <a:ext cx="381995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限制路径可遍历文件目录的数量</a:t>
              </a:r>
              <a:endParaRPr lang="en-US" altLang="zh-CN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327408"/>
            <a:ext cx="3512793" cy="428628"/>
            <a:chOff x="844893" y="3327408"/>
            <a:chExt cx="3512793" cy="428628"/>
          </a:xfrm>
        </p:grpSpPr>
        <p:sp>
          <p:nvSpPr>
            <p:cNvPr id="18" name="内容占位符 2"/>
            <p:cNvSpPr txBox="1"/>
            <p:nvPr/>
          </p:nvSpPr>
          <p:spPr>
            <a:xfrm>
              <a:off x="1142976" y="3327408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如何保证没有循环？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33274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4760404" y="1223682"/>
            <a:ext cx="3039316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zh-CN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/avi/book/avi/book/avi/book/avi/book/avi/book/avi/book/avi/book/avi/book/avi/…</a:t>
            </a:r>
            <a:endParaRPr lang="zh-CN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62422" y="3684598"/>
            <a:ext cx="5667032" cy="365122"/>
            <a:chOff x="1262422" y="3684598"/>
            <a:chExt cx="5667032" cy="365122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789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/>
            <p:nvPr/>
          </p:nvSpPr>
          <p:spPr>
            <a:xfrm>
              <a:off x="1394985" y="3684598"/>
              <a:ext cx="553446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只允许到文件的链接，不允许在子目录的链接</a:t>
              </a:r>
              <a:endParaRPr lang="en-US" altLang="zh-CN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990314"/>
            <a:ext cx="5381280" cy="365122"/>
            <a:chOff x="1262422" y="3990314"/>
            <a:chExt cx="5381280" cy="365122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0950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/>
            <p:nvPr/>
          </p:nvSpPr>
          <p:spPr>
            <a:xfrm>
              <a:off x="1394985" y="3990314"/>
              <a:ext cx="524871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增加链接时，用循环检测算法确定是否合理</a:t>
              </a:r>
              <a:endParaRPr lang="en-US" altLang="zh-CN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8662" y="860899"/>
            <a:ext cx="4071966" cy="2425231"/>
            <a:chOff x="928662" y="860899"/>
            <a:chExt cx="4071966" cy="2425231"/>
          </a:xfrm>
        </p:grpSpPr>
        <p:sp>
          <p:nvSpPr>
            <p:cNvPr id="37" name="矩形 36"/>
            <p:cNvSpPr/>
            <p:nvPr/>
          </p:nvSpPr>
          <p:spPr>
            <a:xfrm>
              <a:off x="1081061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3438" y="1500180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text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438083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69503" y="1500180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793577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10712" y="1500180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148615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75910" y="150970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book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506511" y="1747501"/>
              <a:ext cx="214314" cy="403833"/>
              <a:chOff x="3176581" y="4486287"/>
              <a:chExt cx="214314" cy="403833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箭头连接符 6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椭圆 64"/>
            <p:cNvSpPr/>
            <p:nvPr/>
          </p:nvSpPr>
          <p:spPr>
            <a:xfrm>
              <a:off x="928662" y="1937020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" name="直接箭头连接符 65"/>
            <p:cNvCxnSpPr>
              <a:endCxn id="65" idx="7"/>
            </p:cNvCxnSpPr>
            <p:nvPr/>
          </p:nvCxnSpPr>
          <p:spPr>
            <a:xfrm rot="5400000">
              <a:off x="1070900" y="1788191"/>
              <a:ext cx="220905" cy="139524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3075818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3432840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64260" y="1500180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788334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4143372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89717" y="1500180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hyp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3501268" y="1747501"/>
              <a:ext cx="214314" cy="403833"/>
              <a:chOff x="3176581" y="4486287"/>
              <a:chExt cx="214314" cy="403833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箭头连接符 8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2634023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59431" y="860899"/>
              <a:ext cx="314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tc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43069" y="860899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 smtClean="0">
                  <a:solidFill>
                    <a:srgbClr val="11576A"/>
                  </a:solidFill>
                  <a:latin typeface="+mn-ea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994581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67596" y="860899"/>
              <a:ext cx="4074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jim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279407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52422" y="860899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avi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2708035" y="1101081"/>
              <a:ext cx="214314" cy="403833"/>
              <a:chOff x="3176581" y="4486287"/>
              <a:chExt cx="214314" cy="403833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矩形 99"/>
            <p:cNvSpPr/>
            <p:nvPr/>
          </p:nvSpPr>
          <p:spPr>
            <a:xfrm>
              <a:off x="2652697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43174" y="2634976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n-ea"/>
                </a:rPr>
                <a:t>avi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009719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078147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16200000" flipH="1">
              <a:off x="3091528" y="2972297"/>
              <a:ext cx="18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/>
            <p:cNvSpPr/>
            <p:nvPr/>
          </p:nvSpPr>
          <p:spPr>
            <a:xfrm>
              <a:off x="4106187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4463209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423204" y="26445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hex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4786314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箭头连接符 112"/>
            <p:cNvCxnSpPr>
              <a:endCxn id="112" idx="1"/>
            </p:cNvCxnSpPr>
            <p:nvPr/>
          </p:nvCxnSpPr>
          <p:spPr>
            <a:xfrm rot="16200000" flipH="1">
              <a:off x="4615907" y="2901408"/>
              <a:ext cx="220905" cy="182682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3000364" y="150970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book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695694" y="1500180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spc="-150" dirty="0" err="1" smtClean="0">
                  <a:solidFill>
                    <a:srgbClr val="11576A"/>
                  </a:solidFill>
                  <a:latin typeface="+mn-ea"/>
                </a:rPr>
                <a:t>unhex</a:t>
              </a:r>
              <a:endParaRPr lang="zh-CN" altLang="en-US" sz="105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915896" y="2638755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 smtClean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019546" y="2633747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spc="-150" dirty="0" err="1" smtClean="0">
                  <a:solidFill>
                    <a:srgbClr val="11576A"/>
                  </a:solidFill>
                  <a:latin typeface="+mn-ea"/>
                </a:rPr>
                <a:t>unhex</a:t>
              </a:r>
              <a:endParaRPr lang="zh-CN" altLang="en-US" sz="105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857620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箭头连接符 121"/>
            <p:cNvCxnSpPr>
              <a:stCxn id="117" idx="2"/>
              <a:endCxn id="119" idx="7"/>
            </p:cNvCxnSpPr>
            <p:nvPr/>
          </p:nvCxnSpPr>
          <p:spPr>
            <a:xfrm rot="5400000">
              <a:off x="4048595" y="2879616"/>
              <a:ext cx="215539" cy="23163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15" idx="2"/>
              <a:endCxn id="119" idx="0"/>
            </p:cNvCxnSpPr>
            <p:nvPr/>
          </p:nvCxnSpPr>
          <p:spPr>
            <a:xfrm rot="16200000" flipH="1">
              <a:off x="3297692" y="2404731"/>
              <a:ext cx="1317720" cy="1644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74" idx="2"/>
            </p:cNvCxnSpPr>
            <p:nvPr/>
          </p:nvCxnSpPr>
          <p:spPr>
            <a:xfrm rot="16200000" flipH="1">
              <a:off x="3946895" y="2130795"/>
              <a:ext cx="886160" cy="14814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90" idx="2"/>
            </p:cNvCxnSpPr>
            <p:nvPr/>
          </p:nvCxnSpPr>
          <p:spPr>
            <a:xfrm rot="5400000">
              <a:off x="1918279" y="987311"/>
              <a:ext cx="393871" cy="66426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88" idx="2"/>
              <a:endCxn id="70" idx="0"/>
            </p:cNvCxnSpPr>
            <p:nvPr/>
          </p:nvCxnSpPr>
          <p:spPr>
            <a:xfrm rot="16200000" flipH="1">
              <a:off x="3200872" y="1092974"/>
              <a:ext cx="377671" cy="43673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44" idx="2"/>
            </p:cNvCxnSpPr>
            <p:nvPr/>
          </p:nvCxnSpPr>
          <p:spPr>
            <a:xfrm rot="16200000" flipH="1">
              <a:off x="2052944" y="2030083"/>
              <a:ext cx="849965" cy="33242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4" idx="2"/>
            </p:cNvCxnSpPr>
            <p:nvPr/>
          </p:nvCxnSpPr>
          <p:spPr>
            <a:xfrm rot="5400000">
              <a:off x="2690431" y="2090784"/>
              <a:ext cx="865205" cy="22626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6200000" flipH="1">
              <a:off x="1237735" y="2466433"/>
              <a:ext cx="144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1955781" y="3173734"/>
              <a:ext cx="111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101" idx="2"/>
            </p:cNvCxnSpPr>
            <p:nvPr/>
          </p:nvCxnSpPr>
          <p:spPr>
            <a:xfrm rot="5400000">
              <a:off x="2774298" y="2960387"/>
              <a:ext cx="12760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H="1">
              <a:off x="2211846" y="3016197"/>
              <a:ext cx="643207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rot="5400000" flipH="1" flipV="1">
              <a:off x="1591805" y="2376813"/>
              <a:ext cx="126206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1785690" y="860899"/>
            <a:ext cx="1237685" cy="2163289"/>
            <a:chOff x="1785690" y="860899"/>
            <a:chExt cx="1237685" cy="2163289"/>
          </a:xfrm>
        </p:grpSpPr>
        <p:grpSp>
          <p:nvGrpSpPr>
            <p:cNvPr id="2" name="组合 1"/>
            <p:cNvGrpSpPr/>
            <p:nvPr/>
          </p:nvGrpSpPr>
          <p:grpSpPr>
            <a:xfrm>
              <a:off x="2633525" y="2643333"/>
              <a:ext cx="389850" cy="261610"/>
              <a:chOff x="2415477" y="1011145"/>
              <a:chExt cx="389850" cy="26161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2431807" y="1035586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6" name="TextBox 89"/>
              <p:cNvSpPr txBox="1"/>
              <p:nvPr/>
            </p:nvSpPr>
            <p:spPr>
              <a:xfrm>
                <a:off x="2415477" y="1011145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 smtClean="0">
                    <a:latin typeface="+mn-ea"/>
                  </a:rPr>
                  <a:t>avi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097014" y="1509705"/>
              <a:ext cx="471604" cy="261610"/>
              <a:chOff x="2243808" y="1662105"/>
              <a:chExt cx="471604" cy="261610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301015" y="167995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TextBox 43"/>
              <p:cNvSpPr txBox="1"/>
              <p:nvPr/>
            </p:nvSpPr>
            <p:spPr>
              <a:xfrm>
                <a:off x="2243808" y="1662105"/>
                <a:ext cx="4716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 smtClean="0">
                    <a:latin typeface="+mn-ea"/>
                  </a:rPr>
                  <a:t>book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265915" y="860899"/>
              <a:ext cx="389850" cy="261610"/>
              <a:chOff x="2795574" y="2790314"/>
              <a:chExt cx="389850" cy="26161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2805097" y="281475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TextBox 100"/>
              <p:cNvSpPr txBox="1"/>
              <p:nvPr/>
            </p:nvSpPr>
            <p:spPr>
              <a:xfrm>
                <a:off x="2795574" y="2790314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 smtClean="0">
                    <a:latin typeface="+mn-ea"/>
                  </a:rPr>
                  <a:t>avi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cxnSp>
          <p:nvCxnSpPr>
            <p:cNvPr id="86" name="直接箭头连接符 85"/>
            <p:cNvCxnSpPr/>
            <p:nvPr/>
          </p:nvCxnSpPr>
          <p:spPr>
            <a:xfrm rot="5400000">
              <a:off x="1920888" y="980200"/>
              <a:ext cx="393871" cy="66426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16200000" flipH="1">
              <a:off x="2051218" y="2020531"/>
              <a:ext cx="849965" cy="3324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2199078" y="1745780"/>
              <a:ext cx="643207" cy="1278408"/>
              <a:chOff x="2357158" y="1898180"/>
              <a:chExt cx="643207" cy="1278408"/>
            </a:xfrm>
          </p:grpSpPr>
          <p:cxnSp>
            <p:nvCxnSpPr>
              <p:cNvPr id="96" name="直接连接符 95"/>
              <p:cNvCxnSpPr/>
              <p:nvPr/>
            </p:nvCxnSpPr>
            <p:spPr>
              <a:xfrm rot="5400000">
                <a:off x="2926698" y="3112787"/>
                <a:ext cx="127602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2357158" y="3168597"/>
                <a:ext cx="64320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/>
            </p:nvCxnSpPr>
            <p:spPr>
              <a:xfrm rot="5400000" flipH="1" flipV="1">
                <a:off x="1744205" y="2529213"/>
                <a:ext cx="126206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名字解析</a:t>
            </a:r>
            <a:r>
              <a:rPr lang="zh-CN" altLang="zh-CN" dirty="0"/>
              <a:t>（</a:t>
            </a:r>
            <a:r>
              <a:rPr lang="zh-CN" altLang="en-US" dirty="0" smtClean="0"/>
              <a:t>路径遍历）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742258"/>
            <a:ext cx="6727503" cy="428628"/>
            <a:chOff x="844893" y="742258"/>
            <a:chExt cx="672750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42258"/>
              <a:ext cx="64294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名字解析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把逻辑名字转换成物理资源（如文件）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22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206737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262422" y="1080398"/>
            <a:ext cx="7630058" cy="358322"/>
            <a:chOff x="1262422" y="1080398"/>
            <a:chExt cx="7630058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1851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080398"/>
              <a:ext cx="749749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依据路径名，在文件系统中找到实际文件位置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408560"/>
            <a:ext cx="4166834" cy="358322"/>
            <a:chOff x="1262422" y="1408560"/>
            <a:chExt cx="416683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5133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1408560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遍历文件目录直到找到目标文件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1722208"/>
            <a:ext cx="3155603" cy="428628"/>
            <a:chOff x="844893" y="1722208"/>
            <a:chExt cx="3155603" cy="428628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1722208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举例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解析</a:t>
              </a:r>
              <a:r>
                <a:rPr lang="en-US" altLang="zh-CN" dirty="0" smtClean="0"/>
                <a:t>“/bin/</a:t>
              </a:r>
              <a:r>
                <a:rPr lang="en-US" altLang="zh-CN" dirty="0" err="1" smtClean="0"/>
                <a:t>ls</a:t>
              </a:r>
              <a:r>
                <a:rPr lang="en-US" altLang="zh-CN" dirty="0" smtClean="0"/>
                <a:t>”</a:t>
              </a:r>
              <a:endParaRPr lang="en-US" altLang="zh-CN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7222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059216"/>
            <a:ext cx="4809776" cy="365122"/>
            <a:chOff x="1262422" y="2059216"/>
            <a:chExt cx="4809776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16399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2059216"/>
              <a:ext cx="467721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读取根目录的文件头</a:t>
              </a:r>
              <a:r>
                <a:rPr lang="en-US" altLang="zh-CN" dirty="0" smtClean="0"/>
                <a:t> (</a:t>
              </a:r>
              <a:r>
                <a:rPr lang="zh-CN" altLang="en-US" dirty="0" smtClean="0"/>
                <a:t>在磁盘固定位置）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384119"/>
            <a:ext cx="5181786" cy="365122"/>
            <a:chOff x="1262422" y="2363345"/>
            <a:chExt cx="5181786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46812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/>
            <p:nvPr/>
          </p:nvSpPr>
          <p:spPr>
            <a:xfrm>
              <a:off x="1394985" y="2363345"/>
              <a:ext cx="504922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读</a:t>
              </a:r>
              <a:r>
                <a:rPr lang="zh-CN" altLang="en-US" dirty="0"/>
                <a:t>取根目录</a:t>
              </a:r>
              <a:r>
                <a:rPr lang="zh-CN" altLang="en-US" dirty="0" smtClean="0"/>
                <a:t>的数据块</a:t>
              </a:r>
              <a:r>
                <a:rPr lang="zh-CN" altLang="zh-CN" dirty="0"/>
                <a:t>，</a:t>
              </a:r>
              <a:r>
                <a:rPr lang="zh-CN" altLang="en-US" dirty="0" smtClean="0"/>
                <a:t>搜索</a:t>
              </a:r>
              <a:r>
                <a:rPr lang="en-US" altLang="zh-CN" dirty="0" smtClean="0"/>
                <a:t>“bin”</a:t>
              </a:r>
              <a:r>
                <a:rPr lang="zh-CN" altLang="en-US" dirty="0" smtClean="0"/>
                <a:t>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2662012"/>
            <a:ext cx="2595198" cy="365122"/>
            <a:chOff x="1262422" y="2683780"/>
            <a:chExt cx="2595198" cy="365122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7885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/>
            <p:nvPr/>
          </p:nvSpPr>
          <p:spPr>
            <a:xfrm>
              <a:off x="1394985" y="2683780"/>
              <a:ext cx="246263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读取</a:t>
              </a:r>
              <a:r>
                <a:rPr lang="en-US" altLang="zh-CN" dirty="0" smtClean="0"/>
                <a:t>bin</a:t>
              </a:r>
              <a:r>
                <a:rPr lang="zh-CN" altLang="en-US" dirty="0" smtClean="0"/>
                <a:t>的文件头</a:t>
              </a:r>
              <a:endParaRPr lang="en-US" altLang="zh-CN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2987909"/>
            <a:ext cx="4166834" cy="365122"/>
            <a:chOff x="1262422" y="2987909"/>
            <a:chExt cx="4166834" cy="365122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09268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/>
            <p:nvPr/>
          </p:nvSpPr>
          <p:spPr>
            <a:xfrm>
              <a:off x="1394985" y="2987909"/>
              <a:ext cx="4034271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读取</a:t>
              </a:r>
              <a:r>
                <a:rPr lang="en-US" altLang="zh-CN" dirty="0" smtClean="0"/>
                <a:t>bin</a:t>
              </a:r>
              <a:r>
                <a:rPr lang="zh-CN" altLang="en-US" dirty="0" smtClean="0"/>
                <a:t>的数据块</a:t>
              </a:r>
              <a:r>
                <a:rPr lang="en-US" altLang="zh-CN" dirty="0" smtClean="0"/>
                <a:t>; </a:t>
              </a:r>
              <a:r>
                <a:rPr lang="zh-CN" altLang="en-US" dirty="0" smtClean="0"/>
                <a:t>搜索</a:t>
              </a:r>
              <a:r>
                <a:rPr lang="en-US" altLang="zh-CN" dirty="0" smtClean="0"/>
                <a:t>“</a:t>
              </a:r>
              <a:r>
                <a:rPr lang="en-US" altLang="zh-CN" dirty="0" err="1" smtClean="0"/>
                <a:t>ls</a:t>
              </a:r>
              <a:r>
                <a:rPr lang="en-US" altLang="zh-CN" dirty="0" smtClean="0"/>
                <a:t>”</a:t>
              </a:r>
              <a:r>
                <a:rPr lang="zh-CN" altLang="en-US" dirty="0" smtClean="0"/>
                <a:t>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3294976"/>
            <a:ext cx="2595198" cy="365122"/>
            <a:chOff x="1262422" y="3294976"/>
            <a:chExt cx="2595198" cy="3651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3997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/>
            <p:nvPr/>
          </p:nvSpPr>
          <p:spPr>
            <a:xfrm>
              <a:off x="1394985" y="3294976"/>
              <a:ext cx="246263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读取</a:t>
              </a:r>
              <a:r>
                <a:rPr lang="en-US" altLang="zh-CN" dirty="0" err="1" smtClean="0"/>
                <a:t>ls</a:t>
              </a:r>
              <a:r>
                <a:rPr lang="zh-CN" altLang="en-US" dirty="0" smtClean="0"/>
                <a:t>的文件头</a:t>
              </a:r>
              <a:endParaRPr lang="en-US" altLang="zh-CN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44893" y="3628806"/>
            <a:ext cx="3012727" cy="428628"/>
            <a:chOff x="844893" y="3628806"/>
            <a:chExt cx="3012727" cy="428628"/>
          </a:xfrm>
        </p:grpSpPr>
        <p:sp>
          <p:nvSpPr>
            <p:cNvPr id="47" name="内容占位符 2"/>
            <p:cNvSpPr txBox="1"/>
            <p:nvPr/>
          </p:nvSpPr>
          <p:spPr>
            <a:xfrm>
              <a:off x="1142976" y="3628806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当前工作目录</a:t>
              </a:r>
              <a:r>
                <a:rPr lang="en-US" altLang="zh-CN" dirty="0" smtClean="0"/>
                <a:t> (PWD)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362880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62422" y="3966946"/>
            <a:ext cx="5809908" cy="358322"/>
            <a:chOff x="1262422" y="3966946"/>
            <a:chExt cx="5809908" cy="3583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0717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/>
            <p:nvPr/>
          </p:nvSpPr>
          <p:spPr>
            <a:xfrm>
              <a:off x="1394985" y="3966946"/>
              <a:ext cx="567734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每个进程都会指向一个文件目录用于解析文件名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4295108"/>
            <a:ext cx="5595594" cy="571486"/>
            <a:chOff x="1262422" y="4295108"/>
            <a:chExt cx="5595594" cy="571486"/>
          </a:xfrm>
        </p:grpSpPr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399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/>
            <p:nvPr/>
          </p:nvSpPr>
          <p:spPr>
            <a:xfrm>
              <a:off x="1394985" y="4295108"/>
              <a:ext cx="5463031" cy="57148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允许用户指定相对路径来代替绝对路径</a:t>
              </a:r>
              <a:endParaRPr lang="en-US" altLang="zh-CN" dirty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如，用</a:t>
              </a:r>
              <a:r>
                <a:rPr lang="en-US" altLang="zh-CN" dirty="0" smtClean="0"/>
                <a:t> PWD=“/bin” </a:t>
              </a:r>
              <a:r>
                <a:rPr lang="zh-CN" altLang="en-US" dirty="0" smtClean="0"/>
                <a:t>能够解析</a:t>
              </a:r>
              <a:r>
                <a:rPr lang="en-US" altLang="zh-CN" dirty="0" smtClean="0"/>
                <a:t> “</a:t>
              </a:r>
              <a:r>
                <a:rPr lang="en-US" altLang="zh-CN" dirty="0" err="1" smtClean="0"/>
                <a:t>ls</a:t>
              </a:r>
              <a:r>
                <a:rPr lang="en-US" altLang="zh-CN" dirty="0" smtClean="0"/>
                <a:t>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63579" y="2199791"/>
            <a:ext cx="2288181" cy="400110"/>
            <a:chOff x="363579" y="2199791"/>
            <a:chExt cx="2288181" cy="400110"/>
          </a:xfrm>
        </p:grpSpPr>
        <p:sp>
          <p:nvSpPr>
            <p:cNvPr id="45" name="TextBox 8"/>
            <p:cNvSpPr txBox="1">
              <a:spLocks noChangeArrowheads="1"/>
            </p:cNvSpPr>
            <p:nvPr/>
          </p:nvSpPr>
          <p:spPr bwMode="auto">
            <a:xfrm>
              <a:off x="363579" y="2199791"/>
              <a:ext cx="94689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挂载点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94" name="直接箭头连接符 93"/>
            <p:cNvCxnSpPr/>
            <p:nvPr/>
          </p:nvCxnSpPr>
          <p:spPr>
            <a:xfrm flipV="1">
              <a:off x="1285852" y="2430780"/>
              <a:ext cx="1365908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文件系统挂载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798677" cy="428628"/>
            <a:chOff x="844893" y="1000114"/>
            <a:chExt cx="479867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 smtClean="0"/>
                <a:t>文件系统需要先挂载才能被访问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2462" y="1342790"/>
            <a:ext cx="5291174" cy="428628"/>
            <a:chOff x="852462" y="1342790"/>
            <a:chExt cx="5291174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1342790"/>
              <a:ext cx="50006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未挂载的文件系统被挂载在挂载点上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462" y="13427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TextBox 4"/>
          <p:cNvSpPr txBox="1">
            <a:spLocks noChangeArrowheads="1"/>
          </p:cNvSpPr>
          <p:nvPr/>
        </p:nvSpPr>
        <p:spPr bwMode="auto">
          <a:xfrm>
            <a:off x="6475108" y="1968255"/>
            <a:ext cx="1211263" cy="708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Arial" panose="02080604020202020204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未挂载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eaLnBrk="1" hangingPunct="1">
              <a:buFont typeface="Arial" panose="02080604020202020204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文件系统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52681" y="2359147"/>
            <a:ext cx="2831889" cy="2225690"/>
            <a:chOff x="4252681" y="2359147"/>
            <a:chExt cx="2831889" cy="2225690"/>
          </a:xfrm>
        </p:grpSpPr>
        <p:sp>
          <p:nvSpPr>
            <p:cNvPr id="48" name="等腰三角形 47"/>
            <p:cNvSpPr/>
            <p:nvPr/>
          </p:nvSpPr>
          <p:spPr>
            <a:xfrm>
              <a:off x="5593382" y="3045482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934697" y="2931181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5148879" y="3870457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490194" y="3756156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/>
            <p:cNvSpPr/>
            <p:nvPr/>
          </p:nvSpPr>
          <p:spPr>
            <a:xfrm>
              <a:off x="6040002" y="3870457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6381317" y="3756156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4420211" y="3045482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761526" y="2931181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336205" y="2359147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>
              <a:stCxn id="79" idx="3"/>
            </p:cNvCxnSpPr>
            <p:nvPr/>
          </p:nvCxnSpPr>
          <p:spPr>
            <a:xfrm rot="5400000">
              <a:off x="4871858" y="2445380"/>
              <a:ext cx="449552" cy="520990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rot="5400000">
              <a:off x="5513213" y="2445380"/>
              <a:ext cx="449552" cy="520990"/>
            </a:xfrm>
            <a:prstGeom prst="line">
              <a:avLst/>
            </a:prstGeom>
            <a:ln w="38100">
              <a:solidFill>
                <a:srgbClr val="11576A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67"/>
            <p:cNvSpPr txBox="1"/>
            <p:nvPr/>
          </p:nvSpPr>
          <p:spPr>
            <a:xfrm>
              <a:off x="4252681" y="2782888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sue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9" name="TextBox 68"/>
            <p:cNvSpPr txBox="1"/>
            <p:nvPr/>
          </p:nvSpPr>
          <p:spPr>
            <a:xfrm>
              <a:off x="6072198" y="2782888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11576A"/>
                  </a:solidFill>
                  <a:latin typeface="+mn-ea"/>
                </a:rPr>
                <a:t>jane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0" name="TextBox 69"/>
            <p:cNvSpPr txBox="1"/>
            <p:nvPr/>
          </p:nvSpPr>
          <p:spPr>
            <a:xfrm>
              <a:off x="5593733" y="3702376"/>
              <a:ext cx="741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11576A"/>
                  </a:solidFill>
                  <a:latin typeface="+mn-ea"/>
                </a:rPr>
                <a:t>prog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1" name="TextBox 70"/>
            <p:cNvSpPr txBox="1"/>
            <p:nvPr/>
          </p:nvSpPr>
          <p:spPr>
            <a:xfrm>
              <a:off x="6475108" y="3612840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doc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73804" y="1806979"/>
            <a:ext cx="2020736" cy="774055"/>
            <a:chOff x="1573804" y="1806979"/>
            <a:chExt cx="2020736" cy="774055"/>
          </a:xfrm>
        </p:grpSpPr>
        <p:grpSp>
          <p:nvGrpSpPr>
            <p:cNvPr id="6" name="组合 5"/>
            <p:cNvGrpSpPr/>
            <p:nvPr/>
          </p:nvGrpSpPr>
          <p:grpSpPr>
            <a:xfrm>
              <a:off x="1573804" y="1806979"/>
              <a:ext cx="2020736" cy="774055"/>
              <a:chOff x="1573804" y="1806979"/>
              <a:chExt cx="2020736" cy="774055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2073870" y="1806979"/>
                <a:ext cx="142876" cy="142876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2" name="直接连接符 91"/>
              <p:cNvCxnSpPr>
                <a:stCxn id="91" idx="3"/>
              </p:cNvCxnSpPr>
              <p:nvPr/>
            </p:nvCxnSpPr>
            <p:spPr>
              <a:xfrm rot="5400000">
                <a:off x="1609523" y="1893212"/>
                <a:ext cx="449552" cy="520990"/>
              </a:xfrm>
              <a:prstGeom prst="line">
                <a:avLst/>
              </a:pr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rot="5400000">
                <a:off x="2250878" y="1893212"/>
                <a:ext cx="449552" cy="520990"/>
              </a:xfrm>
              <a:prstGeom prst="line">
                <a:avLst/>
              </a:prstGeom>
              <a:ln w="38100">
                <a:solidFill>
                  <a:srgbClr val="11576A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64"/>
              <p:cNvSpPr txBox="1"/>
              <p:nvPr/>
            </p:nvSpPr>
            <p:spPr>
              <a:xfrm>
                <a:off x="2799386" y="2211702"/>
                <a:ext cx="795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  <a:latin typeface="+mn-ea"/>
                  </a:rPr>
                  <a:t>users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2669225" y="2344869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045E-16 L -0.29323 -0.003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0" y="-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文件系统和文件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941685" cy="428628"/>
            <a:chOff x="844893" y="1019164"/>
            <a:chExt cx="5941685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56436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文件系统是操作系统中管理持久性数据的子系统，提供数据存储和访问功能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595792"/>
            <a:ext cx="6607427" cy="423636"/>
            <a:chOff x="844893" y="2595792"/>
            <a:chExt cx="6607427" cy="423636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595792"/>
              <a:ext cx="6309344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文件是</a:t>
              </a:r>
              <a:r>
                <a:rPr lang="zh-CN" altLang="en-US" dirty="0"/>
                <a:t>具有</a:t>
              </a:r>
              <a:r>
                <a:rPr lang="zh-CN" altLang="en-US" dirty="0" smtClean="0"/>
                <a:t>符号名，由字节序列构</a:t>
              </a:r>
              <a:r>
                <a:rPr lang="zh-CN" altLang="en-US" dirty="0"/>
                <a:t>成的</a:t>
              </a:r>
              <a:r>
                <a:rPr lang="zh-CN" altLang="en-US" dirty="0" smtClean="0"/>
                <a:t>数据项集合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957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65610"/>
            <a:ext cx="4524024" cy="355598"/>
            <a:chOff x="1262422" y="1665610"/>
            <a:chExt cx="4524024" cy="35559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7703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665610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组织、检索、读写访问数据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975170"/>
            <a:ext cx="4023958" cy="671422"/>
            <a:chOff x="1262422" y="1975170"/>
            <a:chExt cx="4023958" cy="67142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0799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1975170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大多数计算机系统都有文件系统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3814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394986" y="2289402"/>
              <a:ext cx="33913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Google </a:t>
              </a:r>
              <a:r>
                <a:rPr lang="zh-CN" altLang="en-US" dirty="0" smtClean="0"/>
                <a:t>也是一个文件系统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946720"/>
            <a:ext cx="4309710" cy="355598"/>
            <a:chOff x="1262422" y="2946720"/>
            <a:chExt cx="4309710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0514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/>
            <p:nvPr/>
          </p:nvSpPr>
          <p:spPr>
            <a:xfrm>
              <a:off x="1394985" y="2946720"/>
              <a:ext cx="417714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文件系统的基本数据单位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256280"/>
            <a:ext cx="3309578" cy="354014"/>
            <a:chOff x="1262422" y="3256280"/>
            <a:chExt cx="3309578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3610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6" y="3256280"/>
              <a:ext cx="31770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文件名是文件的标识符号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文件系统种类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941553" cy="696462"/>
            <a:chOff x="844893" y="1019164"/>
            <a:chExt cx="4941553" cy="696462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18573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磁盘文件系统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439146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文件存储在数据存储设备上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如磁盘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85466"/>
            <a:ext cx="4881214" cy="358322"/>
            <a:chOff x="1262422" y="1685466"/>
            <a:chExt cx="488121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1685466"/>
              <a:ext cx="474865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例如</a:t>
              </a:r>
              <a:r>
                <a:rPr lang="en-US" altLang="zh-CN" dirty="0" smtClean="0"/>
                <a:t>: FAT, NTFS, ext2/3, ISO9660,</a:t>
              </a:r>
              <a:r>
                <a:rPr lang="zh-CN" altLang="en-US" dirty="0" smtClean="0"/>
                <a:t>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999114"/>
            <a:ext cx="5227305" cy="702130"/>
            <a:chOff x="844893" y="1999114"/>
            <a:chExt cx="5227305" cy="702130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1999114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数据库文件系统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999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4408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2336122"/>
              <a:ext cx="467721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文件特征是可被寻址（辨识）的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640251"/>
            <a:ext cx="1880818" cy="365122"/>
            <a:chOff x="1262422" y="2640251"/>
            <a:chExt cx="1880818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74502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/>
            <p:nvPr/>
          </p:nvSpPr>
          <p:spPr>
            <a:xfrm>
              <a:off x="1394985" y="2640251"/>
              <a:ext cx="174825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例如</a:t>
              </a:r>
              <a:r>
                <a:rPr lang="en-US" altLang="zh-CN" dirty="0" smtClean="0"/>
                <a:t>: </a:t>
              </a:r>
              <a:r>
                <a:rPr lang="en-US" altLang="zh-CN" dirty="0" err="1" smtClean="0"/>
                <a:t>WinFS</a:t>
              </a:r>
              <a:endParaRPr lang="en-US" altLang="zh-CN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989714"/>
            <a:ext cx="3869983" cy="702130"/>
            <a:chOff x="844893" y="2989714"/>
            <a:chExt cx="3869983" cy="702130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2989714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日志文件系统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9897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4314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/>
            <p:nvPr/>
          </p:nvSpPr>
          <p:spPr>
            <a:xfrm>
              <a:off x="1394985" y="3326722"/>
              <a:ext cx="3319891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记录文件系统的修改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事件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3619960"/>
            <a:ext cx="4012859" cy="702130"/>
            <a:chOff x="844893" y="3619960"/>
            <a:chExt cx="4012859" cy="702130"/>
          </a:xfrm>
        </p:grpSpPr>
        <p:sp>
          <p:nvSpPr>
            <p:cNvPr id="47" name="内容占位符 2"/>
            <p:cNvSpPr txBox="1"/>
            <p:nvPr/>
          </p:nvSpPr>
          <p:spPr>
            <a:xfrm>
              <a:off x="1142976" y="361996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网络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分布式文件系统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36199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0617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/>
            <p:nvPr/>
          </p:nvSpPr>
          <p:spPr>
            <a:xfrm>
              <a:off x="1394985" y="3956968"/>
              <a:ext cx="346276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例如</a:t>
              </a:r>
              <a:r>
                <a:rPr lang="en-US" altLang="zh-CN" dirty="0" smtClean="0"/>
                <a:t>: NFS, SMB, AFS, GFS</a:t>
              </a:r>
              <a:endParaRPr lang="en-US" altLang="zh-CN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4287394"/>
            <a:ext cx="2798413" cy="428628"/>
            <a:chOff x="844893" y="4287394"/>
            <a:chExt cx="2798413" cy="428628"/>
          </a:xfrm>
        </p:grpSpPr>
        <p:sp>
          <p:nvSpPr>
            <p:cNvPr id="53" name="内容占位符 2"/>
            <p:cNvSpPr txBox="1"/>
            <p:nvPr/>
          </p:nvSpPr>
          <p:spPr>
            <a:xfrm>
              <a:off x="1142976" y="4287394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特殊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虚拟文件系统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44893" y="42873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网络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分布式文件系统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3512793" cy="696462"/>
            <a:chOff x="844893" y="1019164"/>
            <a:chExt cx="3512793" cy="696462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文件可以通过网络被共享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26769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文件位于远程服务器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85466"/>
            <a:ext cx="4166834" cy="358322"/>
            <a:chOff x="1262422" y="1685466"/>
            <a:chExt cx="416683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1685466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客户端远程挂载服务器文件系统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999114"/>
            <a:ext cx="4809776" cy="365122"/>
            <a:chOff x="1262422" y="1999114"/>
            <a:chExt cx="4809776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1038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1999114"/>
              <a:ext cx="467721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标准系统文件访问被转换成远程访问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303243"/>
            <a:ext cx="5452718" cy="365122"/>
            <a:chOff x="1262422" y="2303243"/>
            <a:chExt cx="5452718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4080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/>
            <p:nvPr/>
          </p:nvSpPr>
          <p:spPr>
            <a:xfrm>
              <a:off x="1394985" y="2303243"/>
              <a:ext cx="532015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标准文件共享协议</a:t>
              </a:r>
              <a:endParaRPr lang="en-US" altLang="zh-CN" dirty="0"/>
            </a:p>
            <a:p>
              <a:pPr marL="0" lvl="1" indent="0"/>
              <a:r>
                <a:rPr lang="en-US" altLang="zh-CN" dirty="0" smtClean="0"/>
                <a:t>NFS for Unix, CIFS for Windows</a:t>
              </a:r>
              <a:endParaRPr lang="en-US" altLang="zh-CN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903540"/>
            <a:ext cx="5513057" cy="702130"/>
            <a:chOff x="844893" y="2903540"/>
            <a:chExt cx="5513057" cy="702130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290354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分布式文件系统的挑战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9035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3453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/>
            <p:nvPr/>
          </p:nvSpPr>
          <p:spPr>
            <a:xfrm>
              <a:off x="1394985" y="3240548"/>
              <a:ext cx="496296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客户端和客户端上的用户辨别起来很复杂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48174" y="3528118"/>
            <a:ext cx="3023826" cy="365122"/>
            <a:chOff x="1548174" y="3528118"/>
            <a:chExt cx="3023826" cy="3651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48174" y="36328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/>
            <p:nvPr/>
          </p:nvSpPr>
          <p:spPr>
            <a:xfrm>
              <a:off x="1680737" y="3528118"/>
              <a:ext cx="289126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例如</a:t>
              </a:r>
              <a:r>
                <a:rPr lang="en-US" altLang="zh-CN" dirty="0" smtClean="0"/>
                <a:t>, NFS</a:t>
              </a:r>
              <a:r>
                <a:rPr lang="zh-CN" altLang="en-US" dirty="0" smtClean="0"/>
                <a:t>是不安全的</a:t>
              </a:r>
              <a:endParaRPr lang="en-US" altLang="zh-CN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3859226"/>
            <a:ext cx="1737942" cy="365122"/>
            <a:chOff x="1262422" y="3859226"/>
            <a:chExt cx="1737942" cy="3651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9781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3859226"/>
              <a:ext cx="160537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>
                  <a:solidFill>
                    <a:srgbClr val="C00000"/>
                  </a:solidFill>
                </a:rPr>
                <a:t>一致性</a:t>
              </a:r>
              <a:r>
                <a:rPr lang="zh-CN" altLang="en-US" dirty="0" smtClean="0"/>
                <a:t>问题</a:t>
              </a:r>
              <a:endParaRPr lang="en-US" altLang="zh-CN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4191016"/>
            <a:ext cx="2023694" cy="365122"/>
            <a:chOff x="1262422" y="4191016"/>
            <a:chExt cx="2023694" cy="365122"/>
          </a:xfrm>
        </p:grpSpPr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3099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9" name="内容占位符 2"/>
            <p:cNvSpPr txBox="1"/>
            <p:nvPr/>
          </p:nvSpPr>
          <p:spPr>
            <a:xfrm>
              <a:off x="1394985" y="4191016"/>
              <a:ext cx="1891131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错误处理模式</a:t>
              </a:r>
              <a:endParaRPr lang="en-US" altLang="zh-CN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/>
              <a:t>文件系统的概念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</a:t>
            </a:r>
            <a:r>
              <a:rPr lang="zh-CN" altLang="en-US" dirty="0"/>
              <a:t>的实现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1583967" cy="428628"/>
            <a:chOff x="844893" y="1019164"/>
            <a:chExt cx="158396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分层结构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262422" y="1357304"/>
            <a:ext cx="6333914" cy="358322"/>
            <a:chOff x="1262422" y="1357304"/>
            <a:chExt cx="6333914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620135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虚拟（逻辑）文件系统</a:t>
              </a:r>
              <a:r>
                <a:rPr lang="en-US" altLang="zh-CN" dirty="0" smtClean="0"/>
                <a:t>(VFS, Virtual File System)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685466"/>
            <a:ext cx="3095264" cy="358322"/>
            <a:chOff x="1262422" y="1685466"/>
            <a:chExt cx="309526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1685466"/>
              <a:ext cx="296270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特定文件系统模块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71538" y="3295646"/>
            <a:ext cx="5181600" cy="1676400"/>
            <a:chOff x="1071538" y="3295646"/>
            <a:chExt cx="5181600" cy="1676400"/>
          </a:xfrm>
        </p:grpSpPr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10715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ext2</a:t>
              </a: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21383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fat</a:t>
              </a:r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auto">
            <a:xfrm>
              <a:off x="32051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iso9660</a:t>
              </a: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42719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600" b="1" dirty="0" err="1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nfs</a:t>
              </a:r>
              <a:endParaRPr lang="en-US" altLang="zh-CN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53387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sz="1600" b="1" dirty="0" err="1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smb</a:t>
              </a:r>
              <a:endParaRPr lang="en-US" altLang="zh-CN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1071538" y="4514846"/>
              <a:ext cx="3048000" cy="457200"/>
            </a:xfrm>
            <a:prstGeom prst="rect">
              <a:avLst/>
            </a:prstGeom>
            <a:noFill/>
            <a:ln w="12700" cap="rnd">
              <a:noFill/>
              <a:prstDash val="sysDot"/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设备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I</a:t>
              </a:r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/O</a:t>
              </a: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4271938" y="4514846"/>
              <a:ext cx="1981200" cy="457200"/>
            </a:xfrm>
            <a:prstGeom prst="rect">
              <a:avLst/>
            </a:prstGeom>
            <a:noFill/>
            <a:ln w="12700" cap="rnd">
              <a:noFill/>
              <a:prstDash val="sysDot"/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16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网络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I</a:t>
              </a:r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/O</a:t>
              </a:r>
            </a:p>
          </p:txBody>
        </p:sp>
        <p:grpSp>
          <p:nvGrpSpPr>
            <p:cNvPr id="52" name="Group 14"/>
            <p:cNvGrpSpPr/>
            <p:nvPr/>
          </p:nvGrpSpPr>
          <p:grpSpPr bwMode="auto">
            <a:xfrm>
              <a:off x="1528738" y="3295646"/>
              <a:ext cx="4267200" cy="381000"/>
              <a:chOff x="0" y="0"/>
              <a:chExt cx="2688" cy="144"/>
            </a:xfrm>
          </p:grpSpPr>
          <p:sp>
            <p:nvSpPr>
              <p:cNvPr id="53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9"/>
              <p:cNvSpPr>
                <a:spLocks noChangeShapeType="1"/>
              </p:cNvSpPr>
              <p:nvPr/>
            </p:nvSpPr>
            <p:spPr bwMode="auto">
              <a:xfrm>
                <a:off x="672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20"/>
              <p:cNvSpPr>
                <a:spLocks noChangeShapeType="1"/>
              </p:cNvSpPr>
              <p:nvPr/>
            </p:nvSpPr>
            <p:spPr bwMode="auto">
              <a:xfrm>
                <a:off x="1344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21"/>
              <p:cNvSpPr>
                <a:spLocks noChangeShapeType="1"/>
              </p:cNvSpPr>
              <p:nvPr/>
            </p:nvSpPr>
            <p:spPr bwMode="auto">
              <a:xfrm>
                <a:off x="2016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22"/>
              <p:cNvSpPr>
                <a:spLocks noChangeShapeType="1"/>
              </p:cNvSpPr>
              <p:nvPr/>
            </p:nvSpPr>
            <p:spPr bwMode="auto">
              <a:xfrm>
                <a:off x="2688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071538" y="2069034"/>
            <a:ext cx="5228654" cy="1226612"/>
            <a:chOff x="1071538" y="2069034"/>
            <a:chExt cx="5228654" cy="1226612"/>
          </a:xfrm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1071538" y="2457446"/>
              <a:ext cx="5228654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虚拟文件系统</a:t>
              </a:r>
              <a:endParaRPr lang="en-US" altLang="zh-CN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071538" y="2069034"/>
              <a:ext cx="5228654" cy="388411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ap="rnd">
              <a:noFill/>
              <a:prstDash val="sysDot"/>
              <a:miter lim="800000"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文件</a:t>
              </a:r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/</a:t>
              </a:r>
              <a:r>
                <a:rPr lang="zh-CN" altLang="en-US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文件系统</a:t>
              </a:r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API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虚拟文件系统</a:t>
            </a:r>
            <a:r>
              <a:rPr lang="en-US" altLang="zh-CN" dirty="0" smtClean="0"/>
              <a:t> (VFS)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3941421" cy="696462"/>
            <a:chOff x="844893" y="1019164"/>
            <a:chExt cx="3941421" cy="696462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目的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339132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对所有不同文件系统的抽象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71632"/>
            <a:ext cx="4370049" cy="702130"/>
            <a:chOff x="844893" y="1671632"/>
            <a:chExt cx="4370049" cy="702130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1671632"/>
              <a:ext cx="7858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功能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16716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1134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/>
            <p:nvPr/>
          </p:nvSpPr>
          <p:spPr>
            <a:xfrm>
              <a:off x="1394985" y="2008640"/>
              <a:ext cx="381995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提供相同的文件和文件系统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接口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96210"/>
            <a:ext cx="5095528" cy="365122"/>
            <a:chOff x="1262422" y="2296210"/>
            <a:chExt cx="5095528" cy="3651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4009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/>
            <p:nvPr/>
          </p:nvSpPr>
          <p:spPr>
            <a:xfrm>
              <a:off x="1394985" y="2296210"/>
              <a:ext cx="496296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管理所有文件和文件系统关联的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数据结构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627318"/>
            <a:ext cx="3595330" cy="365122"/>
            <a:chOff x="1262422" y="2627318"/>
            <a:chExt cx="3595330" cy="3651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7320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2627318"/>
              <a:ext cx="346276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高效查询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例程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遍历文件系统</a:t>
              </a:r>
              <a:endParaRPr lang="en-US" altLang="zh-CN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959108"/>
            <a:ext cx="3738206" cy="365122"/>
            <a:chOff x="1262422" y="2959108"/>
            <a:chExt cx="3738206" cy="365122"/>
          </a:xfrm>
        </p:grpSpPr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063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9" name="内容占位符 2"/>
            <p:cNvSpPr txBox="1"/>
            <p:nvPr/>
          </p:nvSpPr>
          <p:spPr>
            <a:xfrm>
              <a:off x="1394985" y="2959108"/>
              <a:ext cx="360564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与特定文件系统模块的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交互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文件系统基本数据结构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3" y="101688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文件卷控制块</a:t>
              </a:r>
              <a:r>
                <a:rPr lang="en-US" altLang="zh-CN" dirty="0" smtClean="0"/>
                <a:t> (Unix: “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355024"/>
            <a:ext cx="4309710" cy="928694"/>
            <a:chOff x="1262422" y="1181698"/>
            <a:chExt cx="4309710" cy="928694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2864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181698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每个文件系统一个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597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/>
            <p:nvPr/>
          </p:nvSpPr>
          <p:spPr>
            <a:xfrm>
              <a:off x="1394985" y="1492850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文件系统详细信息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904016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/>
            <p:nvPr/>
          </p:nvSpPr>
          <p:spPr>
            <a:xfrm>
              <a:off x="1394985" y="1799240"/>
              <a:ext cx="4177147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块、块大小、空余块、计数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指针等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文件系统基本数据结构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3" y="101688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文件卷控制块</a:t>
              </a:r>
              <a:r>
                <a:rPr lang="en-US" altLang="zh-CN" dirty="0" smtClean="0"/>
                <a:t> (Unix: “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4893" y="1416994"/>
            <a:ext cx="5727371" cy="428628"/>
            <a:chOff x="844893" y="2108804"/>
            <a:chExt cx="5727371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108804"/>
              <a:ext cx="5429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文件控制块</a:t>
              </a:r>
              <a:r>
                <a:rPr lang="en-US" altLang="zh-CN" dirty="0" smtClean="0"/>
                <a:t>(Unix: “</a:t>
              </a:r>
              <a:r>
                <a:rPr lang="en-US" altLang="zh-CN" dirty="0" err="1" smtClean="0"/>
                <a:t>vnode</a:t>
              </a:r>
              <a:r>
                <a:rPr lang="en-US" altLang="zh-CN" dirty="0" smtClean="0"/>
                <a:t>” or “</a:t>
              </a:r>
              <a:r>
                <a:rPr lang="en-US" altLang="zh-CN" dirty="0" err="1" smtClean="0">
                  <a:solidFill>
                    <a:srgbClr val="C00000"/>
                  </a:solidFill>
                </a:rPr>
                <a:t>inode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16" name="TextBox 22"/>
            <p:cNvSpPr txBox="1"/>
            <p:nvPr/>
          </p:nvSpPr>
          <p:spPr>
            <a:xfrm>
              <a:off x="844893" y="21088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1755134"/>
            <a:ext cx="5037770" cy="928694"/>
            <a:chOff x="1262422" y="2446944"/>
            <a:chExt cx="5037770" cy="928694"/>
          </a:xfrm>
        </p:grpSpPr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5517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/>
            <p:nvPr/>
          </p:nvSpPr>
          <p:spPr>
            <a:xfrm>
              <a:off x="1394985" y="2446944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每个文件一个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8628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394985" y="2758096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文件详细信息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169262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5" y="3064486"/>
              <a:ext cx="4905207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访问权限、拥有者、大小、数据块位置等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文件系统基本数据结构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3" y="101688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文件卷控制块</a:t>
              </a:r>
              <a:r>
                <a:rPr lang="en-US" altLang="zh-CN" dirty="0" smtClean="0"/>
                <a:t> (Unix: “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4893" y="1416994"/>
            <a:ext cx="5727371" cy="428628"/>
            <a:chOff x="844893" y="2108804"/>
            <a:chExt cx="5727371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108804"/>
              <a:ext cx="5429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文件控制块</a:t>
              </a:r>
              <a:r>
                <a:rPr lang="en-US" altLang="zh-CN" dirty="0" smtClean="0"/>
                <a:t>(Unix: “</a:t>
              </a:r>
              <a:r>
                <a:rPr lang="en-US" altLang="zh-CN" dirty="0" err="1" smtClean="0"/>
                <a:t>vnode</a:t>
              </a:r>
              <a:r>
                <a:rPr lang="en-US" altLang="zh-CN" dirty="0" smtClean="0"/>
                <a:t>” or “</a:t>
              </a:r>
              <a:r>
                <a:rPr lang="en-US" altLang="zh-CN" dirty="0" err="1" smtClean="0">
                  <a:solidFill>
                    <a:srgbClr val="C00000"/>
                  </a:solidFill>
                </a:rPr>
                <a:t>inode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16" name="TextBox 22"/>
            <p:cNvSpPr txBox="1"/>
            <p:nvPr/>
          </p:nvSpPr>
          <p:spPr>
            <a:xfrm>
              <a:off x="844893" y="21088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4893" y="1841359"/>
            <a:ext cx="4084297" cy="428628"/>
            <a:chOff x="844893" y="3369288"/>
            <a:chExt cx="4084297" cy="428628"/>
          </a:xfrm>
        </p:grpSpPr>
        <p:sp>
          <p:nvSpPr>
            <p:cNvPr id="30" name="内容占位符 2"/>
            <p:cNvSpPr txBox="1"/>
            <p:nvPr/>
          </p:nvSpPr>
          <p:spPr>
            <a:xfrm>
              <a:off x="1142976" y="3369288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目录项</a:t>
              </a:r>
              <a:r>
                <a:rPr lang="en-US" altLang="zh-CN" dirty="0" smtClean="0"/>
                <a:t> (Linux: “</a:t>
              </a:r>
              <a:r>
                <a:rPr lang="en-US" altLang="zh-CN" dirty="0" err="1" smtClean="0"/>
                <a:t>dentry</a:t>
              </a:r>
              <a:r>
                <a:rPr lang="en-US" altLang="zh-CN" dirty="0" smtClean="0"/>
                <a:t>”)</a:t>
              </a:r>
              <a:endParaRPr lang="en-US" altLang="zh-CN" dirty="0"/>
            </a:p>
          </p:txBody>
        </p:sp>
        <p:sp>
          <p:nvSpPr>
            <p:cNvPr id="31" name="TextBox 39"/>
            <p:cNvSpPr txBox="1"/>
            <p:nvPr/>
          </p:nvSpPr>
          <p:spPr>
            <a:xfrm>
              <a:off x="844893" y="33692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62422" y="2179499"/>
            <a:ext cx="6167098" cy="928694"/>
            <a:chOff x="1262422" y="3707428"/>
            <a:chExt cx="6167098" cy="928694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8122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3707428"/>
              <a:ext cx="360564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每个目录项一个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目录和文件</a:t>
              </a:r>
              <a:r>
                <a:rPr lang="en-US" altLang="zh-CN" dirty="0" smtClean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1233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/>
            <p:nvPr/>
          </p:nvSpPr>
          <p:spPr>
            <a:xfrm>
              <a:off x="1394985" y="4018580"/>
              <a:ext cx="603453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将目录项数据结构及树型布局编码成树型数据结构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429746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94985" y="4324970"/>
              <a:ext cx="4605775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指向文件控制块、父目录、子目录等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文件系统的组织视图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60502" y="1138226"/>
            <a:ext cx="2236886" cy="432000"/>
            <a:chOff x="1660502" y="1138226"/>
            <a:chExt cx="2236886" cy="432000"/>
          </a:xfrm>
        </p:grpSpPr>
        <p:grpSp>
          <p:nvGrpSpPr>
            <p:cNvPr id="68" name="组合 67"/>
            <p:cNvGrpSpPr/>
            <p:nvPr/>
          </p:nvGrpSpPr>
          <p:grpSpPr>
            <a:xfrm>
              <a:off x="1660502" y="1138226"/>
              <a:ext cx="571504" cy="432000"/>
              <a:chOff x="1139825" y="1000114"/>
              <a:chExt cx="571504" cy="432000"/>
            </a:xfrm>
          </p:grpSpPr>
          <p:sp>
            <p:nvSpPr>
              <p:cNvPr id="150" name="矩形 149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TextBox 67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err="1" smtClean="0">
                    <a:solidFill>
                      <a:srgbClr val="11576A"/>
                    </a:solidFill>
                    <a:latin typeface="+mn-ea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428990" y="1138226"/>
              <a:ext cx="468398" cy="432000"/>
              <a:chOff x="1176314" y="2000246"/>
              <a:chExt cx="468398" cy="432000"/>
            </a:xfrm>
          </p:grpSpPr>
          <p:sp>
            <p:nvSpPr>
              <p:cNvPr id="148" name="矩形 14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TextBox 7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81" name="直接箭头连接符 80"/>
            <p:cNvCxnSpPr/>
            <p:nvPr/>
          </p:nvCxnSpPr>
          <p:spPr>
            <a:xfrm flipV="1">
              <a:off x="2165331" y="1343025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2341544" y="1570226"/>
            <a:ext cx="2643206" cy="1554182"/>
            <a:chOff x="2341544" y="1570226"/>
            <a:chExt cx="2643206" cy="1554182"/>
          </a:xfrm>
        </p:grpSpPr>
        <p:grpSp>
          <p:nvGrpSpPr>
            <p:cNvPr id="70" name="组合 69"/>
            <p:cNvGrpSpPr/>
            <p:nvPr/>
          </p:nvGrpSpPr>
          <p:grpSpPr>
            <a:xfrm>
              <a:off x="2719372" y="1909758"/>
              <a:ext cx="468398" cy="432000"/>
              <a:chOff x="1176314" y="2000246"/>
              <a:chExt cx="468398" cy="432000"/>
            </a:xfrm>
          </p:grpSpPr>
          <p:sp>
            <p:nvSpPr>
              <p:cNvPr id="146" name="矩形 14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TextBox 7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3441690" y="1909758"/>
              <a:ext cx="468398" cy="432000"/>
              <a:chOff x="1176314" y="2000246"/>
              <a:chExt cx="468398" cy="432000"/>
            </a:xfrm>
          </p:grpSpPr>
          <p:sp>
            <p:nvSpPr>
              <p:cNvPr id="144" name="矩形 143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TextBox 78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164008" y="1909758"/>
              <a:ext cx="468398" cy="432000"/>
              <a:chOff x="1176314" y="2000246"/>
              <a:chExt cx="468398" cy="432000"/>
            </a:xfrm>
          </p:grpSpPr>
          <p:sp>
            <p:nvSpPr>
              <p:cNvPr id="142" name="矩形 14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TextBox 8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341544" y="2692408"/>
              <a:ext cx="468398" cy="432000"/>
              <a:chOff x="1176314" y="2000246"/>
              <a:chExt cx="468398" cy="432000"/>
            </a:xfrm>
          </p:grpSpPr>
          <p:sp>
            <p:nvSpPr>
              <p:cNvPr id="140" name="矩形 13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TextBox 86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3068632" y="2692408"/>
              <a:ext cx="468398" cy="432000"/>
              <a:chOff x="1176314" y="2000246"/>
              <a:chExt cx="468398" cy="432000"/>
            </a:xfrm>
          </p:grpSpPr>
          <p:sp>
            <p:nvSpPr>
              <p:cNvPr id="138" name="矩形 13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TextBox 89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516352" y="2692408"/>
              <a:ext cx="468398" cy="432000"/>
              <a:chOff x="1176314" y="2000246"/>
              <a:chExt cx="468398" cy="432000"/>
            </a:xfrm>
          </p:grpSpPr>
          <p:sp>
            <p:nvSpPr>
              <p:cNvPr id="136" name="矩形 13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TextBox 9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82" name="直接箭头连接符 81"/>
            <p:cNvCxnSpPr>
              <a:stCxn id="148" idx="2"/>
              <a:endCxn id="144" idx="0"/>
            </p:cNvCxnSpPr>
            <p:nvPr/>
          </p:nvCxnSpPr>
          <p:spPr>
            <a:xfrm rot="16200000" flipH="1">
              <a:off x="3489472" y="1736879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endCxn id="146" idx="0"/>
            </p:cNvCxnSpPr>
            <p:nvPr/>
          </p:nvCxnSpPr>
          <p:spPr>
            <a:xfrm rot="10800000" flipV="1">
              <a:off x="3047994" y="1571624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endCxn id="142" idx="0"/>
            </p:cNvCxnSpPr>
            <p:nvPr/>
          </p:nvCxnSpPr>
          <p:spPr>
            <a:xfrm>
              <a:off x="3800468" y="1571625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146" idx="2"/>
              <a:endCxn id="140" idx="0"/>
            </p:cNvCxnSpPr>
            <p:nvPr/>
          </p:nvCxnSpPr>
          <p:spPr>
            <a:xfrm rot="5400000">
              <a:off x="2610793" y="2359859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146" idx="2"/>
              <a:endCxn id="138" idx="0"/>
            </p:cNvCxnSpPr>
            <p:nvPr/>
          </p:nvCxnSpPr>
          <p:spPr>
            <a:xfrm rot="16200000" flipH="1">
              <a:off x="2915592" y="2372673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142" idx="2"/>
              <a:endCxn id="136" idx="0"/>
            </p:cNvCxnSpPr>
            <p:nvPr/>
          </p:nvCxnSpPr>
          <p:spPr>
            <a:xfrm rot="16200000" flipH="1">
              <a:off x="4361810" y="2371092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316144" y="2341758"/>
            <a:ext cx="2722582" cy="1554174"/>
            <a:chOff x="2316144" y="2341758"/>
            <a:chExt cx="2722582" cy="1554174"/>
          </a:xfrm>
        </p:grpSpPr>
        <p:grpSp>
          <p:nvGrpSpPr>
            <p:cNvPr id="76" name="组合 75"/>
            <p:cNvGrpSpPr/>
            <p:nvPr/>
          </p:nvGrpSpPr>
          <p:grpSpPr>
            <a:xfrm>
              <a:off x="2316144" y="3463932"/>
              <a:ext cx="571504" cy="432000"/>
              <a:chOff x="1127125" y="1000114"/>
              <a:chExt cx="571504" cy="432000"/>
            </a:xfrm>
          </p:grpSpPr>
          <p:sp>
            <p:nvSpPr>
              <p:cNvPr id="134" name="矩形 13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TextBox 95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030524" y="3463932"/>
              <a:ext cx="571504" cy="432000"/>
              <a:chOff x="1127125" y="1000114"/>
              <a:chExt cx="571504" cy="432000"/>
            </a:xfrm>
          </p:grpSpPr>
          <p:sp>
            <p:nvSpPr>
              <p:cNvPr id="132" name="矩形 131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TextBox 98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3756018" y="3463932"/>
              <a:ext cx="571504" cy="432000"/>
              <a:chOff x="1127125" y="1000114"/>
              <a:chExt cx="571504" cy="432000"/>
            </a:xfrm>
          </p:grpSpPr>
          <p:sp>
            <p:nvSpPr>
              <p:cNvPr id="130" name="矩形 129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TextBox 101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4467222" y="3463932"/>
              <a:ext cx="571504" cy="432000"/>
              <a:chOff x="1127125" y="1000114"/>
              <a:chExt cx="571504" cy="432000"/>
            </a:xfrm>
          </p:grpSpPr>
          <p:sp>
            <p:nvSpPr>
              <p:cNvPr id="128" name="矩形 127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TextBox 104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87" name="直接箭头连接符 86"/>
            <p:cNvCxnSpPr>
              <a:stCxn id="140" idx="2"/>
              <a:endCxn id="134" idx="0"/>
            </p:cNvCxnSpPr>
            <p:nvPr/>
          </p:nvCxnSpPr>
          <p:spPr>
            <a:xfrm rot="16200000" flipH="1">
              <a:off x="2397334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16200000" flipH="1">
              <a:off x="3119530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rot="16200000" flipH="1">
              <a:off x="4548290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144" idx="2"/>
              <a:endCxn id="130" idx="0"/>
            </p:cNvCxnSpPr>
            <p:nvPr/>
          </p:nvCxnSpPr>
          <p:spPr>
            <a:xfrm rot="16200000" flipH="1">
              <a:off x="3286276" y="2724308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300140" y="3895931"/>
            <a:ext cx="4715412" cy="819723"/>
            <a:chOff x="1300140" y="3895931"/>
            <a:chExt cx="4715412" cy="819723"/>
          </a:xfrm>
        </p:grpSpPr>
        <p:grpSp>
          <p:nvGrpSpPr>
            <p:cNvPr id="80" name="组合 79"/>
            <p:cNvGrpSpPr/>
            <p:nvPr/>
          </p:nvGrpSpPr>
          <p:grpSpPr>
            <a:xfrm>
              <a:off x="1300140" y="4173550"/>
              <a:ext cx="4715412" cy="542104"/>
              <a:chOff x="2357422" y="4357700"/>
              <a:chExt cx="4715412" cy="542104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6" name="矩形 12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TextBox 10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4" name="矩形 12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TextBox 11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2" name="矩形 12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TextBox 115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0" name="矩形 11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TextBox 11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8" name="矩形 11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TextBox 121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6" name="矩形 11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TextBox 12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4" name="矩形 11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TextBox 127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2" name="矩形 11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TextBox 13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0" name="矩形 10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TextBox 133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92" name="直接箭头连接符 91"/>
            <p:cNvCxnSpPr>
              <a:stCxn id="134" idx="2"/>
              <a:endCxn id="127" idx="0"/>
            </p:cNvCxnSpPr>
            <p:nvPr/>
          </p:nvCxnSpPr>
          <p:spPr>
            <a:xfrm rot="5400000">
              <a:off x="1967847" y="3566378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134" idx="2"/>
              <a:endCxn id="125" idx="0"/>
            </p:cNvCxnSpPr>
            <p:nvPr/>
          </p:nvCxnSpPr>
          <p:spPr>
            <a:xfrm rot="5400000">
              <a:off x="2201210" y="3818791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134" idx="2"/>
              <a:endCxn id="123" idx="0"/>
            </p:cNvCxnSpPr>
            <p:nvPr/>
          </p:nvCxnSpPr>
          <p:spPr>
            <a:xfrm rot="16200000" flipH="1">
              <a:off x="2439335" y="4049066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132" idx="2"/>
              <a:endCxn id="119" idx="0"/>
            </p:cNvCxnSpPr>
            <p:nvPr/>
          </p:nvCxnSpPr>
          <p:spPr>
            <a:xfrm rot="16200000" flipH="1">
              <a:off x="3339449" y="3863331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130" idx="2"/>
              <a:endCxn id="121" idx="0"/>
            </p:cNvCxnSpPr>
            <p:nvPr/>
          </p:nvCxnSpPr>
          <p:spPr>
            <a:xfrm rot="5400000">
              <a:off x="3449784" y="3608441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130" idx="2"/>
              <a:endCxn id="117" idx="0"/>
            </p:cNvCxnSpPr>
            <p:nvPr/>
          </p:nvCxnSpPr>
          <p:spPr>
            <a:xfrm rot="16200000" flipH="1">
              <a:off x="3930797" y="3997478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128" idx="2"/>
              <a:endCxn id="115" idx="0"/>
            </p:cNvCxnSpPr>
            <p:nvPr/>
          </p:nvCxnSpPr>
          <p:spPr>
            <a:xfrm rot="5400000">
              <a:off x="4543574" y="4019601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128" idx="2"/>
              <a:endCxn id="113" idx="0"/>
            </p:cNvCxnSpPr>
            <p:nvPr/>
          </p:nvCxnSpPr>
          <p:spPr>
            <a:xfrm rot="16200000" flipH="1">
              <a:off x="4781699" y="3857780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128" idx="2"/>
              <a:endCxn id="111" idx="0"/>
            </p:cNvCxnSpPr>
            <p:nvPr/>
          </p:nvCxnSpPr>
          <p:spPr>
            <a:xfrm rot="16200000" flipH="1">
              <a:off x="5048398" y="3591080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文件系统的存储结构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370049" cy="1266834"/>
            <a:chOff x="844893" y="1019164"/>
            <a:chExt cx="4370049" cy="1266834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文件系统数据结构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374851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卷控制块</a:t>
              </a:r>
              <a:r>
                <a:rPr lang="en-US" altLang="zh-CN" dirty="0" smtClean="0"/>
                <a:t> (</a:t>
              </a:r>
              <a:r>
                <a:rPr lang="zh-CN" altLang="en-US" dirty="0" smtClean="0"/>
                <a:t>每个文件系统一个）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/>
            <p:nvPr/>
          </p:nvSpPr>
          <p:spPr>
            <a:xfrm>
              <a:off x="1394985" y="1668456"/>
              <a:ext cx="381995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文件控制块</a:t>
              </a:r>
              <a:r>
                <a:rPr lang="en-US" altLang="zh-CN" dirty="0" smtClean="0"/>
                <a:t> (</a:t>
              </a:r>
              <a:r>
                <a:rPr lang="zh-CN" altLang="en-US" dirty="0" smtClean="0"/>
                <a:t>每个文件一个）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079622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/>
            <p:nvPr/>
          </p:nvSpPr>
          <p:spPr>
            <a:xfrm>
              <a:off x="1394985" y="1974846"/>
              <a:ext cx="3391329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目录节点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每个目录项一个）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284410"/>
            <a:ext cx="3084165" cy="696462"/>
            <a:chOff x="844893" y="2284410"/>
            <a:chExt cx="3084165" cy="696462"/>
          </a:xfrm>
        </p:grpSpPr>
        <p:sp>
          <p:nvSpPr>
            <p:cNvPr id="22" name="内容占位符 2"/>
            <p:cNvSpPr txBox="1"/>
            <p:nvPr/>
          </p:nvSpPr>
          <p:spPr>
            <a:xfrm>
              <a:off x="1142976" y="2284410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持久存储在外存中</a:t>
              </a:r>
              <a:endParaRPr lang="en-US" altLang="zh-C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22844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7273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394985" y="2622550"/>
              <a:ext cx="253407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存储设备的数据块中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928940"/>
            <a:ext cx="2869851" cy="428628"/>
            <a:chOff x="844893" y="2928940"/>
            <a:chExt cx="2869851" cy="428628"/>
          </a:xfrm>
        </p:grpSpPr>
        <p:sp>
          <p:nvSpPr>
            <p:cNvPr id="36" name="内容占位符 2"/>
            <p:cNvSpPr txBox="1"/>
            <p:nvPr/>
          </p:nvSpPr>
          <p:spPr>
            <a:xfrm>
              <a:off x="1142976" y="2928940"/>
              <a:ext cx="25717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当需要时加载进内存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9289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267080"/>
            <a:ext cx="5024090" cy="358322"/>
            <a:chOff x="1262422" y="3267080"/>
            <a:chExt cx="5024090" cy="358322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3718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/>
            <p:nvPr/>
          </p:nvSpPr>
          <p:spPr>
            <a:xfrm>
              <a:off x="1394985" y="3267080"/>
              <a:ext cx="48915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卷控制模块</a:t>
              </a:r>
              <a:r>
                <a:rPr lang="en-US" altLang="zh-CN" dirty="0" smtClean="0"/>
                <a:t> : </a:t>
              </a:r>
              <a:r>
                <a:rPr lang="zh-CN" altLang="en-US" dirty="0" smtClean="0"/>
                <a:t>当文件系统挂载时进入内存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578232"/>
            <a:ext cx="4595462" cy="358322"/>
            <a:chOff x="1262422" y="3578232"/>
            <a:chExt cx="4595462" cy="358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6830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/>
            <p:nvPr/>
          </p:nvSpPr>
          <p:spPr>
            <a:xfrm>
              <a:off x="1394985" y="3578232"/>
              <a:ext cx="446289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文件控制块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当文件被访问时进入每次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884622"/>
            <a:ext cx="5166966" cy="311152"/>
            <a:chOff x="1262422" y="3884622"/>
            <a:chExt cx="5166966" cy="311152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989398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/>
            <p:nvPr/>
          </p:nvSpPr>
          <p:spPr>
            <a:xfrm>
              <a:off x="1394985" y="3884622"/>
              <a:ext cx="5034403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目录节点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在遍历一个文件路径时进入内存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文件系统的功能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03700"/>
            <a:ext cx="2869851" cy="400110"/>
            <a:chOff x="844893" y="760400"/>
            <a:chExt cx="2869851" cy="40011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60400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分配文件磁盘空间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60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02736"/>
            <a:ext cx="4524024" cy="980982"/>
            <a:chOff x="1262422" y="1087428"/>
            <a:chExt cx="4524024" cy="98098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1922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087428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管理文件块</a:t>
              </a:r>
              <a:r>
                <a:rPr lang="zh-CN" altLang="en-US" dirty="0"/>
                <a:t>（</a:t>
              </a:r>
              <a:r>
                <a:rPr lang="zh-CN" altLang="en-US" dirty="0" smtClean="0"/>
                <a:t>位置和顺序）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5017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139698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管理空闲空间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位置</a:t>
              </a:r>
              <a:r>
                <a:rPr lang="en-US" altLang="zh-CN" dirty="0" smtClean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803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394986" y="1711220"/>
              <a:ext cx="203400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分配算法 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策略</a:t>
              </a:r>
              <a:r>
                <a:rPr lang="en-US" altLang="zh-CN" dirty="0" smtClean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rot="5400000">
            <a:off x="-7643898" y="2500312"/>
            <a:ext cx="121444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合 207"/>
          <p:cNvGrpSpPr/>
          <p:nvPr/>
        </p:nvGrpSpPr>
        <p:grpSpPr>
          <a:xfrm>
            <a:off x="226658" y="4537452"/>
            <a:ext cx="7226002" cy="338554"/>
            <a:chOff x="246381" y="4794766"/>
            <a:chExt cx="7226002" cy="338554"/>
          </a:xfrm>
        </p:grpSpPr>
        <p:sp>
          <p:nvSpPr>
            <p:cNvPr id="144" name="TextBox 147"/>
            <p:cNvSpPr txBox="1"/>
            <p:nvPr/>
          </p:nvSpPr>
          <p:spPr>
            <a:xfrm>
              <a:off x="246381" y="4794766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Disk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>
              <a:off x="833405" y="4907033"/>
              <a:ext cx="6638978" cy="126000"/>
              <a:chOff x="1928794" y="4572014"/>
              <a:chExt cx="6638978" cy="126000"/>
            </a:xfrm>
            <a:noFill/>
          </p:grpSpPr>
          <p:sp>
            <p:nvSpPr>
              <p:cNvPr id="154" name="矩形 153"/>
              <p:cNvSpPr/>
              <p:nvPr/>
            </p:nvSpPr>
            <p:spPr>
              <a:xfrm>
                <a:off x="192879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205738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218597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231477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244293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257173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270054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282934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95750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3086305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321208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334088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346905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359785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372665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85523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398144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411003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4236255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436483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449104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461962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474604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487442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500062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512900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525563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538401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551021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563859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576501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589339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601959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614798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627460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640298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652918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665757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678562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691400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704020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716858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729521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742359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754979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767817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780380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793218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805838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818676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831339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844177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文件系统的存储视图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60502" y="781038"/>
            <a:ext cx="2236886" cy="432000"/>
            <a:chOff x="1660502" y="781038"/>
            <a:chExt cx="2236886" cy="432000"/>
          </a:xfrm>
        </p:grpSpPr>
        <p:grpSp>
          <p:nvGrpSpPr>
            <p:cNvPr id="5" name="组合 68"/>
            <p:cNvGrpSpPr/>
            <p:nvPr/>
          </p:nvGrpSpPr>
          <p:grpSpPr>
            <a:xfrm>
              <a:off x="1660502" y="781038"/>
              <a:ext cx="571504" cy="432000"/>
              <a:chOff x="1139825" y="1000114"/>
              <a:chExt cx="571504" cy="432000"/>
            </a:xfrm>
          </p:grpSpPr>
          <p:sp>
            <p:nvSpPr>
              <p:cNvPr id="89" name="矩形 88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err="1" smtClean="0">
                    <a:solidFill>
                      <a:srgbClr val="11576A"/>
                    </a:solidFill>
                    <a:latin typeface="+mn-ea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6" name="组合 72"/>
            <p:cNvGrpSpPr/>
            <p:nvPr/>
          </p:nvGrpSpPr>
          <p:grpSpPr>
            <a:xfrm>
              <a:off x="3428990" y="781038"/>
              <a:ext cx="468398" cy="432000"/>
              <a:chOff x="1176314" y="2000246"/>
              <a:chExt cx="468398" cy="432000"/>
            </a:xfrm>
          </p:grpSpPr>
          <p:sp>
            <p:nvSpPr>
              <p:cNvPr id="87" name="矩形 86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>
            <a:xfrm flipV="1">
              <a:off x="2165331" y="985837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2341544" y="1213038"/>
            <a:ext cx="2643206" cy="1554182"/>
            <a:chOff x="2341544" y="1213038"/>
            <a:chExt cx="2643206" cy="1554182"/>
          </a:xfrm>
        </p:grpSpPr>
        <p:grpSp>
          <p:nvGrpSpPr>
            <p:cNvPr id="7" name="组合 73"/>
            <p:cNvGrpSpPr/>
            <p:nvPr/>
          </p:nvGrpSpPr>
          <p:grpSpPr>
            <a:xfrm>
              <a:off x="2719372" y="1552570"/>
              <a:ext cx="468398" cy="432000"/>
              <a:chOff x="1176314" y="2000246"/>
              <a:chExt cx="468398" cy="432000"/>
            </a:xfrm>
          </p:grpSpPr>
          <p:sp>
            <p:nvSpPr>
              <p:cNvPr id="85" name="矩形 84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" name="组合 76"/>
            <p:cNvGrpSpPr/>
            <p:nvPr/>
          </p:nvGrpSpPr>
          <p:grpSpPr>
            <a:xfrm>
              <a:off x="3441690" y="1552570"/>
              <a:ext cx="468398" cy="432000"/>
              <a:chOff x="1176314" y="2000246"/>
              <a:chExt cx="468398" cy="432000"/>
            </a:xfrm>
          </p:grpSpPr>
          <p:sp>
            <p:nvSpPr>
              <p:cNvPr id="83" name="矩形 82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0" name="组合 79"/>
            <p:cNvGrpSpPr/>
            <p:nvPr/>
          </p:nvGrpSpPr>
          <p:grpSpPr>
            <a:xfrm>
              <a:off x="4164008" y="1552570"/>
              <a:ext cx="468398" cy="432000"/>
              <a:chOff x="1176314" y="2000246"/>
              <a:chExt cx="468398" cy="432000"/>
            </a:xfrm>
          </p:grpSpPr>
          <p:sp>
            <p:nvSpPr>
              <p:cNvPr id="81" name="矩形 80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1" name="组合 84"/>
            <p:cNvGrpSpPr/>
            <p:nvPr/>
          </p:nvGrpSpPr>
          <p:grpSpPr>
            <a:xfrm>
              <a:off x="2341544" y="2335220"/>
              <a:ext cx="468398" cy="432000"/>
              <a:chOff x="1176314" y="2000246"/>
              <a:chExt cx="468398" cy="432000"/>
            </a:xfrm>
          </p:grpSpPr>
          <p:sp>
            <p:nvSpPr>
              <p:cNvPr id="79" name="矩形 78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2" name="组合 87"/>
            <p:cNvGrpSpPr/>
            <p:nvPr/>
          </p:nvGrpSpPr>
          <p:grpSpPr>
            <a:xfrm>
              <a:off x="3068632" y="2335220"/>
              <a:ext cx="468398" cy="432000"/>
              <a:chOff x="1176314" y="2000246"/>
              <a:chExt cx="468398" cy="432000"/>
            </a:xfrm>
          </p:grpSpPr>
          <p:sp>
            <p:nvSpPr>
              <p:cNvPr id="77" name="矩形 76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3" name="组合 90"/>
            <p:cNvGrpSpPr/>
            <p:nvPr/>
          </p:nvGrpSpPr>
          <p:grpSpPr>
            <a:xfrm>
              <a:off x="4516352" y="2335220"/>
              <a:ext cx="468398" cy="432000"/>
              <a:chOff x="1176314" y="2000246"/>
              <a:chExt cx="468398" cy="432000"/>
            </a:xfrm>
          </p:grpSpPr>
          <p:sp>
            <p:nvSpPr>
              <p:cNvPr id="75" name="矩形 74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20" name="直接箭头连接符 19"/>
            <p:cNvCxnSpPr>
              <a:stCxn id="87" idx="2"/>
              <a:endCxn id="83" idx="0"/>
            </p:cNvCxnSpPr>
            <p:nvPr/>
          </p:nvCxnSpPr>
          <p:spPr>
            <a:xfrm rot="16200000" flipH="1">
              <a:off x="3489472" y="1379691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85" idx="0"/>
            </p:cNvCxnSpPr>
            <p:nvPr/>
          </p:nvCxnSpPr>
          <p:spPr>
            <a:xfrm rot="10800000" flipV="1">
              <a:off x="3047994" y="1214436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1" idx="0"/>
            </p:cNvCxnSpPr>
            <p:nvPr/>
          </p:nvCxnSpPr>
          <p:spPr>
            <a:xfrm>
              <a:off x="3800468" y="1214437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5" idx="2"/>
              <a:endCxn id="79" idx="0"/>
            </p:cNvCxnSpPr>
            <p:nvPr/>
          </p:nvCxnSpPr>
          <p:spPr>
            <a:xfrm rot="5400000">
              <a:off x="2610793" y="2002671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5" idx="2"/>
              <a:endCxn id="77" idx="0"/>
            </p:cNvCxnSpPr>
            <p:nvPr/>
          </p:nvCxnSpPr>
          <p:spPr>
            <a:xfrm rot="16200000" flipH="1">
              <a:off x="2915592" y="2015485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81" idx="2"/>
              <a:endCxn id="75" idx="0"/>
            </p:cNvCxnSpPr>
            <p:nvPr/>
          </p:nvCxnSpPr>
          <p:spPr>
            <a:xfrm rot="16200000" flipH="1">
              <a:off x="4361810" y="2013904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2316144" y="1984570"/>
            <a:ext cx="2722582" cy="1554174"/>
            <a:chOff x="2316144" y="1984570"/>
            <a:chExt cx="2722582" cy="1554174"/>
          </a:xfrm>
        </p:grpSpPr>
        <p:grpSp>
          <p:nvGrpSpPr>
            <p:cNvPr id="14" name="组合 93"/>
            <p:cNvGrpSpPr/>
            <p:nvPr/>
          </p:nvGrpSpPr>
          <p:grpSpPr>
            <a:xfrm>
              <a:off x="2316144" y="3106744"/>
              <a:ext cx="571504" cy="432000"/>
              <a:chOff x="1127125" y="1000114"/>
              <a:chExt cx="571504" cy="432000"/>
            </a:xfrm>
          </p:grpSpPr>
          <p:sp>
            <p:nvSpPr>
              <p:cNvPr id="73" name="矩形 72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5" name="组合 96"/>
            <p:cNvGrpSpPr/>
            <p:nvPr/>
          </p:nvGrpSpPr>
          <p:grpSpPr>
            <a:xfrm>
              <a:off x="3030524" y="3106744"/>
              <a:ext cx="571504" cy="432000"/>
              <a:chOff x="1127125" y="1000114"/>
              <a:chExt cx="571504" cy="432000"/>
            </a:xfrm>
          </p:grpSpPr>
          <p:sp>
            <p:nvSpPr>
              <p:cNvPr id="71" name="矩形 70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6" name="组合 99"/>
            <p:cNvGrpSpPr/>
            <p:nvPr/>
          </p:nvGrpSpPr>
          <p:grpSpPr>
            <a:xfrm>
              <a:off x="3756018" y="3106744"/>
              <a:ext cx="571504" cy="432000"/>
              <a:chOff x="1127125" y="1000114"/>
              <a:chExt cx="571504" cy="432000"/>
            </a:xfrm>
          </p:grpSpPr>
          <p:sp>
            <p:nvSpPr>
              <p:cNvPr id="69" name="矩形 68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7" name="组合 102"/>
            <p:cNvGrpSpPr/>
            <p:nvPr/>
          </p:nvGrpSpPr>
          <p:grpSpPr>
            <a:xfrm>
              <a:off x="4467222" y="3106744"/>
              <a:ext cx="571504" cy="432000"/>
              <a:chOff x="1127125" y="1000114"/>
              <a:chExt cx="571504" cy="432000"/>
            </a:xfrm>
          </p:grpSpPr>
          <p:sp>
            <p:nvSpPr>
              <p:cNvPr id="66" name="矩形 65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25" name="直接箭头连接符 24"/>
            <p:cNvCxnSpPr>
              <a:stCxn id="79" idx="2"/>
              <a:endCxn id="73" idx="0"/>
            </p:cNvCxnSpPr>
            <p:nvPr/>
          </p:nvCxnSpPr>
          <p:spPr>
            <a:xfrm rot="16200000" flipH="1">
              <a:off x="2397334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3119530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16200000" flipH="1">
              <a:off x="4548290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83" idx="2"/>
              <a:endCxn id="69" idx="0"/>
            </p:cNvCxnSpPr>
            <p:nvPr/>
          </p:nvCxnSpPr>
          <p:spPr>
            <a:xfrm rot="16200000" flipH="1">
              <a:off x="3286276" y="2367120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组合 206"/>
          <p:cNvGrpSpPr/>
          <p:nvPr/>
        </p:nvGrpSpPr>
        <p:grpSpPr>
          <a:xfrm>
            <a:off x="1300140" y="3538743"/>
            <a:ext cx="4715412" cy="819723"/>
            <a:chOff x="1300140" y="3538743"/>
            <a:chExt cx="4715412" cy="819723"/>
          </a:xfrm>
        </p:grpSpPr>
        <p:grpSp>
          <p:nvGrpSpPr>
            <p:cNvPr id="18" name="组合 134"/>
            <p:cNvGrpSpPr/>
            <p:nvPr/>
          </p:nvGrpSpPr>
          <p:grpSpPr>
            <a:xfrm>
              <a:off x="1300140" y="3816362"/>
              <a:ext cx="4715412" cy="542104"/>
              <a:chOff x="2357422" y="4357700"/>
              <a:chExt cx="4715412" cy="542104"/>
            </a:xfrm>
          </p:grpSpPr>
          <p:grpSp>
            <p:nvGrpSpPr>
              <p:cNvPr id="39" name="组合 109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4" name="矩形 6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0" name="组合 110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2" name="矩形 6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1" name="组合 113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0" name="矩形 5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2" name="组合 116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8" name="矩形 5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3" name="组合 119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6" name="矩形 5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4" name="组合 122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4" name="矩形 5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5" name="组合 125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2" name="矩形 5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6" name="组合 128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0" name="矩形 4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7" name="组合 131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48" name="矩形 4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30" name="直接箭头连接符 29"/>
            <p:cNvCxnSpPr>
              <a:stCxn id="73" idx="2"/>
              <a:endCxn id="65" idx="0"/>
            </p:cNvCxnSpPr>
            <p:nvPr/>
          </p:nvCxnSpPr>
          <p:spPr>
            <a:xfrm rot="5400000">
              <a:off x="1967847" y="3209190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73" idx="2"/>
              <a:endCxn id="63" idx="0"/>
            </p:cNvCxnSpPr>
            <p:nvPr/>
          </p:nvCxnSpPr>
          <p:spPr>
            <a:xfrm rot="5400000">
              <a:off x="2201210" y="3461603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3" idx="2"/>
              <a:endCxn id="61" idx="0"/>
            </p:cNvCxnSpPr>
            <p:nvPr/>
          </p:nvCxnSpPr>
          <p:spPr>
            <a:xfrm rot="16200000" flipH="1">
              <a:off x="2439335" y="3691878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71" idx="2"/>
              <a:endCxn id="57" idx="0"/>
            </p:cNvCxnSpPr>
            <p:nvPr/>
          </p:nvCxnSpPr>
          <p:spPr>
            <a:xfrm rot="16200000" flipH="1">
              <a:off x="3339449" y="3506143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9" idx="2"/>
              <a:endCxn id="59" idx="0"/>
            </p:cNvCxnSpPr>
            <p:nvPr/>
          </p:nvCxnSpPr>
          <p:spPr>
            <a:xfrm rot="5400000">
              <a:off x="3449784" y="3251253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69" idx="2"/>
              <a:endCxn id="55" idx="0"/>
            </p:cNvCxnSpPr>
            <p:nvPr/>
          </p:nvCxnSpPr>
          <p:spPr>
            <a:xfrm rot="16200000" flipH="1">
              <a:off x="3930797" y="3640290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66" idx="2"/>
              <a:endCxn id="53" idx="0"/>
            </p:cNvCxnSpPr>
            <p:nvPr/>
          </p:nvCxnSpPr>
          <p:spPr>
            <a:xfrm rot="5400000">
              <a:off x="4543574" y="3662413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66" idx="2"/>
              <a:endCxn id="51" idx="0"/>
            </p:cNvCxnSpPr>
            <p:nvPr/>
          </p:nvCxnSpPr>
          <p:spPr>
            <a:xfrm rot="16200000" flipH="1">
              <a:off x="4781699" y="3500592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66" idx="2"/>
              <a:endCxn id="49" idx="0"/>
            </p:cNvCxnSpPr>
            <p:nvPr/>
          </p:nvCxnSpPr>
          <p:spPr>
            <a:xfrm rot="16200000" flipH="1">
              <a:off x="5048398" y="3233892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组合 208"/>
          <p:cNvGrpSpPr/>
          <p:nvPr/>
        </p:nvGrpSpPr>
        <p:grpSpPr>
          <a:xfrm>
            <a:off x="813682" y="4651759"/>
            <a:ext cx="254590" cy="126000"/>
            <a:chOff x="813682" y="4731766"/>
            <a:chExt cx="254590" cy="126000"/>
          </a:xfrm>
        </p:grpSpPr>
        <p:sp>
          <p:nvSpPr>
            <p:cNvPr id="92" name="矩形 91"/>
            <p:cNvSpPr/>
            <p:nvPr/>
          </p:nvSpPr>
          <p:spPr>
            <a:xfrm>
              <a:off x="81368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94227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2028825" y="4527712"/>
            <a:ext cx="1601691" cy="250047"/>
            <a:chOff x="2028825" y="4607719"/>
            <a:chExt cx="1601691" cy="250047"/>
          </a:xfrm>
        </p:grpSpPr>
        <p:sp>
          <p:nvSpPr>
            <p:cNvPr id="106" name="矩形 105"/>
            <p:cNvSpPr/>
            <p:nvPr/>
          </p:nvSpPr>
          <p:spPr>
            <a:xfrm>
              <a:off x="261154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274012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86633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299491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3121143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324972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337593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350451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任意多边形 146"/>
            <p:cNvSpPr/>
            <p:nvPr/>
          </p:nvSpPr>
          <p:spPr>
            <a:xfrm>
              <a:off x="2028825" y="4607719"/>
              <a:ext cx="671513" cy="116681"/>
            </a:xfrm>
            <a:custGeom>
              <a:avLst/>
              <a:gdLst>
                <a:gd name="connsiteX0" fmla="*/ 0 w 671513"/>
                <a:gd name="connsiteY0" fmla="*/ 116681 h 116681"/>
                <a:gd name="connsiteX1" fmla="*/ 228600 w 671513"/>
                <a:gd name="connsiteY1" fmla="*/ 16669 h 116681"/>
                <a:gd name="connsiteX2" fmla="*/ 500063 w 671513"/>
                <a:gd name="connsiteY2" fmla="*/ 16669 h 116681"/>
                <a:gd name="connsiteX3" fmla="*/ 671513 w 671513"/>
                <a:gd name="connsiteY3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3" h="116681">
                  <a:moveTo>
                    <a:pt x="0" y="116681"/>
                  </a:moveTo>
                  <a:cubicBezTo>
                    <a:pt x="72628" y="75009"/>
                    <a:pt x="145256" y="33338"/>
                    <a:pt x="228600" y="16669"/>
                  </a:cubicBezTo>
                  <a:cubicBezTo>
                    <a:pt x="311944" y="0"/>
                    <a:pt x="426244" y="0"/>
                    <a:pt x="500063" y="16669"/>
                  </a:cubicBezTo>
                  <a:cubicBezTo>
                    <a:pt x="573882" y="33338"/>
                    <a:pt x="622697" y="75009"/>
                    <a:pt x="671513" y="116681"/>
                  </a:cubicBezTo>
                </a:path>
              </a:pathLst>
            </a:custGeom>
            <a:ln w="22225">
              <a:solidFill>
                <a:srgbClr val="11576A"/>
              </a:solidFill>
              <a:prstDash val="sysDash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任意多边形 147"/>
            <p:cNvSpPr/>
            <p:nvPr/>
          </p:nvSpPr>
          <p:spPr>
            <a:xfrm>
              <a:off x="2143108" y="4607719"/>
              <a:ext cx="671513" cy="116681"/>
            </a:xfrm>
            <a:custGeom>
              <a:avLst/>
              <a:gdLst>
                <a:gd name="connsiteX0" fmla="*/ 0 w 671513"/>
                <a:gd name="connsiteY0" fmla="*/ 116681 h 116681"/>
                <a:gd name="connsiteX1" fmla="*/ 228600 w 671513"/>
                <a:gd name="connsiteY1" fmla="*/ 16669 h 116681"/>
                <a:gd name="connsiteX2" fmla="*/ 500063 w 671513"/>
                <a:gd name="connsiteY2" fmla="*/ 16669 h 116681"/>
                <a:gd name="connsiteX3" fmla="*/ 671513 w 671513"/>
                <a:gd name="connsiteY3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3" h="116681">
                  <a:moveTo>
                    <a:pt x="0" y="116681"/>
                  </a:moveTo>
                  <a:cubicBezTo>
                    <a:pt x="72628" y="75009"/>
                    <a:pt x="145256" y="33338"/>
                    <a:pt x="228600" y="16669"/>
                  </a:cubicBezTo>
                  <a:cubicBezTo>
                    <a:pt x="311944" y="0"/>
                    <a:pt x="426244" y="0"/>
                    <a:pt x="500063" y="16669"/>
                  </a:cubicBezTo>
                  <a:cubicBezTo>
                    <a:pt x="573882" y="33338"/>
                    <a:pt x="622697" y="75009"/>
                    <a:pt x="671513" y="116681"/>
                  </a:cubicBezTo>
                </a:path>
              </a:pathLst>
            </a:custGeom>
            <a:ln w="22225">
              <a:solidFill>
                <a:srgbClr val="11576A"/>
              </a:solidFill>
              <a:prstDash val="sysDash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3435350" y="4558683"/>
            <a:ext cx="4017310" cy="219076"/>
            <a:chOff x="3435350" y="4638690"/>
            <a:chExt cx="4017310" cy="219076"/>
          </a:xfrm>
        </p:grpSpPr>
        <p:sp>
          <p:nvSpPr>
            <p:cNvPr id="114" name="矩形 113"/>
            <p:cNvSpPr/>
            <p:nvPr/>
          </p:nvSpPr>
          <p:spPr>
            <a:xfrm>
              <a:off x="363093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375931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388551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401389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414052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426890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439510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452348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464990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477828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490448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503286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515949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528787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541407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554245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567050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579888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592509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605347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618009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630847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643468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656306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668868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681707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694327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707165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719827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732666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任意多边形 148"/>
            <p:cNvSpPr/>
            <p:nvPr/>
          </p:nvSpPr>
          <p:spPr>
            <a:xfrm>
              <a:off x="3435350" y="4648200"/>
              <a:ext cx="8001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任意多边形 149"/>
            <p:cNvSpPr/>
            <p:nvPr/>
          </p:nvSpPr>
          <p:spPr>
            <a:xfrm>
              <a:off x="3435350" y="4643452"/>
              <a:ext cx="900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任意多边形 150"/>
            <p:cNvSpPr/>
            <p:nvPr/>
          </p:nvSpPr>
          <p:spPr>
            <a:xfrm>
              <a:off x="3435350" y="4638690"/>
              <a:ext cx="1044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任意多边形 151"/>
            <p:cNvSpPr/>
            <p:nvPr/>
          </p:nvSpPr>
          <p:spPr>
            <a:xfrm>
              <a:off x="3435350" y="4638690"/>
              <a:ext cx="1152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1003856" y="4445539"/>
            <a:ext cx="1604882" cy="332220"/>
            <a:chOff x="1003856" y="4525546"/>
            <a:chExt cx="1604882" cy="332220"/>
          </a:xfrm>
        </p:grpSpPr>
        <p:sp>
          <p:nvSpPr>
            <p:cNvPr id="94" name="矩形 93"/>
            <p:cNvSpPr/>
            <p:nvPr/>
          </p:nvSpPr>
          <p:spPr>
            <a:xfrm>
              <a:off x="107086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119966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132782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145662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58543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71423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84239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971193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09697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222577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35393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248273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任意多边形 144"/>
            <p:cNvSpPr/>
            <p:nvPr/>
          </p:nvSpPr>
          <p:spPr>
            <a:xfrm>
              <a:off x="1376981" y="4601773"/>
              <a:ext cx="142875" cy="129382"/>
            </a:xfrm>
            <a:custGeom>
              <a:avLst/>
              <a:gdLst>
                <a:gd name="connsiteX0" fmla="*/ 0 w 142875"/>
                <a:gd name="connsiteY0" fmla="*/ 124619 h 129382"/>
                <a:gd name="connsiteX1" fmla="*/ 61912 w 142875"/>
                <a:gd name="connsiteY1" fmla="*/ 794 h 129382"/>
                <a:gd name="connsiteX2" fmla="*/ 142875 w 142875"/>
                <a:gd name="connsiteY2" fmla="*/ 129382 h 12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29382">
                  <a:moveTo>
                    <a:pt x="0" y="124619"/>
                  </a:moveTo>
                  <a:cubicBezTo>
                    <a:pt x="19050" y="62309"/>
                    <a:pt x="38100" y="0"/>
                    <a:pt x="61912" y="794"/>
                  </a:cubicBezTo>
                  <a:cubicBezTo>
                    <a:pt x="85724" y="1588"/>
                    <a:pt x="114299" y="65485"/>
                    <a:pt x="142875" y="129382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任意多边形 145"/>
            <p:cNvSpPr/>
            <p:nvPr/>
          </p:nvSpPr>
          <p:spPr>
            <a:xfrm>
              <a:off x="1368638" y="4525546"/>
              <a:ext cx="271463" cy="221456"/>
            </a:xfrm>
            <a:custGeom>
              <a:avLst/>
              <a:gdLst>
                <a:gd name="connsiteX0" fmla="*/ 0 w 271463"/>
                <a:gd name="connsiteY0" fmla="*/ 207169 h 221456"/>
                <a:gd name="connsiteX1" fmla="*/ 95250 w 271463"/>
                <a:gd name="connsiteY1" fmla="*/ 2381 h 221456"/>
                <a:gd name="connsiteX2" fmla="*/ 271463 w 271463"/>
                <a:gd name="connsiteY2" fmla="*/ 221456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463" h="221456">
                  <a:moveTo>
                    <a:pt x="0" y="207169"/>
                  </a:moveTo>
                  <a:cubicBezTo>
                    <a:pt x="25003" y="103584"/>
                    <a:pt x="50006" y="0"/>
                    <a:pt x="95250" y="2381"/>
                  </a:cubicBezTo>
                  <a:cubicBezTo>
                    <a:pt x="140494" y="4762"/>
                    <a:pt x="233363" y="196850"/>
                    <a:pt x="271463" y="221456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任意多边形 205"/>
            <p:cNvSpPr/>
            <p:nvPr/>
          </p:nvSpPr>
          <p:spPr>
            <a:xfrm>
              <a:off x="1003856" y="4602384"/>
              <a:ext cx="142875" cy="129382"/>
            </a:xfrm>
            <a:custGeom>
              <a:avLst/>
              <a:gdLst>
                <a:gd name="connsiteX0" fmla="*/ 0 w 142875"/>
                <a:gd name="connsiteY0" fmla="*/ 124619 h 129382"/>
                <a:gd name="connsiteX1" fmla="*/ 61912 w 142875"/>
                <a:gd name="connsiteY1" fmla="*/ 794 h 129382"/>
                <a:gd name="connsiteX2" fmla="*/ 142875 w 142875"/>
                <a:gd name="connsiteY2" fmla="*/ 129382 h 12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29382">
                  <a:moveTo>
                    <a:pt x="0" y="124619"/>
                  </a:moveTo>
                  <a:cubicBezTo>
                    <a:pt x="19050" y="62309"/>
                    <a:pt x="38100" y="0"/>
                    <a:pt x="61912" y="794"/>
                  </a:cubicBezTo>
                  <a:cubicBezTo>
                    <a:pt x="85724" y="1588"/>
                    <a:pt x="114299" y="65485"/>
                    <a:pt x="142875" y="129382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/>
              <a:t>文件系统的概念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多种磁盘缓存位置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562354" y="1347614"/>
            <a:ext cx="2262216" cy="2572830"/>
            <a:chOff x="2051720" y="1491630"/>
            <a:chExt cx="2262216" cy="2572830"/>
          </a:xfrm>
        </p:grpSpPr>
        <p:sp>
          <p:nvSpPr>
            <p:cNvPr id="4" name="矩形 3"/>
            <p:cNvSpPr/>
            <p:nvPr/>
          </p:nvSpPr>
          <p:spPr>
            <a:xfrm>
              <a:off x="2051720" y="1491630"/>
              <a:ext cx="2160240" cy="216024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44451" y="1697144"/>
              <a:ext cx="1772505" cy="1800200"/>
            </a:xfrm>
            <a:prstGeom prst="rect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233941" y="2067694"/>
              <a:ext cx="177250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261496" y="2819304"/>
              <a:ext cx="1764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261496" y="3147814"/>
              <a:ext cx="1764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标题 1"/>
            <p:cNvSpPr txBox="1"/>
            <p:nvPr/>
          </p:nvSpPr>
          <p:spPr>
            <a:xfrm>
              <a:off x="2626222" y="1728674"/>
              <a:ext cx="129770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lang="zh-CN" altLang="en-US" sz="1600" dirty="0" smtClean="0">
                  <a:solidFill>
                    <a:schemeClr val="bg1"/>
                  </a:solidFill>
                  <a:cs typeface="+mj-cs"/>
                </a:rPr>
                <a:t>内存虚拟盘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11" name="标题 1"/>
            <p:cNvSpPr txBox="1"/>
            <p:nvPr/>
          </p:nvSpPr>
          <p:spPr>
            <a:xfrm>
              <a:off x="2254110" y="3704420"/>
              <a:ext cx="1800200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 algn="ctr">
                <a:spcBef>
                  <a:spcPct val="0"/>
                </a:spcBef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内存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12" name="标题 1"/>
            <p:cNvSpPr txBox="1"/>
            <p:nvPr/>
          </p:nvSpPr>
          <p:spPr>
            <a:xfrm>
              <a:off x="2297712" y="2808794"/>
              <a:ext cx="2016224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lang="zh-CN" altLang="en-US" sz="1600" noProof="0" dirty="0" smtClean="0">
                  <a:solidFill>
                    <a:schemeClr val="bg1"/>
                  </a:solidFill>
                  <a:cs typeface="+mj-cs"/>
                </a:rPr>
                <a:t>打开文件表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13" name="标题 1"/>
            <p:cNvSpPr txBox="1"/>
            <p:nvPr/>
          </p:nvSpPr>
          <p:spPr>
            <a:xfrm>
              <a:off x="2417584" y="3147814"/>
              <a:ext cx="158417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lang="zh-CN" altLang="en-US" sz="1600" dirty="0" smtClean="0">
                  <a:solidFill>
                    <a:schemeClr val="bg1"/>
                  </a:solidFill>
                  <a:cs typeface="+mj-cs"/>
                </a:rPr>
                <a:t>数据块缓存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870708" y="2434082"/>
            <a:ext cx="64807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751028" y="2434943"/>
            <a:ext cx="64807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444208" y="2152482"/>
            <a:ext cx="864096" cy="948493"/>
            <a:chOff x="296260" y="2283718"/>
            <a:chExt cx="864096" cy="948493"/>
          </a:xfrm>
        </p:grpSpPr>
        <p:sp>
          <p:nvSpPr>
            <p:cNvPr id="17" name="标题 1"/>
            <p:cNvSpPr txBox="1"/>
            <p:nvPr/>
          </p:nvSpPr>
          <p:spPr>
            <a:xfrm>
              <a:off x="404272" y="2872171"/>
              <a:ext cx="648072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CPU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96260" y="2283718"/>
              <a:ext cx="864096" cy="547658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18580" y="1966955"/>
            <a:ext cx="1224136" cy="1263052"/>
            <a:chOff x="5065546" y="1965718"/>
            <a:chExt cx="1224136" cy="1263052"/>
          </a:xfrm>
        </p:grpSpPr>
        <p:sp>
          <p:nvSpPr>
            <p:cNvPr id="16" name="矩形 15"/>
            <p:cNvSpPr/>
            <p:nvPr/>
          </p:nvSpPr>
          <p:spPr>
            <a:xfrm>
              <a:off x="5107586" y="1965718"/>
              <a:ext cx="1080120" cy="894064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73969" y="2109734"/>
              <a:ext cx="739754" cy="627052"/>
            </a:xfrm>
            <a:prstGeom prst="rect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标题 1"/>
            <p:cNvSpPr txBox="1"/>
            <p:nvPr/>
          </p:nvSpPr>
          <p:spPr>
            <a:xfrm>
              <a:off x="5065546" y="2868730"/>
              <a:ext cx="122413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磁盘控制器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22" name="标题 1"/>
            <p:cNvSpPr txBox="1"/>
            <p:nvPr/>
          </p:nvSpPr>
          <p:spPr>
            <a:xfrm>
              <a:off x="5332763" y="2123872"/>
              <a:ext cx="762121" cy="576064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扇区</a:t>
              </a:r>
              <a:endPara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  <a:p>
              <a:pPr lvl="0">
                <a:spcBef>
                  <a:spcPct val="0"/>
                </a:spcBef>
                <a:defRPr/>
              </a:pPr>
              <a:r>
                <a:rPr lang="zh-CN" altLang="en-US" sz="1600" dirty="0" smtClean="0">
                  <a:solidFill>
                    <a:schemeClr val="bg1"/>
                  </a:solidFill>
                  <a:cs typeface="+mj-cs"/>
                </a:rPr>
                <a:t>缓存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1059998" y="2413141"/>
            <a:ext cx="65858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59376" y="1850631"/>
            <a:ext cx="679602" cy="1430364"/>
            <a:chOff x="7072822" y="1807354"/>
            <a:chExt cx="679602" cy="1430364"/>
          </a:xfrm>
        </p:grpSpPr>
        <p:sp>
          <p:nvSpPr>
            <p:cNvPr id="24" name="标题 1"/>
            <p:cNvSpPr txBox="1"/>
            <p:nvPr/>
          </p:nvSpPr>
          <p:spPr>
            <a:xfrm>
              <a:off x="7104352" y="2877678"/>
              <a:ext cx="648072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磁盘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072822" y="1923678"/>
              <a:ext cx="649562" cy="957124"/>
              <a:chOff x="7420790" y="2355726"/>
              <a:chExt cx="649562" cy="957124"/>
            </a:xfr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160000" scaled="0"/>
            </a:gradFill>
          </p:grpSpPr>
          <p:sp>
            <p:nvSpPr>
              <p:cNvPr id="26" name="矩形 25"/>
              <p:cNvSpPr/>
              <p:nvPr/>
            </p:nvSpPr>
            <p:spPr>
              <a:xfrm>
                <a:off x="7420790" y="2355726"/>
                <a:ext cx="648072" cy="864096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7422352" y="3096826"/>
                <a:ext cx="648000" cy="216024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7074384" y="1807354"/>
              <a:ext cx="648000" cy="216024"/>
            </a:xfrm>
            <a:prstGeom prst="ellipse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数据块缓存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298611" cy="1007614"/>
            <a:chOff x="844893" y="1019164"/>
            <a:chExt cx="4298611" cy="1007614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数据块按需读入内存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提供</a:t>
              </a:r>
              <a:r>
                <a:rPr lang="en-US" altLang="zh-CN" dirty="0" smtClean="0"/>
                <a:t>read()</a:t>
              </a:r>
              <a:r>
                <a:rPr lang="zh-CN" altLang="en-US" dirty="0" smtClean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/>
            <p:nvPr/>
          </p:nvSpPr>
          <p:spPr>
            <a:xfrm>
              <a:off x="1394985" y="1668456"/>
              <a:ext cx="374851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预读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预先读取后面的数据块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84600"/>
            <a:ext cx="4227173" cy="1007614"/>
            <a:chOff x="844893" y="1984600"/>
            <a:chExt cx="4227173" cy="1007614"/>
          </a:xfrm>
        </p:grpSpPr>
        <p:sp>
          <p:nvSpPr>
            <p:cNvPr id="22" name="内容占位符 2"/>
            <p:cNvSpPr txBox="1"/>
            <p:nvPr/>
          </p:nvSpPr>
          <p:spPr>
            <a:xfrm>
              <a:off x="1142976" y="1984600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数据块使用后被缓存</a:t>
              </a:r>
              <a:endParaRPr lang="en-US" altLang="zh-C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19846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4275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394985" y="2322740"/>
              <a:ext cx="339132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假设数据将会再次用到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7386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5" y="2633892"/>
              <a:ext cx="367708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写操作可能被缓存和延迟写入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957968"/>
            <a:ext cx="3012727" cy="696462"/>
            <a:chOff x="844893" y="2957968"/>
            <a:chExt cx="3012727" cy="696462"/>
          </a:xfrm>
        </p:grpSpPr>
        <p:sp>
          <p:nvSpPr>
            <p:cNvPr id="36" name="内容占位符 2"/>
            <p:cNvSpPr txBox="1"/>
            <p:nvPr/>
          </p:nvSpPr>
          <p:spPr>
            <a:xfrm>
              <a:off x="1142976" y="2957968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两种数据块缓存方式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95796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3867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/>
            <p:nvPr/>
          </p:nvSpPr>
          <p:spPr>
            <a:xfrm>
              <a:off x="1394985" y="3296108"/>
              <a:ext cx="224832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数据块缓存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607260"/>
            <a:ext cx="4166834" cy="358322"/>
            <a:chOff x="1262422" y="3607260"/>
            <a:chExt cx="4166834" cy="358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6978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/>
            <p:nvPr/>
          </p:nvSpPr>
          <p:spPr>
            <a:xfrm>
              <a:off x="1394985" y="3607260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页缓存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统一缓存数据块和内存页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5576" y="946814"/>
            <a:ext cx="2571768" cy="571504"/>
            <a:chOff x="1723587" y="928676"/>
            <a:chExt cx="2571768" cy="571504"/>
          </a:xfrm>
        </p:grpSpPr>
        <p:sp>
          <p:nvSpPr>
            <p:cNvPr id="4" name="矩形 3"/>
            <p:cNvSpPr/>
            <p:nvPr/>
          </p:nvSpPr>
          <p:spPr>
            <a:xfrm>
              <a:off x="1723587" y="928676"/>
              <a:ext cx="2571768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65687" y="102438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+mn-ea"/>
                </a:rPr>
                <a:t>虚拟页对换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00855" y="915566"/>
            <a:ext cx="2256687" cy="646331"/>
            <a:chOff x="4568866" y="918428"/>
            <a:chExt cx="2256687" cy="646331"/>
          </a:xfrm>
        </p:grpSpPr>
        <p:sp>
          <p:nvSpPr>
            <p:cNvPr id="6" name="矩形 5"/>
            <p:cNvSpPr/>
            <p:nvPr/>
          </p:nvSpPr>
          <p:spPr>
            <a:xfrm>
              <a:off x="4568866" y="951254"/>
              <a:ext cx="2232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5262" y="918428"/>
              <a:ext cx="22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+mn-ea"/>
                </a:rPr>
                <a:t>文件读写</a:t>
              </a:r>
              <a:endParaRPr lang="en-US" altLang="zh-CN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read() and write()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79088" y="1513918"/>
            <a:ext cx="1512000" cy="1075970"/>
            <a:chOff x="2247099" y="1495780"/>
            <a:chExt cx="1512000" cy="1075970"/>
          </a:xfrm>
        </p:grpSpPr>
        <p:grpSp>
          <p:nvGrpSpPr>
            <p:cNvPr id="14" name="组合 13"/>
            <p:cNvGrpSpPr/>
            <p:nvPr/>
          </p:nvGrpSpPr>
          <p:grpSpPr>
            <a:xfrm>
              <a:off x="2247099" y="2000246"/>
              <a:ext cx="1512000" cy="571504"/>
              <a:chOff x="2247099" y="2000246"/>
              <a:chExt cx="1512000" cy="57150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247099" y="2000246"/>
                <a:ext cx="1512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64517" y="211500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</a:rPr>
                  <a:t>页缓存</a:t>
                </a:r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 rot="16200000" flipH="1">
              <a:off x="2750865" y="1748013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2618148" y="3694796"/>
            <a:ext cx="1656000" cy="1115650"/>
            <a:chOff x="3586159" y="3676658"/>
            <a:chExt cx="1656000" cy="1115650"/>
          </a:xfrm>
        </p:grpSpPr>
        <p:grpSp>
          <p:nvGrpSpPr>
            <p:cNvPr id="19" name="组合 18"/>
            <p:cNvGrpSpPr/>
            <p:nvPr/>
          </p:nvGrpSpPr>
          <p:grpSpPr>
            <a:xfrm>
              <a:off x="3586159" y="4220804"/>
              <a:ext cx="1656000" cy="571504"/>
              <a:chOff x="3586159" y="4220804"/>
              <a:chExt cx="1656000" cy="57150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586159" y="422080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842957" y="431149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</a:rPr>
                  <a:t>文件系统</a:t>
                </a:r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 rot="16200000" flipH="1">
              <a:off x="4144722" y="3928891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2285944" y="1571609"/>
            <a:ext cx="2326157" cy="2123187"/>
            <a:chOff x="3253955" y="1553471"/>
            <a:chExt cx="2326157" cy="2123187"/>
          </a:xfrm>
        </p:grpSpPr>
        <p:grpSp>
          <p:nvGrpSpPr>
            <p:cNvPr id="17" name="组合 16"/>
            <p:cNvGrpSpPr/>
            <p:nvPr/>
          </p:nvGrpSpPr>
          <p:grpSpPr>
            <a:xfrm>
              <a:off x="3560759" y="3105154"/>
              <a:ext cx="1656000" cy="571504"/>
              <a:chOff x="3560759" y="3105154"/>
              <a:chExt cx="1656000" cy="5715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560759" y="310515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90900" y="3211303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</a:rPr>
                  <a:t>数据块缓存</a:t>
                </a:r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>
            <a:xfrm>
              <a:off x="3253955" y="2590800"/>
              <a:ext cx="660400" cy="4826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4568866" y="1553471"/>
              <a:ext cx="1011246" cy="15096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数据块缓存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页缓存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6957" y="1599514"/>
            <a:ext cx="4953733" cy="636040"/>
            <a:chOff x="1096957" y="1599514"/>
            <a:chExt cx="4953733" cy="636040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96957" y="17044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/>
            <p:nvPr/>
          </p:nvSpPr>
          <p:spPr>
            <a:xfrm>
              <a:off x="1230601" y="1599514"/>
              <a:ext cx="460577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在虚拟内存中文件数据块被映射成页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96957" y="195244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/>
            <p:nvPr/>
          </p:nvSpPr>
          <p:spPr>
            <a:xfrm>
              <a:off x="1230601" y="1877232"/>
              <a:ext cx="48200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文件的读</a:t>
              </a:r>
              <a:r>
                <a:rPr lang="en-US" altLang="zh-CN" sz="1800" dirty="0" smtClean="0"/>
                <a:t>/</a:t>
              </a:r>
              <a:r>
                <a:rPr lang="zh-CN" altLang="en-US" sz="1800" dirty="0" smtClean="0"/>
                <a:t>写操作被转换成对内存的访问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96957" y="2156490"/>
            <a:ext cx="4739419" cy="358322"/>
            <a:chOff x="1096957" y="2213428"/>
            <a:chExt cx="4739419" cy="3583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96957" y="229778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/>
            <p:nvPr/>
          </p:nvSpPr>
          <p:spPr>
            <a:xfrm>
              <a:off x="1230601" y="2213428"/>
              <a:ext cx="460577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可能导致缺页和</a:t>
              </a:r>
              <a:r>
                <a:rPr lang="en-US" altLang="zh-CN" sz="1800" dirty="0" smtClean="0"/>
                <a:t>/</a:t>
              </a:r>
              <a:r>
                <a:rPr lang="zh-CN" altLang="en-US" sz="1800" dirty="0" smtClean="0"/>
                <a:t>或设置为脏页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96957" y="2443971"/>
            <a:ext cx="6571387" cy="358322"/>
            <a:chOff x="1096957" y="2501460"/>
            <a:chExt cx="6571387" cy="358322"/>
          </a:xfrm>
        </p:grpSpPr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96957" y="25858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/>
            <p:nvPr/>
          </p:nvSpPr>
          <p:spPr>
            <a:xfrm>
              <a:off x="1230601" y="2501460"/>
              <a:ext cx="643774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问题</a:t>
              </a:r>
              <a:r>
                <a:rPr lang="en-US" altLang="zh-CN" sz="1800" dirty="0" smtClean="0"/>
                <a:t>: </a:t>
              </a:r>
              <a:r>
                <a:rPr lang="zh-CN" altLang="en-US" sz="1800" dirty="0" smtClean="0"/>
                <a:t>页置换算法需要协调虚拟存储和页缓存间的页面数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1284" y="720199"/>
            <a:ext cx="7228551" cy="655198"/>
            <a:chOff x="761284" y="720199"/>
            <a:chExt cx="7228551" cy="655198"/>
          </a:xfrm>
        </p:grpSpPr>
        <p:grpSp>
          <p:nvGrpSpPr>
            <p:cNvPr id="2" name="组合 1"/>
            <p:cNvGrpSpPr/>
            <p:nvPr/>
          </p:nvGrpSpPr>
          <p:grpSpPr>
            <a:xfrm>
              <a:off x="761284" y="720199"/>
              <a:ext cx="2521840" cy="428628"/>
              <a:chOff x="716416" y="627534"/>
              <a:chExt cx="2521840" cy="428628"/>
            </a:xfrm>
          </p:grpSpPr>
          <p:sp>
            <p:nvSpPr>
              <p:cNvPr id="36" name="内容占位符 2"/>
              <p:cNvSpPr txBox="1"/>
              <p:nvPr/>
            </p:nvSpPr>
            <p:spPr>
              <a:xfrm>
                <a:off x="1016059" y="627534"/>
                <a:ext cx="2222197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 smtClean="0"/>
                  <a:t>虚拟页式存储</a:t>
                </a:r>
                <a:endParaRPr lang="en-US" altLang="zh-CN" sz="1800" dirty="0"/>
              </a:p>
            </p:txBody>
          </p:sp>
          <p:sp>
            <p:nvSpPr>
              <p:cNvPr id="40" name="TextBox 22"/>
              <p:cNvSpPr txBox="1"/>
              <p:nvPr/>
            </p:nvSpPr>
            <p:spPr>
              <a:xfrm>
                <a:off x="716416" y="663957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096957" y="1028246"/>
              <a:ext cx="6892878" cy="347151"/>
              <a:chOff x="1135506" y="964827"/>
              <a:chExt cx="6892878" cy="347151"/>
            </a:xfrm>
          </p:grpSpPr>
          <p:pic>
            <p:nvPicPr>
              <p:cNvPr id="41" name="图片 40" descr="小点1.pn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135506" y="1049186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42" name="内容占位符 2"/>
              <p:cNvSpPr txBox="1"/>
              <p:nvPr/>
            </p:nvSpPr>
            <p:spPr>
              <a:xfrm>
                <a:off x="1268069" y="964827"/>
                <a:ext cx="6760315" cy="347151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sz="1800" dirty="0" smtClean="0"/>
                  <a:t>在虚拟地址空间中虚拟页面可映射到本地外存文件中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61284" y="1301093"/>
            <a:ext cx="3290796" cy="428628"/>
            <a:chOff x="697961" y="1242894"/>
            <a:chExt cx="3290796" cy="428628"/>
          </a:xfrm>
        </p:grpSpPr>
        <p:sp>
          <p:nvSpPr>
            <p:cNvPr id="45" name="内容占位符 2"/>
            <p:cNvSpPr txBox="1"/>
            <p:nvPr/>
          </p:nvSpPr>
          <p:spPr>
            <a:xfrm>
              <a:off x="974471" y="1242894"/>
              <a:ext cx="30142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文件数据块的页缓存</a:t>
              </a:r>
              <a:endParaRPr lang="en-US" altLang="zh-CN" sz="1800" dirty="0"/>
            </a:p>
          </p:txBody>
        </p:sp>
        <p:sp>
          <p:nvSpPr>
            <p:cNvPr id="46" name="TextBox 22"/>
            <p:cNvSpPr txBox="1"/>
            <p:nvPr/>
          </p:nvSpPr>
          <p:spPr>
            <a:xfrm>
              <a:off x="697961" y="124289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51652" y="2743081"/>
            <a:ext cx="4454570" cy="2293458"/>
            <a:chOff x="1851652" y="2813961"/>
            <a:chExt cx="4454570" cy="2293458"/>
          </a:xfrm>
        </p:grpSpPr>
        <p:sp>
          <p:nvSpPr>
            <p:cNvPr id="53" name="Rectangle 5"/>
            <p:cNvSpPr>
              <a:spLocks noChangeArrowheads="1"/>
            </p:cNvSpPr>
            <p:nvPr/>
          </p:nvSpPr>
          <p:spPr bwMode="auto">
            <a:xfrm>
              <a:off x="1949624" y="2847363"/>
              <a:ext cx="2667000" cy="3048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3472037" y="2847363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4985012" y="281396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虚拟内存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4083224" y="4785700"/>
              <a:ext cx="1524000" cy="3048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4235624" y="2847363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4235624" y="4785700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cxnSp>
          <p:nvCxnSpPr>
            <p:cNvPr id="81" name="Straight Connector 15"/>
            <p:cNvCxnSpPr>
              <a:cxnSpLocks noChangeShapeType="1"/>
            </p:cNvCxnSpPr>
            <p:nvPr/>
          </p:nvCxnSpPr>
          <p:spPr bwMode="auto">
            <a:xfrm>
              <a:off x="3484511" y="3152163"/>
              <a:ext cx="0" cy="124516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</a:ln>
          </p:spPr>
        </p:cxnSp>
        <p:cxnSp>
          <p:nvCxnSpPr>
            <p:cNvPr id="82" name="Straight Connector 16"/>
            <p:cNvCxnSpPr>
              <a:cxnSpLocks noChangeShapeType="1"/>
            </p:cNvCxnSpPr>
            <p:nvPr/>
          </p:nvCxnSpPr>
          <p:spPr bwMode="auto">
            <a:xfrm flipH="1">
              <a:off x="3691339" y="3152163"/>
              <a:ext cx="2" cy="124516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</a:ln>
          </p:spPr>
        </p:cxnSp>
        <p:cxnSp>
          <p:nvCxnSpPr>
            <p:cNvPr id="83" name="Straight Connector 17"/>
            <p:cNvCxnSpPr>
              <a:cxnSpLocks noChangeShapeType="1"/>
            </p:cNvCxnSpPr>
            <p:nvPr/>
          </p:nvCxnSpPr>
          <p:spPr bwMode="auto">
            <a:xfrm rot="5400000">
              <a:off x="3408311" y="3988775"/>
              <a:ext cx="1676400" cy="31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</a:ln>
          </p:spPr>
        </p:cxnSp>
        <p:cxnSp>
          <p:nvCxnSpPr>
            <p:cNvPr id="84" name="Straight Connector 18"/>
            <p:cNvCxnSpPr>
              <a:cxnSpLocks noChangeShapeType="1"/>
            </p:cNvCxnSpPr>
            <p:nvPr/>
          </p:nvCxnSpPr>
          <p:spPr bwMode="auto">
            <a:xfrm rot="5400000">
              <a:off x="3615138" y="3988775"/>
              <a:ext cx="1677988" cy="158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</a:ln>
          </p:spPr>
        </p:cxn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168824" y="4099900"/>
              <a:ext cx="1676400" cy="30480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86" name="Rounded Rectangle 20"/>
            <p:cNvSpPr>
              <a:spLocks noChangeArrowheads="1"/>
            </p:cNvSpPr>
            <p:nvPr/>
          </p:nvSpPr>
          <p:spPr bwMode="auto">
            <a:xfrm>
              <a:off x="1851652" y="3456963"/>
              <a:ext cx="4145632" cy="381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00"/>
                </a:gs>
                <a:gs pos="100000">
                  <a:srgbClr val="FFC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algn="ctr"/>
              <a:r>
                <a:rPr lang="zh-CN" altLang="en-US" b="1" dirty="0">
                  <a:solidFill>
                    <a:srgbClr val="11576A"/>
                  </a:solidFill>
                  <a:latin typeface="+mj-ea"/>
                </a:rPr>
                <a:t>内核中的存储管理机构</a:t>
              </a:r>
              <a:endParaRPr lang="en-US" altLang="zh-CN" b="1" dirty="0">
                <a:solidFill>
                  <a:srgbClr val="11576A"/>
                </a:solidFill>
                <a:latin typeface="+mj-ea"/>
              </a:endParaRP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472037" y="4099900"/>
              <a:ext cx="228600" cy="304800"/>
            </a:xfrm>
            <a:prstGeom prst="rect">
              <a:avLst/>
            </a:prstGeom>
            <a:solidFill>
              <a:srgbClr val="2929FF"/>
            </a:solidFill>
            <a:ln w="28575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88" name="Rectangle 22"/>
            <p:cNvSpPr>
              <a:spLocks noChangeArrowheads="1"/>
            </p:cNvSpPr>
            <p:nvPr/>
          </p:nvSpPr>
          <p:spPr bwMode="auto">
            <a:xfrm>
              <a:off x="4235624" y="4099900"/>
              <a:ext cx="228600" cy="304800"/>
            </a:xfrm>
            <a:prstGeom prst="rect">
              <a:avLst/>
            </a:prstGeom>
            <a:solidFill>
              <a:srgbClr val="2929FF"/>
            </a:solidFill>
            <a:ln w="28575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89" name="TextBox 23"/>
            <p:cNvSpPr txBox="1">
              <a:spLocks noChangeArrowheads="1"/>
            </p:cNvSpPr>
            <p:nvPr/>
          </p:nvSpPr>
          <p:spPr bwMode="auto">
            <a:xfrm>
              <a:off x="5328954" y="4068329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主存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0" name="TextBox 24"/>
            <p:cNvSpPr txBox="1">
              <a:spLocks noChangeArrowheads="1"/>
            </p:cNvSpPr>
            <p:nvPr/>
          </p:nvSpPr>
          <p:spPr bwMode="auto">
            <a:xfrm>
              <a:off x="5659891" y="4738087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外存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0" name="TextBox 15"/>
            <p:cNvSpPr txBox="1">
              <a:spLocks noChangeArrowheads="1"/>
            </p:cNvSpPr>
            <p:nvPr/>
          </p:nvSpPr>
          <p:spPr bwMode="auto">
            <a:xfrm>
              <a:off x="4641130" y="4768823"/>
              <a:ext cx="10182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对换文件</a:t>
              </a:r>
              <a:endParaRPr lang="en-US" altLang="zh-CN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839776" y="3988172"/>
            <a:ext cx="2633969" cy="369332"/>
            <a:chOff x="1839776" y="4059052"/>
            <a:chExt cx="2633969" cy="369332"/>
          </a:xfrm>
        </p:grpSpPr>
        <p:sp>
          <p:nvSpPr>
            <p:cNvPr id="63" name="TextBox 29"/>
            <p:cNvSpPr txBox="1">
              <a:spLocks noChangeArrowheads="1"/>
            </p:cNvSpPr>
            <p:nvPr/>
          </p:nvSpPr>
          <p:spPr bwMode="auto">
            <a:xfrm>
              <a:off x="1839776" y="4059052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页缓存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64" name="Straight Arrow Connector 31"/>
            <p:cNvCxnSpPr>
              <a:cxnSpLocks noChangeShapeType="1"/>
            </p:cNvCxnSpPr>
            <p:nvPr/>
          </p:nvCxnSpPr>
          <p:spPr bwMode="auto">
            <a:xfrm>
              <a:off x="2689852" y="4252300"/>
              <a:ext cx="457200" cy="1588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65" name="Rectangle 21"/>
            <p:cNvSpPr>
              <a:spLocks noChangeArrowheads="1"/>
            </p:cNvSpPr>
            <p:nvPr/>
          </p:nvSpPr>
          <p:spPr bwMode="auto">
            <a:xfrm>
              <a:off x="3476938" y="4092525"/>
              <a:ext cx="228600" cy="3048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 flipH="1">
              <a:off x="4243334" y="4090111"/>
              <a:ext cx="230411" cy="30721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679643" y="4662813"/>
            <a:ext cx="2251181" cy="369332"/>
            <a:chOff x="1679643" y="4733693"/>
            <a:chExt cx="2251181" cy="369332"/>
          </a:xfrm>
        </p:grpSpPr>
        <p:sp>
          <p:nvSpPr>
            <p:cNvPr id="67" name="TextBox 12"/>
            <p:cNvSpPr txBox="1">
              <a:spLocks noChangeArrowheads="1"/>
            </p:cNvSpPr>
            <p:nvPr/>
          </p:nvSpPr>
          <p:spPr bwMode="auto">
            <a:xfrm>
              <a:off x="1679643" y="473369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文件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8" name="Rectangle 28"/>
            <p:cNvSpPr>
              <a:spLocks noChangeArrowheads="1"/>
            </p:cNvSpPr>
            <p:nvPr/>
          </p:nvSpPr>
          <p:spPr bwMode="auto">
            <a:xfrm>
              <a:off x="2406824" y="4785700"/>
              <a:ext cx="1524000" cy="3048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3473624" y="4785700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477423" y="4326445"/>
            <a:ext cx="205373" cy="388375"/>
            <a:chOff x="3477423" y="4397325"/>
            <a:chExt cx="205373" cy="388375"/>
          </a:xfrm>
        </p:grpSpPr>
        <p:cxnSp>
          <p:nvCxnSpPr>
            <p:cNvPr id="72" name="Straight Connector 15"/>
            <p:cNvCxnSpPr>
              <a:cxnSpLocks noChangeShapeType="1"/>
            </p:cNvCxnSpPr>
            <p:nvPr/>
          </p:nvCxnSpPr>
          <p:spPr bwMode="auto">
            <a:xfrm>
              <a:off x="3477423" y="4397325"/>
              <a:ext cx="0" cy="3883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</a:ln>
          </p:spPr>
        </p:cxn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3682796" y="4404700"/>
              <a:ext cx="0" cy="38100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</a:ln>
          </p:spPr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8596" y="1203598"/>
            <a:ext cx="2571768" cy="571504"/>
            <a:chOff x="428596" y="1203598"/>
            <a:chExt cx="2571768" cy="571504"/>
          </a:xfrm>
        </p:grpSpPr>
        <p:sp>
          <p:nvSpPr>
            <p:cNvPr id="4" name="矩形 3"/>
            <p:cNvSpPr/>
            <p:nvPr/>
          </p:nvSpPr>
          <p:spPr>
            <a:xfrm>
              <a:off x="428596" y="1203598"/>
              <a:ext cx="2571768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55876" y="130468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虚拟页对换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70403" y="1203598"/>
            <a:ext cx="2235472" cy="646331"/>
            <a:chOff x="3270403" y="1203598"/>
            <a:chExt cx="2235472" cy="646331"/>
          </a:xfrm>
        </p:grpSpPr>
        <p:sp>
          <p:nvSpPr>
            <p:cNvPr id="6" name="矩形 5"/>
            <p:cNvSpPr/>
            <p:nvPr/>
          </p:nvSpPr>
          <p:spPr>
            <a:xfrm>
              <a:off x="3273875" y="1226176"/>
              <a:ext cx="2232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0403" y="1203598"/>
              <a:ext cx="22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文件读写</a:t>
              </a:r>
              <a:endParaRPr lang="en-US" altLang="zh-CN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read() and write()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91168" y="2945468"/>
            <a:ext cx="1656000" cy="1115650"/>
            <a:chOff x="2291168" y="2945468"/>
            <a:chExt cx="1656000" cy="1115650"/>
          </a:xfrm>
        </p:grpSpPr>
        <p:grpSp>
          <p:nvGrpSpPr>
            <p:cNvPr id="9" name="组合 8"/>
            <p:cNvGrpSpPr/>
            <p:nvPr/>
          </p:nvGrpSpPr>
          <p:grpSpPr>
            <a:xfrm>
              <a:off x="2291168" y="3489614"/>
              <a:ext cx="1656000" cy="571504"/>
              <a:chOff x="2291168" y="3489614"/>
              <a:chExt cx="1656000" cy="57150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291168" y="348961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65170" y="35907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+mn-ea"/>
                  </a:rPr>
                  <a:t>文件系统</a:t>
                </a: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 rot="16200000" flipH="1">
              <a:off x="2849731" y="3197701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页缓存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58964" y="1859610"/>
            <a:ext cx="2067345" cy="1085858"/>
            <a:chOff x="1958964" y="1859610"/>
            <a:chExt cx="2067345" cy="1085858"/>
          </a:xfrm>
        </p:grpSpPr>
        <p:grpSp>
          <p:nvGrpSpPr>
            <p:cNvPr id="8" name="组合 7"/>
            <p:cNvGrpSpPr/>
            <p:nvPr/>
          </p:nvGrpSpPr>
          <p:grpSpPr>
            <a:xfrm>
              <a:off x="2265768" y="2373964"/>
              <a:ext cx="1656000" cy="571504"/>
              <a:chOff x="2265768" y="2373964"/>
              <a:chExt cx="1656000" cy="5715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265768" y="237396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55186" y="247712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+mn-ea"/>
                  </a:rPr>
                  <a:t>页缓存</a:t>
                </a:r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1958964" y="1859610"/>
              <a:ext cx="660400" cy="4826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3442109" y="1862422"/>
              <a:ext cx="584200" cy="4699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文件系统中打开文件的数据结构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5671323" cy="696462"/>
            <a:chOff x="844893" y="1019164"/>
            <a:chExt cx="5671323" cy="696462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2000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文件描述符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51212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每个被打开的文件都有一个文件描述符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68456"/>
            <a:ext cx="5541826" cy="675598"/>
            <a:chOff x="1262422" y="1668456"/>
            <a:chExt cx="5541826" cy="675598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/>
            <p:nvPr/>
          </p:nvSpPr>
          <p:spPr>
            <a:xfrm>
              <a:off x="1394985" y="1668456"/>
              <a:ext cx="18911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文件状态信息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65844" y="20905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698407" y="1985732"/>
              <a:ext cx="510584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目录项、当前文件指针、文件操作设置等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299380"/>
            <a:ext cx="4807227" cy="696462"/>
            <a:chOff x="844893" y="2299380"/>
            <a:chExt cx="4807227" cy="696462"/>
          </a:xfrm>
        </p:grpSpPr>
        <p:sp>
          <p:nvSpPr>
            <p:cNvPr id="36" name="内容占位符 2"/>
            <p:cNvSpPr txBox="1"/>
            <p:nvPr/>
          </p:nvSpPr>
          <p:spPr>
            <a:xfrm>
              <a:off x="1142976" y="2299380"/>
              <a:ext cx="16430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打开文件表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2993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742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/>
            <p:nvPr/>
          </p:nvSpPr>
          <p:spPr>
            <a:xfrm>
              <a:off x="1394985" y="2637520"/>
              <a:ext cx="425713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每个进程一个进</a:t>
              </a:r>
              <a:r>
                <a:rPr lang="zh-CN" altLang="en-US" dirty="0"/>
                <a:t>程</a:t>
              </a:r>
              <a:r>
                <a:rPr lang="zh-CN" altLang="en-US" dirty="0" smtClean="0"/>
                <a:t>打开文件表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948672"/>
            <a:ext cx="4809776" cy="701480"/>
            <a:chOff x="1262422" y="2948672"/>
            <a:chExt cx="4809776" cy="701480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053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/>
            <p:nvPr/>
          </p:nvSpPr>
          <p:spPr>
            <a:xfrm>
              <a:off x="1394985" y="2948672"/>
              <a:ext cx="396910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一个系统级的打开文件表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5" y="3291830"/>
              <a:ext cx="467721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有文件被打开时，文件卷就不能被卸载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打开文件表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2785546" y="1138226"/>
            <a:ext cx="4715412" cy="3577428"/>
            <a:chOff x="1938322" y="1157276"/>
            <a:chExt cx="4715412" cy="3577428"/>
          </a:xfrm>
        </p:grpSpPr>
        <p:grpSp>
          <p:nvGrpSpPr>
            <p:cNvPr id="82" name="组合 68"/>
            <p:cNvGrpSpPr/>
            <p:nvPr/>
          </p:nvGrpSpPr>
          <p:grpSpPr>
            <a:xfrm>
              <a:off x="2298684" y="1157276"/>
              <a:ext cx="571504" cy="432000"/>
              <a:chOff x="1139825" y="1000114"/>
              <a:chExt cx="571504" cy="432000"/>
            </a:xfrm>
          </p:grpSpPr>
          <p:sp>
            <p:nvSpPr>
              <p:cNvPr id="164" name="矩形 16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err="1" smtClean="0">
                    <a:solidFill>
                      <a:srgbClr val="11576A"/>
                    </a:solidFill>
                    <a:latin typeface="+mn-ea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3" name="组合 72"/>
            <p:cNvGrpSpPr/>
            <p:nvPr/>
          </p:nvGrpSpPr>
          <p:grpSpPr>
            <a:xfrm>
              <a:off x="4067172" y="1157276"/>
              <a:ext cx="468398" cy="432000"/>
              <a:chOff x="1176314" y="2000246"/>
              <a:chExt cx="468398" cy="432000"/>
            </a:xfrm>
          </p:grpSpPr>
          <p:sp>
            <p:nvSpPr>
              <p:cNvPr id="162" name="矩形 16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4" name="组合 73"/>
            <p:cNvGrpSpPr/>
            <p:nvPr/>
          </p:nvGrpSpPr>
          <p:grpSpPr>
            <a:xfrm>
              <a:off x="3357554" y="1928808"/>
              <a:ext cx="468398" cy="432000"/>
              <a:chOff x="1176314" y="2000246"/>
              <a:chExt cx="468398" cy="432000"/>
            </a:xfrm>
          </p:grpSpPr>
          <p:sp>
            <p:nvSpPr>
              <p:cNvPr id="160" name="矩形 15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5" name="组合 76"/>
            <p:cNvGrpSpPr/>
            <p:nvPr/>
          </p:nvGrpSpPr>
          <p:grpSpPr>
            <a:xfrm>
              <a:off x="4079872" y="1928808"/>
              <a:ext cx="468398" cy="432000"/>
              <a:chOff x="1176314" y="2000246"/>
              <a:chExt cx="468398" cy="432000"/>
            </a:xfrm>
          </p:grpSpPr>
          <p:sp>
            <p:nvSpPr>
              <p:cNvPr id="158" name="矩形 15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6" name="组合 79"/>
            <p:cNvGrpSpPr/>
            <p:nvPr/>
          </p:nvGrpSpPr>
          <p:grpSpPr>
            <a:xfrm>
              <a:off x="4802190" y="1928808"/>
              <a:ext cx="468398" cy="432000"/>
              <a:chOff x="1176314" y="2000246"/>
              <a:chExt cx="468398" cy="432000"/>
            </a:xfrm>
          </p:grpSpPr>
          <p:sp>
            <p:nvSpPr>
              <p:cNvPr id="156" name="矩形 15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7" name="组合 84"/>
            <p:cNvGrpSpPr/>
            <p:nvPr/>
          </p:nvGrpSpPr>
          <p:grpSpPr>
            <a:xfrm>
              <a:off x="2979726" y="2711458"/>
              <a:ext cx="468398" cy="432000"/>
              <a:chOff x="1176314" y="2000246"/>
              <a:chExt cx="468398" cy="432000"/>
            </a:xfrm>
          </p:grpSpPr>
          <p:sp>
            <p:nvSpPr>
              <p:cNvPr id="154" name="矩形 153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706814" y="2711458"/>
              <a:ext cx="468398" cy="432000"/>
              <a:chOff x="1176314" y="2000246"/>
              <a:chExt cx="468398" cy="432000"/>
            </a:xfrm>
          </p:grpSpPr>
          <p:sp>
            <p:nvSpPr>
              <p:cNvPr id="152" name="矩形 15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9" name="组合 90"/>
            <p:cNvGrpSpPr/>
            <p:nvPr/>
          </p:nvGrpSpPr>
          <p:grpSpPr>
            <a:xfrm>
              <a:off x="5154534" y="2711458"/>
              <a:ext cx="468398" cy="432000"/>
              <a:chOff x="1176314" y="2000246"/>
              <a:chExt cx="468398" cy="432000"/>
            </a:xfrm>
          </p:grpSpPr>
          <p:sp>
            <p:nvSpPr>
              <p:cNvPr id="150" name="矩形 14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0" name="组合 93"/>
            <p:cNvGrpSpPr/>
            <p:nvPr/>
          </p:nvGrpSpPr>
          <p:grpSpPr>
            <a:xfrm>
              <a:off x="2954326" y="3482982"/>
              <a:ext cx="571504" cy="432000"/>
              <a:chOff x="1127125" y="1000114"/>
              <a:chExt cx="571504" cy="432000"/>
            </a:xfrm>
          </p:grpSpPr>
          <p:sp>
            <p:nvSpPr>
              <p:cNvPr id="148" name="矩形 147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1" name="组合 96"/>
            <p:cNvGrpSpPr/>
            <p:nvPr/>
          </p:nvGrpSpPr>
          <p:grpSpPr>
            <a:xfrm>
              <a:off x="3668706" y="3482982"/>
              <a:ext cx="571504" cy="432000"/>
              <a:chOff x="1127125" y="1000114"/>
              <a:chExt cx="571504" cy="432000"/>
            </a:xfrm>
          </p:grpSpPr>
          <p:sp>
            <p:nvSpPr>
              <p:cNvPr id="146" name="矩形 145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2" name="组合 99"/>
            <p:cNvGrpSpPr/>
            <p:nvPr/>
          </p:nvGrpSpPr>
          <p:grpSpPr>
            <a:xfrm>
              <a:off x="4394200" y="3482982"/>
              <a:ext cx="571504" cy="432000"/>
              <a:chOff x="1127125" y="1000114"/>
              <a:chExt cx="571504" cy="432000"/>
            </a:xfrm>
          </p:grpSpPr>
          <p:sp>
            <p:nvSpPr>
              <p:cNvPr id="144" name="矩形 14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3" name="组合 102"/>
            <p:cNvGrpSpPr/>
            <p:nvPr/>
          </p:nvGrpSpPr>
          <p:grpSpPr>
            <a:xfrm>
              <a:off x="5105404" y="3482982"/>
              <a:ext cx="571504" cy="432000"/>
              <a:chOff x="1127125" y="1000114"/>
              <a:chExt cx="571504" cy="432000"/>
            </a:xfrm>
          </p:grpSpPr>
          <p:sp>
            <p:nvSpPr>
              <p:cNvPr id="142" name="矩形 141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4" name="组合 134"/>
            <p:cNvGrpSpPr/>
            <p:nvPr/>
          </p:nvGrpSpPr>
          <p:grpSpPr>
            <a:xfrm>
              <a:off x="1938322" y="4192600"/>
              <a:ext cx="4715412" cy="542104"/>
              <a:chOff x="2357422" y="4357700"/>
              <a:chExt cx="4715412" cy="542104"/>
            </a:xfrm>
          </p:grpSpPr>
          <p:grpSp>
            <p:nvGrpSpPr>
              <p:cNvPr id="115" name="组合 109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40" name="矩形 13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6" name="组合 110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8" name="矩形 13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7" name="组合 113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6" name="矩形 13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8" name="组合 116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4" name="矩形 13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9" name="组合 119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2" name="矩形 13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20" name="组合 122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0" name="矩形 12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21" name="组合 125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8" name="矩形 12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22" name="组合 128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6" name="矩形 12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23" name="组合 131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4" name="矩形 12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  <a:endParaRPr lang="en-US" altLang="zh-CN" sz="1400" b="1" dirty="0" smtClean="0">
                    <a:solidFill>
                      <a:srgbClr val="11576A"/>
                    </a:solidFill>
                    <a:latin typeface="+mn-ea"/>
                  </a:endParaRPr>
                </a:p>
                <a:p>
                  <a:pPr algn="ctr"/>
                  <a:r>
                    <a:rPr lang="en-US" altLang="zh-CN" sz="1400" b="1" dirty="0" smtClean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95" name="直接箭头连接符 94"/>
            <p:cNvCxnSpPr/>
            <p:nvPr/>
          </p:nvCxnSpPr>
          <p:spPr>
            <a:xfrm flipV="1">
              <a:off x="2803513" y="1362075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162" idx="2"/>
              <a:endCxn id="158" idx="0"/>
            </p:cNvCxnSpPr>
            <p:nvPr/>
          </p:nvCxnSpPr>
          <p:spPr>
            <a:xfrm rot="16200000" flipH="1">
              <a:off x="4127654" y="1755929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endCxn id="160" idx="0"/>
            </p:cNvCxnSpPr>
            <p:nvPr/>
          </p:nvCxnSpPr>
          <p:spPr>
            <a:xfrm rot="10800000" flipV="1">
              <a:off x="3686176" y="1590674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endCxn id="156" idx="0"/>
            </p:cNvCxnSpPr>
            <p:nvPr/>
          </p:nvCxnSpPr>
          <p:spPr>
            <a:xfrm>
              <a:off x="4438650" y="1590675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160" idx="2"/>
              <a:endCxn id="154" idx="0"/>
            </p:cNvCxnSpPr>
            <p:nvPr/>
          </p:nvCxnSpPr>
          <p:spPr>
            <a:xfrm rot="5400000">
              <a:off x="3248975" y="2378909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160" idx="2"/>
              <a:endCxn id="152" idx="0"/>
            </p:cNvCxnSpPr>
            <p:nvPr/>
          </p:nvCxnSpPr>
          <p:spPr>
            <a:xfrm rot="16200000" flipH="1">
              <a:off x="3553774" y="2391723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154" idx="2"/>
              <a:endCxn id="148" idx="0"/>
            </p:cNvCxnSpPr>
            <p:nvPr/>
          </p:nvCxnSpPr>
          <p:spPr>
            <a:xfrm rot="16200000" flipH="1">
              <a:off x="3035516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rot="16200000" flipH="1">
              <a:off x="3757712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rot="16200000" flipH="1">
              <a:off x="5186472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56" idx="2"/>
              <a:endCxn id="150" idx="0"/>
            </p:cNvCxnSpPr>
            <p:nvPr/>
          </p:nvCxnSpPr>
          <p:spPr>
            <a:xfrm rot="16200000" flipH="1">
              <a:off x="4999992" y="2390142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158" idx="2"/>
              <a:endCxn id="144" idx="0"/>
            </p:cNvCxnSpPr>
            <p:nvPr/>
          </p:nvCxnSpPr>
          <p:spPr>
            <a:xfrm rot="16200000" flipH="1">
              <a:off x="3924458" y="2743358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148" idx="2"/>
              <a:endCxn id="141" idx="0"/>
            </p:cNvCxnSpPr>
            <p:nvPr/>
          </p:nvCxnSpPr>
          <p:spPr>
            <a:xfrm rot="5400000">
              <a:off x="2606029" y="3585428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148" idx="2"/>
              <a:endCxn id="139" idx="0"/>
            </p:cNvCxnSpPr>
            <p:nvPr/>
          </p:nvCxnSpPr>
          <p:spPr>
            <a:xfrm rot="5400000">
              <a:off x="2839392" y="3837841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148" idx="2"/>
              <a:endCxn id="137" idx="0"/>
            </p:cNvCxnSpPr>
            <p:nvPr/>
          </p:nvCxnSpPr>
          <p:spPr>
            <a:xfrm rot="16200000" flipH="1">
              <a:off x="3077517" y="4068116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146" idx="2"/>
              <a:endCxn id="133" idx="0"/>
            </p:cNvCxnSpPr>
            <p:nvPr/>
          </p:nvCxnSpPr>
          <p:spPr>
            <a:xfrm rot="16200000" flipH="1">
              <a:off x="3977631" y="3882381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144" idx="2"/>
              <a:endCxn id="135" idx="0"/>
            </p:cNvCxnSpPr>
            <p:nvPr/>
          </p:nvCxnSpPr>
          <p:spPr>
            <a:xfrm rot="5400000">
              <a:off x="4087966" y="3627491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44" idx="2"/>
              <a:endCxn id="131" idx="0"/>
            </p:cNvCxnSpPr>
            <p:nvPr/>
          </p:nvCxnSpPr>
          <p:spPr>
            <a:xfrm rot="16200000" flipH="1">
              <a:off x="4568979" y="4016528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142" idx="2"/>
              <a:endCxn id="129" idx="0"/>
            </p:cNvCxnSpPr>
            <p:nvPr/>
          </p:nvCxnSpPr>
          <p:spPr>
            <a:xfrm rot="5400000">
              <a:off x="5181756" y="4038651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142" idx="2"/>
              <a:endCxn id="127" idx="0"/>
            </p:cNvCxnSpPr>
            <p:nvPr/>
          </p:nvCxnSpPr>
          <p:spPr>
            <a:xfrm rot="16200000" flipH="1">
              <a:off x="5419881" y="3876830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142" idx="2"/>
              <a:endCxn id="125" idx="0"/>
            </p:cNvCxnSpPr>
            <p:nvPr/>
          </p:nvCxnSpPr>
          <p:spPr>
            <a:xfrm rot="16200000" flipH="1">
              <a:off x="5686580" y="3610130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572624" y="1955308"/>
            <a:ext cx="2294526" cy="1721342"/>
            <a:chOff x="1572624" y="1955308"/>
            <a:chExt cx="2294526" cy="1721342"/>
          </a:xfrm>
        </p:grpSpPr>
        <p:sp>
          <p:nvSpPr>
            <p:cNvPr id="167" name="Text Box 55"/>
            <p:cNvSpPr txBox="1">
              <a:spLocks noChangeArrowheads="1"/>
            </p:cNvSpPr>
            <p:nvPr/>
          </p:nvSpPr>
          <p:spPr bwMode="auto">
            <a:xfrm>
              <a:off x="1572624" y="1955308"/>
              <a:ext cx="1622425" cy="338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系统打开文件表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1924860" y="2373310"/>
              <a:ext cx="504000" cy="1224000"/>
              <a:chOff x="1788426" y="3071816"/>
              <a:chExt cx="504000" cy="1224000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1788426" y="3071816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789093" y="3435356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789093" y="3775084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0" name="直接箭头连接符 179"/>
            <p:cNvCxnSpPr>
              <a:stCxn id="174" idx="3"/>
              <a:endCxn id="155" idx="1"/>
            </p:cNvCxnSpPr>
            <p:nvPr/>
          </p:nvCxnSpPr>
          <p:spPr>
            <a:xfrm flipV="1">
              <a:off x="2425927" y="2819400"/>
              <a:ext cx="13935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75" idx="3"/>
              <a:endCxn id="149" idx="1"/>
            </p:cNvCxnSpPr>
            <p:nvPr/>
          </p:nvCxnSpPr>
          <p:spPr>
            <a:xfrm>
              <a:off x="2425927" y="3166578"/>
              <a:ext cx="1441223" cy="510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338625" y="1136645"/>
            <a:ext cx="1622425" cy="3279821"/>
            <a:chOff x="338625" y="1136645"/>
            <a:chExt cx="1622425" cy="3279821"/>
          </a:xfrm>
        </p:grpSpPr>
        <p:sp>
          <p:nvSpPr>
            <p:cNvPr id="166" name="Text Box 54"/>
            <p:cNvSpPr txBox="1">
              <a:spLocks noChangeArrowheads="1"/>
            </p:cNvSpPr>
            <p:nvPr/>
          </p:nvSpPr>
          <p:spPr bwMode="auto">
            <a:xfrm>
              <a:off x="338625" y="1136645"/>
              <a:ext cx="1622425" cy="338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进程打开文件表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857224" y="1563680"/>
              <a:ext cx="504000" cy="1224000"/>
              <a:chOff x="857224" y="1785932"/>
              <a:chExt cx="504000" cy="1224000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857224" y="1785932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857891" y="2143122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857224" y="3192466"/>
              <a:ext cx="504000" cy="1224000"/>
              <a:chOff x="857224" y="3071816"/>
              <a:chExt cx="504000" cy="1224000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857224" y="3071816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857891" y="3359156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857891" y="3857634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4" name="直接箭头连接符 183"/>
            <p:cNvCxnSpPr>
              <a:stCxn id="169" idx="3"/>
              <a:endCxn id="174" idx="1"/>
            </p:cNvCxnSpPr>
            <p:nvPr/>
          </p:nvCxnSpPr>
          <p:spPr>
            <a:xfrm>
              <a:off x="1358291" y="2010870"/>
              <a:ext cx="546709" cy="8275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>
              <a:stCxn id="171" idx="3"/>
              <a:endCxn id="174" idx="1"/>
            </p:cNvCxnSpPr>
            <p:nvPr/>
          </p:nvCxnSpPr>
          <p:spPr>
            <a:xfrm flipV="1">
              <a:off x="1358291" y="2838450"/>
              <a:ext cx="565759" cy="7313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>
              <a:stCxn id="172" idx="3"/>
              <a:endCxn id="175" idx="1"/>
            </p:cNvCxnSpPr>
            <p:nvPr/>
          </p:nvCxnSpPr>
          <p:spPr>
            <a:xfrm flipV="1">
              <a:off x="1358291" y="3181350"/>
              <a:ext cx="565759" cy="88693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打开文件锁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7805" y="1019164"/>
            <a:ext cx="6974555" cy="428628"/>
            <a:chOff x="837805" y="1019164"/>
            <a:chExt cx="6974555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66693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一些文件系统提供文件锁，用于协调多进程的文件访问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7805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262422" y="1565356"/>
            <a:ext cx="6477930" cy="358322"/>
            <a:chOff x="1262422" y="1419622"/>
            <a:chExt cx="647793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5243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419622"/>
              <a:ext cx="634536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强制 </a:t>
              </a:r>
              <a:r>
                <a:rPr lang="en-GB" altLang="en-US" dirty="0" smtClean="0"/>
                <a:t>– </a:t>
              </a:r>
              <a:r>
                <a:rPr lang="zh-CN" altLang="en-US" dirty="0" smtClean="0"/>
                <a:t>根据锁保持情况和访问需求确定是否拒绝访问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2422" y="2069412"/>
            <a:ext cx="5309842" cy="358322"/>
            <a:chOff x="1262422" y="1853388"/>
            <a:chExt cx="5309842" cy="358322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94256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5" y="1853388"/>
              <a:ext cx="517727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劝告</a:t>
              </a:r>
              <a:r>
                <a:rPr lang="en-GB" altLang="en-US" dirty="0" smtClean="0"/>
                <a:t> – </a:t>
              </a:r>
              <a:r>
                <a:rPr lang="zh-CN" altLang="en-US" dirty="0" smtClean="0"/>
                <a:t>进程可以查找锁的状态来决定怎么做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文件系统的功能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03700"/>
            <a:ext cx="2869851" cy="400110"/>
            <a:chOff x="844893" y="760400"/>
            <a:chExt cx="2869851" cy="40011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60400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分配文件磁盘空间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60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rot="5400000">
            <a:off x="-7643898" y="2500312"/>
            <a:ext cx="121444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44893" y="1303810"/>
            <a:ext cx="2084033" cy="423636"/>
            <a:chOff x="844893" y="2017610"/>
            <a:chExt cx="2084033" cy="423636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017610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管理文件集合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0176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62422" y="1707654"/>
            <a:ext cx="4398248" cy="992450"/>
            <a:chOff x="1262422" y="2368538"/>
            <a:chExt cx="4398248" cy="992450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4733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/>
            <p:nvPr/>
          </p:nvSpPr>
          <p:spPr>
            <a:xfrm>
              <a:off x="1394985" y="2368538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定位：文件及其内容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7828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/>
            <p:nvPr/>
          </p:nvSpPr>
          <p:spPr>
            <a:xfrm>
              <a:off x="1394986" y="267809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命名</a:t>
              </a:r>
              <a:r>
                <a:rPr lang="zh-CN" altLang="zh-CN" dirty="0"/>
                <a:t>：</a:t>
              </a:r>
              <a:r>
                <a:rPr lang="zh-CN" altLang="en-US" dirty="0" smtClean="0"/>
                <a:t>通过名字找到文件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08986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412086" y="3003798"/>
              <a:ext cx="424858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文件系统结构</a:t>
              </a:r>
              <a:r>
                <a:rPr lang="zh-CN" altLang="zh-CN" dirty="0" smtClean="0"/>
                <a:t>：</a:t>
              </a:r>
              <a:r>
                <a:rPr lang="zh-CN" altLang="en-US" dirty="0" smtClean="0"/>
                <a:t>文件组织方式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/>
              <a:t>文件系统的概念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文件大小</a:t>
            </a:r>
            <a:endParaRPr lang="zh-CN" altLang="en-US" dirty="0"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227173" cy="1025756"/>
            <a:chOff x="844893" y="1019164"/>
            <a:chExt cx="4227173" cy="1025756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大多数文件都很小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71818"/>
              <a:ext cx="367708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需要对小文件提供很好的支持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5" y="1686598"/>
              <a:ext cx="217688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块空间不能太大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97979"/>
            <a:ext cx="5227305" cy="1025756"/>
            <a:chOff x="844893" y="1997979"/>
            <a:chExt cx="5227305" cy="1025756"/>
          </a:xfrm>
        </p:grpSpPr>
        <p:sp>
          <p:nvSpPr>
            <p:cNvPr id="14" name="内容占位符 2"/>
            <p:cNvSpPr txBox="1"/>
            <p:nvPr/>
          </p:nvSpPr>
          <p:spPr>
            <a:xfrm>
              <a:off x="1142976" y="1997979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一些文件非常大</a:t>
              </a:r>
              <a:endParaRPr lang="en-US" altLang="zh-CN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4893" y="199797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45540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/>
            <p:nvPr/>
          </p:nvSpPr>
          <p:spPr>
            <a:xfrm>
              <a:off x="1394985" y="2350633"/>
              <a:ext cx="467721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必须支持大文件</a:t>
              </a:r>
              <a:r>
                <a:rPr lang="en-US" altLang="zh-CN" dirty="0" smtClean="0"/>
                <a:t> (64</a:t>
              </a:r>
              <a:r>
                <a:rPr lang="zh-CN" altLang="en-US" dirty="0" smtClean="0"/>
                <a:t>位文件偏移）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77018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/>
            <p:nvPr/>
          </p:nvSpPr>
          <p:spPr>
            <a:xfrm>
              <a:off x="1394985" y="2665413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大文件访问需要高效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887347" cy="428628"/>
            <a:chOff x="844893" y="1019164"/>
            <a:chExt cx="588734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5589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如何表示分</a:t>
              </a:r>
              <a:r>
                <a:rPr lang="zh-CN" altLang="en-US" dirty="0"/>
                <a:t>配给一个</a:t>
              </a:r>
              <a:r>
                <a:rPr lang="zh-CN" altLang="en-US" dirty="0" smtClean="0"/>
                <a:t>文件数据块的位置和顺序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3" y="1357304"/>
            <a:ext cx="1869719" cy="1335097"/>
            <a:chOff x="844893" y="1357304"/>
            <a:chExt cx="1869719" cy="1335097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8036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/>
            <p:nvPr/>
          </p:nvSpPr>
          <p:spPr>
            <a:xfrm>
              <a:off x="1394985" y="1698848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连续分配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内容占位符 2"/>
            <p:cNvSpPr txBox="1"/>
            <p:nvPr/>
          </p:nvSpPr>
          <p:spPr>
            <a:xfrm>
              <a:off x="1142976" y="1357304"/>
              <a:ext cx="12144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分配方式</a:t>
              </a:r>
              <a:endParaRPr lang="en-US" altLang="zh-C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3573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1184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/>
            <p:nvPr/>
          </p:nvSpPr>
          <p:spPr>
            <a:xfrm>
              <a:off x="1394985" y="2013628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链式分配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43885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394985" y="2334079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索引分配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652031"/>
            <a:ext cx="4084297" cy="1014646"/>
            <a:chOff x="844893" y="2652031"/>
            <a:chExt cx="4084297" cy="1014646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09835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5" y="2993575"/>
              <a:ext cx="353420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存储效率</a:t>
              </a:r>
              <a:r>
                <a:rPr lang="zh-CN" altLang="zh-CN" dirty="0"/>
                <a:t>：</a:t>
              </a:r>
              <a:r>
                <a:rPr lang="zh-CN" altLang="en-US" dirty="0" smtClean="0"/>
                <a:t>外部碎片等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内容占位符 2"/>
            <p:cNvSpPr txBox="1"/>
            <p:nvPr/>
          </p:nvSpPr>
          <p:spPr>
            <a:xfrm>
              <a:off x="1142976" y="265203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指标</a:t>
              </a:r>
              <a:endParaRPr lang="en-US" altLang="zh-CN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26520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41313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3308355"/>
              <a:ext cx="317701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读写性能：访问速度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连续分配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71550"/>
            <a:ext cx="3655669" cy="428628"/>
            <a:chOff x="844893" y="1758692"/>
            <a:chExt cx="3655669" cy="428628"/>
          </a:xfrm>
        </p:grpSpPr>
        <p:sp>
          <p:nvSpPr>
            <p:cNvPr id="42" name="内容占位符 2"/>
            <p:cNvSpPr txBox="1"/>
            <p:nvPr/>
          </p:nvSpPr>
          <p:spPr>
            <a:xfrm>
              <a:off x="1142976" y="1758692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文件头指定起始块和长度</a:t>
              </a:r>
              <a:endParaRPr lang="en-US" altLang="zh-C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17586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4" name="直接连接符 43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844893" y="1920350"/>
            <a:ext cx="3869983" cy="656322"/>
            <a:chOff x="844893" y="2042402"/>
            <a:chExt cx="3869983" cy="656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4560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/>
            <p:nvPr/>
          </p:nvSpPr>
          <p:spPr>
            <a:xfrm>
              <a:off x="1394985" y="2340402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最先匹配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最佳匹配</a:t>
              </a:r>
              <a:r>
                <a:rPr lang="en-US" altLang="zh-CN" dirty="0" smtClean="0"/>
                <a:t>, ...</a:t>
              </a:r>
              <a:endParaRPr lang="en-US" altLang="zh-CN" dirty="0"/>
            </a:p>
          </p:txBody>
        </p:sp>
        <p:sp>
          <p:nvSpPr>
            <p:cNvPr id="47" name="内容占位符 2"/>
            <p:cNvSpPr txBox="1"/>
            <p:nvPr/>
          </p:nvSpPr>
          <p:spPr>
            <a:xfrm>
              <a:off x="1142976" y="2042402"/>
              <a:ext cx="20717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分配策略</a:t>
              </a:r>
              <a:endParaRPr lang="en-US" altLang="zh-C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20424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504777"/>
            <a:ext cx="3369917" cy="960216"/>
            <a:chOff x="844893" y="2626829"/>
            <a:chExt cx="3369917" cy="960216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04049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/>
            <p:nvPr/>
          </p:nvSpPr>
          <p:spPr>
            <a:xfrm>
              <a:off x="1394985" y="2935715"/>
              <a:ext cx="20340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文件读取表现好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1" name="内容占位符 2"/>
            <p:cNvSpPr txBox="1"/>
            <p:nvPr/>
          </p:nvSpPr>
          <p:spPr>
            <a:xfrm>
              <a:off x="1142976" y="2626829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优点</a:t>
              </a:r>
              <a:endParaRPr lang="en-US" altLang="zh-CN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4893" y="262682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33349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/>
            <p:nvPr/>
          </p:nvSpPr>
          <p:spPr>
            <a:xfrm>
              <a:off x="1394985" y="3228723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高效的顺序和随机访问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3499" y="3382410"/>
            <a:ext cx="1335911" cy="667208"/>
            <a:chOff x="843499" y="3504462"/>
            <a:chExt cx="1335911" cy="667208"/>
          </a:xfrm>
        </p:grpSpPr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1028" y="3918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6" name="内容占位符 2"/>
            <p:cNvSpPr txBox="1"/>
            <p:nvPr/>
          </p:nvSpPr>
          <p:spPr>
            <a:xfrm>
              <a:off x="1393592" y="3813348"/>
              <a:ext cx="785818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碎片！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7" name="内容占位符 2"/>
            <p:cNvSpPr txBox="1"/>
            <p:nvPr/>
          </p:nvSpPr>
          <p:spPr>
            <a:xfrm>
              <a:off x="1141582" y="3504462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缺点</a:t>
              </a:r>
              <a:endParaRPr lang="en-US" altLang="zh-CN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3499" y="350446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1028" y="3984304"/>
            <a:ext cx="2132827" cy="957267"/>
            <a:chOff x="1261028" y="4106356"/>
            <a:chExt cx="2132827" cy="957267"/>
          </a:xfrm>
        </p:grpSpPr>
        <p:pic>
          <p:nvPicPr>
            <p:cNvPr id="59" name="图片 5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1028" y="42111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0" name="内容占位符 2"/>
            <p:cNvSpPr txBox="1"/>
            <p:nvPr/>
          </p:nvSpPr>
          <p:spPr>
            <a:xfrm>
              <a:off x="1393592" y="4106356"/>
              <a:ext cx="1928826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文件增长问题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1" name="内容占位符 2"/>
            <p:cNvSpPr txBox="1"/>
            <p:nvPr/>
          </p:nvSpPr>
          <p:spPr>
            <a:xfrm>
              <a:off x="1651447" y="4406167"/>
              <a:ext cx="1242342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预分配？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2" name="内容占位符 2"/>
            <p:cNvSpPr txBox="1"/>
            <p:nvPr/>
          </p:nvSpPr>
          <p:spPr>
            <a:xfrm>
              <a:off x="1651447" y="4705301"/>
              <a:ext cx="1742408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按需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分配？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27584" y="1230874"/>
            <a:ext cx="6419566" cy="687422"/>
            <a:chOff x="827584" y="1020232"/>
            <a:chExt cx="6419566" cy="687422"/>
          </a:xfrm>
        </p:grpSpPr>
        <p:sp>
          <p:nvSpPr>
            <p:cNvPr id="63" name="矩形 62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4489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652710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695915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68079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3399"/>
                </a:gs>
                <a:gs pos="100000">
                  <a:srgbClr val="66003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210195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3399"/>
                </a:gs>
                <a:gs pos="100000">
                  <a:srgbClr val="66003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434952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386280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75956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987287" y="1433602"/>
              <a:ext cx="2111829" cy="274052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链式分配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875541"/>
            <a:ext cx="5527307" cy="763624"/>
            <a:chOff x="844893" y="1934564"/>
            <a:chExt cx="5527307" cy="763624"/>
          </a:xfrm>
        </p:grpSpPr>
        <p:sp>
          <p:nvSpPr>
            <p:cNvPr id="42" name="内容占位符 2"/>
            <p:cNvSpPr txBox="1"/>
            <p:nvPr/>
          </p:nvSpPr>
          <p:spPr>
            <a:xfrm>
              <a:off x="1142976" y="1934564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文件以数据块链表方式存储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endParaRPr lang="en-US" altLang="zh-CN" dirty="0"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19345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/>
            <p:nvPr/>
          </p:nvSpPr>
          <p:spPr>
            <a:xfrm>
              <a:off x="1142976" y="2272704"/>
              <a:ext cx="5229224" cy="42548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文件头包含了到第一块和最后一块的指针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endParaRPr lang="en-US" altLang="zh-CN" dirty="0">
                <a:latin typeface="+mj-ea"/>
                <a:ea typeface="+mj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4893" y="22727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584981"/>
            <a:ext cx="3655099" cy="1014646"/>
            <a:chOff x="844893" y="2584981"/>
            <a:chExt cx="3655099" cy="1014646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0313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/>
            <p:nvPr/>
          </p:nvSpPr>
          <p:spPr>
            <a:xfrm>
              <a:off x="1394985" y="2926525"/>
              <a:ext cx="310500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创建、增大、缩小很容易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lang="zh-CN" altLang="en-US" dirty="0"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9" name="内容占位符 2"/>
            <p:cNvSpPr txBox="1"/>
            <p:nvPr/>
          </p:nvSpPr>
          <p:spPr>
            <a:xfrm>
              <a:off x="1142976" y="258498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优点</a:t>
              </a:r>
              <a:endParaRPr lang="en-US" altLang="zh-CN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4893" y="258498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3460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/>
            <p:nvPr/>
          </p:nvSpPr>
          <p:spPr>
            <a:xfrm>
              <a:off x="1394985" y="3241305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没有碎片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3499" y="3534901"/>
            <a:ext cx="3868729" cy="729424"/>
            <a:chOff x="843499" y="3534901"/>
            <a:chExt cx="3868729" cy="729424"/>
          </a:xfrm>
        </p:grpSpPr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1028" y="398122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/>
            <p:nvPr/>
          </p:nvSpPr>
          <p:spPr>
            <a:xfrm>
              <a:off x="1393591" y="3876445"/>
              <a:ext cx="331863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无法实现真正的随机访问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5" name="内容占位符 2"/>
            <p:cNvSpPr txBox="1"/>
            <p:nvPr/>
          </p:nvSpPr>
          <p:spPr>
            <a:xfrm>
              <a:off x="1141582" y="353490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缺点</a:t>
              </a:r>
              <a:endParaRPr lang="en-US" altLang="zh-CN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43499" y="35349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1028" y="4191225"/>
            <a:ext cx="4607116" cy="649163"/>
            <a:chOff x="1261028" y="4191225"/>
            <a:chExt cx="4607116" cy="649163"/>
          </a:xfrm>
        </p:grpSpPr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1028" y="42960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8" name="内容占位符 2"/>
            <p:cNvSpPr txBox="1"/>
            <p:nvPr/>
          </p:nvSpPr>
          <p:spPr>
            <a:xfrm>
              <a:off x="1393592" y="4191225"/>
              <a:ext cx="1928826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可靠性差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9" name="内容占位符 2"/>
            <p:cNvSpPr txBox="1"/>
            <p:nvPr/>
          </p:nvSpPr>
          <p:spPr>
            <a:xfrm>
              <a:off x="1651446" y="4512808"/>
              <a:ext cx="4216698" cy="3275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破坏一个链，后面的数据块就丢了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7584" y="1713128"/>
            <a:ext cx="6456142" cy="831438"/>
            <a:chOff x="827584" y="1020232"/>
            <a:chExt cx="6456142" cy="831438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6671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11747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343075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388572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47440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9957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6537988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954630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3142726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5374974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921973" y="1426029"/>
              <a:ext cx="6313714" cy="425641"/>
            </a:xfrm>
            <a:custGeom>
              <a:avLst/>
              <a:gdLst>
                <a:gd name="connsiteX0" fmla="*/ 0 w 6313714"/>
                <a:gd name="connsiteY0" fmla="*/ 0 h 542471"/>
                <a:gd name="connsiteX1" fmla="*/ 849086 w 6313714"/>
                <a:gd name="connsiteY1" fmla="*/ 457200 h 542471"/>
                <a:gd name="connsiteX2" fmla="*/ 4659086 w 6313714"/>
                <a:gd name="connsiteY2" fmla="*/ 511628 h 542471"/>
                <a:gd name="connsiteX3" fmla="*/ 5856514 w 6313714"/>
                <a:gd name="connsiteY3" fmla="*/ 446314 h 542471"/>
                <a:gd name="connsiteX4" fmla="*/ 6313714 w 6313714"/>
                <a:gd name="connsiteY4" fmla="*/ 0 h 54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3714" h="542471">
                  <a:moveTo>
                    <a:pt x="0" y="0"/>
                  </a:moveTo>
                  <a:cubicBezTo>
                    <a:pt x="36286" y="185964"/>
                    <a:pt x="72572" y="371929"/>
                    <a:pt x="849086" y="457200"/>
                  </a:cubicBezTo>
                  <a:cubicBezTo>
                    <a:pt x="1625600" y="542471"/>
                    <a:pt x="3824515" y="513442"/>
                    <a:pt x="4659086" y="511628"/>
                  </a:cubicBezTo>
                  <a:cubicBezTo>
                    <a:pt x="5493657" y="509814"/>
                    <a:pt x="5580743" y="531585"/>
                    <a:pt x="5856514" y="446314"/>
                  </a:cubicBezTo>
                  <a:cubicBezTo>
                    <a:pt x="6132285" y="361043"/>
                    <a:pt x="6222999" y="180521"/>
                    <a:pt x="6313714" y="0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6732241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2728256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2300402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4499992" y="1404257"/>
              <a:ext cx="813115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863798"/>
            <a:ext cx="3869983" cy="435882"/>
            <a:chOff x="844893" y="2011126"/>
            <a:chExt cx="3869983" cy="435882"/>
          </a:xfrm>
        </p:grpSpPr>
        <p:sp>
          <p:nvSpPr>
            <p:cNvPr id="42" name="内容占位符 2"/>
            <p:cNvSpPr txBox="1"/>
            <p:nvPr/>
          </p:nvSpPr>
          <p:spPr>
            <a:xfrm>
              <a:off x="1142976" y="2032898"/>
              <a:ext cx="3571900" cy="41411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为每个文件创建一个</a:t>
              </a:r>
              <a:r>
                <a:rPr lang="zh-CN" altLang="en-US" sz="1800" dirty="0" smtClean="0">
                  <a:solidFill>
                    <a:srgbClr val="C00000"/>
                  </a:solidFill>
                  <a:latin typeface="+mj-ea"/>
                  <a:ea typeface="+mj-ea"/>
                  <a:cs typeface="宋体" charset="0"/>
                </a:rPr>
                <a:t>索引数据块</a:t>
              </a:r>
              <a:endParaRPr lang="en-US" altLang="zh-CN" sz="1800" dirty="0" smtClean="0">
                <a:solidFill>
                  <a:srgbClr val="FF0000"/>
                </a:solidFill>
                <a:latin typeface="+mj-ea"/>
                <a:ea typeface="+mj-ea"/>
                <a:cs typeface="宋体" charset="0"/>
              </a:endParaRPr>
            </a:p>
            <a:p>
              <a:endParaRPr lang="en-US" altLang="zh-CN" sz="1800" dirty="0"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20111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835719"/>
            <a:ext cx="3727107" cy="1262639"/>
            <a:chOff x="844893" y="2835719"/>
            <a:chExt cx="3727107" cy="1262639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26026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/>
            <p:nvPr/>
          </p:nvSpPr>
          <p:spPr>
            <a:xfrm>
              <a:off x="1394985" y="3177263"/>
              <a:ext cx="3177015" cy="3263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创建、增大、缩小很容易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1" name="内容占位符 2"/>
            <p:cNvSpPr txBox="1"/>
            <p:nvPr/>
          </p:nvSpPr>
          <p:spPr>
            <a:xfrm>
              <a:off x="1142976" y="2868377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优点</a:t>
              </a:r>
              <a:endParaRPr lang="en-US" altLang="zh-CN" sz="1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4893" y="283571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54238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/>
            <p:nvPr/>
          </p:nvSpPr>
          <p:spPr>
            <a:xfrm>
              <a:off x="1394985" y="3448499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没有碎片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pic>
          <p:nvPicPr>
            <p:cNvPr id="68" name="图片 6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8339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9" name="内容占位符 2"/>
            <p:cNvSpPr txBox="1"/>
            <p:nvPr/>
          </p:nvSpPr>
          <p:spPr>
            <a:xfrm>
              <a:off x="1394985" y="3740036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支持直接访问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lang="zh-CN" altLang="en-US" sz="1800" dirty="0">
                <a:latin typeface="+mj-ea"/>
                <a:ea typeface="+mj-ea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7584" y="1949538"/>
            <a:ext cx="6445256" cy="982799"/>
            <a:chOff x="827584" y="1020232"/>
            <a:chExt cx="6445256" cy="982799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987287" y="143360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09803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42961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86166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74519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698484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527102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66599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内容占位符 2"/>
            <p:cNvSpPr txBox="1"/>
            <p:nvPr/>
          </p:nvSpPr>
          <p:spPr>
            <a:xfrm>
              <a:off x="1595126" y="1059582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1826393" y="142395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1821297" y="1419491"/>
              <a:ext cx="1296144" cy="288032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1828608" y="1420407"/>
              <a:ext cx="2664296" cy="360040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1827861" y="1419524"/>
              <a:ext cx="3600400" cy="432048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 82"/>
            <p:cNvSpPr/>
            <p:nvPr/>
          </p:nvSpPr>
          <p:spPr>
            <a:xfrm>
              <a:off x="1828608" y="1434444"/>
              <a:ext cx="4896544" cy="504056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1828608" y="1426967"/>
              <a:ext cx="5400600" cy="57606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996830"/>
            <a:ext cx="4364368" cy="940270"/>
            <a:chOff x="844893" y="3996830"/>
            <a:chExt cx="4364368" cy="940270"/>
          </a:xfrm>
        </p:grpSpPr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0517" y="44115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6" name="内容占位符 2"/>
            <p:cNvSpPr txBox="1"/>
            <p:nvPr/>
          </p:nvSpPr>
          <p:spPr>
            <a:xfrm>
              <a:off x="1423080" y="4317674"/>
              <a:ext cx="3786181" cy="3138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当文件很小时，存储索引的</a:t>
              </a:r>
              <a:r>
                <a:rPr lang="zh-CN" altLang="en-US" sz="1800" dirty="0" smtClean="0">
                  <a:solidFill>
                    <a:srgbClr val="C00000"/>
                  </a:solidFill>
                  <a:latin typeface="+mj-ea"/>
                  <a:ea typeface="+mj-ea"/>
                  <a:cs typeface="宋体" charset="0"/>
                </a:rPr>
                <a:t>开销</a:t>
              </a:r>
              <a:endParaRPr lang="en-US" altLang="zh-CN" sz="1800" dirty="0" smtClean="0">
                <a:solidFill>
                  <a:srgbClr val="C00000"/>
                </a:solidFill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7" name="内容占位符 2"/>
            <p:cNvSpPr txBox="1"/>
            <p:nvPr/>
          </p:nvSpPr>
          <p:spPr>
            <a:xfrm>
              <a:off x="1148274" y="4014408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缺点</a:t>
              </a:r>
              <a:endParaRPr lang="en-US" altLang="zh-CN" sz="1800" dirty="0"/>
            </a:p>
          </p:txBody>
        </p:sp>
        <p:pic>
          <p:nvPicPr>
            <p:cNvPr id="58" name="图片 5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0517" y="46828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9" name="内容占位符 2"/>
            <p:cNvSpPr txBox="1"/>
            <p:nvPr/>
          </p:nvSpPr>
          <p:spPr>
            <a:xfrm>
              <a:off x="1423080" y="4578024"/>
              <a:ext cx="3390645" cy="35907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buClr>
                  <a:schemeClr val="folHlink"/>
                </a:buClr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如何处理大文件</a:t>
              </a:r>
              <a:r>
                <a:rPr lang="en-US" altLang="zh-CN" sz="1800" dirty="0" smtClean="0">
                  <a:latin typeface="+mj-ea"/>
                  <a:ea typeface="+mj-ea"/>
                  <a:cs typeface="宋体" charset="0"/>
                </a:rPr>
                <a:t>?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44893" y="399683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1163352"/>
            <a:ext cx="3452454" cy="358322"/>
            <a:chOff x="1262422" y="1163352"/>
            <a:chExt cx="3452454" cy="358322"/>
          </a:xfrm>
        </p:grpSpPr>
        <p:pic>
          <p:nvPicPr>
            <p:cNvPr id="94" name="图片 9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2681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95" name="内容占位符 2"/>
            <p:cNvSpPr txBox="1"/>
            <p:nvPr/>
          </p:nvSpPr>
          <p:spPr>
            <a:xfrm>
              <a:off x="1394985" y="1163352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指向文件数据块的指针列表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/>
              <a:endParaRPr lang="en-US" altLang="zh-CN" sz="1800" dirty="0"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1400490"/>
            <a:ext cx="3943131" cy="445804"/>
            <a:chOff x="844893" y="1400490"/>
            <a:chExt cx="3943131" cy="445804"/>
          </a:xfrm>
        </p:grpSpPr>
        <p:sp>
          <p:nvSpPr>
            <p:cNvPr id="96" name="内容占位符 2"/>
            <p:cNvSpPr txBox="1"/>
            <p:nvPr/>
          </p:nvSpPr>
          <p:spPr>
            <a:xfrm>
              <a:off x="1142976" y="1433148"/>
              <a:ext cx="3645048" cy="4131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文件头包含了索引数据块指针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endParaRPr lang="en-US" altLang="zh-CN" sz="1800" dirty="0">
                <a:latin typeface="+mj-ea"/>
                <a:ea typeface="+mj-ea"/>
              </a:endParaRPr>
            </a:p>
          </p:txBody>
        </p:sp>
        <p:sp>
          <p:nvSpPr>
            <p:cNvPr id="97" name="TextBox 47"/>
            <p:cNvSpPr txBox="1"/>
            <p:nvPr/>
          </p:nvSpPr>
          <p:spPr>
            <a:xfrm>
              <a:off x="844893" y="14004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大文件的索引分配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831954"/>
            <a:ext cx="6988079" cy="1811804"/>
            <a:chOff x="844893" y="831954"/>
            <a:chExt cx="6988079" cy="1811804"/>
          </a:xfrm>
        </p:grpSpPr>
        <p:sp>
          <p:nvSpPr>
            <p:cNvPr id="10" name="内容占位符 2"/>
            <p:cNvSpPr txBox="1"/>
            <p:nvPr/>
          </p:nvSpPr>
          <p:spPr>
            <a:xfrm>
              <a:off x="1142976" y="831954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 smtClean="0"/>
                <a:t>链式索引块</a:t>
              </a:r>
              <a:r>
                <a:rPr lang="en-US" altLang="zh-CN" dirty="0" smtClean="0"/>
                <a:t> (IB+IB+…)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8319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8381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0497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44054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991182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41903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872856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315790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75453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66982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23663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内容占位符 2"/>
            <p:cNvSpPr txBox="1"/>
            <p:nvPr/>
          </p:nvSpPr>
          <p:spPr>
            <a:xfrm>
              <a:off x="216576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1018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5449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10279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21809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内容占位符 2"/>
            <p:cNvSpPr txBox="1"/>
            <p:nvPr/>
          </p:nvSpPr>
          <p:spPr>
            <a:xfrm>
              <a:off x="614722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6065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内容占位符 2"/>
            <p:cNvSpPr txBox="1"/>
            <p:nvPr/>
          </p:nvSpPr>
          <p:spPr>
            <a:xfrm>
              <a:off x="6589786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481959" y="1744717"/>
              <a:ext cx="872359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372201" y="1744717"/>
              <a:ext cx="360040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2360772" y="1744717"/>
              <a:ext cx="4032448" cy="89904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2411760" y="1744717"/>
              <a:ext cx="872359" cy="10695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2411760" y="1723697"/>
              <a:ext cx="1304407" cy="27198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035578" y="1723697"/>
              <a:ext cx="1304407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5857635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6804248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762209" y="1723697"/>
              <a:ext cx="90613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859088"/>
            <a:ext cx="6988079" cy="1944910"/>
            <a:chOff x="844893" y="2859088"/>
            <a:chExt cx="6988079" cy="1944910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6" y="2859088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 smtClean="0"/>
                <a:t>多级索引块</a:t>
              </a:r>
              <a:r>
                <a:rPr lang="en-US" altLang="zh-CN" dirty="0" smtClean="0"/>
                <a:t>(IB*IB </a:t>
              </a:r>
              <a:r>
                <a:rPr lang="zh-CN" altLang="en-US" dirty="0" smtClean="0"/>
                <a:t>*</a:t>
              </a:r>
              <a:r>
                <a:rPr lang="en-US" altLang="zh-CN" dirty="0" smtClean="0"/>
                <a:t>…)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28590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8381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804976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544054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91182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872856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315790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75453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66982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23663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0" name="内容占位符 2"/>
            <p:cNvSpPr txBox="1"/>
            <p:nvPr/>
          </p:nvSpPr>
          <p:spPr>
            <a:xfrm>
              <a:off x="216576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1018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75449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10279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21809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内容占位符 2"/>
            <p:cNvSpPr txBox="1"/>
            <p:nvPr/>
          </p:nvSpPr>
          <p:spPr>
            <a:xfrm>
              <a:off x="614722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66065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9" name="内容占位符 2"/>
            <p:cNvSpPr txBox="1"/>
            <p:nvPr/>
          </p:nvSpPr>
          <p:spPr>
            <a:xfrm>
              <a:off x="658978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42684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内容占位符 2"/>
            <p:cNvSpPr txBox="1"/>
            <p:nvPr/>
          </p:nvSpPr>
          <p:spPr>
            <a:xfrm>
              <a:off x="435597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1481959" y="3734389"/>
              <a:ext cx="872359" cy="277522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390740" y="3734388"/>
              <a:ext cx="2232248" cy="565554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2339752" y="3734388"/>
              <a:ext cx="4104456" cy="85358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2339752" y="3734388"/>
              <a:ext cx="4485516" cy="106961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6835778" y="3765918"/>
              <a:ext cx="432048" cy="19998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6793739" y="3765918"/>
              <a:ext cx="87460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4932040" y="3744899"/>
              <a:ext cx="1407945" cy="33902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5857635" y="3744899"/>
              <a:ext cx="432048" cy="12299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3635897" y="3744899"/>
              <a:ext cx="864096" cy="26701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3203848" y="3744899"/>
              <a:ext cx="1296144" cy="411027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U</a:t>
            </a:r>
            <a:r>
              <a:rPr lang="en-US" altLang="zh-CN" dirty="0" smtClean="0"/>
              <a:t>FS</a:t>
            </a:r>
            <a:r>
              <a:rPr lang="zh-CN" altLang="en-US" dirty="0" smtClean="0"/>
              <a:t>多级索引分配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26514" y="771550"/>
            <a:ext cx="2397834" cy="883835"/>
            <a:chOff x="1126514" y="771550"/>
            <a:chExt cx="2397834" cy="883835"/>
          </a:xfrm>
        </p:grpSpPr>
        <p:sp>
          <p:nvSpPr>
            <p:cNvPr id="4" name="圆角矩形 3"/>
            <p:cNvSpPr/>
            <p:nvPr/>
          </p:nvSpPr>
          <p:spPr>
            <a:xfrm>
              <a:off x="2044880" y="972222"/>
              <a:ext cx="1428760" cy="500066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2265544" y="101667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30500" y="1012443"/>
              <a:ext cx="214314" cy="64294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2544946" y="113989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>
              <a:spLocks noChangeAspect="1"/>
            </p:cNvSpPr>
            <p:nvPr/>
          </p:nvSpPr>
          <p:spPr>
            <a:xfrm>
              <a:off x="2817998" y="122989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42137" y="946822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10</a:t>
              </a:r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个</a:t>
              </a:r>
              <a:endParaRPr lang="en-US" altLang="zh-CN" sz="10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数据块</a:t>
              </a:r>
              <a:endParaRPr lang="en-US" altLang="zh-CN" sz="10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563882" y="1148446"/>
              <a:ext cx="6810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554357" y="1248458"/>
              <a:ext cx="976313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1544814" y="1357990"/>
              <a:ext cx="1233506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1126514" y="771550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rgbClr val="11576A"/>
                  </a:solidFill>
                  <a:latin typeface="+mn-ea"/>
                </a:rPr>
                <a:t>inode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70232" y="1426258"/>
            <a:ext cx="2771471" cy="760410"/>
            <a:chOff x="1570232" y="1426258"/>
            <a:chExt cx="2771471" cy="760410"/>
          </a:xfrm>
        </p:grpSpPr>
        <p:sp>
          <p:nvSpPr>
            <p:cNvPr id="7" name="矩形 6"/>
            <p:cNvSpPr/>
            <p:nvPr/>
          </p:nvSpPr>
          <p:spPr>
            <a:xfrm>
              <a:off x="2259194" y="1615164"/>
              <a:ext cx="214314" cy="571504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616384" y="1519917"/>
              <a:ext cx="1714512" cy="538163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2849748" y="154481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3119624" y="163946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3387913" y="1738988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3653674" y="185328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59492" y="1489794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n</a:t>
              </a:r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个</a:t>
              </a:r>
              <a:endParaRPr lang="en-US" altLang="zh-CN" sz="10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数据块</a:t>
              </a:r>
              <a:endParaRPr lang="zh-CN" altLang="en-US" sz="10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2478282" y="1681846"/>
              <a:ext cx="3524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24" idx="1"/>
            </p:cNvCxnSpPr>
            <p:nvPr/>
          </p:nvCxnSpPr>
          <p:spPr>
            <a:xfrm>
              <a:off x="2478282" y="1772333"/>
              <a:ext cx="638175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478281" y="1872346"/>
              <a:ext cx="8858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26" idx="1"/>
            </p:cNvCxnSpPr>
            <p:nvPr/>
          </p:nvCxnSpPr>
          <p:spPr>
            <a:xfrm>
              <a:off x="2473508" y="1972354"/>
              <a:ext cx="117634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/>
            <p:nvPr/>
          </p:nvCxnSpPr>
          <p:spPr>
            <a:xfrm>
              <a:off x="1570232" y="1426258"/>
              <a:ext cx="666750" cy="2159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613616" y="180661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r>
                <a:rPr lang="zh-CN" altLang="en-US" sz="900" b="1" dirty="0" smtClean="0">
                  <a:solidFill>
                    <a:srgbClr val="11576A"/>
                  </a:solidFill>
                  <a:latin typeface="+mn-ea"/>
                </a:rPr>
                <a:t>级间接</a:t>
              </a:r>
              <a:endParaRPr lang="en-US" altLang="zh-CN" sz="900" b="1" dirty="0" smtClean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900" b="1" dirty="0" smtClean="0">
                  <a:solidFill>
                    <a:srgbClr val="11576A"/>
                  </a:solidFill>
                  <a:latin typeface="+mn-ea"/>
                </a:rPr>
                <a:t>索引块</a:t>
              </a:r>
              <a:endParaRPr lang="zh-CN" altLang="en-US" sz="9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53563" y="1510396"/>
            <a:ext cx="4953180" cy="1973858"/>
            <a:chOff x="1553563" y="1510396"/>
            <a:chExt cx="4953180" cy="1973858"/>
          </a:xfrm>
        </p:grpSpPr>
        <p:sp>
          <p:nvSpPr>
            <p:cNvPr id="170" name="任意多边形 169"/>
            <p:cNvSpPr/>
            <p:nvPr/>
          </p:nvSpPr>
          <p:spPr>
            <a:xfrm>
              <a:off x="2759260" y="2115230"/>
              <a:ext cx="3714776" cy="1369024"/>
            </a:xfrm>
            <a:custGeom>
              <a:avLst/>
              <a:gdLst>
                <a:gd name="connsiteX0" fmla="*/ 123828 w 3714776"/>
                <a:gd name="connsiteY0" fmla="*/ 0 h 1369024"/>
                <a:gd name="connsiteX1" fmla="*/ 3595710 w 3714776"/>
                <a:gd name="connsiteY1" fmla="*/ 0 h 1369024"/>
                <a:gd name="connsiteX2" fmla="*/ 3714776 w 3714776"/>
                <a:gd name="connsiteY2" fmla="*/ 119066 h 1369024"/>
                <a:gd name="connsiteX3" fmla="*/ 3714776 w 3714776"/>
                <a:gd name="connsiteY3" fmla="*/ 595314 h 1369024"/>
                <a:gd name="connsiteX4" fmla="*/ 3595710 w 3714776"/>
                <a:gd name="connsiteY4" fmla="*/ 714380 h 1369024"/>
                <a:gd name="connsiteX5" fmla="*/ 3168000 w 3714776"/>
                <a:gd name="connsiteY5" fmla="*/ 714380 h 1369024"/>
                <a:gd name="connsiteX6" fmla="*/ 3168000 w 3714776"/>
                <a:gd name="connsiteY6" fmla="*/ 1231021 h 1369024"/>
                <a:gd name="connsiteX7" fmla="*/ 3029997 w 3714776"/>
                <a:gd name="connsiteY7" fmla="*/ 1369024 h 1369024"/>
                <a:gd name="connsiteX8" fmla="*/ 138003 w 3714776"/>
                <a:gd name="connsiteY8" fmla="*/ 1369024 h 1369024"/>
                <a:gd name="connsiteX9" fmla="*/ 0 w 3714776"/>
                <a:gd name="connsiteY9" fmla="*/ 1231021 h 1369024"/>
                <a:gd name="connsiteX10" fmla="*/ 0 w 3714776"/>
                <a:gd name="connsiteY10" fmla="*/ 679027 h 1369024"/>
                <a:gd name="connsiteX11" fmla="*/ 10832 w 3714776"/>
                <a:gd name="connsiteY11" fmla="*/ 625377 h 1369024"/>
                <a:gd name="connsiteX12" fmla="*/ 4762 w 3714776"/>
                <a:gd name="connsiteY12" fmla="*/ 595314 h 1369024"/>
                <a:gd name="connsiteX13" fmla="*/ 4762 w 3714776"/>
                <a:gd name="connsiteY13" fmla="*/ 119066 h 1369024"/>
                <a:gd name="connsiteX14" fmla="*/ 123828 w 3714776"/>
                <a:gd name="connsiteY14" fmla="*/ 0 h 1369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14776" h="1369024">
                  <a:moveTo>
                    <a:pt x="123828" y="0"/>
                  </a:moveTo>
                  <a:lnTo>
                    <a:pt x="3595710" y="0"/>
                  </a:lnTo>
                  <a:cubicBezTo>
                    <a:pt x="3661468" y="0"/>
                    <a:pt x="3714776" y="53308"/>
                    <a:pt x="3714776" y="119066"/>
                  </a:cubicBezTo>
                  <a:lnTo>
                    <a:pt x="3714776" y="595314"/>
                  </a:lnTo>
                  <a:cubicBezTo>
                    <a:pt x="3714776" y="661072"/>
                    <a:pt x="3661468" y="714380"/>
                    <a:pt x="3595710" y="714380"/>
                  </a:cubicBezTo>
                  <a:lnTo>
                    <a:pt x="3168000" y="714380"/>
                  </a:lnTo>
                  <a:lnTo>
                    <a:pt x="3168000" y="1231021"/>
                  </a:lnTo>
                  <a:cubicBezTo>
                    <a:pt x="3168000" y="1307238"/>
                    <a:pt x="3106214" y="1369024"/>
                    <a:pt x="3029997" y="1369024"/>
                  </a:cubicBezTo>
                  <a:lnTo>
                    <a:pt x="138003" y="1369024"/>
                  </a:lnTo>
                  <a:cubicBezTo>
                    <a:pt x="61786" y="1369024"/>
                    <a:pt x="0" y="1307238"/>
                    <a:pt x="0" y="1231021"/>
                  </a:cubicBezTo>
                  <a:lnTo>
                    <a:pt x="0" y="679027"/>
                  </a:lnTo>
                  <a:lnTo>
                    <a:pt x="10832" y="625377"/>
                  </a:lnTo>
                  <a:lnTo>
                    <a:pt x="4762" y="595314"/>
                  </a:lnTo>
                  <a:lnTo>
                    <a:pt x="4762" y="119066"/>
                  </a:lnTo>
                  <a:cubicBezTo>
                    <a:pt x="4762" y="53308"/>
                    <a:pt x="58070" y="0"/>
                    <a:pt x="12382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>
              <a:spLocks noChangeAspect="1"/>
            </p:cNvSpPr>
            <p:nvPr/>
          </p:nvSpPr>
          <p:spPr>
            <a:xfrm>
              <a:off x="3452678" y="2155379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>
              <a:spLocks noChangeAspect="1"/>
            </p:cNvSpPr>
            <p:nvPr/>
          </p:nvSpPr>
          <p:spPr>
            <a:xfrm>
              <a:off x="3708265" y="225161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>
              <a:spLocks noChangeAspect="1"/>
            </p:cNvSpPr>
            <p:nvPr/>
          </p:nvSpPr>
          <p:spPr>
            <a:xfrm>
              <a:off x="3952739" y="234796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>
              <a:spLocks noChangeAspect="1"/>
            </p:cNvSpPr>
            <p:nvPr/>
          </p:nvSpPr>
          <p:spPr>
            <a:xfrm>
              <a:off x="4204211" y="2435271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>
              <a:spLocks noChangeAspect="1"/>
            </p:cNvSpPr>
            <p:nvPr/>
          </p:nvSpPr>
          <p:spPr>
            <a:xfrm>
              <a:off x="4959561" y="222684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>
              <a:spLocks noChangeAspect="1"/>
            </p:cNvSpPr>
            <p:nvPr/>
          </p:nvSpPr>
          <p:spPr>
            <a:xfrm>
              <a:off x="5215148" y="2323075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>
              <a:spLocks noChangeAspect="1"/>
            </p:cNvSpPr>
            <p:nvPr/>
          </p:nvSpPr>
          <p:spPr>
            <a:xfrm>
              <a:off x="5459622" y="2419425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>
              <a:spLocks noChangeAspect="1"/>
            </p:cNvSpPr>
            <p:nvPr/>
          </p:nvSpPr>
          <p:spPr>
            <a:xfrm>
              <a:off x="5711094" y="2506734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032312" y="2258106"/>
              <a:ext cx="214314" cy="35719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71986" y="23089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n-ea"/>
                </a:rPr>
                <a:t>IB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4540448" y="2334306"/>
              <a:ext cx="214314" cy="35719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480122" y="23851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n-ea"/>
                </a:rPr>
                <a:t>IB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211" name="组合 210"/>
            <p:cNvGrpSpPr/>
            <p:nvPr/>
          </p:nvGrpSpPr>
          <p:grpSpPr>
            <a:xfrm>
              <a:off x="4480122" y="2850248"/>
              <a:ext cx="341760" cy="357190"/>
              <a:chOff x="4838702" y="2878140"/>
              <a:chExt cx="341760" cy="357190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99" name="矩形 198"/>
            <p:cNvSpPr/>
            <p:nvPr/>
          </p:nvSpPr>
          <p:spPr>
            <a:xfrm>
              <a:off x="3041389" y="2940745"/>
              <a:ext cx="214314" cy="35719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981063" y="299154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n-ea"/>
                </a:rPr>
                <a:t>IB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5400000" flipH="1" flipV="1">
              <a:off x="3340783" y="2215734"/>
              <a:ext cx="0" cy="180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rot="5400000" flipH="1" flipV="1">
              <a:off x="3476716" y="2184982"/>
              <a:ext cx="0" cy="432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5400000" flipH="1" flipV="1">
              <a:off x="3593609" y="2154235"/>
              <a:ext cx="0" cy="684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rot="5400000" flipH="1" flipV="1">
              <a:off x="3720020" y="2113955"/>
              <a:ext cx="0" cy="936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rot="5400000" flipH="1" flipV="1">
              <a:off x="4853043" y="2301456"/>
              <a:ext cx="0" cy="180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rot="5400000" flipH="1" flipV="1">
              <a:off x="4979450" y="2270704"/>
              <a:ext cx="0" cy="432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5400000" flipH="1" flipV="1">
              <a:off x="5105869" y="2239957"/>
              <a:ext cx="0" cy="684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rot="5400000" flipH="1" flipV="1">
              <a:off x="5232280" y="2199677"/>
              <a:ext cx="0" cy="936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>
              <a:off x="3250783" y="2934872"/>
              <a:ext cx="1073428" cy="459892"/>
              <a:chOff x="3706201" y="2880362"/>
              <a:chExt cx="1073428" cy="459892"/>
            </a:xfrm>
            <a:scene3d>
              <a:camera prst="orthographicFront">
                <a:rot lat="10800000" lon="0" rev="0"/>
              </a:camera>
              <a:lightRig rig="threePt" dir="t"/>
            </a:scene3d>
          </p:grpSpPr>
          <p:sp>
            <p:nvSpPr>
              <p:cNvPr id="62" name="矩形 61"/>
              <p:cNvSpPr>
                <a:spLocks noChangeAspect="1"/>
              </p:cNvSpPr>
              <p:nvPr/>
            </p:nvSpPr>
            <p:spPr>
              <a:xfrm>
                <a:off x="3908096" y="2880362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>
                <a:spLocks noChangeAspect="1"/>
              </p:cNvSpPr>
              <p:nvPr/>
            </p:nvSpPr>
            <p:spPr>
              <a:xfrm>
                <a:off x="4163683" y="297659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>
                <a:spLocks noChangeAspect="1"/>
              </p:cNvSpPr>
              <p:nvPr/>
            </p:nvSpPr>
            <p:spPr>
              <a:xfrm>
                <a:off x="4408157" y="307294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>
                <a:spLocks noChangeAspect="1"/>
              </p:cNvSpPr>
              <p:nvPr/>
            </p:nvSpPr>
            <p:spPr>
              <a:xfrm>
                <a:off x="4659629" y="3160254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rot="5400000" flipH="1" flipV="1">
                <a:off x="3796201" y="2940717"/>
                <a:ext cx="0" cy="180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/>
              <p:cNvCxnSpPr/>
              <p:nvPr/>
            </p:nvCxnSpPr>
            <p:spPr>
              <a:xfrm rot="5400000" flipH="1" flipV="1">
                <a:off x="3932134" y="2909965"/>
                <a:ext cx="0" cy="432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>
              <a:xfrm rot="5400000" flipH="1" flipV="1">
                <a:off x="4049027" y="2879218"/>
                <a:ext cx="0" cy="684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/>
              <p:nvPr/>
            </p:nvCxnSpPr>
            <p:spPr>
              <a:xfrm rot="5400000" flipH="1" flipV="1">
                <a:off x="4175438" y="2838938"/>
                <a:ext cx="0" cy="936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4762094" y="2839135"/>
              <a:ext cx="1073428" cy="459892"/>
              <a:chOff x="3706201" y="2880362"/>
              <a:chExt cx="1073428" cy="459892"/>
            </a:xfrm>
            <a:scene3d>
              <a:camera prst="orthographicFront">
                <a:rot lat="10800000" lon="0" rev="0"/>
              </a:camera>
              <a:lightRig rig="threePt" dir="t"/>
            </a:scene3d>
          </p:grpSpPr>
          <p:sp>
            <p:nvSpPr>
              <p:cNvPr id="78" name="矩形 77"/>
              <p:cNvSpPr>
                <a:spLocks noChangeAspect="1"/>
              </p:cNvSpPr>
              <p:nvPr/>
            </p:nvSpPr>
            <p:spPr>
              <a:xfrm>
                <a:off x="3908096" y="2880362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>
                <a:spLocks noChangeAspect="1"/>
              </p:cNvSpPr>
              <p:nvPr/>
            </p:nvSpPr>
            <p:spPr>
              <a:xfrm>
                <a:off x="4163683" y="297659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>
                <a:spLocks noChangeAspect="1"/>
              </p:cNvSpPr>
              <p:nvPr/>
            </p:nvSpPr>
            <p:spPr>
              <a:xfrm>
                <a:off x="4408157" y="307294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>
                <a:spLocks noChangeAspect="1"/>
              </p:cNvSpPr>
              <p:nvPr/>
            </p:nvSpPr>
            <p:spPr>
              <a:xfrm>
                <a:off x="4659629" y="3160254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rot="5400000" flipH="1" flipV="1">
                <a:off x="3796201" y="2940717"/>
                <a:ext cx="0" cy="180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/>
              <p:nvPr/>
            </p:nvCxnSpPr>
            <p:spPr>
              <a:xfrm rot="5400000" flipH="1" flipV="1">
                <a:off x="3932134" y="2909965"/>
                <a:ext cx="0" cy="432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/>
              <p:nvPr/>
            </p:nvCxnSpPr>
            <p:spPr>
              <a:xfrm rot="5400000" flipH="1" flipV="1">
                <a:off x="4049027" y="2879218"/>
                <a:ext cx="0" cy="684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rot="5400000" flipH="1" flipV="1">
                <a:off x="4175438" y="2838938"/>
                <a:ext cx="0" cy="936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矩形 85"/>
            <p:cNvSpPr/>
            <p:nvPr/>
          </p:nvSpPr>
          <p:spPr>
            <a:xfrm>
              <a:off x="2259194" y="2472420"/>
              <a:ext cx="214314" cy="648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/>
            <p:cNvCxnSpPr>
              <a:endCxn id="48" idx="1"/>
            </p:cNvCxnSpPr>
            <p:nvPr/>
          </p:nvCxnSpPr>
          <p:spPr>
            <a:xfrm>
              <a:off x="2478282" y="2505758"/>
              <a:ext cx="538163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2473508" y="2686734"/>
              <a:ext cx="20520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2473508" y="2901048"/>
              <a:ext cx="20520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2478282" y="3086784"/>
              <a:ext cx="538163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5924532" y="2115230"/>
              <a:ext cx="582211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n</a:t>
              </a:r>
              <a:r>
                <a:rPr lang="en-US" altLang="zh-CN" sz="1000" b="1" baseline="30000" dirty="0" smtClean="0">
                  <a:solidFill>
                    <a:srgbClr val="11576A"/>
                  </a:solidFill>
                  <a:latin typeface="+mj-ea"/>
                  <a:ea typeface="+mj-ea"/>
                </a:rPr>
                <a:t>2</a:t>
              </a:r>
              <a:r>
                <a:rPr lang="zh-CN" altLang="en-US" sz="1000" b="1" dirty="0">
                  <a:solidFill>
                    <a:srgbClr val="11576A"/>
                  </a:solidFill>
                  <a:latin typeface="+mj-ea"/>
                </a:rPr>
                <a:t>个</a:t>
              </a:r>
              <a:endParaRPr lang="en-US" altLang="zh-CN" sz="1000" b="1" dirty="0">
                <a:solidFill>
                  <a:srgbClr val="11576A"/>
                </a:solidFill>
                <a:latin typeface="+mj-ea"/>
              </a:endParaRPr>
            </a:p>
            <a:p>
              <a:pPr algn="ctr"/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</a:rPr>
                <a:t>数据块</a:t>
              </a:r>
              <a:endParaRPr lang="en-US" altLang="zh-CN" sz="1000" b="1" baseline="30000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endParaRPr lang="en-US" altLang="zh-CN" sz="1000" b="1" baseline="30000" dirty="0" smtClean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613614" y="268673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级间接</a:t>
              </a:r>
              <a:endParaRPr lang="en-US" altLang="zh-CN" sz="900" b="1" dirty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900" b="1" dirty="0" smtClean="0">
                  <a:solidFill>
                    <a:srgbClr val="11576A"/>
                  </a:solidFill>
                  <a:latin typeface="+mn-ea"/>
                </a:rPr>
                <a:t>索引块</a:t>
              </a:r>
              <a:endParaRPr lang="zh-CN" altLang="en-US" sz="9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92" name="任意多边形 191"/>
            <p:cNvSpPr/>
            <p:nvPr/>
          </p:nvSpPr>
          <p:spPr>
            <a:xfrm>
              <a:off x="1553563" y="1510396"/>
              <a:ext cx="677069" cy="971550"/>
            </a:xfrm>
            <a:custGeom>
              <a:avLst/>
              <a:gdLst>
                <a:gd name="connsiteX0" fmla="*/ 10319 w 677069"/>
                <a:gd name="connsiteY0" fmla="*/ 28575 h 971550"/>
                <a:gd name="connsiteX1" fmla="*/ 153194 w 677069"/>
                <a:gd name="connsiteY1" fmla="*/ 95250 h 971550"/>
                <a:gd name="connsiteX2" fmla="*/ 794 w 677069"/>
                <a:gd name="connsiteY2" fmla="*/ 600075 h 971550"/>
                <a:gd name="connsiteX3" fmla="*/ 157957 w 677069"/>
                <a:gd name="connsiteY3" fmla="*/ 871537 h 971550"/>
                <a:gd name="connsiteX4" fmla="*/ 677069 w 677069"/>
                <a:gd name="connsiteY4" fmla="*/ 97155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069" h="971550">
                  <a:moveTo>
                    <a:pt x="10319" y="28575"/>
                  </a:moveTo>
                  <a:cubicBezTo>
                    <a:pt x="82550" y="14287"/>
                    <a:pt x="154781" y="0"/>
                    <a:pt x="153194" y="95250"/>
                  </a:cubicBezTo>
                  <a:cubicBezTo>
                    <a:pt x="151607" y="190500"/>
                    <a:pt x="0" y="470694"/>
                    <a:pt x="794" y="600075"/>
                  </a:cubicBezTo>
                  <a:cubicBezTo>
                    <a:pt x="1588" y="729456"/>
                    <a:pt x="45245" y="809625"/>
                    <a:pt x="157957" y="871537"/>
                  </a:cubicBezTo>
                  <a:cubicBezTo>
                    <a:pt x="270670" y="933450"/>
                    <a:pt x="604838" y="940594"/>
                    <a:pt x="677069" y="971550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23124" y="1616758"/>
            <a:ext cx="5349369" cy="3115232"/>
            <a:chOff x="1423124" y="1616758"/>
            <a:chExt cx="5349369" cy="3115232"/>
          </a:xfrm>
        </p:grpSpPr>
        <p:sp>
          <p:nvSpPr>
            <p:cNvPr id="178" name="任意多边形 177"/>
            <p:cNvSpPr/>
            <p:nvPr/>
          </p:nvSpPr>
          <p:spPr>
            <a:xfrm>
              <a:off x="3045012" y="2972486"/>
              <a:ext cx="3708000" cy="1759504"/>
            </a:xfrm>
            <a:custGeom>
              <a:avLst/>
              <a:gdLst>
                <a:gd name="connsiteX0" fmla="*/ 3240514 w 3708000"/>
                <a:gd name="connsiteY0" fmla="*/ 0 h 1759504"/>
                <a:gd name="connsiteX1" fmla="*/ 3553258 w 3708000"/>
                <a:gd name="connsiteY1" fmla="*/ 0 h 1759504"/>
                <a:gd name="connsiteX2" fmla="*/ 3702886 w 3708000"/>
                <a:gd name="connsiteY2" fmla="*/ 149628 h 1759504"/>
                <a:gd name="connsiteX3" fmla="*/ 3702886 w 3708000"/>
                <a:gd name="connsiteY3" fmla="*/ 744177 h 1759504"/>
                <a:gd name="connsiteX4" fmla="*/ 3708000 w 3708000"/>
                <a:gd name="connsiteY4" fmla="*/ 769508 h 1759504"/>
                <a:gd name="connsiteX5" fmla="*/ 3708000 w 3708000"/>
                <a:gd name="connsiteY5" fmla="*/ 1561500 h 1759504"/>
                <a:gd name="connsiteX6" fmla="*/ 3509996 w 3708000"/>
                <a:gd name="connsiteY6" fmla="*/ 1759504 h 1759504"/>
                <a:gd name="connsiteX7" fmla="*/ 198004 w 3708000"/>
                <a:gd name="connsiteY7" fmla="*/ 1759504 h 1759504"/>
                <a:gd name="connsiteX8" fmla="*/ 0 w 3708000"/>
                <a:gd name="connsiteY8" fmla="*/ 1561500 h 1759504"/>
                <a:gd name="connsiteX9" fmla="*/ 0 w 3708000"/>
                <a:gd name="connsiteY9" fmla="*/ 769508 h 1759504"/>
                <a:gd name="connsiteX10" fmla="*/ 198004 w 3708000"/>
                <a:gd name="connsiteY10" fmla="*/ 571504 h 1759504"/>
                <a:gd name="connsiteX11" fmla="*/ 3090886 w 3708000"/>
                <a:gd name="connsiteY11" fmla="*/ 571504 h 1759504"/>
                <a:gd name="connsiteX12" fmla="*/ 3090886 w 3708000"/>
                <a:gd name="connsiteY12" fmla="*/ 149628 h 1759504"/>
                <a:gd name="connsiteX13" fmla="*/ 3240514 w 3708000"/>
                <a:gd name="connsiteY13" fmla="*/ 0 h 1759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8000" h="1759504">
                  <a:moveTo>
                    <a:pt x="3240514" y="0"/>
                  </a:moveTo>
                  <a:lnTo>
                    <a:pt x="3553258" y="0"/>
                  </a:lnTo>
                  <a:cubicBezTo>
                    <a:pt x="3635895" y="0"/>
                    <a:pt x="3702886" y="66991"/>
                    <a:pt x="3702886" y="149628"/>
                  </a:cubicBezTo>
                  <a:lnTo>
                    <a:pt x="3702886" y="744177"/>
                  </a:lnTo>
                  <a:lnTo>
                    <a:pt x="3708000" y="769508"/>
                  </a:lnTo>
                  <a:lnTo>
                    <a:pt x="3708000" y="1561500"/>
                  </a:lnTo>
                  <a:cubicBezTo>
                    <a:pt x="3708000" y="1670855"/>
                    <a:pt x="3619351" y="1759504"/>
                    <a:pt x="3509996" y="1759504"/>
                  </a:cubicBezTo>
                  <a:lnTo>
                    <a:pt x="198004" y="1759504"/>
                  </a:lnTo>
                  <a:cubicBezTo>
                    <a:pt x="88649" y="1759504"/>
                    <a:pt x="0" y="1670855"/>
                    <a:pt x="0" y="1561500"/>
                  </a:cubicBezTo>
                  <a:lnTo>
                    <a:pt x="0" y="769508"/>
                  </a:lnTo>
                  <a:cubicBezTo>
                    <a:pt x="0" y="660153"/>
                    <a:pt x="88649" y="571504"/>
                    <a:pt x="198004" y="571504"/>
                  </a:cubicBezTo>
                  <a:lnTo>
                    <a:pt x="3090886" y="571504"/>
                  </a:lnTo>
                  <a:lnTo>
                    <a:pt x="3090886" y="149628"/>
                  </a:lnTo>
                  <a:cubicBezTo>
                    <a:pt x="3090886" y="66991"/>
                    <a:pt x="3157877" y="0"/>
                    <a:pt x="32405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90282" y="2998204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n</a:t>
              </a:r>
              <a:r>
                <a:rPr lang="en-US" altLang="zh-CN" sz="1000" b="1" baseline="30000" dirty="0" smtClean="0">
                  <a:solidFill>
                    <a:srgbClr val="11576A"/>
                  </a:solidFill>
                  <a:latin typeface="+mj-ea"/>
                  <a:ea typeface="+mj-ea"/>
                </a:rPr>
                <a:t>3</a:t>
              </a:r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</a:rPr>
                <a:t>个</a:t>
              </a:r>
              <a:endParaRPr lang="en-US" altLang="zh-CN" sz="1000" b="1" dirty="0">
                <a:solidFill>
                  <a:srgbClr val="11576A"/>
                </a:solidFill>
                <a:latin typeface="+mj-ea"/>
              </a:endParaRPr>
            </a:p>
            <a:p>
              <a:pPr algn="ctr"/>
              <a:r>
                <a:rPr lang="zh-CN" altLang="en-US" sz="1000" b="1" dirty="0">
                  <a:solidFill>
                    <a:srgbClr val="11576A"/>
                  </a:solidFill>
                  <a:latin typeface="+mj-ea"/>
                </a:rPr>
                <a:t>数据块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2259194" y="3797992"/>
              <a:ext cx="214314" cy="648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460940" y="3753542"/>
              <a:ext cx="214314" cy="720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188152" y="3753542"/>
              <a:ext cx="214314" cy="720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4109438" y="3617802"/>
              <a:ext cx="190500" cy="277823"/>
              <a:chOff x="4564856" y="3645694"/>
              <a:chExt cx="190500" cy="277823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组合 107"/>
            <p:cNvGrpSpPr/>
            <p:nvPr/>
          </p:nvGrpSpPr>
          <p:grpSpPr>
            <a:xfrm>
              <a:off x="4109438" y="4294082"/>
              <a:ext cx="190500" cy="277823"/>
              <a:chOff x="4564856" y="3645694"/>
              <a:chExt cx="190500" cy="277823"/>
            </a:xfrm>
          </p:grpSpPr>
          <p:cxnSp>
            <p:nvCxnSpPr>
              <p:cNvPr id="110" name="直接箭头连接符 109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组合 115"/>
            <p:cNvGrpSpPr/>
            <p:nvPr/>
          </p:nvGrpSpPr>
          <p:grpSpPr>
            <a:xfrm>
              <a:off x="4608711" y="4201207"/>
              <a:ext cx="190500" cy="277823"/>
              <a:chOff x="4564856" y="3645694"/>
              <a:chExt cx="190500" cy="277823"/>
            </a:xfrm>
          </p:grpSpPr>
          <p:cxnSp>
            <p:nvCxnSpPr>
              <p:cNvPr id="118" name="直接箭头连接符 117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合 123"/>
            <p:cNvGrpSpPr/>
            <p:nvPr/>
          </p:nvGrpSpPr>
          <p:grpSpPr>
            <a:xfrm>
              <a:off x="4608711" y="3713054"/>
              <a:ext cx="190500" cy="277823"/>
              <a:chOff x="4564856" y="3645694"/>
              <a:chExt cx="190500" cy="277823"/>
            </a:xfrm>
          </p:grpSpPr>
          <p:cxnSp>
            <p:nvCxnSpPr>
              <p:cNvPr id="126" name="直接箭头连接符 125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直接箭头连接符 133"/>
            <p:cNvCxnSpPr/>
            <p:nvPr/>
          </p:nvCxnSpPr>
          <p:spPr>
            <a:xfrm>
              <a:off x="5868400" y="3660665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5868400" y="3751158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>
              <a:off x="5868400" y="3848788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>
              <a:off x="5868400" y="3936900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>
              <a:off x="5868400" y="4322657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5868400" y="4413150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>
              <a:off x="5868400" y="4510780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>
              <a:off x="5868400" y="4598892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/>
            <p:nvPr/>
          </p:nvCxnSpPr>
          <p:spPr>
            <a:xfrm>
              <a:off x="6358941" y="4241694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/>
            <p:nvPr/>
          </p:nvCxnSpPr>
          <p:spPr>
            <a:xfrm>
              <a:off x="6358941" y="4332187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>
              <a:off x="6358941" y="4429817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>
              <a:off x="6358941" y="4517929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/>
            <p:nvPr/>
          </p:nvCxnSpPr>
          <p:spPr>
            <a:xfrm>
              <a:off x="6358941" y="3751153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>
              <a:off x="6358941" y="3841646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6358941" y="3939276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6358941" y="4027388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/>
            <p:nvPr/>
          </p:nvCxnSpPr>
          <p:spPr>
            <a:xfrm>
              <a:off x="5415157" y="3845608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>
              <a:off x="5415157" y="4413946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>
              <a:off x="5415156" y="4044056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/>
            <p:nvPr/>
          </p:nvCxnSpPr>
          <p:spPr>
            <a:xfrm>
              <a:off x="5415156" y="4239320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/>
            <p:nvPr/>
          </p:nvCxnSpPr>
          <p:spPr>
            <a:xfrm>
              <a:off x="4921449" y="4044056"/>
              <a:ext cx="252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rot="5400000">
              <a:off x="4846837" y="4044056"/>
              <a:ext cx="14287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3668904" y="3817042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/>
            <p:nvPr/>
          </p:nvCxnSpPr>
          <p:spPr>
            <a:xfrm>
              <a:off x="3678428" y="4015490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3678428" y="4186932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/>
            <p:nvPr/>
          </p:nvCxnSpPr>
          <p:spPr>
            <a:xfrm>
              <a:off x="3668904" y="4401246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rot="5400000">
              <a:off x="3201382" y="4044056"/>
              <a:ext cx="14287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>
              <a:off x="2473508" y="3848794"/>
              <a:ext cx="972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473508" y="4044056"/>
              <a:ext cx="792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473508" y="4226620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687822" y="4226620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2473508" y="4401246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2687822" y="4401246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1623900" y="4013249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级间接</a:t>
              </a:r>
              <a:endParaRPr lang="en-US" altLang="zh-CN" sz="900" b="1" dirty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900" b="1" dirty="0" smtClean="0">
                  <a:solidFill>
                    <a:srgbClr val="11576A"/>
                  </a:solidFill>
                  <a:latin typeface="+mn-ea"/>
                </a:rPr>
                <a:t>索引块</a:t>
              </a:r>
              <a:endParaRPr lang="zh-CN" altLang="en-US" sz="9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93" name="任意多边形 192"/>
            <p:cNvSpPr/>
            <p:nvPr/>
          </p:nvSpPr>
          <p:spPr>
            <a:xfrm>
              <a:off x="1423124" y="1616758"/>
              <a:ext cx="801158" cy="2165350"/>
            </a:xfrm>
            <a:custGeom>
              <a:avLst/>
              <a:gdLst>
                <a:gd name="connsiteX0" fmla="*/ 134408 w 801158"/>
                <a:gd name="connsiteY0" fmla="*/ 0 h 2165350"/>
                <a:gd name="connsiteX1" fmla="*/ 204258 w 801158"/>
                <a:gd name="connsiteY1" fmla="*/ 95250 h 2165350"/>
                <a:gd name="connsiteX2" fmla="*/ 102658 w 801158"/>
                <a:gd name="connsiteY2" fmla="*/ 298450 h 2165350"/>
                <a:gd name="connsiteX3" fmla="*/ 39158 w 801158"/>
                <a:gd name="connsiteY3" fmla="*/ 781050 h 2165350"/>
                <a:gd name="connsiteX4" fmla="*/ 64558 w 801158"/>
                <a:gd name="connsiteY4" fmla="*/ 1587500 h 2165350"/>
                <a:gd name="connsiteX5" fmla="*/ 426508 w 801158"/>
                <a:gd name="connsiteY5" fmla="*/ 1974850 h 2165350"/>
                <a:gd name="connsiteX6" fmla="*/ 801158 w 801158"/>
                <a:gd name="connsiteY6" fmla="*/ 2165350 h 216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1158" h="2165350">
                  <a:moveTo>
                    <a:pt x="134408" y="0"/>
                  </a:moveTo>
                  <a:cubicBezTo>
                    <a:pt x="171979" y="22754"/>
                    <a:pt x="209550" y="45508"/>
                    <a:pt x="204258" y="95250"/>
                  </a:cubicBezTo>
                  <a:cubicBezTo>
                    <a:pt x="198966" y="144992"/>
                    <a:pt x="130175" y="184150"/>
                    <a:pt x="102658" y="298450"/>
                  </a:cubicBezTo>
                  <a:cubicBezTo>
                    <a:pt x="75141" y="412750"/>
                    <a:pt x="45508" y="566208"/>
                    <a:pt x="39158" y="781050"/>
                  </a:cubicBezTo>
                  <a:cubicBezTo>
                    <a:pt x="32808" y="995892"/>
                    <a:pt x="0" y="1388533"/>
                    <a:pt x="64558" y="1587500"/>
                  </a:cubicBezTo>
                  <a:cubicBezTo>
                    <a:pt x="129116" y="1786467"/>
                    <a:pt x="303741" y="1878542"/>
                    <a:pt x="426508" y="1974850"/>
                  </a:cubicBezTo>
                  <a:cubicBezTo>
                    <a:pt x="549275" y="2071158"/>
                    <a:pt x="801158" y="2165350"/>
                    <a:pt x="801158" y="2165350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2" name="组合 211"/>
            <p:cNvGrpSpPr/>
            <p:nvPr/>
          </p:nvGrpSpPr>
          <p:grpSpPr>
            <a:xfrm>
              <a:off x="4324546" y="3680516"/>
              <a:ext cx="341760" cy="357190"/>
              <a:chOff x="4838702" y="2878140"/>
              <a:chExt cx="341760" cy="357190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4324546" y="4174232"/>
              <a:ext cx="341760" cy="357190"/>
              <a:chOff x="4838702" y="2878140"/>
              <a:chExt cx="341760" cy="357190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18" name="组合 217"/>
            <p:cNvGrpSpPr/>
            <p:nvPr/>
          </p:nvGrpSpPr>
          <p:grpSpPr>
            <a:xfrm>
              <a:off x="3833560" y="4244082"/>
              <a:ext cx="341760" cy="357190"/>
              <a:chOff x="4838702" y="2878140"/>
              <a:chExt cx="341760" cy="357190"/>
            </a:xfrm>
          </p:grpSpPr>
          <p:sp>
            <p:nvSpPr>
              <p:cNvPr id="219" name="矩形 218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3827210" y="3569390"/>
              <a:ext cx="341760" cy="357190"/>
              <a:chOff x="4838702" y="2878140"/>
              <a:chExt cx="341760" cy="357190"/>
            </a:xfrm>
          </p:grpSpPr>
          <p:sp>
            <p:nvSpPr>
              <p:cNvPr id="222" name="矩形 221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24" name="组合 223"/>
            <p:cNvGrpSpPr/>
            <p:nvPr/>
          </p:nvGrpSpPr>
          <p:grpSpPr>
            <a:xfrm>
              <a:off x="5583442" y="3615428"/>
              <a:ext cx="341760" cy="357190"/>
              <a:chOff x="4838702" y="2878140"/>
              <a:chExt cx="341760" cy="357190"/>
            </a:xfrm>
          </p:grpSpPr>
          <p:sp>
            <p:nvSpPr>
              <p:cNvPr id="225" name="矩形 224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27" name="组合 226"/>
            <p:cNvGrpSpPr/>
            <p:nvPr/>
          </p:nvGrpSpPr>
          <p:grpSpPr>
            <a:xfrm>
              <a:off x="6070808" y="3705916"/>
              <a:ext cx="341760" cy="357190"/>
              <a:chOff x="4838702" y="2878140"/>
              <a:chExt cx="341760" cy="357190"/>
            </a:xfrm>
          </p:grpSpPr>
          <p:sp>
            <p:nvSpPr>
              <p:cNvPr id="228" name="矩形 227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30" name="组合 229"/>
            <p:cNvGrpSpPr/>
            <p:nvPr/>
          </p:nvGrpSpPr>
          <p:grpSpPr>
            <a:xfrm>
              <a:off x="6079888" y="4193282"/>
              <a:ext cx="341760" cy="357190"/>
              <a:chOff x="4838702" y="2878140"/>
              <a:chExt cx="341760" cy="357190"/>
            </a:xfrm>
          </p:grpSpPr>
          <p:sp>
            <p:nvSpPr>
              <p:cNvPr id="231" name="矩形 230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33" name="组合 232"/>
            <p:cNvGrpSpPr/>
            <p:nvPr/>
          </p:nvGrpSpPr>
          <p:grpSpPr>
            <a:xfrm>
              <a:off x="5589792" y="4283770"/>
              <a:ext cx="341760" cy="357190"/>
              <a:chOff x="4838702" y="2878140"/>
              <a:chExt cx="341760" cy="357190"/>
            </a:xfrm>
          </p:grpSpPr>
          <p:sp>
            <p:nvSpPr>
              <p:cNvPr id="234" name="矩形 233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U</a:t>
            </a:r>
            <a:r>
              <a:rPr lang="en-US" altLang="zh-CN" dirty="0" smtClean="0"/>
              <a:t>FS</a:t>
            </a:r>
            <a:r>
              <a:rPr lang="zh-CN" altLang="en-US" dirty="0" smtClean="0"/>
              <a:t>多级索引分配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655801" cy="1654184"/>
            <a:chOff x="844893" y="1019164"/>
            <a:chExt cx="4655801" cy="1654184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文件头包含</a:t>
              </a:r>
              <a:r>
                <a:rPr lang="en-US" altLang="zh-CN" dirty="0" smtClean="0"/>
                <a:t>13</a:t>
              </a:r>
              <a:r>
                <a:rPr lang="zh-CN" altLang="en-US" dirty="0" smtClean="0"/>
                <a:t>个指针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71818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10 </a:t>
              </a:r>
              <a:r>
                <a:rPr lang="zh-CN" altLang="en-US" dirty="0" smtClean="0"/>
                <a:t>个指针指向数据块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5" y="1686598"/>
              <a:ext cx="353420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第</a:t>
              </a:r>
              <a:r>
                <a:rPr lang="en-US" altLang="zh-CN" dirty="0" smtClean="0"/>
                <a:t>11</a:t>
              </a:r>
              <a:r>
                <a:rPr lang="zh-CN" altLang="en-US" dirty="0" smtClean="0"/>
                <a:t>个指针指向索引块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1050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/>
            <p:nvPr/>
          </p:nvSpPr>
          <p:spPr>
            <a:xfrm>
              <a:off x="1394985" y="2000246"/>
              <a:ext cx="389139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第</a:t>
              </a:r>
              <a:r>
                <a:rPr lang="en-US" altLang="zh-CN" dirty="0" smtClean="0"/>
                <a:t>12</a:t>
              </a:r>
              <a:r>
                <a:rPr lang="zh-CN" altLang="en-US" dirty="0" smtClean="0"/>
                <a:t>个指针指向二级索引块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4198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/>
            <p:nvPr/>
          </p:nvSpPr>
          <p:spPr>
            <a:xfrm>
              <a:off x="1394985" y="2315026"/>
              <a:ext cx="410570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第</a:t>
              </a:r>
              <a:r>
                <a:rPr lang="en-US" altLang="zh-CN" dirty="0" smtClean="0"/>
                <a:t>13</a:t>
              </a:r>
              <a:r>
                <a:rPr lang="zh-CN" altLang="en-US" dirty="0" smtClean="0"/>
                <a:t>个指针指向三级索引块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633210"/>
            <a:ext cx="3727107" cy="710976"/>
            <a:chOff x="844893" y="2633210"/>
            <a:chExt cx="3727107" cy="710976"/>
          </a:xfrm>
        </p:grpSpPr>
        <p:sp>
          <p:nvSpPr>
            <p:cNvPr id="24" name="内容占位符 2"/>
            <p:cNvSpPr txBox="1"/>
            <p:nvPr/>
          </p:nvSpPr>
          <p:spPr>
            <a:xfrm>
              <a:off x="1142976" y="2633210"/>
              <a:ext cx="7858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效果</a:t>
              </a:r>
              <a:endParaRPr lang="en-US" altLang="zh-C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26332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0906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5" y="2985864"/>
              <a:ext cx="317701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提高了文件大小限制阀值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300644"/>
            <a:ext cx="4309710" cy="358322"/>
            <a:chOff x="1262422" y="3300644"/>
            <a:chExt cx="4309710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4054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3300644"/>
              <a:ext cx="417714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动态分配数据块，文件扩展很容易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614292"/>
            <a:ext cx="1880818" cy="358322"/>
            <a:chOff x="1262422" y="3614292"/>
            <a:chExt cx="1880818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7190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3614292"/>
              <a:ext cx="17482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小文件开销小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929072"/>
            <a:ext cx="5452718" cy="642942"/>
            <a:chOff x="1262422" y="3929072"/>
            <a:chExt cx="5452718" cy="642942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0338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/>
            <p:nvPr/>
          </p:nvSpPr>
          <p:spPr>
            <a:xfrm>
              <a:off x="1394985" y="3929072"/>
              <a:ext cx="5320155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只为大文件分配间接数据块，大文件在访问数据块时需要大量查询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/>
              <a:t>文件系统的概念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文件系统的功能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03700"/>
            <a:ext cx="2869851" cy="400110"/>
            <a:chOff x="844893" y="760400"/>
            <a:chExt cx="2869851" cy="40011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60400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分配文件磁盘空间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60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rot="5400000">
            <a:off x="-7643898" y="2500312"/>
            <a:ext cx="121444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44893" y="1303810"/>
            <a:ext cx="2084033" cy="423636"/>
            <a:chOff x="844893" y="2017610"/>
            <a:chExt cx="2084033" cy="423636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017610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管理文件集合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0176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61993" y="1680394"/>
            <a:ext cx="2441223" cy="423636"/>
            <a:chOff x="861993" y="1680394"/>
            <a:chExt cx="2441223" cy="423636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1160076" y="1680394"/>
              <a:ext cx="214314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数据可靠和安全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34"/>
            <p:cNvSpPr txBox="1"/>
            <p:nvPr/>
          </p:nvSpPr>
          <p:spPr>
            <a:xfrm>
              <a:off x="861993" y="16803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79522" y="2067694"/>
            <a:ext cx="4444606" cy="355598"/>
            <a:chOff x="1279522" y="2067694"/>
            <a:chExt cx="4444606" cy="355598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9522" y="21724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412085" y="2067694"/>
              <a:ext cx="431204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安全：多层次保护数据安全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79522" y="2377254"/>
            <a:ext cx="5452718" cy="763158"/>
            <a:chOff x="1279522" y="2377254"/>
            <a:chExt cx="5452718" cy="76315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9522" y="24634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412086" y="2377254"/>
              <a:ext cx="532015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可靠</a:t>
              </a:r>
              <a:endParaRPr lang="en-US" altLang="zh-CN" dirty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    持久保存文件</a:t>
              </a:r>
              <a:endParaRPr lang="en-US" altLang="zh-CN" sz="1800" dirty="0" smtClean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    避免系统崩溃、媒体错误、攻击等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47664" y="274778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47664" y="299141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空闲空间管理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941553" cy="428628"/>
            <a:chOff x="844893" y="1000114"/>
            <a:chExt cx="494155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 smtClean="0"/>
                <a:t>跟踪记录文件卷中未分配的数据块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79215" y="1396207"/>
            <a:ext cx="5080288" cy="428628"/>
            <a:chOff x="1259632" y="1685693"/>
            <a:chExt cx="5080288" cy="428628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1410698" y="1685693"/>
              <a:ext cx="49292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采用什么数据结构表示空闲空间列表？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9632" y="1793872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空闲空间组织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位图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6513189" cy="1025756"/>
            <a:chOff x="844893" y="1019164"/>
            <a:chExt cx="6513189" cy="1025756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35719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用位图代表空闲数据块列表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71818"/>
              <a:ext cx="596309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111111111111111001110101011101111...</a:t>
              </a:r>
              <a:endParaRPr lang="en-US" altLang="zh-CN" dirty="0"/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5" y="1686598"/>
              <a:ext cx="539159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D</a:t>
              </a:r>
              <a:r>
                <a:rPr lang="en-US" altLang="zh-CN" baseline="-25000" dirty="0" smtClean="0"/>
                <a:t>i</a:t>
              </a:r>
              <a:r>
                <a:rPr lang="en-US" altLang="zh-CN" dirty="0" smtClean="0"/>
                <a:t> = 0 </a:t>
              </a:r>
              <a:r>
                <a:rPr lang="zh-CN" altLang="en-US" dirty="0" smtClean="0"/>
                <a:t>表明数据块</a:t>
              </a:r>
              <a:r>
                <a:rPr lang="en-US" altLang="zh-CN" dirty="0" err="1" smtClean="0"/>
                <a:t>i</a:t>
              </a:r>
              <a:r>
                <a:rPr lang="zh-CN" altLang="en-US" dirty="0" smtClean="0"/>
                <a:t>是空闲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否则，表示已分配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00246"/>
            <a:ext cx="7370445" cy="710976"/>
            <a:chOff x="844893" y="2000246"/>
            <a:chExt cx="7370445" cy="710976"/>
          </a:xfrm>
        </p:grpSpPr>
        <p:sp>
          <p:nvSpPr>
            <p:cNvPr id="24" name="内容占位符 2"/>
            <p:cNvSpPr txBox="1"/>
            <p:nvPr/>
          </p:nvSpPr>
          <p:spPr>
            <a:xfrm>
              <a:off x="1142976" y="2000246"/>
              <a:ext cx="5805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使用简单但是可能会是一个大的很大向量表</a:t>
              </a:r>
              <a:endParaRPr lang="en-US" altLang="zh-C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200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4576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5" y="2352900"/>
              <a:ext cx="682035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160GB</a:t>
              </a:r>
              <a:r>
                <a:rPr lang="zh-CN" altLang="en-US" dirty="0" smtClean="0"/>
                <a:t>磁盘</a:t>
              </a:r>
              <a:r>
                <a:rPr lang="en-US" altLang="zh-CN" dirty="0" smtClean="0"/>
                <a:t>-&gt; 40M</a:t>
              </a:r>
              <a:r>
                <a:rPr lang="zh-CN" altLang="en-US" dirty="0" smtClean="0"/>
                <a:t>数据块</a:t>
              </a:r>
              <a:r>
                <a:rPr lang="en-US" altLang="zh-CN" dirty="0" smtClean="0"/>
                <a:t>-&gt; 5MB</a:t>
              </a:r>
              <a:r>
                <a:rPr lang="zh-CN" altLang="en-US" dirty="0" smtClean="0"/>
                <a:t>位图</a:t>
              </a:r>
              <a:endParaRPr lang="en-US" altLang="zh-CN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667680"/>
            <a:ext cx="6381412" cy="1333962"/>
            <a:chOff x="1262422" y="2667680"/>
            <a:chExt cx="6381412" cy="133396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7869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2667680"/>
              <a:ext cx="62488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假定空闲空间在磁盘中均匀分布，</a:t>
              </a:r>
              <a:endParaRPr lang="en-US" altLang="zh-CN" dirty="0" smtClean="0"/>
            </a:p>
            <a:p>
              <a:pPr marL="0" lvl="1" indent="0"/>
              <a:r>
                <a:rPr lang="zh-CN" altLang="en-US" dirty="0" smtClean="0"/>
                <a:t>则找到“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”之前要扫描</a:t>
              </a:r>
              <a:r>
                <a:rPr lang="en-US" altLang="zh-CN" dirty="0" smtClean="0"/>
                <a:t>n/r </a:t>
              </a:r>
              <a:endParaRPr lang="en-US" altLang="zh-CN" dirty="0"/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92382" y="3434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624945" y="3315158"/>
              <a:ext cx="30899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n = </a:t>
              </a:r>
              <a:r>
                <a:rPr lang="zh-CN" altLang="en-US" dirty="0" smtClean="0"/>
                <a:t>磁盘上数据块的总数</a:t>
              </a:r>
              <a:endParaRPr lang="en-US" altLang="zh-CN" dirty="0"/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92382" y="37626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/>
            <p:nvPr/>
          </p:nvSpPr>
          <p:spPr>
            <a:xfrm>
              <a:off x="1624945" y="3643320"/>
              <a:ext cx="230411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2">
                <a:buSzPct val="100000"/>
              </a:pPr>
              <a:r>
                <a:rPr lang="en-US" altLang="zh-CN" sz="2000" dirty="0" smtClean="0"/>
                <a:t>r = </a:t>
              </a:r>
              <a:r>
                <a:rPr lang="zh-CN" altLang="en-US" sz="2000" dirty="0" smtClean="0"/>
                <a:t>空闲块的数目</a:t>
              </a:r>
              <a:r>
                <a:rPr lang="en-US" altLang="zh-CN" sz="2000" dirty="0" smtClean="0"/>
                <a:t> </a:t>
              </a:r>
              <a:endParaRPr lang="en-US" altLang="zh-CN" sz="2000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其他空闲空间组织方式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0613" y="851004"/>
            <a:ext cx="6988079" cy="1284436"/>
            <a:chOff x="550613" y="851004"/>
            <a:chExt cx="6988079" cy="1284436"/>
          </a:xfrm>
        </p:grpSpPr>
        <p:sp>
          <p:nvSpPr>
            <p:cNvPr id="11" name="内容占位符 2"/>
            <p:cNvSpPr txBox="1"/>
            <p:nvPr/>
          </p:nvSpPr>
          <p:spPr>
            <a:xfrm>
              <a:off x="848696" y="851004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链表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613" y="8510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8953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510696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4977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021510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7554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80759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725069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1181377" y="1740455"/>
              <a:ext cx="504056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1685433" y="1719435"/>
              <a:ext cx="864096" cy="34825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6900" y="1719435"/>
              <a:ext cx="90613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941966" y="1338184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12319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68101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456575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5917136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461378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36595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798000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2549528" y="1719435"/>
              <a:ext cx="2160240" cy="34825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4760756" y="1740455"/>
              <a:ext cx="360040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5213824" y="1740455"/>
              <a:ext cx="360040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5654820" y="1740455"/>
              <a:ext cx="360040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50613" y="2175938"/>
            <a:ext cx="7837811" cy="2051996"/>
            <a:chOff x="550613" y="2175938"/>
            <a:chExt cx="7837811" cy="2051996"/>
          </a:xfrm>
        </p:grpSpPr>
        <p:grpSp>
          <p:nvGrpSpPr>
            <p:cNvPr id="4" name="组合 3"/>
            <p:cNvGrpSpPr/>
            <p:nvPr/>
          </p:nvGrpSpPr>
          <p:grpSpPr>
            <a:xfrm>
              <a:off x="550613" y="2175938"/>
              <a:ext cx="7027355" cy="1632306"/>
              <a:chOff x="550613" y="2175938"/>
              <a:chExt cx="7027355" cy="1632306"/>
            </a:xfrm>
          </p:grpSpPr>
          <p:sp>
            <p:nvSpPr>
              <p:cNvPr id="13" name="内容占位符 2"/>
              <p:cNvSpPr txBox="1"/>
              <p:nvPr/>
            </p:nvSpPr>
            <p:spPr>
              <a:xfrm>
                <a:off x="848696" y="2175938"/>
                <a:ext cx="1428760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dirty="0" smtClean="0"/>
                  <a:t>链式索引</a:t>
                </a:r>
                <a:endParaRPr lang="en-US" altLang="zh-CN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50613" y="2175938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89534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11576A"/>
                    </a:solidFill>
                    <a:latin typeface="+mj-ea"/>
                    <a:ea typeface="+mj-ea"/>
                  </a:rPr>
                  <a:t>D</a:t>
                </a:r>
                <a:endParaRPr lang="zh-CN" altLang="en-US" b="1" dirty="0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249774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021510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375544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80759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25069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1695942" y="3108607"/>
                <a:ext cx="872359" cy="114339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1181377" y="3098097"/>
                <a:ext cx="432048" cy="271989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1602914" y="3056057"/>
                <a:ext cx="3106854" cy="339311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1460460" y="2674806"/>
                <a:ext cx="368988" cy="396000"/>
                <a:chOff x="1754740" y="0"/>
                <a:chExt cx="368988" cy="396000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1804584" y="0"/>
                  <a:ext cx="288000" cy="396000"/>
                </a:xfrm>
                <a:prstGeom prst="rect">
                  <a:avLst/>
                </a:prstGeom>
                <a:gradFill>
                  <a:gsLst>
                    <a:gs pos="0">
                      <a:srgbClr val="996633"/>
                    </a:gs>
                    <a:gs pos="100000">
                      <a:srgbClr val="333300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srgbClr val="11576A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9" name="内容占位符 2"/>
                <p:cNvSpPr txBox="1"/>
                <p:nvPr/>
              </p:nvSpPr>
              <p:spPr>
                <a:xfrm>
                  <a:off x="1754740" y="18330"/>
                  <a:ext cx="368988" cy="360040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980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r>
                    <a:rPr lang="en-US" altLang="zh-CN" sz="1800" dirty="0" smtClean="0">
                      <a:solidFill>
                        <a:schemeClr val="bg1"/>
                      </a:solidFill>
                    </a:rPr>
                    <a:t>G</a:t>
                  </a:r>
                  <a:endParaRPr lang="en-US" altLang="zh-CN" sz="1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1941966" y="2674806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123194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68101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565752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917136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461378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36595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000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1613424" y="3056057"/>
                <a:ext cx="3610910" cy="411319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1613424" y="3056057"/>
                <a:ext cx="4114966" cy="483327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1613424" y="3056057"/>
                <a:ext cx="4475006" cy="555335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1613424" y="3056057"/>
                <a:ext cx="5360122" cy="627343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1608092" y="3090037"/>
                <a:ext cx="5969876" cy="718207"/>
              </a:xfrm>
              <a:custGeom>
                <a:avLst/>
                <a:gdLst>
                  <a:gd name="connsiteX0" fmla="*/ 0 w 5969876"/>
                  <a:gd name="connsiteY0" fmla="*/ 0 h 718207"/>
                  <a:gd name="connsiteX1" fmla="*/ 830318 w 5969876"/>
                  <a:gd name="connsiteY1" fmla="*/ 578069 h 718207"/>
                  <a:gd name="connsiteX2" fmla="*/ 3384331 w 5969876"/>
                  <a:gd name="connsiteY2" fmla="*/ 704193 h 718207"/>
                  <a:gd name="connsiteX3" fmla="*/ 5969876 w 5969876"/>
                  <a:gd name="connsiteY3" fmla="*/ 493986 h 7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9876" h="718207">
                    <a:moveTo>
                      <a:pt x="0" y="0"/>
                    </a:moveTo>
                    <a:cubicBezTo>
                      <a:pt x="133131" y="230352"/>
                      <a:pt x="266263" y="460704"/>
                      <a:pt x="830318" y="578069"/>
                    </a:cubicBezTo>
                    <a:cubicBezTo>
                      <a:pt x="1394373" y="695435"/>
                      <a:pt x="2527738" y="718207"/>
                      <a:pt x="3384331" y="704193"/>
                    </a:cubicBezTo>
                    <a:cubicBezTo>
                      <a:pt x="4240924" y="690179"/>
                      <a:pt x="5105400" y="592082"/>
                      <a:pt x="5969876" y="493986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内容占位符 2"/>
            <p:cNvSpPr txBox="1"/>
            <p:nvPr/>
          </p:nvSpPr>
          <p:spPr>
            <a:xfrm>
              <a:off x="7268964" y="3291830"/>
              <a:ext cx="1119460" cy="9361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600" dirty="0" smtClean="0">
                  <a:solidFill>
                    <a:srgbClr val="660033"/>
                  </a:solidFill>
                </a:rPr>
                <a:t>    下一组索引块</a:t>
              </a:r>
              <a:endParaRPr lang="en-US" altLang="zh-CN" sz="1600" dirty="0">
                <a:solidFill>
                  <a:srgbClr val="660033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61496" y="4244268"/>
            <a:ext cx="4146496" cy="471092"/>
            <a:chOff x="2261496" y="4244268"/>
            <a:chExt cx="4146496" cy="471092"/>
          </a:xfrm>
        </p:grpSpPr>
        <p:sp>
          <p:nvSpPr>
            <p:cNvPr id="68" name="矩形 67"/>
            <p:cNvSpPr/>
            <p:nvPr/>
          </p:nvSpPr>
          <p:spPr>
            <a:xfrm>
              <a:off x="2261496" y="424426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4588334" y="4245830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内容占位符 2"/>
            <p:cNvSpPr txBox="1"/>
            <p:nvPr/>
          </p:nvSpPr>
          <p:spPr>
            <a:xfrm>
              <a:off x="2568986" y="4286732"/>
              <a:ext cx="18438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600" dirty="0" smtClean="0"/>
                <a:t>已分配数据块</a:t>
              </a:r>
              <a:endParaRPr lang="en-US" altLang="zh-CN" sz="1600" dirty="0"/>
            </a:p>
          </p:txBody>
        </p:sp>
        <p:sp>
          <p:nvSpPr>
            <p:cNvPr id="71" name="内容占位符 2"/>
            <p:cNvSpPr txBox="1"/>
            <p:nvPr/>
          </p:nvSpPr>
          <p:spPr>
            <a:xfrm>
              <a:off x="4895824" y="4286732"/>
              <a:ext cx="15121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600" dirty="0" smtClean="0"/>
                <a:t>空闲数据块</a:t>
              </a:r>
              <a:endParaRPr lang="en-US" altLang="zh-CN" sz="1600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/>
              <a:t>文件系统的概念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冗余磁盘阵列</a:t>
            </a:r>
            <a:r>
              <a:rPr lang="en-US" altLang="zh-CN" dirty="0" smtClean="0">
                <a:solidFill>
                  <a:srgbClr val="C00000"/>
                </a:solidFill>
              </a:rPr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36512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磁盘分区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655933" cy="428628"/>
            <a:chOff x="844893" y="1019164"/>
            <a:chExt cx="565593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53578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通常磁盘通过分区来最大限度减小寻道时间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262422" y="1371818"/>
            <a:ext cx="3381016" cy="358322"/>
            <a:chOff x="1262422" y="1371818"/>
            <a:chExt cx="3381016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71818"/>
              <a:ext cx="324845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分区是一组柱面的集合</a:t>
              </a:r>
              <a:endParaRPr lang="en-US" altLang="zh-CN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707939"/>
            <a:ext cx="4893754" cy="358322"/>
            <a:chOff x="1262422" y="1686598"/>
            <a:chExt cx="4893754" cy="358322"/>
          </a:xfrm>
        </p:grpSpPr>
        <p:sp>
          <p:nvSpPr>
            <p:cNvPr id="32" name="内容占位符 2"/>
            <p:cNvSpPr txBox="1"/>
            <p:nvPr/>
          </p:nvSpPr>
          <p:spPr>
            <a:xfrm>
              <a:off x="1394985" y="1686598"/>
              <a:ext cx="47611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每个分区都可视为逻辑上独立的磁盘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826535" y="2855019"/>
            <a:ext cx="6132671" cy="2221823"/>
            <a:chOff x="1826535" y="2855019"/>
            <a:chExt cx="6132671" cy="2221823"/>
          </a:xfrm>
        </p:grpSpPr>
        <p:cxnSp>
          <p:nvCxnSpPr>
            <p:cNvPr id="42" name="直接连接符 41"/>
            <p:cNvCxnSpPr/>
            <p:nvPr/>
          </p:nvCxnSpPr>
          <p:spPr>
            <a:xfrm rot="10800000">
              <a:off x="6500826" y="4330503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10800000">
              <a:off x="6530446" y="3930212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10800000">
              <a:off x="6500826" y="3429006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1826535" y="2855019"/>
              <a:ext cx="5364000" cy="1801176"/>
              <a:chOff x="2469477" y="2855019"/>
              <a:chExt cx="5364000" cy="180117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469477" y="3643320"/>
                <a:ext cx="5364000" cy="101287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613495" y="3714758"/>
                <a:ext cx="5076000" cy="87838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757509" y="3786196"/>
                <a:ext cx="4788000" cy="72064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69477" y="3273798"/>
                <a:ext cx="5364000" cy="101287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613495" y="3336280"/>
                <a:ext cx="5076000" cy="87838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757509" y="3408288"/>
                <a:ext cx="4788000" cy="72064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469477" y="2855019"/>
                <a:ext cx="5364000" cy="101287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13495" y="2917501"/>
                <a:ext cx="5076000" cy="87838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2757509" y="3003235"/>
                <a:ext cx="4788000" cy="720643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2906290" y="3085894"/>
                <a:ext cx="4500000" cy="56597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031816" y="3157340"/>
                <a:ext cx="4248000" cy="422522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175270" y="3219822"/>
                <a:ext cx="3960000" cy="288032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326092" y="3286276"/>
                <a:ext cx="3694180" cy="15909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Line 113"/>
            <p:cNvSpPr>
              <a:spLocks noChangeShapeType="1"/>
            </p:cNvSpPr>
            <p:nvPr/>
          </p:nvSpPr>
          <p:spPr bwMode="auto">
            <a:xfrm>
              <a:off x="7929586" y="3168842"/>
              <a:ext cx="0" cy="1908000"/>
            </a:xfrm>
            <a:prstGeom prst="line">
              <a:avLst/>
            </a:prstGeom>
            <a:noFill/>
            <a:ln w="1016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rot="10800000">
              <a:off x="6500826" y="3200516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10800000">
              <a:off x="6509682" y="3768021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10800000">
              <a:off x="6500826" y="4180606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258535" y="3085372"/>
            <a:ext cx="4500000" cy="565975"/>
            <a:chOff x="2415748" y="3238294"/>
            <a:chExt cx="4500000" cy="565975"/>
          </a:xfrm>
        </p:grpSpPr>
        <p:sp>
          <p:nvSpPr>
            <p:cNvPr id="55" name="椭圆 54"/>
            <p:cNvSpPr/>
            <p:nvPr/>
          </p:nvSpPr>
          <p:spPr>
            <a:xfrm>
              <a:off x="2415748" y="3238294"/>
              <a:ext cx="4500000" cy="56597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541274" y="3309740"/>
              <a:ext cx="4248000" cy="42252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684728" y="3372222"/>
              <a:ext cx="3960000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2835550" y="3438676"/>
              <a:ext cx="3694180" cy="159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08161" y="2488589"/>
            <a:ext cx="108000" cy="2514863"/>
            <a:chOff x="4408161" y="2488589"/>
            <a:chExt cx="108000" cy="2514863"/>
          </a:xfrm>
        </p:grpSpPr>
        <p:sp>
          <p:nvSpPr>
            <p:cNvPr id="33" name="Line 86"/>
            <p:cNvSpPr>
              <a:spLocks noChangeShapeType="1"/>
            </p:cNvSpPr>
            <p:nvPr/>
          </p:nvSpPr>
          <p:spPr bwMode="auto">
            <a:xfrm>
              <a:off x="4500562" y="4643452"/>
              <a:ext cx="0" cy="360000"/>
            </a:xfrm>
            <a:prstGeom prst="line">
              <a:avLst/>
            </a:prstGeom>
            <a:noFill/>
            <a:ln w="1016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112"/>
            <p:cNvSpPr>
              <a:spLocks noChangeArrowheads="1"/>
            </p:cNvSpPr>
            <p:nvPr/>
          </p:nvSpPr>
          <p:spPr bwMode="auto">
            <a:xfrm>
              <a:off x="4408161" y="3283186"/>
              <a:ext cx="108000" cy="10800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400">
                <a:ea typeface="宋体" charset="0"/>
                <a:cs typeface="宋体" charset="0"/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4464816" y="2488589"/>
              <a:ext cx="0" cy="828000"/>
            </a:xfrm>
            <a:prstGeom prst="line">
              <a:avLst/>
            </a:prstGeom>
            <a:noFill/>
            <a:ln w="1016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08259" y="2143122"/>
            <a:ext cx="2701567" cy="2006636"/>
            <a:chOff x="808259" y="2143122"/>
            <a:chExt cx="2701567" cy="2006636"/>
          </a:xfrm>
        </p:grpSpPr>
        <p:cxnSp>
          <p:nvCxnSpPr>
            <p:cNvPr id="43" name="直接连接符 42"/>
            <p:cNvCxnSpPr/>
            <p:nvPr/>
          </p:nvCxnSpPr>
          <p:spPr>
            <a:xfrm rot="10800000">
              <a:off x="1826535" y="2679700"/>
              <a:ext cx="0" cy="1470058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10800000" flipH="1">
              <a:off x="2265358" y="2684882"/>
              <a:ext cx="0" cy="684000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10800000" flipH="1">
              <a:off x="2697158" y="2681824"/>
              <a:ext cx="0" cy="684000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左大括号 45"/>
            <p:cNvSpPr/>
            <p:nvPr/>
          </p:nvSpPr>
          <p:spPr>
            <a:xfrm rot="5400000">
              <a:off x="1960444" y="2400201"/>
              <a:ext cx="142877" cy="432000"/>
            </a:xfrm>
            <a:prstGeom prst="leftBrac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左大括号 46"/>
            <p:cNvSpPr/>
            <p:nvPr/>
          </p:nvSpPr>
          <p:spPr>
            <a:xfrm rot="5400000">
              <a:off x="2406732" y="2400202"/>
              <a:ext cx="142877" cy="432000"/>
            </a:xfrm>
            <a:prstGeom prst="leftBrac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8259" y="2143122"/>
              <a:ext cx="739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A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分区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86050" y="2143122"/>
              <a:ext cx="7237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B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分区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1463040" y="2270760"/>
              <a:ext cx="556260" cy="220980"/>
            </a:xfrm>
            <a:custGeom>
              <a:avLst/>
              <a:gdLst>
                <a:gd name="connsiteX0" fmla="*/ 0 w 556260"/>
                <a:gd name="connsiteY0" fmla="*/ 38100 h 220980"/>
                <a:gd name="connsiteX1" fmla="*/ 342900 w 556260"/>
                <a:gd name="connsiteY1" fmla="*/ 30480 h 220980"/>
                <a:gd name="connsiteX2" fmla="*/ 556260 w 556260"/>
                <a:gd name="connsiteY2" fmla="*/ 220980 h 22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260" h="220980">
                  <a:moveTo>
                    <a:pt x="0" y="38100"/>
                  </a:moveTo>
                  <a:cubicBezTo>
                    <a:pt x="125095" y="19050"/>
                    <a:pt x="250190" y="0"/>
                    <a:pt x="342900" y="30480"/>
                  </a:cubicBezTo>
                  <a:cubicBezTo>
                    <a:pt x="435610" y="60960"/>
                    <a:pt x="495935" y="140970"/>
                    <a:pt x="556260" y="220980"/>
                  </a:cubicBezTo>
                </a:path>
              </a:pathLst>
            </a:cu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2476500" y="2242820"/>
              <a:ext cx="373380" cy="203200"/>
            </a:xfrm>
            <a:custGeom>
              <a:avLst/>
              <a:gdLst>
                <a:gd name="connsiteX0" fmla="*/ 373380 w 373380"/>
                <a:gd name="connsiteY0" fmla="*/ 35560 h 203200"/>
                <a:gd name="connsiteX1" fmla="*/ 83820 w 373380"/>
                <a:gd name="connsiteY1" fmla="*/ 27940 h 203200"/>
                <a:gd name="connsiteX2" fmla="*/ 0 w 373380"/>
                <a:gd name="connsiteY2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380" h="203200">
                  <a:moveTo>
                    <a:pt x="373380" y="35560"/>
                  </a:moveTo>
                  <a:cubicBezTo>
                    <a:pt x="259715" y="17780"/>
                    <a:pt x="146050" y="0"/>
                    <a:pt x="83820" y="27940"/>
                  </a:cubicBezTo>
                  <a:cubicBezTo>
                    <a:pt x="21590" y="55880"/>
                    <a:pt x="0" y="203200"/>
                    <a:pt x="0" y="203200"/>
                  </a:cubicBezTo>
                </a:path>
              </a:pathLst>
            </a:cu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一个典型的磁盘文件系统组织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/>
          <p:cNvSpPr txBox="1"/>
          <p:nvPr/>
        </p:nvSpPr>
        <p:spPr>
          <a:xfrm>
            <a:off x="926384" y="994292"/>
            <a:ext cx="70294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文件卷：一个拥有完整文件系统实例的外存空间</a:t>
            </a:r>
            <a:endParaRPr lang="en-US" altLang="zh-CN" dirty="0" smtClean="0"/>
          </a:p>
          <a:p>
            <a:pPr lvl="1" indent="-269875"/>
            <a:r>
              <a:rPr lang="zh-CN" altLang="en-US" dirty="0" smtClean="0"/>
              <a:t>             通常常驻在磁盘</a:t>
            </a:r>
            <a:r>
              <a:rPr lang="zh-CN" altLang="en-US" dirty="0"/>
              <a:t>的单个分</a:t>
            </a:r>
            <a:r>
              <a:rPr lang="zh-CN" altLang="en-US" dirty="0" smtClean="0"/>
              <a:t>区上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 rot="16200000" flipH="1">
            <a:off x="-9894195" y="2536031"/>
            <a:ext cx="1293027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23528" y="2067694"/>
            <a:ext cx="3523079" cy="2312393"/>
            <a:chOff x="958533" y="2083407"/>
            <a:chExt cx="3523079" cy="2312393"/>
          </a:xfrm>
        </p:grpSpPr>
        <p:sp>
          <p:nvSpPr>
            <p:cNvPr id="50" name="矩形 49"/>
            <p:cNvSpPr/>
            <p:nvPr/>
          </p:nvSpPr>
          <p:spPr>
            <a:xfrm>
              <a:off x="2106063" y="2091800"/>
              <a:ext cx="1080000" cy="2304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2106063" y="2090650"/>
              <a:ext cx="1080000" cy="357190"/>
              <a:chOff x="6519320" y="2545004"/>
              <a:chExt cx="1080000" cy="357190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6519320" y="2545004"/>
                <a:ext cx="1080000" cy="35719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736753" y="2545004"/>
                <a:ext cx="5822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spc="-100" dirty="0" smtClean="0">
                    <a:solidFill>
                      <a:srgbClr val="11576A"/>
                    </a:solidFill>
                    <a:latin typeface="+mn-ea"/>
                  </a:rPr>
                  <a:t>目录</a:t>
                </a:r>
                <a:endParaRPr lang="zh-CN" altLang="en-US" sz="1600" b="1" spc="-100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2106063" y="3176508"/>
              <a:ext cx="1080000" cy="357190"/>
              <a:chOff x="6519320" y="2545004"/>
              <a:chExt cx="1080000" cy="35719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6519320" y="2545004"/>
                <a:ext cx="1080000" cy="35719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736753" y="2545004"/>
                <a:ext cx="5822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spc="-100" dirty="0" smtClean="0">
                    <a:solidFill>
                      <a:srgbClr val="11576A"/>
                    </a:solidFill>
                    <a:latin typeface="+mn-ea"/>
                  </a:rPr>
                  <a:t>目录</a:t>
                </a:r>
                <a:endParaRPr lang="zh-CN" altLang="en-US" sz="1600" b="1" spc="-100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63" name="右大括号 62"/>
            <p:cNvSpPr/>
            <p:nvPr/>
          </p:nvSpPr>
          <p:spPr>
            <a:xfrm>
              <a:off x="3177633" y="2083407"/>
              <a:ext cx="357190" cy="2304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63385" y="301784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号磁盘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5" name="左大括号 64"/>
            <p:cNvSpPr/>
            <p:nvPr/>
          </p:nvSpPr>
          <p:spPr>
            <a:xfrm>
              <a:off x="1748873" y="2090734"/>
              <a:ext cx="357190" cy="1080000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左大括号 65"/>
            <p:cNvSpPr/>
            <p:nvPr/>
          </p:nvSpPr>
          <p:spPr>
            <a:xfrm>
              <a:off x="1748873" y="3195642"/>
              <a:ext cx="357190" cy="1188000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58533" y="242887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Ａ分区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44531" y="3609982"/>
              <a:ext cx="791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B</a:t>
              </a:r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分区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2055" y="262255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文件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12055" y="376555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文件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37024" y="2065582"/>
            <a:ext cx="3425941" cy="2314505"/>
            <a:chOff x="4275311" y="2380540"/>
            <a:chExt cx="3425941" cy="2314505"/>
          </a:xfrm>
        </p:grpSpPr>
        <p:sp>
          <p:nvSpPr>
            <p:cNvPr id="40" name="矩形 39"/>
            <p:cNvSpPr/>
            <p:nvPr/>
          </p:nvSpPr>
          <p:spPr>
            <a:xfrm>
              <a:off x="5311780" y="2380541"/>
              <a:ext cx="1080000" cy="231450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5311780" y="2380541"/>
              <a:ext cx="1080000" cy="357190"/>
              <a:chOff x="6519320" y="2738205"/>
              <a:chExt cx="1080000" cy="35719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519320" y="2738205"/>
                <a:ext cx="1080000" cy="35719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736753" y="2738205"/>
                <a:ext cx="5822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spc="-100" dirty="0" smtClean="0">
                    <a:solidFill>
                      <a:srgbClr val="11576A"/>
                    </a:solidFill>
                    <a:latin typeface="+mn-ea"/>
                  </a:rPr>
                  <a:t>目录</a:t>
                </a:r>
                <a:endParaRPr lang="zh-CN" altLang="en-US" sz="1600" b="1" spc="-100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57" name="右大括号 56"/>
            <p:cNvSpPr/>
            <p:nvPr/>
          </p:nvSpPr>
          <p:spPr>
            <a:xfrm>
              <a:off x="6391780" y="2380540"/>
              <a:ext cx="348760" cy="1101444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右大括号 57"/>
            <p:cNvSpPr/>
            <p:nvPr/>
          </p:nvSpPr>
          <p:spPr>
            <a:xfrm>
              <a:off x="6391780" y="3517906"/>
              <a:ext cx="348760" cy="1177139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83025" y="274531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号磁盘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83025" y="3921809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号磁盘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1" name="左大括号 60"/>
            <p:cNvSpPr/>
            <p:nvPr/>
          </p:nvSpPr>
          <p:spPr>
            <a:xfrm>
              <a:off x="5026027" y="2380540"/>
              <a:ext cx="277323" cy="2314505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75311" y="3340838"/>
              <a:ext cx="80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分区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30856" y="338773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文件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多磁盘管理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941514"/>
            <a:ext cx="8047587" cy="679450"/>
            <a:chOff x="844893" y="1941514"/>
            <a:chExt cx="8047587" cy="679450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1941514"/>
              <a:ext cx="774950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冗余磁盘阵列</a:t>
              </a:r>
              <a:r>
                <a:rPr lang="en-US" altLang="zh-CN" dirty="0" smtClean="0"/>
                <a:t>(</a:t>
              </a:r>
              <a:r>
                <a:rPr lang="en-US" altLang="zh-CN" dirty="0"/>
                <a:t>RAID, Redundant Array of Inexpensive Disks)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415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3701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2265366"/>
              <a:ext cx="231975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多种磁盘管理技术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574926"/>
            <a:ext cx="5667032" cy="568328"/>
            <a:chOff x="1262422" y="2574926"/>
            <a:chExt cx="5667032" cy="568328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6797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2574926"/>
              <a:ext cx="5534468" cy="5683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RAID</a:t>
              </a:r>
              <a:r>
                <a:rPr lang="zh-CN" altLang="en-US" dirty="0" smtClean="0"/>
                <a:t>分类</a:t>
              </a:r>
              <a:endParaRPr lang="en-US" altLang="zh-CN" dirty="0" smtClean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如</a:t>
              </a:r>
              <a:r>
                <a:rPr lang="en-US" altLang="zh-CN" dirty="0" smtClean="0"/>
                <a:t>, RAID-0, RAID-1, RAID-5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00114"/>
            <a:ext cx="4012859" cy="1000132"/>
            <a:chOff x="844893" y="1000114"/>
            <a:chExt cx="4012859" cy="1000132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使用多磁盘可改善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/>
            <p:nvPr/>
          </p:nvSpPr>
          <p:spPr>
            <a:xfrm>
              <a:off x="1394985" y="1357304"/>
              <a:ext cx="224832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吞吐量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通过并行</a:t>
              </a:r>
              <a:r>
                <a:rPr lang="en-US" altLang="zh-CN" dirty="0" smtClean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7716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394986" y="1666864"/>
              <a:ext cx="3462766" cy="33338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可靠性和可用性</a:t>
              </a:r>
              <a:r>
                <a:rPr lang="en-US" altLang="zh-CN" dirty="0" smtClean="0"/>
                <a:t> (</a:t>
              </a:r>
              <a:r>
                <a:rPr lang="zh-CN" altLang="en-US" dirty="0" smtClean="0"/>
                <a:t>通过冗余</a:t>
              </a:r>
              <a:r>
                <a:rPr lang="en-US" altLang="zh-CN" dirty="0" smtClean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3119446"/>
            <a:ext cx="5239275" cy="712788"/>
            <a:chOff x="844893" y="3119446"/>
            <a:chExt cx="5239275" cy="712788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1142976" y="3119446"/>
              <a:ext cx="37170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冗余磁盘阵列的实现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31194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5814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5" y="3476636"/>
              <a:ext cx="46891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软件：操作系统内核的文件卷管理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786196"/>
            <a:ext cx="3741626" cy="333382"/>
            <a:chOff x="1262422" y="3786196"/>
            <a:chExt cx="3741626" cy="33338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8909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94986" y="3786196"/>
              <a:ext cx="3609062" cy="33338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硬件：</a:t>
              </a:r>
              <a:r>
                <a:rPr lang="en-US" altLang="zh-CN" dirty="0" smtClean="0"/>
                <a:t>RAID</a:t>
              </a:r>
              <a:r>
                <a:rPr lang="zh-CN" altLang="en-US" dirty="0" smtClean="0"/>
                <a:t>硬件控制器</a:t>
              </a:r>
              <a:r>
                <a:rPr lang="en-US" altLang="zh-CN" dirty="0" smtClean="0"/>
                <a:t>(I/O)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RAID-0</a:t>
            </a:r>
            <a:r>
              <a:rPr lang="zh-CN" altLang="zh-CN" dirty="0" smtClean="0"/>
              <a:t>：</a:t>
            </a:r>
            <a:r>
              <a:rPr lang="zh-CN" altLang="en-US" dirty="0"/>
              <a:t>磁盘</a:t>
            </a:r>
            <a:r>
              <a:rPr lang="zh-CN" altLang="en-US" dirty="0" smtClean="0"/>
              <a:t>条带化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6679435" cy="428628"/>
            <a:chOff x="844893" y="1000114"/>
            <a:chExt cx="6679435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63813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把数据块分成多个子块，存储在独立的磁盘中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45" name="直接连接符 144"/>
          <p:cNvCxnSpPr/>
          <p:nvPr/>
        </p:nvCxnSpPr>
        <p:spPr>
          <a:xfrm rot="5400000">
            <a:off x="-10358542" y="2214560"/>
            <a:ext cx="15716360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23528" y="3215262"/>
            <a:ext cx="1601721" cy="1336921"/>
            <a:chOff x="604280" y="3435846"/>
            <a:chExt cx="1601721" cy="1336921"/>
          </a:xfrm>
        </p:grpSpPr>
        <p:sp>
          <p:nvSpPr>
            <p:cNvPr id="184" name="Text Box 42"/>
            <p:cNvSpPr txBox="1">
              <a:spLocks noChangeArrowheads="1"/>
            </p:cNvSpPr>
            <p:nvPr/>
          </p:nvSpPr>
          <p:spPr bwMode="auto">
            <a:xfrm>
              <a:off x="604280" y="3849437"/>
              <a:ext cx="1601721" cy="92333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dirty="0">
                  <a:latin typeface="Times" charset="0"/>
                  <a:ea typeface="宋体" charset="0"/>
                  <a:cs typeface="宋体" charset="0"/>
                </a:rPr>
                <a:t> </a:t>
              </a:r>
              <a:r>
                <a:rPr lang="zh-CN" altLang="en-US" sz="18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8   9  10 11</a:t>
              </a:r>
              <a:endParaRPr lang="zh-CN" altLang="en-US" sz="18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12 13 14 15 </a:t>
              </a:r>
              <a:endParaRPr lang="zh-CN" altLang="en-US" sz="18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 0   1   2   3</a:t>
              </a:r>
            </a:p>
          </p:txBody>
        </p:sp>
        <p:sp>
          <p:nvSpPr>
            <p:cNvPr id="185" name="Text Box 43"/>
            <p:cNvSpPr txBox="1">
              <a:spLocks noChangeArrowheads="1"/>
            </p:cNvSpPr>
            <p:nvPr/>
          </p:nvSpPr>
          <p:spPr bwMode="auto">
            <a:xfrm>
              <a:off x="755576" y="3435846"/>
              <a:ext cx="119850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OS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862513" y="1779662"/>
            <a:ext cx="6205070" cy="1574590"/>
            <a:chOff x="2143265" y="2000246"/>
            <a:chExt cx="6205070" cy="1574590"/>
          </a:xfrm>
        </p:grpSpPr>
        <p:sp>
          <p:nvSpPr>
            <p:cNvPr id="313" name="Line 86"/>
            <p:cNvSpPr>
              <a:spLocks noChangeShapeType="1"/>
            </p:cNvSpPr>
            <p:nvPr/>
          </p:nvSpPr>
          <p:spPr bwMode="auto">
            <a:xfrm>
              <a:off x="7307725" y="29989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" name="Line 87"/>
            <p:cNvSpPr>
              <a:spLocks noChangeShapeType="1"/>
            </p:cNvSpPr>
            <p:nvPr/>
          </p:nvSpPr>
          <p:spPr bwMode="auto">
            <a:xfrm flipH="1">
              <a:off x="7972339" y="31520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" name="Oval 88"/>
            <p:cNvSpPr>
              <a:spLocks noChangeArrowheads="1"/>
            </p:cNvSpPr>
            <p:nvPr/>
          </p:nvSpPr>
          <p:spPr bwMode="auto">
            <a:xfrm>
              <a:off x="6441875" y="26446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16" name="Oval 89"/>
            <p:cNvSpPr>
              <a:spLocks noChangeArrowheads="1"/>
            </p:cNvSpPr>
            <p:nvPr/>
          </p:nvSpPr>
          <p:spPr bwMode="auto">
            <a:xfrm>
              <a:off x="6621929" y="28006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17" name="Line 90"/>
            <p:cNvSpPr>
              <a:spLocks noChangeShapeType="1"/>
            </p:cNvSpPr>
            <p:nvPr/>
          </p:nvSpPr>
          <p:spPr bwMode="auto">
            <a:xfrm flipH="1">
              <a:off x="7972339" y="29012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" name="Oval 91"/>
            <p:cNvSpPr>
              <a:spLocks noChangeArrowheads="1"/>
            </p:cNvSpPr>
            <p:nvPr/>
          </p:nvSpPr>
          <p:spPr bwMode="auto">
            <a:xfrm>
              <a:off x="6441875" y="23836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19" name="Oval 92"/>
            <p:cNvSpPr>
              <a:spLocks noChangeArrowheads="1"/>
            </p:cNvSpPr>
            <p:nvPr/>
          </p:nvSpPr>
          <p:spPr bwMode="auto">
            <a:xfrm>
              <a:off x="6621929" y="25615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20" name="Line 93"/>
            <p:cNvSpPr>
              <a:spLocks noChangeShapeType="1"/>
            </p:cNvSpPr>
            <p:nvPr/>
          </p:nvSpPr>
          <p:spPr bwMode="auto">
            <a:xfrm flipH="1">
              <a:off x="7977634" y="25046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" name="Oval 94"/>
            <p:cNvSpPr>
              <a:spLocks noChangeArrowheads="1"/>
            </p:cNvSpPr>
            <p:nvPr/>
          </p:nvSpPr>
          <p:spPr bwMode="auto">
            <a:xfrm>
              <a:off x="6441875" y="21445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23" name="Line 96"/>
            <p:cNvSpPr>
              <a:spLocks noChangeShapeType="1"/>
            </p:cNvSpPr>
            <p:nvPr/>
          </p:nvSpPr>
          <p:spPr bwMode="auto">
            <a:xfrm flipH="1">
              <a:off x="8021324" y="24653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" name="Line 97"/>
            <p:cNvSpPr>
              <a:spLocks noChangeShapeType="1"/>
            </p:cNvSpPr>
            <p:nvPr/>
          </p:nvSpPr>
          <p:spPr bwMode="auto">
            <a:xfrm>
              <a:off x="7307725" y="26302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" name="Line 98"/>
            <p:cNvSpPr>
              <a:spLocks noChangeShapeType="1"/>
            </p:cNvSpPr>
            <p:nvPr/>
          </p:nvSpPr>
          <p:spPr bwMode="auto">
            <a:xfrm flipH="1">
              <a:off x="7707552" y="21897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" name="Line 99"/>
            <p:cNvSpPr>
              <a:spLocks noChangeShapeType="1"/>
            </p:cNvSpPr>
            <p:nvPr/>
          </p:nvSpPr>
          <p:spPr bwMode="auto">
            <a:xfrm>
              <a:off x="7793608" y="25848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" name="Line 100"/>
            <p:cNvSpPr>
              <a:spLocks noChangeShapeType="1"/>
            </p:cNvSpPr>
            <p:nvPr/>
          </p:nvSpPr>
          <p:spPr bwMode="auto">
            <a:xfrm>
              <a:off x="7569864" y="26200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" name="Line 101"/>
            <p:cNvSpPr>
              <a:spLocks noChangeShapeType="1"/>
            </p:cNvSpPr>
            <p:nvPr/>
          </p:nvSpPr>
          <p:spPr bwMode="auto">
            <a:xfrm flipV="1">
              <a:off x="7471893" y="21511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" name="Line 102"/>
            <p:cNvSpPr>
              <a:spLocks noChangeShapeType="1"/>
            </p:cNvSpPr>
            <p:nvPr/>
          </p:nvSpPr>
          <p:spPr bwMode="auto">
            <a:xfrm flipV="1">
              <a:off x="7898199" y="22568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" name="Line 103"/>
            <p:cNvSpPr>
              <a:spLocks noChangeShapeType="1"/>
            </p:cNvSpPr>
            <p:nvPr/>
          </p:nvSpPr>
          <p:spPr bwMode="auto">
            <a:xfrm>
              <a:off x="7950099" y="25518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" name="Oval 104"/>
            <p:cNvSpPr>
              <a:spLocks noChangeArrowheads="1"/>
            </p:cNvSpPr>
            <p:nvPr/>
          </p:nvSpPr>
          <p:spPr bwMode="auto">
            <a:xfrm>
              <a:off x="6621929" y="23209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32" name="Line 105"/>
            <p:cNvSpPr>
              <a:spLocks noChangeShapeType="1"/>
            </p:cNvSpPr>
            <p:nvPr/>
          </p:nvSpPr>
          <p:spPr bwMode="auto">
            <a:xfrm flipH="1">
              <a:off x="7054855" y="26224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3" name="Line 106"/>
            <p:cNvSpPr>
              <a:spLocks noChangeShapeType="1"/>
            </p:cNvSpPr>
            <p:nvPr/>
          </p:nvSpPr>
          <p:spPr bwMode="auto">
            <a:xfrm flipH="1">
              <a:off x="6441074" y="24755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" name="Line 107"/>
            <p:cNvSpPr>
              <a:spLocks noChangeShapeType="1"/>
            </p:cNvSpPr>
            <p:nvPr/>
          </p:nvSpPr>
          <p:spPr bwMode="auto">
            <a:xfrm flipH="1">
              <a:off x="6783449" y="25981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" name="Line 108"/>
            <p:cNvSpPr>
              <a:spLocks noChangeShapeType="1"/>
            </p:cNvSpPr>
            <p:nvPr/>
          </p:nvSpPr>
          <p:spPr bwMode="auto">
            <a:xfrm>
              <a:off x="6893335" y="21897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" name="Line 109"/>
            <p:cNvSpPr>
              <a:spLocks noChangeShapeType="1"/>
            </p:cNvSpPr>
            <p:nvPr/>
          </p:nvSpPr>
          <p:spPr bwMode="auto">
            <a:xfrm flipH="1" flipV="1">
              <a:off x="6662704" y="22592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" name="Line 110"/>
            <p:cNvSpPr>
              <a:spLocks noChangeShapeType="1"/>
            </p:cNvSpPr>
            <p:nvPr/>
          </p:nvSpPr>
          <p:spPr bwMode="auto">
            <a:xfrm flipH="1" flipV="1">
              <a:off x="7154149" y="21613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" name="Line 111"/>
            <p:cNvSpPr>
              <a:spLocks noChangeShapeType="1"/>
            </p:cNvSpPr>
            <p:nvPr/>
          </p:nvSpPr>
          <p:spPr bwMode="auto">
            <a:xfrm flipH="1">
              <a:off x="6588564" y="25597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" name="Oval 112"/>
            <p:cNvSpPr>
              <a:spLocks noChangeArrowheads="1"/>
            </p:cNvSpPr>
            <p:nvPr/>
          </p:nvSpPr>
          <p:spPr bwMode="auto">
            <a:xfrm>
              <a:off x="7269331" y="24288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40" name="Line 113"/>
            <p:cNvSpPr>
              <a:spLocks noChangeShapeType="1"/>
            </p:cNvSpPr>
            <p:nvPr/>
          </p:nvSpPr>
          <p:spPr bwMode="auto">
            <a:xfrm>
              <a:off x="7311697" y="20002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" name="Line 114"/>
            <p:cNvSpPr>
              <a:spLocks noChangeShapeType="1"/>
            </p:cNvSpPr>
            <p:nvPr/>
          </p:nvSpPr>
          <p:spPr bwMode="auto">
            <a:xfrm flipH="1">
              <a:off x="7977634" y="23909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2" name="Line 115"/>
            <p:cNvSpPr>
              <a:spLocks noChangeShapeType="1"/>
            </p:cNvSpPr>
            <p:nvPr/>
          </p:nvSpPr>
          <p:spPr bwMode="auto">
            <a:xfrm>
              <a:off x="7996169" y="24040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" name="Line 116"/>
            <p:cNvSpPr>
              <a:spLocks noChangeShapeType="1"/>
            </p:cNvSpPr>
            <p:nvPr/>
          </p:nvSpPr>
          <p:spPr bwMode="auto">
            <a:xfrm flipH="1">
              <a:off x="7977634" y="30470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4" name="Line 117"/>
            <p:cNvSpPr>
              <a:spLocks noChangeShapeType="1"/>
            </p:cNvSpPr>
            <p:nvPr/>
          </p:nvSpPr>
          <p:spPr bwMode="auto">
            <a:xfrm flipH="1">
              <a:off x="7977634" y="27860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" name="Line 118"/>
            <p:cNvSpPr>
              <a:spLocks noChangeShapeType="1"/>
            </p:cNvSpPr>
            <p:nvPr/>
          </p:nvSpPr>
          <p:spPr bwMode="auto">
            <a:xfrm>
              <a:off x="7996169" y="27904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" name="Line 119"/>
            <p:cNvSpPr>
              <a:spLocks noChangeShapeType="1"/>
            </p:cNvSpPr>
            <p:nvPr/>
          </p:nvSpPr>
          <p:spPr bwMode="auto">
            <a:xfrm>
              <a:off x="7996169" y="30397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" name="Line 121"/>
            <p:cNvSpPr>
              <a:spLocks noChangeShapeType="1"/>
            </p:cNvSpPr>
            <p:nvPr/>
          </p:nvSpPr>
          <p:spPr bwMode="auto">
            <a:xfrm>
              <a:off x="8335096" y="24157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" name="Line 86"/>
            <p:cNvSpPr>
              <a:spLocks noChangeShapeType="1"/>
            </p:cNvSpPr>
            <p:nvPr/>
          </p:nvSpPr>
          <p:spPr bwMode="auto">
            <a:xfrm>
              <a:off x="5167100" y="29989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" name="Line 87"/>
            <p:cNvSpPr>
              <a:spLocks noChangeShapeType="1"/>
            </p:cNvSpPr>
            <p:nvPr/>
          </p:nvSpPr>
          <p:spPr bwMode="auto">
            <a:xfrm flipH="1">
              <a:off x="5831714" y="31520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" name="Oval 88"/>
            <p:cNvSpPr>
              <a:spLocks noChangeArrowheads="1"/>
            </p:cNvSpPr>
            <p:nvPr/>
          </p:nvSpPr>
          <p:spPr bwMode="auto">
            <a:xfrm>
              <a:off x="4301250" y="26446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79" name="Oval 89"/>
            <p:cNvSpPr>
              <a:spLocks noChangeArrowheads="1"/>
            </p:cNvSpPr>
            <p:nvPr/>
          </p:nvSpPr>
          <p:spPr bwMode="auto">
            <a:xfrm>
              <a:off x="4481304" y="28006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0" name="Line 90"/>
            <p:cNvSpPr>
              <a:spLocks noChangeShapeType="1"/>
            </p:cNvSpPr>
            <p:nvPr/>
          </p:nvSpPr>
          <p:spPr bwMode="auto">
            <a:xfrm flipH="1">
              <a:off x="5831714" y="29012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" name="Oval 91"/>
            <p:cNvSpPr>
              <a:spLocks noChangeArrowheads="1"/>
            </p:cNvSpPr>
            <p:nvPr/>
          </p:nvSpPr>
          <p:spPr bwMode="auto">
            <a:xfrm>
              <a:off x="4301250" y="23836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2" name="Oval 92"/>
            <p:cNvSpPr>
              <a:spLocks noChangeArrowheads="1"/>
            </p:cNvSpPr>
            <p:nvPr/>
          </p:nvSpPr>
          <p:spPr bwMode="auto">
            <a:xfrm>
              <a:off x="4481304" y="25615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3" name="Line 93"/>
            <p:cNvSpPr>
              <a:spLocks noChangeShapeType="1"/>
            </p:cNvSpPr>
            <p:nvPr/>
          </p:nvSpPr>
          <p:spPr bwMode="auto">
            <a:xfrm flipH="1">
              <a:off x="5837009" y="25046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" name="Oval 94"/>
            <p:cNvSpPr>
              <a:spLocks noChangeArrowheads="1"/>
            </p:cNvSpPr>
            <p:nvPr/>
          </p:nvSpPr>
          <p:spPr bwMode="auto">
            <a:xfrm>
              <a:off x="4301250" y="21445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6" name="Line 96"/>
            <p:cNvSpPr>
              <a:spLocks noChangeShapeType="1"/>
            </p:cNvSpPr>
            <p:nvPr/>
          </p:nvSpPr>
          <p:spPr bwMode="auto">
            <a:xfrm flipH="1">
              <a:off x="5880699" y="24653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" name="Line 97"/>
            <p:cNvSpPr>
              <a:spLocks noChangeShapeType="1"/>
            </p:cNvSpPr>
            <p:nvPr/>
          </p:nvSpPr>
          <p:spPr bwMode="auto">
            <a:xfrm>
              <a:off x="5167100" y="26302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" name="Line 98"/>
            <p:cNvSpPr>
              <a:spLocks noChangeShapeType="1"/>
            </p:cNvSpPr>
            <p:nvPr/>
          </p:nvSpPr>
          <p:spPr bwMode="auto">
            <a:xfrm flipH="1">
              <a:off x="5566927" y="21897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" name="Line 99"/>
            <p:cNvSpPr>
              <a:spLocks noChangeShapeType="1"/>
            </p:cNvSpPr>
            <p:nvPr/>
          </p:nvSpPr>
          <p:spPr bwMode="auto">
            <a:xfrm>
              <a:off x="5652983" y="25848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" name="Line 100"/>
            <p:cNvSpPr>
              <a:spLocks noChangeShapeType="1"/>
            </p:cNvSpPr>
            <p:nvPr/>
          </p:nvSpPr>
          <p:spPr bwMode="auto">
            <a:xfrm>
              <a:off x="5429239" y="26200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1" name="Line 101"/>
            <p:cNvSpPr>
              <a:spLocks noChangeShapeType="1"/>
            </p:cNvSpPr>
            <p:nvPr/>
          </p:nvSpPr>
          <p:spPr bwMode="auto">
            <a:xfrm flipV="1">
              <a:off x="5331268" y="21511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" name="Line 102"/>
            <p:cNvSpPr>
              <a:spLocks noChangeShapeType="1"/>
            </p:cNvSpPr>
            <p:nvPr/>
          </p:nvSpPr>
          <p:spPr bwMode="auto">
            <a:xfrm flipV="1">
              <a:off x="5757574" y="22568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" name="Line 103"/>
            <p:cNvSpPr>
              <a:spLocks noChangeShapeType="1"/>
            </p:cNvSpPr>
            <p:nvPr/>
          </p:nvSpPr>
          <p:spPr bwMode="auto">
            <a:xfrm>
              <a:off x="5809474" y="25518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" name="Oval 104"/>
            <p:cNvSpPr>
              <a:spLocks noChangeArrowheads="1"/>
            </p:cNvSpPr>
            <p:nvPr/>
          </p:nvSpPr>
          <p:spPr bwMode="auto">
            <a:xfrm>
              <a:off x="4481304" y="23209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95" name="Line 105"/>
            <p:cNvSpPr>
              <a:spLocks noChangeShapeType="1"/>
            </p:cNvSpPr>
            <p:nvPr/>
          </p:nvSpPr>
          <p:spPr bwMode="auto">
            <a:xfrm flipH="1">
              <a:off x="4914230" y="26224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" name="Line 106"/>
            <p:cNvSpPr>
              <a:spLocks noChangeShapeType="1"/>
            </p:cNvSpPr>
            <p:nvPr/>
          </p:nvSpPr>
          <p:spPr bwMode="auto">
            <a:xfrm flipH="1">
              <a:off x="4300449" y="24755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" name="Line 107"/>
            <p:cNvSpPr>
              <a:spLocks noChangeShapeType="1"/>
            </p:cNvSpPr>
            <p:nvPr/>
          </p:nvSpPr>
          <p:spPr bwMode="auto">
            <a:xfrm flipH="1">
              <a:off x="4642824" y="25981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" name="Line 108"/>
            <p:cNvSpPr>
              <a:spLocks noChangeShapeType="1"/>
            </p:cNvSpPr>
            <p:nvPr/>
          </p:nvSpPr>
          <p:spPr bwMode="auto">
            <a:xfrm>
              <a:off x="4752710" y="21897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" name="Line 109"/>
            <p:cNvSpPr>
              <a:spLocks noChangeShapeType="1"/>
            </p:cNvSpPr>
            <p:nvPr/>
          </p:nvSpPr>
          <p:spPr bwMode="auto">
            <a:xfrm flipH="1" flipV="1">
              <a:off x="4522079" y="22592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0" name="Line 110"/>
            <p:cNvSpPr>
              <a:spLocks noChangeShapeType="1"/>
            </p:cNvSpPr>
            <p:nvPr/>
          </p:nvSpPr>
          <p:spPr bwMode="auto">
            <a:xfrm flipH="1" flipV="1">
              <a:off x="5013524" y="21613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" name="Line 111"/>
            <p:cNvSpPr>
              <a:spLocks noChangeShapeType="1"/>
            </p:cNvSpPr>
            <p:nvPr/>
          </p:nvSpPr>
          <p:spPr bwMode="auto">
            <a:xfrm flipH="1">
              <a:off x="4447939" y="25597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" name="Oval 112"/>
            <p:cNvSpPr>
              <a:spLocks noChangeArrowheads="1"/>
            </p:cNvSpPr>
            <p:nvPr/>
          </p:nvSpPr>
          <p:spPr bwMode="auto">
            <a:xfrm>
              <a:off x="5128706" y="24288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03" name="Line 113"/>
            <p:cNvSpPr>
              <a:spLocks noChangeShapeType="1"/>
            </p:cNvSpPr>
            <p:nvPr/>
          </p:nvSpPr>
          <p:spPr bwMode="auto">
            <a:xfrm>
              <a:off x="5171072" y="20002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" name="Line 114"/>
            <p:cNvSpPr>
              <a:spLocks noChangeShapeType="1"/>
            </p:cNvSpPr>
            <p:nvPr/>
          </p:nvSpPr>
          <p:spPr bwMode="auto">
            <a:xfrm flipH="1">
              <a:off x="5837009" y="23909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" name="Line 115"/>
            <p:cNvSpPr>
              <a:spLocks noChangeShapeType="1"/>
            </p:cNvSpPr>
            <p:nvPr/>
          </p:nvSpPr>
          <p:spPr bwMode="auto">
            <a:xfrm>
              <a:off x="5855544" y="24040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" name="Line 116"/>
            <p:cNvSpPr>
              <a:spLocks noChangeShapeType="1"/>
            </p:cNvSpPr>
            <p:nvPr/>
          </p:nvSpPr>
          <p:spPr bwMode="auto">
            <a:xfrm flipH="1">
              <a:off x="5837009" y="30470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" name="Line 117"/>
            <p:cNvSpPr>
              <a:spLocks noChangeShapeType="1"/>
            </p:cNvSpPr>
            <p:nvPr/>
          </p:nvSpPr>
          <p:spPr bwMode="auto">
            <a:xfrm flipH="1">
              <a:off x="5837009" y="27860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" name="Line 118"/>
            <p:cNvSpPr>
              <a:spLocks noChangeShapeType="1"/>
            </p:cNvSpPr>
            <p:nvPr/>
          </p:nvSpPr>
          <p:spPr bwMode="auto">
            <a:xfrm>
              <a:off x="5855544" y="27904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" name="Line 119"/>
            <p:cNvSpPr>
              <a:spLocks noChangeShapeType="1"/>
            </p:cNvSpPr>
            <p:nvPr/>
          </p:nvSpPr>
          <p:spPr bwMode="auto">
            <a:xfrm>
              <a:off x="5855544" y="30397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" name="Line 121"/>
            <p:cNvSpPr>
              <a:spLocks noChangeShapeType="1"/>
            </p:cNvSpPr>
            <p:nvPr/>
          </p:nvSpPr>
          <p:spPr bwMode="auto">
            <a:xfrm>
              <a:off x="6194471" y="24157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" name="Line 86"/>
            <p:cNvSpPr>
              <a:spLocks noChangeShapeType="1"/>
            </p:cNvSpPr>
            <p:nvPr/>
          </p:nvSpPr>
          <p:spPr bwMode="auto">
            <a:xfrm>
              <a:off x="3009916" y="29989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" name="Line 87"/>
            <p:cNvSpPr>
              <a:spLocks noChangeShapeType="1"/>
            </p:cNvSpPr>
            <p:nvPr/>
          </p:nvSpPr>
          <p:spPr bwMode="auto">
            <a:xfrm flipH="1">
              <a:off x="3674530" y="31520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" name="Oval 88"/>
            <p:cNvSpPr>
              <a:spLocks noChangeArrowheads="1"/>
            </p:cNvSpPr>
            <p:nvPr/>
          </p:nvSpPr>
          <p:spPr bwMode="auto">
            <a:xfrm>
              <a:off x="2144066" y="26446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1" name="Oval 89"/>
            <p:cNvSpPr>
              <a:spLocks noChangeArrowheads="1"/>
            </p:cNvSpPr>
            <p:nvPr/>
          </p:nvSpPr>
          <p:spPr bwMode="auto">
            <a:xfrm>
              <a:off x="2324120" y="28006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2" name="Line 90"/>
            <p:cNvSpPr>
              <a:spLocks noChangeShapeType="1"/>
            </p:cNvSpPr>
            <p:nvPr/>
          </p:nvSpPr>
          <p:spPr bwMode="auto">
            <a:xfrm flipH="1">
              <a:off x="3674530" y="29012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Oval 91"/>
            <p:cNvSpPr>
              <a:spLocks noChangeArrowheads="1"/>
            </p:cNvSpPr>
            <p:nvPr/>
          </p:nvSpPr>
          <p:spPr bwMode="auto">
            <a:xfrm>
              <a:off x="2144066" y="23836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4" name="Oval 92"/>
            <p:cNvSpPr>
              <a:spLocks noChangeArrowheads="1"/>
            </p:cNvSpPr>
            <p:nvPr/>
          </p:nvSpPr>
          <p:spPr bwMode="auto">
            <a:xfrm>
              <a:off x="2324120" y="25615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5" name="Line 93"/>
            <p:cNvSpPr>
              <a:spLocks noChangeShapeType="1"/>
            </p:cNvSpPr>
            <p:nvPr/>
          </p:nvSpPr>
          <p:spPr bwMode="auto">
            <a:xfrm flipH="1">
              <a:off x="3679825" y="25046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Oval 94"/>
            <p:cNvSpPr>
              <a:spLocks noChangeArrowheads="1"/>
            </p:cNvSpPr>
            <p:nvPr/>
          </p:nvSpPr>
          <p:spPr bwMode="auto">
            <a:xfrm>
              <a:off x="2144066" y="21445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8" name="Line 96"/>
            <p:cNvSpPr>
              <a:spLocks noChangeShapeType="1"/>
            </p:cNvSpPr>
            <p:nvPr/>
          </p:nvSpPr>
          <p:spPr bwMode="auto">
            <a:xfrm flipH="1">
              <a:off x="3723515" y="24653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Line 97"/>
            <p:cNvSpPr>
              <a:spLocks noChangeShapeType="1"/>
            </p:cNvSpPr>
            <p:nvPr/>
          </p:nvSpPr>
          <p:spPr bwMode="auto">
            <a:xfrm>
              <a:off x="3009916" y="26302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Line 98"/>
            <p:cNvSpPr>
              <a:spLocks noChangeShapeType="1"/>
            </p:cNvSpPr>
            <p:nvPr/>
          </p:nvSpPr>
          <p:spPr bwMode="auto">
            <a:xfrm flipH="1">
              <a:off x="3409743" y="21897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Line 99"/>
            <p:cNvSpPr>
              <a:spLocks noChangeShapeType="1"/>
            </p:cNvSpPr>
            <p:nvPr/>
          </p:nvSpPr>
          <p:spPr bwMode="auto">
            <a:xfrm>
              <a:off x="3495799" y="25848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Line 100"/>
            <p:cNvSpPr>
              <a:spLocks noChangeShapeType="1"/>
            </p:cNvSpPr>
            <p:nvPr/>
          </p:nvSpPr>
          <p:spPr bwMode="auto">
            <a:xfrm>
              <a:off x="3272055" y="26200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Line 101"/>
            <p:cNvSpPr>
              <a:spLocks noChangeShapeType="1"/>
            </p:cNvSpPr>
            <p:nvPr/>
          </p:nvSpPr>
          <p:spPr bwMode="auto">
            <a:xfrm flipV="1">
              <a:off x="3174084" y="21511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Line 102"/>
            <p:cNvSpPr>
              <a:spLocks noChangeShapeType="1"/>
            </p:cNvSpPr>
            <p:nvPr/>
          </p:nvSpPr>
          <p:spPr bwMode="auto">
            <a:xfrm flipV="1">
              <a:off x="3600390" y="22568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Line 103"/>
            <p:cNvSpPr>
              <a:spLocks noChangeShapeType="1"/>
            </p:cNvSpPr>
            <p:nvPr/>
          </p:nvSpPr>
          <p:spPr bwMode="auto">
            <a:xfrm>
              <a:off x="3652290" y="25518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" name="Oval 104"/>
            <p:cNvSpPr>
              <a:spLocks noChangeArrowheads="1"/>
            </p:cNvSpPr>
            <p:nvPr/>
          </p:nvSpPr>
          <p:spPr bwMode="auto">
            <a:xfrm>
              <a:off x="2324120" y="23209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47" name="Line 105"/>
            <p:cNvSpPr>
              <a:spLocks noChangeShapeType="1"/>
            </p:cNvSpPr>
            <p:nvPr/>
          </p:nvSpPr>
          <p:spPr bwMode="auto">
            <a:xfrm flipH="1">
              <a:off x="2757046" y="26224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Line 106"/>
            <p:cNvSpPr>
              <a:spLocks noChangeShapeType="1"/>
            </p:cNvSpPr>
            <p:nvPr/>
          </p:nvSpPr>
          <p:spPr bwMode="auto">
            <a:xfrm flipH="1">
              <a:off x="2143265" y="24755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" name="Line 107"/>
            <p:cNvSpPr>
              <a:spLocks noChangeShapeType="1"/>
            </p:cNvSpPr>
            <p:nvPr/>
          </p:nvSpPr>
          <p:spPr bwMode="auto">
            <a:xfrm flipH="1">
              <a:off x="2485640" y="25981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" name="Line 108"/>
            <p:cNvSpPr>
              <a:spLocks noChangeShapeType="1"/>
            </p:cNvSpPr>
            <p:nvPr/>
          </p:nvSpPr>
          <p:spPr bwMode="auto">
            <a:xfrm>
              <a:off x="2595526" y="21897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" name="Line 109"/>
            <p:cNvSpPr>
              <a:spLocks noChangeShapeType="1"/>
            </p:cNvSpPr>
            <p:nvPr/>
          </p:nvSpPr>
          <p:spPr bwMode="auto">
            <a:xfrm flipH="1" flipV="1">
              <a:off x="2364895" y="22592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" name="Line 110"/>
            <p:cNvSpPr>
              <a:spLocks noChangeShapeType="1"/>
            </p:cNvSpPr>
            <p:nvPr/>
          </p:nvSpPr>
          <p:spPr bwMode="auto">
            <a:xfrm flipH="1" flipV="1">
              <a:off x="2856340" y="21613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" name="Line 111"/>
            <p:cNvSpPr>
              <a:spLocks noChangeShapeType="1"/>
            </p:cNvSpPr>
            <p:nvPr/>
          </p:nvSpPr>
          <p:spPr bwMode="auto">
            <a:xfrm flipH="1">
              <a:off x="2290755" y="25597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" name="Oval 112"/>
            <p:cNvSpPr>
              <a:spLocks noChangeArrowheads="1"/>
            </p:cNvSpPr>
            <p:nvPr/>
          </p:nvSpPr>
          <p:spPr bwMode="auto">
            <a:xfrm>
              <a:off x="2971522" y="24288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55" name="Line 113"/>
            <p:cNvSpPr>
              <a:spLocks noChangeShapeType="1"/>
            </p:cNvSpPr>
            <p:nvPr/>
          </p:nvSpPr>
          <p:spPr bwMode="auto">
            <a:xfrm>
              <a:off x="3013888" y="20002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" name="Line 114"/>
            <p:cNvSpPr>
              <a:spLocks noChangeShapeType="1"/>
            </p:cNvSpPr>
            <p:nvPr/>
          </p:nvSpPr>
          <p:spPr bwMode="auto">
            <a:xfrm flipH="1">
              <a:off x="3679825" y="23909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" name="Line 115"/>
            <p:cNvSpPr>
              <a:spLocks noChangeShapeType="1"/>
            </p:cNvSpPr>
            <p:nvPr/>
          </p:nvSpPr>
          <p:spPr bwMode="auto">
            <a:xfrm>
              <a:off x="3698360" y="24040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" name="Line 116"/>
            <p:cNvSpPr>
              <a:spLocks noChangeShapeType="1"/>
            </p:cNvSpPr>
            <p:nvPr/>
          </p:nvSpPr>
          <p:spPr bwMode="auto">
            <a:xfrm flipH="1">
              <a:off x="3679825" y="30470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" name="Line 117"/>
            <p:cNvSpPr>
              <a:spLocks noChangeShapeType="1"/>
            </p:cNvSpPr>
            <p:nvPr/>
          </p:nvSpPr>
          <p:spPr bwMode="auto">
            <a:xfrm flipH="1">
              <a:off x="3679825" y="27860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0" name="Line 118"/>
            <p:cNvSpPr>
              <a:spLocks noChangeShapeType="1"/>
            </p:cNvSpPr>
            <p:nvPr/>
          </p:nvSpPr>
          <p:spPr bwMode="auto">
            <a:xfrm>
              <a:off x="3698360" y="27904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1" name="Line 119"/>
            <p:cNvSpPr>
              <a:spLocks noChangeShapeType="1"/>
            </p:cNvSpPr>
            <p:nvPr/>
          </p:nvSpPr>
          <p:spPr bwMode="auto">
            <a:xfrm>
              <a:off x="3698360" y="30397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" name="Line 121"/>
            <p:cNvSpPr>
              <a:spLocks noChangeShapeType="1"/>
            </p:cNvSpPr>
            <p:nvPr/>
          </p:nvSpPr>
          <p:spPr bwMode="auto">
            <a:xfrm>
              <a:off x="4037287" y="24157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66151" y="3565612"/>
            <a:ext cx="5527328" cy="1283182"/>
            <a:chOff x="2246903" y="3786196"/>
            <a:chExt cx="5527328" cy="1283182"/>
          </a:xfrm>
        </p:grpSpPr>
        <p:grpSp>
          <p:nvGrpSpPr>
            <p:cNvPr id="7" name="组合 6"/>
            <p:cNvGrpSpPr/>
            <p:nvPr/>
          </p:nvGrpSpPr>
          <p:grpSpPr>
            <a:xfrm>
              <a:off x="2745348" y="3786196"/>
              <a:ext cx="5028883" cy="1283182"/>
              <a:chOff x="2745348" y="3786196"/>
              <a:chExt cx="5028883" cy="1283182"/>
            </a:xfrm>
          </p:grpSpPr>
          <p:sp>
            <p:nvSpPr>
              <p:cNvPr id="146" name="Rectangle 2"/>
              <p:cNvSpPr>
                <a:spLocks noChangeArrowheads="1"/>
              </p:cNvSpPr>
              <p:nvPr/>
            </p:nvSpPr>
            <p:spPr bwMode="auto">
              <a:xfrm>
                <a:off x="2745348" y="3786196"/>
                <a:ext cx="5028883" cy="926976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miter lim="800000"/>
              </a:ln>
              <a:effectLst>
                <a:outerShdw blurRad="63500" dist="107763" dir="2700000" algn="ctr" rotWithShape="0">
                  <a:schemeClr val="bg2">
                    <a:alpha val="71999"/>
                  </a:schemeClr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187" name="Text Box 45"/>
              <p:cNvSpPr txBox="1">
                <a:spLocks noChangeArrowheads="1"/>
              </p:cNvSpPr>
              <p:nvPr/>
            </p:nvSpPr>
            <p:spPr bwMode="auto">
              <a:xfrm>
                <a:off x="4413836" y="4746213"/>
                <a:ext cx="1800493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 typeface="Monotype Sorts" charset="0"/>
                  <a:buNone/>
                </a:pPr>
                <a:r>
                  <a:rPr lang="zh-CN" altLang="en-US" sz="1800" b="1" dirty="0" smtClean="0">
                    <a:solidFill>
                      <a:srgbClr val="11576A"/>
                    </a:solidFill>
                    <a:latin typeface="+mn-ea"/>
                    <a:ea typeface="+mn-ea"/>
                    <a:cs typeface="宋体" charset="0"/>
                  </a:rPr>
                  <a:t>物理磁盘数据块</a:t>
                </a:r>
                <a:endPara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endParaRPr>
              </a:p>
            </p:txBody>
          </p:sp>
        </p:grpSp>
        <p:sp>
          <p:nvSpPr>
            <p:cNvPr id="268" name="AutoShape 126"/>
            <p:cNvSpPr>
              <a:spLocks noChangeArrowheads="1"/>
            </p:cNvSpPr>
            <p:nvPr/>
          </p:nvSpPr>
          <p:spPr bwMode="auto">
            <a:xfrm>
              <a:off x="2246903" y="3949436"/>
              <a:ext cx="469870" cy="749200"/>
            </a:xfrm>
            <a:prstGeom prst="rightArrow">
              <a:avLst>
                <a:gd name="adj1" fmla="val 56778"/>
                <a:gd name="adj2" fmla="val 57431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11507" y="2109160"/>
            <a:ext cx="1851898" cy="2173761"/>
            <a:chOff x="2492259" y="2329744"/>
            <a:chExt cx="1851898" cy="2173761"/>
          </a:xfrm>
        </p:grpSpPr>
        <p:sp>
          <p:nvSpPr>
            <p:cNvPr id="186" name="Text Box 44"/>
            <p:cNvSpPr txBox="1">
              <a:spLocks noChangeArrowheads="1"/>
            </p:cNvSpPr>
            <p:nvPr/>
          </p:nvSpPr>
          <p:spPr bwMode="auto">
            <a:xfrm>
              <a:off x="2820983" y="4134173"/>
              <a:ext cx="1523174" cy="36933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 8   9  10 11</a:t>
              </a:r>
            </a:p>
          </p:txBody>
        </p:sp>
        <p:sp>
          <p:nvSpPr>
            <p:cNvPr id="237" name="Freeform 95"/>
            <p:cNvSpPr/>
            <p:nvPr/>
          </p:nvSpPr>
          <p:spPr bwMode="auto">
            <a:xfrm>
              <a:off x="2492259" y="26003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Rectangle 120"/>
            <p:cNvSpPr>
              <a:spLocks noChangeArrowheads="1"/>
            </p:cNvSpPr>
            <p:nvPr/>
          </p:nvSpPr>
          <p:spPr bwMode="auto">
            <a:xfrm>
              <a:off x="2555808" y="2329744"/>
              <a:ext cx="27731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1</a:t>
              </a:r>
            </a:p>
          </p:txBody>
        </p:sp>
        <p:sp>
          <p:nvSpPr>
            <p:cNvPr id="267" name="Line 125"/>
            <p:cNvSpPr>
              <a:spLocks noChangeShapeType="1"/>
            </p:cNvSpPr>
            <p:nvPr/>
          </p:nvSpPr>
          <p:spPr bwMode="auto">
            <a:xfrm rot="16200000" flipH="1">
              <a:off x="2866798" y="2658491"/>
              <a:ext cx="1363590" cy="158359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" name="Line 127"/>
            <p:cNvSpPr>
              <a:spLocks noChangeShapeType="1"/>
            </p:cNvSpPr>
            <p:nvPr/>
          </p:nvSpPr>
          <p:spPr bwMode="auto">
            <a:xfrm rot="16200000" flipH="1">
              <a:off x="1970579" y="3281678"/>
              <a:ext cx="1388986" cy="311823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32721" y="2109160"/>
            <a:ext cx="1532792" cy="2171671"/>
            <a:chOff x="4513473" y="2329744"/>
            <a:chExt cx="1532792" cy="2171671"/>
          </a:xfrm>
        </p:grpSpPr>
        <p:sp>
          <p:nvSpPr>
            <p:cNvPr id="285" name="Freeform 95"/>
            <p:cNvSpPr/>
            <p:nvPr/>
          </p:nvSpPr>
          <p:spPr bwMode="auto">
            <a:xfrm>
              <a:off x="4649443" y="26003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Rectangle 120"/>
            <p:cNvSpPr>
              <a:spLocks noChangeArrowheads="1"/>
            </p:cNvSpPr>
            <p:nvPr/>
          </p:nvSpPr>
          <p:spPr bwMode="auto">
            <a:xfrm>
              <a:off x="4712992" y="2329744"/>
              <a:ext cx="27731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2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64" name="Line 122"/>
            <p:cNvSpPr>
              <a:spLocks noChangeShapeType="1"/>
            </p:cNvSpPr>
            <p:nvPr/>
          </p:nvSpPr>
          <p:spPr bwMode="auto">
            <a:xfrm>
              <a:off x="4922008" y="2755795"/>
              <a:ext cx="1121534" cy="136507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" name="Line 123"/>
            <p:cNvSpPr>
              <a:spLocks noChangeShapeType="1"/>
            </p:cNvSpPr>
            <p:nvPr/>
          </p:nvSpPr>
          <p:spPr bwMode="auto">
            <a:xfrm rot="5400000">
              <a:off x="3880723" y="3365310"/>
              <a:ext cx="1396814" cy="114293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2" name="Text Box 130"/>
            <p:cNvSpPr txBox="1">
              <a:spLocks noChangeArrowheads="1"/>
            </p:cNvSpPr>
            <p:nvPr/>
          </p:nvSpPr>
          <p:spPr bwMode="auto">
            <a:xfrm>
              <a:off x="4513473" y="4132083"/>
              <a:ext cx="1532792" cy="36933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12 13 14 15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28529" y="2109160"/>
            <a:ext cx="1513556" cy="2171671"/>
            <a:chOff x="6209281" y="2329744"/>
            <a:chExt cx="1513556" cy="2171671"/>
          </a:xfrm>
        </p:grpSpPr>
        <p:sp>
          <p:nvSpPr>
            <p:cNvPr id="322" name="Freeform 95"/>
            <p:cNvSpPr/>
            <p:nvPr/>
          </p:nvSpPr>
          <p:spPr bwMode="auto">
            <a:xfrm>
              <a:off x="6790068" y="26003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" name="Rectangle 120"/>
            <p:cNvSpPr>
              <a:spLocks noChangeArrowheads="1"/>
            </p:cNvSpPr>
            <p:nvPr/>
          </p:nvSpPr>
          <p:spPr bwMode="auto">
            <a:xfrm>
              <a:off x="6853617" y="2329744"/>
              <a:ext cx="27731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3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88" name="Line 46"/>
            <p:cNvSpPr>
              <a:spLocks noChangeShapeType="1"/>
            </p:cNvSpPr>
            <p:nvPr/>
          </p:nvSpPr>
          <p:spPr bwMode="auto">
            <a:xfrm>
              <a:off x="7055473" y="2755795"/>
              <a:ext cx="667363" cy="1376288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Line 47"/>
            <p:cNvSpPr>
              <a:spLocks noChangeShapeType="1"/>
            </p:cNvSpPr>
            <p:nvPr/>
          </p:nvSpPr>
          <p:spPr bwMode="auto">
            <a:xfrm flipH="1">
              <a:off x="6214329" y="2743096"/>
              <a:ext cx="561762" cy="1377767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" name="Text Box 131"/>
            <p:cNvSpPr txBox="1">
              <a:spLocks noChangeArrowheads="1"/>
            </p:cNvSpPr>
            <p:nvPr/>
          </p:nvSpPr>
          <p:spPr bwMode="auto">
            <a:xfrm>
              <a:off x="6209281" y="4132083"/>
              <a:ext cx="1513556" cy="36933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 0   1   2   3 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25500" y="1351034"/>
            <a:ext cx="6270836" cy="428628"/>
            <a:chOff x="1325500" y="1351034"/>
            <a:chExt cx="6270836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447538" y="1351034"/>
              <a:ext cx="614879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通过独立磁盘上并行数据块访问提供更大的磁盘带宽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34" name="图片 13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5500" y="148441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71887" y="1923678"/>
            <a:ext cx="4591738" cy="1592185"/>
            <a:chOff x="1271887" y="1923678"/>
            <a:chExt cx="4591738" cy="1592185"/>
          </a:xfrm>
        </p:grpSpPr>
        <p:sp>
          <p:nvSpPr>
            <p:cNvPr id="134" name="Line 86"/>
            <p:cNvSpPr>
              <a:spLocks noChangeShapeType="1"/>
            </p:cNvSpPr>
            <p:nvPr/>
          </p:nvSpPr>
          <p:spPr bwMode="auto">
            <a:xfrm>
              <a:off x="4823015" y="2939971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Line 87"/>
            <p:cNvSpPr>
              <a:spLocks noChangeShapeType="1"/>
            </p:cNvSpPr>
            <p:nvPr/>
          </p:nvSpPr>
          <p:spPr bwMode="auto">
            <a:xfrm flipH="1">
              <a:off x="5487629" y="3093056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Oval 88"/>
            <p:cNvSpPr>
              <a:spLocks noChangeArrowheads="1"/>
            </p:cNvSpPr>
            <p:nvPr/>
          </p:nvSpPr>
          <p:spPr bwMode="auto">
            <a:xfrm>
              <a:off x="3957165" y="2585689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37" name="Oval 89"/>
            <p:cNvSpPr>
              <a:spLocks noChangeArrowheads="1"/>
            </p:cNvSpPr>
            <p:nvPr/>
          </p:nvSpPr>
          <p:spPr bwMode="auto">
            <a:xfrm>
              <a:off x="4137219" y="2741690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38" name="Line 90"/>
            <p:cNvSpPr>
              <a:spLocks noChangeShapeType="1"/>
            </p:cNvSpPr>
            <p:nvPr/>
          </p:nvSpPr>
          <p:spPr bwMode="auto">
            <a:xfrm flipH="1">
              <a:off x="5487629" y="2842288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Oval 91"/>
            <p:cNvSpPr>
              <a:spLocks noChangeArrowheads="1"/>
            </p:cNvSpPr>
            <p:nvPr/>
          </p:nvSpPr>
          <p:spPr bwMode="auto">
            <a:xfrm>
              <a:off x="3957165" y="2324715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0" name="Oval 92"/>
            <p:cNvSpPr>
              <a:spLocks noChangeArrowheads="1"/>
            </p:cNvSpPr>
            <p:nvPr/>
          </p:nvSpPr>
          <p:spPr bwMode="auto">
            <a:xfrm>
              <a:off x="4137219" y="2502585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1" name="Line 93"/>
            <p:cNvSpPr>
              <a:spLocks noChangeShapeType="1"/>
            </p:cNvSpPr>
            <p:nvPr/>
          </p:nvSpPr>
          <p:spPr bwMode="auto">
            <a:xfrm flipH="1">
              <a:off x="5492924" y="2445706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Oval 94"/>
            <p:cNvSpPr>
              <a:spLocks noChangeArrowheads="1"/>
            </p:cNvSpPr>
            <p:nvPr/>
          </p:nvSpPr>
          <p:spPr bwMode="auto">
            <a:xfrm>
              <a:off x="3957165" y="2085610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4" name="Line 96"/>
            <p:cNvSpPr>
              <a:spLocks noChangeShapeType="1"/>
            </p:cNvSpPr>
            <p:nvPr/>
          </p:nvSpPr>
          <p:spPr bwMode="auto">
            <a:xfrm flipH="1">
              <a:off x="5536614" y="2406360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Line 97"/>
            <p:cNvSpPr>
              <a:spLocks noChangeShapeType="1"/>
            </p:cNvSpPr>
            <p:nvPr/>
          </p:nvSpPr>
          <p:spPr bwMode="auto">
            <a:xfrm>
              <a:off x="4823015" y="2571256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98"/>
            <p:cNvSpPr>
              <a:spLocks noChangeShapeType="1"/>
            </p:cNvSpPr>
            <p:nvPr/>
          </p:nvSpPr>
          <p:spPr bwMode="auto">
            <a:xfrm flipH="1">
              <a:off x="5222842" y="2130807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99"/>
            <p:cNvSpPr>
              <a:spLocks noChangeShapeType="1"/>
            </p:cNvSpPr>
            <p:nvPr/>
          </p:nvSpPr>
          <p:spPr bwMode="auto">
            <a:xfrm>
              <a:off x="5308898" y="2525912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100"/>
            <p:cNvSpPr>
              <a:spLocks noChangeShapeType="1"/>
            </p:cNvSpPr>
            <p:nvPr/>
          </p:nvSpPr>
          <p:spPr bwMode="auto">
            <a:xfrm>
              <a:off x="5085154" y="2561050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101"/>
            <p:cNvSpPr>
              <a:spLocks noChangeShapeType="1"/>
            </p:cNvSpPr>
            <p:nvPr/>
          </p:nvSpPr>
          <p:spPr bwMode="auto">
            <a:xfrm flipV="1">
              <a:off x="4987183" y="2092219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102"/>
            <p:cNvSpPr>
              <a:spLocks noChangeShapeType="1"/>
            </p:cNvSpPr>
            <p:nvPr/>
          </p:nvSpPr>
          <p:spPr bwMode="auto">
            <a:xfrm flipV="1">
              <a:off x="5413489" y="2197873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103"/>
            <p:cNvSpPr>
              <a:spLocks noChangeShapeType="1"/>
            </p:cNvSpPr>
            <p:nvPr/>
          </p:nvSpPr>
          <p:spPr bwMode="auto">
            <a:xfrm>
              <a:off x="5465389" y="2492914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Oval 104"/>
            <p:cNvSpPr>
              <a:spLocks noChangeArrowheads="1"/>
            </p:cNvSpPr>
            <p:nvPr/>
          </p:nvSpPr>
          <p:spPr bwMode="auto">
            <a:xfrm>
              <a:off x="4137219" y="2262023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53" name="Line 105"/>
            <p:cNvSpPr>
              <a:spLocks noChangeShapeType="1"/>
            </p:cNvSpPr>
            <p:nvPr/>
          </p:nvSpPr>
          <p:spPr bwMode="auto">
            <a:xfrm flipH="1">
              <a:off x="4570145" y="2563431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106"/>
            <p:cNvSpPr>
              <a:spLocks noChangeShapeType="1"/>
            </p:cNvSpPr>
            <p:nvPr/>
          </p:nvSpPr>
          <p:spPr bwMode="auto">
            <a:xfrm flipH="1">
              <a:off x="3956364" y="2416566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Line 107"/>
            <p:cNvSpPr>
              <a:spLocks noChangeShapeType="1"/>
            </p:cNvSpPr>
            <p:nvPr/>
          </p:nvSpPr>
          <p:spPr bwMode="auto">
            <a:xfrm flipH="1">
              <a:off x="4298739" y="2539181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Line 108"/>
            <p:cNvSpPr>
              <a:spLocks noChangeShapeType="1"/>
            </p:cNvSpPr>
            <p:nvPr/>
          </p:nvSpPr>
          <p:spPr bwMode="auto">
            <a:xfrm>
              <a:off x="4408625" y="2130807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Line 109"/>
            <p:cNvSpPr>
              <a:spLocks noChangeShapeType="1"/>
            </p:cNvSpPr>
            <p:nvPr/>
          </p:nvSpPr>
          <p:spPr bwMode="auto">
            <a:xfrm flipH="1" flipV="1">
              <a:off x="4177994" y="2200254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110"/>
            <p:cNvSpPr>
              <a:spLocks noChangeShapeType="1"/>
            </p:cNvSpPr>
            <p:nvPr/>
          </p:nvSpPr>
          <p:spPr bwMode="auto">
            <a:xfrm flipH="1" flipV="1">
              <a:off x="4669439" y="2102424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111"/>
            <p:cNvSpPr>
              <a:spLocks noChangeShapeType="1"/>
            </p:cNvSpPr>
            <p:nvPr/>
          </p:nvSpPr>
          <p:spPr bwMode="auto">
            <a:xfrm flipH="1">
              <a:off x="4103854" y="2500739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Oval 112"/>
            <p:cNvSpPr>
              <a:spLocks noChangeArrowheads="1"/>
            </p:cNvSpPr>
            <p:nvPr/>
          </p:nvSpPr>
          <p:spPr bwMode="auto">
            <a:xfrm>
              <a:off x="4784621" y="2369911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61" name="Line 113"/>
            <p:cNvSpPr>
              <a:spLocks noChangeShapeType="1"/>
            </p:cNvSpPr>
            <p:nvPr/>
          </p:nvSpPr>
          <p:spPr bwMode="auto">
            <a:xfrm>
              <a:off x="4826987" y="1941273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Line 114"/>
            <p:cNvSpPr>
              <a:spLocks noChangeShapeType="1"/>
            </p:cNvSpPr>
            <p:nvPr/>
          </p:nvSpPr>
          <p:spPr bwMode="auto">
            <a:xfrm flipH="1">
              <a:off x="5492924" y="2331985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Line 115"/>
            <p:cNvSpPr>
              <a:spLocks noChangeShapeType="1"/>
            </p:cNvSpPr>
            <p:nvPr/>
          </p:nvSpPr>
          <p:spPr bwMode="auto">
            <a:xfrm>
              <a:off x="5511459" y="2345126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116"/>
            <p:cNvSpPr>
              <a:spLocks noChangeShapeType="1"/>
            </p:cNvSpPr>
            <p:nvPr/>
          </p:nvSpPr>
          <p:spPr bwMode="auto">
            <a:xfrm flipH="1">
              <a:off x="5492924" y="298808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Line 117"/>
            <p:cNvSpPr>
              <a:spLocks noChangeShapeType="1"/>
            </p:cNvSpPr>
            <p:nvPr/>
          </p:nvSpPr>
          <p:spPr bwMode="auto">
            <a:xfrm flipH="1">
              <a:off x="5492924" y="2727091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118"/>
            <p:cNvSpPr>
              <a:spLocks noChangeShapeType="1"/>
            </p:cNvSpPr>
            <p:nvPr/>
          </p:nvSpPr>
          <p:spPr bwMode="auto">
            <a:xfrm>
              <a:off x="5511459" y="2731484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Line 119"/>
            <p:cNvSpPr>
              <a:spLocks noChangeShapeType="1"/>
            </p:cNvSpPr>
            <p:nvPr/>
          </p:nvSpPr>
          <p:spPr bwMode="auto">
            <a:xfrm>
              <a:off x="5511459" y="2980794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Line 121"/>
            <p:cNvSpPr>
              <a:spLocks noChangeShapeType="1"/>
            </p:cNvSpPr>
            <p:nvPr/>
          </p:nvSpPr>
          <p:spPr bwMode="auto">
            <a:xfrm>
              <a:off x="5850386" y="2356770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86"/>
            <p:cNvSpPr>
              <a:spLocks noChangeShapeType="1"/>
            </p:cNvSpPr>
            <p:nvPr/>
          </p:nvSpPr>
          <p:spPr bwMode="auto">
            <a:xfrm>
              <a:off x="2138538" y="2922376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87"/>
            <p:cNvSpPr>
              <a:spLocks noChangeShapeType="1"/>
            </p:cNvSpPr>
            <p:nvPr/>
          </p:nvSpPr>
          <p:spPr bwMode="auto">
            <a:xfrm flipH="1">
              <a:off x="2803152" y="30754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Oval 88"/>
            <p:cNvSpPr>
              <a:spLocks noChangeArrowheads="1"/>
            </p:cNvSpPr>
            <p:nvPr/>
          </p:nvSpPr>
          <p:spPr bwMode="auto">
            <a:xfrm>
              <a:off x="1272688" y="2568094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0" name="Oval 89"/>
            <p:cNvSpPr>
              <a:spLocks noChangeArrowheads="1"/>
            </p:cNvSpPr>
            <p:nvPr/>
          </p:nvSpPr>
          <p:spPr bwMode="auto">
            <a:xfrm>
              <a:off x="1452742" y="2724095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1" name="Line 90"/>
            <p:cNvSpPr>
              <a:spLocks noChangeShapeType="1"/>
            </p:cNvSpPr>
            <p:nvPr/>
          </p:nvSpPr>
          <p:spPr bwMode="auto">
            <a:xfrm flipH="1">
              <a:off x="2803152" y="2824693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Oval 91"/>
            <p:cNvSpPr>
              <a:spLocks noChangeArrowheads="1"/>
            </p:cNvSpPr>
            <p:nvPr/>
          </p:nvSpPr>
          <p:spPr bwMode="auto">
            <a:xfrm>
              <a:off x="1272688" y="2307120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3" name="Oval 92"/>
            <p:cNvSpPr>
              <a:spLocks noChangeArrowheads="1"/>
            </p:cNvSpPr>
            <p:nvPr/>
          </p:nvSpPr>
          <p:spPr bwMode="auto">
            <a:xfrm>
              <a:off x="1452742" y="2484990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4" name="Line 93"/>
            <p:cNvSpPr>
              <a:spLocks noChangeShapeType="1"/>
            </p:cNvSpPr>
            <p:nvPr/>
          </p:nvSpPr>
          <p:spPr bwMode="auto">
            <a:xfrm flipH="1">
              <a:off x="2808447" y="2428111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Oval 94"/>
            <p:cNvSpPr>
              <a:spLocks noChangeArrowheads="1"/>
            </p:cNvSpPr>
            <p:nvPr/>
          </p:nvSpPr>
          <p:spPr bwMode="auto">
            <a:xfrm>
              <a:off x="1272688" y="2068015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7" name="Line 96"/>
            <p:cNvSpPr>
              <a:spLocks noChangeShapeType="1"/>
            </p:cNvSpPr>
            <p:nvPr/>
          </p:nvSpPr>
          <p:spPr bwMode="auto">
            <a:xfrm flipH="1">
              <a:off x="2852137" y="2388765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Line 97"/>
            <p:cNvSpPr>
              <a:spLocks noChangeShapeType="1"/>
            </p:cNvSpPr>
            <p:nvPr/>
          </p:nvSpPr>
          <p:spPr bwMode="auto">
            <a:xfrm>
              <a:off x="2138538" y="2553661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Line 98"/>
            <p:cNvSpPr>
              <a:spLocks noChangeShapeType="1"/>
            </p:cNvSpPr>
            <p:nvPr/>
          </p:nvSpPr>
          <p:spPr bwMode="auto">
            <a:xfrm flipH="1">
              <a:off x="2538365" y="2113212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99"/>
            <p:cNvSpPr>
              <a:spLocks noChangeShapeType="1"/>
            </p:cNvSpPr>
            <p:nvPr/>
          </p:nvSpPr>
          <p:spPr bwMode="auto">
            <a:xfrm>
              <a:off x="2624421" y="2508317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100"/>
            <p:cNvSpPr>
              <a:spLocks noChangeShapeType="1"/>
            </p:cNvSpPr>
            <p:nvPr/>
          </p:nvSpPr>
          <p:spPr bwMode="auto">
            <a:xfrm>
              <a:off x="2400677" y="2543455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101"/>
            <p:cNvSpPr>
              <a:spLocks noChangeShapeType="1"/>
            </p:cNvSpPr>
            <p:nvPr/>
          </p:nvSpPr>
          <p:spPr bwMode="auto">
            <a:xfrm flipV="1">
              <a:off x="2302706" y="2074624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102"/>
            <p:cNvSpPr>
              <a:spLocks noChangeShapeType="1"/>
            </p:cNvSpPr>
            <p:nvPr/>
          </p:nvSpPr>
          <p:spPr bwMode="auto">
            <a:xfrm flipV="1">
              <a:off x="2729012" y="2180278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Line 103"/>
            <p:cNvSpPr>
              <a:spLocks noChangeShapeType="1"/>
            </p:cNvSpPr>
            <p:nvPr/>
          </p:nvSpPr>
          <p:spPr bwMode="auto">
            <a:xfrm>
              <a:off x="2780912" y="2475319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Oval 104"/>
            <p:cNvSpPr>
              <a:spLocks noChangeArrowheads="1"/>
            </p:cNvSpPr>
            <p:nvPr/>
          </p:nvSpPr>
          <p:spPr bwMode="auto">
            <a:xfrm>
              <a:off x="1452742" y="2244428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16" name="Line 105"/>
            <p:cNvSpPr>
              <a:spLocks noChangeShapeType="1"/>
            </p:cNvSpPr>
            <p:nvPr/>
          </p:nvSpPr>
          <p:spPr bwMode="auto">
            <a:xfrm flipH="1">
              <a:off x="1885668" y="2545836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106"/>
            <p:cNvSpPr>
              <a:spLocks noChangeShapeType="1"/>
            </p:cNvSpPr>
            <p:nvPr/>
          </p:nvSpPr>
          <p:spPr bwMode="auto">
            <a:xfrm flipH="1">
              <a:off x="1271887" y="2398971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107"/>
            <p:cNvSpPr>
              <a:spLocks noChangeShapeType="1"/>
            </p:cNvSpPr>
            <p:nvPr/>
          </p:nvSpPr>
          <p:spPr bwMode="auto">
            <a:xfrm flipH="1">
              <a:off x="1614262" y="2521586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108"/>
            <p:cNvSpPr>
              <a:spLocks noChangeShapeType="1"/>
            </p:cNvSpPr>
            <p:nvPr/>
          </p:nvSpPr>
          <p:spPr bwMode="auto">
            <a:xfrm>
              <a:off x="1724148" y="2113212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109"/>
            <p:cNvSpPr>
              <a:spLocks noChangeShapeType="1"/>
            </p:cNvSpPr>
            <p:nvPr/>
          </p:nvSpPr>
          <p:spPr bwMode="auto">
            <a:xfrm flipH="1" flipV="1">
              <a:off x="1493517" y="2182659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110"/>
            <p:cNvSpPr>
              <a:spLocks noChangeShapeType="1"/>
            </p:cNvSpPr>
            <p:nvPr/>
          </p:nvSpPr>
          <p:spPr bwMode="auto">
            <a:xfrm flipH="1" flipV="1">
              <a:off x="1984962" y="2084829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111"/>
            <p:cNvSpPr>
              <a:spLocks noChangeShapeType="1"/>
            </p:cNvSpPr>
            <p:nvPr/>
          </p:nvSpPr>
          <p:spPr bwMode="auto">
            <a:xfrm flipH="1">
              <a:off x="1419377" y="2483144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Oval 112"/>
            <p:cNvSpPr>
              <a:spLocks noChangeArrowheads="1"/>
            </p:cNvSpPr>
            <p:nvPr/>
          </p:nvSpPr>
          <p:spPr bwMode="auto">
            <a:xfrm>
              <a:off x="2100144" y="2352316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24" name="Line 113"/>
            <p:cNvSpPr>
              <a:spLocks noChangeShapeType="1"/>
            </p:cNvSpPr>
            <p:nvPr/>
          </p:nvSpPr>
          <p:spPr bwMode="auto">
            <a:xfrm>
              <a:off x="2142510" y="1923678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114"/>
            <p:cNvSpPr>
              <a:spLocks noChangeShapeType="1"/>
            </p:cNvSpPr>
            <p:nvPr/>
          </p:nvSpPr>
          <p:spPr bwMode="auto">
            <a:xfrm flipH="1">
              <a:off x="2808447" y="2314390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115"/>
            <p:cNvSpPr>
              <a:spLocks noChangeShapeType="1"/>
            </p:cNvSpPr>
            <p:nvPr/>
          </p:nvSpPr>
          <p:spPr bwMode="auto">
            <a:xfrm>
              <a:off x="2826982" y="2327531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116"/>
            <p:cNvSpPr>
              <a:spLocks noChangeShapeType="1"/>
            </p:cNvSpPr>
            <p:nvPr/>
          </p:nvSpPr>
          <p:spPr bwMode="auto">
            <a:xfrm flipH="1">
              <a:off x="2808447" y="297048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117"/>
            <p:cNvSpPr>
              <a:spLocks noChangeShapeType="1"/>
            </p:cNvSpPr>
            <p:nvPr/>
          </p:nvSpPr>
          <p:spPr bwMode="auto">
            <a:xfrm flipH="1">
              <a:off x="2808447" y="2709496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Line 118"/>
            <p:cNvSpPr>
              <a:spLocks noChangeShapeType="1"/>
            </p:cNvSpPr>
            <p:nvPr/>
          </p:nvSpPr>
          <p:spPr bwMode="auto">
            <a:xfrm>
              <a:off x="2826982" y="2713889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119"/>
            <p:cNvSpPr>
              <a:spLocks noChangeShapeType="1"/>
            </p:cNvSpPr>
            <p:nvPr/>
          </p:nvSpPr>
          <p:spPr bwMode="auto">
            <a:xfrm>
              <a:off x="2826982" y="2963199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121"/>
            <p:cNvSpPr>
              <a:spLocks noChangeShapeType="1"/>
            </p:cNvSpPr>
            <p:nvPr/>
          </p:nvSpPr>
          <p:spPr bwMode="auto">
            <a:xfrm>
              <a:off x="3165909" y="2356770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RAID-1: </a:t>
            </a:r>
            <a:r>
              <a:rPr lang="zh-CN" altLang="en-US" dirty="0" smtClean="0"/>
              <a:t>磁盘镜像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584" y="2279158"/>
            <a:ext cx="1173719" cy="2435237"/>
            <a:chOff x="827584" y="2279158"/>
            <a:chExt cx="1173719" cy="2435237"/>
          </a:xfrm>
        </p:grpSpPr>
        <p:sp>
          <p:nvSpPr>
            <p:cNvPr id="106" name="Freeform 95"/>
            <p:cNvSpPr/>
            <p:nvPr/>
          </p:nvSpPr>
          <p:spPr bwMode="auto">
            <a:xfrm>
              <a:off x="1620881" y="2523819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Rectangle 120"/>
            <p:cNvSpPr>
              <a:spLocks noChangeArrowheads="1"/>
            </p:cNvSpPr>
            <p:nvPr/>
          </p:nvSpPr>
          <p:spPr bwMode="auto">
            <a:xfrm>
              <a:off x="1707377" y="2279158"/>
              <a:ext cx="27250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89" name="Line 77"/>
            <p:cNvSpPr>
              <a:spLocks noChangeShapeType="1"/>
            </p:cNvSpPr>
            <p:nvPr/>
          </p:nvSpPr>
          <p:spPr bwMode="auto">
            <a:xfrm flipH="1">
              <a:off x="829171" y="2706315"/>
              <a:ext cx="736600" cy="12446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78"/>
            <p:cNvSpPr>
              <a:spLocks noChangeShapeType="1"/>
            </p:cNvSpPr>
            <p:nvPr/>
          </p:nvSpPr>
          <p:spPr bwMode="auto">
            <a:xfrm>
              <a:off x="1902320" y="2744415"/>
              <a:ext cx="77565" cy="1190927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79"/>
            <p:cNvSpPr>
              <a:spLocks noChangeArrowheads="1"/>
            </p:cNvSpPr>
            <p:nvPr/>
          </p:nvSpPr>
          <p:spPr bwMode="auto">
            <a:xfrm>
              <a:off x="827584" y="3957265"/>
              <a:ext cx="1173719" cy="75713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0 1 1 0 0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1 1 1 0 1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0 1 0 1 1</a:t>
              </a:r>
            </a:p>
          </p:txBody>
        </p:sp>
      </p:grpSp>
      <p:sp>
        <p:nvSpPr>
          <p:cNvPr id="94" name="Text Box 82"/>
          <p:cNvSpPr txBox="1">
            <a:spLocks noChangeArrowheads="1"/>
          </p:cNvSpPr>
          <p:nvPr/>
        </p:nvSpPr>
        <p:spPr bwMode="auto">
          <a:xfrm>
            <a:off x="2123902" y="4151366"/>
            <a:ext cx="954107" cy="3744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主磁盘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4766036" y="4168961"/>
            <a:ext cx="1223412" cy="3744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镜像磁盘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57892" y="757984"/>
            <a:ext cx="4371364" cy="400110"/>
            <a:chOff x="1057892" y="757984"/>
            <a:chExt cx="4371364" cy="400110"/>
          </a:xfrm>
        </p:grpSpPr>
        <p:sp>
          <p:nvSpPr>
            <p:cNvPr id="14" name="内容占位符 2"/>
            <p:cNvSpPr txBox="1"/>
            <p:nvPr/>
          </p:nvSpPr>
          <p:spPr>
            <a:xfrm>
              <a:off x="1394985" y="775992"/>
              <a:ext cx="403427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向两个磁盘写入，从任何一个读取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70" name="TextBox 11"/>
            <p:cNvSpPr txBox="1"/>
            <p:nvPr/>
          </p:nvSpPr>
          <p:spPr>
            <a:xfrm>
              <a:off x="1057892" y="75798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34985" y="1069098"/>
            <a:ext cx="2508520" cy="760418"/>
            <a:chOff x="1534985" y="1069098"/>
            <a:chExt cx="2508520" cy="76041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686051" y="1069098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可靠性成倍增长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内容占位符 2"/>
            <p:cNvSpPr txBox="1"/>
            <p:nvPr/>
          </p:nvSpPr>
          <p:spPr>
            <a:xfrm>
              <a:off x="1686051" y="1400888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读取性能线性增加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34985" y="121547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71" name="图片 17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34985" y="153414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3492054" y="2310351"/>
            <a:ext cx="1173719" cy="2421639"/>
            <a:chOff x="3492054" y="2310351"/>
            <a:chExt cx="1173719" cy="2421639"/>
          </a:xfrm>
        </p:grpSpPr>
        <p:grpSp>
          <p:nvGrpSpPr>
            <p:cNvPr id="5" name="组合 4"/>
            <p:cNvGrpSpPr/>
            <p:nvPr/>
          </p:nvGrpSpPr>
          <p:grpSpPr>
            <a:xfrm>
              <a:off x="3492054" y="2541414"/>
              <a:ext cx="1173719" cy="2190576"/>
              <a:chOff x="3492054" y="2541414"/>
              <a:chExt cx="1173719" cy="2190576"/>
            </a:xfrm>
          </p:grpSpPr>
          <p:sp>
            <p:nvSpPr>
              <p:cNvPr id="143" name="Freeform 95"/>
              <p:cNvSpPr/>
              <p:nvPr/>
            </p:nvSpPr>
            <p:spPr bwMode="auto">
              <a:xfrm>
                <a:off x="4305358" y="2541414"/>
                <a:ext cx="293913" cy="165600"/>
              </a:xfrm>
              <a:custGeom>
                <a:avLst/>
                <a:gdLst>
                  <a:gd name="T0" fmla="*/ 56 w 222"/>
                  <a:gd name="T1" fmla="*/ 0 h 113"/>
                  <a:gd name="T2" fmla="*/ 0 w 222"/>
                  <a:gd name="T3" fmla="*/ 83 h 113"/>
                  <a:gd name="T4" fmla="*/ 201 w 222"/>
                  <a:gd name="T5" fmla="*/ 112 h 113"/>
                  <a:gd name="T6" fmla="*/ 221 w 222"/>
                  <a:gd name="T7" fmla="*/ 16 h 113"/>
                  <a:gd name="T8" fmla="*/ 56 w 222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2"/>
                  <a:gd name="T16" fmla="*/ 0 h 113"/>
                  <a:gd name="T17" fmla="*/ 222 w 222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2" h="113">
                    <a:moveTo>
                      <a:pt x="56" y="0"/>
                    </a:moveTo>
                    <a:lnTo>
                      <a:pt x="0" y="83"/>
                    </a:lnTo>
                    <a:lnTo>
                      <a:pt x="201" y="112"/>
                    </a:lnTo>
                    <a:lnTo>
                      <a:pt x="221" y="16"/>
                    </a:lnTo>
                    <a:lnTo>
                      <a:pt x="56" y="0"/>
                    </a:lnTo>
                  </a:path>
                </a:pathLst>
              </a:cu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Rectangle 2"/>
              <p:cNvSpPr>
                <a:spLocks noChangeArrowheads="1"/>
              </p:cNvSpPr>
              <p:nvPr/>
            </p:nvSpPr>
            <p:spPr bwMode="auto">
              <a:xfrm>
                <a:off x="3492054" y="3974860"/>
                <a:ext cx="1173719" cy="75713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miter lim="800000"/>
              </a:ln>
              <a:effectLst>
                <a:outerShdw blurRad="63500" dist="107763" dir="2700000" algn="ctr" rotWithShape="0">
                  <a:schemeClr val="bg2">
                    <a:alpha val="71999"/>
                  </a:schemeClr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+mn-ea"/>
                    <a:cs typeface="宋体" charset="0"/>
                  </a:rPr>
                  <a:t>0 1 1 0 0</a:t>
                </a:r>
                <a:endPara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+mn-ea"/>
                    <a:cs typeface="宋体" charset="0"/>
                  </a:rPr>
                  <a:t>1 1 1 0 1</a:t>
                </a:r>
                <a:endPara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+mn-ea"/>
                    <a:cs typeface="宋体" charset="0"/>
                  </a:rPr>
                  <a:t>0 1 0 1 1</a:t>
                </a:r>
              </a:p>
            </p:txBody>
          </p:sp>
          <p:sp>
            <p:nvSpPr>
              <p:cNvPr id="92" name="Line 80"/>
              <p:cNvSpPr>
                <a:spLocks noChangeShapeType="1"/>
              </p:cNvSpPr>
              <p:nvPr/>
            </p:nvSpPr>
            <p:spPr bwMode="auto">
              <a:xfrm flipH="1">
                <a:off x="3493640" y="2656793"/>
                <a:ext cx="788221" cy="1311717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Line 81"/>
              <p:cNvSpPr>
                <a:spLocks noChangeShapeType="1"/>
              </p:cNvSpPr>
              <p:nvPr/>
            </p:nvSpPr>
            <p:spPr bwMode="auto">
              <a:xfrm>
                <a:off x="4566790" y="2762010"/>
                <a:ext cx="75111" cy="1190927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2" name="Rectangle 120"/>
            <p:cNvSpPr>
              <a:spLocks noChangeArrowheads="1"/>
            </p:cNvSpPr>
            <p:nvPr/>
          </p:nvSpPr>
          <p:spPr bwMode="auto">
            <a:xfrm>
              <a:off x="4368907" y="2310351"/>
              <a:ext cx="27250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RAID-4: </a:t>
            </a:r>
            <a:r>
              <a:rPr lang="zh-CN" altLang="en-US" dirty="0" smtClean="0"/>
              <a:t>带校验的</a:t>
            </a:r>
            <a:r>
              <a:rPr lang="zh-CN" altLang="en-US" dirty="0"/>
              <a:t>磁盘</a:t>
            </a:r>
            <a:r>
              <a:rPr lang="zh-CN" altLang="en-US" dirty="0" smtClean="0"/>
              <a:t>条带化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3568" y="871177"/>
            <a:ext cx="5671323" cy="428628"/>
            <a:chOff x="844893" y="1000114"/>
            <a:chExt cx="567132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53732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数据块级的磁盘条带化加专用奇偶校验磁盘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02671" y="1208040"/>
            <a:ext cx="4166834" cy="355598"/>
            <a:chOff x="1262422" y="1323966"/>
            <a:chExt cx="4166834" cy="355598"/>
          </a:xfrm>
        </p:grpSpPr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287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" name="内容占位符 2"/>
            <p:cNvSpPr txBox="1"/>
            <p:nvPr/>
          </p:nvSpPr>
          <p:spPr>
            <a:xfrm>
              <a:off x="1394985" y="1323966"/>
              <a:ext cx="403427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允许从任意一个故障磁盘中恢复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27" name="直接连接符 226"/>
          <p:cNvCxnSpPr/>
          <p:nvPr/>
        </p:nvCxnSpPr>
        <p:spPr>
          <a:xfrm rot="5400000">
            <a:off x="-7072394" y="2500312"/>
            <a:ext cx="88583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23528" y="1851670"/>
            <a:ext cx="7643591" cy="1473717"/>
            <a:chOff x="323528" y="1851670"/>
            <a:chExt cx="7643591" cy="1473717"/>
          </a:xfrm>
        </p:grpSpPr>
        <p:sp>
          <p:nvSpPr>
            <p:cNvPr id="333" name="Line 86"/>
            <p:cNvSpPr>
              <a:spLocks noChangeShapeType="1"/>
            </p:cNvSpPr>
            <p:nvPr/>
          </p:nvSpPr>
          <p:spPr bwMode="auto">
            <a:xfrm>
              <a:off x="7229232" y="2917027"/>
              <a:ext cx="0" cy="40836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" name="Line 87"/>
            <p:cNvSpPr>
              <a:spLocks noChangeShapeType="1"/>
            </p:cNvSpPr>
            <p:nvPr/>
          </p:nvSpPr>
          <p:spPr bwMode="auto">
            <a:xfrm flipH="1">
              <a:off x="7700504" y="3025579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" name="Oval 88"/>
            <p:cNvSpPr>
              <a:spLocks noChangeArrowheads="1"/>
            </p:cNvSpPr>
            <p:nvPr/>
          </p:nvSpPr>
          <p:spPr bwMode="auto">
            <a:xfrm>
              <a:off x="6615265" y="2665809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36" name="Oval 89"/>
            <p:cNvSpPr>
              <a:spLocks noChangeArrowheads="1"/>
            </p:cNvSpPr>
            <p:nvPr/>
          </p:nvSpPr>
          <p:spPr bwMode="auto">
            <a:xfrm>
              <a:off x="6742940" y="2776428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37" name="Line 90"/>
            <p:cNvSpPr>
              <a:spLocks noChangeShapeType="1"/>
            </p:cNvSpPr>
            <p:nvPr/>
          </p:nvSpPr>
          <p:spPr bwMode="auto">
            <a:xfrm flipH="1">
              <a:off x="7700504" y="2847761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" name="Oval 91"/>
            <p:cNvSpPr>
              <a:spLocks noChangeArrowheads="1"/>
            </p:cNvSpPr>
            <p:nvPr/>
          </p:nvSpPr>
          <p:spPr bwMode="auto">
            <a:xfrm>
              <a:off x="6615265" y="2480755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39" name="Oval 92"/>
            <p:cNvSpPr>
              <a:spLocks noChangeArrowheads="1"/>
            </p:cNvSpPr>
            <p:nvPr/>
          </p:nvSpPr>
          <p:spPr bwMode="auto">
            <a:xfrm>
              <a:off x="6742940" y="2606881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40" name="Line 93"/>
            <p:cNvSpPr>
              <a:spLocks noChangeShapeType="1"/>
            </p:cNvSpPr>
            <p:nvPr/>
          </p:nvSpPr>
          <p:spPr bwMode="auto">
            <a:xfrm flipH="1">
              <a:off x="7704258" y="2566549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" name="Oval 94"/>
            <p:cNvSpPr>
              <a:spLocks noChangeArrowheads="1"/>
            </p:cNvSpPr>
            <p:nvPr/>
          </p:nvSpPr>
          <p:spPr bwMode="auto">
            <a:xfrm>
              <a:off x="6615265" y="2311208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43" name="Line 96"/>
            <p:cNvSpPr>
              <a:spLocks noChangeShapeType="1"/>
            </p:cNvSpPr>
            <p:nvPr/>
          </p:nvSpPr>
          <p:spPr bwMode="auto">
            <a:xfrm flipH="1">
              <a:off x="7735238" y="2538649"/>
              <a:ext cx="135185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4" name="Line 97"/>
            <p:cNvSpPr>
              <a:spLocks noChangeShapeType="1"/>
            </p:cNvSpPr>
            <p:nvPr/>
          </p:nvSpPr>
          <p:spPr bwMode="auto">
            <a:xfrm>
              <a:off x="7229232" y="2655575"/>
              <a:ext cx="0" cy="10958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" name="Line 98"/>
            <p:cNvSpPr>
              <a:spLocks noChangeShapeType="1"/>
            </p:cNvSpPr>
            <p:nvPr/>
          </p:nvSpPr>
          <p:spPr bwMode="auto">
            <a:xfrm flipH="1">
              <a:off x="7512745" y="2343257"/>
              <a:ext cx="38490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" name="Line 99"/>
            <p:cNvSpPr>
              <a:spLocks noChangeShapeType="1"/>
            </p:cNvSpPr>
            <p:nvPr/>
          </p:nvSpPr>
          <p:spPr bwMode="auto">
            <a:xfrm>
              <a:off x="7573767" y="2623422"/>
              <a:ext cx="4881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7" name="Line 100"/>
            <p:cNvSpPr>
              <a:spLocks noChangeShapeType="1"/>
            </p:cNvSpPr>
            <p:nvPr/>
          </p:nvSpPr>
          <p:spPr bwMode="auto">
            <a:xfrm>
              <a:off x="7415112" y="2648338"/>
              <a:ext cx="15021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" name="Line 101"/>
            <p:cNvSpPr>
              <a:spLocks noChangeShapeType="1"/>
            </p:cNvSpPr>
            <p:nvPr/>
          </p:nvSpPr>
          <p:spPr bwMode="auto">
            <a:xfrm flipV="1">
              <a:off x="7345642" y="2315894"/>
              <a:ext cx="10326" cy="11061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" name="Line 102"/>
            <p:cNvSpPr>
              <a:spLocks noChangeShapeType="1"/>
            </p:cNvSpPr>
            <p:nvPr/>
          </p:nvSpPr>
          <p:spPr bwMode="auto">
            <a:xfrm flipV="1">
              <a:off x="7647932" y="2390813"/>
              <a:ext cx="65715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" name="Line 103"/>
            <p:cNvSpPr>
              <a:spLocks noChangeShapeType="1"/>
            </p:cNvSpPr>
            <p:nvPr/>
          </p:nvSpPr>
          <p:spPr bwMode="auto">
            <a:xfrm>
              <a:off x="7684733" y="2600023"/>
              <a:ext cx="83552" cy="5065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" name="Oval 104"/>
            <p:cNvSpPr>
              <a:spLocks noChangeArrowheads="1"/>
            </p:cNvSpPr>
            <p:nvPr/>
          </p:nvSpPr>
          <p:spPr bwMode="auto">
            <a:xfrm>
              <a:off x="6742940" y="2436301"/>
              <a:ext cx="988543" cy="210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52" name="Line 105"/>
            <p:cNvSpPr>
              <a:spLocks noChangeShapeType="1"/>
            </p:cNvSpPr>
            <p:nvPr/>
          </p:nvSpPr>
          <p:spPr bwMode="auto">
            <a:xfrm flipH="1">
              <a:off x="7049924" y="2650026"/>
              <a:ext cx="21592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" name="Line 106"/>
            <p:cNvSpPr>
              <a:spLocks noChangeShapeType="1"/>
            </p:cNvSpPr>
            <p:nvPr/>
          </p:nvSpPr>
          <p:spPr bwMode="auto">
            <a:xfrm flipH="1">
              <a:off x="6614697" y="2545886"/>
              <a:ext cx="122042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" name="Line 107"/>
            <p:cNvSpPr>
              <a:spLocks noChangeShapeType="1"/>
            </p:cNvSpPr>
            <p:nvPr/>
          </p:nvSpPr>
          <p:spPr bwMode="auto">
            <a:xfrm flipH="1">
              <a:off x="6857472" y="2632831"/>
              <a:ext cx="5632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5" name="Line 108"/>
            <p:cNvSpPr>
              <a:spLocks noChangeShapeType="1"/>
            </p:cNvSpPr>
            <p:nvPr/>
          </p:nvSpPr>
          <p:spPr bwMode="auto">
            <a:xfrm>
              <a:off x="6935391" y="2343257"/>
              <a:ext cx="31919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" name="Line 109"/>
            <p:cNvSpPr>
              <a:spLocks noChangeShapeType="1"/>
            </p:cNvSpPr>
            <p:nvPr/>
          </p:nvSpPr>
          <p:spPr bwMode="auto">
            <a:xfrm flipH="1" flipV="1">
              <a:off x="6771853" y="2392501"/>
              <a:ext cx="47878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7" name="Line 110"/>
            <p:cNvSpPr>
              <a:spLocks noChangeShapeType="1"/>
            </p:cNvSpPr>
            <p:nvPr/>
          </p:nvSpPr>
          <p:spPr bwMode="auto">
            <a:xfrm flipH="1" flipV="1">
              <a:off x="7120332" y="2323131"/>
              <a:ext cx="12204" cy="10338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" name="Line 111"/>
            <p:cNvSpPr>
              <a:spLocks noChangeShapeType="1"/>
            </p:cNvSpPr>
            <p:nvPr/>
          </p:nvSpPr>
          <p:spPr bwMode="auto">
            <a:xfrm flipH="1">
              <a:off x="6719281" y="2605572"/>
              <a:ext cx="92940" cy="57894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" name="Oval 112"/>
            <p:cNvSpPr>
              <a:spLocks noChangeArrowheads="1"/>
            </p:cNvSpPr>
            <p:nvPr/>
          </p:nvSpPr>
          <p:spPr bwMode="auto">
            <a:xfrm>
              <a:off x="7202007" y="2512803"/>
              <a:ext cx="55389" cy="4342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60" name="Line 113"/>
            <p:cNvSpPr>
              <a:spLocks noChangeShapeType="1"/>
            </p:cNvSpPr>
            <p:nvPr/>
          </p:nvSpPr>
          <p:spPr bwMode="auto">
            <a:xfrm>
              <a:off x="7232048" y="2208860"/>
              <a:ext cx="0" cy="312214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" name="Line 114"/>
            <p:cNvSpPr>
              <a:spLocks noChangeShapeType="1"/>
            </p:cNvSpPr>
            <p:nvPr/>
          </p:nvSpPr>
          <p:spPr bwMode="auto">
            <a:xfrm flipH="1">
              <a:off x="7704258" y="2485910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2" name="Line 115"/>
            <p:cNvSpPr>
              <a:spLocks noChangeShapeType="1"/>
            </p:cNvSpPr>
            <p:nvPr/>
          </p:nvSpPr>
          <p:spPr bwMode="auto">
            <a:xfrm>
              <a:off x="7717401" y="2495228"/>
              <a:ext cx="0" cy="2687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3" name="Line 116"/>
            <p:cNvSpPr>
              <a:spLocks noChangeShapeType="1"/>
            </p:cNvSpPr>
            <p:nvPr/>
          </p:nvSpPr>
          <p:spPr bwMode="auto">
            <a:xfrm flipH="1">
              <a:off x="7698314" y="2947045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" name="Line 117"/>
            <p:cNvSpPr>
              <a:spLocks noChangeShapeType="1"/>
            </p:cNvSpPr>
            <p:nvPr/>
          </p:nvSpPr>
          <p:spPr bwMode="auto">
            <a:xfrm flipH="1">
              <a:off x="7704258" y="2766076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5" name="Line 118"/>
            <p:cNvSpPr>
              <a:spLocks noChangeShapeType="1"/>
            </p:cNvSpPr>
            <p:nvPr/>
          </p:nvSpPr>
          <p:spPr bwMode="auto">
            <a:xfrm>
              <a:off x="7717401" y="2769191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" name="Line 119"/>
            <p:cNvSpPr>
              <a:spLocks noChangeShapeType="1"/>
            </p:cNvSpPr>
            <p:nvPr/>
          </p:nvSpPr>
          <p:spPr bwMode="auto">
            <a:xfrm>
              <a:off x="7717401" y="2945975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" name="Line 121"/>
            <p:cNvSpPr>
              <a:spLocks noChangeShapeType="1"/>
            </p:cNvSpPr>
            <p:nvPr/>
          </p:nvSpPr>
          <p:spPr bwMode="auto">
            <a:xfrm>
              <a:off x="7961175" y="2452693"/>
              <a:ext cx="0" cy="813618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" name="Line 86"/>
            <p:cNvSpPr>
              <a:spLocks noChangeShapeType="1"/>
            </p:cNvSpPr>
            <p:nvPr/>
          </p:nvSpPr>
          <p:spPr bwMode="auto">
            <a:xfrm>
              <a:off x="5676646" y="2917027"/>
              <a:ext cx="0" cy="40836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" name="Line 87"/>
            <p:cNvSpPr>
              <a:spLocks noChangeShapeType="1"/>
            </p:cNvSpPr>
            <p:nvPr/>
          </p:nvSpPr>
          <p:spPr bwMode="auto">
            <a:xfrm flipH="1">
              <a:off x="6147918" y="3025579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" name="Oval 88"/>
            <p:cNvSpPr>
              <a:spLocks noChangeArrowheads="1"/>
            </p:cNvSpPr>
            <p:nvPr/>
          </p:nvSpPr>
          <p:spPr bwMode="auto">
            <a:xfrm>
              <a:off x="5062679" y="2665809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73" name="Oval 89"/>
            <p:cNvSpPr>
              <a:spLocks noChangeArrowheads="1"/>
            </p:cNvSpPr>
            <p:nvPr/>
          </p:nvSpPr>
          <p:spPr bwMode="auto">
            <a:xfrm>
              <a:off x="5190354" y="2776428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74" name="Line 90"/>
            <p:cNvSpPr>
              <a:spLocks noChangeShapeType="1"/>
            </p:cNvSpPr>
            <p:nvPr/>
          </p:nvSpPr>
          <p:spPr bwMode="auto">
            <a:xfrm flipH="1">
              <a:off x="6147918" y="2847761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" name="Oval 91"/>
            <p:cNvSpPr>
              <a:spLocks noChangeArrowheads="1"/>
            </p:cNvSpPr>
            <p:nvPr/>
          </p:nvSpPr>
          <p:spPr bwMode="auto">
            <a:xfrm>
              <a:off x="5062679" y="2480755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76" name="Oval 92"/>
            <p:cNvSpPr>
              <a:spLocks noChangeArrowheads="1"/>
            </p:cNvSpPr>
            <p:nvPr/>
          </p:nvSpPr>
          <p:spPr bwMode="auto">
            <a:xfrm>
              <a:off x="5190354" y="2606881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77" name="Line 93"/>
            <p:cNvSpPr>
              <a:spLocks noChangeShapeType="1"/>
            </p:cNvSpPr>
            <p:nvPr/>
          </p:nvSpPr>
          <p:spPr bwMode="auto">
            <a:xfrm flipH="1">
              <a:off x="6151672" y="2566549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" name="Oval 94"/>
            <p:cNvSpPr>
              <a:spLocks noChangeArrowheads="1"/>
            </p:cNvSpPr>
            <p:nvPr/>
          </p:nvSpPr>
          <p:spPr bwMode="auto">
            <a:xfrm>
              <a:off x="5062679" y="2311208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80" name="Line 96"/>
            <p:cNvSpPr>
              <a:spLocks noChangeShapeType="1"/>
            </p:cNvSpPr>
            <p:nvPr/>
          </p:nvSpPr>
          <p:spPr bwMode="auto">
            <a:xfrm flipH="1">
              <a:off x="6182652" y="2538649"/>
              <a:ext cx="135185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" name="Line 97"/>
            <p:cNvSpPr>
              <a:spLocks noChangeShapeType="1"/>
            </p:cNvSpPr>
            <p:nvPr/>
          </p:nvSpPr>
          <p:spPr bwMode="auto">
            <a:xfrm>
              <a:off x="5676646" y="2655575"/>
              <a:ext cx="0" cy="10958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" name="Line 98"/>
            <p:cNvSpPr>
              <a:spLocks noChangeShapeType="1"/>
            </p:cNvSpPr>
            <p:nvPr/>
          </p:nvSpPr>
          <p:spPr bwMode="auto">
            <a:xfrm flipH="1">
              <a:off x="5960159" y="2343257"/>
              <a:ext cx="38490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3" name="Line 99"/>
            <p:cNvSpPr>
              <a:spLocks noChangeShapeType="1"/>
            </p:cNvSpPr>
            <p:nvPr/>
          </p:nvSpPr>
          <p:spPr bwMode="auto">
            <a:xfrm>
              <a:off x="6021181" y="2623422"/>
              <a:ext cx="4881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" name="Line 100"/>
            <p:cNvSpPr>
              <a:spLocks noChangeShapeType="1"/>
            </p:cNvSpPr>
            <p:nvPr/>
          </p:nvSpPr>
          <p:spPr bwMode="auto">
            <a:xfrm>
              <a:off x="5862526" y="2648338"/>
              <a:ext cx="15021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5" name="Line 101"/>
            <p:cNvSpPr>
              <a:spLocks noChangeShapeType="1"/>
            </p:cNvSpPr>
            <p:nvPr/>
          </p:nvSpPr>
          <p:spPr bwMode="auto">
            <a:xfrm flipV="1">
              <a:off x="5793056" y="2315894"/>
              <a:ext cx="10326" cy="11061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" name="Line 102"/>
            <p:cNvSpPr>
              <a:spLocks noChangeShapeType="1"/>
            </p:cNvSpPr>
            <p:nvPr/>
          </p:nvSpPr>
          <p:spPr bwMode="auto">
            <a:xfrm flipV="1">
              <a:off x="6095346" y="2390813"/>
              <a:ext cx="65715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7" name="Line 103"/>
            <p:cNvSpPr>
              <a:spLocks noChangeShapeType="1"/>
            </p:cNvSpPr>
            <p:nvPr/>
          </p:nvSpPr>
          <p:spPr bwMode="auto">
            <a:xfrm>
              <a:off x="6132147" y="2600023"/>
              <a:ext cx="83552" cy="5065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" name="Oval 104"/>
            <p:cNvSpPr>
              <a:spLocks noChangeArrowheads="1"/>
            </p:cNvSpPr>
            <p:nvPr/>
          </p:nvSpPr>
          <p:spPr bwMode="auto">
            <a:xfrm>
              <a:off x="5190354" y="2436301"/>
              <a:ext cx="988543" cy="210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89" name="Line 105"/>
            <p:cNvSpPr>
              <a:spLocks noChangeShapeType="1"/>
            </p:cNvSpPr>
            <p:nvPr/>
          </p:nvSpPr>
          <p:spPr bwMode="auto">
            <a:xfrm flipH="1">
              <a:off x="5497338" y="2650026"/>
              <a:ext cx="21592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" name="Line 106"/>
            <p:cNvSpPr>
              <a:spLocks noChangeShapeType="1"/>
            </p:cNvSpPr>
            <p:nvPr/>
          </p:nvSpPr>
          <p:spPr bwMode="auto">
            <a:xfrm flipH="1">
              <a:off x="5062111" y="2545886"/>
              <a:ext cx="122042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" name="Line 107"/>
            <p:cNvSpPr>
              <a:spLocks noChangeShapeType="1"/>
            </p:cNvSpPr>
            <p:nvPr/>
          </p:nvSpPr>
          <p:spPr bwMode="auto">
            <a:xfrm flipH="1">
              <a:off x="5304886" y="2632831"/>
              <a:ext cx="5632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" name="Line 108"/>
            <p:cNvSpPr>
              <a:spLocks noChangeShapeType="1"/>
            </p:cNvSpPr>
            <p:nvPr/>
          </p:nvSpPr>
          <p:spPr bwMode="auto">
            <a:xfrm>
              <a:off x="5382805" y="2343257"/>
              <a:ext cx="31919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" name="Line 109"/>
            <p:cNvSpPr>
              <a:spLocks noChangeShapeType="1"/>
            </p:cNvSpPr>
            <p:nvPr/>
          </p:nvSpPr>
          <p:spPr bwMode="auto">
            <a:xfrm flipH="1" flipV="1">
              <a:off x="5219267" y="2392501"/>
              <a:ext cx="47878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4" name="Line 110"/>
            <p:cNvSpPr>
              <a:spLocks noChangeShapeType="1"/>
            </p:cNvSpPr>
            <p:nvPr/>
          </p:nvSpPr>
          <p:spPr bwMode="auto">
            <a:xfrm flipH="1" flipV="1">
              <a:off x="5567746" y="2323131"/>
              <a:ext cx="12204" cy="10338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5" name="Line 111"/>
            <p:cNvSpPr>
              <a:spLocks noChangeShapeType="1"/>
            </p:cNvSpPr>
            <p:nvPr/>
          </p:nvSpPr>
          <p:spPr bwMode="auto">
            <a:xfrm flipH="1">
              <a:off x="5166695" y="2605572"/>
              <a:ext cx="92940" cy="57894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" name="Oval 112"/>
            <p:cNvSpPr>
              <a:spLocks noChangeArrowheads="1"/>
            </p:cNvSpPr>
            <p:nvPr/>
          </p:nvSpPr>
          <p:spPr bwMode="auto">
            <a:xfrm>
              <a:off x="5649421" y="2512803"/>
              <a:ext cx="55389" cy="4342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97" name="Line 113"/>
            <p:cNvSpPr>
              <a:spLocks noChangeShapeType="1"/>
            </p:cNvSpPr>
            <p:nvPr/>
          </p:nvSpPr>
          <p:spPr bwMode="auto">
            <a:xfrm>
              <a:off x="5679462" y="2208860"/>
              <a:ext cx="0" cy="312214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" name="Line 114"/>
            <p:cNvSpPr>
              <a:spLocks noChangeShapeType="1"/>
            </p:cNvSpPr>
            <p:nvPr/>
          </p:nvSpPr>
          <p:spPr bwMode="auto">
            <a:xfrm flipH="1">
              <a:off x="6151672" y="2485910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" name="Line 115"/>
            <p:cNvSpPr>
              <a:spLocks noChangeShapeType="1"/>
            </p:cNvSpPr>
            <p:nvPr/>
          </p:nvSpPr>
          <p:spPr bwMode="auto">
            <a:xfrm>
              <a:off x="6164815" y="2495228"/>
              <a:ext cx="0" cy="2687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" name="Line 116"/>
            <p:cNvSpPr>
              <a:spLocks noChangeShapeType="1"/>
            </p:cNvSpPr>
            <p:nvPr/>
          </p:nvSpPr>
          <p:spPr bwMode="auto">
            <a:xfrm flipH="1">
              <a:off x="6144188" y="2939455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" name="Line 117"/>
            <p:cNvSpPr>
              <a:spLocks noChangeShapeType="1"/>
            </p:cNvSpPr>
            <p:nvPr/>
          </p:nvSpPr>
          <p:spPr bwMode="auto">
            <a:xfrm flipH="1">
              <a:off x="6151672" y="2766076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2" name="Line 118"/>
            <p:cNvSpPr>
              <a:spLocks noChangeShapeType="1"/>
            </p:cNvSpPr>
            <p:nvPr/>
          </p:nvSpPr>
          <p:spPr bwMode="auto">
            <a:xfrm>
              <a:off x="6164815" y="2769191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3" name="Line 119"/>
            <p:cNvSpPr>
              <a:spLocks noChangeShapeType="1"/>
            </p:cNvSpPr>
            <p:nvPr/>
          </p:nvSpPr>
          <p:spPr bwMode="auto">
            <a:xfrm>
              <a:off x="6164815" y="2945975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5" name="Line 121"/>
            <p:cNvSpPr>
              <a:spLocks noChangeShapeType="1"/>
            </p:cNvSpPr>
            <p:nvPr/>
          </p:nvSpPr>
          <p:spPr bwMode="auto">
            <a:xfrm>
              <a:off x="6414533" y="2457275"/>
              <a:ext cx="0" cy="813618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" name="Line 86"/>
            <p:cNvSpPr>
              <a:spLocks noChangeShapeType="1"/>
            </p:cNvSpPr>
            <p:nvPr/>
          </p:nvSpPr>
          <p:spPr bwMode="auto">
            <a:xfrm>
              <a:off x="4066910" y="2917027"/>
              <a:ext cx="0" cy="40836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" name="Line 87"/>
            <p:cNvSpPr>
              <a:spLocks noChangeShapeType="1"/>
            </p:cNvSpPr>
            <p:nvPr/>
          </p:nvSpPr>
          <p:spPr bwMode="auto">
            <a:xfrm flipH="1">
              <a:off x="4538182" y="3025579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" name="Oval 88"/>
            <p:cNvSpPr>
              <a:spLocks noChangeArrowheads="1"/>
            </p:cNvSpPr>
            <p:nvPr/>
          </p:nvSpPr>
          <p:spPr bwMode="auto">
            <a:xfrm>
              <a:off x="3452943" y="2665809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99" name="Oval 89"/>
            <p:cNvSpPr>
              <a:spLocks noChangeArrowheads="1"/>
            </p:cNvSpPr>
            <p:nvPr/>
          </p:nvSpPr>
          <p:spPr bwMode="auto">
            <a:xfrm>
              <a:off x="3580618" y="2776428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00" name="Line 90"/>
            <p:cNvSpPr>
              <a:spLocks noChangeShapeType="1"/>
            </p:cNvSpPr>
            <p:nvPr/>
          </p:nvSpPr>
          <p:spPr bwMode="auto">
            <a:xfrm flipH="1">
              <a:off x="4538182" y="2847761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" name="Oval 91"/>
            <p:cNvSpPr>
              <a:spLocks noChangeArrowheads="1"/>
            </p:cNvSpPr>
            <p:nvPr/>
          </p:nvSpPr>
          <p:spPr bwMode="auto">
            <a:xfrm>
              <a:off x="3452943" y="2480755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02" name="Oval 92"/>
            <p:cNvSpPr>
              <a:spLocks noChangeArrowheads="1"/>
            </p:cNvSpPr>
            <p:nvPr/>
          </p:nvSpPr>
          <p:spPr bwMode="auto">
            <a:xfrm>
              <a:off x="3580618" y="2606881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03" name="Line 93"/>
            <p:cNvSpPr>
              <a:spLocks noChangeShapeType="1"/>
            </p:cNvSpPr>
            <p:nvPr/>
          </p:nvSpPr>
          <p:spPr bwMode="auto">
            <a:xfrm flipH="1">
              <a:off x="4541936" y="2566549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" name="Oval 94"/>
            <p:cNvSpPr>
              <a:spLocks noChangeArrowheads="1"/>
            </p:cNvSpPr>
            <p:nvPr/>
          </p:nvSpPr>
          <p:spPr bwMode="auto">
            <a:xfrm>
              <a:off x="3452943" y="2311208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06" name="Line 96"/>
            <p:cNvSpPr>
              <a:spLocks noChangeShapeType="1"/>
            </p:cNvSpPr>
            <p:nvPr/>
          </p:nvSpPr>
          <p:spPr bwMode="auto">
            <a:xfrm flipH="1">
              <a:off x="4572916" y="2538649"/>
              <a:ext cx="135185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" name="Line 97"/>
            <p:cNvSpPr>
              <a:spLocks noChangeShapeType="1"/>
            </p:cNvSpPr>
            <p:nvPr/>
          </p:nvSpPr>
          <p:spPr bwMode="auto">
            <a:xfrm>
              <a:off x="4066910" y="2655575"/>
              <a:ext cx="0" cy="10958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" name="Line 98"/>
            <p:cNvSpPr>
              <a:spLocks noChangeShapeType="1"/>
            </p:cNvSpPr>
            <p:nvPr/>
          </p:nvSpPr>
          <p:spPr bwMode="auto">
            <a:xfrm flipH="1">
              <a:off x="4350423" y="2343257"/>
              <a:ext cx="38490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" name="Line 99"/>
            <p:cNvSpPr>
              <a:spLocks noChangeShapeType="1"/>
            </p:cNvSpPr>
            <p:nvPr/>
          </p:nvSpPr>
          <p:spPr bwMode="auto">
            <a:xfrm>
              <a:off x="4411445" y="2623422"/>
              <a:ext cx="4881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" name="Line 100"/>
            <p:cNvSpPr>
              <a:spLocks noChangeShapeType="1"/>
            </p:cNvSpPr>
            <p:nvPr/>
          </p:nvSpPr>
          <p:spPr bwMode="auto">
            <a:xfrm>
              <a:off x="4252790" y="2648338"/>
              <a:ext cx="15021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" name="Line 101"/>
            <p:cNvSpPr>
              <a:spLocks noChangeShapeType="1"/>
            </p:cNvSpPr>
            <p:nvPr/>
          </p:nvSpPr>
          <p:spPr bwMode="auto">
            <a:xfrm flipV="1">
              <a:off x="4183320" y="2315894"/>
              <a:ext cx="10326" cy="11061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" name="Line 102"/>
            <p:cNvSpPr>
              <a:spLocks noChangeShapeType="1"/>
            </p:cNvSpPr>
            <p:nvPr/>
          </p:nvSpPr>
          <p:spPr bwMode="auto">
            <a:xfrm flipV="1">
              <a:off x="4485610" y="2390813"/>
              <a:ext cx="65715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" name="Line 103"/>
            <p:cNvSpPr>
              <a:spLocks noChangeShapeType="1"/>
            </p:cNvSpPr>
            <p:nvPr/>
          </p:nvSpPr>
          <p:spPr bwMode="auto">
            <a:xfrm>
              <a:off x="4522411" y="2600023"/>
              <a:ext cx="83552" cy="5065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" name="Oval 104"/>
            <p:cNvSpPr>
              <a:spLocks noChangeArrowheads="1"/>
            </p:cNvSpPr>
            <p:nvPr/>
          </p:nvSpPr>
          <p:spPr bwMode="auto">
            <a:xfrm>
              <a:off x="3580618" y="2436301"/>
              <a:ext cx="988543" cy="210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15" name="Line 105"/>
            <p:cNvSpPr>
              <a:spLocks noChangeShapeType="1"/>
            </p:cNvSpPr>
            <p:nvPr/>
          </p:nvSpPr>
          <p:spPr bwMode="auto">
            <a:xfrm flipH="1">
              <a:off x="3887602" y="2650026"/>
              <a:ext cx="21592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" name="Line 106"/>
            <p:cNvSpPr>
              <a:spLocks noChangeShapeType="1"/>
            </p:cNvSpPr>
            <p:nvPr/>
          </p:nvSpPr>
          <p:spPr bwMode="auto">
            <a:xfrm flipH="1">
              <a:off x="3452375" y="2545886"/>
              <a:ext cx="122042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" name="Line 107"/>
            <p:cNvSpPr>
              <a:spLocks noChangeShapeType="1"/>
            </p:cNvSpPr>
            <p:nvPr/>
          </p:nvSpPr>
          <p:spPr bwMode="auto">
            <a:xfrm flipH="1">
              <a:off x="3695150" y="2632831"/>
              <a:ext cx="5632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" name="Line 108"/>
            <p:cNvSpPr>
              <a:spLocks noChangeShapeType="1"/>
            </p:cNvSpPr>
            <p:nvPr/>
          </p:nvSpPr>
          <p:spPr bwMode="auto">
            <a:xfrm>
              <a:off x="3773069" y="2343257"/>
              <a:ext cx="31919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" name="Line 109"/>
            <p:cNvSpPr>
              <a:spLocks noChangeShapeType="1"/>
            </p:cNvSpPr>
            <p:nvPr/>
          </p:nvSpPr>
          <p:spPr bwMode="auto">
            <a:xfrm flipH="1" flipV="1">
              <a:off x="3609531" y="2392501"/>
              <a:ext cx="47878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" name="Line 110"/>
            <p:cNvSpPr>
              <a:spLocks noChangeShapeType="1"/>
            </p:cNvSpPr>
            <p:nvPr/>
          </p:nvSpPr>
          <p:spPr bwMode="auto">
            <a:xfrm flipH="1" flipV="1">
              <a:off x="3958010" y="2323131"/>
              <a:ext cx="12204" cy="10338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" name="Line 111"/>
            <p:cNvSpPr>
              <a:spLocks noChangeShapeType="1"/>
            </p:cNvSpPr>
            <p:nvPr/>
          </p:nvSpPr>
          <p:spPr bwMode="auto">
            <a:xfrm flipH="1">
              <a:off x="3556959" y="2605572"/>
              <a:ext cx="92940" cy="57894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" name="Oval 112"/>
            <p:cNvSpPr>
              <a:spLocks noChangeArrowheads="1"/>
            </p:cNvSpPr>
            <p:nvPr/>
          </p:nvSpPr>
          <p:spPr bwMode="auto">
            <a:xfrm>
              <a:off x="4039685" y="2512803"/>
              <a:ext cx="55389" cy="4342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23" name="Line 113"/>
            <p:cNvSpPr>
              <a:spLocks noChangeShapeType="1"/>
            </p:cNvSpPr>
            <p:nvPr/>
          </p:nvSpPr>
          <p:spPr bwMode="auto">
            <a:xfrm>
              <a:off x="4069726" y="2208860"/>
              <a:ext cx="0" cy="312214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" name="Line 114"/>
            <p:cNvSpPr>
              <a:spLocks noChangeShapeType="1"/>
            </p:cNvSpPr>
            <p:nvPr/>
          </p:nvSpPr>
          <p:spPr bwMode="auto">
            <a:xfrm flipH="1">
              <a:off x="4541936" y="2485910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" name="Line 115"/>
            <p:cNvSpPr>
              <a:spLocks noChangeShapeType="1"/>
            </p:cNvSpPr>
            <p:nvPr/>
          </p:nvSpPr>
          <p:spPr bwMode="auto">
            <a:xfrm>
              <a:off x="4555079" y="2495228"/>
              <a:ext cx="0" cy="2687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" name="Line 116"/>
            <p:cNvSpPr>
              <a:spLocks noChangeShapeType="1"/>
            </p:cNvSpPr>
            <p:nvPr/>
          </p:nvSpPr>
          <p:spPr bwMode="auto">
            <a:xfrm flipH="1">
              <a:off x="4538182" y="2941671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" name="Line 117"/>
            <p:cNvSpPr>
              <a:spLocks noChangeShapeType="1"/>
            </p:cNvSpPr>
            <p:nvPr/>
          </p:nvSpPr>
          <p:spPr bwMode="auto">
            <a:xfrm flipH="1">
              <a:off x="4541936" y="2766076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" name="Line 118"/>
            <p:cNvSpPr>
              <a:spLocks noChangeShapeType="1"/>
            </p:cNvSpPr>
            <p:nvPr/>
          </p:nvSpPr>
          <p:spPr bwMode="auto">
            <a:xfrm>
              <a:off x="4555079" y="2769191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" name="Line 119"/>
            <p:cNvSpPr>
              <a:spLocks noChangeShapeType="1"/>
            </p:cNvSpPr>
            <p:nvPr/>
          </p:nvSpPr>
          <p:spPr bwMode="auto">
            <a:xfrm>
              <a:off x="4555079" y="2945975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" name="Line 121"/>
            <p:cNvSpPr>
              <a:spLocks noChangeShapeType="1"/>
            </p:cNvSpPr>
            <p:nvPr/>
          </p:nvSpPr>
          <p:spPr bwMode="auto">
            <a:xfrm>
              <a:off x="4800104" y="2462698"/>
              <a:ext cx="0" cy="813618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" name="Line 86"/>
            <p:cNvSpPr>
              <a:spLocks noChangeShapeType="1"/>
            </p:cNvSpPr>
            <p:nvPr/>
          </p:nvSpPr>
          <p:spPr bwMode="auto">
            <a:xfrm>
              <a:off x="2514324" y="2917027"/>
              <a:ext cx="0" cy="40836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0" name="Line 87"/>
            <p:cNvSpPr>
              <a:spLocks noChangeShapeType="1"/>
            </p:cNvSpPr>
            <p:nvPr/>
          </p:nvSpPr>
          <p:spPr bwMode="auto">
            <a:xfrm flipH="1">
              <a:off x="2985596" y="3025579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1" name="Oval 88"/>
            <p:cNvSpPr>
              <a:spLocks noChangeArrowheads="1"/>
            </p:cNvSpPr>
            <p:nvPr/>
          </p:nvSpPr>
          <p:spPr bwMode="auto">
            <a:xfrm>
              <a:off x="1900357" y="2665809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62" name="Oval 89"/>
            <p:cNvSpPr>
              <a:spLocks noChangeArrowheads="1"/>
            </p:cNvSpPr>
            <p:nvPr/>
          </p:nvSpPr>
          <p:spPr bwMode="auto">
            <a:xfrm>
              <a:off x="2028032" y="2776428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63" name="Line 90"/>
            <p:cNvSpPr>
              <a:spLocks noChangeShapeType="1"/>
            </p:cNvSpPr>
            <p:nvPr/>
          </p:nvSpPr>
          <p:spPr bwMode="auto">
            <a:xfrm flipH="1">
              <a:off x="2985596" y="2816126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4" name="Oval 91"/>
            <p:cNvSpPr>
              <a:spLocks noChangeArrowheads="1"/>
            </p:cNvSpPr>
            <p:nvPr/>
          </p:nvSpPr>
          <p:spPr bwMode="auto">
            <a:xfrm>
              <a:off x="1900357" y="2480755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65" name="Oval 92"/>
            <p:cNvSpPr>
              <a:spLocks noChangeArrowheads="1"/>
            </p:cNvSpPr>
            <p:nvPr/>
          </p:nvSpPr>
          <p:spPr bwMode="auto">
            <a:xfrm>
              <a:off x="2028032" y="2606881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66" name="Line 93"/>
            <p:cNvSpPr>
              <a:spLocks noChangeShapeType="1"/>
            </p:cNvSpPr>
            <p:nvPr/>
          </p:nvSpPr>
          <p:spPr bwMode="auto">
            <a:xfrm flipH="1">
              <a:off x="2989350" y="2566549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" name="Oval 94"/>
            <p:cNvSpPr>
              <a:spLocks noChangeArrowheads="1"/>
            </p:cNvSpPr>
            <p:nvPr/>
          </p:nvSpPr>
          <p:spPr bwMode="auto">
            <a:xfrm>
              <a:off x="1900357" y="2311208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69" name="Line 96"/>
            <p:cNvSpPr>
              <a:spLocks noChangeShapeType="1"/>
            </p:cNvSpPr>
            <p:nvPr/>
          </p:nvSpPr>
          <p:spPr bwMode="auto">
            <a:xfrm flipH="1">
              <a:off x="3020330" y="2538649"/>
              <a:ext cx="135185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" name="Line 97"/>
            <p:cNvSpPr>
              <a:spLocks noChangeShapeType="1"/>
            </p:cNvSpPr>
            <p:nvPr/>
          </p:nvSpPr>
          <p:spPr bwMode="auto">
            <a:xfrm>
              <a:off x="2514324" y="2655575"/>
              <a:ext cx="0" cy="10958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1" name="Line 98"/>
            <p:cNvSpPr>
              <a:spLocks noChangeShapeType="1"/>
            </p:cNvSpPr>
            <p:nvPr/>
          </p:nvSpPr>
          <p:spPr bwMode="auto">
            <a:xfrm flipH="1">
              <a:off x="2797837" y="2343257"/>
              <a:ext cx="38490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2" name="Line 99"/>
            <p:cNvSpPr>
              <a:spLocks noChangeShapeType="1"/>
            </p:cNvSpPr>
            <p:nvPr/>
          </p:nvSpPr>
          <p:spPr bwMode="auto">
            <a:xfrm>
              <a:off x="2858859" y="2623422"/>
              <a:ext cx="4881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" name="Line 100"/>
            <p:cNvSpPr>
              <a:spLocks noChangeShapeType="1"/>
            </p:cNvSpPr>
            <p:nvPr/>
          </p:nvSpPr>
          <p:spPr bwMode="auto">
            <a:xfrm>
              <a:off x="2700204" y="2648338"/>
              <a:ext cx="15021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" name="Line 101"/>
            <p:cNvSpPr>
              <a:spLocks noChangeShapeType="1"/>
            </p:cNvSpPr>
            <p:nvPr/>
          </p:nvSpPr>
          <p:spPr bwMode="auto">
            <a:xfrm flipV="1">
              <a:off x="2630734" y="2315894"/>
              <a:ext cx="10326" cy="11061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" name="Line 102"/>
            <p:cNvSpPr>
              <a:spLocks noChangeShapeType="1"/>
            </p:cNvSpPr>
            <p:nvPr/>
          </p:nvSpPr>
          <p:spPr bwMode="auto">
            <a:xfrm flipV="1">
              <a:off x="2933024" y="2390813"/>
              <a:ext cx="65715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" name="Line 103"/>
            <p:cNvSpPr>
              <a:spLocks noChangeShapeType="1"/>
            </p:cNvSpPr>
            <p:nvPr/>
          </p:nvSpPr>
          <p:spPr bwMode="auto">
            <a:xfrm>
              <a:off x="2969825" y="2600023"/>
              <a:ext cx="83552" cy="5065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" name="Oval 104"/>
            <p:cNvSpPr>
              <a:spLocks noChangeArrowheads="1"/>
            </p:cNvSpPr>
            <p:nvPr/>
          </p:nvSpPr>
          <p:spPr bwMode="auto">
            <a:xfrm>
              <a:off x="2028032" y="2436301"/>
              <a:ext cx="988543" cy="210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78" name="Line 105"/>
            <p:cNvSpPr>
              <a:spLocks noChangeShapeType="1"/>
            </p:cNvSpPr>
            <p:nvPr/>
          </p:nvSpPr>
          <p:spPr bwMode="auto">
            <a:xfrm flipH="1">
              <a:off x="2335016" y="2650026"/>
              <a:ext cx="21592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" name="Line 106"/>
            <p:cNvSpPr>
              <a:spLocks noChangeShapeType="1"/>
            </p:cNvSpPr>
            <p:nvPr/>
          </p:nvSpPr>
          <p:spPr bwMode="auto">
            <a:xfrm flipH="1">
              <a:off x="1899789" y="2545886"/>
              <a:ext cx="122042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0" name="Line 107"/>
            <p:cNvSpPr>
              <a:spLocks noChangeShapeType="1"/>
            </p:cNvSpPr>
            <p:nvPr/>
          </p:nvSpPr>
          <p:spPr bwMode="auto">
            <a:xfrm flipH="1">
              <a:off x="2142564" y="2632831"/>
              <a:ext cx="5632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" name="Line 108"/>
            <p:cNvSpPr>
              <a:spLocks noChangeShapeType="1"/>
            </p:cNvSpPr>
            <p:nvPr/>
          </p:nvSpPr>
          <p:spPr bwMode="auto">
            <a:xfrm>
              <a:off x="2220483" y="2343257"/>
              <a:ext cx="31919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" name="Line 109"/>
            <p:cNvSpPr>
              <a:spLocks noChangeShapeType="1"/>
            </p:cNvSpPr>
            <p:nvPr/>
          </p:nvSpPr>
          <p:spPr bwMode="auto">
            <a:xfrm flipH="1" flipV="1">
              <a:off x="2056945" y="2392501"/>
              <a:ext cx="47878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" name="Line 110"/>
            <p:cNvSpPr>
              <a:spLocks noChangeShapeType="1"/>
            </p:cNvSpPr>
            <p:nvPr/>
          </p:nvSpPr>
          <p:spPr bwMode="auto">
            <a:xfrm flipH="1" flipV="1">
              <a:off x="2405424" y="2323131"/>
              <a:ext cx="12204" cy="10338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" name="Line 111"/>
            <p:cNvSpPr>
              <a:spLocks noChangeShapeType="1"/>
            </p:cNvSpPr>
            <p:nvPr/>
          </p:nvSpPr>
          <p:spPr bwMode="auto">
            <a:xfrm flipH="1">
              <a:off x="2004373" y="2605572"/>
              <a:ext cx="92940" cy="57894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" name="Oval 112"/>
            <p:cNvSpPr>
              <a:spLocks noChangeArrowheads="1"/>
            </p:cNvSpPr>
            <p:nvPr/>
          </p:nvSpPr>
          <p:spPr bwMode="auto">
            <a:xfrm>
              <a:off x="2487099" y="2512803"/>
              <a:ext cx="55389" cy="4342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6" name="Line 113"/>
            <p:cNvSpPr>
              <a:spLocks noChangeShapeType="1"/>
            </p:cNvSpPr>
            <p:nvPr/>
          </p:nvSpPr>
          <p:spPr bwMode="auto">
            <a:xfrm>
              <a:off x="2517140" y="2208860"/>
              <a:ext cx="0" cy="312214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" name="Line 114"/>
            <p:cNvSpPr>
              <a:spLocks noChangeShapeType="1"/>
            </p:cNvSpPr>
            <p:nvPr/>
          </p:nvSpPr>
          <p:spPr bwMode="auto">
            <a:xfrm flipH="1">
              <a:off x="2989350" y="2485910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" name="Line 115"/>
            <p:cNvSpPr>
              <a:spLocks noChangeShapeType="1"/>
            </p:cNvSpPr>
            <p:nvPr/>
          </p:nvSpPr>
          <p:spPr bwMode="auto">
            <a:xfrm>
              <a:off x="3002493" y="2495228"/>
              <a:ext cx="0" cy="2687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" name="Line 116"/>
            <p:cNvSpPr>
              <a:spLocks noChangeShapeType="1"/>
            </p:cNvSpPr>
            <p:nvPr/>
          </p:nvSpPr>
          <p:spPr bwMode="auto">
            <a:xfrm flipH="1">
              <a:off x="2998739" y="2935352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" name="Line 117"/>
            <p:cNvSpPr>
              <a:spLocks noChangeShapeType="1"/>
            </p:cNvSpPr>
            <p:nvPr/>
          </p:nvSpPr>
          <p:spPr bwMode="auto">
            <a:xfrm flipH="1">
              <a:off x="2986459" y="2717059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1" name="Line 118"/>
            <p:cNvSpPr>
              <a:spLocks noChangeShapeType="1"/>
            </p:cNvSpPr>
            <p:nvPr/>
          </p:nvSpPr>
          <p:spPr bwMode="auto">
            <a:xfrm>
              <a:off x="3002493" y="2769191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" name="Line 119"/>
            <p:cNvSpPr>
              <a:spLocks noChangeShapeType="1"/>
            </p:cNvSpPr>
            <p:nvPr/>
          </p:nvSpPr>
          <p:spPr bwMode="auto">
            <a:xfrm>
              <a:off x="3002493" y="2945975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" name="Line 121"/>
            <p:cNvSpPr>
              <a:spLocks noChangeShapeType="1"/>
            </p:cNvSpPr>
            <p:nvPr/>
          </p:nvSpPr>
          <p:spPr bwMode="auto">
            <a:xfrm>
              <a:off x="3263847" y="2457275"/>
              <a:ext cx="0" cy="813618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Line 86"/>
            <p:cNvSpPr>
              <a:spLocks noChangeShapeType="1"/>
            </p:cNvSpPr>
            <p:nvPr/>
          </p:nvSpPr>
          <p:spPr bwMode="auto">
            <a:xfrm>
              <a:off x="938063" y="2917027"/>
              <a:ext cx="0" cy="40836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Line 87"/>
            <p:cNvSpPr>
              <a:spLocks noChangeShapeType="1"/>
            </p:cNvSpPr>
            <p:nvPr/>
          </p:nvSpPr>
          <p:spPr bwMode="auto">
            <a:xfrm flipH="1">
              <a:off x="1409335" y="3025579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auto">
            <a:xfrm>
              <a:off x="324096" y="2665809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auto">
            <a:xfrm>
              <a:off x="451771" y="2776428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5" name="Line 90"/>
            <p:cNvSpPr>
              <a:spLocks noChangeShapeType="1"/>
            </p:cNvSpPr>
            <p:nvPr/>
          </p:nvSpPr>
          <p:spPr bwMode="auto">
            <a:xfrm flipH="1">
              <a:off x="1409335" y="2808933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" name="Oval 91"/>
            <p:cNvSpPr>
              <a:spLocks noChangeArrowheads="1"/>
            </p:cNvSpPr>
            <p:nvPr/>
          </p:nvSpPr>
          <p:spPr bwMode="auto">
            <a:xfrm>
              <a:off x="324096" y="2480755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8" name="Oval 92"/>
            <p:cNvSpPr>
              <a:spLocks noChangeArrowheads="1"/>
            </p:cNvSpPr>
            <p:nvPr/>
          </p:nvSpPr>
          <p:spPr bwMode="auto">
            <a:xfrm>
              <a:off x="451771" y="2606881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9" name="Line 93"/>
            <p:cNvSpPr>
              <a:spLocks noChangeShapeType="1"/>
            </p:cNvSpPr>
            <p:nvPr/>
          </p:nvSpPr>
          <p:spPr bwMode="auto">
            <a:xfrm flipH="1">
              <a:off x="1419788" y="2594575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" name="Oval 94"/>
            <p:cNvSpPr>
              <a:spLocks noChangeArrowheads="1"/>
            </p:cNvSpPr>
            <p:nvPr/>
          </p:nvSpPr>
          <p:spPr bwMode="auto">
            <a:xfrm>
              <a:off x="324096" y="2311208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2" name="Line 96"/>
            <p:cNvSpPr>
              <a:spLocks noChangeShapeType="1"/>
            </p:cNvSpPr>
            <p:nvPr/>
          </p:nvSpPr>
          <p:spPr bwMode="auto">
            <a:xfrm flipH="1">
              <a:off x="1444069" y="2538649"/>
              <a:ext cx="135185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Line 97"/>
            <p:cNvSpPr>
              <a:spLocks noChangeShapeType="1"/>
            </p:cNvSpPr>
            <p:nvPr/>
          </p:nvSpPr>
          <p:spPr bwMode="auto">
            <a:xfrm>
              <a:off x="938063" y="2655575"/>
              <a:ext cx="0" cy="10958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Line 98"/>
            <p:cNvSpPr>
              <a:spLocks noChangeShapeType="1"/>
            </p:cNvSpPr>
            <p:nvPr/>
          </p:nvSpPr>
          <p:spPr bwMode="auto">
            <a:xfrm flipH="1">
              <a:off x="1221576" y="2343257"/>
              <a:ext cx="38490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" name="Line 99"/>
            <p:cNvSpPr>
              <a:spLocks noChangeShapeType="1"/>
            </p:cNvSpPr>
            <p:nvPr/>
          </p:nvSpPr>
          <p:spPr bwMode="auto">
            <a:xfrm>
              <a:off x="1282598" y="2623422"/>
              <a:ext cx="4881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Line 100"/>
            <p:cNvSpPr>
              <a:spLocks noChangeShapeType="1"/>
            </p:cNvSpPr>
            <p:nvPr/>
          </p:nvSpPr>
          <p:spPr bwMode="auto">
            <a:xfrm>
              <a:off x="1123943" y="2648338"/>
              <a:ext cx="15021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Line 101"/>
            <p:cNvSpPr>
              <a:spLocks noChangeShapeType="1"/>
            </p:cNvSpPr>
            <p:nvPr/>
          </p:nvSpPr>
          <p:spPr bwMode="auto">
            <a:xfrm flipV="1">
              <a:off x="1054473" y="2315894"/>
              <a:ext cx="10326" cy="11061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Line 102"/>
            <p:cNvSpPr>
              <a:spLocks noChangeShapeType="1"/>
            </p:cNvSpPr>
            <p:nvPr/>
          </p:nvSpPr>
          <p:spPr bwMode="auto">
            <a:xfrm flipV="1">
              <a:off x="1356763" y="2390813"/>
              <a:ext cx="65715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Line 103"/>
            <p:cNvSpPr>
              <a:spLocks noChangeShapeType="1"/>
            </p:cNvSpPr>
            <p:nvPr/>
          </p:nvSpPr>
          <p:spPr bwMode="auto">
            <a:xfrm>
              <a:off x="1393564" y="2600023"/>
              <a:ext cx="83552" cy="5065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Oval 104"/>
            <p:cNvSpPr>
              <a:spLocks noChangeArrowheads="1"/>
            </p:cNvSpPr>
            <p:nvPr/>
          </p:nvSpPr>
          <p:spPr bwMode="auto">
            <a:xfrm>
              <a:off x="451771" y="2436301"/>
              <a:ext cx="988543" cy="210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41" name="Line 105"/>
            <p:cNvSpPr>
              <a:spLocks noChangeShapeType="1"/>
            </p:cNvSpPr>
            <p:nvPr/>
          </p:nvSpPr>
          <p:spPr bwMode="auto">
            <a:xfrm flipH="1">
              <a:off x="758755" y="2650026"/>
              <a:ext cx="21592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Line 106"/>
            <p:cNvSpPr>
              <a:spLocks noChangeShapeType="1"/>
            </p:cNvSpPr>
            <p:nvPr/>
          </p:nvSpPr>
          <p:spPr bwMode="auto">
            <a:xfrm flipH="1">
              <a:off x="323528" y="2545886"/>
              <a:ext cx="122042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Line 107"/>
            <p:cNvSpPr>
              <a:spLocks noChangeShapeType="1"/>
            </p:cNvSpPr>
            <p:nvPr/>
          </p:nvSpPr>
          <p:spPr bwMode="auto">
            <a:xfrm flipH="1">
              <a:off x="566303" y="2632831"/>
              <a:ext cx="5632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Line 108"/>
            <p:cNvSpPr>
              <a:spLocks noChangeShapeType="1"/>
            </p:cNvSpPr>
            <p:nvPr/>
          </p:nvSpPr>
          <p:spPr bwMode="auto">
            <a:xfrm>
              <a:off x="644222" y="2343257"/>
              <a:ext cx="31919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Line 109"/>
            <p:cNvSpPr>
              <a:spLocks noChangeShapeType="1"/>
            </p:cNvSpPr>
            <p:nvPr/>
          </p:nvSpPr>
          <p:spPr bwMode="auto">
            <a:xfrm flipH="1" flipV="1">
              <a:off x="480684" y="2392501"/>
              <a:ext cx="47878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" name="Line 110"/>
            <p:cNvSpPr>
              <a:spLocks noChangeShapeType="1"/>
            </p:cNvSpPr>
            <p:nvPr/>
          </p:nvSpPr>
          <p:spPr bwMode="auto">
            <a:xfrm flipH="1" flipV="1">
              <a:off x="829163" y="2323131"/>
              <a:ext cx="12204" cy="10338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" name="Line 111"/>
            <p:cNvSpPr>
              <a:spLocks noChangeShapeType="1"/>
            </p:cNvSpPr>
            <p:nvPr/>
          </p:nvSpPr>
          <p:spPr bwMode="auto">
            <a:xfrm flipH="1">
              <a:off x="428112" y="2605572"/>
              <a:ext cx="92940" cy="57894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Oval 112"/>
            <p:cNvSpPr>
              <a:spLocks noChangeArrowheads="1"/>
            </p:cNvSpPr>
            <p:nvPr/>
          </p:nvSpPr>
          <p:spPr bwMode="auto">
            <a:xfrm>
              <a:off x="910838" y="2512803"/>
              <a:ext cx="55389" cy="4342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49" name="Line 113"/>
            <p:cNvSpPr>
              <a:spLocks noChangeShapeType="1"/>
            </p:cNvSpPr>
            <p:nvPr/>
          </p:nvSpPr>
          <p:spPr bwMode="auto">
            <a:xfrm>
              <a:off x="940879" y="2208860"/>
              <a:ext cx="0" cy="312214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" name="Line 114"/>
            <p:cNvSpPr>
              <a:spLocks noChangeShapeType="1"/>
            </p:cNvSpPr>
            <p:nvPr/>
          </p:nvSpPr>
          <p:spPr bwMode="auto">
            <a:xfrm flipH="1">
              <a:off x="1426232" y="2492220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" name="Line 115"/>
            <p:cNvSpPr>
              <a:spLocks noChangeShapeType="1"/>
            </p:cNvSpPr>
            <p:nvPr/>
          </p:nvSpPr>
          <p:spPr bwMode="auto">
            <a:xfrm>
              <a:off x="1426232" y="2495228"/>
              <a:ext cx="0" cy="2687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" name="Line 117"/>
            <p:cNvSpPr>
              <a:spLocks noChangeShapeType="1"/>
            </p:cNvSpPr>
            <p:nvPr/>
          </p:nvSpPr>
          <p:spPr bwMode="auto">
            <a:xfrm flipH="1">
              <a:off x="1409335" y="2715448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" name="Line 121"/>
            <p:cNvSpPr>
              <a:spLocks noChangeShapeType="1"/>
            </p:cNvSpPr>
            <p:nvPr/>
          </p:nvSpPr>
          <p:spPr bwMode="auto">
            <a:xfrm>
              <a:off x="1689093" y="2464363"/>
              <a:ext cx="0" cy="813618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0" name="Rectangle 6"/>
            <p:cNvSpPr>
              <a:spLocks noChangeArrowheads="1"/>
            </p:cNvSpPr>
            <p:nvPr/>
          </p:nvSpPr>
          <p:spPr bwMode="auto">
            <a:xfrm>
              <a:off x="493253" y="1851670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1" name="Rectangle 7"/>
            <p:cNvSpPr>
              <a:spLocks noChangeArrowheads="1"/>
            </p:cNvSpPr>
            <p:nvPr/>
          </p:nvSpPr>
          <p:spPr bwMode="auto">
            <a:xfrm>
              <a:off x="2080753" y="1851670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2" name="Rectangle 8"/>
            <p:cNvSpPr>
              <a:spLocks noChangeArrowheads="1"/>
            </p:cNvSpPr>
            <p:nvPr/>
          </p:nvSpPr>
          <p:spPr bwMode="auto">
            <a:xfrm>
              <a:off x="3642853" y="1851670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3" name="Rectangle 9"/>
            <p:cNvSpPr>
              <a:spLocks noChangeArrowheads="1"/>
            </p:cNvSpPr>
            <p:nvPr/>
          </p:nvSpPr>
          <p:spPr bwMode="auto">
            <a:xfrm>
              <a:off x="5217653" y="1851670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4" name="Rectangle 10"/>
            <p:cNvSpPr>
              <a:spLocks noChangeArrowheads="1"/>
            </p:cNvSpPr>
            <p:nvPr/>
          </p:nvSpPr>
          <p:spPr bwMode="auto">
            <a:xfrm>
              <a:off x="6563853" y="1851670"/>
              <a:ext cx="1016303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校验磁盘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Line 117"/>
            <p:cNvSpPr>
              <a:spLocks noChangeShapeType="1"/>
            </p:cNvSpPr>
            <p:nvPr/>
          </p:nvSpPr>
          <p:spPr bwMode="auto">
            <a:xfrm flipH="1">
              <a:off x="1419787" y="2935352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62166" y="2399976"/>
            <a:ext cx="1303235" cy="2325573"/>
            <a:chOff x="6862166" y="2399976"/>
            <a:chExt cx="1303235" cy="2325573"/>
          </a:xfrm>
        </p:grpSpPr>
        <p:sp>
          <p:nvSpPr>
            <p:cNvPr id="342" name="Freeform 95"/>
            <p:cNvSpPr/>
            <p:nvPr/>
          </p:nvSpPr>
          <p:spPr bwMode="auto">
            <a:xfrm>
              <a:off x="6862166" y="2634414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Rectangle 120"/>
            <p:cNvSpPr>
              <a:spLocks noChangeArrowheads="1"/>
            </p:cNvSpPr>
            <p:nvPr/>
          </p:nvSpPr>
          <p:spPr bwMode="auto">
            <a:xfrm>
              <a:off x="6907228" y="2399976"/>
              <a:ext cx="193234" cy="1945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655" name="Rectangle 16"/>
            <p:cNvSpPr>
              <a:spLocks noChangeArrowheads="1"/>
            </p:cNvSpPr>
            <p:nvPr/>
          </p:nvSpPr>
          <p:spPr bwMode="auto">
            <a:xfrm>
              <a:off x="7205203" y="3970983"/>
              <a:ext cx="960198" cy="7545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宋体" charset="0"/>
                </a:rPr>
                <a:t>1 1 0 0</a:t>
              </a:r>
              <a:endParaRPr lang="en-US" altLang="zh-CN" b="1" dirty="0">
                <a:solidFill>
                  <a:srgbClr val="C00000"/>
                </a:solidFill>
                <a:latin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宋体" charset="0"/>
                </a:rPr>
                <a:t>1 0 0 0</a:t>
              </a:r>
              <a:endParaRPr lang="en-US" altLang="zh-CN" b="1" dirty="0">
                <a:solidFill>
                  <a:srgbClr val="C00000"/>
                </a:solidFill>
                <a:latin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宋体" charset="0"/>
                </a:rPr>
                <a:t>0 1 0 0</a:t>
              </a:r>
            </a:p>
          </p:txBody>
        </p:sp>
        <p:sp>
          <p:nvSpPr>
            <p:cNvPr id="853" name="Line 214"/>
            <p:cNvSpPr>
              <a:spLocks noChangeShapeType="1"/>
            </p:cNvSpPr>
            <p:nvPr/>
          </p:nvSpPr>
          <p:spPr bwMode="auto">
            <a:xfrm>
              <a:off x="7068678" y="2808933"/>
              <a:ext cx="1091494" cy="114759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5" name="Line 216"/>
            <p:cNvSpPr>
              <a:spLocks noChangeShapeType="1"/>
            </p:cNvSpPr>
            <p:nvPr/>
          </p:nvSpPr>
          <p:spPr bwMode="auto">
            <a:xfrm>
              <a:off x="6916279" y="2796233"/>
              <a:ext cx="263058" cy="1929316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09580" y="2399976"/>
            <a:ext cx="1237014" cy="2292235"/>
            <a:chOff x="5309580" y="2399976"/>
            <a:chExt cx="1237014" cy="2292235"/>
          </a:xfrm>
        </p:grpSpPr>
        <p:sp>
          <p:nvSpPr>
            <p:cNvPr id="379" name="Freeform 95"/>
            <p:cNvSpPr/>
            <p:nvPr/>
          </p:nvSpPr>
          <p:spPr bwMode="auto">
            <a:xfrm>
              <a:off x="5309580" y="2634414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" name="Rectangle 120"/>
            <p:cNvSpPr>
              <a:spLocks noChangeArrowheads="1"/>
            </p:cNvSpPr>
            <p:nvPr/>
          </p:nvSpPr>
          <p:spPr bwMode="auto">
            <a:xfrm>
              <a:off x="5354642" y="2399976"/>
              <a:ext cx="193234" cy="1945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850" name="Line 211"/>
            <p:cNvSpPr>
              <a:spLocks noChangeShapeType="1"/>
            </p:cNvSpPr>
            <p:nvPr/>
          </p:nvSpPr>
          <p:spPr bwMode="auto">
            <a:xfrm>
              <a:off x="5468478" y="2796232"/>
              <a:ext cx="1078116" cy="1147627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2" name="Line 213"/>
            <p:cNvSpPr>
              <a:spLocks noChangeShapeType="1"/>
            </p:cNvSpPr>
            <p:nvPr/>
          </p:nvSpPr>
          <p:spPr bwMode="auto">
            <a:xfrm>
              <a:off x="5316079" y="2783533"/>
              <a:ext cx="239306" cy="190867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7" name="Rectangle 220"/>
            <p:cNvSpPr>
              <a:spLocks noChangeArrowheads="1"/>
            </p:cNvSpPr>
            <p:nvPr/>
          </p:nvSpPr>
          <p:spPr bwMode="auto">
            <a:xfrm>
              <a:off x="5573253" y="3937645"/>
              <a:ext cx="960198" cy="7545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0 0 0 1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0 0 1 0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0 0 1 1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699844" y="2399976"/>
            <a:ext cx="1309607" cy="2292235"/>
            <a:chOff x="3699844" y="2399976"/>
            <a:chExt cx="1309607" cy="2292235"/>
          </a:xfrm>
        </p:grpSpPr>
        <p:sp>
          <p:nvSpPr>
            <p:cNvPr id="305" name="Freeform 95"/>
            <p:cNvSpPr/>
            <p:nvPr/>
          </p:nvSpPr>
          <p:spPr bwMode="auto">
            <a:xfrm>
              <a:off x="3699844" y="2634414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Rectangle 120"/>
            <p:cNvSpPr>
              <a:spLocks noChangeArrowheads="1"/>
            </p:cNvSpPr>
            <p:nvPr/>
          </p:nvSpPr>
          <p:spPr bwMode="auto">
            <a:xfrm>
              <a:off x="3744906" y="2399976"/>
              <a:ext cx="193234" cy="1945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847" name="Line 208"/>
            <p:cNvSpPr>
              <a:spLocks noChangeShapeType="1"/>
            </p:cNvSpPr>
            <p:nvPr/>
          </p:nvSpPr>
          <p:spPr bwMode="auto">
            <a:xfrm>
              <a:off x="3880978" y="2783533"/>
              <a:ext cx="1116872" cy="1139652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9" name="Line 210"/>
            <p:cNvSpPr>
              <a:spLocks noChangeShapeType="1"/>
            </p:cNvSpPr>
            <p:nvPr/>
          </p:nvSpPr>
          <p:spPr bwMode="auto">
            <a:xfrm>
              <a:off x="3728578" y="2770833"/>
              <a:ext cx="313415" cy="192137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8" name="Rectangle 221"/>
            <p:cNvSpPr>
              <a:spLocks noChangeArrowheads="1"/>
            </p:cNvSpPr>
            <p:nvPr/>
          </p:nvSpPr>
          <p:spPr bwMode="auto">
            <a:xfrm>
              <a:off x="4049253" y="3937645"/>
              <a:ext cx="960198" cy="7545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1 1 1 0</a:t>
              </a:r>
              <a:endParaRPr lang="en-US" altLang="zh-CN" b="1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1 1 1 1</a:t>
              </a:r>
              <a:endParaRPr lang="en-US" altLang="zh-CN" b="1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0 0 0 0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46510" y="2399976"/>
            <a:ext cx="1262741" cy="2292235"/>
            <a:chOff x="2146510" y="2399976"/>
            <a:chExt cx="1262741" cy="2292235"/>
          </a:xfrm>
        </p:grpSpPr>
        <p:sp>
          <p:nvSpPr>
            <p:cNvPr id="293" name="Rectangle 120"/>
            <p:cNvSpPr>
              <a:spLocks noChangeArrowheads="1"/>
            </p:cNvSpPr>
            <p:nvPr/>
          </p:nvSpPr>
          <p:spPr bwMode="auto">
            <a:xfrm>
              <a:off x="2192320" y="2399976"/>
              <a:ext cx="193234" cy="1945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844" name="Line 205"/>
            <p:cNvSpPr>
              <a:spLocks noChangeShapeType="1"/>
            </p:cNvSpPr>
            <p:nvPr/>
          </p:nvSpPr>
          <p:spPr bwMode="auto">
            <a:xfrm>
              <a:off x="2306178" y="2770833"/>
              <a:ext cx="1093225" cy="1173027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6" name="Line 207"/>
            <p:cNvSpPr>
              <a:spLocks noChangeShapeType="1"/>
            </p:cNvSpPr>
            <p:nvPr/>
          </p:nvSpPr>
          <p:spPr bwMode="auto">
            <a:xfrm>
              <a:off x="2153778" y="2758133"/>
              <a:ext cx="300464" cy="193407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9" name="Rectangle 222"/>
            <p:cNvSpPr>
              <a:spLocks noChangeArrowheads="1"/>
            </p:cNvSpPr>
            <p:nvPr/>
          </p:nvSpPr>
          <p:spPr bwMode="auto">
            <a:xfrm>
              <a:off x="2449053" y="3937645"/>
              <a:ext cx="960198" cy="7545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1 0 1 1</a:t>
              </a:r>
              <a:endParaRPr lang="en-US" altLang="zh-CN" b="1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1 1 0 0</a:t>
              </a:r>
              <a:endParaRPr lang="en-US" altLang="zh-CN" b="1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1 1 0 1</a:t>
              </a:r>
            </a:p>
          </p:txBody>
        </p:sp>
        <p:sp>
          <p:nvSpPr>
            <p:cNvPr id="215" name="Freeform 95"/>
            <p:cNvSpPr/>
            <p:nvPr/>
          </p:nvSpPr>
          <p:spPr bwMode="auto">
            <a:xfrm>
              <a:off x="2146510" y="2634414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0997" y="2402071"/>
            <a:ext cx="1238054" cy="2290140"/>
            <a:chOff x="570997" y="2402071"/>
            <a:chExt cx="1238054" cy="2290140"/>
          </a:xfrm>
        </p:grpSpPr>
        <p:sp>
          <p:nvSpPr>
            <p:cNvPr id="256" name="Rectangle 120"/>
            <p:cNvSpPr>
              <a:spLocks noChangeArrowheads="1"/>
            </p:cNvSpPr>
            <p:nvPr/>
          </p:nvSpPr>
          <p:spPr bwMode="auto">
            <a:xfrm>
              <a:off x="616059" y="2402071"/>
              <a:ext cx="193234" cy="1945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841" name="Line 202"/>
            <p:cNvSpPr>
              <a:spLocks noChangeShapeType="1"/>
            </p:cNvSpPr>
            <p:nvPr/>
          </p:nvSpPr>
          <p:spPr bwMode="auto">
            <a:xfrm>
              <a:off x="731378" y="2758133"/>
              <a:ext cx="1070405" cy="1178595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3" name="Line 204"/>
            <p:cNvSpPr>
              <a:spLocks noChangeShapeType="1"/>
            </p:cNvSpPr>
            <p:nvPr/>
          </p:nvSpPr>
          <p:spPr bwMode="auto">
            <a:xfrm>
              <a:off x="578978" y="2745433"/>
              <a:ext cx="263525" cy="194677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6" name="Rectangle 219"/>
            <p:cNvSpPr>
              <a:spLocks noChangeArrowheads="1"/>
            </p:cNvSpPr>
            <p:nvPr/>
          </p:nvSpPr>
          <p:spPr bwMode="auto">
            <a:xfrm>
              <a:off x="848853" y="3937645"/>
              <a:ext cx="960198" cy="7545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1 0 0 0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1 0 0 1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1 0 1 0</a:t>
              </a:r>
            </a:p>
          </p:txBody>
        </p:sp>
        <p:sp>
          <p:nvSpPr>
            <p:cNvPr id="216" name="Freeform 95"/>
            <p:cNvSpPr/>
            <p:nvPr/>
          </p:nvSpPr>
          <p:spPr bwMode="auto">
            <a:xfrm>
              <a:off x="570997" y="2634414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</a:t>
            </a:r>
            <a:r>
              <a:rPr lang="zh-CN" altLang="en-US" dirty="0" smtClean="0">
                <a:cs typeface="+mj-cs"/>
              </a:rPr>
              <a:t>属性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93" y="1928808"/>
            <a:ext cx="4941553" cy="423636"/>
            <a:chOff x="844893" y="1928808"/>
            <a:chExt cx="4941553" cy="423636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1928808"/>
              <a:ext cx="464347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ym typeface="Symbol" charset="0"/>
                </a:rPr>
                <a:t>文件头：文件系统元数据中的文件信息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288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19164"/>
            <a:ext cx="5870247" cy="909644"/>
            <a:chOff x="844893" y="1019164"/>
            <a:chExt cx="5870247" cy="909644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文件属性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5320155" cy="572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名称、类型、位置、大小、保护、创建者、创建时间、最近修改时间、</a:t>
              </a:r>
              <a:r>
                <a:rPr lang="en-US" altLang="zh-CN" dirty="0" smtClean="0"/>
                <a:t>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79736"/>
            <a:ext cx="1452190" cy="355598"/>
            <a:chOff x="1262422" y="2279736"/>
            <a:chExt cx="1452190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3845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/>
            <p:nvPr/>
          </p:nvSpPr>
          <p:spPr>
            <a:xfrm>
              <a:off x="1394985" y="2279736"/>
              <a:ext cx="131962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文件属性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589296"/>
            <a:ext cx="2738074" cy="354014"/>
            <a:chOff x="1262422" y="2589296"/>
            <a:chExt cx="2738074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6940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6" y="2589296"/>
              <a:ext cx="260551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文件存储位置和顺序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87459" y="769022"/>
            <a:ext cx="7650522" cy="1476909"/>
            <a:chOff x="1087459" y="769022"/>
            <a:chExt cx="7650522" cy="1476909"/>
          </a:xfrm>
        </p:grpSpPr>
        <p:grpSp>
          <p:nvGrpSpPr>
            <p:cNvPr id="14" name="组合 13"/>
            <p:cNvGrpSpPr/>
            <p:nvPr/>
          </p:nvGrpSpPr>
          <p:grpSpPr>
            <a:xfrm>
              <a:off x="1087459" y="1126212"/>
              <a:ext cx="1365868" cy="1116527"/>
              <a:chOff x="1087459" y="1126212"/>
              <a:chExt cx="1365868" cy="1116527"/>
            </a:xfrm>
          </p:grpSpPr>
          <p:sp>
            <p:nvSpPr>
              <p:cNvPr id="398" name="Line 86"/>
              <p:cNvSpPr>
                <a:spLocks noChangeShapeType="1"/>
              </p:cNvSpPr>
              <p:nvPr/>
            </p:nvSpPr>
            <p:spPr bwMode="auto">
              <a:xfrm>
                <a:off x="1701994" y="1834379"/>
                <a:ext cx="0" cy="408360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" name="Line 87"/>
              <p:cNvSpPr>
                <a:spLocks noChangeShapeType="1"/>
              </p:cNvSpPr>
              <p:nvPr/>
            </p:nvSpPr>
            <p:spPr bwMode="auto">
              <a:xfrm flipH="1">
                <a:off x="2173266" y="1942931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" name="Oval 88"/>
              <p:cNvSpPr>
                <a:spLocks noChangeArrowheads="1"/>
              </p:cNvSpPr>
              <p:nvPr/>
            </p:nvSpPr>
            <p:spPr bwMode="auto">
              <a:xfrm>
                <a:off x="1088027" y="1583161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01" name="Oval 89"/>
              <p:cNvSpPr>
                <a:spLocks noChangeArrowheads="1"/>
              </p:cNvSpPr>
              <p:nvPr/>
            </p:nvSpPr>
            <p:spPr bwMode="auto">
              <a:xfrm>
                <a:off x="1215702" y="1693780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02" name="Line 90"/>
              <p:cNvSpPr>
                <a:spLocks noChangeShapeType="1"/>
              </p:cNvSpPr>
              <p:nvPr/>
            </p:nvSpPr>
            <p:spPr bwMode="auto">
              <a:xfrm flipH="1">
                <a:off x="2173266" y="1765113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3" name="Oval 91"/>
              <p:cNvSpPr>
                <a:spLocks noChangeArrowheads="1"/>
              </p:cNvSpPr>
              <p:nvPr/>
            </p:nvSpPr>
            <p:spPr bwMode="auto">
              <a:xfrm>
                <a:off x="1088027" y="1398107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04" name="Oval 92"/>
              <p:cNvSpPr>
                <a:spLocks noChangeArrowheads="1"/>
              </p:cNvSpPr>
              <p:nvPr/>
            </p:nvSpPr>
            <p:spPr bwMode="auto">
              <a:xfrm>
                <a:off x="1215702" y="1524233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05" name="Line 93"/>
              <p:cNvSpPr>
                <a:spLocks noChangeShapeType="1"/>
              </p:cNvSpPr>
              <p:nvPr/>
            </p:nvSpPr>
            <p:spPr bwMode="auto">
              <a:xfrm flipH="1">
                <a:off x="2177020" y="1483901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6" name="Oval 94"/>
              <p:cNvSpPr>
                <a:spLocks noChangeArrowheads="1"/>
              </p:cNvSpPr>
              <p:nvPr/>
            </p:nvSpPr>
            <p:spPr bwMode="auto">
              <a:xfrm>
                <a:off x="1088027" y="1228560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08" name="Line 96"/>
              <p:cNvSpPr>
                <a:spLocks noChangeShapeType="1"/>
              </p:cNvSpPr>
              <p:nvPr/>
            </p:nvSpPr>
            <p:spPr bwMode="auto">
              <a:xfrm flipH="1">
                <a:off x="2208000" y="1456001"/>
                <a:ext cx="135185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" name="Line 97"/>
              <p:cNvSpPr>
                <a:spLocks noChangeShapeType="1"/>
              </p:cNvSpPr>
              <p:nvPr/>
            </p:nvSpPr>
            <p:spPr bwMode="auto">
              <a:xfrm>
                <a:off x="1701994" y="1572927"/>
                <a:ext cx="0" cy="10958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" name="Line 98"/>
              <p:cNvSpPr>
                <a:spLocks noChangeShapeType="1"/>
              </p:cNvSpPr>
              <p:nvPr/>
            </p:nvSpPr>
            <p:spPr bwMode="auto">
              <a:xfrm flipH="1">
                <a:off x="1985507" y="1260609"/>
                <a:ext cx="38490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" name="Line 99"/>
              <p:cNvSpPr>
                <a:spLocks noChangeShapeType="1"/>
              </p:cNvSpPr>
              <p:nvPr/>
            </p:nvSpPr>
            <p:spPr bwMode="auto">
              <a:xfrm>
                <a:off x="2046529" y="1540774"/>
                <a:ext cx="4881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" name="Line 100"/>
              <p:cNvSpPr>
                <a:spLocks noChangeShapeType="1"/>
              </p:cNvSpPr>
              <p:nvPr/>
            </p:nvSpPr>
            <p:spPr bwMode="auto">
              <a:xfrm>
                <a:off x="1887874" y="1565690"/>
                <a:ext cx="15021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" name="Line 101"/>
              <p:cNvSpPr>
                <a:spLocks noChangeShapeType="1"/>
              </p:cNvSpPr>
              <p:nvPr/>
            </p:nvSpPr>
            <p:spPr bwMode="auto">
              <a:xfrm flipV="1">
                <a:off x="1818404" y="1233246"/>
                <a:ext cx="10326" cy="110619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" name="Line 102"/>
              <p:cNvSpPr>
                <a:spLocks noChangeShapeType="1"/>
              </p:cNvSpPr>
              <p:nvPr/>
            </p:nvSpPr>
            <p:spPr bwMode="auto">
              <a:xfrm flipV="1">
                <a:off x="2120694" y="1308165"/>
                <a:ext cx="65715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" name="Line 103"/>
              <p:cNvSpPr>
                <a:spLocks noChangeShapeType="1"/>
              </p:cNvSpPr>
              <p:nvPr/>
            </p:nvSpPr>
            <p:spPr bwMode="auto">
              <a:xfrm>
                <a:off x="2157495" y="1517375"/>
                <a:ext cx="83552" cy="50657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" name="Oval 104"/>
              <p:cNvSpPr>
                <a:spLocks noChangeArrowheads="1"/>
              </p:cNvSpPr>
              <p:nvPr/>
            </p:nvSpPr>
            <p:spPr bwMode="auto">
              <a:xfrm>
                <a:off x="1215702" y="1353653"/>
                <a:ext cx="988543" cy="210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17" name="Line 105"/>
              <p:cNvSpPr>
                <a:spLocks noChangeShapeType="1"/>
              </p:cNvSpPr>
              <p:nvPr/>
            </p:nvSpPr>
            <p:spPr bwMode="auto">
              <a:xfrm flipH="1">
                <a:off x="1522686" y="1567378"/>
                <a:ext cx="21592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" name="Line 106"/>
              <p:cNvSpPr>
                <a:spLocks noChangeShapeType="1"/>
              </p:cNvSpPr>
              <p:nvPr/>
            </p:nvSpPr>
            <p:spPr bwMode="auto">
              <a:xfrm flipH="1">
                <a:off x="1087459" y="1463238"/>
                <a:ext cx="122042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" name="Line 107"/>
              <p:cNvSpPr>
                <a:spLocks noChangeShapeType="1"/>
              </p:cNvSpPr>
              <p:nvPr/>
            </p:nvSpPr>
            <p:spPr bwMode="auto">
              <a:xfrm flipH="1">
                <a:off x="1330234" y="1550183"/>
                <a:ext cx="5632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" name="Line 108"/>
              <p:cNvSpPr>
                <a:spLocks noChangeShapeType="1"/>
              </p:cNvSpPr>
              <p:nvPr/>
            </p:nvSpPr>
            <p:spPr bwMode="auto">
              <a:xfrm>
                <a:off x="1408153" y="1260609"/>
                <a:ext cx="31919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" name="Line 109"/>
              <p:cNvSpPr>
                <a:spLocks noChangeShapeType="1"/>
              </p:cNvSpPr>
              <p:nvPr/>
            </p:nvSpPr>
            <p:spPr bwMode="auto">
              <a:xfrm flipH="1" flipV="1">
                <a:off x="1244615" y="1309853"/>
                <a:ext cx="47878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" name="Line 110"/>
              <p:cNvSpPr>
                <a:spLocks noChangeShapeType="1"/>
              </p:cNvSpPr>
              <p:nvPr/>
            </p:nvSpPr>
            <p:spPr bwMode="auto">
              <a:xfrm flipH="1" flipV="1">
                <a:off x="1593094" y="1240483"/>
                <a:ext cx="12204" cy="10338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3" name="Line 111"/>
              <p:cNvSpPr>
                <a:spLocks noChangeShapeType="1"/>
              </p:cNvSpPr>
              <p:nvPr/>
            </p:nvSpPr>
            <p:spPr bwMode="auto">
              <a:xfrm flipH="1">
                <a:off x="1192043" y="1522924"/>
                <a:ext cx="92940" cy="57894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4" name="Oval 112"/>
              <p:cNvSpPr>
                <a:spLocks noChangeArrowheads="1"/>
              </p:cNvSpPr>
              <p:nvPr/>
            </p:nvSpPr>
            <p:spPr bwMode="auto">
              <a:xfrm>
                <a:off x="1674769" y="1430155"/>
                <a:ext cx="55389" cy="43420"/>
              </a:xfrm>
              <a:prstGeom prst="ellipse">
                <a:avLst/>
              </a:prstGeom>
              <a:solidFill>
                <a:srgbClr val="11576A"/>
              </a:solidFill>
              <a:ln w="127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25" name="Line 113"/>
              <p:cNvSpPr>
                <a:spLocks noChangeShapeType="1"/>
              </p:cNvSpPr>
              <p:nvPr/>
            </p:nvSpPr>
            <p:spPr bwMode="auto">
              <a:xfrm>
                <a:off x="1704810" y="1126212"/>
                <a:ext cx="0" cy="312214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6" name="Line 114"/>
              <p:cNvSpPr>
                <a:spLocks noChangeShapeType="1"/>
              </p:cNvSpPr>
              <p:nvPr/>
            </p:nvSpPr>
            <p:spPr bwMode="auto">
              <a:xfrm flipH="1">
                <a:off x="2177020" y="1403262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7" name="Line 115"/>
              <p:cNvSpPr>
                <a:spLocks noChangeShapeType="1"/>
              </p:cNvSpPr>
              <p:nvPr/>
            </p:nvSpPr>
            <p:spPr bwMode="auto">
              <a:xfrm>
                <a:off x="2190163" y="1412580"/>
                <a:ext cx="0" cy="26879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" name="Line 116"/>
              <p:cNvSpPr>
                <a:spLocks noChangeShapeType="1"/>
              </p:cNvSpPr>
              <p:nvPr/>
            </p:nvSpPr>
            <p:spPr bwMode="auto">
              <a:xfrm flipH="1">
                <a:off x="2157495" y="186136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9" name="Line 117"/>
              <p:cNvSpPr>
                <a:spLocks noChangeShapeType="1"/>
              </p:cNvSpPr>
              <p:nvPr/>
            </p:nvSpPr>
            <p:spPr bwMode="auto">
              <a:xfrm flipH="1">
                <a:off x="2177020" y="168342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" name="Line 118"/>
              <p:cNvSpPr>
                <a:spLocks noChangeShapeType="1"/>
              </p:cNvSpPr>
              <p:nvPr/>
            </p:nvSpPr>
            <p:spPr bwMode="auto">
              <a:xfrm>
                <a:off x="2190163" y="1686543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" name="Line 119"/>
              <p:cNvSpPr>
                <a:spLocks noChangeShapeType="1"/>
              </p:cNvSpPr>
              <p:nvPr/>
            </p:nvSpPr>
            <p:spPr bwMode="auto">
              <a:xfrm>
                <a:off x="2190163" y="1863327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" name="Rectangle 120"/>
              <p:cNvSpPr>
                <a:spLocks noChangeArrowheads="1"/>
              </p:cNvSpPr>
              <p:nvPr/>
            </p:nvSpPr>
            <p:spPr bwMode="auto">
              <a:xfrm>
                <a:off x="1379955" y="1332979"/>
                <a:ext cx="193234" cy="194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1" hangingPunct="1">
                  <a:buFont typeface="Monotype Sorts" charset="0"/>
                  <a:buNone/>
                </a:pPr>
                <a:r>
                  <a:rPr lang="en-US" altLang="zh-CN" sz="1200" b="1" dirty="0" smtClean="0">
                    <a:solidFill>
                      <a:srgbClr val="11576A"/>
                    </a:solidFill>
                    <a:latin typeface="+mn-ea"/>
                    <a:cs typeface="宋体" charset="0"/>
                  </a:rPr>
                  <a:t>x</a:t>
                </a:r>
                <a:endPara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endParaRPr>
              </a:p>
            </p:txBody>
          </p:sp>
          <p:sp>
            <p:nvSpPr>
              <p:cNvPr id="433" name="Line 121"/>
              <p:cNvSpPr>
                <a:spLocks noChangeShapeType="1"/>
              </p:cNvSpPr>
              <p:nvPr/>
            </p:nvSpPr>
            <p:spPr bwMode="auto">
              <a:xfrm>
                <a:off x="2453327" y="1371629"/>
                <a:ext cx="0" cy="813618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7" name="Rectangle 6"/>
            <p:cNvSpPr>
              <a:spLocks noChangeArrowheads="1"/>
            </p:cNvSpPr>
            <p:nvPr/>
          </p:nvSpPr>
          <p:spPr bwMode="auto">
            <a:xfrm>
              <a:off x="1257184" y="769022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8" name="Rectangle 7"/>
            <p:cNvSpPr>
              <a:spLocks noChangeArrowheads="1"/>
            </p:cNvSpPr>
            <p:nvPr/>
          </p:nvSpPr>
          <p:spPr bwMode="auto">
            <a:xfrm>
              <a:off x="2844684" y="769022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9" name="Rectangle 8"/>
            <p:cNvSpPr>
              <a:spLocks noChangeArrowheads="1"/>
            </p:cNvSpPr>
            <p:nvPr/>
          </p:nvSpPr>
          <p:spPr bwMode="auto">
            <a:xfrm>
              <a:off x="4406784" y="769022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0" name="Rectangle 9"/>
            <p:cNvSpPr>
              <a:spLocks noChangeArrowheads="1"/>
            </p:cNvSpPr>
            <p:nvPr/>
          </p:nvSpPr>
          <p:spPr bwMode="auto">
            <a:xfrm>
              <a:off x="5981584" y="769022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2" name="Rectangle 9"/>
            <p:cNvSpPr>
              <a:spLocks noChangeArrowheads="1"/>
            </p:cNvSpPr>
            <p:nvPr/>
          </p:nvSpPr>
          <p:spPr bwMode="auto">
            <a:xfrm>
              <a:off x="7592942" y="769022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40" name="组合 539"/>
            <p:cNvGrpSpPr/>
            <p:nvPr/>
          </p:nvGrpSpPr>
          <p:grpSpPr>
            <a:xfrm>
              <a:off x="2661651" y="1120930"/>
              <a:ext cx="1365868" cy="1116527"/>
              <a:chOff x="1087459" y="1126212"/>
              <a:chExt cx="1365868" cy="1116527"/>
            </a:xfrm>
          </p:grpSpPr>
          <p:sp>
            <p:nvSpPr>
              <p:cNvPr id="541" name="Line 86"/>
              <p:cNvSpPr>
                <a:spLocks noChangeShapeType="1"/>
              </p:cNvSpPr>
              <p:nvPr/>
            </p:nvSpPr>
            <p:spPr bwMode="auto">
              <a:xfrm>
                <a:off x="1701994" y="1834379"/>
                <a:ext cx="0" cy="408360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" name="Line 87"/>
              <p:cNvSpPr>
                <a:spLocks noChangeShapeType="1"/>
              </p:cNvSpPr>
              <p:nvPr/>
            </p:nvSpPr>
            <p:spPr bwMode="auto">
              <a:xfrm flipH="1">
                <a:off x="2173266" y="1942931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" name="Oval 88"/>
              <p:cNvSpPr>
                <a:spLocks noChangeArrowheads="1"/>
              </p:cNvSpPr>
              <p:nvPr/>
            </p:nvSpPr>
            <p:spPr bwMode="auto">
              <a:xfrm>
                <a:off x="1088027" y="1583161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44" name="Oval 89"/>
              <p:cNvSpPr>
                <a:spLocks noChangeArrowheads="1"/>
              </p:cNvSpPr>
              <p:nvPr/>
            </p:nvSpPr>
            <p:spPr bwMode="auto">
              <a:xfrm>
                <a:off x="1215702" y="1693780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45" name="Line 90"/>
              <p:cNvSpPr>
                <a:spLocks noChangeShapeType="1"/>
              </p:cNvSpPr>
              <p:nvPr/>
            </p:nvSpPr>
            <p:spPr bwMode="auto">
              <a:xfrm flipH="1">
                <a:off x="2173266" y="1765113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6" name="Oval 91"/>
              <p:cNvSpPr>
                <a:spLocks noChangeArrowheads="1"/>
              </p:cNvSpPr>
              <p:nvPr/>
            </p:nvSpPr>
            <p:spPr bwMode="auto">
              <a:xfrm>
                <a:off x="1088027" y="1398107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47" name="Oval 92"/>
              <p:cNvSpPr>
                <a:spLocks noChangeArrowheads="1"/>
              </p:cNvSpPr>
              <p:nvPr/>
            </p:nvSpPr>
            <p:spPr bwMode="auto">
              <a:xfrm>
                <a:off x="1215702" y="1524233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48" name="Line 93"/>
              <p:cNvSpPr>
                <a:spLocks noChangeShapeType="1"/>
              </p:cNvSpPr>
              <p:nvPr/>
            </p:nvSpPr>
            <p:spPr bwMode="auto">
              <a:xfrm flipH="1">
                <a:off x="2177020" y="1483901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9" name="Oval 94"/>
              <p:cNvSpPr>
                <a:spLocks noChangeArrowheads="1"/>
              </p:cNvSpPr>
              <p:nvPr/>
            </p:nvSpPr>
            <p:spPr bwMode="auto">
              <a:xfrm>
                <a:off x="1088027" y="1228560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50" name="Line 96"/>
              <p:cNvSpPr>
                <a:spLocks noChangeShapeType="1"/>
              </p:cNvSpPr>
              <p:nvPr/>
            </p:nvSpPr>
            <p:spPr bwMode="auto">
              <a:xfrm flipH="1">
                <a:off x="2208000" y="1456001"/>
                <a:ext cx="135185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1" name="Line 97"/>
              <p:cNvSpPr>
                <a:spLocks noChangeShapeType="1"/>
              </p:cNvSpPr>
              <p:nvPr/>
            </p:nvSpPr>
            <p:spPr bwMode="auto">
              <a:xfrm>
                <a:off x="1701994" y="1572927"/>
                <a:ext cx="0" cy="10958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" name="Line 98"/>
              <p:cNvSpPr>
                <a:spLocks noChangeShapeType="1"/>
              </p:cNvSpPr>
              <p:nvPr/>
            </p:nvSpPr>
            <p:spPr bwMode="auto">
              <a:xfrm flipH="1">
                <a:off x="1985507" y="1260609"/>
                <a:ext cx="38490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" name="Line 99"/>
              <p:cNvSpPr>
                <a:spLocks noChangeShapeType="1"/>
              </p:cNvSpPr>
              <p:nvPr/>
            </p:nvSpPr>
            <p:spPr bwMode="auto">
              <a:xfrm>
                <a:off x="2046529" y="1540774"/>
                <a:ext cx="4881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" name="Line 100"/>
              <p:cNvSpPr>
                <a:spLocks noChangeShapeType="1"/>
              </p:cNvSpPr>
              <p:nvPr/>
            </p:nvSpPr>
            <p:spPr bwMode="auto">
              <a:xfrm>
                <a:off x="1887874" y="1565690"/>
                <a:ext cx="15021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5" name="Line 101"/>
              <p:cNvSpPr>
                <a:spLocks noChangeShapeType="1"/>
              </p:cNvSpPr>
              <p:nvPr/>
            </p:nvSpPr>
            <p:spPr bwMode="auto">
              <a:xfrm flipV="1">
                <a:off x="1818404" y="1233246"/>
                <a:ext cx="10326" cy="110619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6" name="Line 102"/>
              <p:cNvSpPr>
                <a:spLocks noChangeShapeType="1"/>
              </p:cNvSpPr>
              <p:nvPr/>
            </p:nvSpPr>
            <p:spPr bwMode="auto">
              <a:xfrm flipV="1">
                <a:off x="2120694" y="1308165"/>
                <a:ext cx="65715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7" name="Line 103"/>
              <p:cNvSpPr>
                <a:spLocks noChangeShapeType="1"/>
              </p:cNvSpPr>
              <p:nvPr/>
            </p:nvSpPr>
            <p:spPr bwMode="auto">
              <a:xfrm>
                <a:off x="2157495" y="1517375"/>
                <a:ext cx="83552" cy="50657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8" name="Oval 104"/>
              <p:cNvSpPr>
                <a:spLocks noChangeArrowheads="1"/>
              </p:cNvSpPr>
              <p:nvPr/>
            </p:nvSpPr>
            <p:spPr bwMode="auto">
              <a:xfrm>
                <a:off x="1215702" y="1353653"/>
                <a:ext cx="988543" cy="210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59" name="Line 105"/>
              <p:cNvSpPr>
                <a:spLocks noChangeShapeType="1"/>
              </p:cNvSpPr>
              <p:nvPr/>
            </p:nvSpPr>
            <p:spPr bwMode="auto">
              <a:xfrm flipH="1">
                <a:off x="1522686" y="1567378"/>
                <a:ext cx="21592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0" name="Line 106"/>
              <p:cNvSpPr>
                <a:spLocks noChangeShapeType="1"/>
              </p:cNvSpPr>
              <p:nvPr/>
            </p:nvSpPr>
            <p:spPr bwMode="auto">
              <a:xfrm flipH="1">
                <a:off x="1087459" y="1463238"/>
                <a:ext cx="122042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1" name="Line 107"/>
              <p:cNvSpPr>
                <a:spLocks noChangeShapeType="1"/>
              </p:cNvSpPr>
              <p:nvPr/>
            </p:nvSpPr>
            <p:spPr bwMode="auto">
              <a:xfrm flipH="1">
                <a:off x="1330234" y="1550183"/>
                <a:ext cx="5632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2" name="Line 108"/>
              <p:cNvSpPr>
                <a:spLocks noChangeShapeType="1"/>
              </p:cNvSpPr>
              <p:nvPr/>
            </p:nvSpPr>
            <p:spPr bwMode="auto">
              <a:xfrm>
                <a:off x="1408153" y="1260609"/>
                <a:ext cx="31919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" name="Line 109"/>
              <p:cNvSpPr>
                <a:spLocks noChangeShapeType="1"/>
              </p:cNvSpPr>
              <p:nvPr/>
            </p:nvSpPr>
            <p:spPr bwMode="auto">
              <a:xfrm flipH="1" flipV="1">
                <a:off x="1244615" y="1309853"/>
                <a:ext cx="47878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" name="Line 110"/>
              <p:cNvSpPr>
                <a:spLocks noChangeShapeType="1"/>
              </p:cNvSpPr>
              <p:nvPr/>
            </p:nvSpPr>
            <p:spPr bwMode="auto">
              <a:xfrm flipH="1" flipV="1">
                <a:off x="1593094" y="1240483"/>
                <a:ext cx="12204" cy="10338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5" name="Line 111"/>
              <p:cNvSpPr>
                <a:spLocks noChangeShapeType="1"/>
              </p:cNvSpPr>
              <p:nvPr/>
            </p:nvSpPr>
            <p:spPr bwMode="auto">
              <a:xfrm flipH="1">
                <a:off x="1192043" y="1522924"/>
                <a:ext cx="92940" cy="57894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6" name="Oval 112"/>
              <p:cNvSpPr>
                <a:spLocks noChangeArrowheads="1"/>
              </p:cNvSpPr>
              <p:nvPr/>
            </p:nvSpPr>
            <p:spPr bwMode="auto">
              <a:xfrm>
                <a:off x="1674769" y="1430155"/>
                <a:ext cx="55389" cy="43420"/>
              </a:xfrm>
              <a:prstGeom prst="ellipse">
                <a:avLst/>
              </a:prstGeom>
              <a:solidFill>
                <a:srgbClr val="11576A"/>
              </a:solidFill>
              <a:ln w="127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67" name="Line 113"/>
              <p:cNvSpPr>
                <a:spLocks noChangeShapeType="1"/>
              </p:cNvSpPr>
              <p:nvPr/>
            </p:nvSpPr>
            <p:spPr bwMode="auto">
              <a:xfrm>
                <a:off x="1704810" y="1126212"/>
                <a:ext cx="0" cy="312214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8" name="Line 114"/>
              <p:cNvSpPr>
                <a:spLocks noChangeShapeType="1"/>
              </p:cNvSpPr>
              <p:nvPr/>
            </p:nvSpPr>
            <p:spPr bwMode="auto">
              <a:xfrm flipH="1">
                <a:off x="2177020" y="1403262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9" name="Line 115"/>
              <p:cNvSpPr>
                <a:spLocks noChangeShapeType="1"/>
              </p:cNvSpPr>
              <p:nvPr/>
            </p:nvSpPr>
            <p:spPr bwMode="auto">
              <a:xfrm>
                <a:off x="2190163" y="1412580"/>
                <a:ext cx="0" cy="26879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0" name="Line 116"/>
              <p:cNvSpPr>
                <a:spLocks noChangeShapeType="1"/>
              </p:cNvSpPr>
              <p:nvPr/>
            </p:nvSpPr>
            <p:spPr bwMode="auto">
              <a:xfrm flipH="1">
                <a:off x="2157495" y="186136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1" name="Line 117"/>
              <p:cNvSpPr>
                <a:spLocks noChangeShapeType="1"/>
              </p:cNvSpPr>
              <p:nvPr/>
            </p:nvSpPr>
            <p:spPr bwMode="auto">
              <a:xfrm flipH="1">
                <a:off x="2177020" y="168342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2" name="Line 118"/>
              <p:cNvSpPr>
                <a:spLocks noChangeShapeType="1"/>
              </p:cNvSpPr>
              <p:nvPr/>
            </p:nvSpPr>
            <p:spPr bwMode="auto">
              <a:xfrm>
                <a:off x="2190163" y="1686543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" name="Line 119"/>
              <p:cNvSpPr>
                <a:spLocks noChangeShapeType="1"/>
              </p:cNvSpPr>
              <p:nvPr/>
            </p:nvSpPr>
            <p:spPr bwMode="auto">
              <a:xfrm>
                <a:off x="2190163" y="1863327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" name="Rectangle 120"/>
              <p:cNvSpPr>
                <a:spLocks noChangeArrowheads="1"/>
              </p:cNvSpPr>
              <p:nvPr/>
            </p:nvSpPr>
            <p:spPr bwMode="auto">
              <a:xfrm>
                <a:off x="1379955" y="1332979"/>
                <a:ext cx="193234" cy="194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1" hangingPunct="1">
                  <a:buFont typeface="Monotype Sorts" charset="0"/>
                  <a:buNone/>
                </a:pPr>
                <a:r>
                  <a:rPr lang="en-US" altLang="zh-CN" sz="1200" b="1" dirty="0" smtClean="0">
                    <a:solidFill>
                      <a:srgbClr val="11576A"/>
                    </a:solidFill>
                    <a:latin typeface="+mn-ea"/>
                    <a:cs typeface="宋体" charset="0"/>
                  </a:rPr>
                  <a:t>x</a:t>
                </a:r>
                <a:endPara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endParaRPr>
              </a:p>
            </p:txBody>
          </p:sp>
          <p:sp>
            <p:nvSpPr>
              <p:cNvPr id="575" name="Line 121"/>
              <p:cNvSpPr>
                <a:spLocks noChangeShapeType="1"/>
              </p:cNvSpPr>
              <p:nvPr/>
            </p:nvSpPr>
            <p:spPr bwMode="auto">
              <a:xfrm>
                <a:off x="2453327" y="1371629"/>
                <a:ext cx="0" cy="813618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6" name="组合 575"/>
            <p:cNvGrpSpPr/>
            <p:nvPr/>
          </p:nvGrpSpPr>
          <p:grpSpPr>
            <a:xfrm>
              <a:off x="4213771" y="1129404"/>
              <a:ext cx="1365868" cy="1116527"/>
              <a:chOff x="1087459" y="1126212"/>
              <a:chExt cx="1365868" cy="1116527"/>
            </a:xfrm>
          </p:grpSpPr>
          <p:sp>
            <p:nvSpPr>
              <p:cNvPr id="577" name="Line 86"/>
              <p:cNvSpPr>
                <a:spLocks noChangeShapeType="1"/>
              </p:cNvSpPr>
              <p:nvPr/>
            </p:nvSpPr>
            <p:spPr bwMode="auto">
              <a:xfrm>
                <a:off x="1701994" y="1834379"/>
                <a:ext cx="0" cy="408360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8" name="Line 87"/>
              <p:cNvSpPr>
                <a:spLocks noChangeShapeType="1"/>
              </p:cNvSpPr>
              <p:nvPr/>
            </p:nvSpPr>
            <p:spPr bwMode="auto">
              <a:xfrm flipH="1">
                <a:off x="2173266" y="1942931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9" name="Oval 88"/>
              <p:cNvSpPr>
                <a:spLocks noChangeArrowheads="1"/>
              </p:cNvSpPr>
              <p:nvPr/>
            </p:nvSpPr>
            <p:spPr bwMode="auto">
              <a:xfrm>
                <a:off x="1088027" y="1583161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80" name="Oval 89"/>
              <p:cNvSpPr>
                <a:spLocks noChangeArrowheads="1"/>
              </p:cNvSpPr>
              <p:nvPr/>
            </p:nvSpPr>
            <p:spPr bwMode="auto">
              <a:xfrm>
                <a:off x="1215702" y="1693780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81" name="Line 90"/>
              <p:cNvSpPr>
                <a:spLocks noChangeShapeType="1"/>
              </p:cNvSpPr>
              <p:nvPr/>
            </p:nvSpPr>
            <p:spPr bwMode="auto">
              <a:xfrm flipH="1">
                <a:off x="2173266" y="1765113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2" name="Oval 91"/>
              <p:cNvSpPr>
                <a:spLocks noChangeArrowheads="1"/>
              </p:cNvSpPr>
              <p:nvPr/>
            </p:nvSpPr>
            <p:spPr bwMode="auto">
              <a:xfrm>
                <a:off x="1088027" y="1398107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83" name="Oval 92"/>
              <p:cNvSpPr>
                <a:spLocks noChangeArrowheads="1"/>
              </p:cNvSpPr>
              <p:nvPr/>
            </p:nvSpPr>
            <p:spPr bwMode="auto">
              <a:xfrm>
                <a:off x="1215702" y="1524233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84" name="Line 93"/>
              <p:cNvSpPr>
                <a:spLocks noChangeShapeType="1"/>
              </p:cNvSpPr>
              <p:nvPr/>
            </p:nvSpPr>
            <p:spPr bwMode="auto">
              <a:xfrm flipH="1">
                <a:off x="2177020" y="1483901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5" name="Oval 94"/>
              <p:cNvSpPr>
                <a:spLocks noChangeArrowheads="1"/>
              </p:cNvSpPr>
              <p:nvPr/>
            </p:nvSpPr>
            <p:spPr bwMode="auto">
              <a:xfrm>
                <a:off x="1088027" y="1228560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86" name="Line 96"/>
              <p:cNvSpPr>
                <a:spLocks noChangeShapeType="1"/>
              </p:cNvSpPr>
              <p:nvPr/>
            </p:nvSpPr>
            <p:spPr bwMode="auto">
              <a:xfrm flipH="1">
                <a:off x="2208000" y="1456001"/>
                <a:ext cx="135185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7" name="Line 97"/>
              <p:cNvSpPr>
                <a:spLocks noChangeShapeType="1"/>
              </p:cNvSpPr>
              <p:nvPr/>
            </p:nvSpPr>
            <p:spPr bwMode="auto">
              <a:xfrm>
                <a:off x="1701994" y="1572927"/>
                <a:ext cx="0" cy="10958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" name="Line 98"/>
              <p:cNvSpPr>
                <a:spLocks noChangeShapeType="1"/>
              </p:cNvSpPr>
              <p:nvPr/>
            </p:nvSpPr>
            <p:spPr bwMode="auto">
              <a:xfrm flipH="1">
                <a:off x="1985507" y="1260609"/>
                <a:ext cx="38490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9" name="Line 99"/>
              <p:cNvSpPr>
                <a:spLocks noChangeShapeType="1"/>
              </p:cNvSpPr>
              <p:nvPr/>
            </p:nvSpPr>
            <p:spPr bwMode="auto">
              <a:xfrm>
                <a:off x="2046529" y="1540774"/>
                <a:ext cx="4881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0" name="Line 100"/>
              <p:cNvSpPr>
                <a:spLocks noChangeShapeType="1"/>
              </p:cNvSpPr>
              <p:nvPr/>
            </p:nvSpPr>
            <p:spPr bwMode="auto">
              <a:xfrm>
                <a:off x="1887874" y="1565690"/>
                <a:ext cx="15021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1" name="Line 101"/>
              <p:cNvSpPr>
                <a:spLocks noChangeShapeType="1"/>
              </p:cNvSpPr>
              <p:nvPr/>
            </p:nvSpPr>
            <p:spPr bwMode="auto">
              <a:xfrm flipV="1">
                <a:off x="1818404" y="1233246"/>
                <a:ext cx="10326" cy="110619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2" name="Line 102"/>
              <p:cNvSpPr>
                <a:spLocks noChangeShapeType="1"/>
              </p:cNvSpPr>
              <p:nvPr/>
            </p:nvSpPr>
            <p:spPr bwMode="auto">
              <a:xfrm flipV="1">
                <a:off x="2120694" y="1308165"/>
                <a:ext cx="65715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3" name="Line 103"/>
              <p:cNvSpPr>
                <a:spLocks noChangeShapeType="1"/>
              </p:cNvSpPr>
              <p:nvPr/>
            </p:nvSpPr>
            <p:spPr bwMode="auto">
              <a:xfrm>
                <a:off x="2157495" y="1517375"/>
                <a:ext cx="83552" cy="50657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" name="Oval 104"/>
              <p:cNvSpPr>
                <a:spLocks noChangeArrowheads="1"/>
              </p:cNvSpPr>
              <p:nvPr/>
            </p:nvSpPr>
            <p:spPr bwMode="auto">
              <a:xfrm>
                <a:off x="1215702" y="1353653"/>
                <a:ext cx="988543" cy="210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95" name="Line 105"/>
              <p:cNvSpPr>
                <a:spLocks noChangeShapeType="1"/>
              </p:cNvSpPr>
              <p:nvPr/>
            </p:nvSpPr>
            <p:spPr bwMode="auto">
              <a:xfrm flipH="1">
                <a:off x="1522686" y="1567378"/>
                <a:ext cx="21592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6" name="Line 106"/>
              <p:cNvSpPr>
                <a:spLocks noChangeShapeType="1"/>
              </p:cNvSpPr>
              <p:nvPr/>
            </p:nvSpPr>
            <p:spPr bwMode="auto">
              <a:xfrm flipH="1">
                <a:off x="1087459" y="1463238"/>
                <a:ext cx="122042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7" name="Line 107"/>
              <p:cNvSpPr>
                <a:spLocks noChangeShapeType="1"/>
              </p:cNvSpPr>
              <p:nvPr/>
            </p:nvSpPr>
            <p:spPr bwMode="auto">
              <a:xfrm flipH="1">
                <a:off x="1330234" y="1550183"/>
                <a:ext cx="5632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8" name="Line 108"/>
              <p:cNvSpPr>
                <a:spLocks noChangeShapeType="1"/>
              </p:cNvSpPr>
              <p:nvPr/>
            </p:nvSpPr>
            <p:spPr bwMode="auto">
              <a:xfrm>
                <a:off x="1408153" y="1260609"/>
                <a:ext cx="31919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9" name="Line 109"/>
              <p:cNvSpPr>
                <a:spLocks noChangeShapeType="1"/>
              </p:cNvSpPr>
              <p:nvPr/>
            </p:nvSpPr>
            <p:spPr bwMode="auto">
              <a:xfrm flipH="1" flipV="1">
                <a:off x="1244615" y="1309853"/>
                <a:ext cx="47878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0" name="Line 110"/>
              <p:cNvSpPr>
                <a:spLocks noChangeShapeType="1"/>
              </p:cNvSpPr>
              <p:nvPr/>
            </p:nvSpPr>
            <p:spPr bwMode="auto">
              <a:xfrm flipH="1" flipV="1">
                <a:off x="1593094" y="1240483"/>
                <a:ext cx="12204" cy="10338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1" name="Line 111"/>
              <p:cNvSpPr>
                <a:spLocks noChangeShapeType="1"/>
              </p:cNvSpPr>
              <p:nvPr/>
            </p:nvSpPr>
            <p:spPr bwMode="auto">
              <a:xfrm flipH="1">
                <a:off x="1192043" y="1522924"/>
                <a:ext cx="92940" cy="57894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2" name="Oval 112"/>
              <p:cNvSpPr>
                <a:spLocks noChangeArrowheads="1"/>
              </p:cNvSpPr>
              <p:nvPr/>
            </p:nvSpPr>
            <p:spPr bwMode="auto">
              <a:xfrm>
                <a:off x="1674769" y="1430155"/>
                <a:ext cx="55389" cy="43420"/>
              </a:xfrm>
              <a:prstGeom prst="ellipse">
                <a:avLst/>
              </a:prstGeom>
              <a:solidFill>
                <a:srgbClr val="11576A"/>
              </a:solidFill>
              <a:ln w="127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03" name="Line 113"/>
              <p:cNvSpPr>
                <a:spLocks noChangeShapeType="1"/>
              </p:cNvSpPr>
              <p:nvPr/>
            </p:nvSpPr>
            <p:spPr bwMode="auto">
              <a:xfrm>
                <a:off x="1704810" y="1126212"/>
                <a:ext cx="0" cy="312214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" name="Line 114"/>
              <p:cNvSpPr>
                <a:spLocks noChangeShapeType="1"/>
              </p:cNvSpPr>
              <p:nvPr/>
            </p:nvSpPr>
            <p:spPr bwMode="auto">
              <a:xfrm flipH="1">
                <a:off x="2177020" y="1403262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" name="Line 115"/>
              <p:cNvSpPr>
                <a:spLocks noChangeShapeType="1"/>
              </p:cNvSpPr>
              <p:nvPr/>
            </p:nvSpPr>
            <p:spPr bwMode="auto">
              <a:xfrm>
                <a:off x="2190163" y="1412580"/>
                <a:ext cx="0" cy="26879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6" name="Line 116"/>
              <p:cNvSpPr>
                <a:spLocks noChangeShapeType="1"/>
              </p:cNvSpPr>
              <p:nvPr/>
            </p:nvSpPr>
            <p:spPr bwMode="auto">
              <a:xfrm flipH="1">
                <a:off x="2157495" y="186136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" name="Line 117"/>
              <p:cNvSpPr>
                <a:spLocks noChangeShapeType="1"/>
              </p:cNvSpPr>
              <p:nvPr/>
            </p:nvSpPr>
            <p:spPr bwMode="auto">
              <a:xfrm flipH="1">
                <a:off x="2177020" y="168342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8" name="Line 118"/>
              <p:cNvSpPr>
                <a:spLocks noChangeShapeType="1"/>
              </p:cNvSpPr>
              <p:nvPr/>
            </p:nvSpPr>
            <p:spPr bwMode="auto">
              <a:xfrm>
                <a:off x="2190163" y="1686543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9" name="Line 119"/>
              <p:cNvSpPr>
                <a:spLocks noChangeShapeType="1"/>
              </p:cNvSpPr>
              <p:nvPr/>
            </p:nvSpPr>
            <p:spPr bwMode="auto">
              <a:xfrm>
                <a:off x="2190163" y="1863327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0" name="Rectangle 120"/>
              <p:cNvSpPr>
                <a:spLocks noChangeArrowheads="1"/>
              </p:cNvSpPr>
              <p:nvPr/>
            </p:nvSpPr>
            <p:spPr bwMode="auto">
              <a:xfrm>
                <a:off x="1379955" y="1332979"/>
                <a:ext cx="193234" cy="194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1" hangingPunct="1">
                  <a:buFont typeface="Monotype Sorts" charset="0"/>
                  <a:buNone/>
                </a:pPr>
                <a:r>
                  <a:rPr lang="en-US" altLang="zh-CN" sz="1200" b="1" dirty="0" smtClean="0">
                    <a:solidFill>
                      <a:srgbClr val="11576A"/>
                    </a:solidFill>
                    <a:latin typeface="+mn-ea"/>
                    <a:cs typeface="宋体" charset="0"/>
                  </a:rPr>
                  <a:t>x</a:t>
                </a:r>
                <a:endPara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endParaRPr>
              </a:p>
            </p:txBody>
          </p:sp>
          <p:sp>
            <p:nvSpPr>
              <p:cNvPr id="611" name="Line 121"/>
              <p:cNvSpPr>
                <a:spLocks noChangeShapeType="1"/>
              </p:cNvSpPr>
              <p:nvPr/>
            </p:nvSpPr>
            <p:spPr bwMode="auto">
              <a:xfrm>
                <a:off x="2453327" y="1371629"/>
                <a:ext cx="0" cy="813618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2" name="组合 611"/>
            <p:cNvGrpSpPr/>
            <p:nvPr/>
          </p:nvGrpSpPr>
          <p:grpSpPr>
            <a:xfrm>
              <a:off x="5826131" y="1120930"/>
              <a:ext cx="1365868" cy="1116527"/>
              <a:chOff x="1087459" y="1126212"/>
              <a:chExt cx="1365868" cy="1116527"/>
            </a:xfrm>
          </p:grpSpPr>
          <p:sp>
            <p:nvSpPr>
              <p:cNvPr id="613" name="Line 86"/>
              <p:cNvSpPr>
                <a:spLocks noChangeShapeType="1"/>
              </p:cNvSpPr>
              <p:nvPr/>
            </p:nvSpPr>
            <p:spPr bwMode="auto">
              <a:xfrm>
                <a:off x="1701994" y="1834379"/>
                <a:ext cx="0" cy="408360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" name="Line 87"/>
              <p:cNvSpPr>
                <a:spLocks noChangeShapeType="1"/>
              </p:cNvSpPr>
              <p:nvPr/>
            </p:nvSpPr>
            <p:spPr bwMode="auto">
              <a:xfrm flipH="1">
                <a:off x="2173266" y="1942931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" name="Oval 88"/>
              <p:cNvSpPr>
                <a:spLocks noChangeArrowheads="1"/>
              </p:cNvSpPr>
              <p:nvPr/>
            </p:nvSpPr>
            <p:spPr bwMode="auto">
              <a:xfrm>
                <a:off x="1088027" y="1583161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16" name="Oval 89"/>
              <p:cNvSpPr>
                <a:spLocks noChangeArrowheads="1"/>
              </p:cNvSpPr>
              <p:nvPr/>
            </p:nvSpPr>
            <p:spPr bwMode="auto">
              <a:xfrm>
                <a:off x="1215702" y="1693780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17" name="Line 90"/>
              <p:cNvSpPr>
                <a:spLocks noChangeShapeType="1"/>
              </p:cNvSpPr>
              <p:nvPr/>
            </p:nvSpPr>
            <p:spPr bwMode="auto">
              <a:xfrm flipH="1">
                <a:off x="2173266" y="1765113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" name="Oval 91"/>
              <p:cNvSpPr>
                <a:spLocks noChangeArrowheads="1"/>
              </p:cNvSpPr>
              <p:nvPr/>
            </p:nvSpPr>
            <p:spPr bwMode="auto">
              <a:xfrm>
                <a:off x="1088027" y="1398107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19" name="Oval 92"/>
              <p:cNvSpPr>
                <a:spLocks noChangeArrowheads="1"/>
              </p:cNvSpPr>
              <p:nvPr/>
            </p:nvSpPr>
            <p:spPr bwMode="auto">
              <a:xfrm>
                <a:off x="1215702" y="1524233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20" name="Line 93"/>
              <p:cNvSpPr>
                <a:spLocks noChangeShapeType="1"/>
              </p:cNvSpPr>
              <p:nvPr/>
            </p:nvSpPr>
            <p:spPr bwMode="auto">
              <a:xfrm flipH="1">
                <a:off x="2177020" y="1483901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" name="Oval 94"/>
              <p:cNvSpPr>
                <a:spLocks noChangeArrowheads="1"/>
              </p:cNvSpPr>
              <p:nvPr/>
            </p:nvSpPr>
            <p:spPr bwMode="auto">
              <a:xfrm>
                <a:off x="1088027" y="1228560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22" name="Line 96"/>
              <p:cNvSpPr>
                <a:spLocks noChangeShapeType="1"/>
              </p:cNvSpPr>
              <p:nvPr/>
            </p:nvSpPr>
            <p:spPr bwMode="auto">
              <a:xfrm flipH="1">
                <a:off x="2208000" y="1456001"/>
                <a:ext cx="135185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3" name="Line 97"/>
              <p:cNvSpPr>
                <a:spLocks noChangeShapeType="1"/>
              </p:cNvSpPr>
              <p:nvPr/>
            </p:nvSpPr>
            <p:spPr bwMode="auto">
              <a:xfrm>
                <a:off x="1701994" y="1572927"/>
                <a:ext cx="0" cy="10958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" name="Line 98"/>
              <p:cNvSpPr>
                <a:spLocks noChangeShapeType="1"/>
              </p:cNvSpPr>
              <p:nvPr/>
            </p:nvSpPr>
            <p:spPr bwMode="auto">
              <a:xfrm flipH="1">
                <a:off x="1985507" y="1260609"/>
                <a:ext cx="38490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" name="Line 99"/>
              <p:cNvSpPr>
                <a:spLocks noChangeShapeType="1"/>
              </p:cNvSpPr>
              <p:nvPr/>
            </p:nvSpPr>
            <p:spPr bwMode="auto">
              <a:xfrm>
                <a:off x="2046529" y="1540774"/>
                <a:ext cx="4881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" name="Line 100"/>
              <p:cNvSpPr>
                <a:spLocks noChangeShapeType="1"/>
              </p:cNvSpPr>
              <p:nvPr/>
            </p:nvSpPr>
            <p:spPr bwMode="auto">
              <a:xfrm>
                <a:off x="1887874" y="1565690"/>
                <a:ext cx="15021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7" name="Line 101"/>
              <p:cNvSpPr>
                <a:spLocks noChangeShapeType="1"/>
              </p:cNvSpPr>
              <p:nvPr/>
            </p:nvSpPr>
            <p:spPr bwMode="auto">
              <a:xfrm flipV="1">
                <a:off x="1818404" y="1233246"/>
                <a:ext cx="10326" cy="110619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8" name="Line 102"/>
              <p:cNvSpPr>
                <a:spLocks noChangeShapeType="1"/>
              </p:cNvSpPr>
              <p:nvPr/>
            </p:nvSpPr>
            <p:spPr bwMode="auto">
              <a:xfrm flipV="1">
                <a:off x="2120694" y="1308165"/>
                <a:ext cx="65715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9" name="Line 103"/>
              <p:cNvSpPr>
                <a:spLocks noChangeShapeType="1"/>
              </p:cNvSpPr>
              <p:nvPr/>
            </p:nvSpPr>
            <p:spPr bwMode="auto">
              <a:xfrm>
                <a:off x="2157495" y="1517375"/>
                <a:ext cx="83552" cy="50657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0" name="Oval 104"/>
              <p:cNvSpPr>
                <a:spLocks noChangeArrowheads="1"/>
              </p:cNvSpPr>
              <p:nvPr/>
            </p:nvSpPr>
            <p:spPr bwMode="auto">
              <a:xfrm>
                <a:off x="1215702" y="1353653"/>
                <a:ext cx="988543" cy="210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31" name="Line 105"/>
              <p:cNvSpPr>
                <a:spLocks noChangeShapeType="1"/>
              </p:cNvSpPr>
              <p:nvPr/>
            </p:nvSpPr>
            <p:spPr bwMode="auto">
              <a:xfrm flipH="1">
                <a:off x="1522686" y="1567378"/>
                <a:ext cx="21592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2" name="Line 106"/>
              <p:cNvSpPr>
                <a:spLocks noChangeShapeType="1"/>
              </p:cNvSpPr>
              <p:nvPr/>
            </p:nvSpPr>
            <p:spPr bwMode="auto">
              <a:xfrm flipH="1">
                <a:off x="1087459" y="1463238"/>
                <a:ext cx="122042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3" name="Line 107"/>
              <p:cNvSpPr>
                <a:spLocks noChangeShapeType="1"/>
              </p:cNvSpPr>
              <p:nvPr/>
            </p:nvSpPr>
            <p:spPr bwMode="auto">
              <a:xfrm flipH="1">
                <a:off x="1330234" y="1550183"/>
                <a:ext cx="5632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4" name="Line 108"/>
              <p:cNvSpPr>
                <a:spLocks noChangeShapeType="1"/>
              </p:cNvSpPr>
              <p:nvPr/>
            </p:nvSpPr>
            <p:spPr bwMode="auto">
              <a:xfrm>
                <a:off x="1408153" y="1260609"/>
                <a:ext cx="31919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" name="Line 109"/>
              <p:cNvSpPr>
                <a:spLocks noChangeShapeType="1"/>
              </p:cNvSpPr>
              <p:nvPr/>
            </p:nvSpPr>
            <p:spPr bwMode="auto">
              <a:xfrm flipH="1" flipV="1">
                <a:off x="1244615" y="1309853"/>
                <a:ext cx="47878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" name="Line 110"/>
              <p:cNvSpPr>
                <a:spLocks noChangeShapeType="1"/>
              </p:cNvSpPr>
              <p:nvPr/>
            </p:nvSpPr>
            <p:spPr bwMode="auto">
              <a:xfrm flipH="1" flipV="1">
                <a:off x="1593094" y="1240483"/>
                <a:ext cx="12204" cy="10338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7" name="Line 111"/>
              <p:cNvSpPr>
                <a:spLocks noChangeShapeType="1"/>
              </p:cNvSpPr>
              <p:nvPr/>
            </p:nvSpPr>
            <p:spPr bwMode="auto">
              <a:xfrm flipH="1">
                <a:off x="1192043" y="1522924"/>
                <a:ext cx="92940" cy="57894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8" name="Oval 112"/>
              <p:cNvSpPr>
                <a:spLocks noChangeArrowheads="1"/>
              </p:cNvSpPr>
              <p:nvPr/>
            </p:nvSpPr>
            <p:spPr bwMode="auto">
              <a:xfrm>
                <a:off x="1674769" y="1430155"/>
                <a:ext cx="55389" cy="43420"/>
              </a:xfrm>
              <a:prstGeom prst="ellipse">
                <a:avLst/>
              </a:prstGeom>
              <a:solidFill>
                <a:srgbClr val="11576A"/>
              </a:solidFill>
              <a:ln w="127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39" name="Line 113"/>
              <p:cNvSpPr>
                <a:spLocks noChangeShapeType="1"/>
              </p:cNvSpPr>
              <p:nvPr/>
            </p:nvSpPr>
            <p:spPr bwMode="auto">
              <a:xfrm>
                <a:off x="1704810" y="1126212"/>
                <a:ext cx="0" cy="312214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0" name="Line 114"/>
              <p:cNvSpPr>
                <a:spLocks noChangeShapeType="1"/>
              </p:cNvSpPr>
              <p:nvPr/>
            </p:nvSpPr>
            <p:spPr bwMode="auto">
              <a:xfrm flipH="1">
                <a:off x="2177020" y="1403262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1" name="Line 115"/>
              <p:cNvSpPr>
                <a:spLocks noChangeShapeType="1"/>
              </p:cNvSpPr>
              <p:nvPr/>
            </p:nvSpPr>
            <p:spPr bwMode="auto">
              <a:xfrm>
                <a:off x="2190163" y="1412580"/>
                <a:ext cx="0" cy="26879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2" name="Line 116"/>
              <p:cNvSpPr>
                <a:spLocks noChangeShapeType="1"/>
              </p:cNvSpPr>
              <p:nvPr/>
            </p:nvSpPr>
            <p:spPr bwMode="auto">
              <a:xfrm flipH="1">
                <a:off x="2157495" y="186136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3" name="Line 117"/>
              <p:cNvSpPr>
                <a:spLocks noChangeShapeType="1"/>
              </p:cNvSpPr>
              <p:nvPr/>
            </p:nvSpPr>
            <p:spPr bwMode="auto">
              <a:xfrm flipH="1">
                <a:off x="2177020" y="168342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4" name="Line 118"/>
              <p:cNvSpPr>
                <a:spLocks noChangeShapeType="1"/>
              </p:cNvSpPr>
              <p:nvPr/>
            </p:nvSpPr>
            <p:spPr bwMode="auto">
              <a:xfrm>
                <a:off x="2190163" y="1686543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" name="Line 119"/>
              <p:cNvSpPr>
                <a:spLocks noChangeShapeType="1"/>
              </p:cNvSpPr>
              <p:nvPr/>
            </p:nvSpPr>
            <p:spPr bwMode="auto">
              <a:xfrm>
                <a:off x="2190163" y="1863327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" name="Rectangle 120"/>
              <p:cNvSpPr>
                <a:spLocks noChangeArrowheads="1"/>
              </p:cNvSpPr>
              <p:nvPr/>
            </p:nvSpPr>
            <p:spPr bwMode="auto">
              <a:xfrm>
                <a:off x="1379955" y="1332979"/>
                <a:ext cx="193234" cy="194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1" hangingPunct="1">
                  <a:buFont typeface="Monotype Sorts" charset="0"/>
                  <a:buNone/>
                </a:pPr>
                <a:r>
                  <a:rPr lang="en-US" altLang="zh-CN" sz="1200" b="1" dirty="0" smtClean="0">
                    <a:solidFill>
                      <a:srgbClr val="11576A"/>
                    </a:solidFill>
                    <a:latin typeface="+mn-ea"/>
                    <a:cs typeface="宋体" charset="0"/>
                  </a:rPr>
                  <a:t>x</a:t>
                </a:r>
                <a:endPara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endParaRPr>
              </a:p>
            </p:txBody>
          </p:sp>
          <p:sp>
            <p:nvSpPr>
              <p:cNvPr id="647" name="Line 121"/>
              <p:cNvSpPr>
                <a:spLocks noChangeShapeType="1"/>
              </p:cNvSpPr>
              <p:nvPr/>
            </p:nvSpPr>
            <p:spPr bwMode="auto">
              <a:xfrm>
                <a:off x="2453327" y="1371629"/>
                <a:ext cx="0" cy="813618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8" name="组合 647"/>
            <p:cNvGrpSpPr/>
            <p:nvPr/>
          </p:nvGrpSpPr>
          <p:grpSpPr>
            <a:xfrm>
              <a:off x="7372113" y="1120930"/>
              <a:ext cx="1365868" cy="1116527"/>
              <a:chOff x="1087459" y="1126212"/>
              <a:chExt cx="1365868" cy="1116527"/>
            </a:xfrm>
          </p:grpSpPr>
          <p:sp>
            <p:nvSpPr>
              <p:cNvPr id="649" name="Line 86"/>
              <p:cNvSpPr>
                <a:spLocks noChangeShapeType="1"/>
              </p:cNvSpPr>
              <p:nvPr/>
            </p:nvSpPr>
            <p:spPr bwMode="auto">
              <a:xfrm>
                <a:off x="1701994" y="1834379"/>
                <a:ext cx="0" cy="408360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0" name="Line 87"/>
              <p:cNvSpPr>
                <a:spLocks noChangeShapeType="1"/>
              </p:cNvSpPr>
              <p:nvPr/>
            </p:nvSpPr>
            <p:spPr bwMode="auto">
              <a:xfrm flipH="1">
                <a:off x="2173266" y="1942931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1" name="Oval 88"/>
              <p:cNvSpPr>
                <a:spLocks noChangeArrowheads="1"/>
              </p:cNvSpPr>
              <p:nvPr/>
            </p:nvSpPr>
            <p:spPr bwMode="auto">
              <a:xfrm>
                <a:off x="1088027" y="1583161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52" name="Oval 89"/>
              <p:cNvSpPr>
                <a:spLocks noChangeArrowheads="1"/>
              </p:cNvSpPr>
              <p:nvPr/>
            </p:nvSpPr>
            <p:spPr bwMode="auto">
              <a:xfrm>
                <a:off x="1215702" y="1693780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53" name="Line 90"/>
              <p:cNvSpPr>
                <a:spLocks noChangeShapeType="1"/>
              </p:cNvSpPr>
              <p:nvPr/>
            </p:nvSpPr>
            <p:spPr bwMode="auto">
              <a:xfrm flipH="1">
                <a:off x="2173266" y="1765113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4" name="Oval 91"/>
              <p:cNvSpPr>
                <a:spLocks noChangeArrowheads="1"/>
              </p:cNvSpPr>
              <p:nvPr/>
            </p:nvSpPr>
            <p:spPr bwMode="auto">
              <a:xfrm>
                <a:off x="1088027" y="1398107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55" name="Oval 92"/>
              <p:cNvSpPr>
                <a:spLocks noChangeArrowheads="1"/>
              </p:cNvSpPr>
              <p:nvPr/>
            </p:nvSpPr>
            <p:spPr bwMode="auto">
              <a:xfrm>
                <a:off x="1215702" y="1524233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56" name="Line 93"/>
              <p:cNvSpPr>
                <a:spLocks noChangeShapeType="1"/>
              </p:cNvSpPr>
              <p:nvPr/>
            </p:nvSpPr>
            <p:spPr bwMode="auto">
              <a:xfrm flipH="1">
                <a:off x="2177020" y="1483901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7" name="Oval 94"/>
              <p:cNvSpPr>
                <a:spLocks noChangeArrowheads="1"/>
              </p:cNvSpPr>
              <p:nvPr/>
            </p:nvSpPr>
            <p:spPr bwMode="auto">
              <a:xfrm>
                <a:off x="1088027" y="1228560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58" name="Line 96"/>
              <p:cNvSpPr>
                <a:spLocks noChangeShapeType="1"/>
              </p:cNvSpPr>
              <p:nvPr/>
            </p:nvSpPr>
            <p:spPr bwMode="auto">
              <a:xfrm flipH="1">
                <a:off x="2208000" y="1456001"/>
                <a:ext cx="135185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9" name="Line 97"/>
              <p:cNvSpPr>
                <a:spLocks noChangeShapeType="1"/>
              </p:cNvSpPr>
              <p:nvPr/>
            </p:nvSpPr>
            <p:spPr bwMode="auto">
              <a:xfrm>
                <a:off x="1701994" y="1572927"/>
                <a:ext cx="0" cy="10958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0" name="Line 98"/>
              <p:cNvSpPr>
                <a:spLocks noChangeShapeType="1"/>
              </p:cNvSpPr>
              <p:nvPr/>
            </p:nvSpPr>
            <p:spPr bwMode="auto">
              <a:xfrm flipH="1">
                <a:off x="1985507" y="1260609"/>
                <a:ext cx="38490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1" name="Line 99"/>
              <p:cNvSpPr>
                <a:spLocks noChangeShapeType="1"/>
              </p:cNvSpPr>
              <p:nvPr/>
            </p:nvSpPr>
            <p:spPr bwMode="auto">
              <a:xfrm>
                <a:off x="2046529" y="1540774"/>
                <a:ext cx="4881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2" name="Line 100"/>
              <p:cNvSpPr>
                <a:spLocks noChangeShapeType="1"/>
              </p:cNvSpPr>
              <p:nvPr/>
            </p:nvSpPr>
            <p:spPr bwMode="auto">
              <a:xfrm>
                <a:off x="1887874" y="1565690"/>
                <a:ext cx="15021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3" name="Line 101"/>
              <p:cNvSpPr>
                <a:spLocks noChangeShapeType="1"/>
              </p:cNvSpPr>
              <p:nvPr/>
            </p:nvSpPr>
            <p:spPr bwMode="auto">
              <a:xfrm flipV="1">
                <a:off x="1818404" y="1233246"/>
                <a:ext cx="10326" cy="110619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4" name="Line 102"/>
              <p:cNvSpPr>
                <a:spLocks noChangeShapeType="1"/>
              </p:cNvSpPr>
              <p:nvPr/>
            </p:nvSpPr>
            <p:spPr bwMode="auto">
              <a:xfrm flipV="1">
                <a:off x="2120694" y="1308165"/>
                <a:ext cx="65715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" name="Line 103"/>
              <p:cNvSpPr>
                <a:spLocks noChangeShapeType="1"/>
              </p:cNvSpPr>
              <p:nvPr/>
            </p:nvSpPr>
            <p:spPr bwMode="auto">
              <a:xfrm>
                <a:off x="2157495" y="1517375"/>
                <a:ext cx="83552" cy="50657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" name="Oval 104"/>
              <p:cNvSpPr>
                <a:spLocks noChangeArrowheads="1"/>
              </p:cNvSpPr>
              <p:nvPr/>
            </p:nvSpPr>
            <p:spPr bwMode="auto">
              <a:xfrm>
                <a:off x="1215702" y="1353653"/>
                <a:ext cx="988543" cy="210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67" name="Line 105"/>
              <p:cNvSpPr>
                <a:spLocks noChangeShapeType="1"/>
              </p:cNvSpPr>
              <p:nvPr/>
            </p:nvSpPr>
            <p:spPr bwMode="auto">
              <a:xfrm flipH="1">
                <a:off x="1522686" y="1567378"/>
                <a:ext cx="21592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8" name="Line 106"/>
              <p:cNvSpPr>
                <a:spLocks noChangeShapeType="1"/>
              </p:cNvSpPr>
              <p:nvPr/>
            </p:nvSpPr>
            <p:spPr bwMode="auto">
              <a:xfrm flipH="1">
                <a:off x="1087459" y="1463238"/>
                <a:ext cx="122042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9" name="Line 107"/>
              <p:cNvSpPr>
                <a:spLocks noChangeShapeType="1"/>
              </p:cNvSpPr>
              <p:nvPr/>
            </p:nvSpPr>
            <p:spPr bwMode="auto">
              <a:xfrm flipH="1">
                <a:off x="1330234" y="1550183"/>
                <a:ext cx="5632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0" name="Line 108"/>
              <p:cNvSpPr>
                <a:spLocks noChangeShapeType="1"/>
              </p:cNvSpPr>
              <p:nvPr/>
            </p:nvSpPr>
            <p:spPr bwMode="auto">
              <a:xfrm>
                <a:off x="1408153" y="1260609"/>
                <a:ext cx="31919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1" name="Line 109"/>
              <p:cNvSpPr>
                <a:spLocks noChangeShapeType="1"/>
              </p:cNvSpPr>
              <p:nvPr/>
            </p:nvSpPr>
            <p:spPr bwMode="auto">
              <a:xfrm flipH="1" flipV="1">
                <a:off x="1244615" y="1309853"/>
                <a:ext cx="47878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2" name="Line 110"/>
              <p:cNvSpPr>
                <a:spLocks noChangeShapeType="1"/>
              </p:cNvSpPr>
              <p:nvPr/>
            </p:nvSpPr>
            <p:spPr bwMode="auto">
              <a:xfrm flipH="1" flipV="1">
                <a:off x="1593094" y="1240483"/>
                <a:ext cx="12204" cy="10338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3" name="Line 111"/>
              <p:cNvSpPr>
                <a:spLocks noChangeShapeType="1"/>
              </p:cNvSpPr>
              <p:nvPr/>
            </p:nvSpPr>
            <p:spPr bwMode="auto">
              <a:xfrm flipH="1">
                <a:off x="1192043" y="1522924"/>
                <a:ext cx="92940" cy="57894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4" name="Oval 112"/>
              <p:cNvSpPr>
                <a:spLocks noChangeArrowheads="1"/>
              </p:cNvSpPr>
              <p:nvPr/>
            </p:nvSpPr>
            <p:spPr bwMode="auto">
              <a:xfrm>
                <a:off x="1674769" y="1430155"/>
                <a:ext cx="55389" cy="43420"/>
              </a:xfrm>
              <a:prstGeom prst="ellipse">
                <a:avLst/>
              </a:prstGeom>
              <a:solidFill>
                <a:srgbClr val="11576A"/>
              </a:solidFill>
              <a:ln w="127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75" name="Line 113"/>
              <p:cNvSpPr>
                <a:spLocks noChangeShapeType="1"/>
              </p:cNvSpPr>
              <p:nvPr/>
            </p:nvSpPr>
            <p:spPr bwMode="auto">
              <a:xfrm>
                <a:off x="1704810" y="1126212"/>
                <a:ext cx="0" cy="312214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" name="Line 114"/>
              <p:cNvSpPr>
                <a:spLocks noChangeShapeType="1"/>
              </p:cNvSpPr>
              <p:nvPr/>
            </p:nvSpPr>
            <p:spPr bwMode="auto">
              <a:xfrm flipH="1">
                <a:off x="2177020" y="1403262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" name="Line 115"/>
              <p:cNvSpPr>
                <a:spLocks noChangeShapeType="1"/>
              </p:cNvSpPr>
              <p:nvPr/>
            </p:nvSpPr>
            <p:spPr bwMode="auto">
              <a:xfrm>
                <a:off x="2190163" y="1412580"/>
                <a:ext cx="0" cy="26879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8" name="Line 116"/>
              <p:cNvSpPr>
                <a:spLocks noChangeShapeType="1"/>
              </p:cNvSpPr>
              <p:nvPr/>
            </p:nvSpPr>
            <p:spPr bwMode="auto">
              <a:xfrm flipH="1">
                <a:off x="2157495" y="186136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" name="Line 117"/>
              <p:cNvSpPr>
                <a:spLocks noChangeShapeType="1"/>
              </p:cNvSpPr>
              <p:nvPr/>
            </p:nvSpPr>
            <p:spPr bwMode="auto">
              <a:xfrm flipH="1">
                <a:off x="2177020" y="168342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" name="Line 118"/>
              <p:cNvSpPr>
                <a:spLocks noChangeShapeType="1"/>
              </p:cNvSpPr>
              <p:nvPr/>
            </p:nvSpPr>
            <p:spPr bwMode="auto">
              <a:xfrm>
                <a:off x="2190163" y="1686543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1" name="Line 119"/>
              <p:cNvSpPr>
                <a:spLocks noChangeShapeType="1"/>
              </p:cNvSpPr>
              <p:nvPr/>
            </p:nvSpPr>
            <p:spPr bwMode="auto">
              <a:xfrm>
                <a:off x="2190163" y="1863327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2" name="Rectangle 120"/>
              <p:cNvSpPr>
                <a:spLocks noChangeArrowheads="1"/>
              </p:cNvSpPr>
              <p:nvPr/>
            </p:nvSpPr>
            <p:spPr bwMode="auto">
              <a:xfrm>
                <a:off x="1379955" y="1332979"/>
                <a:ext cx="193234" cy="194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1" hangingPunct="1">
                  <a:buFont typeface="Monotype Sorts" charset="0"/>
                  <a:buNone/>
                </a:pPr>
                <a:r>
                  <a:rPr lang="en-US" altLang="zh-CN" sz="1200" b="1" dirty="0" smtClean="0">
                    <a:solidFill>
                      <a:srgbClr val="11576A"/>
                    </a:solidFill>
                    <a:latin typeface="+mn-ea"/>
                    <a:cs typeface="宋体" charset="0"/>
                  </a:rPr>
                  <a:t>x</a:t>
                </a:r>
                <a:endPara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endParaRPr>
              </a:p>
            </p:txBody>
          </p:sp>
          <p:sp>
            <p:nvSpPr>
              <p:cNvPr id="683" name="Line 121"/>
              <p:cNvSpPr>
                <a:spLocks noChangeShapeType="1"/>
              </p:cNvSpPr>
              <p:nvPr/>
            </p:nvSpPr>
            <p:spPr bwMode="auto">
              <a:xfrm>
                <a:off x="2453327" y="1371629"/>
                <a:ext cx="0" cy="813618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RAID-5: </a:t>
            </a:r>
            <a:r>
              <a:rPr lang="zh-CN" altLang="en-US" dirty="0" smtClean="0"/>
              <a:t>带分布式校验的</a:t>
            </a:r>
            <a:r>
              <a:rPr lang="zh-CN" altLang="en-US" dirty="0"/>
              <a:t>磁盘</a:t>
            </a:r>
            <a:r>
              <a:rPr lang="zh-CN" altLang="en-US" dirty="0" smtClean="0"/>
              <a:t>条带化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36" name="直接连接符 435"/>
          <p:cNvCxnSpPr/>
          <p:nvPr/>
        </p:nvCxnSpPr>
        <p:spPr>
          <a:xfrm rot="5400000">
            <a:off x="-7072394" y="1428742"/>
            <a:ext cx="88583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14414" y="2314598"/>
            <a:ext cx="7358114" cy="2614606"/>
            <a:chOff x="1214414" y="2314598"/>
            <a:chExt cx="7358114" cy="2614606"/>
          </a:xfrm>
        </p:grpSpPr>
        <p:sp>
          <p:nvSpPr>
            <p:cNvPr id="467" name="AutoShape 3"/>
            <p:cNvSpPr>
              <a:spLocks noChangeArrowheads="1"/>
            </p:cNvSpPr>
            <p:nvPr/>
          </p:nvSpPr>
          <p:spPr bwMode="auto">
            <a:xfrm>
              <a:off x="1214414" y="2314598"/>
              <a:ext cx="1071570" cy="2614606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000">
                <a:latin typeface="+mn-ea"/>
                <a:cs typeface="宋体" charset="0"/>
              </a:endParaRPr>
            </a:p>
          </p:txBody>
        </p:sp>
        <p:sp>
          <p:nvSpPr>
            <p:cNvPr id="485" name="AutoShape 3"/>
            <p:cNvSpPr>
              <a:spLocks noChangeArrowheads="1"/>
            </p:cNvSpPr>
            <p:nvPr/>
          </p:nvSpPr>
          <p:spPr bwMode="auto">
            <a:xfrm>
              <a:off x="2714612" y="2314598"/>
              <a:ext cx="1071570" cy="2614606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000">
                <a:ea typeface="宋体" charset="0"/>
                <a:cs typeface="宋体" charset="0"/>
              </a:endParaRPr>
            </a:p>
          </p:txBody>
        </p:sp>
        <p:sp>
          <p:nvSpPr>
            <p:cNvPr id="495" name="AutoShape 3"/>
            <p:cNvSpPr>
              <a:spLocks noChangeArrowheads="1"/>
            </p:cNvSpPr>
            <p:nvPr/>
          </p:nvSpPr>
          <p:spPr bwMode="auto">
            <a:xfrm>
              <a:off x="4357686" y="2314598"/>
              <a:ext cx="1071570" cy="2614606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000">
                <a:ea typeface="宋体" charset="0"/>
                <a:cs typeface="宋体" charset="0"/>
              </a:endParaRPr>
            </a:p>
          </p:txBody>
        </p:sp>
        <p:sp>
          <p:nvSpPr>
            <p:cNvPr id="505" name="AutoShape 3"/>
            <p:cNvSpPr>
              <a:spLocks noChangeArrowheads="1"/>
            </p:cNvSpPr>
            <p:nvPr/>
          </p:nvSpPr>
          <p:spPr bwMode="auto">
            <a:xfrm>
              <a:off x="5929322" y="2314598"/>
              <a:ext cx="1071570" cy="2614606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000">
                <a:ea typeface="宋体" charset="0"/>
                <a:cs typeface="宋体" charset="0"/>
              </a:endParaRPr>
            </a:p>
          </p:txBody>
        </p:sp>
        <p:sp>
          <p:nvSpPr>
            <p:cNvPr id="515" name="AutoShape 3"/>
            <p:cNvSpPr>
              <a:spLocks noChangeArrowheads="1"/>
            </p:cNvSpPr>
            <p:nvPr/>
          </p:nvSpPr>
          <p:spPr bwMode="auto">
            <a:xfrm>
              <a:off x="7500958" y="2314598"/>
              <a:ext cx="1071570" cy="2614606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000">
                <a:ea typeface="宋体" charset="0"/>
                <a:cs typeface="宋体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6866" y="2399846"/>
            <a:ext cx="8091529" cy="591364"/>
            <a:chOff x="256866" y="2399846"/>
            <a:chExt cx="8091529" cy="591364"/>
          </a:xfrm>
        </p:grpSpPr>
        <p:sp>
          <p:nvSpPr>
            <p:cNvPr id="463" name="Text Box 162"/>
            <p:cNvSpPr txBox="1">
              <a:spLocks noChangeArrowheads="1"/>
            </p:cNvSpPr>
            <p:nvPr/>
          </p:nvSpPr>
          <p:spPr bwMode="auto">
            <a:xfrm>
              <a:off x="256866" y="2446445"/>
              <a:ext cx="877163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x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485652" y="2399846"/>
              <a:ext cx="6862743" cy="565801"/>
              <a:chOff x="1485652" y="2399846"/>
              <a:chExt cx="6862743" cy="565801"/>
            </a:xfrm>
          </p:grpSpPr>
          <p:sp>
            <p:nvSpPr>
              <p:cNvPr id="476" name="矩形 475"/>
              <p:cNvSpPr>
                <a:spLocks noChangeAspect="1"/>
              </p:cNvSpPr>
              <p:nvPr/>
            </p:nvSpPr>
            <p:spPr>
              <a:xfrm>
                <a:off x="1485652" y="2399846"/>
                <a:ext cx="540000" cy="54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472" name="Text Box 142"/>
              <p:cNvSpPr txBox="1">
                <a:spLocks noChangeArrowheads="1"/>
              </p:cNvSpPr>
              <p:nvPr/>
            </p:nvSpPr>
            <p:spPr bwMode="auto">
              <a:xfrm>
                <a:off x="1556679" y="2415881"/>
                <a:ext cx="405880" cy="549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8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9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10</a:t>
                </a:r>
              </a:p>
            </p:txBody>
          </p:sp>
          <p:sp>
            <p:nvSpPr>
              <p:cNvPr id="486" name="矩形 485"/>
              <p:cNvSpPr>
                <a:spLocks noChangeAspect="1"/>
              </p:cNvSpPr>
              <p:nvPr/>
            </p:nvSpPr>
            <p:spPr>
              <a:xfrm>
                <a:off x="2985850" y="2399846"/>
                <a:ext cx="540000" cy="54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7" name="Text Box 142"/>
              <p:cNvSpPr txBox="1">
                <a:spLocks noChangeArrowheads="1"/>
              </p:cNvSpPr>
              <p:nvPr/>
            </p:nvSpPr>
            <p:spPr bwMode="auto">
              <a:xfrm>
                <a:off x="3056877" y="2415881"/>
                <a:ext cx="405880" cy="549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11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12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13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</p:txBody>
          </p:sp>
          <p:sp>
            <p:nvSpPr>
              <p:cNvPr id="496" name="矩形 495"/>
              <p:cNvSpPr>
                <a:spLocks noChangeAspect="1"/>
              </p:cNvSpPr>
              <p:nvPr/>
            </p:nvSpPr>
            <p:spPr>
              <a:xfrm>
                <a:off x="4628924" y="2399846"/>
                <a:ext cx="540000" cy="54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Text Box 142"/>
              <p:cNvSpPr txBox="1">
                <a:spLocks noChangeArrowheads="1"/>
              </p:cNvSpPr>
              <p:nvPr/>
            </p:nvSpPr>
            <p:spPr bwMode="auto">
              <a:xfrm>
                <a:off x="4699951" y="2415881"/>
                <a:ext cx="405880" cy="549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14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15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0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</p:txBody>
          </p:sp>
          <p:sp>
            <p:nvSpPr>
              <p:cNvPr id="506" name="矩形 505"/>
              <p:cNvSpPr>
                <a:spLocks noChangeAspect="1"/>
              </p:cNvSpPr>
              <p:nvPr/>
            </p:nvSpPr>
            <p:spPr>
              <a:xfrm>
                <a:off x="6200560" y="2399846"/>
                <a:ext cx="540000" cy="54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Text Box 142"/>
              <p:cNvSpPr txBox="1">
                <a:spLocks noChangeArrowheads="1"/>
              </p:cNvSpPr>
              <p:nvPr/>
            </p:nvSpPr>
            <p:spPr bwMode="auto">
              <a:xfrm>
                <a:off x="6327470" y="2415881"/>
                <a:ext cx="295273" cy="5447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2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3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</p:txBody>
          </p:sp>
          <p:sp>
            <p:nvSpPr>
              <p:cNvPr id="516" name="矩形 515"/>
              <p:cNvSpPr>
                <a:spLocks noChangeAspect="1"/>
              </p:cNvSpPr>
              <p:nvPr/>
            </p:nvSpPr>
            <p:spPr>
              <a:xfrm>
                <a:off x="7772196" y="2399846"/>
                <a:ext cx="540000" cy="540000"/>
              </a:xfrm>
              <a:prstGeom prst="rect">
                <a:avLst/>
              </a:prstGeom>
              <a:gradFill>
                <a:gsLst>
                  <a:gs pos="100000">
                    <a:srgbClr val="330033"/>
                  </a:gs>
                  <a:gs pos="0">
                    <a:srgbClr val="CC66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1" name="Text Box 163"/>
              <p:cNvSpPr txBox="1">
                <a:spLocks noChangeArrowheads="1"/>
              </p:cNvSpPr>
              <p:nvPr/>
            </p:nvSpPr>
            <p:spPr bwMode="auto">
              <a:xfrm>
                <a:off x="7727712" y="2428874"/>
                <a:ext cx="620683" cy="504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buFont typeface="Monotype Sorts" charset="0"/>
                  <a:buNone/>
                </a:pPr>
                <a:r>
                  <a:rPr lang="zh-CN" altLang="en-US" sz="11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数据块</a:t>
                </a:r>
                <a:endParaRPr lang="en-US" altLang="zh-CN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80000"/>
                  </a:lnSpc>
                  <a:buFont typeface="Monotype Sorts" charset="0"/>
                  <a:buNone/>
                </a:pPr>
                <a:r>
                  <a:rPr lang="en-US" altLang="zh-CN" sz="11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x</a:t>
                </a:r>
                <a:endParaRPr lang="en-US" altLang="zh-CN" sz="11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80000"/>
                  </a:lnSpc>
                  <a:buFont typeface="Monotype Sorts" charset="0"/>
                  <a:buNone/>
                </a:pPr>
                <a:r>
                  <a:rPr lang="zh-CN" altLang="en-US" sz="11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校验和</a:t>
                </a:r>
                <a:endParaRPr lang="en-US" altLang="zh-CN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56866" y="3676658"/>
            <a:ext cx="8055330" cy="552385"/>
            <a:chOff x="256866" y="3676658"/>
            <a:chExt cx="8055330" cy="552385"/>
          </a:xfrm>
        </p:grpSpPr>
        <p:sp>
          <p:nvSpPr>
            <p:cNvPr id="465" name="Text Box 164"/>
            <p:cNvSpPr txBox="1">
              <a:spLocks noChangeArrowheads="1"/>
            </p:cNvSpPr>
            <p:nvPr/>
          </p:nvSpPr>
          <p:spPr bwMode="auto">
            <a:xfrm>
              <a:off x="256866" y="3676658"/>
              <a:ext cx="877163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x+2</a:t>
              </a:r>
            </a:p>
          </p:txBody>
        </p:sp>
        <p:sp>
          <p:nvSpPr>
            <p:cNvPr id="478" name="矩形 477"/>
            <p:cNvSpPr>
              <a:spLocks noChangeAspect="1"/>
            </p:cNvSpPr>
            <p:nvPr/>
          </p:nvSpPr>
          <p:spPr>
            <a:xfrm>
              <a:off x="1485652" y="3685730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81" name="Text Box 142"/>
            <p:cNvSpPr txBox="1">
              <a:spLocks noChangeArrowheads="1"/>
            </p:cNvSpPr>
            <p:nvPr/>
          </p:nvSpPr>
          <p:spPr bwMode="auto">
            <a:xfrm>
              <a:off x="1574462" y="3684278"/>
              <a:ext cx="360996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m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n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o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489" name="矩形 488"/>
            <p:cNvSpPr>
              <a:spLocks noChangeAspect="1"/>
            </p:cNvSpPr>
            <p:nvPr/>
          </p:nvSpPr>
          <p:spPr>
            <a:xfrm>
              <a:off x="2985850" y="3685730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矩形 498"/>
            <p:cNvSpPr>
              <a:spLocks noChangeAspect="1"/>
            </p:cNvSpPr>
            <p:nvPr/>
          </p:nvSpPr>
          <p:spPr>
            <a:xfrm>
              <a:off x="4628924" y="3685730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Text Box 142"/>
            <p:cNvSpPr txBox="1">
              <a:spLocks noChangeArrowheads="1"/>
            </p:cNvSpPr>
            <p:nvPr/>
          </p:nvSpPr>
          <p:spPr bwMode="auto">
            <a:xfrm>
              <a:off x="4717734" y="3684278"/>
              <a:ext cx="304892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p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q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r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09" name="矩形 508"/>
            <p:cNvSpPr>
              <a:spLocks noChangeAspect="1"/>
            </p:cNvSpPr>
            <p:nvPr/>
          </p:nvSpPr>
          <p:spPr>
            <a:xfrm>
              <a:off x="6200560" y="3685730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Text Box 142"/>
            <p:cNvSpPr txBox="1">
              <a:spLocks noChangeArrowheads="1"/>
            </p:cNvSpPr>
            <p:nvPr/>
          </p:nvSpPr>
          <p:spPr bwMode="auto">
            <a:xfrm>
              <a:off x="6312230" y="3684278"/>
              <a:ext cx="303288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s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t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u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19" name="矩形 518"/>
            <p:cNvSpPr>
              <a:spLocks noChangeAspect="1"/>
            </p:cNvSpPr>
            <p:nvPr/>
          </p:nvSpPr>
          <p:spPr>
            <a:xfrm>
              <a:off x="7772196" y="3685730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Text Box 142"/>
            <p:cNvSpPr txBox="1">
              <a:spLocks noChangeArrowheads="1"/>
            </p:cNvSpPr>
            <p:nvPr/>
          </p:nvSpPr>
          <p:spPr bwMode="auto">
            <a:xfrm>
              <a:off x="7861006" y="3684278"/>
              <a:ext cx="336952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v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w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x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25" name="Text Box 163"/>
            <p:cNvSpPr txBox="1">
              <a:spLocks noChangeArrowheads="1"/>
            </p:cNvSpPr>
            <p:nvPr/>
          </p:nvSpPr>
          <p:spPr bwMode="auto">
            <a:xfrm>
              <a:off x="2944225" y="3714758"/>
              <a:ext cx="620683" cy="50424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1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x+2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校验和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6866" y="3010856"/>
            <a:ext cx="8046984" cy="629400"/>
            <a:chOff x="256866" y="3010856"/>
            <a:chExt cx="8046984" cy="629400"/>
          </a:xfrm>
        </p:grpSpPr>
        <p:sp>
          <p:nvSpPr>
            <p:cNvPr id="464" name="Text Box 163"/>
            <p:cNvSpPr txBox="1">
              <a:spLocks noChangeArrowheads="1"/>
            </p:cNvSpPr>
            <p:nvPr/>
          </p:nvSpPr>
          <p:spPr bwMode="auto">
            <a:xfrm>
              <a:off x="256866" y="3073397"/>
              <a:ext cx="877163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x+1</a:t>
              </a:r>
            </a:p>
          </p:txBody>
        </p:sp>
        <p:sp>
          <p:nvSpPr>
            <p:cNvPr id="477" name="矩形 476"/>
            <p:cNvSpPr>
              <a:spLocks noChangeAspect="1"/>
            </p:cNvSpPr>
            <p:nvPr/>
          </p:nvSpPr>
          <p:spPr>
            <a:xfrm>
              <a:off x="1485652" y="3042788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80" name="Text Box 163"/>
            <p:cNvSpPr txBox="1">
              <a:spLocks noChangeArrowheads="1"/>
            </p:cNvSpPr>
            <p:nvPr/>
          </p:nvSpPr>
          <p:spPr bwMode="auto">
            <a:xfrm>
              <a:off x="1435689" y="3071816"/>
              <a:ext cx="620683" cy="50424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1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x+1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校验和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488" name="矩形 487"/>
            <p:cNvSpPr>
              <a:spLocks noChangeAspect="1"/>
            </p:cNvSpPr>
            <p:nvPr/>
          </p:nvSpPr>
          <p:spPr>
            <a:xfrm>
              <a:off x="2985850" y="3042788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Text Box 163"/>
            <p:cNvSpPr txBox="1">
              <a:spLocks noChangeArrowheads="1"/>
            </p:cNvSpPr>
            <p:nvPr/>
          </p:nvSpPr>
          <p:spPr bwMode="auto">
            <a:xfrm>
              <a:off x="3098383" y="3010856"/>
              <a:ext cx="304891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a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b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c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498" name="矩形 497"/>
            <p:cNvSpPr>
              <a:spLocks noChangeAspect="1"/>
            </p:cNvSpPr>
            <p:nvPr/>
          </p:nvSpPr>
          <p:spPr>
            <a:xfrm>
              <a:off x="4628924" y="3042788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矩形 507"/>
            <p:cNvSpPr>
              <a:spLocks noChangeAspect="1"/>
            </p:cNvSpPr>
            <p:nvPr/>
          </p:nvSpPr>
          <p:spPr>
            <a:xfrm>
              <a:off x="6200560" y="3042788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Text Box 142"/>
            <p:cNvSpPr txBox="1">
              <a:spLocks noChangeArrowheads="1"/>
            </p:cNvSpPr>
            <p:nvPr/>
          </p:nvSpPr>
          <p:spPr bwMode="auto">
            <a:xfrm>
              <a:off x="6327470" y="3069753"/>
              <a:ext cx="303288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g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h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i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18" name="矩形 517"/>
            <p:cNvSpPr>
              <a:spLocks noChangeAspect="1"/>
            </p:cNvSpPr>
            <p:nvPr/>
          </p:nvSpPr>
          <p:spPr>
            <a:xfrm>
              <a:off x="7763850" y="3048956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Text Box 142"/>
            <p:cNvSpPr txBox="1">
              <a:spLocks noChangeArrowheads="1"/>
            </p:cNvSpPr>
            <p:nvPr/>
          </p:nvSpPr>
          <p:spPr bwMode="auto">
            <a:xfrm>
              <a:off x="7881008" y="3056576"/>
              <a:ext cx="295273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j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k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1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26" name="Text Box 163"/>
            <p:cNvSpPr txBox="1">
              <a:spLocks noChangeArrowheads="1"/>
            </p:cNvSpPr>
            <p:nvPr/>
          </p:nvSpPr>
          <p:spPr bwMode="auto">
            <a:xfrm>
              <a:off x="4748214" y="3030858"/>
              <a:ext cx="304891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d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e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f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6866" y="4319600"/>
            <a:ext cx="8055330" cy="560005"/>
            <a:chOff x="256866" y="4319600"/>
            <a:chExt cx="8055330" cy="560005"/>
          </a:xfrm>
        </p:grpSpPr>
        <p:sp>
          <p:nvSpPr>
            <p:cNvPr id="466" name="Text Box 165"/>
            <p:cNvSpPr txBox="1">
              <a:spLocks noChangeArrowheads="1"/>
            </p:cNvSpPr>
            <p:nvPr/>
          </p:nvSpPr>
          <p:spPr bwMode="auto">
            <a:xfrm>
              <a:off x="256866" y="4319600"/>
              <a:ext cx="877163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x+3</a:t>
              </a:r>
            </a:p>
          </p:txBody>
        </p:sp>
        <p:sp>
          <p:nvSpPr>
            <p:cNvPr id="479" name="矩形 478"/>
            <p:cNvSpPr>
              <a:spLocks noChangeAspect="1"/>
            </p:cNvSpPr>
            <p:nvPr/>
          </p:nvSpPr>
          <p:spPr>
            <a:xfrm>
              <a:off x="1485652" y="4328672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82" name="Text Box 142"/>
            <p:cNvSpPr txBox="1">
              <a:spLocks noChangeArrowheads="1"/>
            </p:cNvSpPr>
            <p:nvPr/>
          </p:nvSpPr>
          <p:spPr bwMode="auto">
            <a:xfrm>
              <a:off x="1551602" y="4334840"/>
              <a:ext cx="393056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y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z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aa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490" name="矩形 489"/>
            <p:cNvSpPr>
              <a:spLocks noChangeAspect="1"/>
            </p:cNvSpPr>
            <p:nvPr/>
          </p:nvSpPr>
          <p:spPr>
            <a:xfrm>
              <a:off x="2985850" y="4328672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Text Box 142"/>
            <p:cNvSpPr txBox="1">
              <a:spLocks noChangeArrowheads="1"/>
            </p:cNvSpPr>
            <p:nvPr/>
          </p:nvSpPr>
          <p:spPr bwMode="auto">
            <a:xfrm>
              <a:off x="3051800" y="4334840"/>
              <a:ext cx="425116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bb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cc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dd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00" name="矩形 499"/>
            <p:cNvSpPr>
              <a:spLocks noChangeAspect="1"/>
            </p:cNvSpPr>
            <p:nvPr/>
          </p:nvSpPr>
          <p:spPr>
            <a:xfrm>
              <a:off x="4628924" y="4328672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矩形 509"/>
            <p:cNvSpPr>
              <a:spLocks noChangeAspect="1"/>
            </p:cNvSpPr>
            <p:nvPr/>
          </p:nvSpPr>
          <p:spPr>
            <a:xfrm>
              <a:off x="6200560" y="4328672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Text Box 142"/>
            <p:cNvSpPr txBox="1">
              <a:spLocks noChangeArrowheads="1"/>
            </p:cNvSpPr>
            <p:nvPr/>
          </p:nvSpPr>
          <p:spPr bwMode="auto">
            <a:xfrm>
              <a:off x="6266510" y="4334840"/>
              <a:ext cx="421910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ee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ff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gg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20" name="矩形 519"/>
            <p:cNvSpPr>
              <a:spLocks noChangeAspect="1"/>
            </p:cNvSpPr>
            <p:nvPr/>
          </p:nvSpPr>
          <p:spPr>
            <a:xfrm>
              <a:off x="7772196" y="4328672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Text Box 142"/>
            <p:cNvSpPr txBox="1">
              <a:spLocks noChangeArrowheads="1"/>
            </p:cNvSpPr>
            <p:nvPr/>
          </p:nvSpPr>
          <p:spPr bwMode="auto">
            <a:xfrm>
              <a:off x="7838146" y="4334840"/>
              <a:ext cx="415498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hh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ii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jj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27" name="Text Box 163"/>
            <p:cNvSpPr txBox="1">
              <a:spLocks noChangeArrowheads="1"/>
            </p:cNvSpPr>
            <p:nvPr/>
          </p:nvSpPr>
          <p:spPr bwMode="auto">
            <a:xfrm>
              <a:off x="4584441" y="4357700"/>
              <a:ext cx="620683" cy="50424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1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x+3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校验和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81088" y="1459706"/>
            <a:ext cx="6477015" cy="130962"/>
            <a:chOff x="1081088" y="1459706"/>
            <a:chExt cx="6477015" cy="130962"/>
          </a:xfrm>
        </p:grpSpPr>
        <p:sp>
          <p:nvSpPr>
            <p:cNvPr id="397" name="任意多边形 396"/>
            <p:cNvSpPr/>
            <p:nvPr/>
          </p:nvSpPr>
          <p:spPr>
            <a:xfrm>
              <a:off x="1081088" y="1459706"/>
              <a:ext cx="192882" cy="121444"/>
            </a:xfrm>
            <a:custGeom>
              <a:avLst/>
              <a:gdLst>
                <a:gd name="connsiteX0" fmla="*/ 0 w 192882"/>
                <a:gd name="connsiteY0" fmla="*/ 0 h 121444"/>
                <a:gd name="connsiteX1" fmla="*/ 130969 w 192882"/>
                <a:gd name="connsiteY1" fmla="*/ 2382 h 121444"/>
                <a:gd name="connsiteX2" fmla="*/ 192882 w 192882"/>
                <a:gd name="connsiteY2" fmla="*/ 59532 h 121444"/>
                <a:gd name="connsiteX3" fmla="*/ 100013 w 192882"/>
                <a:gd name="connsiteY3" fmla="*/ 121444 h 121444"/>
                <a:gd name="connsiteX4" fmla="*/ 0 w 192882"/>
                <a:gd name="connsiteY4" fmla="*/ 0 h 12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2" h="121444">
                  <a:moveTo>
                    <a:pt x="0" y="0"/>
                  </a:moveTo>
                  <a:lnTo>
                    <a:pt x="130969" y="2382"/>
                  </a:lnTo>
                  <a:lnTo>
                    <a:pt x="192882" y="59532"/>
                  </a:lnTo>
                  <a:lnTo>
                    <a:pt x="100013" y="1214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任意多边形 433"/>
            <p:cNvSpPr/>
            <p:nvPr/>
          </p:nvSpPr>
          <p:spPr>
            <a:xfrm>
              <a:off x="2652698" y="1459706"/>
              <a:ext cx="192882" cy="121444"/>
            </a:xfrm>
            <a:custGeom>
              <a:avLst/>
              <a:gdLst>
                <a:gd name="connsiteX0" fmla="*/ 0 w 192882"/>
                <a:gd name="connsiteY0" fmla="*/ 0 h 121444"/>
                <a:gd name="connsiteX1" fmla="*/ 130969 w 192882"/>
                <a:gd name="connsiteY1" fmla="*/ 2382 h 121444"/>
                <a:gd name="connsiteX2" fmla="*/ 192882 w 192882"/>
                <a:gd name="connsiteY2" fmla="*/ 59532 h 121444"/>
                <a:gd name="connsiteX3" fmla="*/ 100013 w 192882"/>
                <a:gd name="connsiteY3" fmla="*/ 121444 h 121444"/>
                <a:gd name="connsiteX4" fmla="*/ 0 w 192882"/>
                <a:gd name="connsiteY4" fmla="*/ 0 h 12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2" h="121444">
                  <a:moveTo>
                    <a:pt x="0" y="0"/>
                  </a:moveTo>
                  <a:lnTo>
                    <a:pt x="130969" y="2382"/>
                  </a:lnTo>
                  <a:lnTo>
                    <a:pt x="192882" y="59532"/>
                  </a:lnTo>
                  <a:lnTo>
                    <a:pt x="100013" y="1214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任意多边形 434"/>
            <p:cNvSpPr/>
            <p:nvPr/>
          </p:nvSpPr>
          <p:spPr>
            <a:xfrm>
              <a:off x="4214810" y="1464469"/>
              <a:ext cx="192882" cy="121444"/>
            </a:xfrm>
            <a:custGeom>
              <a:avLst/>
              <a:gdLst>
                <a:gd name="connsiteX0" fmla="*/ 0 w 192882"/>
                <a:gd name="connsiteY0" fmla="*/ 0 h 121444"/>
                <a:gd name="connsiteX1" fmla="*/ 130969 w 192882"/>
                <a:gd name="connsiteY1" fmla="*/ 2382 h 121444"/>
                <a:gd name="connsiteX2" fmla="*/ 192882 w 192882"/>
                <a:gd name="connsiteY2" fmla="*/ 59532 h 121444"/>
                <a:gd name="connsiteX3" fmla="*/ 100013 w 192882"/>
                <a:gd name="connsiteY3" fmla="*/ 121444 h 121444"/>
                <a:gd name="connsiteX4" fmla="*/ 0 w 192882"/>
                <a:gd name="connsiteY4" fmla="*/ 0 h 12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2" h="121444">
                  <a:moveTo>
                    <a:pt x="0" y="0"/>
                  </a:moveTo>
                  <a:lnTo>
                    <a:pt x="130969" y="2382"/>
                  </a:lnTo>
                  <a:lnTo>
                    <a:pt x="192882" y="59532"/>
                  </a:lnTo>
                  <a:lnTo>
                    <a:pt x="100013" y="1214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任意多边形 440"/>
            <p:cNvSpPr/>
            <p:nvPr/>
          </p:nvSpPr>
          <p:spPr>
            <a:xfrm>
              <a:off x="5822163" y="1469224"/>
              <a:ext cx="192882" cy="121444"/>
            </a:xfrm>
            <a:custGeom>
              <a:avLst/>
              <a:gdLst>
                <a:gd name="connsiteX0" fmla="*/ 0 w 192882"/>
                <a:gd name="connsiteY0" fmla="*/ 0 h 121444"/>
                <a:gd name="connsiteX1" fmla="*/ 130969 w 192882"/>
                <a:gd name="connsiteY1" fmla="*/ 2382 h 121444"/>
                <a:gd name="connsiteX2" fmla="*/ 192882 w 192882"/>
                <a:gd name="connsiteY2" fmla="*/ 59532 h 121444"/>
                <a:gd name="connsiteX3" fmla="*/ 100013 w 192882"/>
                <a:gd name="connsiteY3" fmla="*/ 121444 h 121444"/>
                <a:gd name="connsiteX4" fmla="*/ 0 w 192882"/>
                <a:gd name="connsiteY4" fmla="*/ 0 h 12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2" h="121444">
                  <a:moveTo>
                    <a:pt x="0" y="0"/>
                  </a:moveTo>
                  <a:lnTo>
                    <a:pt x="130969" y="2382"/>
                  </a:lnTo>
                  <a:lnTo>
                    <a:pt x="192882" y="59532"/>
                  </a:lnTo>
                  <a:lnTo>
                    <a:pt x="100013" y="1214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任意多边形 441"/>
            <p:cNvSpPr/>
            <p:nvPr/>
          </p:nvSpPr>
          <p:spPr>
            <a:xfrm>
              <a:off x="7365221" y="1469224"/>
              <a:ext cx="192882" cy="121444"/>
            </a:xfrm>
            <a:custGeom>
              <a:avLst/>
              <a:gdLst>
                <a:gd name="connsiteX0" fmla="*/ 0 w 192882"/>
                <a:gd name="connsiteY0" fmla="*/ 0 h 121444"/>
                <a:gd name="connsiteX1" fmla="*/ 130969 w 192882"/>
                <a:gd name="connsiteY1" fmla="*/ 2382 h 121444"/>
                <a:gd name="connsiteX2" fmla="*/ 192882 w 192882"/>
                <a:gd name="connsiteY2" fmla="*/ 59532 h 121444"/>
                <a:gd name="connsiteX3" fmla="*/ 100013 w 192882"/>
                <a:gd name="connsiteY3" fmla="*/ 121444 h 121444"/>
                <a:gd name="connsiteX4" fmla="*/ 0 w 192882"/>
                <a:gd name="connsiteY4" fmla="*/ 0 h 12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2" h="121444">
                  <a:moveTo>
                    <a:pt x="0" y="0"/>
                  </a:moveTo>
                  <a:lnTo>
                    <a:pt x="130969" y="2382"/>
                  </a:lnTo>
                  <a:lnTo>
                    <a:pt x="192882" y="59532"/>
                  </a:lnTo>
                  <a:lnTo>
                    <a:pt x="100013" y="1214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96975" y="1524000"/>
            <a:ext cx="6464311" cy="112705"/>
            <a:chOff x="1196975" y="1524000"/>
            <a:chExt cx="6464311" cy="112705"/>
          </a:xfrm>
        </p:grpSpPr>
        <p:sp>
          <p:nvSpPr>
            <p:cNvPr id="443" name="任意多边形 442"/>
            <p:cNvSpPr/>
            <p:nvPr/>
          </p:nvSpPr>
          <p:spPr>
            <a:xfrm>
              <a:off x="1196975" y="1524000"/>
              <a:ext cx="184150" cy="107950"/>
            </a:xfrm>
            <a:custGeom>
              <a:avLst/>
              <a:gdLst>
                <a:gd name="connsiteX0" fmla="*/ 88900 w 184150"/>
                <a:gd name="connsiteY0" fmla="*/ 0 h 107950"/>
                <a:gd name="connsiteX1" fmla="*/ 184150 w 184150"/>
                <a:gd name="connsiteY1" fmla="*/ 22225 h 107950"/>
                <a:gd name="connsiteX2" fmla="*/ 136525 w 184150"/>
                <a:gd name="connsiteY2" fmla="*/ 107950 h 107950"/>
                <a:gd name="connsiteX3" fmla="*/ 0 w 184150"/>
                <a:gd name="connsiteY3" fmla="*/ 603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150" h="107950">
                  <a:moveTo>
                    <a:pt x="88900" y="0"/>
                  </a:moveTo>
                  <a:lnTo>
                    <a:pt x="184150" y="22225"/>
                  </a:lnTo>
                  <a:lnTo>
                    <a:pt x="136525" y="107950"/>
                  </a:lnTo>
                  <a:lnTo>
                    <a:pt x="0" y="60325"/>
                  </a:lnTo>
                </a:path>
              </a:pathLst>
            </a:cu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任意多边形 443"/>
            <p:cNvSpPr/>
            <p:nvPr/>
          </p:nvSpPr>
          <p:spPr>
            <a:xfrm>
              <a:off x="2778907" y="1524000"/>
              <a:ext cx="184150" cy="107950"/>
            </a:xfrm>
            <a:custGeom>
              <a:avLst/>
              <a:gdLst>
                <a:gd name="connsiteX0" fmla="*/ 88900 w 184150"/>
                <a:gd name="connsiteY0" fmla="*/ 0 h 107950"/>
                <a:gd name="connsiteX1" fmla="*/ 184150 w 184150"/>
                <a:gd name="connsiteY1" fmla="*/ 22225 h 107950"/>
                <a:gd name="connsiteX2" fmla="*/ 136525 w 184150"/>
                <a:gd name="connsiteY2" fmla="*/ 107950 h 107950"/>
                <a:gd name="connsiteX3" fmla="*/ 0 w 184150"/>
                <a:gd name="connsiteY3" fmla="*/ 603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150" h="107950">
                  <a:moveTo>
                    <a:pt x="88900" y="0"/>
                  </a:moveTo>
                  <a:lnTo>
                    <a:pt x="184150" y="22225"/>
                  </a:lnTo>
                  <a:lnTo>
                    <a:pt x="136525" y="107950"/>
                  </a:lnTo>
                  <a:lnTo>
                    <a:pt x="0" y="60325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任意多边形 444"/>
            <p:cNvSpPr/>
            <p:nvPr/>
          </p:nvSpPr>
          <p:spPr>
            <a:xfrm>
              <a:off x="4326725" y="1524000"/>
              <a:ext cx="184150" cy="107950"/>
            </a:xfrm>
            <a:custGeom>
              <a:avLst/>
              <a:gdLst>
                <a:gd name="connsiteX0" fmla="*/ 88900 w 184150"/>
                <a:gd name="connsiteY0" fmla="*/ 0 h 107950"/>
                <a:gd name="connsiteX1" fmla="*/ 184150 w 184150"/>
                <a:gd name="connsiteY1" fmla="*/ 22225 h 107950"/>
                <a:gd name="connsiteX2" fmla="*/ 136525 w 184150"/>
                <a:gd name="connsiteY2" fmla="*/ 107950 h 107950"/>
                <a:gd name="connsiteX3" fmla="*/ 0 w 184150"/>
                <a:gd name="connsiteY3" fmla="*/ 603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150" h="107950">
                  <a:moveTo>
                    <a:pt x="88900" y="0"/>
                  </a:moveTo>
                  <a:lnTo>
                    <a:pt x="184150" y="22225"/>
                  </a:lnTo>
                  <a:lnTo>
                    <a:pt x="136525" y="107950"/>
                  </a:lnTo>
                  <a:lnTo>
                    <a:pt x="0" y="60325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任意多边形 445"/>
            <p:cNvSpPr/>
            <p:nvPr/>
          </p:nvSpPr>
          <p:spPr>
            <a:xfrm>
              <a:off x="5934078" y="1528755"/>
              <a:ext cx="184150" cy="107950"/>
            </a:xfrm>
            <a:custGeom>
              <a:avLst/>
              <a:gdLst>
                <a:gd name="connsiteX0" fmla="*/ 88900 w 184150"/>
                <a:gd name="connsiteY0" fmla="*/ 0 h 107950"/>
                <a:gd name="connsiteX1" fmla="*/ 184150 w 184150"/>
                <a:gd name="connsiteY1" fmla="*/ 22225 h 107950"/>
                <a:gd name="connsiteX2" fmla="*/ 136525 w 184150"/>
                <a:gd name="connsiteY2" fmla="*/ 107950 h 107950"/>
                <a:gd name="connsiteX3" fmla="*/ 0 w 184150"/>
                <a:gd name="connsiteY3" fmla="*/ 603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150" h="107950">
                  <a:moveTo>
                    <a:pt x="88900" y="0"/>
                  </a:moveTo>
                  <a:lnTo>
                    <a:pt x="184150" y="22225"/>
                  </a:lnTo>
                  <a:lnTo>
                    <a:pt x="136525" y="107950"/>
                  </a:lnTo>
                  <a:lnTo>
                    <a:pt x="0" y="60325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任意多边形 446"/>
            <p:cNvSpPr/>
            <p:nvPr/>
          </p:nvSpPr>
          <p:spPr>
            <a:xfrm>
              <a:off x="7477136" y="1528755"/>
              <a:ext cx="184150" cy="107950"/>
            </a:xfrm>
            <a:custGeom>
              <a:avLst/>
              <a:gdLst>
                <a:gd name="connsiteX0" fmla="*/ 88900 w 184150"/>
                <a:gd name="connsiteY0" fmla="*/ 0 h 107950"/>
                <a:gd name="connsiteX1" fmla="*/ 184150 w 184150"/>
                <a:gd name="connsiteY1" fmla="*/ 22225 h 107950"/>
                <a:gd name="connsiteX2" fmla="*/ 136525 w 184150"/>
                <a:gd name="connsiteY2" fmla="*/ 107950 h 107950"/>
                <a:gd name="connsiteX3" fmla="*/ 0 w 184150"/>
                <a:gd name="connsiteY3" fmla="*/ 603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150" h="107950">
                  <a:moveTo>
                    <a:pt x="88900" y="0"/>
                  </a:moveTo>
                  <a:lnTo>
                    <a:pt x="184150" y="22225"/>
                  </a:lnTo>
                  <a:lnTo>
                    <a:pt x="136525" y="107950"/>
                  </a:lnTo>
                  <a:lnTo>
                    <a:pt x="0" y="60325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34928" y="1551766"/>
            <a:ext cx="6499580" cy="117425"/>
            <a:chOff x="1334928" y="1551766"/>
            <a:chExt cx="6499580" cy="117425"/>
          </a:xfrm>
        </p:grpSpPr>
        <p:sp>
          <p:nvSpPr>
            <p:cNvPr id="448" name="Freeform 95"/>
            <p:cNvSpPr/>
            <p:nvPr/>
          </p:nvSpPr>
          <p:spPr bwMode="auto">
            <a:xfrm>
              <a:off x="7626097" y="1551766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" name="Freeform 95"/>
            <p:cNvSpPr/>
            <p:nvPr/>
          </p:nvSpPr>
          <p:spPr bwMode="auto">
            <a:xfrm>
              <a:off x="6073511" y="1551766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" name="Freeform 95"/>
            <p:cNvSpPr/>
            <p:nvPr/>
          </p:nvSpPr>
          <p:spPr bwMode="auto">
            <a:xfrm>
              <a:off x="4463775" y="1551766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" name="Freeform 95"/>
            <p:cNvSpPr/>
            <p:nvPr/>
          </p:nvSpPr>
          <p:spPr bwMode="auto">
            <a:xfrm>
              <a:off x="2911189" y="1551766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" name="Freeform 95"/>
            <p:cNvSpPr/>
            <p:nvPr/>
          </p:nvSpPr>
          <p:spPr bwMode="auto">
            <a:xfrm>
              <a:off x="1334928" y="1551766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28763" y="1566863"/>
            <a:ext cx="6448449" cy="119055"/>
            <a:chOff x="1528763" y="1566863"/>
            <a:chExt cx="6448449" cy="119055"/>
          </a:xfrm>
        </p:grpSpPr>
        <p:sp>
          <p:nvSpPr>
            <p:cNvPr id="453" name="任意多边形 452"/>
            <p:cNvSpPr/>
            <p:nvPr/>
          </p:nvSpPr>
          <p:spPr>
            <a:xfrm>
              <a:off x="1528763" y="1566863"/>
              <a:ext cx="171450" cy="114300"/>
            </a:xfrm>
            <a:custGeom>
              <a:avLst/>
              <a:gdLst>
                <a:gd name="connsiteX0" fmla="*/ 0 w 171450"/>
                <a:gd name="connsiteY0" fmla="*/ 102393 h 114300"/>
                <a:gd name="connsiteX1" fmla="*/ 26193 w 171450"/>
                <a:gd name="connsiteY1" fmla="*/ 0 h 114300"/>
                <a:gd name="connsiteX2" fmla="*/ 171450 w 171450"/>
                <a:gd name="connsiteY2" fmla="*/ 4762 h 114300"/>
                <a:gd name="connsiteX3" fmla="*/ 171450 w 171450"/>
                <a:gd name="connsiteY3" fmla="*/ 114300 h 114300"/>
                <a:gd name="connsiteX4" fmla="*/ 0 w 171450"/>
                <a:gd name="connsiteY4" fmla="*/ 10239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14300">
                  <a:moveTo>
                    <a:pt x="0" y="102393"/>
                  </a:moveTo>
                  <a:lnTo>
                    <a:pt x="26193" y="0"/>
                  </a:lnTo>
                  <a:lnTo>
                    <a:pt x="171450" y="4762"/>
                  </a:lnTo>
                  <a:lnTo>
                    <a:pt x="171450" y="114300"/>
                  </a:lnTo>
                  <a:lnTo>
                    <a:pt x="0" y="102393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任意多边形 453"/>
            <p:cNvSpPr/>
            <p:nvPr/>
          </p:nvSpPr>
          <p:spPr>
            <a:xfrm>
              <a:off x="3107523" y="1566863"/>
              <a:ext cx="171450" cy="114300"/>
            </a:xfrm>
            <a:custGeom>
              <a:avLst/>
              <a:gdLst>
                <a:gd name="connsiteX0" fmla="*/ 0 w 171450"/>
                <a:gd name="connsiteY0" fmla="*/ 102393 h 114300"/>
                <a:gd name="connsiteX1" fmla="*/ 26193 w 171450"/>
                <a:gd name="connsiteY1" fmla="*/ 0 h 114300"/>
                <a:gd name="connsiteX2" fmla="*/ 171450 w 171450"/>
                <a:gd name="connsiteY2" fmla="*/ 4762 h 114300"/>
                <a:gd name="connsiteX3" fmla="*/ 171450 w 171450"/>
                <a:gd name="connsiteY3" fmla="*/ 114300 h 114300"/>
                <a:gd name="connsiteX4" fmla="*/ 0 w 171450"/>
                <a:gd name="connsiteY4" fmla="*/ 10239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14300">
                  <a:moveTo>
                    <a:pt x="0" y="102393"/>
                  </a:moveTo>
                  <a:lnTo>
                    <a:pt x="26193" y="0"/>
                  </a:lnTo>
                  <a:lnTo>
                    <a:pt x="171450" y="4762"/>
                  </a:lnTo>
                  <a:lnTo>
                    <a:pt x="171450" y="114300"/>
                  </a:lnTo>
                  <a:lnTo>
                    <a:pt x="0" y="102393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任意多边形 454"/>
            <p:cNvSpPr/>
            <p:nvPr/>
          </p:nvSpPr>
          <p:spPr>
            <a:xfrm>
              <a:off x="4643438" y="1566863"/>
              <a:ext cx="171450" cy="114300"/>
            </a:xfrm>
            <a:custGeom>
              <a:avLst/>
              <a:gdLst>
                <a:gd name="connsiteX0" fmla="*/ 0 w 171450"/>
                <a:gd name="connsiteY0" fmla="*/ 102393 h 114300"/>
                <a:gd name="connsiteX1" fmla="*/ 26193 w 171450"/>
                <a:gd name="connsiteY1" fmla="*/ 0 h 114300"/>
                <a:gd name="connsiteX2" fmla="*/ 171450 w 171450"/>
                <a:gd name="connsiteY2" fmla="*/ 4762 h 114300"/>
                <a:gd name="connsiteX3" fmla="*/ 171450 w 171450"/>
                <a:gd name="connsiteY3" fmla="*/ 114300 h 114300"/>
                <a:gd name="connsiteX4" fmla="*/ 0 w 171450"/>
                <a:gd name="connsiteY4" fmla="*/ 10239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14300">
                  <a:moveTo>
                    <a:pt x="0" y="102393"/>
                  </a:moveTo>
                  <a:lnTo>
                    <a:pt x="26193" y="0"/>
                  </a:lnTo>
                  <a:lnTo>
                    <a:pt x="171450" y="4762"/>
                  </a:lnTo>
                  <a:lnTo>
                    <a:pt x="171450" y="114300"/>
                  </a:lnTo>
                  <a:lnTo>
                    <a:pt x="0" y="102393"/>
                  </a:lnTo>
                  <a:close/>
                </a:path>
              </a:pathLst>
            </a:cu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任意多边形 455"/>
            <p:cNvSpPr/>
            <p:nvPr/>
          </p:nvSpPr>
          <p:spPr>
            <a:xfrm>
              <a:off x="6262704" y="1571618"/>
              <a:ext cx="171450" cy="114300"/>
            </a:xfrm>
            <a:custGeom>
              <a:avLst/>
              <a:gdLst>
                <a:gd name="connsiteX0" fmla="*/ 0 w 171450"/>
                <a:gd name="connsiteY0" fmla="*/ 102393 h 114300"/>
                <a:gd name="connsiteX1" fmla="*/ 26193 w 171450"/>
                <a:gd name="connsiteY1" fmla="*/ 0 h 114300"/>
                <a:gd name="connsiteX2" fmla="*/ 171450 w 171450"/>
                <a:gd name="connsiteY2" fmla="*/ 4762 h 114300"/>
                <a:gd name="connsiteX3" fmla="*/ 171450 w 171450"/>
                <a:gd name="connsiteY3" fmla="*/ 114300 h 114300"/>
                <a:gd name="connsiteX4" fmla="*/ 0 w 171450"/>
                <a:gd name="connsiteY4" fmla="*/ 10239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14300">
                  <a:moveTo>
                    <a:pt x="0" y="102393"/>
                  </a:moveTo>
                  <a:lnTo>
                    <a:pt x="26193" y="0"/>
                  </a:lnTo>
                  <a:lnTo>
                    <a:pt x="171450" y="4762"/>
                  </a:lnTo>
                  <a:lnTo>
                    <a:pt x="171450" y="114300"/>
                  </a:lnTo>
                  <a:lnTo>
                    <a:pt x="0" y="102393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任意多边形 456"/>
            <p:cNvSpPr/>
            <p:nvPr/>
          </p:nvSpPr>
          <p:spPr>
            <a:xfrm>
              <a:off x="7805762" y="1571618"/>
              <a:ext cx="171450" cy="114300"/>
            </a:xfrm>
            <a:custGeom>
              <a:avLst/>
              <a:gdLst>
                <a:gd name="connsiteX0" fmla="*/ 0 w 171450"/>
                <a:gd name="connsiteY0" fmla="*/ 102393 h 114300"/>
                <a:gd name="connsiteX1" fmla="*/ 26193 w 171450"/>
                <a:gd name="connsiteY1" fmla="*/ 0 h 114300"/>
                <a:gd name="connsiteX2" fmla="*/ 171450 w 171450"/>
                <a:gd name="connsiteY2" fmla="*/ 4762 h 114300"/>
                <a:gd name="connsiteX3" fmla="*/ 171450 w 171450"/>
                <a:gd name="connsiteY3" fmla="*/ 114300 h 114300"/>
                <a:gd name="connsiteX4" fmla="*/ 0 w 171450"/>
                <a:gd name="connsiteY4" fmla="*/ 10239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14300">
                  <a:moveTo>
                    <a:pt x="0" y="102393"/>
                  </a:moveTo>
                  <a:lnTo>
                    <a:pt x="26193" y="0"/>
                  </a:lnTo>
                  <a:lnTo>
                    <a:pt x="171450" y="4762"/>
                  </a:lnTo>
                  <a:lnTo>
                    <a:pt x="171450" y="114300"/>
                  </a:lnTo>
                  <a:lnTo>
                    <a:pt x="0" y="102393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76153" y="2152646"/>
            <a:ext cx="6774744" cy="1574590"/>
            <a:chOff x="1276153" y="2152646"/>
            <a:chExt cx="6774744" cy="1574590"/>
          </a:xfrm>
        </p:grpSpPr>
        <p:sp>
          <p:nvSpPr>
            <p:cNvPr id="135" name="Line 86"/>
            <p:cNvSpPr>
              <a:spLocks noChangeShapeType="1"/>
            </p:cNvSpPr>
            <p:nvPr/>
          </p:nvSpPr>
          <p:spPr bwMode="auto">
            <a:xfrm>
              <a:off x="4617077" y="31513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Line 87"/>
            <p:cNvSpPr>
              <a:spLocks noChangeShapeType="1"/>
            </p:cNvSpPr>
            <p:nvPr/>
          </p:nvSpPr>
          <p:spPr bwMode="auto">
            <a:xfrm flipH="1">
              <a:off x="5281691" y="33044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Oval 88"/>
            <p:cNvSpPr>
              <a:spLocks noChangeArrowheads="1"/>
            </p:cNvSpPr>
            <p:nvPr/>
          </p:nvSpPr>
          <p:spPr bwMode="auto">
            <a:xfrm>
              <a:off x="3751227" y="27970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38" name="Oval 89"/>
            <p:cNvSpPr>
              <a:spLocks noChangeArrowheads="1"/>
            </p:cNvSpPr>
            <p:nvPr/>
          </p:nvSpPr>
          <p:spPr bwMode="auto">
            <a:xfrm>
              <a:off x="3931281" y="29530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39" name="Line 90"/>
            <p:cNvSpPr>
              <a:spLocks noChangeShapeType="1"/>
            </p:cNvSpPr>
            <p:nvPr/>
          </p:nvSpPr>
          <p:spPr bwMode="auto">
            <a:xfrm flipH="1">
              <a:off x="5281691" y="30536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Oval 91"/>
            <p:cNvSpPr>
              <a:spLocks noChangeArrowheads="1"/>
            </p:cNvSpPr>
            <p:nvPr/>
          </p:nvSpPr>
          <p:spPr bwMode="auto">
            <a:xfrm>
              <a:off x="3751227" y="25360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1" name="Oval 92"/>
            <p:cNvSpPr>
              <a:spLocks noChangeArrowheads="1"/>
            </p:cNvSpPr>
            <p:nvPr/>
          </p:nvSpPr>
          <p:spPr bwMode="auto">
            <a:xfrm>
              <a:off x="3931281" y="27139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2" name="Line 93"/>
            <p:cNvSpPr>
              <a:spLocks noChangeShapeType="1"/>
            </p:cNvSpPr>
            <p:nvPr/>
          </p:nvSpPr>
          <p:spPr bwMode="auto">
            <a:xfrm flipH="1">
              <a:off x="5286986" y="26570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Oval 94"/>
            <p:cNvSpPr>
              <a:spLocks noChangeArrowheads="1"/>
            </p:cNvSpPr>
            <p:nvPr/>
          </p:nvSpPr>
          <p:spPr bwMode="auto">
            <a:xfrm>
              <a:off x="3751227" y="22969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5" name="Line 96"/>
            <p:cNvSpPr>
              <a:spLocks noChangeShapeType="1"/>
            </p:cNvSpPr>
            <p:nvPr/>
          </p:nvSpPr>
          <p:spPr bwMode="auto">
            <a:xfrm flipH="1">
              <a:off x="5330676" y="26177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97"/>
            <p:cNvSpPr>
              <a:spLocks noChangeShapeType="1"/>
            </p:cNvSpPr>
            <p:nvPr/>
          </p:nvSpPr>
          <p:spPr bwMode="auto">
            <a:xfrm>
              <a:off x="4617077" y="27826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98"/>
            <p:cNvSpPr>
              <a:spLocks noChangeShapeType="1"/>
            </p:cNvSpPr>
            <p:nvPr/>
          </p:nvSpPr>
          <p:spPr bwMode="auto">
            <a:xfrm flipH="1">
              <a:off x="5016904" y="23421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99"/>
            <p:cNvSpPr>
              <a:spLocks noChangeShapeType="1"/>
            </p:cNvSpPr>
            <p:nvPr/>
          </p:nvSpPr>
          <p:spPr bwMode="auto">
            <a:xfrm>
              <a:off x="5102960" y="27372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100"/>
            <p:cNvSpPr>
              <a:spLocks noChangeShapeType="1"/>
            </p:cNvSpPr>
            <p:nvPr/>
          </p:nvSpPr>
          <p:spPr bwMode="auto">
            <a:xfrm>
              <a:off x="4879216" y="27724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101"/>
            <p:cNvSpPr>
              <a:spLocks noChangeShapeType="1"/>
            </p:cNvSpPr>
            <p:nvPr/>
          </p:nvSpPr>
          <p:spPr bwMode="auto">
            <a:xfrm flipV="1">
              <a:off x="4781245" y="23035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102"/>
            <p:cNvSpPr>
              <a:spLocks noChangeShapeType="1"/>
            </p:cNvSpPr>
            <p:nvPr/>
          </p:nvSpPr>
          <p:spPr bwMode="auto">
            <a:xfrm flipV="1">
              <a:off x="5207551" y="24092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103"/>
            <p:cNvSpPr>
              <a:spLocks noChangeShapeType="1"/>
            </p:cNvSpPr>
            <p:nvPr/>
          </p:nvSpPr>
          <p:spPr bwMode="auto">
            <a:xfrm>
              <a:off x="5259451" y="27042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Oval 104"/>
            <p:cNvSpPr>
              <a:spLocks noChangeArrowheads="1"/>
            </p:cNvSpPr>
            <p:nvPr/>
          </p:nvSpPr>
          <p:spPr bwMode="auto">
            <a:xfrm>
              <a:off x="3931281" y="24733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54" name="Line 105"/>
            <p:cNvSpPr>
              <a:spLocks noChangeShapeType="1"/>
            </p:cNvSpPr>
            <p:nvPr/>
          </p:nvSpPr>
          <p:spPr bwMode="auto">
            <a:xfrm flipH="1">
              <a:off x="4364207" y="27748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Line 106"/>
            <p:cNvSpPr>
              <a:spLocks noChangeShapeType="1"/>
            </p:cNvSpPr>
            <p:nvPr/>
          </p:nvSpPr>
          <p:spPr bwMode="auto">
            <a:xfrm flipH="1">
              <a:off x="3750426" y="26279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Line 107"/>
            <p:cNvSpPr>
              <a:spLocks noChangeShapeType="1"/>
            </p:cNvSpPr>
            <p:nvPr/>
          </p:nvSpPr>
          <p:spPr bwMode="auto">
            <a:xfrm flipH="1">
              <a:off x="4092801" y="27505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Line 108"/>
            <p:cNvSpPr>
              <a:spLocks noChangeShapeType="1"/>
            </p:cNvSpPr>
            <p:nvPr/>
          </p:nvSpPr>
          <p:spPr bwMode="auto">
            <a:xfrm>
              <a:off x="4202687" y="23421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109"/>
            <p:cNvSpPr>
              <a:spLocks noChangeShapeType="1"/>
            </p:cNvSpPr>
            <p:nvPr/>
          </p:nvSpPr>
          <p:spPr bwMode="auto">
            <a:xfrm flipH="1" flipV="1">
              <a:off x="3972056" y="24116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110"/>
            <p:cNvSpPr>
              <a:spLocks noChangeShapeType="1"/>
            </p:cNvSpPr>
            <p:nvPr/>
          </p:nvSpPr>
          <p:spPr bwMode="auto">
            <a:xfrm flipH="1" flipV="1">
              <a:off x="4463501" y="23137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Line 111"/>
            <p:cNvSpPr>
              <a:spLocks noChangeShapeType="1"/>
            </p:cNvSpPr>
            <p:nvPr/>
          </p:nvSpPr>
          <p:spPr bwMode="auto">
            <a:xfrm flipH="1">
              <a:off x="3897916" y="27121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Oval 112"/>
            <p:cNvSpPr>
              <a:spLocks noChangeArrowheads="1"/>
            </p:cNvSpPr>
            <p:nvPr/>
          </p:nvSpPr>
          <p:spPr bwMode="auto">
            <a:xfrm>
              <a:off x="4578683" y="25812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62" name="Line 113"/>
            <p:cNvSpPr>
              <a:spLocks noChangeShapeType="1"/>
            </p:cNvSpPr>
            <p:nvPr/>
          </p:nvSpPr>
          <p:spPr bwMode="auto">
            <a:xfrm>
              <a:off x="4621049" y="21526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Line 114"/>
            <p:cNvSpPr>
              <a:spLocks noChangeShapeType="1"/>
            </p:cNvSpPr>
            <p:nvPr/>
          </p:nvSpPr>
          <p:spPr bwMode="auto">
            <a:xfrm flipH="1">
              <a:off x="5286986" y="25433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115"/>
            <p:cNvSpPr>
              <a:spLocks noChangeShapeType="1"/>
            </p:cNvSpPr>
            <p:nvPr/>
          </p:nvSpPr>
          <p:spPr bwMode="auto">
            <a:xfrm>
              <a:off x="5305521" y="25564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Line 116"/>
            <p:cNvSpPr>
              <a:spLocks noChangeShapeType="1"/>
            </p:cNvSpPr>
            <p:nvPr/>
          </p:nvSpPr>
          <p:spPr bwMode="auto">
            <a:xfrm flipH="1">
              <a:off x="5286986" y="31994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117"/>
            <p:cNvSpPr>
              <a:spLocks noChangeShapeType="1"/>
            </p:cNvSpPr>
            <p:nvPr/>
          </p:nvSpPr>
          <p:spPr bwMode="auto">
            <a:xfrm flipH="1">
              <a:off x="5286986" y="29384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Line 118"/>
            <p:cNvSpPr>
              <a:spLocks noChangeShapeType="1"/>
            </p:cNvSpPr>
            <p:nvPr/>
          </p:nvSpPr>
          <p:spPr bwMode="auto">
            <a:xfrm>
              <a:off x="5305521" y="29428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Line 119"/>
            <p:cNvSpPr>
              <a:spLocks noChangeShapeType="1"/>
            </p:cNvSpPr>
            <p:nvPr/>
          </p:nvSpPr>
          <p:spPr bwMode="auto">
            <a:xfrm>
              <a:off x="5305521" y="31921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" name="Line 121"/>
            <p:cNvSpPr>
              <a:spLocks noChangeShapeType="1"/>
            </p:cNvSpPr>
            <p:nvPr/>
          </p:nvSpPr>
          <p:spPr bwMode="auto">
            <a:xfrm>
              <a:off x="5644448" y="25681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Line 86"/>
            <p:cNvSpPr>
              <a:spLocks noChangeShapeType="1"/>
            </p:cNvSpPr>
            <p:nvPr/>
          </p:nvSpPr>
          <p:spPr bwMode="auto">
            <a:xfrm>
              <a:off x="2142804" y="31513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Line 87"/>
            <p:cNvSpPr>
              <a:spLocks noChangeShapeType="1"/>
            </p:cNvSpPr>
            <p:nvPr/>
          </p:nvSpPr>
          <p:spPr bwMode="auto">
            <a:xfrm flipH="1">
              <a:off x="2807418" y="33044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Oval 88"/>
            <p:cNvSpPr>
              <a:spLocks noChangeArrowheads="1"/>
            </p:cNvSpPr>
            <p:nvPr/>
          </p:nvSpPr>
          <p:spPr bwMode="auto">
            <a:xfrm>
              <a:off x="1276954" y="27970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75" name="Oval 89"/>
            <p:cNvSpPr>
              <a:spLocks noChangeArrowheads="1"/>
            </p:cNvSpPr>
            <p:nvPr/>
          </p:nvSpPr>
          <p:spPr bwMode="auto">
            <a:xfrm>
              <a:off x="1457008" y="29530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76" name="Line 90"/>
            <p:cNvSpPr>
              <a:spLocks noChangeShapeType="1"/>
            </p:cNvSpPr>
            <p:nvPr/>
          </p:nvSpPr>
          <p:spPr bwMode="auto">
            <a:xfrm flipH="1">
              <a:off x="2807418" y="30536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" name="Oval 91"/>
            <p:cNvSpPr>
              <a:spLocks noChangeArrowheads="1"/>
            </p:cNvSpPr>
            <p:nvPr/>
          </p:nvSpPr>
          <p:spPr bwMode="auto">
            <a:xfrm>
              <a:off x="1276954" y="25360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78" name="Oval 92"/>
            <p:cNvSpPr>
              <a:spLocks noChangeArrowheads="1"/>
            </p:cNvSpPr>
            <p:nvPr/>
          </p:nvSpPr>
          <p:spPr bwMode="auto">
            <a:xfrm>
              <a:off x="1457008" y="27139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79" name="Line 93"/>
            <p:cNvSpPr>
              <a:spLocks noChangeShapeType="1"/>
            </p:cNvSpPr>
            <p:nvPr/>
          </p:nvSpPr>
          <p:spPr bwMode="auto">
            <a:xfrm flipH="1">
              <a:off x="2812713" y="26570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Oval 94"/>
            <p:cNvSpPr>
              <a:spLocks noChangeArrowheads="1"/>
            </p:cNvSpPr>
            <p:nvPr/>
          </p:nvSpPr>
          <p:spPr bwMode="auto">
            <a:xfrm>
              <a:off x="1276954" y="22969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82" name="Line 96"/>
            <p:cNvSpPr>
              <a:spLocks noChangeShapeType="1"/>
            </p:cNvSpPr>
            <p:nvPr/>
          </p:nvSpPr>
          <p:spPr bwMode="auto">
            <a:xfrm flipH="1">
              <a:off x="2856403" y="26177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Line 97"/>
            <p:cNvSpPr>
              <a:spLocks noChangeShapeType="1"/>
            </p:cNvSpPr>
            <p:nvPr/>
          </p:nvSpPr>
          <p:spPr bwMode="auto">
            <a:xfrm>
              <a:off x="2142804" y="27826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Line 98"/>
            <p:cNvSpPr>
              <a:spLocks noChangeShapeType="1"/>
            </p:cNvSpPr>
            <p:nvPr/>
          </p:nvSpPr>
          <p:spPr bwMode="auto">
            <a:xfrm flipH="1">
              <a:off x="2542631" y="23421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Line 99"/>
            <p:cNvSpPr>
              <a:spLocks noChangeShapeType="1"/>
            </p:cNvSpPr>
            <p:nvPr/>
          </p:nvSpPr>
          <p:spPr bwMode="auto">
            <a:xfrm>
              <a:off x="2628687" y="27372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" name="Line 100"/>
            <p:cNvSpPr>
              <a:spLocks noChangeShapeType="1"/>
            </p:cNvSpPr>
            <p:nvPr/>
          </p:nvSpPr>
          <p:spPr bwMode="auto">
            <a:xfrm>
              <a:off x="2404943" y="27724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Line 101"/>
            <p:cNvSpPr>
              <a:spLocks noChangeShapeType="1"/>
            </p:cNvSpPr>
            <p:nvPr/>
          </p:nvSpPr>
          <p:spPr bwMode="auto">
            <a:xfrm flipV="1">
              <a:off x="2306972" y="23035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Line 102"/>
            <p:cNvSpPr>
              <a:spLocks noChangeShapeType="1"/>
            </p:cNvSpPr>
            <p:nvPr/>
          </p:nvSpPr>
          <p:spPr bwMode="auto">
            <a:xfrm flipV="1">
              <a:off x="2733278" y="24092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Line 103"/>
            <p:cNvSpPr>
              <a:spLocks noChangeShapeType="1"/>
            </p:cNvSpPr>
            <p:nvPr/>
          </p:nvSpPr>
          <p:spPr bwMode="auto">
            <a:xfrm>
              <a:off x="2785178" y="27042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Oval 104"/>
            <p:cNvSpPr>
              <a:spLocks noChangeArrowheads="1"/>
            </p:cNvSpPr>
            <p:nvPr/>
          </p:nvSpPr>
          <p:spPr bwMode="auto">
            <a:xfrm>
              <a:off x="1457008" y="24733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91" name="Line 105"/>
            <p:cNvSpPr>
              <a:spLocks noChangeShapeType="1"/>
            </p:cNvSpPr>
            <p:nvPr/>
          </p:nvSpPr>
          <p:spPr bwMode="auto">
            <a:xfrm flipH="1">
              <a:off x="1889934" y="27748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Line 106"/>
            <p:cNvSpPr>
              <a:spLocks noChangeShapeType="1"/>
            </p:cNvSpPr>
            <p:nvPr/>
          </p:nvSpPr>
          <p:spPr bwMode="auto">
            <a:xfrm flipH="1">
              <a:off x="1276153" y="26279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Line 107"/>
            <p:cNvSpPr>
              <a:spLocks noChangeShapeType="1"/>
            </p:cNvSpPr>
            <p:nvPr/>
          </p:nvSpPr>
          <p:spPr bwMode="auto">
            <a:xfrm flipH="1">
              <a:off x="1618528" y="27505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Line 108"/>
            <p:cNvSpPr>
              <a:spLocks noChangeShapeType="1"/>
            </p:cNvSpPr>
            <p:nvPr/>
          </p:nvSpPr>
          <p:spPr bwMode="auto">
            <a:xfrm>
              <a:off x="1728414" y="23421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Line 109"/>
            <p:cNvSpPr>
              <a:spLocks noChangeShapeType="1"/>
            </p:cNvSpPr>
            <p:nvPr/>
          </p:nvSpPr>
          <p:spPr bwMode="auto">
            <a:xfrm flipH="1" flipV="1">
              <a:off x="1497783" y="24116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Line 110"/>
            <p:cNvSpPr>
              <a:spLocks noChangeShapeType="1"/>
            </p:cNvSpPr>
            <p:nvPr/>
          </p:nvSpPr>
          <p:spPr bwMode="auto">
            <a:xfrm flipH="1" flipV="1">
              <a:off x="1989228" y="23137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111"/>
            <p:cNvSpPr>
              <a:spLocks noChangeShapeType="1"/>
            </p:cNvSpPr>
            <p:nvPr/>
          </p:nvSpPr>
          <p:spPr bwMode="auto">
            <a:xfrm flipH="1">
              <a:off x="1423643" y="27121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" name="Oval 112"/>
            <p:cNvSpPr>
              <a:spLocks noChangeArrowheads="1"/>
            </p:cNvSpPr>
            <p:nvPr/>
          </p:nvSpPr>
          <p:spPr bwMode="auto">
            <a:xfrm>
              <a:off x="2104410" y="25812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99" name="Line 113"/>
            <p:cNvSpPr>
              <a:spLocks noChangeShapeType="1"/>
            </p:cNvSpPr>
            <p:nvPr/>
          </p:nvSpPr>
          <p:spPr bwMode="auto">
            <a:xfrm>
              <a:off x="2146776" y="21526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Line 114"/>
            <p:cNvSpPr>
              <a:spLocks noChangeShapeType="1"/>
            </p:cNvSpPr>
            <p:nvPr/>
          </p:nvSpPr>
          <p:spPr bwMode="auto">
            <a:xfrm flipH="1">
              <a:off x="2812713" y="25433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Line 115"/>
            <p:cNvSpPr>
              <a:spLocks noChangeShapeType="1"/>
            </p:cNvSpPr>
            <p:nvPr/>
          </p:nvSpPr>
          <p:spPr bwMode="auto">
            <a:xfrm>
              <a:off x="2831248" y="25564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Line 116"/>
            <p:cNvSpPr>
              <a:spLocks noChangeShapeType="1"/>
            </p:cNvSpPr>
            <p:nvPr/>
          </p:nvSpPr>
          <p:spPr bwMode="auto">
            <a:xfrm flipH="1">
              <a:off x="2812713" y="31994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Line 117"/>
            <p:cNvSpPr>
              <a:spLocks noChangeShapeType="1"/>
            </p:cNvSpPr>
            <p:nvPr/>
          </p:nvSpPr>
          <p:spPr bwMode="auto">
            <a:xfrm flipH="1">
              <a:off x="2812713" y="29384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Line 118"/>
            <p:cNvSpPr>
              <a:spLocks noChangeShapeType="1"/>
            </p:cNvSpPr>
            <p:nvPr/>
          </p:nvSpPr>
          <p:spPr bwMode="auto">
            <a:xfrm>
              <a:off x="2831248" y="29428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Line 119"/>
            <p:cNvSpPr>
              <a:spLocks noChangeShapeType="1"/>
            </p:cNvSpPr>
            <p:nvPr/>
          </p:nvSpPr>
          <p:spPr bwMode="auto">
            <a:xfrm>
              <a:off x="2831248" y="31921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Line 121"/>
            <p:cNvSpPr>
              <a:spLocks noChangeShapeType="1"/>
            </p:cNvSpPr>
            <p:nvPr/>
          </p:nvSpPr>
          <p:spPr bwMode="auto">
            <a:xfrm>
              <a:off x="3170175" y="25681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Line 86"/>
            <p:cNvSpPr>
              <a:spLocks noChangeShapeType="1"/>
            </p:cNvSpPr>
            <p:nvPr/>
          </p:nvSpPr>
          <p:spPr bwMode="auto">
            <a:xfrm>
              <a:off x="7010287" y="31513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Line 87"/>
            <p:cNvSpPr>
              <a:spLocks noChangeShapeType="1"/>
            </p:cNvSpPr>
            <p:nvPr/>
          </p:nvSpPr>
          <p:spPr bwMode="auto">
            <a:xfrm flipH="1">
              <a:off x="7674901" y="33044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auto">
            <a:xfrm>
              <a:off x="6144437" y="27970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auto">
            <a:xfrm>
              <a:off x="6324491" y="29530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3" name="Line 90"/>
            <p:cNvSpPr>
              <a:spLocks noChangeShapeType="1"/>
            </p:cNvSpPr>
            <p:nvPr/>
          </p:nvSpPr>
          <p:spPr bwMode="auto">
            <a:xfrm flipH="1">
              <a:off x="7674901" y="30536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" name="Oval 91"/>
            <p:cNvSpPr>
              <a:spLocks noChangeArrowheads="1"/>
            </p:cNvSpPr>
            <p:nvPr/>
          </p:nvSpPr>
          <p:spPr bwMode="auto">
            <a:xfrm>
              <a:off x="6144437" y="25360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5" name="Oval 92"/>
            <p:cNvSpPr>
              <a:spLocks noChangeArrowheads="1"/>
            </p:cNvSpPr>
            <p:nvPr/>
          </p:nvSpPr>
          <p:spPr bwMode="auto">
            <a:xfrm>
              <a:off x="6324491" y="27139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6" name="Line 93"/>
            <p:cNvSpPr>
              <a:spLocks noChangeShapeType="1"/>
            </p:cNvSpPr>
            <p:nvPr/>
          </p:nvSpPr>
          <p:spPr bwMode="auto">
            <a:xfrm flipH="1">
              <a:off x="7680196" y="26570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" name="Oval 94"/>
            <p:cNvSpPr>
              <a:spLocks noChangeArrowheads="1"/>
            </p:cNvSpPr>
            <p:nvPr/>
          </p:nvSpPr>
          <p:spPr bwMode="auto">
            <a:xfrm>
              <a:off x="6144437" y="22969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9" name="Line 96"/>
            <p:cNvSpPr>
              <a:spLocks noChangeShapeType="1"/>
            </p:cNvSpPr>
            <p:nvPr/>
          </p:nvSpPr>
          <p:spPr bwMode="auto">
            <a:xfrm flipH="1">
              <a:off x="7723886" y="26177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" name="Line 97"/>
            <p:cNvSpPr>
              <a:spLocks noChangeShapeType="1"/>
            </p:cNvSpPr>
            <p:nvPr/>
          </p:nvSpPr>
          <p:spPr bwMode="auto">
            <a:xfrm>
              <a:off x="7010287" y="27826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Line 98"/>
            <p:cNvSpPr>
              <a:spLocks noChangeShapeType="1"/>
            </p:cNvSpPr>
            <p:nvPr/>
          </p:nvSpPr>
          <p:spPr bwMode="auto">
            <a:xfrm flipH="1">
              <a:off x="7410114" y="23421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" name="Line 99"/>
            <p:cNvSpPr>
              <a:spLocks noChangeShapeType="1"/>
            </p:cNvSpPr>
            <p:nvPr/>
          </p:nvSpPr>
          <p:spPr bwMode="auto">
            <a:xfrm>
              <a:off x="7496170" y="27372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Line 100"/>
            <p:cNvSpPr>
              <a:spLocks noChangeShapeType="1"/>
            </p:cNvSpPr>
            <p:nvPr/>
          </p:nvSpPr>
          <p:spPr bwMode="auto">
            <a:xfrm>
              <a:off x="7272426" y="27724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Line 101"/>
            <p:cNvSpPr>
              <a:spLocks noChangeShapeType="1"/>
            </p:cNvSpPr>
            <p:nvPr/>
          </p:nvSpPr>
          <p:spPr bwMode="auto">
            <a:xfrm flipV="1">
              <a:off x="7174455" y="23035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" name="Line 102"/>
            <p:cNvSpPr>
              <a:spLocks noChangeShapeType="1"/>
            </p:cNvSpPr>
            <p:nvPr/>
          </p:nvSpPr>
          <p:spPr bwMode="auto">
            <a:xfrm flipV="1">
              <a:off x="7600761" y="24092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Line 103"/>
            <p:cNvSpPr>
              <a:spLocks noChangeShapeType="1"/>
            </p:cNvSpPr>
            <p:nvPr/>
          </p:nvSpPr>
          <p:spPr bwMode="auto">
            <a:xfrm>
              <a:off x="7652661" y="27042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auto">
            <a:xfrm>
              <a:off x="6324491" y="24733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8" name="Line 105"/>
            <p:cNvSpPr>
              <a:spLocks noChangeShapeType="1"/>
            </p:cNvSpPr>
            <p:nvPr/>
          </p:nvSpPr>
          <p:spPr bwMode="auto">
            <a:xfrm flipH="1">
              <a:off x="6757417" y="27748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Line 106"/>
            <p:cNvSpPr>
              <a:spLocks noChangeShapeType="1"/>
            </p:cNvSpPr>
            <p:nvPr/>
          </p:nvSpPr>
          <p:spPr bwMode="auto">
            <a:xfrm flipH="1">
              <a:off x="6143636" y="26279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Line 107"/>
            <p:cNvSpPr>
              <a:spLocks noChangeShapeType="1"/>
            </p:cNvSpPr>
            <p:nvPr/>
          </p:nvSpPr>
          <p:spPr bwMode="auto">
            <a:xfrm flipH="1">
              <a:off x="6486011" y="27505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Line 108"/>
            <p:cNvSpPr>
              <a:spLocks noChangeShapeType="1"/>
            </p:cNvSpPr>
            <p:nvPr/>
          </p:nvSpPr>
          <p:spPr bwMode="auto">
            <a:xfrm>
              <a:off x="6595897" y="23421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Line 109"/>
            <p:cNvSpPr>
              <a:spLocks noChangeShapeType="1"/>
            </p:cNvSpPr>
            <p:nvPr/>
          </p:nvSpPr>
          <p:spPr bwMode="auto">
            <a:xfrm flipH="1" flipV="1">
              <a:off x="6365266" y="24116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Line 110"/>
            <p:cNvSpPr>
              <a:spLocks noChangeShapeType="1"/>
            </p:cNvSpPr>
            <p:nvPr/>
          </p:nvSpPr>
          <p:spPr bwMode="auto">
            <a:xfrm flipH="1" flipV="1">
              <a:off x="6856711" y="23137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Line 111"/>
            <p:cNvSpPr>
              <a:spLocks noChangeShapeType="1"/>
            </p:cNvSpPr>
            <p:nvPr/>
          </p:nvSpPr>
          <p:spPr bwMode="auto">
            <a:xfrm flipH="1">
              <a:off x="6291126" y="27121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Oval 112"/>
            <p:cNvSpPr>
              <a:spLocks noChangeArrowheads="1"/>
            </p:cNvSpPr>
            <p:nvPr/>
          </p:nvSpPr>
          <p:spPr bwMode="auto">
            <a:xfrm>
              <a:off x="6971893" y="25812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46" name="Line 113"/>
            <p:cNvSpPr>
              <a:spLocks noChangeShapeType="1"/>
            </p:cNvSpPr>
            <p:nvPr/>
          </p:nvSpPr>
          <p:spPr bwMode="auto">
            <a:xfrm>
              <a:off x="7014259" y="21526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" name="Line 114"/>
            <p:cNvSpPr>
              <a:spLocks noChangeShapeType="1"/>
            </p:cNvSpPr>
            <p:nvPr/>
          </p:nvSpPr>
          <p:spPr bwMode="auto">
            <a:xfrm flipH="1">
              <a:off x="7680196" y="25433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Line 115"/>
            <p:cNvSpPr>
              <a:spLocks noChangeShapeType="1"/>
            </p:cNvSpPr>
            <p:nvPr/>
          </p:nvSpPr>
          <p:spPr bwMode="auto">
            <a:xfrm>
              <a:off x="7698731" y="25564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" name="Line 116"/>
            <p:cNvSpPr>
              <a:spLocks noChangeShapeType="1"/>
            </p:cNvSpPr>
            <p:nvPr/>
          </p:nvSpPr>
          <p:spPr bwMode="auto">
            <a:xfrm flipH="1">
              <a:off x="7680196" y="31994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" name="Line 117"/>
            <p:cNvSpPr>
              <a:spLocks noChangeShapeType="1"/>
            </p:cNvSpPr>
            <p:nvPr/>
          </p:nvSpPr>
          <p:spPr bwMode="auto">
            <a:xfrm flipH="1">
              <a:off x="7680196" y="29384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" name="Line 118"/>
            <p:cNvSpPr>
              <a:spLocks noChangeShapeType="1"/>
            </p:cNvSpPr>
            <p:nvPr/>
          </p:nvSpPr>
          <p:spPr bwMode="auto">
            <a:xfrm>
              <a:off x="7698731" y="29428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" name="Line 119"/>
            <p:cNvSpPr>
              <a:spLocks noChangeShapeType="1"/>
            </p:cNvSpPr>
            <p:nvPr/>
          </p:nvSpPr>
          <p:spPr bwMode="auto">
            <a:xfrm>
              <a:off x="7698731" y="31921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" name="Line 121"/>
            <p:cNvSpPr>
              <a:spLocks noChangeShapeType="1"/>
            </p:cNvSpPr>
            <p:nvPr/>
          </p:nvSpPr>
          <p:spPr bwMode="auto">
            <a:xfrm>
              <a:off x="8037658" y="25681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基于位和基于块的磁盘条带化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47700"/>
            <a:ext cx="6441751" cy="428628"/>
            <a:chOff x="844893" y="747700"/>
            <a:chExt cx="6441751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47700"/>
              <a:ext cx="61436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条带化和奇偶校验按“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字节</a:t>
              </a:r>
              <a:r>
                <a:rPr lang="zh-CN" altLang="en-US" dirty="0" smtClean="0"/>
                <a:t>”或者“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位</a:t>
              </a:r>
              <a:r>
                <a:rPr lang="zh-CN" altLang="en-US" dirty="0" smtClean="0"/>
                <a:t>”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7024" y="1079490"/>
            <a:ext cx="3457852" cy="693742"/>
            <a:chOff x="1257024" y="1079490"/>
            <a:chExt cx="3457852" cy="69374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7024" y="15255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/>
            <p:nvPr/>
          </p:nvSpPr>
          <p:spPr>
            <a:xfrm>
              <a:off x="1394985" y="1417634"/>
              <a:ext cx="239119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/>
                <a:t>RAID-3: </a:t>
              </a:r>
              <a:r>
                <a:rPr lang="zh-CN" altLang="en-US" dirty="0" smtClean="0"/>
                <a:t>基于位</a:t>
              </a:r>
              <a:endParaRPr lang="en-US" altLang="zh-CN" dirty="0"/>
            </a:p>
          </p:txBody>
        </p:sp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1842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" name="内容占位符 2"/>
            <p:cNvSpPr txBox="1"/>
            <p:nvPr/>
          </p:nvSpPr>
          <p:spPr>
            <a:xfrm>
              <a:off x="1394985" y="1079490"/>
              <a:ext cx="331989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/>
                <a:t>RAID-0/4/5: </a:t>
              </a:r>
              <a:r>
                <a:rPr lang="zh-CN" altLang="en-US" dirty="0" smtClean="0"/>
                <a:t>基于数据块</a:t>
              </a:r>
              <a:endParaRPr lang="en-US" altLang="zh-CN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1850" y="2482144"/>
            <a:ext cx="1173719" cy="2461219"/>
            <a:chOff x="831850" y="2482144"/>
            <a:chExt cx="1173719" cy="2461219"/>
          </a:xfrm>
        </p:grpSpPr>
        <p:sp>
          <p:nvSpPr>
            <p:cNvPr id="181" name="Freeform 95"/>
            <p:cNvSpPr/>
            <p:nvPr/>
          </p:nvSpPr>
          <p:spPr bwMode="auto">
            <a:xfrm>
              <a:off x="1625147" y="27527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120"/>
            <p:cNvSpPr>
              <a:spLocks noChangeArrowheads="1"/>
            </p:cNvSpPr>
            <p:nvPr/>
          </p:nvSpPr>
          <p:spPr bwMode="auto">
            <a:xfrm>
              <a:off x="1688696" y="2482144"/>
              <a:ext cx="27731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1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09" name="Line 77"/>
            <p:cNvSpPr>
              <a:spLocks noChangeShapeType="1"/>
            </p:cNvSpPr>
            <p:nvPr/>
          </p:nvSpPr>
          <p:spPr bwMode="auto">
            <a:xfrm flipH="1">
              <a:off x="833437" y="2935283"/>
              <a:ext cx="736600" cy="12446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Line 78"/>
            <p:cNvSpPr>
              <a:spLocks noChangeShapeType="1"/>
            </p:cNvSpPr>
            <p:nvPr/>
          </p:nvSpPr>
          <p:spPr bwMode="auto">
            <a:xfrm>
              <a:off x="1906587" y="2973383"/>
              <a:ext cx="25400" cy="12065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" name="Rectangle 79"/>
            <p:cNvSpPr>
              <a:spLocks noChangeArrowheads="1"/>
            </p:cNvSpPr>
            <p:nvPr/>
          </p:nvSpPr>
          <p:spPr bwMode="auto">
            <a:xfrm>
              <a:off x="831850" y="4186233"/>
              <a:ext cx="1173719" cy="75713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1 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 smtClean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 smtClean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86116" y="2482144"/>
            <a:ext cx="1173719" cy="2461219"/>
            <a:chOff x="3286116" y="2482144"/>
            <a:chExt cx="1173719" cy="2461219"/>
          </a:xfrm>
        </p:grpSpPr>
        <p:sp>
          <p:nvSpPr>
            <p:cNvPr id="144" name="Freeform 95"/>
            <p:cNvSpPr/>
            <p:nvPr/>
          </p:nvSpPr>
          <p:spPr bwMode="auto">
            <a:xfrm>
              <a:off x="4099420" y="27527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Rectangle 120"/>
            <p:cNvSpPr>
              <a:spLocks noChangeArrowheads="1"/>
            </p:cNvSpPr>
            <p:nvPr/>
          </p:nvSpPr>
          <p:spPr bwMode="auto">
            <a:xfrm>
              <a:off x="4162969" y="2482144"/>
              <a:ext cx="27731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2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08" name="Rectangle 2"/>
            <p:cNvSpPr>
              <a:spLocks noChangeArrowheads="1"/>
            </p:cNvSpPr>
            <p:nvPr/>
          </p:nvSpPr>
          <p:spPr bwMode="auto">
            <a:xfrm>
              <a:off x="3286116" y="4186233"/>
              <a:ext cx="1173719" cy="75713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0 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 smtClean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 smtClean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12" name="Line 80"/>
            <p:cNvSpPr>
              <a:spLocks noChangeShapeType="1"/>
            </p:cNvSpPr>
            <p:nvPr/>
          </p:nvSpPr>
          <p:spPr bwMode="auto">
            <a:xfrm flipH="1">
              <a:off x="3287703" y="2935283"/>
              <a:ext cx="736600" cy="12446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" name="Line 81"/>
            <p:cNvSpPr>
              <a:spLocks noChangeShapeType="1"/>
            </p:cNvSpPr>
            <p:nvPr/>
          </p:nvSpPr>
          <p:spPr bwMode="auto">
            <a:xfrm>
              <a:off x="4360853" y="2973383"/>
              <a:ext cx="25400" cy="11938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217" name="直接连接符 216"/>
          <p:cNvCxnSpPr/>
          <p:nvPr/>
        </p:nvCxnSpPr>
        <p:spPr>
          <a:xfrm rot="5400000">
            <a:off x="-13537533" y="2178841"/>
            <a:ext cx="13073154" cy="114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679326" y="2482144"/>
            <a:ext cx="1173719" cy="2461219"/>
            <a:chOff x="5679326" y="2482144"/>
            <a:chExt cx="1173719" cy="2461219"/>
          </a:xfrm>
        </p:grpSpPr>
        <p:sp>
          <p:nvSpPr>
            <p:cNvPr id="228" name="Freeform 95"/>
            <p:cNvSpPr/>
            <p:nvPr/>
          </p:nvSpPr>
          <p:spPr bwMode="auto">
            <a:xfrm>
              <a:off x="6492630" y="27527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Rectangle 120"/>
            <p:cNvSpPr>
              <a:spLocks noChangeArrowheads="1"/>
            </p:cNvSpPr>
            <p:nvPr/>
          </p:nvSpPr>
          <p:spPr bwMode="auto">
            <a:xfrm>
              <a:off x="6556179" y="2482144"/>
              <a:ext cx="27731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3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55" name="Rectangle 2"/>
            <p:cNvSpPr>
              <a:spLocks noChangeArrowheads="1"/>
            </p:cNvSpPr>
            <p:nvPr/>
          </p:nvSpPr>
          <p:spPr bwMode="auto">
            <a:xfrm>
              <a:off x="5679326" y="4186233"/>
              <a:ext cx="1173719" cy="75713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1 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 smtClean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 smtClean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56" name="Line 80"/>
            <p:cNvSpPr>
              <a:spLocks noChangeShapeType="1"/>
            </p:cNvSpPr>
            <p:nvPr/>
          </p:nvSpPr>
          <p:spPr bwMode="auto">
            <a:xfrm flipH="1">
              <a:off x="5680913" y="2935283"/>
              <a:ext cx="736600" cy="12446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" name="Line 81"/>
            <p:cNvSpPr>
              <a:spLocks noChangeShapeType="1"/>
            </p:cNvSpPr>
            <p:nvPr/>
          </p:nvSpPr>
          <p:spPr bwMode="auto">
            <a:xfrm>
              <a:off x="6754063" y="2973383"/>
              <a:ext cx="25400" cy="11938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可纠正多个磁盘错误的冗余磁盘阵列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57352"/>
            <a:ext cx="4879235" cy="626366"/>
            <a:chOff x="844893" y="1657352"/>
            <a:chExt cx="4879235" cy="626366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1657352"/>
              <a:ext cx="45811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 smtClean="0"/>
                <a:t>RAID-6: </a:t>
              </a:r>
              <a:r>
                <a:rPr lang="zh-CN" altLang="en-US" dirty="0" smtClean="0"/>
                <a:t>每</a:t>
              </a:r>
              <a:r>
                <a:rPr lang="zh-CN" altLang="en-US" dirty="0"/>
                <a:t>组条带块有两</a:t>
              </a:r>
              <a:r>
                <a:rPr lang="zh-CN" altLang="en-US" dirty="0" smtClean="0"/>
                <a:t>个冗余块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573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1043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1999556"/>
              <a:ext cx="2391196" cy="28416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允许两个磁盘错误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00114"/>
            <a:ext cx="5441619" cy="712788"/>
            <a:chOff x="844893" y="1000114"/>
            <a:chExt cx="5441619" cy="71278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51435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dirty="0" smtClean="0"/>
                <a:t>RAID-5: </a:t>
              </a:r>
              <a:r>
                <a:rPr lang="zh-CN" altLang="en-US" dirty="0" smtClean="0"/>
                <a:t>每组条带块有一个奇偶校验块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/>
            <p:nvPr/>
          </p:nvSpPr>
          <p:spPr>
            <a:xfrm>
              <a:off x="1394985" y="1357304"/>
              <a:ext cx="253407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允许一个磁盘错误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RAID</a:t>
            </a:r>
            <a:r>
              <a:rPr lang="zh-CN" altLang="en-US" dirty="0" smtClean="0"/>
              <a:t>嵌套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4893" y="1000114"/>
            <a:ext cx="1726843" cy="428628"/>
            <a:chOff x="844893" y="1000114"/>
            <a:chExt cx="172684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dirty="0" smtClean="0"/>
                <a:t>RAID 0+1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857502"/>
            <a:ext cx="1869719" cy="428628"/>
            <a:chOff x="844893" y="2857502"/>
            <a:chExt cx="1869719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857502"/>
              <a:ext cx="15716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dirty="0" smtClean="0"/>
                <a:t>RAID 1+0</a:t>
              </a:r>
              <a:endParaRPr lang="en-US" altLang="zh-C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8575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819400" y="1298563"/>
            <a:ext cx="5181600" cy="1158875"/>
            <a:chOff x="2819400" y="1298563"/>
            <a:chExt cx="5181600" cy="1158875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8956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42672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368675" y="1298563"/>
              <a:ext cx="10230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RAID-0</a:t>
              </a:r>
            </a:p>
          </p:txBody>
        </p:sp>
        <p:sp>
          <p:nvSpPr>
            <p:cNvPr id="13" name="AutoShape 18"/>
            <p:cNvSpPr>
              <a:spLocks noChangeArrowheads="1"/>
            </p:cNvSpPr>
            <p:nvPr/>
          </p:nvSpPr>
          <p:spPr bwMode="auto">
            <a:xfrm>
              <a:off x="57150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" name="AutoShape 19"/>
            <p:cNvSpPr>
              <a:spLocks noChangeArrowheads="1"/>
            </p:cNvSpPr>
            <p:nvPr/>
          </p:nvSpPr>
          <p:spPr bwMode="auto">
            <a:xfrm>
              <a:off x="70866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6188075" y="1298563"/>
              <a:ext cx="10230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RAID-0</a:t>
              </a:r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>
              <a:off x="3276600" y="2076438"/>
              <a:ext cx="1447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6096000" y="2076438"/>
              <a:ext cx="1447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AutoShape 43"/>
            <p:cNvSpPr>
              <a:spLocks noChangeArrowheads="1"/>
            </p:cNvSpPr>
            <p:nvPr/>
          </p:nvSpPr>
          <p:spPr bwMode="auto">
            <a:xfrm>
              <a:off x="2819400" y="1619238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3" name="AutoShape 44"/>
            <p:cNvSpPr>
              <a:spLocks noChangeArrowheads="1"/>
            </p:cNvSpPr>
            <p:nvPr/>
          </p:nvSpPr>
          <p:spPr bwMode="auto">
            <a:xfrm>
              <a:off x="5638800" y="1619238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43200" y="857238"/>
            <a:ext cx="5334000" cy="1752600"/>
            <a:chOff x="2743200" y="857238"/>
            <a:chExt cx="5334000" cy="1752600"/>
          </a:xfrm>
        </p:grpSpPr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4826000" y="917563"/>
              <a:ext cx="10230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RAID-1</a:t>
              </a:r>
            </a:p>
          </p:txBody>
        </p:sp>
        <p:sp>
          <p:nvSpPr>
            <p:cNvPr id="28" name="AutoShape 39"/>
            <p:cNvSpPr>
              <a:spLocks noChangeArrowheads="1"/>
            </p:cNvSpPr>
            <p:nvPr/>
          </p:nvSpPr>
          <p:spPr bwMode="auto">
            <a:xfrm>
              <a:off x="5181600" y="1466838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11576A"/>
            </a:solidFill>
            <a:ln w="12700">
              <a:solidFill>
                <a:srgbClr val="002060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6" name="AutoShape 47"/>
            <p:cNvSpPr>
              <a:spLocks noChangeArrowheads="1"/>
            </p:cNvSpPr>
            <p:nvPr/>
          </p:nvSpPr>
          <p:spPr bwMode="auto">
            <a:xfrm>
              <a:off x="2743200" y="857238"/>
              <a:ext cx="5334000" cy="1752600"/>
            </a:xfrm>
            <a:prstGeom prst="can">
              <a:avLst>
                <a:gd name="adj" fmla="val 28440"/>
              </a:avLst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 rot="16200000" flipH="1">
            <a:off x="-9679881" y="2750345"/>
            <a:ext cx="1328746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2743200" y="3071816"/>
            <a:ext cx="5334000" cy="1752600"/>
            <a:chOff x="2743200" y="3071816"/>
            <a:chExt cx="5334000" cy="1752600"/>
          </a:xfrm>
        </p:grpSpPr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4826000" y="3132141"/>
              <a:ext cx="10230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RAID-0</a:t>
              </a:r>
              <a:endParaRPr lang="en-US" altLang="zh-CN" sz="1800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4572000" y="3714758"/>
              <a:ext cx="1447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AutoShape 47"/>
            <p:cNvSpPr>
              <a:spLocks noChangeArrowheads="1"/>
            </p:cNvSpPr>
            <p:nvPr/>
          </p:nvSpPr>
          <p:spPr bwMode="auto">
            <a:xfrm>
              <a:off x="2743200" y="3071816"/>
              <a:ext cx="5334000" cy="1752600"/>
            </a:xfrm>
            <a:prstGeom prst="can">
              <a:avLst>
                <a:gd name="adj" fmla="val 28440"/>
              </a:avLst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19400" y="3513141"/>
            <a:ext cx="5181600" cy="1158875"/>
            <a:chOff x="2819400" y="3513141"/>
            <a:chExt cx="5181600" cy="1158875"/>
          </a:xfrm>
        </p:grpSpPr>
        <p:sp>
          <p:nvSpPr>
            <p:cNvPr id="40" name="AutoShape 7"/>
            <p:cNvSpPr>
              <a:spLocks noChangeArrowheads="1"/>
            </p:cNvSpPr>
            <p:nvPr/>
          </p:nvSpPr>
          <p:spPr bwMode="auto">
            <a:xfrm>
              <a:off x="28956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1" name="AutoShape 11"/>
            <p:cNvSpPr>
              <a:spLocks noChangeArrowheads="1"/>
            </p:cNvSpPr>
            <p:nvPr/>
          </p:nvSpPr>
          <p:spPr bwMode="auto">
            <a:xfrm>
              <a:off x="42672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3368675" y="3513141"/>
              <a:ext cx="10230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RAID-1</a:t>
              </a:r>
              <a:endParaRPr lang="en-US" altLang="zh-CN" sz="1800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3" name="AutoShape 18"/>
            <p:cNvSpPr>
              <a:spLocks noChangeArrowheads="1"/>
            </p:cNvSpPr>
            <p:nvPr/>
          </p:nvSpPr>
          <p:spPr bwMode="auto">
            <a:xfrm>
              <a:off x="57150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4" name="AutoShape 19"/>
            <p:cNvSpPr>
              <a:spLocks noChangeArrowheads="1"/>
            </p:cNvSpPr>
            <p:nvPr/>
          </p:nvSpPr>
          <p:spPr bwMode="auto">
            <a:xfrm>
              <a:off x="70866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6188075" y="3513141"/>
              <a:ext cx="10230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RAID-1</a:t>
              </a:r>
              <a:endParaRPr lang="en-US" altLang="zh-CN" sz="1800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9" name="AutoShape 39"/>
            <p:cNvSpPr>
              <a:spLocks noChangeArrowheads="1"/>
            </p:cNvSpPr>
            <p:nvPr/>
          </p:nvSpPr>
          <p:spPr bwMode="auto">
            <a:xfrm>
              <a:off x="3786182" y="4286262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11576A"/>
            </a:solidFill>
            <a:ln w="12700">
              <a:solidFill>
                <a:srgbClr val="002060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0" name="AutoShape 43"/>
            <p:cNvSpPr>
              <a:spLocks noChangeArrowheads="1"/>
            </p:cNvSpPr>
            <p:nvPr/>
          </p:nvSpPr>
          <p:spPr bwMode="auto">
            <a:xfrm>
              <a:off x="2819400" y="3833816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1" name="AutoShape 44"/>
            <p:cNvSpPr>
              <a:spLocks noChangeArrowheads="1"/>
            </p:cNvSpPr>
            <p:nvPr/>
          </p:nvSpPr>
          <p:spPr bwMode="auto">
            <a:xfrm>
              <a:off x="5638800" y="3833816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3" name="AutoShape 39"/>
            <p:cNvSpPr>
              <a:spLocks noChangeArrowheads="1"/>
            </p:cNvSpPr>
            <p:nvPr/>
          </p:nvSpPr>
          <p:spPr bwMode="auto">
            <a:xfrm>
              <a:off x="6572264" y="4286262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11576A"/>
            </a:solidFill>
            <a:ln w="12700">
              <a:solidFill>
                <a:srgbClr val="002060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0974" cy="5141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 smtClean="0"/>
              <a:t>文件系统的概念</a:t>
            </a:r>
            <a:endParaRPr lang="en-US" altLang="zh-CN" dirty="0" smtClean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文件系统和文</a:t>
            </a:r>
            <a:r>
              <a:rPr lang="zh-CN" altLang="en-US" dirty="0" smtClean="0"/>
              <a:t>件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文件描述</a:t>
            </a:r>
            <a:r>
              <a:rPr lang="zh-CN" altLang="en-US" dirty="0" smtClean="0">
                <a:solidFill>
                  <a:srgbClr val="C00000"/>
                </a:solidFill>
              </a:rPr>
              <a:t>符</a:t>
            </a:r>
            <a:endParaRPr lang="zh-CN" altLang="en-US" dirty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/>
              <a:t>目录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 smtClean="0"/>
              <a:t>文件别名</a:t>
            </a:r>
            <a:endParaRPr lang="zh-CN" altLang="en-US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文件系统种类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310598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31059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3448885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344888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380607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380607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4149656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414965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4506846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450684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打开文件和文件描述符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4893" y="750631"/>
            <a:ext cx="5870247" cy="695330"/>
            <a:chOff x="844893" y="750631"/>
            <a:chExt cx="5870247" cy="69533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50631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文件访问模式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06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1924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087639"/>
              <a:ext cx="53201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进程访问文件数据前必须先“打开”文件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 txBox="1"/>
          <p:nvPr/>
        </p:nvSpPr>
        <p:spPr>
          <a:xfrm>
            <a:off x="1394985" y="1450723"/>
            <a:ext cx="3177015" cy="135732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>
              <a:lnSpc>
                <a:spcPct val="80000"/>
              </a:lnSpc>
            </a:pPr>
            <a:r>
              <a:rPr lang="en-US" altLang="zh-CN" dirty="0" smtClean="0"/>
              <a:t>f = open(name, flag);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…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read(f, …);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…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close(f);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7340</Words>
  <Application>Kingsoft Office WPP</Application>
  <PresentationFormat>全屏显示(16:9)</PresentationFormat>
  <Paragraphs>2087</Paragraphs>
  <Slides>74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7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zyjie</cp:lastModifiedBy>
  <cp:revision>1080</cp:revision>
  <dcterms:created xsi:type="dcterms:W3CDTF">2017-03-02T03:09:21Z</dcterms:created>
  <dcterms:modified xsi:type="dcterms:W3CDTF">2017-03-02T03:09:21Z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