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5" r:id="rId3"/>
    <p:sldId id="261" r:id="rId4"/>
    <p:sldId id="262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11576A"/>
    <a:srgbClr val="007C8B"/>
    <a:srgbClr val="0093DD"/>
    <a:srgbClr val="FFF9B1"/>
    <a:srgbClr val="FDD000"/>
    <a:srgbClr val="0EB1C8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1620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AB571-93FE-4E32-A9F6-7282D31CC9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9FB66-BC45-49C2-9AE0-BFEF2D7019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643306" y="214296"/>
            <a:ext cx="478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概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6624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1285866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1635646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9592" y="199475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9592" y="234453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27" name="矩形 8"/>
          <p:cNvSpPr>
            <a:spLocks noChangeArrowheads="1"/>
          </p:cNvSpPr>
          <p:nvPr/>
        </p:nvSpPr>
        <p:spPr bwMode="auto">
          <a:xfrm>
            <a:off x="520709" y="95567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20709" y="130750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2" name="矩形 8"/>
          <p:cNvSpPr>
            <a:spLocks noChangeArrowheads="1"/>
          </p:cNvSpPr>
          <p:nvPr/>
        </p:nvSpPr>
        <p:spPr bwMode="auto">
          <a:xfrm>
            <a:off x="520709" y="166269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3" name="矩形 8"/>
          <p:cNvSpPr>
            <a:spLocks noChangeArrowheads="1"/>
          </p:cNvSpPr>
          <p:nvPr/>
        </p:nvSpPr>
        <p:spPr bwMode="auto">
          <a:xfrm>
            <a:off x="520709" y="201452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4" name="矩形 8"/>
          <p:cNvSpPr>
            <a:spLocks noChangeArrowheads="1"/>
          </p:cNvSpPr>
          <p:nvPr/>
        </p:nvSpPr>
        <p:spPr bwMode="auto">
          <a:xfrm>
            <a:off x="520709" y="2355726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15" name="图片 14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16" name="图片 1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23928" y="2142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6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20709" y="93440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166" y="158780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9246" y="1912624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页式存储管理的概念</a:t>
            </a:r>
          </a:p>
        </p:txBody>
      </p:sp>
      <p:pic>
        <p:nvPicPr>
          <p:cNvPr id="33" name="图片 32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68180" y="2034139"/>
            <a:ext cx="151066" cy="1489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19246" y="2246928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页式存储管理的地址转换</a:t>
            </a:r>
          </a:p>
        </p:txBody>
      </p:sp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68180" y="2367735"/>
            <a:ext cx="151066" cy="148997"/>
          </a:xfrm>
          <a:prstGeom prst="rect">
            <a:avLst/>
          </a:prstGeom>
        </p:spPr>
      </p:pic>
      <p:sp>
        <p:nvSpPr>
          <p:cNvPr id="36" name="矩形 8"/>
          <p:cNvSpPr>
            <a:spLocks noChangeArrowheads="1"/>
          </p:cNvSpPr>
          <p:nvPr/>
        </p:nvSpPr>
        <p:spPr bwMode="auto">
          <a:xfrm>
            <a:off x="520709" y="161480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166" y="257706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41" name="矩形 8"/>
          <p:cNvSpPr>
            <a:spLocks noChangeArrowheads="1"/>
          </p:cNvSpPr>
          <p:nvPr/>
        </p:nvSpPr>
        <p:spPr bwMode="auto">
          <a:xfrm>
            <a:off x="520709" y="258751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3166" y="2918068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520709" y="2922458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3166" y="1261590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3" name="矩形 8"/>
          <p:cNvSpPr>
            <a:spLocks noChangeArrowheads="1"/>
          </p:cNvSpPr>
          <p:nvPr/>
        </p:nvSpPr>
        <p:spPr bwMode="auto">
          <a:xfrm>
            <a:off x="520709" y="1267323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63888" y="21429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5675" y="874312"/>
            <a:ext cx="8552829" cy="392092"/>
            <a:chOff x="555675" y="874312"/>
            <a:chExt cx="8552829" cy="392092"/>
          </a:xfrm>
        </p:grpSpPr>
        <p:sp>
          <p:nvSpPr>
            <p:cNvPr id="21" name="矩形 8"/>
            <p:cNvSpPr>
              <a:spLocks noChangeArrowheads="1"/>
            </p:cNvSpPr>
            <p:nvPr/>
          </p:nvSpPr>
          <p:spPr bwMode="auto">
            <a:xfrm>
              <a:off x="555675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3166" y="874312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页帧（帧、物理页面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, Frame, Page Frame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4380" y="1242135"/>
            <a:ext cx="7358114" cy="734501"/>
            <a:chOff x="1044380" y="1242135"/>
            <a:chExt cx="7358114" cy="734501"/>
          </a:xfrm>
        </p:grpSpPr>
        <p:sp>
          <p:nvSpPr>
            <p:cNvPr id="32" name="TextBox 31"/>
            <p:cNvSpPr txBox="1"/>
            <p:nvPr/>
          </p:nvSpPr>
          <p:spPr>
            <a:xfrm>
              <a:off x="1195446" y="124213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把物理地址空间划分为大小相同的基本分配单位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4380" y="1363650"/>
              <a:ext cx="151066" cy="148997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95446" y="159191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的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n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次方，如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5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12, 4096, 8192</a:t>
              </a: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4380" y="1713430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556205" y="2037214"/>
            <a:ext cx="8587795" cy="392092"/>
            <a:chOff x="556205" y="2037214"/>
            <a:chExt cx="8587795" cy="392092"/>
          </a:xfrm>
        </p:grpSpPr>
        <p:sp>
          <p:nvSpPr>
            <p:cNvPr id="28" name="矩形 8"/>
            <p:cNvSpPr>
              <a:spLocks noChangeArrowheads="1"/>
            </p:cNvSpPr>
            <p:nvPr/>
          </p:nvSpPr>
          <p:spPr bwMode="auto">
            <a:xfrm>
              <a:off x="556205" y="205941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28662" y="2037214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页面（页、逻辑页面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, Page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9396" y="2405037"/>
            <a:ext cx="7358114" cy="734501"/>
            <a:chOff x="1049396" y="2405037"/>
            <a:chExt cx="7358114" cy="734501"/>
          </a:xfrm>
        </p:grpSpPr>
        <p:sp>
          <p:nvSpPr>
            <p:cNvPr id="37" name="TextBox 36"/>
            <p:cNvSpPr txBox="1"/>
            <p:nvPr/>
          </p:nvSpPr>
          <p:spPr>
            <a:xfrm>
              <a:off x="1200462" y="2405037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把逻辑地址空间也划分为相同大小的基本分配单位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9396" y="2526552"/>
              <a:ext cx="151066" cy="14899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200462" y="2754817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帧和页的大小必须是相同的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9396" y="2876332"/>
              <a:ext cx="151066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527628" y="3148300"/>
            <a:ext cx="7851305" cy="1415037"/>
            <a:chOff x="556205" y="3201046"/>
            <a:chExt cx="7851305" cy="1415037"/>
          </a:xfrm>
        </p:grpSpPr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556205" y="3223250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8662" y="3201046"/>
              <a:ext cx="5947594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页面到页帧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00462" y="3568869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逻辑地址到物理地址的转换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9396" y="3705624"/>
              <a:ext cx="151066" cy="148997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200462" y="3918649"/>
              <a:ext cx="9689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9396" y="4055404"/>
              <a:ext cx="151066" cy="148997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1200462" y="4231362"/>
              <a:ext cx="485741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MMU/TLB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9396" y="4368117"/>
              <a:ext cx="151066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17284E-7 L -1.94444E-6 -0.154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63888" y="21429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帧 (Frame)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0709" y="874312"/>
            <a:ext cx="5422358" cy="392092"/>
            <a:chOff x="520709" y="874312"/>
            <a:chExt cx="5422358" cy="392092"/>
          </a:xfrm>
        </p:grpSpPr>
        <p:sp>
          <p:nvSpPr>
            <p:cNvPr id="21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3166" y="874312"/>
              <a:ext cx="50499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物理内存被划分成大小相等的帧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93344" y="1275313"/>
            <a:ext cx="42547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-635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内存物理地址的表示：二元组 (f, o)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72498" y="3963512"/>
            <a:ext cx="1922984" cy="533350"/>
            <a:chOff x="1972498" y="3963512"/>
            <a:chExt cx="1922984" cy="533350"/>
          </a:xfrm>
        </p:grpSpPr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239579" y="4130438"/>
              <a:ext cx="282343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11576A"/>
                  </a:solidFill>
                  <a:sym typeface="Comic Sans MS" charset="0"/>
                </a:rPr>
                <a:t>f</a:t>
              </a:r>
              <a:endParaRPr lang="zh-CN" altLang="en-US" b="1" i="1" dirty="0">
                <a:solidFill>
                  <a:srgbClr val="11576A"/>
                </a:solidFill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208702" y="4130438"/>
              <a:ext cx="282343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11576A"/>
                  </a:solidFill>
                  <a:sym typeface="Comic Sans MS" charset="0"/>
                </a:rPr>
                <a:t>o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36" name="AutoShape 30"/>
            <p:cNvSpPr/>
            <p:nvPr/>
          </p:nvSpPr>
          <p:spPr bwMode="auto">
            <a:xfrm rot="16200000">
              <a:off x="3265934" y="3501843"/>
              <a:ext cx="167879" cy="1091217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0" name="AutoShape 31"/>
            <p:cNvSpPr/>
            <p:nvPr/>
          </p:nvSpPr>
          <p:spPr bwMode="auto">
            <a:xfrm rot="16200000">
              <a:off x="2296811" y="3639199"/>
              <a:ext cx="167879" cy="816505"/>
            </a:xfrm>
            <a:prstGeom prst="leftBrace">
              <a:avLst>
                <a:gd name="adj1" fmla="val 40508"/>
                <a:gd name="adj2" fmla="val 50000"/>
              </a:avLst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45635" y="3043990"/>
            <a:ext cx="2197696" cy="951953"/>
            <a:chOff x="1845635" y="3043990"/>
            <a:chExt cx="2197696" cy="951953"/>
          </a:xfrm>
        </p:grpSpPr>
        <p:grpSp>
          <p:nvGrpSpPr>
            <p:cNvPr id="30" name="Group 25"/>
            <p:cNvGrpSpPr/>
            <p:nvPr/>
          </p:nvGrpSpPr>
          <p:grpSpPr bwMode="auto">
            <a:xfrm>
              <a:off x="2675495" y="3637292"/>
              <a:ext cx="1367836" cy="358651"/>
              <a:chOff x="-93" y="0"/>
              <a:chExt cx="1434" cy="376"/>
            </a:xfrm>
          </p:grpSpPr>
          <p:sp>
            <p:nvSpPr>
              <p:cNvPr id="53" name="Rectangle 25"/>
              <p:cNvSpPr>
                <a:spLocks noChangeArrowheads="1"/>
              </p:cNvSpPr>
              <p:nvPr/>
            </p:nvSpPr>
            <p:spPr bwMode="auto">
              <a:xfrm>
                <a:off x="1034" y="0"/>
                <a:ext cx="307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54" name="Rectangle 26"/>
              <p:cNvSpPr>
                <a:spLocks noChangeArrowheads="1"/>
              </p:cNvSpPr>
              <p:nvPr/>
            </p:nvSpPr>
            <p:spPr bwMode="auto">
              <a:xfrm>
                <a:off x="-93" y="56"/>
                <a:ext cx="304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S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grpSp>
            <p:nvGrpSpPr>
              <p:cNvPr id="57" name="Group 28"/>
              <p:cNvGrpSpPr/>
              <p:nvPr/>
            </p:nvGrpSpPr>
            <p:grpSpPr bwMode="auto">
              <a:xfrm>
                <a:off x="63" y="27"/>
                <a:ext cx="55" cy="50"/>
                <a:chOff x="0" y="0"/>
                <a:chExt cx="55" cy="50"/>
              </a:xfrm>
            </p:grpSpPr>
            <p:sp>
              <p:nvSpPr>
                <p:cNvPr id="5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51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29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51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" name="Group 33"/>
            <p:cNvGrpSpPr/>
            <p:nvPr/>
          </p:nvGrpSpPr>
          <p:grpSpPr bwMode="auto">
            <a:xfrm>
              <a:off x="1845635" y="3662092"/>
              <a:ext cx="527485" cy="333851"/>
              <a:chOff x="0" y="0"/>
              <a:chExt cx="553" cy="350"/>
            </a:xfrm>
          </p:grpSpPr>
          <p:sp>
            <p:nvSpPr>
              <p:cNvPr id="42" name="Rectangle 33"/>
              <p:cNvSpPr>
                <a:spLocks noChangeArrowheads="1"/>
              </p:cNvSpPr>
              <p:nvPr/>
            </p:nvSpPr>
            <p:spPr bwMode="auto">
              <a:xfrm>
                <a:off x="0" y="30"/>
                <a:ext cx="553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F+S</a:t>
                </a:r>
              </a:p>
            </p:txBody>
          </p:sp>
          <p:grpSp>
            <p:nvGrpSpPr>
              <p:cNvPr id="43" name="Group 35"/>
              <p:cNvGrpSpPr/>
              <p:nvPr/>
            </p:nvGrpSpPr>
            <p:grpSpPr bwMode="auto">
              <a:xfrm>
                <a:off x="130" y="0"/>
                <a:ext cx="55" cy="63"/>
                <a:chOff x="0" y="0"/>
                <a:chExt cx="55" cy="63"/>
              </a:xfrm>
            </p:grpSpPr>
            <p:sp>
              <p:nvSpPr>
                <p:cNvPr id="51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64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36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64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"/>
            <p:cNvGrpSpPr/>
            <p:nvPr/>
          </p:nvGrpSpPr>
          <p:grpSpPr bwMode="auto">
            <a:xfrm>
              <a:off x="1959144" y="3422673"/>
              <a:ext cx="1944923" cy="235603"/>
              <a:chOff x="0" y="0"/>
              <a:chExt cx="2039" cy="247"/>
            </a:xfrm>
          </p:grpSpPr>
          <p:sp>
            <p:nvSpPr>
              <p:cNvPr id="62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5" name="Rectangle 8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6" name="Rectangle 9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7" name="Rectangle 10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8" name="Rectangle 11"/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9" name="Rectangle 12"/>
              <p:cNvSpPr>
                <a:spLocks noChangeArrowheads="1"/>
              </p:cNvSpPr>
              <p:nvPr/>
            </p:nvSpPr>
            <p:spPr bwMode="auto">
              <a:xfrm>
                <a:off x="896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0" name="Rectangle 13"/>
              <p:cNvSpPr>
                <a:spLocks noChangeArrowheads="1"/>
              </p:cNvSpPr>
              <p:nvPr/>
            </p:nvSpPr>
            <p:spPr bwMode="auto">
              <a:xfrm>
                <a:off x="1024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1" name="Rectangle 14"/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2" name="Rectangle 15"/>
              <p:cNvSpPr>
                <a:spLocks noChangeArrowheads="1"/>
              </p:cNvSpPr>
              <p:nvPr/>
            </p:nvSpPr>
            <p:spPr bwMode="auto">
              <a:xfrm>
                <a:off x="128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3" name="Rectangle 16"/>
              <p:cNvSpPr>
                <a:spLocks noChangeArrowheads="1"/>
              </p:cNvSpPr>
              <p:nvPr/>
            </p:nvSpPr>
            <p:spPr bwMode="auto">
              <a:xfrm>
                <a:off x="1408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4" name="Rectangle 17"/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5" name="Rectangle 18"/>
              <p:cNvSpPr>
                <a:spLocks noChangeArrowheads="1"/>
              </p:cNvSpPr>
              <p:nvPr/>
            </p:nvSpPr>
            <p:spPr bwMode="auto">
              <a:xfrm>
                <a:off x="1664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6" name="Rectangle 19"/>
              <p:cNvSpPr>
                <a:spLocks noChangeArrowheads="1"/>
              </p:cNvSpPr>
              <p:nvPr/>
            </p:nvSpPr>
            <p:spPr bwMode="auto">
              <a:xfrm>
                <a:off x="1792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7" name="Rectangle 20"/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sp>
          <p:nvSpPr>
            <p:cNvPr id="137" name="矩形 1"/>
            <p:cNvSpPr>
              <a:spLocks noChangeArrowheads="1"/>
            </p:cNvSpPr>
            <p:nvPr/>
          </p:nvSpPr>
          <p:spPr bwMode="auto">
            <a:xfrm>
              <a:off x="2483768" y="3043990"/>
              <a:ext cx="80021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326563" y="1918004"/>
            <a:ext cx="616504" cy="2756474"/>
            <a:chOff x="5326563" y="1918004"/>
            <a:chExt cx="616504" cy="2756474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 flipV="1">
              <a:off x="5942022" y="2608428"/>
              <a:ext cx="1045" cy="2066050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 flipV="1">
              <a:off x="5942022" y="2123774"/>
              <a:ext cx="1045" cy="511812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92" name="Rectangle 82"/>
            <p:cNvSpPr>
              <a:spLocks noChangeArrowheads="1"/>
            </p:cNvSpPr>
            <p:nvPr/>
          </p:nvSpPr>
          <p:spPr bwMode="auto">
            <a:xfrm>
              <a:off x="5629472" y="3364657"/>
              <a:ext cx="309176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Rectangle 83"/>
            <p:cNvSpPr>
              <a:spLocks noChangeArrowheads="1"/>
            </p:cNvSpPr>
            <p:nvPr/>
          </p:nvSpPr>
          <p:spPr bwMode="auto">
            <a:xfrm>
              <a:off x="5629472" y="2228225"/>
              <a:ext cx="309176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Rectangle 79"/>
            <p:cNvSpPr>
              <a:spLocks noChangeArrowheads="1"/>
            </p:cNvSpPr>
            <p:nvPr/>
          </p:nvSpPr>
          <p:spPr bwMode="auto">
            <a:xfrm>
              <a:off x="5326563" y="1918004"/>
              <a:ext cx="507895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2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f</a:t>
              </a: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2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91420" y="1131590"/>
            <a:ext cx="1983540" cy="3837132"/>
            <a:chOff x="5091420" y="1131590"/>
            <a:chExt cx="1983540" cy="3837132"/>
          </a:xfrm>
        </p:grpSpPr>
        <p:sp>
          <p:nvSpPr>
            <p:cNvPr id="87" name="Rectangle 77"/>
            <p:cNvSpPr>
              <a:spLocks noChangeArrowheads="1"/>
            </p:cNvSpPr>
            <p:nvPr/>
          </p:nvSpPr>
          <p:spPr bwMode="auto">
            <a:xfrm>
              <a:off x="5377744" y="4564804"/>
              <a:ext cx="533543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Rectangle 78"/>
            <p:cNvSpPr>
              <a:spLocks noChangeArrowheads="1"/>
            </p:cNvSpPr>
            <p:nvPr/>
          </p:nvSpPr>
          <p:spPr bwMode="auto">
            <a:xfrm>
              <a:off x="5091420" y="1131590"/>
              <a:ext cx="856126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0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F</a:t>
              </a: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-1,</a:t>
              </a:r>
              <a:r>
                <a:rPr lang="zh-CN" altLang="en-US" sz="1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0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</a:t>
              </a: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-1)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947546" y="1239070"/>
              <a:ext cx="1127414" cy="3729652"/>
              <a:chOff x="5947546" y="1239070"/>
              <a:chExt cx="1127414" cy="3729652"/>
            </a:xfrm>
          </p:grpSpPr>
          <p:sp>
            <p:nvSpPr>
              <p:cNvPr id="80" name="Rectangle 39"/>
              <p:cNvSpPr>
                <a:spLocks noChangeArrowheads="1"/>
              </p:cNvSpPr>
              <p:nvPr/>
            </p:nvSpPr>
            <p:spPr bwMode="auto">
              <a:xfrm>
                <a:off x="6050651" y="1255782"/>
                <a:ext cx="827255" cy="3409295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000099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81" name="Rectangle 40"/>
              <p:cNvSpPr>
                <a:spLocks noChangeArrowheads="1"/>
              </p:cNvSpPr>
              <p:nvPr/>
            </p:nvSpPr>
            <p:spPr bwMode="auto">
              <a:xfrm>
                <a:off x="6059008" y="1247426"/>
                <a:ext cx="827255" cy="3417652"/>
              </a:xfrm>
              <a:prstGeom prst="rect">
                <a:avLst/>
              </a:prstGeom>
              <a:solidFill>
                <a:srgbClr val="FFFFCC"/>
              </a:solidFill>
              <a:ln w="12600" cmpd="sng">
                <a:solidFill>
                  <a:srgbClr val="000099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28" name="Rectangle 42"/>
              <p:cNvSpPr>
                <a:spLocks noChangeArrowheads="1"/>
              </p:cNvSpPr>
              <p:nvPr/>
            </p:nvSpPr>
            <p:spPr bwMode="auto">
              <a:xfrm>
                <a:off x="6050953" y="3979875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29" name="Line 43"/>
              <p:cNvSpPr>
                <a:spLocks noChangeShapeType="1"/>
              </p:cNvSpPr>
              <p:nvPr/>
            </p:nvSpPr>
            <p:spPr bwMode="auto">
              <a:xfrm>
                <a:off x="6063487" y="4581515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44"/>
              <p:cNvSpPr>
                <a:spLocks noChangeShapeType="1"/>
              </p:cNvSpPr>
              <p:nvPr/>
            </p:nvSpPr>
            <p:spPr bwMode="auto">
              <a:xfrm>
                <a:off x="6063487" y="4497954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45"/>
              <p:cNvSpPr>
                <a:spLocks noChangeShapeType="1"/>
              </p:cNvSpPr>
              <p:nvPr/>
            </p:nvSpPr>
            <p:spPr bwMode="auto">
              <a:xfrm>
                <a:off x="6063487" y="4414393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46"/>
              <p:cNvSpPr>
                <a:spLocks noChangeShapeType="1"/>
              </p:cNvSpPr>
              <p:nvPr/>
            </p:nvSpPr>
            <p:spPr bwMode="auto">
              <a:xfrm>
                <a:off x="6063487" y="4330832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47"/>
              <p:cNvSpPr>
                <a:spLocks noChangeShapeType="1"/>
              </p:cNvSpPr>
              <p:nvPr/>
            </p:nvSpPr>
            <p:spPr bwMode="auto">
              <a:xfrm>
                <a:off x="6063487" y="4247271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48"/>
              <p:cNvSpPr>
                <a:spLocks noChangeShapeType="1"/>
              </p:cNvSpPr>
              <p:nvPr/>
            </p:nvSpPr>
            <p:spPr bwMode="auto">
              <a:xfrm>
                <a:off x="6063487" y="416371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49"/>
              <p:cNvSpPr>
                <a:spLocks noChangeShapeType="1"/>
              </p:cNvSpPr>
              <p:nvPr/>
            </p:nvSpPr>
            <p:spPr bwMode="auto">
              <a:xfrm>
                <a:off x="6063487" y="408014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Rectangle 51"/>
              <p:cNvSpPr>
                <a:spLocks noChangeArrowheads="1"/>
              </p:cNvSpPr>
              <p:nvPr/>
            </p:nvSpPr>
            <p:spPr bwMode="auto">
              <a:xfrm>
                <a:off x="6050953" y="3294673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21" name="Line 52"/>
              <p:cNvSpPr>
                <a:spLocks noChangeShapeType="1"/>
              </p:cNvSpPr>
              <p:nvPr/>
            </p:nvSpPr>
            <p:spPr bwMode="auto">
              <a:xfrm>
                <a:off x="6063487" y="3896313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53"/>
              <p:cNvSpPr>
                <a:spLocks noChangeShapeType="1"/>
              </p:cNvSpPr>
              <p:nvPr/>
            </p:nvSpPr>
            <p:spPr bwMode="auto">
              <a:xfrm>
                <a:off x="6063487" y="3812752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54"/>
              <p:cNvSpPr>
                <a:spLocks noChangeShapeType="1"/>
              </p:cNvSpPr>
              <p:nvPr/>
            </p:nvSpPr>
            <p:spPr bwMode="auto">
              <a:xfrm>
                <a:off x="6063487" y="3729191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55"/>
              <p:cNvSpPr>
                <a:spLocks noChangeShapeType="1"/>
              </p:cNvSpPr>
              <p:nvPr/>
            </p:nvSpPr>
            <p:spPr bwMode="auto">
              <a:xfrm>
                <a:off x="6063487" y="364563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56"/>
              <p:cNvSpPr>
                <a:spLocks noChangeShapeType="1"/>
              </p:cNvSpPr>
              <p:nvPr/>
            </p:nvSpPr>
            <p:spPr bwMode="auto">
              <a:xfrm>
                <a:off x="6063487" y="3562069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57"/>
              <p:cNvSpPr>
                <a:spLocks noChangeShapeType="1"/>
              </p:cNvSpPr>
              <p:nvPr/>
            </p:nvSpPr>
            <p:spPr bwMode="auto">
              <a:xfrm>
                <a:off x="6063487" y="347850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58"/>
              <p:cNvSpPr>
                <a:spLocks noChangeShapeType="1"/>
              </p:cNvSpPr>
              <p:nvPr/>
            </p:nvSpPr>
            <p:spPr bwMode="auto">
              <a:xfrm>
                <a:off x="6063487" y="3394946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Rectangle 60"/>
              <p:cNvSpPr>
                <a:spLocks noChangeArrowheads="1"/>
              </p:cNvSpPr>
              <p:nvPr/>
            </p:nvSpPr>
            <p:spPr bwMode="auto">
              <a:xfrm>
                <a:off x="6050953" y="2609472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13" name="Line 61"/>
              <p:cNvSpPr>
                <a:spLocks noChangeShapeType="1"/>
              </p:cNvSpPr>
              <p:nvPr/>
            </p:nvSpPr>
            <p:spPr bwMode="auto">
              <a:xfrm>
                <a:off x="6063487" y="3211112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62"/>
              <p:cNvSpPr>
                <a:spLocks noChangeShapeType="1"/>
              </p:cNvSpPr>
              <p:nvPr/>
            </p:nvSpPr>
            <p:spPr bwMode="auto">
              <a:xfrm>
                <a:off x="6063487" y="3127551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63"/>
              <p:cNvSpPr>
                <a:spLocks noChangeShapeType="1"/>
              </p:cNvSpPr>
              <p:nvPr/>
            </p:nvSpPr>
            <p:spPr bwMode="auto">
              <a:xfrm>
                <a:off x="6063487" y="304399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64"/>
              <p:cNvSpPr>
                <a:spLocks noChangeShapeType="1"/>
              </p:cNvSpPr>
              <p:nvPr/>
            </p:nvSpPr>
            <p:spPr bwMode="auto">
              <a:xfrm>
                <a:off x="6063487" y="2960429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65"/>
              <p:cNvSpPr>
                <a:spLocks noChangeShapeType="1"/>
              </p:cNvSpPr>
              <p:nvPr/>
            </p:nvSpPr>
            <p:spPr bwMode="auto">
              <a:xfrm>
                <a:off x="6063487" y="287686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66"/>
              <p:cNvSpPr>
                <a:spLocks noChangeShapeType="1"/>
              </p:cNvSpPr>
              <p:nvPr/>
            </p:nvSpPr>
            <p:spPr bwMode="auto">
              <a:xfrm>
                <a:off x="6063487" y="2793307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67"/>
              <p:cNvSpPr>
                <a:spLocks noChangeShapeType="1"/>
              </p:cNvSpPr>
              <p:nvPr/>
            </p:nvSpPr>
            <p:spPr bwMode="auto">
              <a:xfrm>
                <a:off x="6063487" y="2709745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Rectangle 69"/>
              <p:cNvSpPr>
                <a:spLocks noChangeArrowheads="1"/>
              </p:cNvSpPr>
              <p:nvPr/>
            </p:nvSpPr>
            <p:spPr bwMode="auto">
              <a:xfrm>
                <a:off x="6050953" y="1239070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auto">
              <a:xfrm>
                <a:off x="6063487" y="184071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auto">
              <a:xfrm>
                <a:off x="6063487" y="1757149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72"/>
              <p:cNvSpPr>
                <a:spLocks noChangeShapeType="1"/>
              </p:cNvSpPr>
              <p:nvPr/>
            </p:nvSpPr>
            <p:spPr bwMode="auto">
              <a:xfrm>
                <a:off x="6063487" y="167358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73"/>
              <p:cNvSpPr>
                <a:spLocks noChangeShapeType="1"/>
              </p:cNvSpPr>
              <p:nvPr/>
            </p:nvSpPr>
            <p:spPr bwMode="auto">
              <a:xfrm>
                <a:off x="6063487" y="1590027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74"/>
              <p:cNvSpPr>
                <a:spLocks noChangeShapeType="1"/>
              </p:cNvSpPr>
              <p:nvPr/>
            </p:nvSpPr>
            <p:spPr bwMode="auto">
              <a:xfrm>
                <a:off x="6063487" y="1506466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75"/>
              <p:cNvSpPr>
                <a:spLocks noChangeShapeType="1"/>
              </p:cNvSpPr>
              <p:nvPr/>
            </p:nvSpPr>
            <p:spPr bwMode="auto">
              <a:xfrm>
                <a:off x="6063487" y="1422905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76"/>
              <p:cNvSpPr>
                <a:spLocks noChangeShapeType="1"/>
              </p:cNvSpPr>
              <p:nvPr/>
            </p:nvSpPr>
            <p:spPr bwMode="auto">
              <a:xfrm>
                <a:off x="6063487" y="1339343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Rectangle 85"/>
              <p:cNvSpPr>
                <a:spLocks noChangeArrowheads="1"/>
              </p:cNvSpPr>
              <p:nvPr/>
            </p:nvSpPr>
            <p:spPr bwMode="auto">
              <a:xfrm>
                <a:off x="6050954" y="1924271"/>
                <a:ext cx="827255" cy="678934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6" name="Line 86"/>
              <p:cNvSpPr>
                <a:spLocks noChangeShapeType="1"/>
              </p:cNvSpPr>
              <p:nvPr/>
            </p:nvSpPr>
            <p:spPr bwMode="auto">
              <a:xfrm>
                <a:off x="6063489" y="2525912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87"/>
              <p:cNvSpPr>
                <a:spLocks noChangeShapeType="1"/>
              </p:cNvSpPr>
              <p:nvPr/>
            </p:nvSpPr>
            <p:spPr bwMode="auto">
              <a:xfrm>
                <a:off x="6063489" y="2442351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88"/>
              <p:cNvSpPr>
                <a:spLocks noChangeShapeType="1"/>
              </p:cNvSpPr>
              <p:nvPr/>
            </p:nvSpPr>
            <p:spPr bwMode="auto">
              <a:xfrm>
                <a:off x="6063489" y="2358789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89"/>
              <p:cNvSpPr>
                <a:spLocks noChangeShapeType="1"/>
              </p:cNvSpPr>
              <p:nvPr/>
            </p:nvSpPr>
            <p:spPr bwMode="auto">
              <a:xfrm>
                <a:off x="6063489" y="2275228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90"/>
              <p:cNvSpPr>
                <a:spLocks noChangeShapeType="1"/>
              </p:cNvSpPr>
              <p:nvPr/>
            </p:nvSpPr>
            <p:spPr bwMode="auto">
              <a:xfrm>
                <a:off x="6063489" y="2191667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91"/>
              <p:cNvSpPr>
                <a:spLocks noChangeShapeType="1"/>
              </p:cNvSpPr>
              <p:nvPr/>
            </p:nvSpPr>
            <p:spPr bwMode="auto">
              <a:xfrm>
                <a:off x="6063186" y="2108106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0099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92"/>
              <p:cNvSpPr>
                <a:spLocks noChangeShapeType="1"/>
              </p:cNvSpPr>
              <p:nvPr/>
            </p:nvSpPr>
            <p:spPr bwMode="auto">
              <a:xfrm>
                <a:off x="6063186" y="2024545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0099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Rectangle 93"/>
              <p:cNvSpPr>
                <a:spLocks noChangeArrowheads="1"/>
              </p:cNvSpPr>
              <p:nvPr/>
            </p:nvSpPr>
            <p:spPr bwMode="auto">
              <a:xfrm>
                <a:off x="6067488" y="2024545"/>
                <a:ext cx="802187" cy="83561"/>
              </a:xfrm>
              <a:prstGeom prst="rect">
                <a:avLst/>
              </a:prstGeom>
              <a:solidFill>
                <a:srgbClr val="99FFCC"/>
              </a:solidFill>
              <a:ln w="12600" cmpd="sng">
                <a:solidFill>
                  <a:srgbClr val="007C8B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99FFCC"/>
                  </a:solidFill>
                  <a:sym typeface="Comic Sans MS" charset="0"/>
                </a:endParaRPr>
              </a:p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99FFCC"/>
                  </a:solidFill>
                  <a:sym typeface="Comic Sans MS" charset="0"/>
                </a:endParaRPr>
              </a:p>
            </p:txBody>
          </p:sp>
          <p:sp>
            <p:nvSpPr>
              <p:cNvPr id="138" name="Rectangle 41"/>
              <p:cNvSpPr>
                <a:spLocks noChangeArrowheads="1"/>
              </p:cNvSpPr>
              <p:nvPr/>
            </p:nvSpPr>
            <p:spPr bwMode="auto">
              <a:xfrm>
                <a:off x="5947546" y="4694631"/>
                <a:ext cx="1127414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物理</a:t>
                </a:r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地址空间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</p:grpSp>
      </p:grpSp>
      <p:sp>
        <p:nvSpPr>
          <p:cNvPr id="136" name="TextBox 31"/>
          <p:cNvSpPr txBox="1"/>
          <p:nvPr/>
        </p:nvSpPr>
        <p:spPr>
          <a:xfrm>
            <a:off x="893166" y="1632758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-635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  — 帧号 (F 位, 共有2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个帧)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39" name="TextBox 31"/>
          <p:cNvSpPr txBox="1"/>
          <p:nvPr/>
        </p:nvSpPr>
        <p:spPr>
          <a:xfrm>
            <a:off x="892988" y="2009837"/>
            <a:ext cx="44847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-635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 —</a:t>
            </a:r>
            <a:r>
              <a: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帧内偏移 (S 位, 每帧有2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40" name="TextBox 31"/>
          <p:cNvSpPr txBox="1"/>
          <p:nvPr/>
        </p:nvSpPr>
        <p:spPr>
          <a:xfrm>
            <a:off x="892810" y="2374284"/>
            <a:ext cx="39520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-635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物理地址 =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*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+ o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6" grpId="0"/>
      <p:bldP spid="139" grpId="0"/>
      <p:bldP spid="1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195736" y="214296"/>
            <a:ext cx="5580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基于页帧的物理地址计算实例</a:t>
            </a:r>
            <a:endParaRPr lang="zh-CN" altLang="en-US" sz="32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>
              <a:buSzPct val="100000"/>
            </a:pP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0709" y="768614"/>
            <a:ext cx="7881785" cy="996230"/>
            <a:chOff x="520709" y="605330"/>
            <a:chExt cx="7881785" cy="996230"/>
          </a:xfrm>
        </p:grpSpPr>
        <p:sp>
          <p:nvSpPr>
            <p:cNvPr id="344" name="矩形 8"/>
            <p:cNvSpPr>
              <a:spLocks noChangeArrowheads="1"/>
            </p:cNvSpPr>
            <p:nvPr/>
          </p:nvSpPr>
          <p:spPr bwMode="auto">
            <a:xfrm>
              <a:off x="520709" y="62753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893166" y="605330"/>
              <a:ext cx="5407026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假定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1195446" y="896298"/>
              <a:ext cx="7207048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16-bit的地址空间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7" name="图片 34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4380" y="996549"/>
              <a:ext cx="151066" cy="148997"/>
            </a:xfrm>
            <a:prstGeom prst="rect">
              <a:avLst/>
            </a:prstGeom>
          </p:spPr>
        </p:pic>
        <p:sp>
          <p:nvSpPr>
            <p:cNvPr id="348" name="TextBox 347"/>
            <p:cNvSpPr txBox="1"/>
            <p:nvPr/>
          </p:nvSpPr>
          <p:spPr>
            <a:xfrm>
              <a:off x="1195446" y="1246078"/>
              <a:ext cx="7207048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9-bit (512 byte) 大小的页帧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9" name="图片 34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4380" y="1332153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044380" y="2113743"/>
            <a:ext cx="7358114" cy="674031"/>
            <a:chOff x="1044380" y="1947994"/>
            <a:chExt cx="7358114" cy="674031"/>
          </a:xfrm>
        </p:grpSpPr>
        <p:sp>
          <p:nvSpPr>
            <p:cNvPr id="144" name="TextBox 143"/>
            <p:cNvSpPr txBox="1"/>
            <p:nvPr/>
          </p:nvSpPr>
          <p:spPr>
            <a:xfrm>
              <a:off x="1195446" y="1947994"/>
              <a:ext cx="7207048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物理地址表示 </a:t>
              </a:r>
              <a:r>
                <a:rPr lang="en-US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=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(3, 6)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145" name="图片 14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4380" y="2069509"/>
              <a:ext cx="151066" cy="14899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2071441" y="2411330"/>
            <a:ext cx="2234468" cy="485404"/>
            <a:chOff x="2071441" y="2411330"/>
            <a:chExt cx="2234468" cy="485404"/>
          </a:xfrm>
        </p:grpSpPr>
        <p:sp>
          <p:nvSpPr>
            <p:cNvPr id="156" name="AutoShape 24"/>
            <p:cNvSpPr/>
            <p:nvPr/>
          </p:nvSpPr>
          <p:spPr bwMode="auto">
            <a:xfrm rot="5400000" flipV="1">
              <a:off x="3574399" y="2165224"/>
              <a:ext cx="195048" cy="1267972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7C8B"/>
                </a:solidFill>
                <a:sym typeface="Comic Sans MS" charset="0"/>
              </a:endParaRPr>
            </a:p>
          </p:txBody>
        </p:sp>
        <p:sp>
          <p:nvSpPr>
            <p:cNvPr id="157" name="AutoShape 25"/>
            <p:cNvSpPr/>
            <p:nvPr/>
          </p:nvSpPr>
          <p:spPr bwMode="auto">
            <a:xfrm rot="5400000" flipV="1">
              <a:off x="2448298" y="2324829"/>
              <a:ext cx="195048" cy="948762"/>
            </a:xfrm>
            <a:prstGeom prst="leftBrace">
              <a:avLst>
                <a:gd name="adj1" fmla="val 40508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7C8B"/>
                </a:solidFill>
                <a:sym typeface="Comic Sans MS" charset="0"/>
              </a:endParaRPr>
            </a:p>
          </p:txBody>
        </p:sp>
        <p:sp>
          <p:nvSpPr>
            <p:cNvPr id="175" name="Text Box 43"/>
            <p:cNvSpPr>
              <a:spLocks noChangeArrowheads="1"/>
            </p:cNvSpPr>
            <p:nvPr/>
          </p:nvSpPr>
          <p:spPr bwMode="auto">
            <a:xfrm>
              <a:off x="2430552" y="2411330"/>
              <a:ext cx="268320" cy="2637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</a:t>
              </a:r>
            </a:p>
          </p:txBody>
        </p:sp>
        <p:sp>
          <p:nvSpPr>
            <p:cNvPr id="176" name="Text Box 44"/>
            <p:cNvSpPr>
              <a:spLocks noChangeArrowheads="1"/>
            </p:cNvSpPr>
            <p:nvPr/>
          </p:nvSpPr>
          <p:spPr bwMode="auto">
            <a:xfrm>
              <a:off x="3556653" y="2411330"/>
              <a:ext cx="268320" cy="2637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6</a:t>
              </a:r>
            </a:p>
          </p:txBody>
        </p:sp>
      </p:grpSp>
      <p:sp>
        <p:nvSpPr>
          <p:cNvPr id="177" name="Text Box 45"/>
          <p:cNvSpPr>
            <a:spLocks noChangeArrowheads="1"/>
          </p:cNvSpPr>
          <p:nvPr/>
        </p:nvSpPr>
        <p:spPr bwMode="auto">
          <a:xfrm>
            <a:off x="1143037" y="3600295"/>
            <a:ext cx="3286087" cy="3715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物理地址 = 2</a:t>
            </a:r>
            <a:r>
              <a:rPr lang="zh-CN" altLang="en-US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*f +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o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15616" y="2956579"/>
            <a:ext cx="3290869" cy="551275"/>
            <a:chOff x="791050" y="2828967"/>
            <a:chExt cx="3290869" cy="551275"/>
          </a:xfrm>
        </p:grpSpPr>
        <p:sp>
          <p:nvSpPr>
            <p:cNvPr id="179" name="Rectangle 4"/>
            <p:cNvSpPr>
              <a:spLocks noChangeArrowheads="1"/>
            </p:cNvSpPr>
            <p:nvPr/>
          </p:nvSpPr>
          <p:spPr bwMode="auto">
            <a:xfrm>
              <a:off x="1717171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0" name="Rectangle 5"/>
            <p:cNvSpPr>
              <a:spLocks noChangeArrowheads="1"/>
            </p:cNvSpPr>
            <p:nvPr/>
          </p:nvSpPr>
          <p:spPr bwMode="auto">
            <a:xfrm>
              <a:off x="1859042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1" name="Rectangle 6"/>
            <p:cNvSpPr>
              <a:spLocks noChangeArrowheads="1"/>
            </p:cNvSpPr>
            <p:nvPr/>
          </p:nvSpPr>
          <p:spPr bwMode="auto">
            <a:xfrm>
              <a:off x="2000913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2" name="Rectangle 7"/>
            <p:cNvSpPr>
              <a:spLocks noChangeArrowheads="1"/>
            </p:cNvSpPr>
            <p:nvPr/>
          </p:nvSpPr>
          <p:spPr bwMode="auto">
            <a:xfrm>
              <a:off x="2142784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3" name="Rectangle 8"/>
            <p:cNvSpPr>
              <a:spLocks noChangeArrowheads="1"/>
            </p:cNvSpPr>
            <p:nvPr/>
          </p:nvSpPr>
          <p:spPr bwMode="auto">
            <a:xfrm>
              <a:off x="2284655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4" name="Rectangle 9"/>
            <p:cNvSpPr>
              <a:spLocks noChangeArrowheads="1"/>
            </p:cNvSpPr>
            <p:nvPr/>
          </p:nvSpPr>
          <p:spPr bwMode="auto">
            <a:xfrm>
              <a:off x="2426526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5" name="Rectangle 10"/>
            <p:cNvSpPr>
              <a:spLocks noChangeArrowheads="1"/>
            </p:cNvSpPr>
            <p:nvPr/>
          </p:nvSpPr>
          <p:spPr bwMode="auto">
            <a:xfrm>
              <a:off x="2568397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6" name="Rectangle 11"/>
            <p:cNvSpPr>
              <a:spLocks noChangeArrowheads="1"/>
            </p:cNvSpPr>
            <p:nvPr/>
          </p:nvSpPr>
          <p:spPr bwMode="auto">
            <a:xfrm>
              <a:off x="2710268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7" name="Rectangle 12"/>
            <p:cNvSpPr>
              <a:spLocks noChangeArrowheads="1"/>
            </p:cNvSpPr>
            <p:nvPr/>
          </p:nvSpPr>
          <p:spPr bwMode="auto">
            <a:xfrm>
              <a:off x="2852139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8" name="Rectangle 13"/>
            <p:cNvSpPr>
              <a:spLocks noChangeArrowheads="1"/>
            </p:cNvSpPr>
            <p:nvPr/>
          </p:nvSpPr>
          <p:spPr bwMode="auto">
            <a:xfrm>
              <a:off x="2994010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9" name="Rectangle 14"/>
            <p:cNvSpPr>
              <a:spLocks noChangeArrowheads="1"/>
            </p:cNvSpPr>
            <p:nvPr/>
          </p:nvSpPr>
          <p:spPr bwMode="auto">
            <a:xfrm>
              <a:off x="3135881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0" name="Rectangle 15"/>
            <p:cNvSpPr>
              <a:spLocks noChangeArrowheads="1"/>
            </p:cNvSpPr>
            <p:nvPr/>
          </p:nvSpPr>
          <p:spPr bwMode="auto">
            <a:xfrm>
              <a:off x="3277752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1" name="Rectangle 16"/>
            <p:cNvSpPr>
              <a:spLocks noChangeArrowheads="1"/>
            </p:cNvSpPr>
            <p:nvPr/>
          </p:nvSpPr>
          <p:spPr bwMode="auto">
            <a:xfrm>
              <a:off x="3419623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2" name="Rectangle 17"/>
            <p:cNvSpPr>
              <a:spLocks noChangeArrowheads="1"/>
            </p:cNvSpPr>
            <p:nvPr/>
          </p:nvSpPr>
          <p:spPr bwMode="auto">
            <a:xfrm>
              <a:off x="3561494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3" name="Rectangle 18"/>
            <p:cNvSpPr>
              <a:spLocks noChangeArrowheads="1"/>
            </p:cNvSpPr>
            <p:nvPr/>
          </p:nvSpPr>
          <p:spPr bwMode="auto">
            <a:xfrm>
              <a:off x="3703365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4" name="Rectangle 19"/>
            <p:cNvSpPr>
              <a:spLocks noChangeArrowheads="1"/>
            </p:cNvSpPr>
            <p:nvPr/>
          </p:nvSpPr>
          <p:spPr bwMode="auto">
            <a:xfrm>
              <a:off x="3845236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2" name="Text Box 20"/>
            <p:cNvSpPr>
              <a:spLocks noChangeArrowheads="1"/>
            </p:cNvSpPr>
            <p:nvPr/>
          </p:nvSpPr>
          <p:spPr bwMode="auto">
            <a:xfrm>
              <a:off x="3790704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53" name="Rectangle 21"/>
            <p:cNvSpPr>
              <a:spLocks noChangeArrowheads="1"/>
            </p:cNvSpPr>
            <p:nvPr/>
          </p:nvSpPr>
          <p:spPr bwMode="auto">
            <a:xfrm>
              <a:off x="3812872" y="3121540"/>
              <a:ext cx="269047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54" name="Rectangle 22"/>
            <p:cNvSpPr>
              <a:spLocks noChangeArrowheads="1"/>
            </p:cNvSpPr>
            <p:nvPr/>
          </p:nvSpPr>
          <p:spPr bwMode="auto">
            <a:xfrm>
              <a:off x="2686771" y="3121540"/>
              <a:ext cx="269047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155" name="Rectangle 23"/>
            <p:cNvSpPr>
              <a:spLocks noChangeArrowheads="1"/>
            </p:cNvSpPr>
            <p:nvPr/>
          </p:nvSpPr>
          <p:spPr bwMode="auto">
            <a:xfrm>
              <a:off x="791050" y="2865317"/>
              <a:ext cx="900630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地址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Rectangle 26"/>
            <p:cNvSpPr>
              <a:spLocks noChangeArrowheads="1"/>
            </p:cNvSpPr>
            <p:nvPr/>
          </p:nvSpPr>
          <p:spPr bwMode="auto">
            <a:xfrm>
              <a:off x="1622738" y="3121540"/>
              <a:ext cx="355610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16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Text Box 27"/>
            <p:cNvSpPr>
              <a:spLocks noChangeArrowheads="1"/>
            </p:cNvSpPr>
            <p:nvPr/>
          </p:nvSpPr>
          <p:spPr bwMode="auto">
            <a:xfrm>
              <a:off x="3509179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0" name="Text Box 28"/>
            <p:cNvSpPr>
              <a:spLocks noChangeArrowheads="1"/>
            </p:cNvSpPr>
            <p:nvPr/>
          </p:nvSpPr>
          <p:spPr bwMode="auto">
            <a:xfrm>
              <a:off x="2519629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1" name="Text Box 29"/>
            <p:cNvSpPr>
              <a:spLocks noChangeArrowheads="1"/>
            </p:cNvSpPr>
            <p:nvPr/>
          </p:nvSpPr>
          <p:spPr bwMode="auto">
            <a:xfrm>
              <a:off x="2378645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2" name="Text Box 30"/>
            <p:cNvSpPr>
              <a:spLocks noChangeArrowheads="1"/>
            </p:cNvSpPr>
            <p:nvPr/>
          </p:nvSpPr>
          <p:spPr bwMode="auto">
            <a:xfrm>
              <a:off x="3367308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3" name="Text Box 31"/>
            <p:cNvSpPr>
              <a:spLocks noChangeArrowheads="1"/>
            </p:cNvSpPr>
            <p:nvPr/>
          </p:nvSpPr>
          <p:spPr bwMode="auto">
            <a:xfrm>
              <a:off x="3650163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4" name="Text Box 32"/>
            <p:cNvSpPr>
              <a:spLocks noChangeArrowheads="1"/>
            </p:cNvSpPr>
            <p:nvPr/>
          </p:nvSpPr>
          <p:spPr bwMode="auto">
            <a:xfrm>
              <a:off x="3226767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5" name="Text Box 33"/>
            <p:cNvSpPr>
              <a:spLocks noChangeArrowheads="1"/>
            </p:cNvSpPr>
            <p:nvPr/>
          </p:nvSpPr>
          <p:spPr bwMode="auto">
            <a:xfrm>
              <a:off x="3084896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6" name="Text Box 34"/>
            <p:cNvSpPr>
              <a:spLocks noChangeArrowheads="1"/>
            </p:cNvSpPr>
            <p:nvPr/>
          </p:nvSpPr>
          <p:spPr bwMode="auto">
            <a:xfrm>
              <a:off x="2943912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7" name="Text Box 35"/>
            <p:cNvSpPr>
              <a:spLocks noChangeArrowheads="1"/>
            </p:cNvSpPr>
            <p:nvPr/>
          </p:nvSpPr>
          <p:spPr bwMode="auto">
            <a:xfrm>
              <a:off x="2802041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8" name="Text Box 36"/>
            <p:cNvSpPr>
              <a:spLocks noChangeArrowheads="1"/>
            </p:cNvSpPr>
            <p:nvPr/>
          </p:nvSpPr>
          <p:spPr bwMode="auto">
            <a:xfrm>
              <a:off x="2661500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9" name="Text Box 37"/>
            <p:cNvSpPr>
              <a:spLocks noChangeArrowheads="1"/>
            </p:cNvSpPr>
            <p:nvPr/>
          </p:nvSpPr>
          <p:spPr bwMode="auto">
            <a:xfrm>
              <a:off x="2236774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0" name="Text Box 38"/>
            <p:cNvSpPr>
              <a:spLocks noChangeArrowheads="1"/>
            </p:cNvSpPr>
            <p:nvPr/>
          </p:nvSpPr>
          <p:spPr bwMode="auto">
            <a:xfrm>
              <a:off x="2096233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1" name="Text Box 39"/>
            <p:cNvSpPr>
              <a:spLocks noChangeArrowheads="1"/>
            </p:cNvSpPr>
            <p:nvPr/>
          </p:nvSpPr>
          <p:spPr bwMode="auto">
            <a:xfrm>
              <a:off x="1954362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2" name="Text Box 40"/>
            <p:cNvSpPr>
              <a:spLocks noChangeArrowheads="1"/>
            </p:cNvSpPr>
            <p:nvPr/>
          </p:nvSpPr>
          <p:spPr bwMode="auto">
            <a:xfrm>
              <a:off x="1813377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3" name="Text Box 41"/>
            <p:cNvSpPr>
              <a:spLocks noChangeArrowheads="1"/>
            </p:cNvSpPr>
            <p:nvPr/>
          </p:nvSpPr>
          <p:spPr bwMode="auto">
            <a:xfrm>
              <a:off x="1671506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Rectangle 46"/>
            <p:cNvSpPr>
              <a:spLocks noChangeArrowheads="1"/>
            </p:cNvSpPr>
            <p:nvPr/>
          </p:nvSpPr>
          <p:spPr bwMode="auto">
            <a:xfrm>
              <a:off x="2451797" y="3121540"/>
              <a:ext cx="355609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</p:grpSp>
      <p:sp>
        <p:nvSpPr>
          <p:cNvPr id="195" name="Text Box 45"/>
          <p:cNvSpPr>
            <a:spLocks noChangeArrowheads="1"/>
          </p:cNvSpPr>
          <p:nvPr/>
        </p:nvSpPr>
        <p:spPr bwMode="auto">
          <a:xfrm>
            <a:off x="1142976" y="3912068"/>
            <a:ext cx="3286087" cy="3715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F=7     S=9     f=3     o=6 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10388" y="4371950"/>
            <a:ext cx="4785748" cy="402291"/>
            <a:chOff x="1010388" y="4371950"/>
            <a:chExt cx="4785748" cy="402291"/>
          </a:xfrm>
        </p:grpSpPr>
        <p:pic>
          <p:nvPicPr>
            <p:cNvPr id="147" name="图片 14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10388" y="4508444"/>
              <a:ext cx="151066" cy="148997"/>
            </a:xfrm>
            <a:prstGeom prst="rect">
              <a:avLst/>
            </a:prstGeom>
          </p:spPr>
        </p:pic>
        <p:sp>
          <p:nvSpPr>
            <p:cNvPr id="196" name="Text Box 45"/>
            <p:cNvSpPr>
              <a:spLocks noChangeArrowheads="1"/>
            </p:cNvSpPr>
            <p:nvPr/>
          </p:nvSpPr>
          <p:spPr bwMode="auto">
            <a:xfrm>
              <a:off x="1142976" y="4371950"/>
              <a:ext cx="4653160" cy="402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实际物理地址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=29 *3+ 6=1536+6=1542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14609" y="1663261"/>
            <a:ext cx="528733" cy="2668295"/>
            <a:chOff x="6114609" y="1663261"/>
            <a:chExt cx="528733" cy="2668295"/>
          </a:xfrm>
        </p:grpSpPr>
        <p:sp>
          <p:nvSpPr>
            <p:cNvPr id="205" name="Line 95"/>
            <p:cNvSpPr>
              <a:spLocks noChangeShapeType="1"/>
            </p:cNvSpPr>
            <p:nvPr/>
          </p:nvSpPr>
          <p:spPr bwMode="auto">
            <a:xfrm flipV="1">
              <a:off x="6159302" y="1850589"/>
              <a:ext cx="951" cy="2306895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96"/>
            <p:cNvSpPr>
              <a:spLocks noChangeArrowheads="1"/>
            </p:cNvSpPr>
            <p:nvPr/>
          </p:nvSpPr>
          <p:spPr bwMode="auto">
            <a:xfrm>
              <a:off x="6114609" y="1663261"/>
              <a:ext cx="528733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1542</a:t>
              </a:r>
            </a:p>
          </p:txBody>
        </p:sp>
        <p:sp>
          <p:nvSpPr>
            <p:cNvPr id="207" name="Rectangle 97"/>
            <p:cNvSpPr>
              <a:spLocks noChangeArrowheads="1"/>
            </p:cNvSpPr>
            <p:nvPr/>
          </p:nvSpPr>
          <p:spPr bwMode="auto">
            <a:xfrm>
              <a:off x="6116511" y="4072854"/>
              <a:ext cx="269047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23434" y="1661359"/>
            <a:ext cx="1647263" cy="2839499"/>
            <a:chOff x="4723434" y="1661359"/>
            <a:chExt cx="1647263" cy="2839499"/>
          </a:xfrm>
        </p:grpSpPr>
        <p:sp>
          <p:nvSpPr>
            <p:cNvPr id="198" name="Rectangle 48"/>
            <p:cNvSpPr>
              <a:spLocks noChangeArrowheads="1"/>
            </p:cNvSpPr>
            <p:nvPr/>
          </p:nvSpPr>
          <p:spPr bwMode="auto">
            <a:xfrm>
              <a:off x="4723434" y="4072854"/>
              <a:ext cx="504688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</a:p>
          </p:txBody>
        </p:sp>
        <p:sp>
          <p:nvSpPr>
            <p:cNvPr id="209" name="Rectangle 55"/>
            <p:cNvSpPr>
              <a:spLocks noChangeArrowheads="1"/>
            </p:cNvSpPr>
            <p:nvPr/>
          </p:nvSpPr>
          <p:spPr bwMode="auto">
            <a:xfrm>
              <a:off x="5284468" y="1661359"/>
              <a:ext cx="753117" cy="2502782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0" name="Rectangle 56"/>
            <p:cNvSpPr>
              <a:spLocks noChangeArrowheads="1"/>
            </p:cNvSpPr>
            <p:nvPr/>
          </p:nvSpPr>
          <p:spPr bwMode="auto">
            <a:xfrm>
              <a:off x="5292075" y="1661359"/>
              <a:ext cx="753117" cy="2502782"/>
            </a:xfrm>
            <a:prstGeom prst="rect">
              <a:avLst/>
            </a:prstGeom>
            <a:solidFill>
              <a:srgbClr val="FFFFCC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1" name="Rectangle 57"/>
            <p:cNvSpPr>
              <a:spLocks noChangeArrowheads="1"/>
            </p:cNvSpPr>
            <p:nvPr/>
          </p:nvSpPr>
          <p:spPr bwMode="auto">
            <a:xfrm>
              <a:off x="5284468" y="1760253"/>
              <a:ext cx="753117" cy="76072"/>
            </a:xfrm>
            <a:prstGeom prst="rect">
              <a:avLst/>
            </a:prstGeom>
            <a:solidFill>
              <a:srgbClr val="FFFFCC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1" name="Rectangle 59"/>
            <p:cNvSpPr>
              <a:spLocks noChangeArrowheads="1"/>
            </p:cNvSpPr>
            <p:nvPr/>
          </p:nvSpPr>
          <p:spPr bwMode="auto">
            <a:xfrm>
              <a:off x="5286380" y="3540348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2" name="Line 60"/>
            <p:cNvSpPr>
              <a:spLocks noChangeShapeType="1"/>
            </p:cNvSpPr>
            <p:nvPr/>
          </p:nvSpPr>
          <p:spPr bwMode="auto">
            <a:xfrm>
              <a:off x="5297791" y="408812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61"/>
            <p:cNvSpPr>
              <a:spLocks noChangeShapeType="1"/>
            </p:cNvSpPr>
            <p:nvPr/>
          </p:nvSpPr>
          <p:spPr bwMode="auto">
            <a:xfrm>
              <a:off x="5297791" y="401204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Line 62"/>
            <p:cNvSpPr>
              <a:spLocks noChangeShapeType="1"/>
            </p:cNvSpPr>
            <p:nvPr/>
          </p:nvSpPr>
          <p:spPr bwMode="auto">
            <a:xfrm>
              <a:off x="5297791" y="393596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Line 63"/>
            <p:cNvSpPr>
              <a:spLocks noChangeShapeType="1"/>
            </p:cNvSpPr>
            <p:nvPr/>
          </p:nvSpPr>
          <p:spPr bwMode="auto">
            <a:xfrm>
              <a:off x="5297791" y="385988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Line 64"/>
            <p:cNvSpPr>
              <a:spLocks noChangeShapeType="1"/>
            </p:cNvSpPr>
            <p:nvPr/>
          </p:nvSpPr>
          <p:spPr bwMode="auto">
            <a:xfrm>
              <a:off x="5297791" y="378380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Line 65"/>
            <p:cNvSpPr>
              <a:spLocks noChangeShapeType="1"/>
            </p:cNvSpPr>
            <p:nvPr/>
          </p:nvSpPr>
          <p:spPr bwMode="auto">
            <a:xfrm>
              <a:off x="5297791" y="370772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Line 66"/>
            <p:cNvSpPr>
              <a:spLocks noChangeShapeType="1"/>
            </p:cNvSpPr>
            <p:nvPr/>
          </p:nvSpPr>
          <p:spPr bwMode="auto">
            <a:xfrm>
              <a:off x="5297791" y="363164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Rectangle 68"/>
            <p:cNvSpPr>
              <a:spLocks noChangeArrowheads="1"/>
            </p:cNvSpPr>
            <p:nvPr/>
          </p:nvSpPr>
          <p:spPr bwMode="auto">
            <a:xfrm>
              <a:off x="5286380" y="2916554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4" name="Line 69"/>
            <p:cNvSpPr>
              <a:spLocks noChangeShapeType="1"/>
            </p:cNvSpPr>
            <p:nvPr/>
          </p:nvSpPr>
          <p:spPr bwMode="auto">
            <a:xfrm>
              <a:off x="5297791" y="346433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70"/>
            <p:cNvSpPr>
              <a:spLocks noChangeShapeType="1"/>
            </p:cNvSpPr>
            <p:nvPr/>
          </p:nvSpPr>
          <p:spPr bwMode="auto">
            <a:xfrm>
              <a:off x="5297791" y="338825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71"/>
            <p:cNvSpPr>
              <a:spLocks noChangeShapeType="1"/>
            </p:cNvSpPr>
            <p:nvPr/>
          </p:nvSpPr>
          <p:spPr bwMode="auto">
            <a:xfrm>
              <a:off x="5297791" y="331217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72"/>
            <p:cNvSpPr>
              <a:spLocks noChangeShapeType="1"/>
            </p:cNvSpPr>
            <p:nvPr/>
          </p:nvSpPr>
          <p:spPr bwMode="auto">
            <a:xfrm>
              <a:off x="5297791" y="323609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73"/>
            <p:cNvSpPr>
              <a:spLocks noChangeShapeType="1"/>
            </p:cNvSpPr>
            <p:nvPr/>
          </p:nvSpPr>
          <p:spPr bwMode="auto">
            <a:xfrm>
              <a:off x="5297791" y="316001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Line 74"/>
            <p:cNvSpPr>
              <a:spLocks noChangeShapeType="1"/>
            </p:cNvSpPr>
            <p:nvPr/>
          </p:nvSpPr>
          <p:spPr bwMode="auto">
            <a:xfrm>
              <a:off x="5297791" y="308393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Line 75"/>
            <p:cNvSpPr>
              <a:spLocks noChangeShapeType="1"/>
            </p:cNvSpPr>
            <p:nvPr/>
          </p:nvSpPr>
          <p:spPr bwMode="auto">
            <a:xfrm>
              <a:off x="5297791" y="300785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Rectangle 77"/>
            <p:cNvSpPr>
              <a:spLocks noChangeArrowheads="1"/>
            </p:cNvSpPr>
            <p:nvPr/>
          </p:nvSpPr>
          <p:spPr bwMode="auto">
            <a:xfrm>
              <a:off x="5286380" y="2292760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6" name="Line 78"/>
            <p:cNvSpPr>
              <a:spLocks noChangeShapeType="1"/>
            </p:cNvSpPr>
            <p:nvPr/>
          </p:nvSpPr>
          <p:spPr bwMode="auto">
            <a:xfrm>
              <a:off x="5297791" y="284053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79"/>
            <p:cNvSpPr>
              <a:spLocks noChangeShapeType="1"/>
            </p:cNvSpPr>
            <p:nvPr/>
          </p:nvSpPr>
          <p:spPr bwMode="auto">
            <a:xfrm>
              <a:off x="5297791" y="276445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80"/>
            <p:cNvSpPr>
              <a:spLocks noChangeShapeType="1"/>
            </p:cNvSpPr>
            <p:nvPr/>
          </p:nvSpPr>
          <p:spPr bwMode="auto">
            <a:xfrm>
              <a:off x="5297791" y="268837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81"/>
            <p:cNvSpPr>
              <a:spLocks noChangeShapeType="1"/>
            </p:cNvSpPr>
            <p:nvPr/>
          </p:nvSpPr>
          <p:spPr bwMode="auto">
            <a:xfrm>
              <a:off x="5297791" y="261229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82"/>
            <p:cNvSpPr>
              <a:spLocks noChangeShapeType="1"/>
            </p:cNvSpPr>
            <p:nvPr/>
          </p:nvSpPr>
          <p:spPr bwMode="auto">
            <a:xfrm>
              <a:off x="5297791" y="253621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83"/>
            <p:cNvSpPr>
              <a:spLocks noChangeShapeType="1"/>
            </p:cNvSpPr>
            <p:nvPr/>
          </p:nvSpPr>
          <p:spPr bwMode="auto">
            <a:xfrm>
              <a:off x="5297791" y="246013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84"/>
            <p:cNvSpPr>
              <a:spLocks noChangeShapeType="1"/>
            </p:cNvSpPr>
            <p:nvPr/>
          </p:nvSpPr>
          <p:spPr bwMode="auto">
            <a:xfrm>
              <a:off x="5297791" y="238405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Rectangle 86"/>
            <p:cNvSpPr>
              <a:spLocks noChangeArrowheads="1"/>
            </p:cNvSpPr>
            <p:nvPr/>
          </p:nvSpPr>
          <p:spPr bwMode="auto">
            <a:xfrm>
              <a:off x="5286380" y="1668966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8" name="Line 87"/>
            <p:cNvSpPr>
              <a:spLocks noChangeShapeType="1"/>
            </p:cNvSpPr>
            <p:nvPr/>
          </p:nvSpPr>
          <p:spPr bwMode="auto">
            <a:xfrm>
              <a:off x="5297791" y="221674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88"/>
            <p:cNvSpPr>
              <a:spLocks noChangeShapeType="1"/>
            </p:cNvSpPr>
            <p:nvPr/>
          </p:nvSpPr>
          <p:spPr bwMode="auto">
            <a:xfrm>
              <a:off x="5297791" y="214066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89"/>
            <p:cNvSpPr>
              <a:spLocks noChangeShapeType="1"/>
            </p:cNvSpPr>
            <p:nvPr/>
          </p:nvSpPr>
          <p:spPr bwMode="auto">
            <a:xfrm>
              <a:off x="5297791" y="206458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90"/>
            <p:cNvSpPr>
              <a:spLocks noChangeShapeType="1"/>
            </p:cNvSpPr>
            <p:nvPr/>
          </p:nvSpPr>
          <p:spPr bwMode="auto">
            <a:xfrm>
              <a:off x="5297791" y="198850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91"/>
            <p:cNvSpPr>
              <a:spLocks noChangeShapeType="1"/>
            </p:cNvSpPr>
            <p:nvPr/>
          </p:nvSpPr>
          <p:spPr bwMode="auto">
            <a:xfrm>
              <a:off x="5297791" y="191242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92"/>
            <p:cNvSpPr>
              <a:spLocks noChangeShapeType="1"/>
            </p:cNvSpPr>
            <p:nvPr/>
          </p:nvSpPr>
          <p:spPr bwMode="auto">
            <a:xfrm>
              <a:off x="5297791" y="183634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93"/>
            <p:cNvSpPr>
              <a:spLocks noChangeShapeType="1"/>
            </p:cNvSpPr>
            <p:nvPr/>
          </p:nvSpPr>
          <p:spPr bwMode="auto">
            <a:xfrm>
              <a:off x="5297791" y="176026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Rectangle 98"/>
            <p:cNvSpPr>
              <a:spLocks noChangeArrowheads="1"/>
            </p:cNvSpPr>
            <p:nvPr/>
          </p:nvSpPr>
          <p:spPr bwMode="auto">
            <a:xfrm>
              <a:off x="5291125" y="1760253"/>
              <a:ext cx="730295" cy="76072"/>
            </a:xfrm>
            <a:prstGeom prst="rect">
              <a:avLst/>
            </a:prstGeom>
            <a:solidFill>
              <a:srgbClr val="99FFCC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99FFCC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99FFCC"/>
                </a:solidFill>
                <a:sym typeface="Comic Sans MS" charset="0"/>
              </a:endParaRPr>
            </a:p>
          </p:txBody>
        </p:sp>
        <p:sp>
          <p:nvSpPr>
            <p:cNvPr id="355" name="Rectangle 41"/>
            <p:cNvSpPr>
              <a:spLocks noChangeArrowheads="1"/>
            </p:cNvSpPr>
            <p:nvPr/>
          </p:nvSpPr>
          <p:spPr bwMode="auto">
            <a:xfrm>
              <a:off x="5017872" y="4195990"/>
              <a:ext cx="1352825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0709" y="1769343"/>
            <a:ext cx="8587795" cy="377916"/>
            <a:chOff x="520709" y="1603594"/>
            <a:chExt cx="8587795" cy="377916"/>
          </a:xfrm>
        </p:grpSpPr>
        <p:sp>
          <p:nvSpPr>
            <p:cNvPr id="105" name="矩形 8"/>
            <p:cNvSpPr>
              <a:spLocks noChangeArrowheads="1"/>
            </p:cNvSpPr>
            <p:nvPr/>
          </p:nvSpPr>
          <p:spPr bwMode="auto">
            <a:xfrm>
              <a:off x="520709" y="161162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06" name="TextBox 344"/>
            <p:cNvSpPr txBox="1"/>
            <p:nvPr/>
          </p:nvSpPr>
          <p:spPr>
            <a:xfrm>
              <a:off x="893166" y="1603594"/>
              <a:ext cx="8215338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物理地址计算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14876" y="1663261"/>
            <a:ext cx="519194" cy="2509438"/>
            <a:chOff x="4714876" y="1663261"/>
            <a:chExt cx="519194" cy="2509438"/>
          </a:xfrm>
        </p:grpSpPr>
        <p:sp>
          <p:nvSpPr>
            <p:cNvPr id="200" name="Line 50"/>
            <p:cNvSpPr>
              <a:spLocks noChangeShapeType="1"/>
            </p:cNvSpPr>
            <p:nvPr/>
          </p:nvSpPr>
          <p:spPr bwMode="auto">
            <a:xfrm flipV="1">
              <a:off x="5185574" y="2291809"/>
              <a:ext cx="951" cy="1880890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51"/>
            <p:cNvSpPr>
              <a:spLocks noChangeShapeType="1"/>
            </p:cNvSpPr>
            <p:nvPr/>
          </p:nvSpPr>
          <p:spPr bwMode="auto">
            <a:xfrm flipV="1">
              <a:off x="5185574" y="1849638"/>
              <a:ext cx="951" cy="465943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52"/>
            <p:cNvSpPr>
              <a:spLocks noChangeArrowheads="1"/>
            </p:cNvSpPr>
            <p:nvPr/>
          </p:nvSpPr>
          <p:spPr bwMode="auto">
            <a:xfrm>
              <a:off x="4952602" y="2980264"/>
              <a:ext cx="281468" cy="25870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i="1" dirty="0">
                  <a:solidFill>
                    <a:srgbClr val="C00000"/>
                  </a:solidFill>
                  <a:sym typeface="Comic Sans MS" charset="0"/>
                </a:rPr>
                <a:t>f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03" name="Rectangle 53"/>
            <p:cNvSpPr>
              <a:spLocks noChangeArrowheads="1"/>
            </p:cNvSpPr>
            <p:nvPr/>
          </p:nvSpPr>
          <p:spPr bwMode="auto">
            <a:xfrm>
              <a:off x="4952602" y="1945680"/>
              <a:ext cx="281468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C00000"/>
                  </a:solidFill>
                  <a:sym typeface="Comic Sans MS" charset="0"/>
                </a:rPr>
                <a:t>o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7" name="Rectangle 49"/>
            <p:cNvSpPr>
              <a:spLocks noChangeArrowheads="1"/>
            </p:cNvSpPr>
            <p:nvPr/>
          </p:nvSpPr>
          <p:spPr bwMode="auto">
            <a:xfrm>
              <a:off x="4714876" y="1663261"/>
              <a:ext cx="504689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(3,6)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849672" y="214296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</a:t>
            </a:r>
            <a:r>
              <a:rPr lang="en-US" altLang="zh-CN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(Page)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0709" y="874312"/>
            <a:ext cx="8587795" cy="392092"/>
            <a:chOff x="520709" y="874312"/>
            <a:chExt cx="8587795" cy="392092"/>
          </a:xfrm>
        </p:grpSpPr>
        <p:sp>
          <p:nvSpPr>
            <p:cNvPr id="344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893166" y="874312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进程逻辑地址空间被划分为大小相等的页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4380" y="1242135"/>
            <a:ext cx="7358114" cy="384721"/>
            <a:chOff x="1044380" y="1242135"/>
            <a:chExt cx="7358114" cy="384721"/>
          </a:xfrm>
        </p:grpSpPr>
        <p:sp>
          <p:nvSpPr>
            <p:cNvPr id="346" name="TextBox 345"/>
            <p:cNvSpPr txBox="1"/>
            <p:nvPr/>
          </p:nvSpPr>
          <p:spPr>
            <a:xfrm>
              <a:off x="1195446" y="124213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页内偏移 = 帧内偏移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panose="02080604020202020204" charset="0"/>
              </a:endParaRPr>
            </a:p>
          </p:txBody>
        </p:sp>
        <p:pic>
          <p:nvPicPr>
            <p:cNvPr id="347" name="图片 34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4380" y="1363650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044380" y="1591915"/>
            <a:ext cx="7358114" cy="384721"/>
            <a:chOff x="1044380" y="1591915"/>
            <a:chExt cx="7358114" cy="384721"/>
          </a:xfrm>
        </p:grpSpPr>
        <p:sp>
          <p:nvSpPr>
            <p:cNvPr id="348" name="TextBox 347"/>
            <p:cNvSpPr txBox="1"/>
            <p:nvPr/>
          </p:nvSpPr>
          <p:spPr>
            <a:xfrm>
              <a:off x="1195446" y="159191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通常：页号大小 ≠ 帧号大小</a:t>
              </a:r>
            </a:p>
          </p:txBody>
        </p:sp>
        <p:pic>
          <p:nvPicPr>
            <p:cNvPr id="349" name="图片 34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4380" y="1713430"/>
              <a:ext cx="151066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678996" y="4408033"/>
            <a:ext cx="2883828" cy="554949"/>
            <a:chOff x="1678996" y="4408033"/>
            <a:chExt cx="2883828" cy="554949"/>
          </a:xfrm>
        </p:grpSpPr>
        <p:sp>
          <p:nvSpPr>
            <p:cNvPr id="107" name="Rectangle 3"/>
            <p:cNvSpPr>
              <a:spLocks noChangeArrowheads="1"/>
            </p:cNvSpPr>
            <p:nvPr/>
          </p:nvSpPr>
          <p:spPr bwMode="auto">
            <a:xfrm>
              <a:off x="2275650" y="4596558"/>
              <a:ext cx="334488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11576A"/>
                  </a:solidFill>
                  <a:sym typeface="Comic Sans MS" charset="0"/>
                </a:rPr>
                <a:t>p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694963" y="4596558"/>
              <a:ext cx="334488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11576A"/>
                  </a:solidFill>
                  <a:sym typeface="Comic Sans MS" charset="0"/>
                </a:rPr>
                <a:t>o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  <p:sp>
          <p:nvSpPr>
            <p:cNvPr id="111" name="AutoShape 33"/>
            <p:cNvSpPr/>
            <p:nvPr/>
          </p:nvSpPr>
          <p:spPr bwMode="auto">
            <a:xfrm rot="16200000">
              <a:off x="3744784" y="3788679"/>
              <a:ext cx="198685" cy="1437394"/>
            </a:xfrm>
            <a:prstGeom prst="leftBrace">
              <a:avLst>
                <a:gd name="adj1" fmla="val 60194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2" name="AutoShape 34"/>
            <p:cNvSpPr/>
            <p:nvPr/>
          </p:nvSpPr>
          <p:spPr bwMode="auto">
            <a:xfrm rot="16200000">
              <a:off x="2298350" y="3788679"/>
              <a:ext cx="198685" cy="1437394"/>
            </a:xfrm>
            <a:prstGeom prst="leftBrace">
              <a:avLst>
                <a:gd name="adj1" fmla="val 60194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8133" y="3478648"/>
            <a:ext cx="3987863" cy="935030"/>
            <a:chOff x="698133" y="3478648"/>
            <a:chExt cx="3987863" cy="935030"/>
          </a:xfrm>
        </p:grpSpPr>
        <p:sp>
          <p:nvSpPr>
            <p:cNvPr id="123" name="Rectangle 6"/>
            <p:cNvSpPr>
              <a:spLocks noChangeArrowheads="1"/>
            </p:cNvSpPr>
            <p:nvPr/>
          </p:nvSpPr>
          <p:spPr bwMode="auto">
            <a:xfrm>
              <a:off x="170272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4" name="Rectangle 7"/>
            <p:cNvSpPr>
              <a:spLocks noChangeArrowheads="1"/>
            </p:cNvSpPr>
            <p:nvPr/>
          </p:nvSpPr>
          <p:spPr bwMode="auto">
            <a:xfrm>
              <a:off x="184737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5" name="Rectangle 8"/>
            <p:cNvSpPr>
              <a:spLocks noChangeArrowheads="1"/>
            </p:cNvSpPr>
            <p:nvPr/>
          </p:nvSpPr>
          <p:spPr bwMode="auto">
            <a:xfrm>
              <a:off x="1992013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6" name="Rectangle 9"/>
            <p:cNvSpPr>
              <a:spLocks noChangeArrowheads="1"/>
            </p:cNvSpPr>
            <p:nvPr/>
          </p:nvSpPr>
          <p:spPr bwMode="auto">
            <a:xfrm>
              <a:off x="213665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7" name="Rectangle 10"/>
            <p:cNvSpPr>
              <a:spLocks noChangeArrowheads="1"/>
            </p:cNvSpPr>
            <p:nvPr/>
          </p:nvSpPr>
          <p:spPr bwMode="auto">
            <a:xfrm>
              <a:off x="228130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8" name="Rectangle 11"/>
            <p:cNvSpPr>
              <a:spLocks noChangeArrowheads="1"/>
            </p:cNvSpPr>
            <p:nvPr/>
          </p:nvSpPr>
          <p:spPr bwMode="auto">
            <a:xfrm>
              <a:off x="2425943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257058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0" name="Rectangle 13"/>
            <p:cNvSpPr>
              <a:spLocks noChangeArrowheads="1"/>
            </p:cNvSpPr>
            <p:nvPr/>
          </p:nvSpPr>
          <p:spPr bwMode="auto">
            <a:xfrm>
              <a:off x="271523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1" name="Rectangle 14"/>
            <p:cNvSpPr>
              <a:spLocks noChangeArrowheads="1"/>
            </p:cNvSpPr>
            <p:nvPr/>
          </p:nvSpPr>
          <p:spPr bwMode="auto">
            <a:xfrm>
              <a:off x="285987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2" name="Rectangle 15"/>
            <p:cNvSpPr>
              <a:spLocks noChangeArrowheads="1"/>
            </p:cNvSpPr>
            <p:nvPr/>
          </p:nvSpPr>
          <p:spPr bwMode="auto">
            <a:xfrm>
              <a:off x="300451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3" name="Rectangle 16"/>
            <p:cNvSpPr>
              <a:spLocks noChangeArrowheads="1"/>
            </p:cNvSpPr>
            <p:nvPr/>
          </p:nvSpPr>
          <p:spPr bwMode="auto">
            <a:xfrm>
              <a:off x="314916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4" name="Rectangle 17"/>
            <p:cNvSpPr>
              <a:spLocks noChangeArrowheads="1"/>
            </p:cNvSpPr>
            <p:nvPr/>
          </p:nvSpPr>
          <p:spPr bwMode="auto">
            <a:xfrm>
              <a:off x="329380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5" name="Rectangle 18"/>
            <p:cNvSpPr>
              <a:spLocks noChangeArrowheads="1"/>
            </p:cNvSpPr>
            <p:nvPr/>
          </p:nvSpPr>
          <p:spPr bwMode="auto">
            <a:xfrm>
              <a:off x="343844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6" name="Rectangle 19"/>
            <p:cNvSpPr>
              <a:spLocks noChangeArrowheads="1"/>
            </p:cNvSpPr>
            <p:nvPr/>
          </p:nvSpPr>
          <p:spPr bwMode="auto">
            <a:xfrm>
              <a:off x="3583091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7" name="Rectangle 20"/>
            <p:cNvSpPr>
              <a:spLocks noChangeArrowheads="1"/>
            </p:cNvSpPr>
            <p:nvPr/>
          </p:nvSpPr>
          <p:spPr bwMode="auto">
            <a:xfrm>
              <a:off x="372773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8" name="Rectangle 21"/>
            <p:cNvSpPr>
              <a:spLocks noChangeArrowheads="1"/>
            </p:cNvSpPr>
            <p:nvPr/>
          </p:nvSpPr>
          <p:spPr bwMode="auto">
            <a:xfrm>
              <a:off x="387237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9" name="Rectangle 22"/>
            <p:cNvSpPr>
              <a:spLocks noChangeArrowheads="1"/>
            </p:cNvSpPr>
            <p:nvPr/>
          </p:nvSpPr>
          <p:spPr bwMode="auto">
            <a:xfrm>
              <a:off x="698133" y="3792786"/>
              <a:ext cx="949222" cy="30480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逻辑地址: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Rectangle 23"/>
            <p:cNvSpPr>
              <a:spLocks noChangeArrowheads="1"/>
            </p:cNvSpPr>
            <p:nvPr/>
          </p:nvSpPr>
          <p:spPr bwMode="auto">
            <a:xfrm>
              <a:off x="4017021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1" name="Rectangle 24"/>
            <p:cNvSpPr>
              <a:spLocks noChangeArrowheads="1"/>
            </p:cNvSpPr>
            <p:nvPr/>
          </p:nvSpPr>
          <p:spPr bwMode="auto">
            <a:xfrm>
              <a:off x="416166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2" name="Rectangle 25"/>
            <p:cNvSpPr>
              <a:spLocks noChangeArrowheads="1"/>
            </p:cNvSpPr>
            <p:nvPr/>
          </p:nvSpPr>
          <p:spPr bwMode="auto">
            <a:xfrm>
              <a:off x="430630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3" name="Rectangle 26"/>
            <p:cNvSpPr>
              <a:spLocks noChangeArrowheads="1"/>
            </p:cNvSpPr>
            <p:nvPr/>
          </p:nvSpPr>
          <p:spPr bwMode="auto">
            <a:xfrm>
              <a:off x="4450951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grpSp>
          <p:nvGrpSpPr>
            <p:cNvPr id="110" name="Group 28"/>
            <p:cNvGrpSpPr/>
            <p:nvPr/>
          </p:nvGrpSpPr>
          <p:grpSpPr bwMode="auto">
            <a:xfrm>
              <a:off x="2981917" y="4067107"/>
              <a:ext cx="1704079" cy="346571"/>
              <a:chOff x="0" y="0"/>
              <a:chExt cx="1508" cy="307"/>
            </a:xfrm>
          </p:grpSpPr>
          <p:sp>
            <p:nvSpPr>
              <p:cNvPr id="118" name="Rectangle 28"/>
              <p:cNvSpPr>
                <a:spLocks noChangeArrowheads="1"/>
              </p:cNvSpPr>
              <p:nvPr/>
            </p:nvSpPr>
            <p:spPr bwMode="auto">
              <a:xfrm>
                <a:off x="1263" y="0"/>
                <a:ext cx="245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119" name="Rectangle 29"/>
              <p:cNvSpPr>
                <a:spLocks noChangeArrowheads="1"/>
              </p:cNvSpPr>
              <p:nvPr/>
            </p:nvSpPr>
            <p:spPr bwMode="auto">
              <a:xfrm>
                <a:off x="0" y="64"/>
                <a:ext cx="244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S</a:t>
                </a:r>
              </a:p>
            </p:txBody>
          </p:sp>
          <p:grpSp>
            <p:nvGrpSpPr>
              <p:cNvPr id="120" name="Group 31"/>
              <p:cNvGrpSpPr/>
              <p:nvPr/>
            </p:nvGrpSpPr>
            <p:grpSpPr bwMode="auto">
              <a:xfrm>
                <a:off x="43" y="42"/>
                <a:ext cx="57" cy="64"/>
                <a:chOff x="-1" y="0"/>
                <a:chExt cx="57" cy="64"/>
              </a:xfrm>
            </p:grpSpPr>
            <p:sp>
              <p:nvSpPr>
                <p:cNvPr id="121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Line 32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3" name="Group 36"/>
            <p:cNvGrpSpPr/>
            <p:nvPr/>
          </p:nvGrpSpPr>
          <p:grpSpPr bwMode="auto">
            <a:xfrm>
              <a:off x="1576164" y="4105490"/>
              <a:ext cx="493822" cy="308187"/>
              <a:chOff x="0" y="0"/>
              <a:chExt cx="437" cy="273"/>
            </a:xfrm>
          </p:grpSpPr>
          <p:sp>
            <p:nvSpPr>
              <p:cNvPr id="114" name="Rectangle 36"/>
              <p:cNvSpPr>
                <a:spLocks noChangeArrowheads="1"/>
              </p:cNvSpPr>
              <p:nvPr/>
            </p:nvSpPr>
            <p:spPr bwMode="auto">
              <a:xfrm>
                <a:off x="0" y="30"/>
                <a:ext cx="437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P+S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15" name="Group 38"/>
              <p:cNvGrpSpPr/>
              <p:nvPr/>
            </p:nvGrpSpPr>
            <p:grpSpPr bwMode="auto">
              <a:xfrm>
                <a:off x="143" y="0"/>
                <a:ext cx="57" cy="64"/>
                <a:chOff x="-1" y="0"/>
                <a:chExt cx="57" cy="64"/>
              </a:xfrm>
            </p:grpSpPr>
            <p:sp>
              <p:nvSpPr>
                <p:cNvPr id="11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Line 39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9" name="Rectangle 82"/>
            <p:cNvSpPr>
              <a:spLocks noChangeArrowheads="1"/>
            </p:cNvSpPr>
            <p:nvPr/>
          </p:nvSpPr>
          <p:spPr bwMode="auto">
            <a:xfrm>
              <a:off x="2129033" y="3478648"/>
              <a:ext cx="2005796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4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n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 =(</a:t>
              </a: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4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-1, </a:t>
              </a: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4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-1)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174399" y="1211391"/>
            <a:ext cx="1687991" cy="3672250"/>
            <a:chOff x="5174399" y="1211391"/>
            <a:chExt cx="1687991" cy="3672250"/>
          </a:xfrm>
        </p:grpSpPr>
        <p:sp>
          <p:nvSpPr>
            <p:cNvPr id="149" name="Rectangle 42"/>
            <p:cNvSpPr>
              <a:spLocks noChangeArrowheads="1"/>
            </p:cNvSpPr>
            <p:nvPr/>
          </p:nvSpPr>
          <p:spPr bwMode="auto">
            <a:xfrm>
              <a:off x="5793543" y="1219566"/>
              <a:ext cx="809286" cy="3343415"/>
            </a:xfrm>
            <a:prstGeom prst="rect">
              <a:avLst/>
            </a:prstGeom>
            <a:solidFill>
              <a:srgbClr val="C0FEF9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0" name="Rectangle 43"/>
            <p:cNvSpPr>
              <a:spLocks noChangeArrowheads="1"/>
            </p:cNvSpPr>
            <p:nvPr/>
          </p:nvSpPr>
          <p:spPr bwMode="auto">
            <a:xfrm>
              <a:off x="5793543" y="1219566"/>
              <a:ext cx="809286" cy="3343415"/>
            </a:xfrm>
            <a:prstGeom prst="rect">
              <a:avLst/>
            </a:prstGeom>
            <a:solidFill>
              <a:srgbClr val="C0FEF9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1" name="Rectangle 44"/>
            <p:cNvSpPr>
              <a:spLocks noChangeArrowheads="1"/>
            </p:cNvSpPr>
            <p:nvPr/>
          </p:nvSpPr>
          <p:spPr bwMode="auto">
            <a:xfrm>
              <a:off x="5777194" y="1219566"/>
              <a:ext cx="809286" cy="3343415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4" name="Rectangle 46"/>
            <p:cNvSpPr>
              <a:spLocks noChangeArrowheads="1"/>
            </p:cNvSpPr>
            <p:nvPr/>
          </p:nvSpPr>
          <p:spPr bwMode="auto">
            <a:xfrm>
              <a:off x="5791793" y="3892663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2" name="Line 47"/>
            <p:cNvSpPr>
              <a:spLocks noChangeShapeType="1"/>
            </p:cNvSpPr>
            <p:nvPr/>
          </p:nvSpPr>
          <p:spPr bwMode="auto">
            <a:xfrm>
              <a:off x="5804055" y="4481236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8"/>
            <p:cNvSpPr>
              <a:spLocks noChangeShapeType="1"/>
            </p:cNvSpPr>
            <p:nvPr/>
          </p:nvSpPr>
          <p:spPr bwMode="auto">
            <a:xfrm>
              <a:off x="5804055" y="439948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49"/>
            <p:cNvSpPr>
              <a:spLocks noChangeShapeType="1"/>
            </p:cNvSpPr>
            <p:nvPr/>
          </p:nvSpPr>
          <p:spPr bwMode="auto">
            <a:xfrm>
              <a:off x="5804055" y="431774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0"/>
            <p:cNvSpPr>
              <a:spLocks noChangeShapeType="1"/>
            </p:cNvSpPr>
            <p:nvPr/>
          </p:nvSpPr>
          <p:spPr bwMode="auto">
            <a:xfrm>
              <a:off x="5804055" y="423599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51"/>
            <p:cNvSpPr>
              <a:spLocks noChangeShapeType="1"/>
            </p:cNvSpPr>
            <p:nvPr/>
          </p:nvSpPr>
          <p:spPr bwMode="auto">
            <a:xfrm>
              <a:off x="5804055" y="415425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52"/>
            <p:cNvSpPr>
              <a:spLocks noChangeShapeType="1"/>
            </p:cNvSpPr>
            <p:nvPr/>
          </p:nvSpPr>
          <p:spPr bwMode="auto">
            <a:xfrm>
              <a:off x="5804055" y="407250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53"/>
            <p:cNvSpPr>
              <a:spLocks noChangeShapeType="1"/>
            </p:cNvSpPr>
            <p:nvPr/>
          </p:nvSpPr>
          <p:spPr bwMode="auto">
            <a:xfrm>
              <a:off x="5804055" y="3990758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Rectangle 55"/>
            <p:cNvSpPr>
              <a:spLocks noChangeArrowheads="1"/>
            </p:cNvSpPr>
            <p:nvPr/>
          </p:nvSpPr>
          <p:spPr bwMode="auto">
            <a:xfrm>
              <a:off x="5791793" y="3222345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43" name="Line 56"/>
            <p:cNvSpPr>
              <a:spLocks noChangeShapeType="1"/>
            </p:cNvSpPr>
            <p:nvPr/>
          </p:nvSpPr>
          <p:spPr bwMode="auto">
            <a:xfrm>
              <a:off x="5804055" y="3810918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57"/>
            <p:cNvSpPr>
              <a:spLocks noChangeShapeType="1"/>
            </p:cNvSpPr>
            <p:nvPr/>
          </p:nvSpPr>
          <p:spPr bwMode="auto">
            <a:xfrm>
              <a:off x="5804055" y="372917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58"/>
            <p:cNvSpPr>
              <a:spLocks noChangeShapeType="1"/>
            </p:cNvSpPr>
            <p:nvPr/>
          </p:nvSpPr>
          <p:spPr bwMode="auto">
            <a:xfrm>
              <a:off x="5804055" y="364742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59"/>
            <p:cNvSpPr>
              <a:spLocks noChangeShapeType="1"/>
            </p:cNvSpPr>
            <p:nvPr/>
          </p:nvSpPr>
          <p:spPr bwMode="auto">
            <a:xfrm>
              <a:off x="5804055" y="356567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60"/>
            <p:cNvSpPr>
              <a:spLocks noChangeShapeType="1"/>
            </p:cNvSpPr>
            <p:nvPr/>
          </p:nvSpPr>
          <p:spPr bwMode="auto">
            <a:xfrm>
              <a:off x="5804055" y="348393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61"/>
            <p:cNvSpPr>
              <a:spLocks noChangeShapeType="1"/>
            </p:cNvSpPr>
            <p:nvPr/>
          </p:nvSpPr>
          <p:spPr bwMode="auto">
            <a:xfrm>
              <a:off x="5804055" y="340218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62"/>
            <p:cNvSpPr>
              <a:spLocks noChangeShapeType="1"/>
            </p:cNvSpPr>
            <p:nvPr/>
          </p:nvSpPr>
          <p:spPr bwMode="auto">
            <a:xfrm>
              <a:off x="5804055" y="3320440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Rectangle 64"/>
            <p:cNvSpPr>
              <a:spLocks noChangeArrowheads="1"/>
            </p:cNvSpPr>
            <p:nvPr/>
          </p:nvSpPr>
          <p:spPr bwMode="auto">
            <a:xfrm>
              <a:off x="5791793" y="2552027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52" name="Line 65"/>
            <p:cNvSpPr>
              <a:spLocks noChangeShapeType="1"/>
            </p:cNvSpPr>
            <p:nvPr/>
          </p:nvSpPr>
          <p:spPr bwMode="auto">
            <a:xfrm>
              <a:off x="5804055" y="3140600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66"/>
            <p:cNvSpPr>
              <a:spLocks noChangeShapeType="1"/>
            </p:cNvSpPr>
            <p:nvPr/>
          </p:nvSpPr>
          <p:spPr bwMode="auto">
            <a:xfrm>
              <a:off x="5804055" y="305885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67"/>
            <p:cNvSpPr>
              <a:spLocks noChangeShapeType="1"/>
            </p:cNvSpPr>
            <p:nvPr/>
          </p:nvSpPr>
          <p:spPr bwMode="auto">
            <a:xfrm>
              <a:off x="5804055" y="297710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68"/>
            <p:cNvSpPr>
              <a:spLocks noChangeShapeType="1"/>
            </p:cNvSpPr>
            <p:nvPr/>
          </p:nvSpPr>
          <p:spPr bwMode="auto">
            <a:xfrm>
              <a:off x="5804055" y="289536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69"/>
            <p:cNvSpPr>
              <a:spLocks noChangeShapeType="1"/>
            </p:cNvSpPr>
            <p:nvPr/>
          </p:nvSpPr>
          <p:spPr bwMode="auto">
            <a:xfrm>
              <a:off x="5804055" y="281361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0"/>
            <p:cNvSpPr>
              <a:spLocks noChangeShapeType="1"/>
            </p:cNvSpPr>
            <p:nvPr/>
          </p:nvSpPr>
          <p:spPr bwMode="auto">
            <a:xfrm>
              <a:off x="5804055" y="273186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1"/>
            <p:cNvSpPr>
              <a:spLocks noChangeShapeType="1"/>
            </p:cNvSpPr>
            <p:nvPr/>
          </p:nvSpPr>
          <p:spPr bwMode="auto">
            <a:xfrm>
              <a:off x="5804055" y="2650122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Rectangle 73"/>
            <p:cNvSpPr>
              <a:spLocks noChangeArrowheads="1"/>
            </p:cNvSpPr>
            <p:nvPr/>
          </p:nvSpPr>
          <p:spPr bwMode="auto">
            <a:xfrm>
              <a:off x="5791793" y="1211391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61" name="Line 74"/>
            <p:cNvSpPr>
              <a:spLocks noChangeShapeType="1"/>
            </p:cNvSpPr>
            <p:nvPr/>
          </p:nvSpPr>
          <p:spPr bwMode="auto">
            <a:xfrm>
              <a:off x="5804055" y="1799964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75"/>
            <p:cNvSpPr>
              <a:spLocks noChangeShapeType="1"/>
            </p:cNvSpPr>
            <p:nvPr/>
          </p:nvSpPr>
          <p:spPr bwMode="auto">
            <a:xfrm>
              <a:off x="5804055" y="171821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6"/>
            <p:cNvSpPr>
              <a:spLocks noChangeShapeType="1"/>
            </p:cNvSpPr>
            <p:nvPr/>
          </p:nvSpPr>
          <p:spPr bwMode="auto">
            <a:xfrm>
              <a:off x="5804055" y="163647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7"/>
            <p:cNvSpPr>
              <a:spLocks noChangeShapeType="1"/>
            </p:cNvSpPr>
            <p:nvPr/>
          </p:nvSpPr>
          <p:spPr bwMode="auto">
            <a:xfrm>
              <a:off x="5804055" y="155472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78"/>
            <p:cNvSpPr>
              <a:spLocks noChangeShapeType="1"/>
            </p:cNvSpPr>
            <p:nvPr/>
          </p:nvSpPr>
          <p:spPr bwMode="auto">
            <a:xfrm>
              <a:off x="5804055" y="147297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79"/>
            <p:cNvSpPr>
              <a:spLocks noChangeShapeType="1"/>
            </p:cNvSpPr>
            <p:nvPr/>
          </p:nvSpPr>
          <p:spPr bwMode="auto">
            <a:xfrm>
              <a:off x="5804055" y="139123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80"/>
            <p:cNvSpPr>
              <a:spLocks noChangeShapeType="1"/>
            </p:cNvSpPr>
            <p:nvPr/>
          </p:nvSpPr>
          <p:spPr bwMode="auto">
            <a:xfrm>
              <a:off x="5804055" y="1309486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Rectangle 81"/>
            <p:cNvSpPr>
              <a:spLocks noChangeArrowheads="1"/>
            </p:cNvSpPr>
            <p:nvPr/>
          </p:nvSpPr>
          <p:spPr bwMode="auto">
            <a:xfrm>
              <a:off x="5174399" y="4488717"/>
              <a:ext cx="504689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" name="Rectangle 89"/>
            <p:cNvSpPr>
              <a:spLocks noChangeArrowheads="1"/>
            </p:cNvSpPr>
            <p:nvPr/>
          </p:nvSpPr>
          <p:spPr bwMode="auto">
            <a:xfrm>
              <a:off x="5785368" y="1987979"/>
              <a:ext cx="809286" cy="6539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8" name="Rectangle 91"/>
            <p:cNvSpPr>
              <a:spLocks noChangeArrowheads="1"/>
            </p:cNvSpPr>
            <p:nvPr/>
          </p:nvSpPr>
          <p:spPr bwMode="auto">
            <a:xfrm>
              <a:off x="5791793" y="1881709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9" name="Line 92"/>
            <p:cNvSpPr>
              <a:spLocks noChangeShapeType="1"/>
            </p:cNvSpPr>
            <p:nvPr/>
          </p:nvSpPr>
          <p:spPr bwMode="auto">
            <a:xfrm>
              <a:off x="5804055" y="2470282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93"/>
            <p:cNvSpPr>
              <a:spLocks noChangeShapeType="1"/>
            </p:cNvSpPr>
            <p:nvPr/>
          </p:nvSpPr>
          <p:spPr bwMode="auto">
            <a:xfrm>
              <a:off x="5804055" y="238853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94"/>
            <p:cNvSpPr>
              <a:spLocks noChangeShapeType="1"/>
            </p:cNvSpPr>
            <p:nvPr/>
          </p:nvSpPr>
          <p:spPr bwMode="auto">
            <a:xfrm>
              <a:off x="5804055" y="230678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95"/>
            <p:cNvSpPr>
              <a:spLocks noChangeShapeType="1"/>
            </p:cNvSpPr>
            <p:nvPr/>
          </p:nvSpPr>
          <p:spPr bwMode="auto">
            <a:xfrm>
              <a:off x="5804055" y="222504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96"/>
            <p:cNvSpPr>
              <a:spLocks noChangeShapeType="1"/>
            </p:cNvSpPr>
            <p:nvPr/>
          </p:nvSpPr>
          <p:spPr bwMode="auto">
            <a:xfrm>
              <a:off x="5804055" y="214329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97"/>
            <p:cNvSpPr>
              <a:spLocks noChangeShapeType="1"/>
            </p:cNvSpPr>
            <p:nvPr/>
          </p:nvSpPr>
          <p:spPr bwMode="auto">
            <a:xfrm>
              <a:off x="5804055" y="206155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98"/>
            <p:cNvSpPr>
              <a:spLocks noChangeShapeType="1"/>
            </p:cNvSpPr>
            <p:nvPr/>
          </p:nvSpPr>
          <p:spPr bwMode="auto">
            <a:xfrm>
              <a:off x="5804055" y="1979804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Rectangle 41"/>
            <p:cNvSpPr>
              <a:spLocks noChangeArrowheads="1"/>
            </p:cNvSpPr>
            <p:nvPr/>
          </p:nvSpPr>
          <p:spPr bwMode="auto">
            <a:xfrm>
              <a:off x="5602687" y="4578773"/>
              <a:ext cx="1259703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sp>
        <p:nvSpPr>
          <p:cNvPr id="289" name="TextBox 288"/>
          <p:cNvSpPr txBox="1"/>
          <p:nvPr/>
        </p:nvSpPr>
        <p:spPr>
          <a:xfrm>
            <a:off x="893344" y="1914265"/>
            <a:ext cx="4319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进程逻辑地址的表示：二元组 (p, o)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99" name="TextBox 288"/>
          <p:cNvSpPr txBox="1"/>
          <p:nvPr/>
        </p:nvSpPr>
        <p:spPr>
          <a:xfrm>
            <a:off x="893166" y="2268787"/>
            <a:ext cx="396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   — 页号 (P 位, 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个页)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00" name="TextBox 288"/>
          <p:cNvSpPr txBox="1"/>
          <p:nvPr/>
        </p:nvSpPr>
        <p:spPr>
          <a:xfrm>
            <a:off x="892988" y="2616933"/>
            <a:ext cx="720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   — 页内偏移 (S 位, 每页有2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字节)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01" name="TextBox 288"/>
          <p:cNvSpPr txBox="1"/>
          <p:nvPr/>
        </p:nvSpPr>
        <p:spPr>
          <a:xfrm>
            <a:off x="901789" y="2967132"/>
            <a:ext cx="431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虚拟地址 = p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*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+ o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14251" y="1875578"/>
            <a:ext cx="519115" cy="2720980"/>
            <a:chOff x="5214251" y="1875578"/>
            <a:chExt cx="519115" cy="2720980"/>
          </a:xfrm>
        </p:grpSpPr>
        <p:sp>
          <p:nvSpPr>
            <p:cNvPr id="271" name="Line 84"/>
            <p:cNvSpPr>
              <a:spLocks noChangeShapeType="1"/>
            </p:cNvSpPr>
            <p:nvPr/>
          </p:nvSpPr>
          <p:spPr bwMode="auto">
            <a:xfrm flipV="1">
              <a:off x="5672748" y="2575386"/>
              <a:ext cx="1022" cy="2021172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72" name="Rectangle 85"/>
            <p:cNvSpPr>
              <a:spLocks noChangeArrowheads="1"/>
            </p:cNvSpPr>
            <p:nvPr/>
          </p:nvSpPr>
          <p:spPr bwMode="auto">
            <a:xfrm>
              <a:off x="5414309" y="3316211"/>
              <a:ext cx="302460" cy="25870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3" name="Line 86"/>
            <p:cNvSpPr>
              <a:spLocks noChangeShapeType="1"/>
            </p:cNvSpPr>
            <p:nvPr/>
          </p:nvSpPr>
          <p:spPr bwMode="auto">
            <a:xfrm flipV="1">
              <a:off x="5672748" y="2101259"/>
              <a:ext cx="1022" cy="500695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74" name="Rectangle 87"/>
            <p:cNvSpPr>
              <a:spLocks noChangeArrowheads="1"/>
            </p:cNvSpPr>
            <p:nvPr/>
          </p:nvSpPr>
          <p:spPr bwMode="auto">
            <a:xfrm>
              <a:off x="5414309" y="2204464"/>
              <a:ext cx="302460" cy="25870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Rectangle 83"/>
            <p:cNvSpPr>
              <a:spLocks noChangeArrowheads="1"/>
            </p:cNvSpPr>
            <p:nvPr/>
          </p:nvSpPr>
          <p:spPr bwMode="auto">
            <a:xfrm>
              <a:off x="5214251" y="1875578"/>
              <a:ext cx="519115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  <p:bldP spid="99" grpId="0"/>
      <p:bldP spid="100" grpId="0"/>
      <p:bldP spid="1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714612" y="214296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页式存储中的地址映射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16250" y="843558"/>
            <a:ext cx="7358114" cy="1543929"/>
            <a:chOff x="2016250" y="986259"/>
            <a:chExt cx="7358114" cy="1543929"/>
          </a:xfrm>
        </p:grpSpPr>
        <p:sp>
          <p:nvSpPr>
            <p:cNvPr id="346" name="TextBox 345"/>
            <p:cNvSpPr txBox="1"/>
            <p:nvPr/>
          </p:nvSpPr>
          <p:spPr>
            <a:xfrm>
              <a:off x="2167316" y="986259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页到帧的映射 </a:t>
              </a:r>
            </a:p>
          </p:txBody>
        </p:sp>
        <p:pic>
          <p:nvPicPr>
            <p:cNvPr id="347" name="图片 34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16250" y="1107774"/>
              <a:ext cx="151066" cy="148997"/>
            </a:xfrm>
            <a:prstGeom prst="rect">
              <a:avLst/>
            </a:prstGeom>
          </p:spPr>
        </p:pic>
        <p:sp>
          <p:nvSpPr>
            <p:cNvPr id="348" name="TextBox 347"/>
            <p:cNvSpPr txBox="1"/>
            <p:nvPr/>
          </p:nvSpPr>
          <p:spPr>
            <a:xfrm>
              <a:off x="2167316" y="1336039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逻辑地址中的页号是连续的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9" name="图片 34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16250" y="1457554"/>
              <a:ext cx="151066" cy="148997"/>
            </a:xfrm>
            <a:prstGeom prst="rect">
              <a:avLst/>
            </a:prstGeom>
          </p:spPr>
        </p:pic>
        <p:sp>
          <p:nvSpPr>
            <p:cNvPr id="236" name="TextBox 235"/>
            <p:cNvSpPr txBox="1"/>
            <p:nvPr/>
          </p:nvSpPr>
          <p:spPr>
            <a:xfrm>
              <a:off x="2167316" y="1724249"/>
              <a:ext cx="7207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物理地址中的帧号是不连续的</a:t>
              </a:r>
            </a:p>
          </p:txBody>
        </p:sp>
        <p:pic>
          <p:nvPicPr>
            <p:cNvPr id="237" name="图片 23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16250" y="1845764"/>
              <a:ext cx="151066" cy="148997"/>
            </a:xfrm>
            <a:prstGeom prst="rect">
              <a:avLst/>
            </a:prstGeom>
          </p:spPr>
        </p:pic>
        <p:sp>
          <p:nvSpPr>
            <p:cNvPr id="241" name="TextBox 240"/>
            <p:cNvSpPr txBox="1"/>
            <p:nvPr/>
          </p:nvSpPr>
          <p:spPr>
            <a:xfrm>
              <a:off x="2167316" y="2145467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不是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所有的页都有对应的帧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50" name="图片 24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16250" y="2266982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1773286" y="2307169"/>
            <a:ext cx="3860876" cy="1575383"/>
            <a:chOff x="1773286" y="2449870"/>
            <a:chExt cx="3860876" cy="1575383"/>
          </a:xfrm>
        </p:grpSpPr>
        <p:sp>
          <p:nvSpPr>
            <p:cNvPr id="163" name="Line 39"/>
            <p:cNvSpPr>
              <a:spLocks noChangeShapeType="1"/>
            </p:cNvSpPr>
            <p:nvPr/>
          </p:nvSpPr>
          <p:spPr bwMode="auto">
            <a:xfrm flipV="1">
              <a:off x="1940904" y="2449870"/>
              <a:ext cx="3693258" cy="1214098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40"/>
            <p:cNvSpPr>
              <a:spLocks noChangeShapeType="1"/>
            </p:cNvSpPr>
            <p:nvPr/>
          </p:nvSpPr>
          <p:spPr bwMode="auto">
            <a:xfrm>
              <a:off x="1949964" y="2924410"/>
              <a:ext cx="3671740" cy="503987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AutoShape 73"/>
            <p:cNvSpPr/>
            <p:nvPr/>
          </p:nvSpPr>
          <p:spPr bwMode="auto">
            <a:xfrm>
              <a:off x="1773286" y="3300418"/>
              <a:ext cx="199329" cy="724835"/>
            </a:xfrm>
            <a:prstGeom prst="rightBrace">
              <a:avLst>
                <a:gd name="adj1" fmla="val 30286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78" name="AutoShape 74"/>
            <p:cNvSpPr/>
            <p:nvPr/>
          </p:nvSpPr>
          <p:spPr bwMode="auto">
            <a:xfrm>
              <a:off x="1773286" y="2557463"/>
              <a:ext cx="199329" cy="724835"/>
            </a:xfrm>
            <a:prstGeom prst="rightBrace">
              <a:avLst>
                <a:gd name="adj1" fmla="val 30286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79307" y="1653100"/>
            <a:ext cx="1343481" cy="3320689"/>
            <a:chOff x="5479307" y="1795801"/>
            <a:chExt cx="1343481" cy="3320689"/>
          </a:xfrm>
        </p:grpSpPr>
        <p:sp>
          <p:nvSpPr>
            <p:cNvPr id="166" name="Rectangle 44"/>
            <p:cNvSpPr>
              <a:spLocks noChangeArrowheads="1"/>
            </p:cNvSpPr>
            <p:nvPr/>
          </p:nvSpPr>
          <p:spPr bwMode="auto">
            <a:xfrm>
              <a:off x="5680472" y="1795801"/>
              <a:ext cx="941152" cy="298088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7C8B"/>
              </a:solidFill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2" name="Rectangle 4"/>
            <p:cNvSpPr>
              <a:spLocks noChangeArrowheads="1"/>
            </p:cNvSpPr>
            <p:nvPr/>
          </p:nvSpPr>
          <p:spPr bwMode="auto">
            <a:xfrm>
              <a:off x="5688525" y="1807168"/>
              <a:ext cx="942285" cy="7572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1" name="Rectangle 4"/>
            <p:cNvSpPr>
              <a:spLocks noChangeArrowheads="1"/>
            </p:cNvSpPr>
            <p:nvPr/>
          </p:nvSpPr>
          <p:spPr bwMode="auto">
            <a:xfrm>
              <a:off x="5685285" y="3293469"/>
              <a:ext cx="942285" cy="757287"/>
            </a:xfrm>
            <a:prstGeom prst="rect">
              <a:avLst/>
            </a:prstGeom>
            <a:solidFill>
              <a:srgbClr val="FFFF00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0" name="Rectangle 46"/>
            <p:cNvSpPr>
              <a:spLocks noChangeArrowheads="1"/>
            </p:cNvSpPr>
            <p:nvPr/>
          </p:nvSpPr>
          <p:spPr bwMode="auto">
            <a:xfrm>
              <a:off x="5687392" y="4043374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1" name="Line 47"/>
            <p:cNvSpPr>
              <a:spLocks noChangeShapeType="1"/>
            </p:cNvSpPr>
            <p:nvPr/>
          </p:nvSpPr>
          <p:spPr bwMode="auto">
            <a:xfrm>
              <a:off x="5703248" y="467760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48"/>
            <p:cNvSpPr>
              <a:spLocks noChangeShapeType="1"/>
            </p:cNvSpPr>
            <p:nvPr/>
          </p:nvSpPr>
          <p:spPr bwMode="auto">
            <a:xfrm>
              <a:off x="5695195" y="456887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9"/>
            <p:cNvSpPr>
              <a:spLocks noChangeShapeType="1"/>
            </p:cNvSpPr>
            <p:nvPr/>
          </p:nvSpPr>
          <p:spPr bwMode="auto">
            <a:xfrm>
              <a:off x="5703248" y="446015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50"/>
            <p:cNvSpPr>
              <a:spLocks noChangeShapeType="1"/>
            </p:cNvSpPr>
            <p:nvPr/>
          </p:nvSpPr>
          <p:spPr bwMode="auto">
            <a:xfrm>
              <a:off x="5703248" y="435142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51"/>
            <p:cNvSpPr>
              <a:spLocks noChangeShapeType="1"/>
            </p:cNvSpPr>
            <p:nvPr/>
          </p:nvSpPr>
          <p:spPr bwMode="auto">
            <a:xfrm>
              <a:off x="5703248" y="424270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52"/>
            <p:cNvSpPr>
              <a:spLocks noChangeShapeType="1"/>
            </p:cNvSpPr>
            <p:nvPr/>
          </p:nvSpPr>
          <p:spPr bwMode="auto">
            <a:xfrm>
              <a:off x="5703248" y="413397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54"/>
            <p:cNvSpPr>
              <a:spLocks noChangeArrowheads="1"/>
            </p:cNvSpPr>
            <p:nvPr/>
          </p:nvSpPr>
          <p:spPr bwMode="auto">
            <a:xfrm>
              <a:off x="5687392" y="2557463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3" name="Line 55"/>
            <p:cNvSpPr>
              <a:spLocks noChangeShapeType="1"/>
            </p:cNvSpPr>
            <p:nvPr/>
          </p:nvSpPr>
          <p:spPr bwMode="auto">
            <a:xfrm>
              <a:off x="5703248" y="319169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56"/>
            <p:cNvSpPr>
              <a:spLocks noChangeShapeType="1"/>
            </p:cNvSpPr>
            <p:nvPr/>
          </p:nvSpPr>
          <p:spPr bwMode="auto">
            <a:xfrm>
              <a:off x="5703248" y="308296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57"/>
            <p:cNvSpPr>
              <a:spLocks noChangeShapeType="1"/>
            </p:cNvSpPr>
            <p:nvPr/>
          </p:nvSpPr>
          <p:spPr bwMode="auto">
            <a:xfrm>
              <a:off x="5703248" y="297424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58"/>
            <p:cNvSpPr>
              <a:spLocks noChangeShapeType="1"/>
            </p:cNvSpPr>
            <p:nvPr/>
          </p:nvSpPr>
          <p:spPr bwMode="auto">
            <a:xfrm>
              <a:off x="5703248" y="286551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59"/>
            <p:cNvSpPr>
              <a:spLocks noChangeShapeType="1"/>
            </p:cNvSpPr>
            <p:nvPr/>
          </p:nvSpPr>
          <p:spPr bwMode="auto">
            <a:xfrm>
              <a:off x="5703248" y="275679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60"/>
            <p:cNvSpPr>
              <a:spLocks noChangeShapeType="1"/>
            </p:cNvSpPr>
            <p:nvPr/>
          </p:nvSpPr>
          <p:spPr bwMode="auto">
            <a:xfrm>
              <a:off x="5703248" y="264806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62"/>
            <p:cNvSpPr>
              <a:spLocks noChangeShapeType="1"/>
            </p:cNvSpPr>
            <p:nvPr/>
          </p:nvSpPr>
          <p:spPr bwMode="auto">
            <a:xfrm>
              <a:off x="5702115" y="24544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63"/>
            <p:cNvSpPr>
              <a:spLocks noChangeShapeType="1"/>
            </p:cNvSpPr>
            <p:nvPr/>
          </p:nvSpPr>
          <p:spPr bwMode="auto">
            <a:xfrm>
              <a:off x="5702115" y="234567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64"/>
            <p:cNvSpPr>
              <a:spLocks noChangeShapeType="1"/>
            </p:cNvSpPr>
            <p:nvPr/>
          </p:nvSpPr>
          <p:spPr bwMode="auto">
            <a:xfrm>
              <a:off x="5708786" y="223695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65"/>
            <p:cNvSpPr>
              <a:spLocks noChangeShapeType="1"/>
            </p:cNvSpPr>
            <p:nvPr/>
          </p:nvSpPr>
          <p:spPr bwMode="auto">
            <a:xfrm>
              <a:off x="5702115" y="1910774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66"/>
            <p:cNvSpPr>
              <a:spLocks noChangeShapeType="1"/>
            </p:cNvSpPr>
            <p:nvPr/>
          </p:nvSpPr>
          <p:spPr bwMode="auto">
            <a:xfrm>
              <a:off x="5702115" y="212822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5" name="Group 68"/>
            <p:cNvGrpSpPr/>
            <p:nvPr/>
          </p:nvGrpSpPr>
          <p:grpSpPr bwMode="auto">
            <a:xfrm>
              <a:off x="5688525" y="1922100"/>
              <a:ext cx="1009106" cy="274078"/>
              <a:chOff x="0" y="0"/>
              <a:chExt cx="891" cy="242"/>
            </a:xfrm>
          </p:grpSpPr>
          <p:sp>
            <p:nvSpPr>
              <p:cNvPr id="200" name="Rectangle 68"/>
              <p:cNvSpPr>
                <a:spLocks noChangeArrowheads="1"/>
              </p:cNvSpPr>
              <p:nvPr/>
            </p:nvSpPr>
            <p:spPr bwMode="auto">
              <a:xfrm>
                <a:off x="0" y="86"/>
                <a:ext cx="831" cy="96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1" name="Rectangle 69"/>
              <p:cNvSpPr>
                <a:spLocks noChangeArrowheads="1"/>
              </p:cNvSpPr>
              <p:nvPr/>
            </p:nvSpPr>
            <p:spPr bwMode="auto">
              <a:xfrm>
                <a:off x="52" y="0"/>
                <a:ext cx="839" cy="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(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f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1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,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o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1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)</a:t>
                </a:r>
                <a:endParaRPr lang="zh-CN" altLang="en-US" sz="12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6" name="Group 71"/>
            <p:cNvGrpSpPr/>
            <p:nvPr/>
          </p:nvGrpSpPr>
          <p:grpSpPr bwMode="auto">
            <a:xfrm>
              <a:off x="5697585" y="3616401"/>
              <a:ext cx="1009106" cy="274078"/>
              <a:chOff x="0" y="0"/>
              <a:chExt cx="891" cy="242"/>
            </a:xfrm>
          </p:grpSpPr>
          <p:sp>
            <p:nvSpPr>
              <p:cNvPr id="198" name="Rectangle 71"/>
              <p:cNvSpPr>
                <a:spLocks noChangeArrowheads="1"/>
              </p:cNvSpPr>
              <p:nvPr/>
            </p:nvSpPr>
            <p:spPr bwMode="auto">
              <a:xfrm>
                <a:off x="0" y="86"/>
                <a:ext cx="831" cy="96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9" name="Rectangle 72"/>
              <p:cNvSpPr>
                <a:spLocks noChangeArrowheads="1"/>
              </p:cNvSpPr>
              <p:nvPr/>
            </p:nvSpPr>
            <p:spPr bwMode="auto">
              <a:xfrm>
                <a:off x="52" y="0"/>
                <a:ext cx="839" cy="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(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f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2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,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o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2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)</a:t>
                </a:r>
                <a:endParaRPr lang="zh-CN" altLang="en-US" sz="12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4" name="Rectangle 85"/>
            <p:cNvSpPr>
              <a:spLocks noChangeArrowheads="1"/>
            </p:cNvSpPr>
            <p:nvPr/>
          </p:nvSpPr>
          <p:spPr bwMode="auto">
            <a:xfrm>
              <a:off x="5687392" y="3300418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5" name="Line 86"/>
            <p:cNvSpPr>
              <a:spLocks noChangeShapeType="1"/>
            </p:cNvSpPr>
            <p:nvPr/>
          </p:nvSpPr>
          <p:spPr bwMode="auto">
            <a:xfrm>
              <a:off x="5703248" y="393464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87"/>
            <p:cNvSpPr>
              <a:spLocks noChangeShapeType="1"/>
            </p:cNvSpPr>
            <p:nvPr/>
          </p:nvSpPr>
          <p:spPr bwMode="auto">
            <a:xfrm>
              <a:off x="5703248" y="382592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88"/>
            <p:cNvSpPr>
              <a:spLocks noChangeShapeType="1"/>
            </p:cNvSpPr>
            <p:nvPr/>
          </p:nvSpPr>
          <p:spPr bwMode="auto">
            <a:xfrm>
              <a:off x="5703248" y="371719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89"/>
            <p:cNvSpPr>
              <a:spLocks noChangeShapeType="1"/>
            </p:cNvSpPr>
            <p:nvPr/>
          </p:nvSpPr>
          <p:spPr bwMode="auto">
            <a:xfrm>
              <a:off x="5703248" y="360847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90"/>
            <p:cNvSpPr>
              <a:spLocks noChangeShapeType="1"/>
            </p:cNvSpPr>
            <p:nvPr/>
          </p:nvSpPr>
          <p:spPr bwMode="auto">
            <a:xfrm>
              <a:off x="5703248" y="349974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91"/>
            <p:cNvSpPr>
              <a:spLocks noChangeShapeType="1"/>
            </p:cNvSpPr>
            <p:nvPr/>
          </p:nvSpPr>
          <p:spPr bwMode="auto">
            <a:xfrm>
              <a:off x="5703248" y="339102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Rectangle 92"/>
            <p:cNvSpPr>
              <a:spLocks noChangeArrowheads="1"/>
            </p:cNvSpPr>
            <p:nvPr/>
          </p:nvSpPr>
          <p:spPr bwMode="auto">
            <a:xfrm>
              <a:off x="5687392" y="1814507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3" name="Line 93"/>
            <p:cNvSpPr>
              <a:spLocks noChangeShapeType="1"/>
            </p:cNvSpPr>
            <p:nvPr/>
          </p:nvSpPr>
          <p:spPr bwMode="auto">
            <a:xfrm>
              <a:off x="5702115" y="20195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Rectangle 61"/>
            <p:cNvSpPr>
              <a:spLocks noChangeArrowheads="1"/>
            </p:cNvSpPr>
            <p:nvPr/>
          </p:nvSpPr>
          <p:spPr bwMode="auto">
            <a:xfrm>
              <a:off x="5479307" y="4811622"/>
              <a:ext cx="134348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2084" y="928851"/>
            <a:ext cx="1421921" cy="4071948"/>
            <a:chOff x="492084" y="1071552"/>
            <a:chExt cx="1421921" cy="4071948"/>
          </a:xfrm>
        </p:grpSpPr>
        <p:sp>
          <p:nvSpPr>
            <p:cNvPr id="103" name="Rectangle 5"/>
            <p:cNvSpPr>
              <a:spLocks noChangeArrowheads="1"/>
            </p:cNvSpPr>
            <p:nvPr/>
          </p:nvSpPr>
          <p:spPr bwMode="auto">
            <a:xfrm>
              <a:off x="728131" y="1071552"/>
              <a:ext cx="942285" cy="1485910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726998" y="4042241"/>
              <a:ext cx="942285" cy="738425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0" name="Rectangle 5"/>
            <p:cNvSpPr>
              <a:spLocks noChangeArrowheads="1"/>
            </p:cNvSpPr>
            <p:nvPr/>
          </p:nvSpPr>
          <p:spPr bwMode="auto">
            <a:xfrm>
              <a:off x="726998" y="2556331"/>
              <a:ext cx="942285" cy="738425"/>
            </a:xfrm>
            <a:prstGeom prst="rect">
              <a:avLst/>
            </a:prstGeom>
            <a:solidFill>
              <a:srgbClr val="FFFF00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C00000"/>
                </a:solidFill>
                <a:sym typeface="Comic Sans MS" charset="0"/>
              </a:endParaRPr>
            </a:p>
          </p:txBody>
        </p:sp>
        <p:sp>
          <p:nvSpPr>
            <p:cNvPr id="101" name="Rectangle 5"/>
            <p:cNvSpPr>
              <a:spLocks noChangeArrowheads="1"/>
            </p:cNvSpPr>
            <p:nvPr/>
          </p:nvSpPr>
          <p:spPr bwMode="auto">
            <a:xfrm>
              <a:off x="726998" y="3301151"/>
              <a:ext cx="942285" cy="738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C00000"/>
                </a:solidFill>
                <a:sym typeface="Comic Sans MS" charset="0"/>
              </a:endParaRPr>
            </a:p>
          </p:txBody>
        </p:sp>
        <p:sp>
          <p:nvSpPr>
            <p:cNvPr id="225" name="Rectangle 8"/>
            <p:cNvSpPr>
              <a:spLocks noChangeArrowheads="1"/>
            </p:cNvSpPr>
            <p:nvPr/>
          </p:nvSpPr>
          <p:spPr bwMode="auto">
            <a:xfrm>
              <a:off x="722276" y="4043374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6" name="Line 9"/>
            <p:cNvSpPr>
              <a:spLocks noChangeShapeType="1"/>
            </p:cNvSpPr>
            <p:nvPr/>
          </p:nvSpPr>
          <p:spPr bwMode="auto">
            <a:xfrm>
              <a:off x="738132" y="467760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10"/>
            <p:cNvSpPr>
              <a:spLocks noChangeShapeType="1"/>
            </p:cNvSpPr>
            <p:nvPr/>
          </p:nvSpPr>
          <p:spPr bwMode="auto">
            <a:xfrm>
              <a:off x="738132" y="456887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11"/>
            <p:cNvSpPr>
              <a:spLocks noChangeShapeType="1"/>
            </p:cNvSpPr>
            <p:nvPr/>
          </p:nvSpPr>
          <p:spPr bwMode="auto">
            <a:xfrm>
              <a:off x="738132" y="446015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12"/>
            <p:cNvSpPr>
              <a:spLocks noChangeShapeType="1"/>
            </p:cNvSpPr>
            <p:nvPr/>
          </p:nvSpPr>
          <p:spPr bwMode="auto">
            <a:xfrm>
              <a:off x="738132" y="435142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13"/>
            <p:cNvSpPr>
              <a:spLocks noChangeShapeType="1"/>
            </p:cNvSpPr>
            <p:nvPr/>
          </p:nvSpPr>
          <p:spPr bwMode="auto">
            <a:xfrm>
              <a:off x="738132" y="424270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14"/>
            <p:cNvSpPr>
              <a:spLocks noChangeShapeType="1"/>
            </p:cNvSpPr>
            <p:nvPr/>
          </p:nvSpPr>
          <p:spPr bwMode="auto">
            <a:xfrm>
              <a:off x="738132" y="413397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6"/>
            <p:cNvSpPr>
              <a:spLocks noChangeShapeType="1"/>
            </p:cNvSpPr>
            <p:nvPr/>
          </p:nvSpPr>
          <p:spPr bwMode="auto">
            <a:xfrm>
              <a:off x="736999" y="24544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7"/>
            <p:cNvSpPr>
              <a:spLocks noChangeShapeType="1"/>
            </p:cNvSpPr>
            <p:nvPr/>
          </p:nvSpPr>
          <p:spPr bwMode="auto">
            <a:xfrm>
              <a:off x="736999" y="234567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8"/>
            <p:cNvSpPr>
              <a:spLocks noChangeShapeType="1"/>
            </p:cNvSpPr>
            <p:nvPr/>
          </p:nvSpPr>
          <p:spPr bwMode="auto">
            <a:xfrm>
              <a:off x="736999" y="223695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736999" y="1910774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0"/>
            <p:cNvSpPr>
              <a:spLocks noChangeShapeType="1"/>
            </p:cNvSpPr>
            <p:nvPr/>
          </p:nvSpPr>
          <p:spPr bwMode="auto">
            <a:xfrm>
              <a:off x="736999" y="212822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1"/>
            <p:cNvSpPr>
              <a:spLocks noChangeShapeType="1"/>
            </p:cNvSpPr>
            <p:nvPr/>
          </p:nvSpPr>
          <p:spPr bwMode="auto">
            <a:xfrm>
              <a:off x="736999" y="20195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Rectangle 22"/>
            <p:cNvSpPr>
              <a:spLocks noChangeArrowheads="1"/>
            </p:cNvSpPr>
            <p:nvPr/>
          </p:nvSpPr>
          <p:spPr bwMode="auto">
            <a:xfrm>
              <a:off x="722276" y="1814507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6" name="Line 23"/>
            <p:cNvSpPr>
              <a:spLocks noChangeShapeType="1"/>
            </p:cNvSpPr>
            <p:nvPr/>
          </p:nvSpPr>
          <p:spPr bwMode="auto">
            <a:xfrm>
              <a:off x="736999" y="171144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4"/>
            <p:cNvSpPr>
              <a:spLocks noChangeShapeType="1"/>
            </p:cNvSpPr>
            <p:nvPr/>
          </p:nvSpPr>
          <p:spPr bwMode="auto">
            <a:xfrm>
              <a:off x="736999" y="1701252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5"/>
            <p:cNvSpPr>
              <a:spLocks noChangeShapeType="1"/>
            </p:cNvSpPr>
            <p:nvPr/>
          </p:nvSpPr>
          <p:spPr bwMode="auto">
            <a:xfrm>
              <a:off x="736999" y="149399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6"/>
            <p:cNvSpPr>
              <a:spLocks noChangeShapeType="1"/>
            </p:cNvSpPr>
            <p:nvPr/>
          </p:nvSpPr>
          <p:spPr bwMode="auto">
            <a:xfrm>
              <a:off x="736999" y="1167819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7"/>
            <p:cNvSpPr>
              <a:spLocks noChangeShapeType="1"/>
            </p:cNvSpPr>
            <p:nvPr/>
          </p:nvSpPr>
          <p:spPr bwMode="auto">
            <a:xfrm>
              <a:off x="736999" y="1385269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8"/>
            <p:cNvSpPr>
              <a:spLocks noChangeShapeType="1"/>
            </p:cNvSpPr>
            <p:nvPr/>
          </p:nvSpPr>
          <p:spPr bwMode="auto">
            <a:xfrm>
              <a:off x="736999" y="1276544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Rectangle 29"/>
            <p:cNvSpPr>
              <a:spLocks noChangeArrowheads="1"/>
            </p:cNvSpPr>
            <p:nvPr/>
          </p:nvSpPr>
          <p:spPr bwMode="auto">
            <a:xfrm>
              <a:off x="722276" y="1071552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6" name="Line 30"/>
            <p:cNvSpPr>
              <a:spLocks noChangeShapeType="1"/>
            </p:cNvSpPr>
            <p:nvPr/>
          </p:nvSpPr>
          <p:spPr bwMode="auto">
            <a:xfrm>
              <a:off x="738132" y="393464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31"/>
            <p:cNvSpPr>
              <a:spLocks noChangeShapeType="1"/>
            </p:cNvSpPr>
            <p:nvPr/>
          </p:nvSpPr>
          <p:spPr bwMode="auto">
            <a:xfrm>
              <a:off x="738132" y="382592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32"/>
            <p:cNvSpPr>
              <a:spLocks noChangeShapeType="1"/>
            </p:cNvSpPr>
            <p:nvPr/>
          </p:nvSpPr>
          <p:spPr bwMode="auto">
            <a:xfrm>
              <a:off x="738131" y="371023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Rectangle 34"/>
            <p:cNvSpPr>
              <a:spLocks noChangeArrowheads="1"/>
            </p:cNvSpPr>
            <p:nvPr/>
          </p:nvSpPr>
          <p:spPr bwMode="auto">
            <a:xfrm>
              <a:off x="732469" y="3496350"/>
              <a:ext cx="941152" cy="1087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60" name="Line 36"/>
            <p:cNvSpPr>
              <a:spLocks noChangeShapeType="1"/>
            </p:cNvSpPr>
            <p:nvPr/>
          </p:nvSpPr>
          <p:spPr bwMode="auto">
            <a:xfrm>
              <a:off x="738132" y="360847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37"/>
            <p:cNvSpPr>
              <a:spLocks noChangeShapeType="1"/>
            </p:cNvSpPr>
            <p:nvPr/>
          </p:nvSpPr>
          <p:spPr bwMode="auto">
            <a:xfrm>
              <a:off x="747192" y="3485991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8"/>
            <p:cNvSpPr>
              <a:spLocks noChangeShapeType="1"/>
            </p:cNvSpPr>
            <p:nvPr/>
          </p:nvSpPr>
          <p:spPr bwMode="auto">
            <a:xfrm>
              <a:off x="738132" y="339102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Rectangle 42"/>
            <p:cNvSpPr>
              <a:spLocks noChangeArrowheads="1"/>
            </p:cNvSpPr>
            <p:nvPr/>
          </p:nvSpPr>
          <p:spPr bwMode="auto">
            <a:xfrm>
              <a:off x="732469" y="2970845"/>
              <a:ext cx="941152" cy="1087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latin typeface="Courier New" charset="0"/>
                <a:sym typeface="Courier New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latin typeface="Courier New" charset="0"/>
                <a:sym typeface="Courier New" charset="0"/>
              </a:endParaRPr>
            </a:p>
          </p:txBody>
        </p:sp>
        <p:sp>
          <p:nvSpPr>
            <p:cNvPr id="191" name="Rectangle 76"/>
            <p:cNvSpPr>
              <a:spLocks noChangeArrowheads="1"/>
            </p:cNvSpPr>
            <p:nvPr/>
          </p:nvSpPr>
          <p:spPr bwMode="auto">
            <a:xfrm>
              <a:off x="722276" y="2557463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2" name="Line 77"/>
            <p:cNvSpPr>
              <a:spLocks noChangeShapeType="1"/>
            </p:cNvSpPr>
            <p:nvPr/>
          </p:nvSpPr>
          <p:spPr bwMode="auto">
            <a:xfrm>
              <a:off x="738132" y="319169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78"/>
            <p:cNvSpPr>
              <a:spLocks noChangeShapeType="1"/>
            </p:cNvSpPr>
            <p:nvPr/>
          </p:nvSpPr>
          <p:spPr bwMode="auto">
            <a:xfrm>
              <a:off x="738131" y="2975375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79"/>
            <p:cNvSpPr>
              <a:spLocks noChangeShapeType="1"/>
            </p:cNvSpPr>
            <p:nvPr/>
          </p:nvSpPr>
          <p:spPr bwMode="auto">
            <a:xfrm>
              <a:off x="728784" y="307164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80"/>
            <p:cNvSpPr>
              <a:spLocks noChangeShapeType="1"/>
            </p:cNvSpPr>
            <p:nvPr/>
          </p:nvSpPr>
          <p:spPr bwMode="auto">
            <a:xfrm>
              <a:off x="738132" y="286551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81"/>
            <p:cNvSpPr>
              <a:spLocks noChangeShapeType="1"/>
            </p:cNvSpPr>
            <p:nvPr/>
          </p:nvSpPr>
          <p:spPr bwMode="auto">
            <a:xfrm>
              <a:off x="738132" y="275679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82"/>
            <p:cNvSpPr>
              <a:spLocks noChangeShapeType="1"/>
            </p:cNvSpPr>
            <p:nvPr/>
          </p:nvSpPr>
          <p:spPr bwMode="auto">
            <a:xfrm>
              <a:off x="738132" y="264806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Rectangle 83"/>
            <p:cNvSpPr>
              <a:spLocks noChangeArrowheads="1"/>
            </p:cNvSpPr>
            <p:nvPr/>
          </p:nvSpPr>
          <p:spPr bwMode="auto">
            <a:xfrm>
              <a:off x="722276" y="3300418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6" name="Rectangle 15"/>
            <p:cNvSpPr>
              <a:spLocks noChangeArrowheads="1"/>
            </p:cNvSpPr>
            <p:nvPr/>
          </p:nvSpPr>
          <p:spPr bwMode="auto">
            <a:xfrm>
              <a:off x="492084" y="4838632"/>
              <a:ext cx="142192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Rectangle 43"/>
            <p:cNvSpPr>
              <a:spLocks noChangeArrowheads="1"/>
            </p:cNvSpPr>
            <p:nvPr/>
          </p:nvSpPr>
          <p:spPr bwMode="auto">
            <a:xfrm>
              <a:off x="821941" y="2862624"/>
              <a:ext cx="950212" cy="27407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849123" y="3396286"/>
              <a:ext cx="816570" cy="274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868516" y="193564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96" name="Text Box 1"/>
          <p:cNvSpPr>
            <a:spLocks noChangeArrowheads="1"/>
          </p:cNvSpPr>
          <p:nvPr/>
        </p:nvSpPr>
        <p:spPr bwMode="auto">
          <a:xfrm>
            <a:off x="2744865" y="1425740"/>
            <a:ext cx="2719525" cy="668979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页表保存了逻辑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</a:t>
            </a:r>
            <a:r>
              <a:rPr 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—</a:t>
            </a:r>
            <a:endParaRPr lang="en-US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地址之间的映射关系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23594" y="935654"/>
            <a:ext cx="1114611" cy="3886922"/>
            <a:chOff x="623594" y="935654"/>
            <a:chExt cx="1114611" cy="3886922"/>
          </a:xfrm>
        </p:grpSpPr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860235" y="935654"/>
              <a:ext cx="646645" cy="3471463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8" name="Rectangle 16"/>
            <p:cNvSpPr>
              <a:spLocks noChangeArrowheads="1"/>
            </p:cNvSpPr>
            <p:nvPr/>
          </p:nvSpPr>
          <p:spPr bwMode="auto">
            <a:xfrm>
              <a:off x="868744" y="944162"/>
              <a:ext cx="655153" cy="3479971"/>
            </a:xfrm>
            <a:prstGeom prst="rect">
              <a:avLst/>
            </a:prstGeom>
            <a:solidFill>
              <a:srgbClr val="C0FEF9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1" name="Rectangle 18"/>
            <p:cNvSpPr>
              <a:spLocks noChangeArrowheads="1"/>
            </p:cNvSpPr>
            <p:nvPr/>
          </p:nvSpPr>
          <p:spPr bwMode="auto">
            <a:xfrm>
              <a:off x="861299" y="935654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2" name="Line 19"/>
            <p:cNvSpPr>
              <a:spLocks noChangeShapeType="1"/>
            </p:cNvSpPr>
            <p:nvPr/>
          </p:nvSpPr>
          <p:spPr bwMode="auto">
            <a:xfrm>
              <a:off x="868744" y="153124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0"/>
            <p:cNvSpPr>
              <a:spLocks noChangeShapeType="1"/>
            </p:cNvSpPr>
            <p:nvPr/>
          </p:nvSpPr>
          <p:spPr bwMode="auto">
            <a:xfrm>
              <a:off x="868744" y="142914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1"/>
            <p:cNvSpPr>
              <a:spLocks noChangeShapeType="1"/>
            </p:cNvSpPr>
            <p:nvPr/>
          </p:nvSpPr>
          <p:spPr bwMode="auto">
            <a:xfrm>
              <a:off x="868744" y="132704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2"/>
            <p:cNvSpPr>
              <a:spLocks noChangeShapeType="1"/>
            </p:cNvSpPr>
            <p:nvPr/>
          </p:nvSpPr>
          <p:spPr bwMode="auto">
            <a:xfrm>
              <a:off x="868744" y="122494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23"/>
            <p:cNvSpPr>
              <a:spLocks noChangeShapeType="1"/>
            </p:cNvSpPr>
            <p:nvPr/>
          </p:nvSpPr>
          <p:spPr bwMode="auto">
            <a:xfrm>
              <a:off x="868744" y="112284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24"/>
            <p:cNvSpPr>
              <a:spLocks noChangeShapeType="1"/>
            </p:cNvSpPr>
            <p:nvPr/>
          </p:nvSpPr>
          <p:spPr bwMode="auto">
            <a:xfrm>
              <a:off x="868744" y="102073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868744" y="3215928"/>
              <a:ext cx="655153" cy="10210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861299" y="3726438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1" name="Line 28"/>
            <p:cNvSpPr>
              <a:spLocks noChangeShapeType="1"/>
            </p:cNvSpPr>
            <p:nvPr/>
          </p:nvSpPr>
          <p:spPr bwMode="auto">
            <a:xfrm>
              <a:off x="868744" y="432203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29"/>
            <p:cNvSpPr>
              <a:spLocks noChangeShapeType="1"/>
            </p:cNvSpPr>
            <p:nvPr/>
          </p:nvSpPr>
          <p:spPr bwMode="auto">
            <a:xfrm>
              <a:off x="868744" y="421993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0"/>
            <p:cNvSpPr>
              <a:spLocks noChangeShapeType="1"/>
            </p:cNvSpPr>
            <p:nvPr/>
          </p:nvSpPr>
          <p:spPr bwMode="auto">
            <a:xfrm>
              <a:off x="868744" y="411782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1"/>
            <p:cNvSpPr>
              <a:spLocks noChangeShapeType="1"/>
            </p:cNvSpPr>
            <p:nvPr/>
          </p:nvSpPr>
          <p:spPr bwMode="auto">
            <a:xfrm>
              <a:off x="868744" y="401572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2"/>
            <p:cNvSpPr>
              <a:spLocks noChangeShapeType="1"/>
            </p:cNvSpPr>
            <p:nvPr/>
          </p:nvSpPr>
          <p:spPr bwMode="auto">
            <a:xfrm>
              <a:off x="868744" y="391362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3"/>
            <p:cNvSpPr>
              <a:spLocks noChangeShapeType="1"/>
            </p:cNvSpPr>
            <p:nvPr/>
          </p:nvSpPr>
          <p:spPr bwMode="auto">
            <a:xfrm>
              <a:off x="868744" y="381152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35"/>
            <p:cNvSpPr>
              <a:spLocks noChangeArrowheads="1"/>
            </p:cNvSpPr>
            <p:nvPr/>
          </p:nvSpPr>
          <p:spPr bwMode="auto">
            <a:xfrm>
              <a:off x="861299" y="3028742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9" name="Line 36"/>
            <p:cNvSpPr>
              <a:spLocks noChangeShapeType="1"/>
            </p:cNvSpPr>
            <p:nvPr/>
          </p:nvSpPr>
          <p:spPr bwMode="auto">
            <a:xfrm>
              <a:off x="868744" y="362433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7"/>
            <p:cNvSpPr>
              <a:spLocks noChangeShapeType="1"/>
            </p:cNvSpPr>
            <p:nvPr/>
          </p:nvSpPr>
          <p:spPr bwMode="auto">
            <a:xfrm>
              <a:off x="868744" y="352223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38"/>
            <p:cNvSpPr>
              <a:spLocks noChangeShapeType="1"/>
            </p:cNvSpPr>
            <p:nvPr/>
          </p:nvSpPr>
          <p:spPr bwMode="auto">
            <a:xfrm>
              <a:off x="868744" y="342013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9"/>
            <p:cNvSpPr>
              <a:spLocks noChangeShapeType="1"/>
            </p:cNvSpPr>
            <p:nvPr/>
          </p:nvSpPr>
          <p:spPr bwMode="auto">
            <a:xfrm>
              <a:off x="868744" y="331803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40"/>
            <p:cNvSpPr>
              <a:spLocks noChangeShapeType="1"/>
            </p:cNvSpPr>
            <p:nvPr/>
          </p:nvSpPr>
          <p:spPr bwMode="auto">
            <a:xfrm>
              <a:off x="868744" y="321592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1"/>
            <p:cNvSpPr>
              <a:spLocks noChangeShapeType="1"/>
            </p:cNvSpPr>
            <p:nvPr/>
          </p:nvSpPr>
          <p:spPr bwMode="auto">
            <a:xfrm>
              <a:off x="868744" y="311382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861299" y="2331046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9" name="Line 44"/>
            <p:cNvSpPr>
              <a:spLocks noChangeShapeType="1"/>
            </p:cNvSpPr>
            <p:nvPr/>
          </p:nvSpPr>
          <p:spPr bwMode="auto">
            <a:xfrm>
              <a:off x="868744" y="292664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45"/>
            <p:cNvSpPr>
              <a:spLocks noChangeShapeType="1"/>
            </p:cNvSpPr>
            <p:nvPr/>
          </p:nvSpPr>
          <p:spPr bwMode="auto">
            <a:xfrm>
              <a:off x="868744" y="282453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6"/>
            <p:cNvSpPr>
              <a:spLocks noChangeShapeType="1"/>
            </p:cNvSpPr>
            <p:nvPr/>
          </p:nvSpPr>
          <p:spPr bwMode="auto">
            <a:xfrm>
              <a:off x="868744" y="272243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7"/>
            <p:cNvSpPr>
              <a:spLocks noChangeShapeType="1"/>
            </p:cNvSpPr>
            <p:nvPr/>
          </p:nvSpPr>
          <p:spPr bwMode="auto">
            <a:xfrm>
              <a:off x="868744" y="262033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8"/>
            <p:cNvSpPr>
              <a:spLocks noChangeShapeType="1"/>
            </p:cNvSpPr>
            <p:nvPr/>
          </p:nvSpPr>
          <p:spPr bwMode="auto">
            <a:xfrm>
              <a:off x="868744" y="251823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9"/>
            <p:cNvSpPr>
              <a:spLocks noChangeShapeType="1"/>
            </p:cNvSpPr>
            <p:nvPr/>
          </p:nvSpPr>
          <p:spPr bwMode="auto">
            <a:xfrm>
              <a:off x="868744" y="241613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Rectangle 51"/>
            <p:cNvSpPr>
              <a:spLocks noChangeArrowheads="1"/>
            </p:cNvSpPr>
            <p:nvPr/>
          </p:nvSpPr>
          <p:spPr bwMode="auto">
            <a:xfrm>
              <a:off x="861299" y="1633350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4" name="Line 52"/>
            <p:cNvSpPr>
              <a:spLocks noChangeShapeType="1"/>
            </p:cNvSpPr>
            <p:nvPr/>
          </p:nvSpPr>
          <p:spPr bwMode="auto">
            <a:xfrm>
              <a:off x="868744" y="222894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53"/>
            <p:cNvSpPr>
              <a:spLocks noChangeShapeType="1"/>
            </p:cNvSpPr>
            <p:nvPr/>
          </p:nvSpPr>
          <p:spPr bwMode="auto">
            <a:xfrm>
              <a:off x="868744" y="212684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54"/>
            <p:cNvSpPr>
              <a:spLocks noChangeShapeType="1"/>
            </p:cNvSpPr>
            <p:nvPr/>
          </p:nvSpPr>
          <p:spPr bwMode="auto">
            <a:xfrm>
              <a:off x="868744" y="202474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55"/>
            <p:cNvSpPr>
              <a:spLocks noChangeShapeType="1"/>
            </p:cNvSpPr>
            <p:nvPr/>
          </p:nvSpPr>
          <p:spPr bwMode="auto">
            <a:xfrm>
              <a:off x="868744" y="192263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6"/>
            <p:cNvSpPr>
              <a:spLocks noChangeShapeType="1"/>
            </p:cNvSpPr>
            <p:nvPr/>
          </p:nvSpPr>
          <p:spPr bwMode="auto">
            <a:xfrm>
              <a:off x="868744" y="182053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57"/>
            <p:cNvSpPr>
              <a:spLocks noChangeShapeType="1"/>
            </p:cNvSpPr>
            <p:nvPr/>
          </p:nvSpPr>
          <p:spPr bwMode="auto">
            <a:xfrm>
              <a:off x="868744" y="171843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Rectangle 58"/>
            <p:cNvSpPr>
              <a:spLocks noChangeArrowheads="1"/>
            </p:cNvSpPr>
            <p:nvPr/>
          </p:nvSpPr>
          <p:spPr bwMode="auto">
            <a:xfrm>
              <a:off x="848536" y="3124462"/>
              <a:ext cx="607281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(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p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,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o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)</a:t>
              </a:r>
              <a:endParaRPr lang="zh-CN" altLang="en-US" sz="1100" dirty="0">
                <a:solidFill>
                  <a:srgbClr val="11576A"/>
                </a:solidFill>
              </a:endParaRPr>
            </a:p>
          </p:txBody>
        </p:sp>
        <p:sp>
          <p:nvSpPr>
            <p:cNvPr id="235" name="Rectangle 60"/>
            <p:cNvSpPr>
              <a:spLocks noChangeArrowheads="1"/>
            </p:cNvSpPr>
            <p:nvPr/>
          </p:nvSpPr>
          <p:spPr bwMode="auto">
            <a:xfrm>
              <a:off x="623594" y="4240709"/>
              <a:ext cx="1114611" cy="5818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2000" dirty="0">
                <a:solidFill>
                  <a:srgbClr val="660066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逻辑地址空间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85579" y="901620"/>
            <a:ext cx="1292226" cy="3826537"/>
            <a:chOff x="5785579" y="901620"/>
            <a:chExt cx="1292226" cy="3826537"/>
          </a:xfrm>
        </p:grpSpPr>
        <p:sp>
          <p:nvSpPr>
            <p:cNvPr id="111" name="Rectangle 11"/>
            <p:cNvSpPr>
              <a:spLocks noChangeArrowheads="1"/>
            </p:cNvSpPr>
            <p:nvPr/>
          </p:nvSpPr>
          <p:spPr bwMode="auto">
            <a:xfrm>
              <a:off x="6135496" y="901620"/>
              <a:ext cx="646645" cy="3488480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8" name="Rectangle 61"/>
            <p:cNvSpPr>
              <a:spLocks noChangeArrowheads="1"/>
            </p:cNvSpPr>
            <p:nvPr/>
          </p:nvSpPr>
          <p:spPr bwMode="auto">
            <a:xfrm>
              <a:off x="6144005" y="910128"/>
              <a:ext cx="655153" cy="347997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9" name="Line 62"/>
            <p:cNvSpPr>
              <a:spLocks noChangeShapeType="1"/>
            </p:cNvSpPr>
            <p:nvPr/>
          </p:nvSpPr>
          <p:spPr bwMode="auto">
            <a:xfrm>
              <a:off x="6144005" y="149721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63"/>
            <p:cNvSpPr>
              <a:spLocks noChangeShapeType="1"/>
            </p:cNvSpPr>
            <p:nvPr/>
          </p:nvSpPr>
          <p:spPr bwMode="auto">
            <a:xfrm>
              <a:off x="6144005" y="139511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64"/>
            <p:cNvSpPr>
              <a:spLocks noChangeShapeType="1"/>
            </p:cNvSpPr>
            <p:nvPr/>
          </p:nvSpPr>
          <p:spPr bwMode="auto">
            <a:xfrm>
              <a:off x="6144005" y="129301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65"/>
            <p:cNvSpPr>
              <a:spLocks noChangeShapeType="1"/>
            </p:cNvSpPr>
            <p:nvPr/>
          </p:nvSpPr>
          <p:spPr bwMode="auto">
            <a:xfrm>
              <a:off x="6144005" y="98670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Rectangle 67"/>
            <p:cNvSpPr>
              <a:spLocks noChangeArrowheads="1"/>
            </p:cNvSpPr>
            <p:nvPr/>
          </p:nvSpPr>
          <p:spPr bwMode="auto">
            <a:xfrm>
              <a:off x="6136560" y="3692404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46" name="Line 68"/>
            <p:cNvSpPr>
              <a:spLocks noChangeShapeType="1"/>
            </p:cNvSpPr>
            <p:nvPr/>
          </p:nvSpPr>
          <p:spPr bwMode="auto">
            <a:xfrm>
              <a:off x="6144005" y="428799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69"/>
            <p:cNvSpPr>
              <a:spLocks noChangeShapeType="1"/>
            </p:cNvSpPr>
            <p:nvPr/>
          </p:nvSpPr>
          <p:spPr bwMode="auto">
            <a:xfrm>
              <a:off x="6144005" y="418589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70"/>
            <p:cNvSpPr>
              <a:spLocks noChangeShapeType="1"/>
            </p:cNvSpPr>
            <p:nvPr/>
          </p:nvSpPr>
          <p:spPr bwMode="auto">
            <a:xfrm>
              <a:off x="6144005" y="408379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1"/>
            <p:cNvSpPr>
              <a:spLocks noChangeShapeType="1"/>
            </p:cNvSpPr>
            <p:nvPr/>
          </p:nvSpPr>
          <p:spPr bwMode="auto">
            <a:xfrm>
              <a:off x="6144005" y="398169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2"/>
            <p:cNvSpPr>
              <a:spLocks noChangeShapeType="1"/>
            </p:cNvSpPr>
            <p:nvPr/>
          </p:nvSpPr>
          <p:spPr bwMode="auto">
            <a:xfrm>
              <a:off x="6144005" y="387959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73"/>
            <p:cNvSpPr>
              <a:spLocks noChangeShapeType="1"/>
            </p:cNvSpPr>
            <p:nvPr/>
          </p:nvSpPr>
          <p:spPr bwMode="auto">
            <a:xfrm>
              <a:off x="6144005" y="377748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Rectangle 75"/>
            <p:cNvSpPr>
              <a:spLocks noChangeArrowheads="1"/>
            </p:cNvSpPr>
            <p:nvPr/>
          </p:nvSpPr>
          <p:spPr bwMode="auto">
            <a:xfrm>
              <a:off x="6136560" y="2994708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55" name="Line 76"/>
            <p:cNvSpPr>
              <a:spLocks noChangeShapeType="1"/>
            </p:cNvSpPr>
            <p:nvPr/>
          </p:nvSpPr>
          <p:spPr bwMode="auto">
            <a:xfrm>
              <a:off x="6144005" y="359030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77"/>
            <p:cNvSpPr>
              <a:spLocks noChangeShapeType="1"/>
            </p:cNvSpPr>
            <p:nvPr/>
          </p:nvSpPr>
          <p:spPr bwMode="auto">
            <a:xfrm>
              <a:off x="6144005" y="348820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8"/>
            <p:cNvSpPr>
              <a:spLocks noChangeShapeType="1"/>
            </p:cNvSpPr>
            <p:nvPr/>
          </p:nvSpPr>
          <p:spPr bwMode="auto">
            <a:xfrm>
              <a:off x="6144005" y="338609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9"/>
            <p:cNvSpPr>
              <a:spLocks noChangeShapeType="1"/>
            </p:cNvSpPr>
            <p:nvPr/>
          </p:nvSpPr>
          <p:spPr bwMode="auto">
            <a:xfrm>
              <a:off x="6144005" y="328399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80"/>
            <p:cNvSpPr>
              <a:spLocks noChangeShapeType="1"/>
            </p:cNvSpPr>
            <p:nvPr/>
          </p:nvSpPr>
          <p:spPr bwMode="auto">
            <a:xfrm>
              <a:off x="6144005" y="318189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81"/>
            <p:cNvSpPr>
              <a:spLocks noChangeShapeType="1"/>
            </p:cNvSpPr>
            <p:nvPr/>
          </p:nvSpPr>
          <p:spPr bwMode="auto">
            <a:xfrm>
              <a:off x="6144005" y="307979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Rectangle 83"/>
            <p:cNvSpPr>
              <a:spLocks noChangeArrowheads="1"/>
            </p:cNvSpPr>
            <p:nvPr/>
          </p:nvSpPr>
          <p:spPr bwMode="auto">
            <a:xfrm>
              <a:off x="6136560" y="2297012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63" name="Line 84"/>
            <p:cNvSpPr>
              <a:spLocks noChangeShapeType="1"/>
            </p:cNvSpPr>
            <p:nvPr/>
          </p:nvSpPr>
          <p:spPr bwMode="auto">
            <a:xfrm>
              <a:off x="6144005" y="289260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85"/>
            <p:cNvSpPr>
              <a:spLocks noChangeShapeType="1"/>
            </p:cNvSpPr>
            <p:nvPr/>
          </p:nvSpPr>
          <p:spPr bwMode="auto">
            <a:xfrm>
              <a:off x="6144005" y="279050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86"/>
            <p:cNvSpPr>
              <a:spLocks noChangeShapeType="1"/>
            </p:cNvSpPr>
            <p:nvPr/>
          </p:nvSpPr>
          <p:spPr bwMode="auto">
            <a:xfrm>
              <a:off x="6144005" y="268840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87"/>
            <p:cNvSpPr>
              <a:spLocks noChangeShapeType="1"/>
            </p:cNvSpPr>
            <p:nvPr/>
          </p:nvSpPr>
          <p:spPr bwMode="auto">
            <a:xfrm>
              <a:off x="6144005" y="258630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88"/>
            <p:cNvSpPr>
              <a:spLocks noChangeShapeType="1"/>
            </p:cNvSpPr>
            <p:nvPr/>
          </p:nvSpPr>
          <p:spPr bwMode="auto">
            <a:xfrm>
              <a:off x="6144005" y="248419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89"/>
            <p:cNvSpPr>
              <a:spLocks noChangeShapeType="1"/>
            </p:cNvSpPr>
            <p:nvPr/>
          </p:nvSpPr>
          <p:spPr bwMode="auto">
            <a:xfrm>
              <a:off x="6144005" y="238209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Rectangle 91"/>
            <p:cNvSpPr>
              <a:spLocks noChangeArrowheads="1"/>
            </p:cNvSpPr>
            <p:nvPr/>
          </p:nvSpPr>
          <p:spPr bwMode="auto">
            <a:xfrm>
              <a:off x="6136560" y="1599316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1" name="Line 92"/>
            <p:cNvSpPr>
              <a:spLocks noChangeShapeType="1"/>
            </p:cNvSpPr>
            <p:nvPr/>
          </p:nvSpPr>
          <p:spPr bwMode="auto">
            <a:xfrm>
              <a:off x="6144005" y="219491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93"/>
            <p:cNvSpPr>
              <a:spLocks noChangeShapeType="1"/>
            </p:cNvSpPr>
            <p:nvPr/>
          </p:nvSpPr>
          <p:spPr bwMode="auto">
            <a:xfrm>
              <a:off x="6144005" y="209280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94"/>
            <p:cNvSpPr>
              <a:spLocks noChangeShapeType="1"/>
            </p:cNvSpPr>
            <p:nvPr/>
          </p:nvSpPr>
          <p:spPr bwMode="auto">
            <a:xfrm>
              <a:off x="6144005" y="199070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95"/>
            <p:cNvSpPr>
              <a:spLocks noChangeShapeType="1"/>
            </p:cNvSpPr>
            <p:nvPr/>
          </p:nvSpPr>
          <p:spPr bwMode="auto">
            <a:xfrm>
              <a:off x="6144005" y="188860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96"/>
            <p:cNvSpPr>
              <a:spLocks noChangeShapeType="1"/>
            </p:cNvSpPr>
            <p:nvPr/>
          </p:nvSpPr>
          <p:spPr bwMode="auto">
            <a:xfrm>
              <a:off x="6144005" y="178650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97"/>
            <p:cNvSpPr>
              <a:spLocks noChangeShapeType="1"/>
            </p:cNvSpPr>
            <p:nvPr/>
          </p:nvSpPr>
          <p:spPr bwMode="auto">
            <a:xfrm>
              <a:off x="6144005" y="168440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Rectangle 98"/>
            <p:cNvSpPr>
              <a:spLocks noChangeArrowheads="1"/>
            </p:cNvSpPr>
            <p:nvPr/>
          </p:nvSpPr>
          <p:spPr bwMode="auto">
            <a:xfrm>
              <a:off x="5785579" y="4454066"/>
              <a:ext cx="1292226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物理地址空间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78" name="Rectangle 99"/>
            <p:cNvSpPr>
              <a:spLocks noChangeArrowheads="1"/>
            </p:cNvSpPr>
            <p:nvPr/>
          </p:nvSpPr>
          <p:spPr bwMode="auto">
            <a:xfrm>
              <a:off x="6144005" y="1088807"/>
              <a:ext cx="655153" cy="10210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9" name="Line 100"/>
            <p:cNvSpPr>
              <a:spLocks noChangeShapeType="1"/>
            </p:cNvSpPr>
            <p:nvPr/>
          </p:nvSpPr>
          <p:spPr bwMode="auto">
            <a:xfrm>
              <a:off x="6144005" y="119090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101"/>
            <p:cNvSpPr>
              <a:spLocks noChangeShapeType="1"/>
            </p:cNvSpPr>
            <p:nvPr/>
          </p:nvSpPr>
          <p:spPr bwMode="auto">
            <a:xfrm>
              <a:off x="6144005" y="108880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Rectangle 102"/>
            <p:cNvSpPr>
              <a:spLocks noChangeArrowheads="1"/>
            </p:cNvSpPr>
            <p:nvPr/>
          </p:nvSpPr>
          <p:spPr bwMode="auto">
            <a:xfrm>
              <a:off x="6136560" y="901620"/>
              <a:ext cx="647708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8" name="Rectangle 119"/>
            <p:cNvSpPr>
              <a:spLocks noChangeArrowheads="1"/>
            </p:cNvSpPr>
            <p:nvPr/>
          </p:nvSpPr>
          <p:spPr bwMode="auto">
            <a:xfrm>
              <a:off x="6128052" y="1022033"/>
              <a:ext cx="607281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(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f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,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o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)</a:t>
              </a:r>
              <a:endParaRPr lang="zh-CN" altLang="en-US" sz="1100" dirty="0">
                <a:solidFill>
                  <a:srgbClr val="11576A"/>
                </a:solidFill>
              </a:endParaRPr>
            </a:p>
          </p:txBody>
        </p:sp>
      </p:grpSp>
      <p:sp>
        <p:nvSpPr>
          <p:cNvPr id="319" name="AutoShape 140"/>
          <p:cNvSpPr/>
          <p:nvPr/>
        </p:nvSpPr>
        <p:spPr bwMode="auto">
          <a:xfrm>
            <a:off x="1916351" y="3292505"/>
            <a:ext cx="289289" cy="263763"/>
          </a:xfrm>
          <a:custGeom>
            <a:avLst/>
            <a:gdLst/>
            <a:ahLst/>
            <a:cxnLst/>
            <a:rect l="0" t="0" r="0" b="0"/>
            <a:pathLst/>
          </a:custGeom>
          <a:noFill/>
          <a:ln w="19080" cmpd="sng">
            <a:solidFill>
              <a:srgbClr val="0066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855475" y="1148366"/>
            <a:ext cx="3228970" cy="2514258"/>
            <a:chOff x="2855475" y="1148366"/>
            <a:chExt cx="3228970" cy="2514258"/>
          </a:xfrm>
        </p:grpSpPr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2855475" y="2475690"/>
              <a:ext cx="2026083" cy="1064"/>
            </a:xfrm>
            <a:prstGeom prst="line">
              <a:avLst/>
            </a:prstGeom>
            <a:noFill/>
            <a:ln w="19080" cap="rnd" cmpd="sng">
              <a:solidFill>
                <a:srgbClr val="007C8B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Rectangle 120"/>
            <p:cNvSpPr>
              <a:spLocks noChangeArrowheads="1"/>
            </p:cNvSpPr>
            <p:nvPr/>
          </p:nvSpPr>
          <p:spPr bwMode="auto">
            <a:xfrm>
              <a:off x="5653704" y="254907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300" name="Rectangle 121"/>
            <p:cNvSpPr>
              <a:spLocks noChangeArrowheads="1"/>
            </p:cNvSpPr>
            <p:nvPr/>
          </p:nvSpPr>
          <p:spPr bwMode="auto">
            <a:xfrm>
              <a:off x="4767757" y="254907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16</a:t>
              </a:r>
            </a:p>
          </p:txBody>
        </p:sp>
        <p:sp>
          <p:nvSpPr>
            <p:cNvPr id="301" name="Rectangle 122"/>
            <p:cNvSpPr>
              <a:spLocks noChangeArrowheads="1"/>
            </p:cNvSpPr>
            <p:nvPr/>
          </p:nvSpPr>
          <p:spPr bwMode="auto">
            <a:xfrm>
              <a:off x="5092144" y="254907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302" name="Rectangle 123"/>
            <p:cNvSpPr>
              <a:spLocks noChangeArrowheads="1"/>
            </p:cNvSpPr>
            <p:nvPr/>
          </p:nvSpPr>
          <p:spPr bwMode="auto">
            <a:xfrm>
              <a:off x="4909211" y="2399114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3" name="Rectangle 124"/>
            <p:cNvSpPr>
              <a:spLocks noChangeArrowheads="1"/>
            </p:cNvSpPr>
            <p:nvPr/>
          </p:nvSpPr>
          <p:spPr bwMode="auto">
            <a:xfrm>
              <a:off x="5355907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4" name="Rectangle 125"/>
            <p:cNvSpPr>
              <a:spLocks noChangeArrowheads="1"/>
            </p:cNvSpPr>
            <p:nvPr/>
          </p:nvSpPr>
          <p:spPr bwMode="auto">
            <a:xfrm>
              <a:off x="5466517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5" name="Rectangle 126"/>
            <p:cNvSpPr>
              <a:spLocks noChangeArrowheads="1"/>
            </p:cNvSpPr>
            <p:nvPr/>
          </p:nvSpPr>
          <p:spPr bwMode="auto">
            <a:xfrm>
              <a:off x="5576063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6" name="Rectangle 127"/>
            <p:cNvSpPr>
              <a:spLocks noChangeArrowheads="1"/>
            </p:cNvSpPr>
            <p:nvPr/>
          </p:nvSpPr>
          <p:spPr bwMode="auto">
            <a:xfrm>
              <a:off x="5686674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7" name="Rectangle 128"/>
            <p:cNvSpPr>
              <a:spLocks noChangeArrowheads="1"/>
            </p:cNvSpPr>
            <p:nvPr/>
          </p:nvSpPr>
          <p:spPr bwMode="auto">
            <a:xfrm>
              <a:off x="4929418" y="254907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308" name="Rectangle 129"/>
            <p:cNvSpPr>
              <a:spLocks noChangeArrowheads="1"/>
            </p:cNvSpPr>
            <p:nvPr/>
          </p:nvSpPr>
          <p:spPr bwMode="auto">
            <a:xfrm>
              <a:off x="5019821" y="2399114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9" name="Rectangle 130"/>
            <p:cNvSpPr>
              <a:spLocks noChangeArrowheads="1"/>
            </p:cNvSpPr>
            <p:nvPr/>
          </p:nvSpPr>
          <p:spPr bwMode="auto">
            <a:xfrm>
              <a:off x="5130432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10" name="Rectangle 131"/>
            <p:cNvSpPr>
              <a:spLocks noChangeArrowheads="1"/>
            </p:cNvSpPr>
            <p:nvPr/>
          </p:nvSpPr>
          <p:spPr bwMode="auto">
            <a:xfrm>
              <a:off x="5241042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11" name="Rectangle 132"/>
            <p:cNvSpPr>
              <a:spLocks noChangeArrowheads="1"/>
            </p:cNvSpPr>
            <p:nvPr/>
          </p:nvSpPr>
          <p:spPr bwMode="auto">
            <a:xfrm>
              <a:off x="4930482" y="2130033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</a:p>
          </p:txBody>
        </p:sp>
        <p:sp>
          <p:nvSpPr>
            <p:cNvPr id="312" name="Rectangle 133"/>
            <p:cNvSpPr>
              <a:spLocks noChangeArrowheads="1"/>
            </p:cNvSpPr>
            <p:nvPr/>
          </p:nvSpPr>
          <p:spPr bwMode="auto">
            <a:xfrm>
              <a:off x="5347398" y="2130033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" name="Rectangle 134"/>
            <p:cNvSpPr>
              <a:spLocks noChangeArrowheads="1"/>
            </p:cNvSpPr>
            <p:nvPr/>
          </p:nvSpPr>
          <p:spPr bwMode="auto">
            <a:xfrm>
              <a:off x="5088953" y="2783060"/>
              <a:ext cx="798038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314" name="AutoShape 135"/>
            <p:cNvSpPr/>
            <p:nvPr/>
          </p:nvSpPr>
          <p:spPr bwMode="auto">
            <a:xfrm>
              <a:off x="5157020" y="2628843"/>
              <a:ext cx="289289" cy="38288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" name="AutoShape 143"/>
            <p:cNvSpPr/>
            <p:nvPr/>
          </p:nvSpPr>
          <p:spPr bwMode="auto">
            <a:xfrm>
              <a:off x="4867732" y="3526488"/>
              <a:ext cx="153153" cy="13613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" name="Line 144"/>
            <p:cNvSpPr>
              <a:spLocks noChangeShapeType="1"/>
            </p:cNvSpPr>
            <p:nvPr/>
          </p:nvSpPr>
          <p:spPr bwMode="auto">
            <a:xfrm flipH="1">
              <a:off x="5026203" y="2730945"/>
              <a:ext cx="3190" cy="830641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145"/>
            <p:cNvSpPr>
              <a:spLocks noChangeShapeType="1"/>
            </p:cNvSpPr>
            <p:nvPr/>
          </p:nvSpPr>
          <p:spPr bwMode="auto">
            <a:xfrm flipH="1">
              <a:off x="4471024" y="3561586"/>
              <a:ext cx="555179" cy="1063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AutoShape 146"/>
            <p:cNvSpPr/>
            <p:nvPr/>
          </p:nvSpPr>
          <p:spPr bwMode="auto">
            <a:xfrm rot="10800000">
              <a:off x="5335699" y="1882223"/>
              <a:ext cx="85085" cy="85085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" name="AutoShape 147"/>
            <p:cNvSpPr/>
            <p:nvPr/>
          </p:nvSpPr>
          <p:spPr bwMode="auto">
            <a:xfrm rot="10800000">
              <a:off x="5256995" y="1877969"/>
              <a:ext cx="78703" cy="8933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" name="AutoShape 148"/>
            <p:cNvSpPr/>
            <p:nvPr/>
          </p:nvSpPr>
          <p:spPr bwMode="auto">
            <a:xfrm>
              <a:off x="4919847" y="1966245"/>
              <a:ext cx="122309" cy="11911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" name="AutoShape 150"/>
            <p:cNvSpPr/>
            <p:nvPr/>
          </p:nvSpPr>
          <p:spPr bwMode="auto">
            <a:xfrm>
              <a:off x="5638814" y="1966245"/>
              <a:ext cx="122309" cy="11911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" name="Line 152"/>
            <p:cNvSpPr>
              <a:spLocks noChangeShapeType="1"/>
            </p:cNvSpPr>
            <p:nvPr/>
          </p:nvSpPr>
          <p:spPr bwMode="auto">
            <a:xfrm flipH="1">
              <a:off x="5315491" y="1148366"/>
              <a:ext cx="768954" cy="2127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AutoShape 153"/>
            <p:cNvSpPr/>
            <p:nvPr/>
          </p:nvSpPr>
          <p:spPr bwMode="auto">
            <a:xfrm rot="10800000">
              <a:off x="5335699" y="1149430"/>
              <a:ext cx="289289" cy="38288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" name="Line 154"/>
            <p:cNvSpPr>
              <a:spLocks noChangeShapeType="1"/>
            </p:cNvSpPr>
            <p:nvPr/>
          </p:nvSpPr>
          <p:spPr bwMode="auto">
            <a:xfrm>
              <a:off x="5315491" y="1149430"/>
              <a:ext cx="1063" cy="1228412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14224" y="2645860"/>
            <a:ext cx="2558927" cy="1955888"/>
            <a:chOff x="1914224" y="2645860"/>
            <a:chExt cx="2558927" cy="1955888"/>
          </a:xfrm>
        </p:grpSpPr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3631875" y="4296506"/>
              <a:ext cx="541352" cy="3052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Rectangle 59"/>
            <p:cNvSpPr>
              <a:spLocks noChangeArrowheads="1"/>
            </p:cNvSpPr>
            <p:nvPr/>
          </p:nvSpPr>
          <p:spPr bwMode="auto">
            <a:xfrm>
              <a:off x="2892700" y="3797697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</a:p>
          </p:txBody>
        </p:sp>
        <p:sp>
          <p:nvSpPr>
            <p:cNvPr id="98" name="Rectangle 4"/>
            <p:cNvSpPr>
              <a:spLocks noChangeArrowheads="1"/>
            </p:cNvSpPr>
            <p:nvPr/>
          </p:nvSpPr>
          <p:spPr bwMode="auto">
            <a:xfrm>
              <a:off x="3315997" y="3225960"/>
              <a:ext cx="1157154" cy="1044416"/>
            </a:xfrm>
            <a:prstGeom prst="rect">
              <a:avLst/>
            </a:prstGeom>
            <a:solidFill>
              <a:srgbClr val="FF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3319188" y="3445658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3319188" y="3649862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5" name="Rectangle 8"/>
            <p:cNvSpPr>
              <a:spLocks noChangeArrowheads="1"/>
            </p:cNvSpPr>
            <p:nvPr/>
          </p:nvSpPr>
          <p:spPr bwMode="auto">
            <a:xfrm>
              <a:off x="3319188" y="3854065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7" name="Rectangle 9"/>
            <p:cNvSpPr>
              <a:spLocks noChangeArrowheads="1"/>
            </p:cNvSpPr>
            <p:nvPr/>
          </p:nvSpPr>
          <p:spPr bwMode="auto">
            <a:xfrm>
              <a:off x="3319188" y="4058269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8" name="Rectangle 10"/>
            <p:cNvSpPr>
              <a:spLocks noChangeArrowheads="1"/>
            </p:cNvSpPr>
            <p:nvPr/>
          </p:nvSpPr>
          <p:spPr bwMode="auto">
            <a:xfrm>
              <a:off x="3319188" y="3241455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7" name="Line 15"/>
            <p:cNvSpPr>
              <a:spLocks noChangeShapeType="1"/>
            </p:cNvSpPr>
            <p:nvPr/>
          </p:nvSpPr>
          <p:spPr bwMode="auto">
            <a:xfrm flipH="1">
              <a:off x="1914224" y="3556268"/>
              <a:ext cx="1345404" cy="53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139"/>
            <p:cNvSpPr>
              <a:spLocks noChangeShapeType="1"/>
            </p:cNvSpPr>
            <p:nvPr/>
          </p:nvSpPr>
          <p:spPr bwMode="auto">
            <a:xfrm flipH="1">
              <a:off x="1915287" y="2645860"/>
              <a:ext cx="0" cy="915726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141"/>
            <p:cNvSpPr>
              <a:spLocks noChangeShapeType="1"/>
            </p:cNvSpPr>
            <p:nvPr/>
          </p:nvSpPr>
          <p:spPr bwMode="auto">
            <a:xfrm flipV="1">
              <a:off x="3191560" y="3656243"/>
              <a:ext cx="1064" cy="65728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Rectangle 155"/>
            <p:cNvSpPr>
              <a:spLocks noChangeArrowheads="1"/>
            </p:cNvSpPr>
            <p:nvPr/>
          </p:nvSpPr>
          <p:spPr bwMode="auto">
            <a:xfrm>
              <a:off x="3723341" y="3416942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36635" y="983515"/>
            <a:ext cx="1301118" cy="2032156"/>
            <a:chOff x="1636635" y="983515"/>
            <a:chExt cx="1301118" cy="2032156"/>
          </a:xfrm>
        </p:grpSpPr>
        <p:sp>
          <p:nvSpPr>
            <p:cNvPr id="285" name="Rectangle 106"/>
            <p:cNvSpPr>
              <a:spLocks noChangeArrowheads="1"/>
            </p:cNvSpPr>
            <p:nvPr/>
          </p:nvSpPr>
          <p:spPr bwMode="auto">
            <a:xfrm>
              <a:off x="1728101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4" name="Oval 13"/>
            <p:cNvSpPr>
              <a:spLocks noChangeArrowheads="1"/>
            </p:cNvSpPr>
            <p:nvPr/>
          </p:nvSpPr>
          <p:spPr bwMode="auto">
            <a:xfrm>
              <a:off x="1991864" y="1641858"/>
              <a:ext cx="519018" cy="450950"/>
            </a:xfrm>
            <a:prstGeom prst="ellipse">
              <a:avLst/>
            </a:prstGeom>
            <a:solidFill>
              <a:srgbClr val="FFFFCC"/>
            </a:solidFill>
            <a:ln w="2844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endParaRPr lang="zh-CN" altLang="en-US" sz="140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2" name="Rectangle 103"/>
            <p:cNvSpPr>
              <a:spLocks noChangeArrowheads="1"/>
            </p:cNvSpPr>
            <p:nvPr/>
          </p:nvSpPr>
          <p:spPr bwMode="auto">
            <a:xfrm>
              <a:off x="2692751" y="254907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283" name="Rectangle 104"/>
            <p:cNvSpPr>
              <a:spLocks noChangeArrowheads="1"/>
            </p:cNvSpPr>
            <p:nvPr/>
          </p:nvSpPr>
          <p:spPr bwMode="auto">
            <a:xfrm>
              <a:off x="1636635" y="254907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20</a:t>
              </a:r>
              <a:endParaRPr lang="zh-CN" altLang="en-US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4" name="Rectangle 105"/>
            <p:cNvSpPr>
              <a:spLocks noChangeArrowheads="1"/>
            </p:cNvSpPr>
            <p:nvPr/>
          </p:nvSpPr>
          <p:spPr bwMode="auto">
            <a:xfrm>
              <a:off x="2130127" y="254907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286" name="Rectangle 107"/>
            <p:cNvSpPr>
              <a:spLocks noChangeArrowheads="1"/>
            </p:cNvSpPr>
            <p:nvPr/>
          </p:nvSpPr>
          <p:spPr bwMode="auto">
            <a:xfrm>
              <a:off x="1838711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7" name="Rectangle 108"/>
            <p:cNvSpPr>
              <a:spLocks noChangeArrowheads="1"/>
            </p:cNvSpPr>
            <p:nvPr/>
          </p:nvSpPr>
          <p:spPr bwMode="auto">
            <a:xfrm>
              <a:off x="1948258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8" name="Rectangle 109"/>
            <p:cNvSpPr>
              <a:spLocks noChangeArrowheads="1"/>
            </p:cNvSpPr>
            <p:nvPr/>
          </p:nvSpPr>
          <p:spPr bwMode="auto">
            <a:xfrm>
              <a:off x="2394954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9" name="Rectangle 110"/>
            <p:cNvSpPr>
              <a:spLocks noChangeArrowheads="1"/>
            </p:cNvSpPr>
            <p:nvPr/>
          </p:nvSpPr>
          <p:spPr bwMode="auto">
            <a:xfrm>
              <a:off x="2505564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0" name="Rectangle 111"/>
            <p:cNvSpPr>
              <a:spLocks noChangeArrowheads="1"/>
            </p:cNvSpPr>
            <p:nvPr/>
          </p:nvSpPr>
          <p:spPr bwMode="auto">
            <a:xfrm>
              <a:off x="2615110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1" name="Rectangle 112"/>
            <p:cNvSpPr>
              <a:spLocks noChangeArrowheads="1"/>
            </p:cNvSpPr>
            <p:nvPr/>
          </p:nvSpPr>
          <p:spPr bwMode="auto">
            <a:xfrm>
              <a:off x="2725721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2" name="Rectangle 113"/>
            <p:cNvSpPr>
              <a:spLocks noChangeArrowheads="1"/>
            </p:cNvSpPr>
            <p:nvPr/>
          </p:nvSpPr>
          <p:spPr bwMode="auto">
            <a:xfrm>
              <a:off x="1968465" y="254907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293" name="Rectangle 114"/>
            <p:cNvSpPr>
              <a:spLocks noChangeArrowheads="1"/>
            </p:cNvSpPr>
            <p:nvPr/>
          </p:nvSpPr>
          <p:spPr bwMode="auto">
            <a:xfrm>
              <a:off x="2058868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4" name="Rectangle 115"/>
            <p:cNvSpPr>
              <a:spLocks noChangeArrowheads="1"/>
            </p:cNvSpPr>
            <p:nvPr/>
          </p:nvSpPr>
          <p:spPr bwMode="auto">
            <a:xfrm>
              <a:off x="2169479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5" name="Rectangle 116"/>
            <p:cNvSpPr>
              <a:spLocks noChangeArrowheads="1"/>
            </p:cNvSpPr>
            <p:nvPr/>
          </p:nvSpPr>
          <p:spPr bwMode="auto">
            <a:xfrm>
              <a:off x="2280089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6" name="Rectangle 117"/>
            <p:cNvSpPr>
              <a:spLocks noChangeArrowheads="1"/>
            </p:cNvSpPr>
            <p:nvPr/>
          </p:nvSpPr>
          <p:spPr bwMode="auto">
            <a:xfrm>
              <a:off x="1824885" y="2123652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" name="Rectangle 118"/>
            <p:cNvSpPr>
              <a:spLocks noChangeArrowheads="1"/>
            </p:cNvSpPr>
            <p:nvPr/>
          </p:nvSpPr>
          <p:spPr bwMode="auto">
            <a:xfrm>
              <a:off x="2386445" y="2123652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</a:p>
          </p:txBody>
        </p:sp>
        <p:sp>
          <p:nvSpPr>
            <p:cNvPr id="315" name="Line 136"/>
            <p:cNvSpPr>
              <a:spLocks noChangeShapeType="1"/>
            </p:cNvSpPr>
            <p:nvPr/>
          </p:nvSpPr>
          <p:spPr bwMode="auto">
            <a:xfrm flipH="1">
              <a:off x="2244991" y="2126842"/>
              <a:ext cx="10636" cy="263763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Rectangle 137"/>
            <p:cNvSpPr>
              <a:spLocks noChangeArrowheads="1"/>
            </p:cNvSpPr>
            <p:nvPr/>
          </p:nvSpPr>
          <p:spPr bwMode="auto">
            <a:xfrm>
              <a:off x="1746182" y="983515"/>
              <a:ext cx="1029527" cy="374373"/>
            </a:xfrm>
            <a:prstGeom prst="rect">
              <a:avLst/>
            </a:prstGeom>
            <a:solidFill>
              <a:srgbClr val="8CF4EA"/>
            </a:solidFill>
            <a:ln w="2556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 dirty="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</a:t>
              </a:r>
              <a:r>
                <a:rPr lang="zh-CN" altLang="en-US" sz="12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" name="AutoShape 138"/>
            <p:cNvSpPr/>
            <p:nvPr/>
          </p:nvSpPr>
          <p:spPr bwMode="auto">
            <a:xfrm>
              <a:off x="2486420" y="2620334"/>
              <a:ext cx="289289" cy="38288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Rectangle 142"/>
            <p:cNvSpPr>
              <a:spLocks noChangeArrowheads="1"/>
            </p:cNvSpPr>
            <p:nvPr/>
          </p:nvSpPr>
          <p:spPr bwMode="auto">
            <a:xfrm>
              <a:off x="1947194" y="2741580"/>
              <a:ext cx="798038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</a:t>
              </a:r>
            </a:p>
          </p:txBody>
        </p:sp>
        <p:sp>
          <p:nvSpPr>
            <p:cNvPr id="333" name="AutoShape 156"/>
            <p:cNvSpPr>
              <a:spLocks noChangeArrowheads="1"/>
            </p:cNvSpPr>
            <p:nvPr/>
          </p:nvSpPr>
          <p:spPr bwMode="auto">
            <a:xfrm rot="16200000" flipH="1">
              <a:off x="2128000" y="1195163"/>
              <a:ext cx="246746" cy="621119"/>
            </a:xfrm>
            <a:prstGeom prst="rightArrow">
              <a:avLst>
                <a:gd name="adj1" fmla="val 75000"/>
                <a:gd name="adj2" fmla="val 50005"/>
              </a:avLst>
            </a:prstGeom>
            <a:solidFill>
              <a:srgbClr val="99FFCC"/>
            </a:solidFill>
            <a:ln>
              <a:noFill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00166" y="4164625"/>
            <a:ext cx="1816895" cy="369332"/>
            <a:chOff x="1500166" y="4164625"/>
            <a:chExt cx="1816895" cy="369332"/>
          </a:xfrm>
        </p:grpSpPr>
        <p:sp>
          <p:nvSpPr>
            <p:cNvPr id="335" name="TextBox 158"/>
            <p:cNvSpPr>
              <a:spLocks noChangeArrowheads="1"/>
            </p:cNvSpPr>
            <p:nvPr/>
          </p:nvSpPr>
          <p:spPr bwMode="auto">
            <a:xfrm>
              <a:off x="1500166" y="4164625"/>
              <a:ext cx="1389010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       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页表基址 </a:t>
              </a:r>
            </a:p>
          </p:txBody>
        </p:sp>
        <p:cxnSp>
          <p:nvCxnSpPr>
            <p:cNvPr id="336" name="直接箭头连接符 160"/>
            <p:cNvCxnSpPr>
              <a:cxnSpLocks noChangeShapeType="1"/>
            </p:cNvCxnSpPr>
            <p:nvPr/>
          </p:nvCxnSpPr>
          <p:spPr bwMode="auto">
            <a:xfrm flipV="1">
              <a:off x="2710831" y="4293316"/>
              <a:ext cx="606230" cy="63814"/>
            </a:xfrm>
            <a:prstGeom prst="straightConnector1">
              <a:avLst/>
            </a:prstGeom>
            <a:noFill/>
            <a:ln w="31750" cmpd="sng">
              <a:solidFill>
                <a:srgbClr val="007C8B"/>
              </a:solidFill>
              <a:prstDash val="sysDash"/>
              <a:round/>
              <a:tailEnd type="arrow" w="med" len="med"/>
            </a:ln>
          </p:spPr>
        </p:cxnSp>
      </p:grpSp>
      <p:grpSp>
        <p:nvGrpSpPr>
          <p:cNvPr id="6" name="组合 5"/>
          <p:cNvGrpSpPr/>
          <p:nvPr/>
        </p:nvGrpSpPr>
        <p:grpSpPr>
          <a:xfrm>
            <a:off x="1468478" y="3687702"/>
            <a:ext cx="1485909" cy="369332"/>
            <a:chOff x="1468478" y="3687702"/>
            <a:chExt cx="1485909" cy="369332"/>
          </a:xfrm>
        </p:grpSpPr>
        <p:cxnSp>
          <p:nvCxnSpPr>
            <p:cNvPr id="337" name="直接箭头连接符 160"/>
            <p:cNvCxnSpPr>
              <a:cxnSpLocks noChangeShapeType="1"/>
            </p:cNvCxnSpPr>
            <p:nvPr/>
          </p:nvCxnSpPr>
          <p:spPr bwMode="auto">
            <a:xfrm>
              <a:off x="2372619" y="3875336"/>
              <a:ext cx="581768" cy="47861"/>
            </a:xfrm>
            <a:prstGeom prst="straightConnector1">
              <a:avLst/>
            </a:prstGeom>
            <a:noFill/>
            <a:ln w="31750" cap="flat" cmpd="sng">
              <a:solidFill>
                <a:srgbClr val="007C8B"/>
              </a:solidFill>
              <a:prstDash val="sysDash"/>
              <a:miter lim="800000"/>
              <a:tailEnd type="arrow" w="med" len="med"/>
            </a:ln>
            <a:effectLst/>
          </p:spPr>
        </p:cxnSp>
        <p:sp>
          <p:nvSpPr>
            <p:cNvPr id="338" name="TextBox 158"/>
            <p:cNvSpPr>
              <a:spLocks noChangeArrowheads="1"/>
            </p:cNvSpPr>
            <p:nvPr/>
          </p:nvSpPr>
          <p:spPr bwMode="auto">
            <a:xfrm>
              <a:off x="1468478" y="3687702"/>
              <a:ext cx="138901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       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页号</a:t>
              </a: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80748" y="2789441"/>
            <a:ext cx="1448569" cy="627501"/>
            <a:chOff x="3880748" y="2789441"/>
            <a:chExt cx="1448569" cy="627501"/>
          </a:xfrm>
        </p:grpSpPr>
        <p:sp>
          <p:nvSpPr>
            <p:cNvPr id="339" name="TextBox 158"/>
            <p:cNvSpPr>
              <a:spLocks noChangeArrowheads="1"/>
            </p:cNvSpPr>
            <p:nvPr/>
          </p:nvSpPr>
          <p:spPr bwMode="auto">
            <a:xfrm>
              <a:off x="3940307" y="2789441"/>
              <a:ext cx="138901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       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帧号 </a:t>
              </a:r>
            </a:p>
          </p:txBody>
        </p:sp>
        <p:cxnSp>
          <p:nvCxnSpPr>
            <p:cNvPr id="340" name="直接箭头连接符 160"/>
            <p:cNvCxnSpPr>
              <a:cxnSpLocks noChangeShapeType="1"/>
              <a:endCxn id="332" idx="0"/>
            </p:cNvCxnSpPr>
            <p:nvPr/>
          </p:nvCxnSpPr>
          <p:spPr bwMode="auto">
            <a:xfrm rot="10800000" flipV="1">
              <a:off x="3880748" y="3054266"/>
              <a:ext cx="590278" cy="362676"/>
            </a:xfrm>
            <a:prstGeom prst="straightConnector1">
              <a:avLst/>
            </a:prstGeom>
            <a:noFill/>
            <a:ln w="31750" cap="flat" cmpd="sng">
              <a:solidFill>
                <a:srgbClr val="007C8B"/>
              </a:solidFill>
              <a:prstDash val="sysDash"/>
              <a:round/>
              <a:tailEnd type="arrow" w="med" len="med"/>
            </a:ln>
            <a:effectLst/>
          </p:spPr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23928" y="2142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6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20709" y="93440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166" y="1616505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9246" y="2286176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页表概述</a:t>
            </a:r>
          </a:p>
        </p:txBody>
      </p:sp>
      <p:pic>
        <p:nvPicPr>
          <p:cNvPr id="33" name="图片 32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68180" y="2432504"/>
            <a:ext cx="151066" cy="1489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19246" y="2619772"/>
            <a:ext cx="7207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快表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endParaRPr lang="zh-CN" altLang="en-US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68180" y="2733732"/>
            <a:ext cx="151066" cy="148997"/>
          </a:xfrm>
          <a:prstGeom prst="rect">
            <a:avLst/>
          </a:prstGeom>
        </p:spPr>
      </p:pic>
      <p:sp>
        <p:nvSpPr>
          <p:cNvPr id="36" name="矩形 8"/>
          <p:cNvSpPr>
            <a:spLocks noChangeArrowheads="1"/>
          </p:cNvSpPr>
          <p:nvPr/>
        </p:nvSpPr>
        <p:spPr bwMode="auto">
          <a:xfrm>
            <a:off x="520709" y="1619228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166" y="195187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41" name="矩形 8"/>
          <p:cNvSpPr>
            <a:spLocks noChangeArrowheads="1"/>
          </p:cNvSpPr>
          <p:nvPr/>
        </p:nvSpPr>
        <p:spPr bwMode="auto">
          <a:xfrm>
            <a:off x="520709" y="1949513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3166" y="3617394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520709" y="3623127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3166" y="1261590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3" name="矩形 8"/>
          <p:cNvSpPr>
            <a:spLocks noChangeArrowheads="1"/>
          </p:cNvSpPr>
          <p:nvPr/>
        </p:nvSpPr>
        <p:spPr bwMode="auto">
          <a:xfrm>
            <a:off x="520709" y="1267323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9246" y="294858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多级页表</a:t>
            </a:r>
          </a:p>
        </p:txBody>
      </p:sp>
      <p:pic>
        <p:nvPicPr>
          <p:cNvPr id="27" name="图片 26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68180" y="3062543"/>
            <a:ext cx="151066" cy="1489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19246" y="3283105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反置页表</a:t>
            </a:r>
          </a:p>
        </p:txBody>
      </p:sp>
      <p:pic>
        <p:nvPicPr>
          <p:cNvPr id="29" name="图片 28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68180" y="3388973"/>
            <a:ext cx="151066" cy="148997"/>
          </a:xfrm>
          <a:prstGeom prst="rect">
            <a:avLst/>
          </a:prstGeom>
        </p:spPr>
      </p:pic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4" name="图片 23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86190" y="214313"/>
            <a:ext cx="571503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4543" y="771525"/>
            <a:ext cx="7215188" cy="388938"/>
            <a:chOff x="758825" y="771525"/>
            <a:chExt cx="7215188" cy="388938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16013" y="771525"/>
              <a:ext cx="685800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每个进程都有一个页表</a:t>
              </a: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8706" y="1059410"/>
            <a:ext cx="7777162" cy="369332"/>
            <a:chOff x="1042988" y="1059410"/>
            <a:chExt cx="7777162" cy="369332"/>
          </a:xfrm>
        </p:grpSpPr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042988" y="1059410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1680" lvl="1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每个页面对应一个页表项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18799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458706" y="1643056"/>
            <a:ext cx="3957640" cy="646331"/>
            <a:chOff x="1042988" y="1643056"/>
            <a:chExt cx="3957640" cy="646331"/>
          </a:xfrm>
        </p:grpSpPr>
        <p:sp>
          <p:nvSpPr>
            <p:cNvPr id="20486" name="TextBox 9"/>
            <p:cNvSpPr txBox="1">
              <a:spLocks noChangeArrowheads="1"/>
            </p:cNvSpPr>
            <p:nvPr/>
          </p:nvSpPr>
          <p:spPr bwMode="auto">
            <a:xfrm>
              <a:off x="1042988" y="1643056"/>
              <a:ext cx="3957640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页表基址寄存器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(PTBR: Page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  <a:p>
              <a:pPr lvl="1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 Table Base Register)</a:t>
              </a:r>
              <a:endParaRPr lang="en-US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20487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75259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458706" y="1357304"/>
            <a:ext cx="7777162" cy="369332"/>
            <a:chOff x="1042988" y="1357304"/>
            <a:chExt cx="7777162" cy="369332"/>
          </a:xfrm>
        </p:grpSpPr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1042988" y="1357304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随进程运行状态而动态变化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485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组合 8"/>
          <p:cNvGrpSpPr/>
          <p:nvPr/>
        </p:nvGrpSpPr>
        <p:grpSpPr>
          <a:xfrm>
            <a:off x="630132" y="2646809"/>
            <a:ext cx="4084849" cy="2179488"/>
            <a:chOff x="630132" y="2646809"/>
            <a:chExt cx="4084849" cy="2179488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2464018" y="3946101"/>
              <a:ext cx="951941" cy="860946"/>
            </a:xfrm>
            <a:prstGeom prst="rect">
              <a:avLst/>
            </a:prstGeom>
            <a:solidFill>
              <a:srgbClr val="FFFFFF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H="1">
              <a:off x="1433331" y="4214710"/>
              <a:ext cx="988689" cy="875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2474517" y="4134216"/>
              <a:ext cx="111993" cy="153991"/>
            </a:xfrm>
            <a:prstGeom prst="rect">
              <a:avLst/>
            </a:prstGeom>
            <a:noFill/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2586510" y="4132743"/>
              <a:ext cx="80232" cy="151895"/>
            </a:xfrm>
            <a:prstGeom prst="rect">
              <a:avLst/>
            </a:prstGeom>
            <a:noFill/>
            <a:ln w="1260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2666742" y="4134216"/>
              <a:ext cx="97994" cy="150491"/>
            </a:xfrm>
            <a:prstGeom prst="rect">
              <a:avLst/>
            </a:prstGeom>
            <a:noFill/>
            <a:ln w="1260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H="1">
              <a:off x="2087791" y="3343264"/>
              <a:ext cx="1968628" cy="875"/>
            </a:xfrm>
            <a:prstGeom prst="line">
              <a:avLst/>
            </a:prstGeom>
            <a:noFill/>
            <a:ln w="12700" cap="rnd" cmpd="sng">
              <a:solidFill>
                <a:srgbClr val="007C8B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2464893" y="3700243"/>
              <a:ext cx="442079" cy="242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2148163" y="4413322"/>
              <a:ext cx="258984" cy="2423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sym typeface="Comic Sans MS" charset="0"/>
                </a:rPr>
                <a:t>p</a:t>
              </a: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1954799" y="3393136"/>
              <a:ext cx="23057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1086854" y="3393136"/>
              <a:ext cx="27866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20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1492828" y="3393136"/>
              <a:ext cx="23057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1162099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1253093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1343212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1710690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801684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1891804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1982798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1359837" y="3393136"/>
              <a:ext cx="27866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1434207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525201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1616196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1241718" y="3043158"/>
              <a:ext cx="258984" cy="21253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1703690" y="3043158"/>
              <a:ext cx="258984" cy="21253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</a:p>
          </p:txBody>
        </p:sp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4390648" y="3393136"/>
              <a:ext cx="23057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3662692" y="3393136"/>
              <a:ext cx="27866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16</a:t>
              </a:r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3929550" y="3393136"/>
              <a:ext cx="23057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48" name="Rectangle 31"/>
            <p:cNvSpPr>
              <a:spLocks noChangeArrowheads="1"/>
            </p:cNvSpPr>
            <p:nvPr/>
          </p:nvSpPr>
          <p:spPr bwMode="auto">
            <a:xfrm>
              <a:off x="3779060" y="3269770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4146537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0" name="Rectangle 33"/>
            <p:cNvSpPr>
              <a:spLocks noChangeArrowheads="1"/>
            </p:cNvSpPr>
            <p:nvPr/>
          </p:nvSpPr>
          <p:spPr bwMode="auto">
            <a:xfrm>
              <a:off x="4237532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1" name="Rectangle 34"/>
            <p:cNvSpPr>
              <a:spLocks noChangeArrowheads="1"/>
            </p:cNvSpPr>
            <p:nvPr/>
          </p:nvSpPr>
          <p:spPr bwMode="auto">
            <a:xfrm>
              <a:off x="4327651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2" name="Rectangle 35"/>
            <p:cNvSpPr>
              <a:spLocks noChangeArrowheads="1"/>
            </p:cNvSpPr>
            <p:nvPr/>
          </p:nvSpPr>
          <p:spPr bwMode="auto">
            <a:xfrm>
              <a:off x="4418646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3" name="Rectangle 36"/>
            <p:cNvSpPr>
              <a:spLocks noChangeArrowheads="1"/>
            </p:cNvSpPr>
            <p:nvPr/>
          </p:nvSpPr>
          <p:spPr bwMode="auto">
            <a:xfrm>
              <a:off x="3795684" y="3393136"/>
              <a:ext cx="27866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54" name="Rectangle 37"/>
            <p:cNvSpPr>
              <a:spLocks noChangeArrowheads="1"/>
            </p:cNvSpPr>
            <p:nvPr/>
          </p:nvSpPr>
          <p:spPr bwMode="auto">
            <a:xfrm>
              <a:off x="3870055" y="3269770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3961049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4052043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7" name="Rectangle 40"/>
            <p:cNvSpPr>
              <a:spLocks noChangeArrowheads="1"/>
            </p:cNvSpPr>
            <p:nvPr/>
          </p:nvSpPr>
          <p:spPr bwMode="auto">
            <a:xfrm>
              <a:off x="3796559" y="3048408"/>
              <a:ext cx="258984" cy="21253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</a:p>
          </p:txBody>
        </p:sp>
        <p:sp>
          <p:nvSpPr>
            <p:cNvPr id="58" name="Rectangle 41"/>
            <p:cNvSpPr>
              <a:spLocks noChangeArrowheads="1"/>
            </p:cNvSpPr>
            <p:nvPr/>
          </p:nvSpPr>
          <p:spPr bwMode="auto">
            <a:xfrm>
              <a:off x="4139538" y="3048408"/>
              <a:ext cx="258984" cy="21253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</a:p>
          </p:txBody>
        </p:sp>
        <p:sp>
          <p:nvSpPr>
            <p:cNvPr id="59" name="Rectangle 42"/>
            <p:cNvSpPr>
              <a:spLocks noChangeArrowheads="1"/>
            </p:cNvSpPr>
            <p:nvPr/>
          </p:nvSpPr>
          <p:spPr bwMode="auto">
            <a:xfrm>
              <a:off x="4038919" y="3601373"/>
              <a:ext cx="676062" cy="242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</a:p>
          </p:txBody>
        </p:sp>
        <p:sp>
          <p:nvSpPr>
            <p:cNvPr id="60" name="AutoShape 43"/>
            <p:cNvSpPr/>
            <p:nvPr/>
          </p:nvSpPr>
          <p:spPr bwMode="auto">
            <a:xfrm>
              <a:off x="3982923" y="3451758"/>
              <a:ext cx="237986" cy="314981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AutoShape 44"/>
            <p:cNvSpPr/>
            <p:nvPr/>
          </p:nvSpPr>
          <p:spPr bwMode="auto">
            <a:xfrm>
              <a:off x="1785935" y="3451758"/>
              <a:ext cx="237986" cy="314981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45"/>
            <p:cNvSpPr>
              <a:spLocks noChangeShapeType="1"/>
            </p:cNvSpPr>
            <p:nvPr/>
          </p:nvSpPr>
          <p:spPr bwMode="auto">
            <a:xfrm>
              <a:off x="1316090" y="3458758"/>
              <a:ext cx="875" cy="725329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46"/>
            <p:cNvSpPr>
              <a:spLocks noChangeShapeType="1"/>
            </p:cNvSpPr>
            <p:nvPr/>
          </p:nvSpPr>
          <p:spPr bwMode="auto">
            <a:xfrm flipV="1">
              <a:off x="2394022" y="4303955"/>
              <a:ext cx="875" cy="505718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47"/>
            <p:cNvSpPr>
              <a:spLocks noChangeArrowheads="1"/>
            </p:cNvSpPr>
            <p:nvPr/>
          </p:nvSpPr>
          <p:spPr bwMode="auto">
            <a:xfrm>
              <a:off x="1344087" y="3624997"/>
              <a:ext cx="676062" cy="242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AutoShape 48"/>
            <p:cNvSpPr/>
            <p:nvPr/>
          </p:nvSpPr>
          <p:spPr bwMode="auto">
            <a:xfrm>
              <a:off x="3681941" y="4123716"/>
              <a:ext cx="195988" cy="107618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49"/>
            <p:cNvSpPr>
              <a:spLocks noChangeShapeType="1"/>
            </p:cNvSpPr>
            <p:nvPr/>
          </p:nvSpPr>
          <p:spPr bwMode="auto">
            <a:xfrm>
              <a:off x="3877929" y="3542753"/>
              <a:ext cx="15749" cy="713955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0"/>
            <p:cNvSpPr>
              <a:spLocks noChangeShapeType="1"/>
            </p:cNvSpPr>
            <p:nvPr/>
          </p:nvSpPr>
          <p:spPr bwMode="auto">
            <a:xfrm flipH="1">
              <a:off x="3463205" y="4236584"/>
              <a:ext cx="430473" cy="0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51"/>
            <p:cNvSpPr>
              <a:spLocks noChangeArrowheads="1"/>
            </p:cNvSpPr>
            <p:nvPr/>
          </p:nvSpPr>
          <p:spPr bwMode="auto">
            <a:xfrm>
              <a:off x="2991609" y="4077343"/>
              <a:ext cx="258984" cy="2423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sym typeface="Comic Sans MS" charset="0"/>
                </a:rPr>
                <a:t>f</a:t>
              </a: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2397912" y="4100968"/>
              <a:ext cx="262936" cy="2072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630132" y="4123716"/>
              <a:ext cx="419974" cy="160990"/>
            </a:xfrm>
            <a:prstGeom prst="rect">
              <a:avLst/>
            </a:prstGeom>
            <a:solidFill>
              <a:srgbClr val="FFFFCC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PTBR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71" name="Oval 54"/>
            <p:cNvSpPr>
              <a:spLocks noChangeArrowheads="1"/>
            </p:cNvSpPr>
            <p:nvPr/>
          </p:nvSpPr>
          <p:spPr bwMode="auto">
            <a:xfrm>
              <a:off x="1379085" y="2646809"/>
              <a:ext cx="426974" cy="370977"/>
            </a:xfrm>
            <a:prstGeom prst="ellipse">
              <a:avLst/>
            </a:prstGeom>
            <a:solidFill>
              <a:srgbClr val="FFFFCC"/>
            </a:solidFill>
            <a:ln w="1270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</a:p>
          </p:txBody>
        </p:sp>
        <p:sp>
          <p:nvSpPr>
            <p:cNvPr id="72" name="Line 55"/>
            <p:cNvSpPr>
              <a:spLocks noChangeShapeType="1"/>
            </p:cNvSpPr>
            <p:nvPr/>
          </p:nvSpPr>
          <p:spPr bwMode="auto">
            <a:xfrm flipH="1">
              <a:off x="1587322" y="3045783"/>
              <a:ext cx="8750" cy="216986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56"/>
            <p:cNvSpPr>
              <a:spLocks noChangeShapeType="1"/>
            </p:cNvSpPr>
            <p:nvPr/>
          </p:nvSpPr>
          <p:spPr bwMode="auto">
            <a:xfrm flipH="1">
              <a:off x="826120" y="4289080"/>
              <a:ext cx="0" cy="537217"/>
            </a:xfrm>
            <a:prstGeom prst="line">
              <a:avLst/>
            </a:prstGeom>
            <a:noFill/>
            <a:ln w="12700" cmpd="sng">
              <a:solidFill>
                <a:srgbClr val="CF0E3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57"/>
            <p:cNvSpPr>
              <a:spLocks noChangeShapeType="1"/>
            </p:cNvSpPr>
            <p:nvPr/>
          </p:nvSpPr>
          <p:spPr bwMode="auto">
            <a:xfrm flipH="1">
              <a:off x="825245" y="4809673"/>
              <a:ext cx="1589776" cy="3500"/>
            </a:xfrm>
            <a:prstGeom prst="line">
              <a:avLst/>
            </a:prstGeom>
            <a:noFill/>
            <a:ln w="12700" cmpd="sng">
              <a:solidFill>
                <a:srgbClr val="CF0E30"/>
              </a:solidFill>
              <a:prstDash val="dash"/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AutoShape 58"/>
            <p:cNvSpPr/>
            <p:nvPr/>
          </p:nvSpPr>
          <p:spPr bwMode="auto">
            <a:xfrm>
              <a:off x="826994" y="4667057"/>
              <a:ext cx="153116" cy="142617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ap="rnd" cmpd="sng">
              <a:solidFill>
                <a:srgbClr val="CF0E3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59"/>
            <p:cNvSpPr>
              <a:spLocks noChangeArrowheads="1"/>
            </p:cNvSpPr>
            <p:nvPr/>
          </p:nvSpPr>
          <p:spPr bwMode="auto">
            <a:xfrm>
              <a:off x="1190927" y="4100092"/>
              <a:ext cx="223987" cy="216986"/>
            </a:xfrm>
            <a:prstGeom prst="ellipse">
              <a:avLst/>
            </a:prstGeom>
            <a:solidFill>
              <a:srgbClr val="CCFFFF"/>
            </a:solidFill>
            <a:ln w="1270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+</a:t>
              </a:r>
            </a:p>
          </p:txBody>
        </p:sp>
        <p:sp>
          <p:nvSpPr>
            <p:cNvPr id="77" name="Line 60"/>
            <p:cNvSpPr>
              <a:spLocks noChangeShapeType="1"/>
            </p:cNvSpPr>
            <p:nvPr/>
          </p:nvSpPr>
          <p:spPr bwMode="auto">
            <a:xfrm flipH="1">
              <a:off x="1062355" y="4214710"/>
              <a:ext cx="120743" cy="875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61"/>
            <p:cNvSpPr>
              <a:spLocks noChangeArrowheads="1"/>
            </p:cNvSpPr>
            <p:nvPr/>
          </p:nvSpPr>
          <p:spPr bwMode="auto">
            <a:xfrm>
              <a:off x="2466642" y="4128090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9" name="Rectangle 62"/>
            <p:cNvSpPr>
              <a:spLocks noChangeArrowheads="1"/>
            </p:cNvSpPr>
            <p:nvPr/>
          </p:nvSpPr>
          <p:spPr bwMode="auto">
            <a:xfrm>
              <a:off x="2466642" y="4296080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0" name="Rectangle 63"/>
            <p:cNvSpPr>
              <a:spLocks noChangeArrowheads="1"/>
            </p:cNvSpPr>
            <p:nvPr/>
          </p:nvSpPr>
          <p:spPr bwMode="auto">
            <a:xfrm>
              <a:off x="2466642" y="4464069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1" name="Rectangle 64"/>
            <p:cNvSpPr>
              <a:spLocks noChangeArrowheads="1"/>
            </p:cNvSpPr>
            <p:nvPr/>
          </p:nvSpPr>
          <p:spPr bwMode="auto">
            <a:xfrm>
              <a:off x="2466642" y="4632059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2" name="Rectangle 65"/>
            <p:cNvSpPr>
              <a:spLocks noChangeArrowheads="1"/>
            </p:cNvSpPr>
            <p:nvPr/>
          </p:nvSpPr>
          <p:spPr bwMode="auto">
            <a:xfrm>
              <a:off x="2466642" y="3960102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3" name="Rectangle 52"/>
            <p:cNvSpPr>
              <a:spLocks noChangeArrowheads="1"/>
            </p:cNvSpPr>
            <p:nvPr/>
          </p:nvSpPr>
          <p:spPr bwMode="auto">
            <a:xfrm>
              <a:off x="2498383" y="4100968"/>
              <a:ext cx="262936" cy="2072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Rectangle 52"/>
            <p:cNvSpPr>
              <a:spLocks noChangeArrowheads="1"/>
            </p:cNvSpPr>
            <p:nvPr/>
          </p:nvSpPr>
          <p:spPr bwMode="auto">
            <a:xfrm>
              <a:off x="2585277" y="4100968"/>
              <a:ext cx="262936" cy="2072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18370" y="816778"/>
            <a:ext cx="5426038" cy="3377809"/>
            <a:chOff x="3402652" y="816778"/>
            <a:chExt cx="5426038" cy="3377809"/>
          </a:xfrm>
        </p:grpSpPr>
        <p:sp>
          <p:nvSpPr>
            <p:cNvPr id="16" name="Text Box 2"/>
            <p:cNvSpPr>
              <a:spLocks noChangeArrowheads="1"/>
            </p:cNvSpPr>
            <p:nvPr/>
          </p:nvSpPr>
          <p:spPr bwMode="auto">
            <a:xfrm>
              <a:off x="5000628" y="1214428"/>
              <a:ext cx="3531812" cy="1643074"/>
            </a:xfrm>
            <a:prstGeom prst="rect">
              <a:avLst/>
            </a:prstGeom>
            <a:noFill/>
            <a:ln w="12700" cmpd="sng">
              <a:solidFill>
                <a:srgbClr val="007C8B"/>
              </a:solidFill>
              <a:prstDash val="sysDash"/>
              <a:miter lim="800000"/>
            </a:ln>
          </p:spPr>
          <p:txBody>
            <a:bodyPr lIns="90360" tIns="44280" rIns="90360" bIns="44280"/>
            <a:lstStyle/>
            <a:p>
              <a:pPr marL="741680" lvl="1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5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cxnSp>
          <p:nvCxnSpPr>
            <p:cNvPr id="85" name="直接箭头连接符 2"/>
            <p:cNvCxnSpPr>
              <a:cxnSpLocks noChangeShapeType="1"/>
            </p:cNvCxnSpPr>
            <p:nvPr/>
          </p:nvCxnSpPr>
          <p:spPr bwMode="auto">
            <a:xfrm rot="5400000" flipH="1" flipV="1">
              <a:off x="3211627" y="2548462"/>
              <a:ext cx="1837150" cy="1455099"/>
            </a:xfrm>
            <a:prstGeom prst="straightConnector1">
              <a:avLst/>
            </a:prstGeom>
            <a:noFill/>
            <a:ln w="12700" cmpd="sng">
              <a:solidFill>
                <a:srgbClr val="007C8B"/>
              </a:solidFill>
              <a:prstDash val="sysDash"/>
              <a:round/>
              <a:tailEnd type="triangle" w="med" len="med"/>
            </a:ln>
            <a:effectLst/>
          </p:spPr>
        </p:cxn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5772424" y="816778"/>
              <a:ext cx="1208407" cy="3356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页表项组成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101" name="TextBox 4"/>
            <p:cNvSpPr txBox="1">
              <a:spLocks noChangeArrowheads="1"/>
            </p:cNvSpPr>
            <p:nvPr/>
          </p:nvSpPr>
          <p:spPr bwMode="auto">
            <a:xfrm>
              <a:off x="5328228" y="1262473"/>
              <a:ext cx="350046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帧号：</a:t>
              </a:r>
              <a:r>
                <a:rPr lang="en-US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f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102" name="矩形 6"/>
            <p:cNvSpPr>
              <a:spLocks noChangeArrowheads="1"/>
            </p:cNvSpPr>
            <p:nvPr/>
          </p:nvSpPr>
          <p:spPr bwMode="auto">
            <a:xfrm>
              <a:off x="5019592" y="128469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35310" y="1553413"/>
            <a:ext cx="3809098" cy="1234361"/>
            <a:chOff x="4435310" y="1553413"/>
            <a:chExt cx="3809098" cy="1234361"/>
          </a:xfrm>
        </p:grpSpPr>
        <p:sp>
          <p:nvSpPr>
            <p:cNvPr id="107" name="TextBox 4"/>
            <p:cNvSpPr txBox="1">
              <a:spLocks noChangeArrowheads="1"/>
            </p:cNvSpPr>
            <p:nvPr/>
          </p:nvSpPr>
          <p:spPr bwMode="auto">
            <a:xfrm>
              <a:off x="4743946" y="1553413"/>
              <a:ext cx="2643206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页表项标志</a:t>
              </a:r>
            </a:p>
          </p:txBody>
        </p:sp>
        <p:sp>
          <p:nvSpPr>
            <p:cNvPr id="108" name="矩形 6"/>
            <p:cNvSpPr>
              <a:spLocks noChangeArrowheads="1"/>
            </p:cNvSpPr>
            <p:nvPr/>
          </p:nvSpPr>
          <p:spPr bwMode="auto">
            <a:xfrm>
              <a:off x="4435310" y="157563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09" name="TextBox 7"/>
            <p:cNvSpPr txBox="1">
              <a:spLocks noChangeArrowheads="1"/>
            </p:cNvSpPr>
            <p:nvPr/>
          </p:nvSpPr>
          <p:spPr bwMode="auto">
            <a:xfrm>
              <a:off x="5110716" y="2161188"/>
              <a:ext cx="2276436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修改位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dirty bit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)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110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920158" y="228168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" name="TextBox 9"/>
            <p:cNvSpPr txBox="1">
              <a:spLocks noChangeArrowheads="1"/>
            </p:cNvSpPr>
            <p:nvPr/>
          </p:nvSpPr>
          <p:spPr bwMode="auto">
            <a:xfrm>
              <a:off x="5110716" y="2449220"/>
              <a:ext cx="313369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引用位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clock/reference bit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)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112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920158" y="255066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7"/>
            <p:cNvSpPr txBox="1">
              <a:spLocks noChangeArrowheads="1"/>
            </p:cNvSpPr>
            <p:nvPr/>
          </p:nvSpPr>
          <p:spPr bwMode="auto">
            <a:xfrm>
              <a:off x="5110716" y="1875436"/>
              <a:ext cx="270503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存在位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resident bit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)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114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920158" y="19959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99792" y="214313"/>
            <a:ext cx="33605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页表地址转换实例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240"/>
          <p:cNvGrpSpPr/>
          <p:nvPr/>
        </p:nvGrpSpPr>
        <p:grpSpPr>
          <a:xfrm>
            <a:off x="2399160" y="870431"/>
            <a:ext cx="7069384" cy="774511"/>
            <a:chOff x="809799" y="862709"/>
            <a:chExt cx="7777162" cy="850437"/>
          </a:xfrm>
        </p:grpSpPr>
        <p:sp>
          <p:nvSpPr>
            <p:cNvPr id="51" name="Text Box 1"/>
            <p:cNvSpPr>
              <a:spLocks noChangeArrowheads="1"/>
            </p:cNvSpPr>
            <p:nvPr/>
          </p:nvSpPr>
          <p:spPr bwMode="auto">
            <a:xfrm>
              <a:off x="841182" y="862709"/>
              <a:ext cx="3090554" cy="850437"/>
            </a:xfrm>
            <a:prstGeom prst="rect">
              <a:avLst/>
            </a:prstGeom>
            <a:gradFill>
              <a:gsLst>
                <a:gs pos="50000">
                  <a:srgbClr val="FFF9B1"/>
                </a:gs>
                <a:gs pos="100000">
                  <a:srgbClr val="FDD000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/>
            <a:lstStyle/>
            <a:p>
              <a:pPr eaLnBrk="1" hangingPunct="1">
                <a:buSzPct val="100000"/>
              </a:pPr>
              <a:endParaRPr lang="zh-CN" altLang="en-US" dirty="0"/>
            </a:p>
          </p:txBody>
        </p:sp>
        <p:sp>
          <p:nvSpPr>
            <p:cNvPr id="27" name="TextBox 10"/>
            <p:cNvSpPr txBox="1">
              <a:spLocks noChangeArrowheads="1"/>
            </p:cNvSpPr>
            <p:nvPr/>
          </p:nvSpPr>
          <p:spPr bwMode="auto">
            <a:xfrm>
              <a:off x="1143000" y="891103"/>
              <a:ext cx="6858000" cy="3041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假定：具有</a:t>
              </a:r>
              <a:r>
                <a:rPr lang="en-US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16</a:t>
              </a: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位地址的计算机系统</a:t>
              </a:r>
            </a:p>
          </p:txBody>
        </p:sp>
        <p:sp>
          <p:nvSpPr>
            <p:cNvPr id="28" name="矩形 8"/>
            <p:cNvSpPr>
              <a:spLocks noChangeArrowheads="1"/>
            </p:cNvSpPr>
            <p:nvPr/>
          </p:nvSpPr>
          <p:spPr bwMode="auto">
            <a:xfrm>
              <a:off x="846908" y="873350"/>
              <a:ext cx="399905" cy="3379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4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809799" y="1138238"/>
              <a:ext cx="7777162" cy="2838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物理内存大小：32 KB</a:t>
              </a:r>
            </a:p>
          </p:txBody>
        </p:sp>
        <p:pic>
          <p:nvPicPr>
            <p:cNvPr id="30" name="图片 17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23120" y="1178183"/>
              <a:ext cx="152163" cy="15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19"/>
            <p:cNvSpPr txBox="1">
              <a:spLocks noChangeArrowheads="1"/>
            </p:cNvSpPr>
            <p:nvPr/>
          </p:nvSpPr>
          <p:spPr bwMode="auto">
            <a:xfrm>
              <a:off x="809799" y="1391729"/>
              <a:ext cx="7777162" cy="2838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每页大小：1024字节</a:t>
              </a:r>
            </a:p>
          </p:txBody>
        </p:sp>
        <p:pic>
          <p:nvPicPr>
            <p:cNvPr id="32" name="图片 2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19747" y="1454366"/>
              <a:ext cx="152163" cy="15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5492591" y="825246"/>
            <a:ext cx="1874486" cy="4224871"/>
            <a:chOff x="5492591" y="825246"/>
            <a:chExt cx="1874486" cy="4224871"/>
          </a:xfrm>
        </p:grpSpPr>
        <p:sp>
          <p:nvSpPr>
            <p:cNvPr id="101" name="Rectangle 52"/>
            <p:cNvSpPr>
              <a:spLocks noChangeArrowheads="1"/>
            </p:cNvSpPr>
            <p:nvPr/>
          </p:nvSpPr>
          <p:spPr bwMode="auto">
            <a:xfrm>
              <a:off x="6233408" y="834713"/>
              <a:ext cx="728980" cy="3891051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2" name="Rectangle 53"/>
            <p:cNvSpPr>
              <a:spLocks noChangeArrowheads="1"/>
            </p:cNvSpPr>
            <p:nvPr/>
          </p:nvSpPr>
          <p:spPr bwMode="auto">
            <a:xfrm>
              <a:off x="6252342" y="866665"/>
              <a:ext cx="728980" cy="387211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11576A"/>
              </a:solidFill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3" name="Rectangle 54"/>
            <p:cNvSpPr>
              <a:spLocks noChangeArrowheads="1"/>
            </p:cNvSpPr>
            <p:nvPr/>
          </p:nvSpPr>
          <p:spPr bwMode="auto">
            <a:xfrm>
              <a:off x="6233408" y="4621624"/>
              <a:ext cx="728980" cy="1076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576A"/>
              </a:solidFill>
            </a:ln>
          </p:spPr>
          <p:txBody>
            <a:bodyPr wrap="none" lIns="90170" tIns="43180" rIns="90170" bIns="431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4" name="Line 55"/>
            <p:cNvSpPr>
              <a:spLocks noChangeShapeType="1"/>
            </p:cNvSpPr>
            <p:nvPr/>
          </p:nvSpPr>
          <p:spPr bwMode="auto">
            <a:xfrm>
              <a:off x="6252342" y="151990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56"/>
            <p:cNvSpPr>
              <a:spLocks noChangeShapeType="1"/>
            </p:cNvSpPr>
            <p:nvPr/>
          </p:nvSpPr>
          <p:spPr bwMode="auto">
            <a:xfrm>
              <a:off x="6252342" y="140630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57"/>
            <p:cNvSpPr>
              <a:spLocks noChangeShapeType="1"/>
            </p:cNvSpPr>
            <p:nvPr/>
          </p:nvSpPr>
          <p:spPr bwMode="auto">
            <a:xfrm>
              <a:off x="6252342" y="129269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58"/>
            <p:cNvSpPr>
              <a:spLocks noChangeShapeType="1"/>
            </p:cNvSpPr>
            <p:nvPr/>
          </p:nvSpPr>
          <p:spPr bwMode="auto">
            <a:xfrm>
              <a:off x="6252342" y="95187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Rectangle 60"/>
            <p:cNvSpPr>
              <a:spLocks noChangeArrowheads="1"/>
            </p:cNvSpPr>
            <p:nvPr/>
          </p:nvSpPr>
          <p:spPr bwMode="auto">
            <a:xfrm>
              <a:off x="6244059" y="3186148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0" name="Line 61"/>
            <p:cNvSpPr>
              <a:spLocks noChangeShapeType="1"/>
            </p:cNvSpPr>
            <p:nvPr/>
          </p:nvSpPr>
          <p:spPr bwMode="auto">
            <a:xfrm>
              <a:off x="6252343" y="384885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62"/>
            <p:cNvSpPr>
              <a:spLocks noChangeShapeType="1"/>
            </p:cNvSpPr>
            <p:nvPr/>
          </p:nvSpPr>
          <p:spPr bwMode="auto">
            <a:xfrm>
              <a:off x="6252343" y="373524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63"/>
            <p:cNvSpPr>
              <a:spLocks noChangeShapeType="1"/>
            </p:cNvSpPr>
            <p:nvPr/>
          </p:nvSpPr>
          <p:spPr bwMode="auto">
            <a:xfrm>
              <a:off x="6252343" y="362164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64"/>
            <p:cNvSpPr>
              <a:spLocks noChangeShapeType="1"/>
            </p:cNvSpPr>
            <p:nvPr/>
          </p:nvSpPr>
          <p:spPr bwMode="auto">
            <a:xfrm>
              <a:off x="6252343" y="350803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65"/>
            <p:cNvSpPr>
              <a:spLocks noChangeShapeType="1"/>
            </p:cNvSpPr>
            <p:nvPr/>
          </p:nvSpPr>
          <p:spPr bwMode="auto">
            <a:xfrm>
              <a:off x="6252343" y="339442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66"/>
            <p:cNvSpPr>
              <a:spLocks noChangeShapeType="1"/>
            </p:cNvSpPr>
            <p:nvPr/>
          </p:nvSpPr>
          <p:spPr bwMode="auto">
            <a:xfrm>
              <a:off x="6252343" y="328082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Rectangle 68"/>
            <p:cNvSpPr>
              <a:spLocks noChangeArrowheads="1"/>
            </p:cNvSpPr>
            <p:nvPr/>
          </p:nvSpPr>
          <p:spPr bwMode="auto">
            <a:xfrm>
              <a:off x="6244059" y="2409831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>
              <a:off x="6252343" y="307254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70"/>
            <p:cNvSpPr>
              <a:spLocks noChangeShapeType="1"/>
            </p:cNvSpPr>
            <p:nvPr/>
          </p:nvSpPr>
          <p:spPr bwMode="auto">
            <a:xfrm>
              <a:off x="6252343" y="295893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71"/>
            <p:cNvSpPr>
              <a:spLocks noChangeShapeType="1"/>
            </p:cNvSpPr>
            <p:nvPr/>
          </p:nvSpPr>
          <p:spPr bwMode="auto">
            <a:xfrm>
              <a:off x="6252343" y="284532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72"/>
            <p:cNvSpPr>
              <a:spLocks noChangeShapeType="1"/>
            </p:cNvSpPr>
            <p:nvPr/>
          </p:nvSpPr>
          <p:spPr bwMode="auto">
            <a:xfrm>
              <a:off x="6252343" y="273171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73"/>
            <p:cNvSpPr>
              <a:spLocks noChangeShapeType="1"/>
            </p:cNvSpPr>
            <p:nvPr/>
          </p:nvSpPr>
          <p:spPr bwMode="auto">
            <a:xfrm>
              <a:off x="6252343" y="261811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74"/>
            <p:cNvSpPr>
              <a:spLocks noChangeShapeType="1"/>
            </p:cNvSpPr>
            <p:nvPr/>
          </p:nvSpPr>
          <p:spPr bwMode="auto">
            <a:xfrm>
              <a:off x="6252343" y="250450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76"/>
            <p:cNvSpPr>
              <a:spLocks noChangeArrowheads="1"/>
            </p:cNvSpPr>
            <p:nvPr/>
          </p:nvSpPr>
          <p:spPr bwMode="auto">
            <a:xfrm>
              <a:off x="6244059" y="1633515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6" name="Line 77"/>
            <p:cNvSpPr>
              <a:spLocks noChangeShapeType="1"/>
            </p:cNvSpPr>
            <p:nvPr/>
          </p:nvSpPr>
          <p:spPr bwMode="auto">
            <a:xfrm>
              <a:off x="6252343" y="229622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78"/>
            <p:cNvSpPr>
              <a:spLocks noChangeShapeType="1"/>
            </p:cNvSpPr>
            <p:nvPr/>
          </p:nvSpPr>
          <p:spPr bwMode="auto">
            <a:xfrm>
              <a:off x="6252343" y="218261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79"/>
            <p:cNvSpPr>
              <a:spLocks noChangeShapeType="1"/>
            </p:cNvSpPr>
            <p:nvPr/>
          </p:nvSpPr>
          <p:spPr bwMode="auto">
            <a:xfrm>
              <a:off x="6252343" y="206900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80"/>
            <p:cNvSpPr>
              <a:spLocks noChangeShapeType="1"/>
            </p:cNvSpPr>
            <p:nvPr/>
          </p:nvSpPr>
          <p:spPr bwMode="auto">
            <a:xfrm>
              <a:off x="6252343" y="195540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81"/>
            <p:cNvSpPr>
              <a:spLocks noChangeShapeType="1"/>
            </p:cNvSpPr>
            <p:nvPr/>
          </p:nvSpPr>
          <p:spPr bwMode="auto">
            <a:xfrm>
              <a:off x="6252343" y="184179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82"/>
            <p:cNvSpPr>
              <a:spLocks noChangeShapeType="1"/>
            </p:cNvSpPr>
            <p:nvPr/>
          </p:nvSpPr>
          <p:spPr bwMode="auto">
            <a:xfrm>
              <a:off x="6252343" y="172818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83"/>
            <p:cNvSpPr>
              <a:spLocks noChangeArrowheads="1"/>
            </p:cNvSpPr>
            <p:nvPr/>
          </p:nvSpPr>
          <p:spPr bwMode="auto">
            <a:xfrm>
              <a:off x="5892586" y="4745249"/>
              <a:ext cx="147449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物理地址空间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133" name="Rectangle 84"/>
            <p:cNvSpPr>
              <a:spLocks noChangeArrowheads="1"/>
            </p:cNvSpPr>
            <p:nvPr/>
          </p:nvSpPr>
          <p:spPr bwMode="auto">
            <a:xfrm>
              <a:off x="6252342" y="834713"/>
              <a:ext cx="728980" cy="117158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11576A"/>
              </a:solidFill>
            </a:ln>
          </p:spPr>
          <p:txBody>
            <a:bodyPr wrap="none" lIns="90170" tIns="43180" rIns="90170" bIns="431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4" name="Line 85"/>
            <p:cNvSpPr>
              <a:spLocks noChangeShapeType="1"/>
            </p:cNvSpPr>
            <p:nvPr/>
          </p:nvSpPr>
          <p:spPr bwMode="auto">
            <a:xfrm>
              <a:off x="6252342" y="116961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86"/>
            <p:cNvSpPr>
              <a:spLocks noChangeShapeType="1"/>
            </p:cNvSpPr>
            <p:nvPr/>
          </p:nvSpPr>
          <p:spPr bwMode="auto">
            <a:xfrm>
              <a:off x="6252342" y="105601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87"/>
            <p:cNvSpPr>
              <a:spLocks noChangeArrowheads="1"/>
            </p:cNvSpPr>
            <p:nvPr/>
          </p:nvSpPr>
          <p:spPr bwMode="auto">
            <a:xfrm>
              <a:off x="6244059" y="825246"/>
              <a:ext cx="720696" cy="801169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7" name="Rectangle 88"/>
            <p:cNvSpPr>
              <a:spLocks noChangeArrowheads="1"/>
            </p:cNvSpPr>
            <p:nvPr/>
          </p:nvSpPr>
          <p:spPr bwMode="auto">
            <a:xfrm>
              <a:off x="5492591" y="860197"/>
              <a:ext cx="81727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(4,1023)</a:t>
              </a:r>
            </a:p>
          </p:txBody>
        </p:sp>
        <p:sp>
          <p:nvSpPr>
            <p:cNvPr id="138" name="Rectangle 89"/>
            <p:cNvSpPr>
              <a:spLocks noChangeArrowheads="1"/>
            </p:cNvSpPr>
            <p:nvPr/>
          </p:nvSpPr>
          <p:spPr bwMode="auto">
            <a:xfrm>
              <a:off x="5589633" y="4530502"/>
              <a:ext cx="533543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</a:p>
          </p:txBody>
        </p:sp>
        <p:sp>
          <p:nvSpPr>
            <p:cNvPr id="140" name="Rectangle 91"/>
            <p:cNvSpPr>
              <a:spLocks noChangeArrowheads="1"/>
            </p:cNvSpPr>
            <p:nvPr/>
          </p:nvSpPr>
          <p:spPr bwMode="auto">
            <a:xfrm>
              <a:off x="6244059" y="3962465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1" name="Line 92"/>
            <p:cNvSpPr>
              <a:spLocks noChangeShapeType="1"/>
            </p:cNvSpPr>
            <p:nvPr/>
          </p:nvSpPr>
          <p:spPr bwMode="auto">
            <a:xfrm>
              <a:off x="6252343" y="462517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93"/>
            <p:cNvSpPr>
              <a:spLocks noChangeShapeType="1"/>
            </p:cNvSpPr>
            <p:nvPr/>
          </p:nvSpPr>
          <p:spPr bwMode="auto">
            <a:xfrm>
              <a:off x="6252343" y="451156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94"/>
            <p:cNvSpPr>
              <a:spLocks noChangeShapeType="1"/>
            </p:cNvSpPr>
            <p:nvPr/>
          </p:nvSpPr>
          <p:spPr bwMode="auto">
            <a:xfrm>
              <a:off x="6252343" y="439795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95"/>
            <p:cNvSpPr>
              <a:spLocks noChangeShapeType="1"/>
            </p:cNvSpPr>
            <p:nvPr/>
          </p:nvSpPr>
          <p:spPr bwMode="auto">
            <a:xfrm>
              <a:off x="6252343" y="428435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96"/>
            <p:cNvSpPr>
              <a:spLocks noChangeShapeType="1"/>
            </p:cNvSpPr>
            <p:nvPr/>
          </p:nvSpPr>
          <p:spPr bwMode="auto">
            <a:xfrm>
              <a:off x="6252343" y="417074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97"/>
            <p:cNvSpPr>
              <a:spLocks noChangeShapeType="1"/>
            </p:cNvSpPr>
            <p:nvPr/>
          </p:nvSpPr>
          <p:spPr bwMode="auto">
            <a:xfrm>
              <a:off x="6252343" y="405713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26397" y="1680851"/>
            <a:ext cx="4582199" cy="1559274"/>
            <a:chOff x="1426397" y="1680851"/>
            <a:chExt cx="4582199" cy="1559274"/>
          </a:xfrm>
        </p:grpSpPr>
        <p:grpSp>
          <p:nvGrpSpPr>
            <p:cNvPr id="7" name="组合 6"/>
            <p:cNvGrpSpPr/>
            <p:nvPr/>
          </p:nvGrpSpPr>
          <p:grpSpPr>
            <a:xfrm>
              <a:off x="4058301" y="2224036"/>
              <a:ext cx="1950295" cy="993604"/>
              <a:chOff x="4058301" y="2224036"/>
              <a:chExt cx="1950295" cy="993604"/>
            </a:xfrm>
          </p:grpSpPr>
          <p:sp>
            <p:nvSpPr>
              <p:cNvPr id="173" name="Rectangle 126"/>
              <p:cNvSpPr>
                <a:spLocks noChangeArrowheads="1"/>
              </p:cNvSpPr>
              <p:nvPr/>
            </p:nvSpPr>
            <p:spPr bwMode="auto">
              <a:xfrm>
                <a:off x="4058301" y="2690299"/>
                <a:ext cx="307519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8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15</a:t>
                </a:r>
              </a:p>
            </p:txBody>
          </p:sp>
          <p:sp>
            <p:nvSpPr>
              <p:cNvPr id="174" name="Rectangle 127"/>
              <p:cNvSpPr>
                <a:spLocks noChangeArrowheads="1"/>
              </p:cNvSpPr>
              <p:nvPr/>
            </p:nvSpPr>
            <p:spPr bwMode="auto">
              <a:xfrm>
                <a:off x="4677224" y="2486562"/>
                <a:ext cx="321887" cy="427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dirty="0">
                    <a:solidFill>
                      <a:srgbClr val="000099"/>
                    </a:solidFill>
                    <a:sym typeface="Comic Sans MS" charset="0"/>
                  </a:rPr>
                  <a:t> </a:t>
                </a:r>
                <a:endParaRPr lang="en-US" altLang="zh-CN" sz="1400" dirty="0" smtClean="0">
                  <a:solidFill>
                    <a:srgbClr val="000099"/>
                  </a:solidFill>
                  <a:sym typeface="Comic Sans MS" charset="0"/>
                </a:endParaRPr>
              </a:p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9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175" name="Rectangle 128"/>
              <p:cNvSpPr>
                <a:spLocks noChangeArrowheads="1"/>
              </p:cNvSpPr>
              <p:nvPr/>
            </p:nvSpPr>
            <p:spPr bwMode="auto">
              <a:xfrm>
                <a:off x="4519506" y="2702006"/>
                <a:ext cx="315436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176" name="Rectangle 129"/>
              <p:cNvSpPr>
                <a:spLocks noChangeArrowheads="1"/>
              </p:cNvSpPr>
              <p:nvPr/>
            </p:nvSpPr>
            <p:spPr bwMode="auto">
              <a:xfrm>
                <a:off x="4334035" y="2224036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charset="0"/>
                  </a:rPr>
                  <a:t>f</a:t>
                </a:r>
              </a:p>
            </p:txBody>
          </p:sp>
          <p:sp>
            <p:nvSpPr>
              <p:cNvPr id="177" name="Rectangle 130"/>
              <p:cNvSpPr>
                <a:spLocks noChangeArrowheads="1"/>
              </p:cNvSpPr>
              <p:nvPr/>
            </p:nvSpPr>
            <p:spPr bwMode="auto">
              <a:xfrm>
                <a:off x="5119820" y="2224036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charset="0"/>
                  </a:rPr>
                  <a:t>o</a:t>
                </a:r>
              </a:p>
            </p:txBody>
          </p:sp>
          <p:sp>
            <p:nvSpPr>
              <p:cNvPr id="178" name="Rectangle 131"/>
              <p:cNvSpPr>
                <a:spLocks noChangeArrowheads="1"/>
              </p:cNvSpPr>
              <p:nvPr/>
            </p:nvSpPr>
            <p:spPr bwMode="auto">
              <a:xfrm>
                <a:off x="4820417" y="2943549"/>
                <a:ext cx="798038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物理地址</a:t>
                </a:r>
              </a:p>
            </p:txBody>
          </p:sp>
          <p:sp>
            <p:nvSpPr>
              <p:cNvPr id="179" name="AutoShape 132"/>
              <p:cNvSpPr/>
              <p:nvPr/>
            </p:nvSpPr>
            <p:spPr bwMode="auto">
              <a:xfrm>
                <a:off x="5154138" y="2769588"/>
                <a:ext cx="321887" cy="426027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  <a:head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" name="Rectangle 145"/>
              <p:cNvSpPr>
                <a:spLocks noChangeArrowheads="1"/>
              </p:cNvSpPr>
              <p:nvPr/>
            </p:nvSpPr>
            <p:spPr bwMode="auto">
              <a:xfrm>
                <a:off x="4302083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3" name="Rectangle 146"/>
              <p:cNvSpPr>
                <a:spLocks noChangeArrowheads="1"/>
              </p:cNvSpPr>
              <p:nvPr/>
            </p:nvSpPr>
            <p:spPr bwMode="auto">
              <a:xfrm>
                <a:off x="4415690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4" name="Rectangle 147"/>
              <p:cNvSpPr>
                <a:spLocks noChangeArrowheads="1"/>
              </p:cNvSpPr>
              <p:nvPr/>
            </p:nvSpPr>
            <p:spPr bwMode="auto">
              <a:xfrm>
                <a:off x="4528115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5" name="Rectangle 148"/>
              <p:cNvSpPr>
                <a:spLocks noChangeArrowheads="1"/>
              </p:cNvSpPr>
              <p:nvPr/>
            </p:nvSpPr>
            <p:spPr bwMode="auto">
              <a:xfrm>
                <a:off x="4987278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6" name="Rectangle 149"/>
              <p:cNvSpPr>
                <a:spLocks noChangeArrowheads="1"/>
              </p:cNvSpPr>
              <p:nvPr/>
            </p:nvSpPr>
            <p:spPr bwMode="auto">
              <a:xfrm>
                <a:off x="5100885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7" name="Rectangle 150"/>
              <p:cNvSpPr>
                <a:spLocks noChangeArrowheads="1"/>
              </p:cNvSpPr>
              <p:nvPr/>
            </p:nvSpPr>
            <p:spPr bwMode="auto">
              <a:xfrm>
                <a:off x="5213309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8" name="Rectangle 151"/>
              <p:cNvSpPr>
                <a:spLocks noChangeArrowheads="1"/>
              </p:cNvSpPr>
              <p:nvPr/>
            </p:nvSpPr>
            <p:spPr bwMode="auto">
              <a:xfrm>
                <a:off x="5326916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9" name="Rectangle 152"/>
              <p:cNvSpPr>
                <a:spLocks noChangeArrowheads="1"/>
              </p:cNvSpPr>
              <p:nvPr/>
            </p:nvSpPr>
            <p:spPr bwMode="auto">
              <a:xfrm>
                <a:off x="4641722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0" name="Rectangle 153"/>
              <p:cNvSpPr>
                <a:spLocks noChangeArrowheads="1"/>
              </p:cNvSpPr>
              <p:nvPr/>
            </p:nvSpPr>
            <p:spPr bwMode="auto">
              <a:xfrm>
                <a:off x="4755329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1" name="Rectangle 154"/>
              <p:cNvSpPr>
                <a:spLocks noChangeArrowheads="1"/>
              </p:cNvSpPr>
              <p:nvPr/>
            </p:nvSpPr>
            <p:spPr bwMode="auto">
              <a:xfrm>
                <a:off x="4868937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2" name="Rectangle 155"/>
              <p:cNvSpPr>
                <a:spLocks noChangeArrowheads="1"/>
              </p:cNvSpPr>
              <p:nvPr/>
            </p:nvSpPr>
            <p:spPr bwMode="auto">
              <a:xfrm>
                <a:off x="5440523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3" name="Rectangle 156"/>
              <p:cNvSpPr>
                <a:spLocks noChangeArrowheads="1"/>
              </p:cNvSpPr>
              <p:nvPr/>
            </p:nvSpPr>
            <p:spPr bwMode="auto">
              <a:xfrm>
                <a:off x="5554131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4" name="Rectangle 157"/>
              <p:cNvSpPr>
                <a:spLocks noChangeArrowheads="1"/>
              </p:cNvSpPr>
              <p:nvPr/>
            </p:nvSpPr>
            <p:spPr bwMode="auto">
              <a:xfrm>
                <a:off x="5667738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5" name="Rectangle 158"/>
              <p:cNvSpPr>
                <a:spLocks noChangeArrowheads="1"/>
              </p:cNvSpPr>
              <p:nvPr/>
            </p:nvSpPr>
            <p:spPr bwMode="auto">
              <a:xfrm>
                <a:off x="4188476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24" name="Rectangle 177"/>
              <p:cNvSpPr>
                <a:spLocks noChangeArrowheads="1"/>
              </p:cNvSpPr>
              <p:nvPr/>
            </p:nvSpPr>
            <p:spPr bwMode="auto">
              <a:xfrm>
                <a:off x="5763594" y="2690299"/>
                <a:ext cx="245002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225" name="Rectangle 178"/>
              <p:cNvSpPr>
                <a:spLocks noChangeArrowheads="1"/>
              </p:cNvSpPr>
              <p:nvPr/>
            </p:nvSpPr>
            <p:spPr bwMode="auto">
              <a:xfrm>
                <a:off x="5781345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426397" y="1680851"/>
              <a:ext cx="2138458" cy="1559274"/>
              <a:chOff x="1426397" y="1680851"/>
              <a:chExt cx="2138458" cy="1559274"/>
            </a:xfrm>
          </p:grpSpPr>
          <p:sp>
            <p:nvSpPr>
              <p:cNvPr id="54" name="Rectangle 4"/>
              <p:cNvSpPr>
                <a:spLocks noChangeArrowheads="1"/>
              </p:cNvSpPr>
              <p:nvPr/>
            </p:nvSpPr>
            <p:spPr bwMode="auto">
              <a:xfrm>
                <a:off x="1426397" y="2690299"/>
                <a:ext cx="307519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5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Oval 107"/>
              <p:cNvSpPr>
                <a:spLocks noChangeArrowheads="1"/>
              </p:cNvSpPr>
              <p:nvPr/>
            </p:nvSpPr>
            <p:spPr bwMode="auto">
              <a:xfrm>
                <a:off x="2105675" y="1680851"/>
                <a:ext cx="577504" cy="501766"/>
              </a:xfrm>
              <a:prstGeom prst="ellipse">
                <a:avLst/>
              </a:prstGeom>
              <a:solidFill>
                <a:srgbClr val="FFFFCC"/>
              </a:solidFill>
              <a:ln w="28440" cmpd="sng">
                <a:solidFill>
                  <a:srgbClr val="11576A"/>
                </a:solidFill>
                <a:round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CPU</a:t>
                </a:r>
                <a:endParaRPr lang="zh-CN" altLang="en-US" sz="1200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9" name="Rectangle 112"/>
              <p:cNvSpPr>
                <a:spLocks noChangeArrowheads="1"/>
              </p:cNvSpPr>
              <p:nvPr/>
            </p:nvSpPr>
            <p:spPr bwMode="auto">
              <a:xfrm>
                <a:off x="2174312" y="2690299"/>
                <a:ext cx="245002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9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160" name="Rectangle 113"/>
              <p:cNvSpPr>
                <a:spLocks noChangeArrowheads="1"/>
              </p:cNvSpPr>
              <p:nvPr/>
            </p:nvSpPr>
            <p:spPr bwMode="auto">
              <a:xfrm>
                <a:off x="1764853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1" name="Rectangle 114"/>
              <p:cNvSpPr>
                <a:spLocks noChangeArrowheads="1"/>
              </p:cNvSpPr>
              <p:nvPr/>
            </p:nvSpPr>
            <p:spPr bwMode="auto">
              <a:xfrm>
                <a:off x="1887927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2" name="Rectangle 115"/>
              <p:cNvSpPr>
                <a:spLocks noChangeArrowheads="1"/>
              </p:cNvSpPr>
              <p:nvPr/>
            </p:nvSpPr>
            <p:spPr bwMode="auto">
              <a:xfrm>
                <a:off x="2009819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3" name="Rectangle 116"/>
              <p:cNvSpPr>
                <a:spLocks noChangeArrowheads="1"/>
              </p:cNvSpPr>
              <p:nvPr/>
            </p:nvSpPr>
            <p:spPr bwMode="auto">
              <a:xfrm>
                <a:off x="2506851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4" name="Rectangle 117"/>
              <p:cNvSpPr>
                <a:spLocks noChangeArrowheads="1"/>
              </p:cNvSpPr>
              <p:nvPr/>
            </p:nvSpPr>
            <p:spPr bwMode="auto">
              <a:xfrm>
                <a:off x="2629925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5" name="Rectangle 118"/>
              <p:cNvSpPr>
                <a:spLocks noChangeArrowheads="1"/>
              </p:cNvSpPr>
              <p:nvPr/>
            </p:nvSpPr>
            <p:spPr bwMode="auto">
              <a:xfrm>
                <a:off x="2751816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6" name="Rectangle 119"/>
              <p:cNvSpPr>
                <a:spLocks noChangeArrowheads="1"/>
              </p:cNvSpPr>
              <p:nvPr/>
            </p:nvSpPr>
            <p:spPr bwMode="auto">
              <a:xfrm>
                <a:off x="2874891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7" name="Rectangle 120"/>
              <p:cNvSpPr>
                <a:spLocks noChangeArrowheads="1"/>
              </p:cNvSpPr>
              <p:nvPr/>
            </p:nvSpPr>
            <p:spPr bwMode="auto">
              <a:xfrm>
                <a:off x="2032303" y="2690299"/>
                <a:ext cx="307519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168" name="Rectangle 121"/>
              <p:cNvSpPr>
                <a:spLocks noChangeArrowheads="1"/>
              </p:cNvSpPr>
              <p:nvPr/>
            </p:nvSpPr>
            <p:spPr bwMode="auto">
              <a:xfrm>
                <a:off x="2132893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9" name="Rectangle 122"/>
              <p:cNvSpPr>
                <a:spLocks noChangeArrowheads="1"/>
              </p:cNvSpPr>
              <p:nvPr/>
            </p:nvSpPr>
            <p:spPr bwMode="auto">
              <a:xfrm>
                <a:off x="2255968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70" name="Rectangle 123"/>
              <p:cNvSpPr>
                <a:spLocks noChangeArrowheads="1"/>
              </p:cNvSpPr>
              <p:nvPr/>
            </p:nvSpPr>
            <p:spPr bwMode="auto">
              <a:xfrm>
                <a:off x="2379043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71" name="Rectangle 124"/>
              <p:cNvSpPr>
                <a:spLocks noChangeArrowheads="1"/>
              </p:cNvSpPr>
              <p:nvPr/>
            </p:nvSpPr>
            <p:spPr bwMode="auto">
              <a:xfrm>
                <a:off x="1768403" y="2216935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charset="0"/>
                  </a:rPr>
                  <a:t>p</a:t>
                </a:r>
                <a:endParaRPr lang="zh-CN" altLang="en-US" sz="1200" b="1" dirty="0">
                  <a:solidFill>
                    <a:srgbClr val="005072"/>
                  </a:solidFill>
                </a:endParaRPr>
              </a:p>
            </p:txBody>
          </p:sp>
          <p:sp>
            <p:nvSpPr>
              <p:cNvPr id="172" name="Rectangle 125"/>
              <p:cNvSpPr>
                <a:spLocks noChangeArrowheads="1"/>
              </p:cNvSpPr>
              <p:nvPr/>
            </p:nvSpPr>
            <p:spPr bwMode="auto">
              <a:xfrm>
                <a:off x="2648860" y="2216935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charset="0"/>
                  </a:rPr>
                  <a:t>o</a:t>
                </a:r>
              </a:p>
            </p:txBody>
          </p:sp>
          <p:sp>
            <p:nvSpPr>
              <p:cNvPr id="180" name="Line 133"/>
              <p:cNvSpPr>
                <a:spLocks noChangeShapeType="1"/>
              </p:cNvSpPr>
              <p:nvPr/>
            </p:nvSpPr>
            <p:spPr bwMode="auto">
              <a:xfrm flipH="1">
                <a:off x="2387326" y="2220486"/>
                <a:ext cx="11834" cy="293486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Rectangle 137"/>
              <p:cNvSpPr>
                <a:spLocks noChangeArrowheads="1"/>
              </p:cNvSpPr>
              <p:nvPr/>
            </p:nvSpPr>
            <p:spPr bwMode="auto">
              <a:xfrm>
                <a:off x="1925796" y="2966034"/>
                <a:ext cx="798038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逻辑地址</a:t>
                </a:r>
              </a:p>
            </p:txBody>
          </p:sp>
          <p:sp>
            <p:nvSpPr>
              <p:cNvPr id="187" name="Rectangle 140"/>
              <p:cNvSpPr>
                <a:spLocks noChangeArrowheads="1"/>
              </p:cNvSpPr>
              <p:nvPr/>
            </p:nvSpPr>
            <p:spPr bwMode="auto">
              <a:xfrm>
                <a:off x="2997966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88" name="Rectangle 141"/>
              <p:cNvSpPr>
                <a:spLocks noChangeArrowheads="1"/>
              </p:cNvSpPr>
              <p:nvPr/>
            </p:nvSpPr>
            <p:spPr bwMode="auto">
              <a:xfrm>
                <a:off x="3121040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89" name="Rectangle 142"/>
              <p:cNvSpPr>
                <a:spLocks noChangeArrowheads="1"/>
              </p:cNvSpPr>
              <p:nvPr/>
            </p:nvSpPr>
            <p:spPr bwMode="auto">
              <a:xfrm>
                <a:off x="3244115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0" name="Rectangle 143"/>
              <p:cNvSpPr>
                <a:spLocks noChangeArrowheads="1"/>
              </p:cNvSpPr>
              <p:nvPr/>
            </p:nvSpPr>
            <p:spPr bwMode="auto">
              <a:xfrm>
                <a:off x="1641778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1" name="Rectangle 144"/>
              <p:cNvSpPr>
                <a:spLocks noChangeArrowheads="1"/>
              </p:cNvSpPr>
              <p:nvPr/>
            </p:nvSpPr>
            <p:spPr bwMode="auto">
              <a:xfrm>
                <a:off x="1518703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26" name="Rectangle 179"/>
              <p:cNvSpPr>
                <a:spLocks noChangeArrowheads="1"/>
              </p:cNvSpPr>
              <p:nvPr/>
            </p:nvSpPr>
            <p:spPr bwMode="auto">
              <a:xfrm>
                <a:off x="3319853" y="2690299"/>
                <a:ext cx="245002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227" name="Rectangle 180"/>
              <p:cNvSpPr>
                <a:spLocks noChangeArrowheads="1"/>
              </p:cNvSpPr>
              <p:nvPr/>
            </p:nvSpPr>
            <p:spPr bwMode="auto">
              <a:xfrm>
                <a:off x="3367189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879644" y="877316"/>
            <a:ext cx="4353764" cy="3709990"/>
            <a:chOff x="1879644" y="877316"/>
            <a:chExt cx="4353764" cy="3709990"/>
          </a:xfrm>
        </p:grpSpPr>
        <p:grpSp>
          <p:nvGrpSpPr>
            <p:cNvPr id="8" name="组合 7"/>
            <p:cNvGrpSpPr/>
            <p:nvPr/>
          </p:nvGrpSpPr>
          <p:grpSpPr>
            <a:xfrm>
              <a:off x="1879644" y="2674915"/>
              <a:ext cx="2596401" cy="1912391"/>
              <a:chOff x="1879644" y="2674915"/>
              <a:chExt cx="2596401" cy="1912391"/>
            </a:xfrm>
          </p:grpSpPr>
          <p:sp>
            <p:nvSpPr>
              <p:cNvPr id="147" name="Rectangle 99"/>
              <p:cNvSpPr>
                <a:spLocks noChangeArrowheads="1"/>
              </p:cNvSpPr>
              <p:nvPr/>
            </p:nvSpPr>
            <p:spPr bwMode="auto">
              <a:xfrm>
                <a:off x="2872524" y="3390878"/>
                <a:ext cx="1230746" cy="1192877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49" name="Rectangle 101"/>
              <p:cNvSpPr>
                <a:spLocks noChangeArrowheads="1"/>
              </p:cNvSpPr>
              <p:nvPr/>
            </p:nvSpPr>
            <p:spPr bwMode="auto">
              <a:xfrm>
                <a:off x="3199145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150" name="Rectangle 102"/>
              <p:cNvSpPr>
                <a:spLocks noChangeArrowheads="1"/>
              </p:cNvSpPr>
              <p:nvPr/>
            </p:nvSpPr>
            <p:spPr bwMode="auto">
              <a:xfrm>
                <a:off x="3350622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151" name="Rectangle 103"/>
              <p:cNvSpPr>
                <a:spLocks noChangeArrowheads="1"/>
              </p:cNvSpPr>
              <p:nvPr/>
            </p:nvSpPr>
            <p:spPr bwMode="auto">
              <a:xfrm>
                <a:off x="3502098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152" name="Rectangle 104"/>
              <p:cNvSpPr>
                <a:spLocks noChangeArrowheads="1"/>
              </p:cNvSpPr>
              <p:nvPr/>
            </p:nvSpPr>
            <p:spPr bwMode="auto">
              <a:xfrm>
                <a:off x="3653575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153" name="Rectangle 105"/>
              <p:cNvSpPr>
                <a:spLocks noChangeArrowheads="1"/>
              </p:cNvSpPr>
              <p:nvPr/>
            </p:nvSpPr>
            <p:spPr bwMode="auto">
              <a:xfrm>
                <a:off x="3805051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154" name="Rectangle 106"/>
              <p:cNvSpPr>
                <a:spLocks noChangeArrowheads="1"/>
              </p:cNvSpPr>
              <p:nvPr/>
            </p:nvSpPr>
            <p:spPr bwMode="auto">
              <a:xfrm>
                <a:off x="3956527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157" name="Rectangle 110"/>
              <p:cNvSpPr>
                <a:spLocks noChangeArrowheads="1"/>
              </p:cNvSpPr>
              <p:nvPr/>
            </p:nvSpPr>
            <p:spPr bwMode="auto">
              <a:xfrm>
                <a:off x="3200329" y="2889112"/>
                <a:ext cx="490261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页表</a:t>
                </a:r>
              </a:p>
            </p:txBody>
          </p:sp>
          <p:sp>
            <p:nvSpPr>
              <p:cNvPr id="158" name="Rectangle 111"/>
              <p:cNvSpPr>
                <a:spLocks noChangeArrowheads="1"/>
              </p:cNvSpPr>
              <p:nvPr/>
            </p:nvSpPr>
            <p:spPr bwMode="auto">
              <a:xfrm>
                <a:off x="1947098" y="4121042"/>
                <a:ext cx="343189" cy="3408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81" name="AutoShape 134"/>
              <p:cNvSpPr/>
              <p:nvPr/>
            </p:nvSpPr>
            <p:spPr bwMode="auto">
              <a:xfrm>
                <a:off x="2608624" y="2769588"/>
                <a:ext cx="321887" cy="426027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2" name="Line 135"/>
              <p:cNvSpPr>
                <a:spLocks noChangeShapeType="1"/>
              </p:cNvSpPr>
              <p:nvPr/>
            </p:nvSpPr>
            <p:spPr bwMode="auto">
              <a:xfrm>
                <a:off x="1885560" y="2729352"/>
                <a:ext cx="3551" cy="1185776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AutoShape 136"/>
              <p:cNvSpPr/>
              <p:nvPr/>
            </p:nvSpPr>
            <p:spPr bwMode="auto">
              <a:xfrm>
                <a:off x="1879644" y="3646494"/>
                <a:ext cx="170411" cy="151476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" name="AutoShape 138"/>
              <p:cNvSpPr/>
              <p:nvPr/>
            </p:nvSpPr>
            <p:spPr bwMode="auto">
              <a:xfrm>
                <a:off x="4339952" y="3616909"/>
                <a:ext cx="132542" cy="151476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" name="Line 139"/>
              <p:cNvSpPr>
                <a:spLocks noChangeShapeType="1"/>
              </p:cNvSpPr>
              <p:nvPr/>
            </p:nvSpPr>
            <p:spPr bwMode="auto">
              <a:xfrm>
                <a:off x="4463027" y="2674915"/>
                <a:ext cx="13018" cy="1239030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  <a:head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Rectangle 160"/>
              <p:cNvSpPr>
                <a:spLocks noChangeArrowheads="1"/>
              </p:cNvSpPr>
              <p:nvPr/>
            </p:nvSpPr>
            <p:spPr bwMode="auto">
              <a:xfrm>
                <a:off x="3199145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08" name="Rectangle 161"/>
              <p:cNvSpPr>
                <a:spLocks noChangeArrowheads="1"/>
              </p:cNvSpPr>
              <p:nvPr/>
            </p:nvSpPr>
            <p:spPr bwMode="auto">
              <a:xfrm>
                <a:off x="3350622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09" name="Rectangle 162"/>
              <p:cNvSpPr>
                <a:spLocks noChangeArrowheads="1"/>
              </p:cNvSpPr>
              <p:nvPr/>
            </p:nvSpPr>
            <p:spPr bwMode="auto">
              <a:xfrm>
                <a:off x="3502098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10" name="Rectangle 163"/>
              <p:cNvSpPr>
                <a:spLocks noChangeArrowheads="1"/>
              </p:cNvSpPr>
              <p:nvPr/>
            </p:nvSpPr>
            <p:spPr bwMode="auto">
              <a:xfrm>
                <a:off x="3653575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11" name="Rectangle 164"/>
              <p:cNvSpPr>
                <a:spLocks noChangeArrowheads="1"/>
              </p:cNvSpPr>
              <p:nvPr/>
            </p:nvSpPr>
            <p:spPr bwMode="auto">
              <a:xfrm>
                <a:off x="3805051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12" name="Rectangle 165"/>
              <p:cNvSpPr>
                <a:spLocks noChangeArrowheads="1"/>
              </p:cNvSpPr>
              <p:nvPr/>
            </p:nvSpPr>
            <p:spPr bwMode="auto">
              <a:xfrm>
                <a:off x="3956527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14" name="Rectangle 167"/>
              <p:cNvSpPr>
                <a:spLocks noChangeArrowheads="1"/>
              </p:cNvSpPr>
              <p:nvPr/>
            </p:nvSpPr>
            <p:spPr bwMode="auto">
              <a:xfrm>
                <a:off x="2881991" y="4397960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5" name="Rectangle 168"/>
              <p:cNvSpPr>
                <a:spLocks noChangeArrowheads="1"/>
              </p:cNvSpPr>
              <p:nvPr/>
            </p:nvSpPr>
            <p:spPr bwMode="auto">
              <a:xfrm>
                <a:off x="2881991" y="4199147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6" name="Rectangle 169"/>
              <p:cNvSpPr>
                <a:spLocks noChangeArrowheads="1"/>
              </p:cNvSpPr>
              <p:nvPr/>
            </p:nvSpPr>
            <p:spPr bwMode="auto">
              <a:xfrm>
                <a:off x="2881991" y="4000334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7" name="Rectangle 170"/>
              <p:cNvSpPr>
                <a:spLocks noChangeArrowheads="1"/>
              </p:cNvSpPr>
              <p:nvPr/>
            </p:nvSpPr>
            <p:spPr bwMode="auto">
              <a:xfrm>
                <a:off x="2881991" y="3801522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8" name="Rectangle 171"/>
              <p:cNvSpPr>
                <a:spLocks noChangeArrowheads="1"/>
              </p:cNvSpPr>
              <p:nvPr/>
            </p:nvSpPr>
            <p:spPr bwMode="auto">
              <a:xfrm>
                <a:off x="2881991" y="3602709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9" name="Rectangle 172"/>
              <p:cNvSpPr>
                <a:spLocks noChangeArrowheads="1"/>
              </p:cNvSpPr>
              <p:nvPr/>
            </p:nvSpPr>
            <p:spPr bwMode="auto">
              <a:xfrm>
                <a:off x="2881991" y="3403896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20" name="Line 173"/>
              <p:cNvSpPr>
                <a:spLocks noChangeShapeType="1"/>
              </p:cNvSpPr>
              <p:nvPr/>
            </p:nvSpPr>
            <p:spPr bwMode="auto">
              <a:xfrm flipV="1">
                <a:off x="3345888" y="3399162"/>
                <a:ext cx="1184" cy="1176309"/>
              </a:xfrm>
              <a:prstGeom prst="line">
                <a:avLst/>
              </a:prstGeom>
              <a:noFill/>
              <a:ln w="25560" cmpd="sng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" name="Rectangle 175"/>
              <p:cNvSpPr>
                <a:spLocks noChangeArrowheads="1"/>
              </p:cNvSpPr>
              <p:nvPr/>
            </p:nvSpPr>
            <p:spPr bwMode="auto">
              <a:xfrm>
                <a:off x="2900512" y="3607442"/>
                <a:ext cx="142009" cy="189346"/>
              </a:xfrm>
              <a:prstGeom prst="rect">
                <a:avLst/>
              </a:prstGeom>
              <a:noFill/>
              <a:ln>
                <a:solidFill>
                  <a:srgbClr val="11576A"/>
                </a:solidFill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  <a:endPara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3" name="Rectangle 176"/>
              <p:cNvSpPr>
                <a:spLocks noChangeArrowheads="1"/>
              </p:cNvSpPr>
              <p:nvPr/>
            </p:nvSpPr>
            <p:spPr bwMode="auto">
              <a:xfrm>
                <a:off x="2900512" y="3806255"/>
                <a:ext cx="142009" cy="189346"/>
              </a:xfrm>
              <a:prstGeom prst="rect">
                <a:avLst/>
              </a:prstGeom>
              <a:noFill/>
              <a:ln>
                <a:solidFill>
                  <a:srgbClr val="11576A"/>
                </a:solidFill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30" name="Line 174"/>
              <p:cNvSpPr>
                <a:spLocks noChangeShapeType="1"/>
              </p:cNvSpPr>
              <p:nvPr/>
            </p:nvSpPr>
            <p:spPr bwMode="auto">
              <a:xfrm flipH="1">
                <a:off x="4112737" y="3909211"/>
                <a:ext cx="349106" cy="1184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Line 109"/>
              <p:cNvSpPr>
                <a:spLocks noChangeShapeType="1"/>
              </p:cNvSpPr>
              <p:nvPr/>
            </p:nvSpPr>
            <p:spPr bwMode="auto">
              <a:xfrm flipH="1">
                <a:off x="1885560" y="3909211"/>
                <a:ext cx="986964" cy="1184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  <a:head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Text Box 184"/>
              <p:cNvSpPr txBox="1">
                <a:spLocks noChangeArrowheads="1"/>
              </p:cNvSpPr>
              <p:nvPr/>
            </p:nvSpPr>
            <p:spPr bwMode="auto">
              <a:xfrm>
                <a:off x="2797970" y="3131711"/>
                <a:ext cx="64633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标志位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endParaRPr>
              </a:p>
            </p:txBody>
          </p:sp>
          <p:sp>
            <p:nvSpPr>
              <p:cNvPr id="233" name="Text Box 185"/>
              <p:cNvSpPr txBox="1">
                <a:spLocks noChangeArrowheads="1"/>
              </p:cNvSpPr>
              <p:nvPr/>
            </p:nvSpPr>
            <p:spPr bwMode="auto">
              <a:xfrm>
                <a:off x="3495633" y="3157741"/>
                <a:ext cx="492443" cy="276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帧号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endParaRPr>
              </a:p>
            </p:txBody>
          </p:sp>
          <p:sp>
            <p:nvSpPr>
              <p:cNvPr id="241" name="Rectangle 101"/>
              <p:cNvSpPr>
                <a:spLocks noChangeArrowheads="1"/>
              </p:cNvSpPr>
              <p:nvPr/>
            </p:nvSpPr>
            <p:spPr bwMode="auto">
              <a:xfrm>
                <a:off x="3053935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242" name="Rectangle 160"/>
              <p:cNvSpPr>
                <a:spLocks noChangeArrowheads="1"/>
              </p:cNvSpPr>
              <p:nvPr/>
            </p:nvSpPr>
            <p:spPr bwMode="auto">
              <a:xfrm>
                <a:off x="3053935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</p:grpSp>
        <p:sp>
          <p:nvSpPr>
            <p:cNvPr id="237" name="Line 109"/>
            <p:cNvSpPr>
              <a:spLocks noChangeShapeType="1"/>
            </p:cNvSpPr>
            <p:nvPr/>
          </p:nvSpPr>
          <p:spPr bwMode="auto">
            <a:xfrm flipH="1">
              <a:off x="5509161" y="877316"/>
              <a:ext cx="724247" cy="0"/>
            </a:xfrm>
            <a:prstGeom prst="line">
              <a:avLst/>
            </a:prstGeom>
            <a:noFill/>
            <a:ln w="19080" cmpd="sng">
              <a:solidFill>
                <a:srgbClr val="11576A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135"/>
            <p:cNvSpPr>
              <a:spLocks noChangeShapeType="1"/>
            </p:cNvSpPr>
            <p:nvPr/>
          </p:nvSpPr>
          <p:spPr bwMode="auto">
            <a:xfrm>
              <a:off x="5509161" y="877316"/>
              <a:ext cx="0" cy="1637839"/>
            </a:xfrm>
            <a:prstGeom prst="line">
              <a:avLst/>
            </a:prstGeom>
            <a:noFill/>
            <a:ln w="19080" cmpd="sng">
              <a:solidFill>
                <a:srgbClr val="11576A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58247" y="3613277"/>
            <a:ext cx="1437843" cy="1008346"/>
            <a:chOff x="1621731" y="3703993"/>
            <a:chExt cx="1437843" cy="1008346"/>
          </a:xfrm>
        </p:grpSpPr>
        <p:sp>
          <p:nvSpPr>
            <p:cNvPr id="213" name="Rectangle 100"/>
            <p:cNvSpPr>
              <a:spLocks noChangeArrowheads="1"/>
            </p:cNvSpPr>
            <p:nvPr/>
          </p:nvSpPr>
          <p:spPr bwMode="auto">
            <a:xfrm>
              <a:off x="2917565" y="3902806"/>
              <a:ext cx="142009" cy="189346"/>
            </a:xfrm>
            <a:prstGeom prst="rect">
              <a:avLst/>
            </a:prstGeom>
            <a:noFill/>
            <a:ln w="12600" cmpd="sng">
              <a:solidFill>
                <a:srgbClr val="11576A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228" name="Rectangle 159"/>
            <p:cNvSpPr>
              <a:spLocks noChangeArrowheads="1"/>
            </p:cNvSpPr>
            <p:nvPr/>
          </p:nvSpPr>
          <p:spPr bwMode="auto">
            <a:xfrm>
              <a:off x="2917565" y="3703993"/>
              <a:ext cx="142009" cy="189346"/>
            </a:xfrm>
            <a:prstGeom prst="rect">
              <a:avLst/>
            </a:prstGeom>
            <a:noFill/>
            <a:ln w="12600" cmpd="sng">
              <a:solidFill>
                <a:srgbClr val="11576A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229" name="Text Box 186"/>
            <p:cNvSpPr txBox="1">
              <a:spLocks noChangeArrowheads="1"/>
            </p:cNvSpPr>
            <p:nvPr/>
          </p:nvSpPr>
          <p:spPr bwMode="auto">
            <a:xfrm>
              <a:off x="1621731" y="4435340"/>
              <a:ext cx="95410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存在位标志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9" name="Line 187"/>
            <p:cNvSpPr>
              <a:spLocks noChangeShapeType="1"/>
            </p:cNvSpPr>
            <p:nvPr/>
          </p:nvSpPr>
          <p:spPr bwMode="auto">
            <a:xfrm flipV="1">
              <a:off x="2453668" y="4005762"/>
              <a:ext cx="536085" cy="537268"/>
            </a:xfrm>
            <a:prstGeom prst="line">
              <a:avLst/>
            </a:prstGeom>
            <a:noFill/>
            <a:ln w="9525" cap="rnd" cmpd="sng">
              <a:solidFill>
                <a:srgbClr val="C00000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188"/>
            <p:cNvSpPr>
              <a:spLocks noChangeShapeType="1"/>
            </p:cNvSpPr>
            <p:nvPr/>
          </p:nvSpPr>
          <p:spPr bwMode="auto">
            <a:xfrm flipV="1">
              <a:off x="2426450" y="3817600"/>
              <a:ext cx="537268" cy="72543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4863" y="852321"/>
            <a:ext cx="2072052" cy="4209387"/>
            <a:chOff x="144863" y="852321"/>
            <a:chExt cx="2072052" cy="4209387"/>
          </a:xfrm>
        </p:grpSpPr>
        <p:sp>
          <p:nvSpPr>
            <p:cNvPr id="55" name="Rectangle 5"/>
            <p:cNvSpPr>
              <a:spLocks noChangeArrowheads="1"/>
            </p:cNvSpPr>
            <p:nvPr/>
          </p:nvSpPr>
          <p:spPr bwMode="auto">
            <a:xfrm>
              <a:off x="516902" y="852321"/>
              <a:ext cx="728980" cy="3872116"/>
            </a:xfrm>
            <a:prstGeom prst="rect">
              <a:avLst/>
            </a:prstGeom>
            <a:solidFill>
              <a:srgbClr val="C0FEF9"/>
            </a:solidFill>
            <a:ln>
              <a:solidFill>
                <a:srgbClr val="11576A"/>
              </a:solidFill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534106" y="1611030"/>
              <a:ext cx="704130" cy="113607"/>
            </a:xfrm>
            <a:prstGeom prst="rect">
              <a:avLst/>
            </a:prstGeom>
            <a:solidFill>
              <a:srgbClr val="F39FD1"/>
            </a:solidFill>
            <a:ln>
              <a:solidFill>
                <a:srgbClr val="11576A"/>
              </a:solidFill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auto">
            <a:xfrm>
              <a:off x="525823" y="3958914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>
              <a:off x="534107" y="462162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0"/>
            <p:cNvSpPr>
              <a:spLocks noChangeShapeType="1"/>
            </p:cNvSpPr>
            <p:nvPr/>
          </p:nvSpPr>
          <p:spPr bwMode="auto">
            <a:xfrm>
              <a:off x="534107" y="450801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11"/>
            <p:cNvSpPr>
              <a:spLocks noChangeShapeType="1"/>
            </p:cNvSpPr>
            <p:nvPr/>
          </p:nvSpPr>
          <p:spPr bwMode="auto">
            <a:xfrm>
              <a:off x="534107" y="439440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>
              <a:off x="534107" y="428080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107" y="416719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>
              <a:off x="534107" y="405358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525823" y="3182598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8" name="Line 17"/>
            <p:cNvSpPr>
              <a:spLocks noChangeShapeType="1"/>
            </p:cNvSpPr>
            <p:nvPr/>
          </p:nvSpPr>
          <p:spPr bwMode="auto">
            <a:xfrm>
              <a:off x="534107" y="384530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8"/>
            <p:cNvSpPr>
              <a:spLocks noChangeShapeType="1"/>
            </p:cNvSpPr>
            <p:nvPr/>
          </p:nvSpPr>
          <p:spPr bwMode="auto">
            <a:xfrm>
              <a:off x="534107" y="373170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534107" y="361809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34107" y="350448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534107" y="339087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534107" y="327727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24"/>
            <p:cNvSpPr>
              <a:spLocks noChangeArrowheads="1"/>
            </p:cNvSpPr>
            <p:nvPr/>
          </p:nvSpPr>
          <p:spPr bwMode="auto">
            <a:xfrm>
              <a:off x="525823" y="2406281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1" name="Line 25"/>
            <p:cNvSpPr>
              <a:spLocks noChangeShapeType="1"/>
            </p:cNvSpPr>
            <p:nvPr/>
          </p:nvSpPr>
          <p:spPr bwMode="auto">
            <a:xfrm>
              <a:off x="534107" y="306899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>
              <a:off x="534107" y="295538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7"/>
            <p:cNvSpPr>
              <a:spLocks noChangeShapeType="1"/>
            </p:cNvSpPr>
            <p:nvPr/>
          </p:nvSpPr>
          <p:spPr bwMode="auto">
            <a:xfrm>
              <a:off x="534107" y="284177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8"/>
            <p:cNvSpPr>
              <a:spLocks noChangeShapeType="1"/>
            </p:cNvSpPr>
            <p:nvPr/>
          </p:nvSpPr>
          <p:spPr bwMode="auto">
            <a:xfrm>
              <a:off x="534107" y="272816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9"/>
            <p:cNvSpPr>
              <a:spLocks noChangeShapeType="1"/>
            </p:cNvSpPr>
            <p:nvPr/>
          </p:nvSpPr>
          <p:spPr bwMode="auto">
            <a:xfrm>
              <a:off x="534107" y="261456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>
              <a:off x="534107" y="250095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Rectangle 32"/>
            <p:cNvSpPr>
              <a:spLocks noChangeArrowheads="1"/>
            </p:cNvSpPr>
            <p:nvPr/>
          </p:nvSpPr>
          <p:spPr bwMode="auto">
            <a:xfrm>
              <a:off x="525823" y="1629964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534107" y="229267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534107" y="217906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534107" y="206545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534107" y="195185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534107" y="183824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534107" y="172463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144863" y="4449063"/>
              <a:ext cx="1547731" cy="6126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2000" dirty="0">
                <a:solidFill>
                  <a:srgbClr val="660066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逻辑地址空间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Rectangle 40"/>
            <p:cNvSpPr>
              <a:spLocks noChangeArrowheads="1"/>
            </p:cNvSpPr>
            <p:nvPr/>
          </p:nvSpPr>
          <p:spPr bwMode="auto">
            <a:xfrm>
              <a:off x="524639" y="1525824"/>
              <a:ext cx="728980" cy="113607"/>
            </a:xfrm>
            <a:prstGeom prst="rect">
              <a:avLst/>
            </a:prstGeom>
            <a:solidFill>
              <a:srgbClr val="F39FD1"/>
            </a:solidFill>
            <a:ln>
              <a:solidFill>
                <a:srgbClr val="11576A"/>
              </a:solidFill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6" name="Rectangle 42"/>
            <p:cNvSpPr>
              <a:spLocks noChangeArrowheads="1"/>
            </p:cNvSpPr>
            <p:nvPr/>
          </p:nvSpPr>
          <p:spPr bwMode="auto">
            <a:xfrm>
              <a:off x="525823" y="853648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>
              <a:off x="534107" y="151635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>
              <a:off x="534107" y="140275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45"/>
            <p:cNvSpPr>
              <a:spLocks noChangeShapeType="1"/>
            </p:cNvSpPr>
            <p:nvPr/>
          </p:nvSpPr>
          <p:spPr bwMode="auto">
            <a:xfrm>
              <a:off x="534107" y="128914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46"/>
            <p:cNvSpPr>
              <a:spLocks noChangeShapeType="1"/>
            </p:cNvSpPr>
            <p:nvPr/>
          </p:nvSpPr>
          <p:spPr bwMode="auto">
            <a:xfrm>
              <a:off x="534107" y="117553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47"/>
            <p:cNvSpPr>
              <a:spLocks noChangeShapeType="1"/>
            </p:cNvSpPr>
            <p:nvPr/>
          </p:nvSpPr>
          <p:spPr bwMode="auto">
            <a:xfrm>
              <a:off x="534107" y="106192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48"/>
            <p:cNvSpPr>
              <a:spLocks noChangeShapeType="1"/>
            </p:cNvSpPr>
            <p:nvPr/>
          </p:nvSpPr>
          <p:spPr bwMode="auto">
            <a:xfrm>
              <a:off x="534107" y="94832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49"/>
            <p:cNvSpPr>
              <a:spLocks noChangeArrowheads="1"/>
            </p:cNvSpPr>
            <p:nvPr/>
          </p:nvSpPr>
          <p:spPr bwMode="auto">
            <a:xfrm>
              <a:off x="1200366" y="1573161"/>
              <a:ext cx="81727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(3,1023)</a:t>
              </a:r>
              <a:endParaRPr lang="zh-CN" altLang="en-US" sz="120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Rectangle 50"/>
            <p:cNvSpPr>
              <a:spLocks noChangeArrowheads="1"/>
            </p:cNvSpPr>
            <p:nvPr/>
          </p:nvSpPr>
          <p:spPr bwMode="auto">
            <a:xfrm>
              <a:off x="1344742" y="1371981"/>
              <a:ext cx="87217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(4,0)</a:t>
              </a:r>
              <a:endParaRPr lang="zh-CN" altLang="en-US" sz="120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3" name="Rectangle 89"/>
            <p:cNvSpPr>
              <a:spLocks noChangeArrowheads="1"/>
            </p:cNvSpPr>
            <p:nvPr/>
          </p:nvSpPr>
          <p:spPr bwMode="auto">
            <a:xfrm>
              <a:off x="1225898" y="4455952"/>
              <a:ext cx="533543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83768" y="214296"/>
            <a:ext cx="48461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非连续分配的设计目标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0" name="Text Box 1"/>
          <p:cNvSpPr>
            <a:spLocks noChangeArrowheads="1"/>
          </p:cNvSpPr>
          <p:nvPr/>
        </p:nvSpPr>
        <p:spPr bwMode="auto">
          <a:xfrm>
            <a:off x="323528" y="267494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43745" y="1275706"/>
            <a:ext cx="7358114" cy="1427999"/>
            <a:chOff x="968180" y="1285866"/>
            <a:chExt cx="7358114" cy="1427999"/>
          </a:xfrm>
        </p:grpSpPr>
        <p:sp>
          <p:nvSpPr>
            <p:cNvPr id="38" name="TextBox 37"/>
            <p:cNvSpPr txBox="1"/>
            <p:nvPr/>
          </p:nvSpPr>
          <p:spPr>
            <a:xfrm>
              <a:off x="1119246" y="128586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分配给程序的物理内存必须连续</a:t>
              </a: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8180" y="1414529"/>
              <a:ext cx="151066" cy="148997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119246" y="163564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 defTabSz="-635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存在外碎片和内碎片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8180" y="1764309"/>
              <a:ext cx="151066" cy="148997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119246" y="1994753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内存分配的动态修改困难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8180" y="2131508"/>
              <a:ext cx="151066" cy="14899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19246" y="2344533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内存利用率较低</a:t>
              </a:r>
            </a:p>
          </p:txBody>
        </p:sp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8180" y="2481288"/>
              <a:ext cx="151066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899600" y="3220257"/>
            <a:ext cx="7358114" cy="1056254"/>
            <a:chOff x="968180" y="3159975"/>
            <a:chExt cx="7358114" cy="1056254"/>
          </a:xfrm>
        </p:grpSpPr>
        <p:sp>
          <p:nvSpPr>
            <p:cNvPr id="50" name="TextBox 49"/>
            <p:cNvSpPr txBox="1"/>
            <p:nvPr/>
          </p:nvSpPr>
          <p:spPr>
            <a:xfrm>
              <a:off x="1119246" y="3159975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允许一个程序的使用非连续的物理地址空间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8180" y="3272454"/>
              <a:ext cx="151066" cy="148997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119246" y="3509755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允许共享代码与数据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8180" y="3597958"/>
              <a:ext cx="151066" cy="148997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119246" y="3846897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支持动态加载和动态链接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8180" y="3957065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20709" y="928676"/>
            <a:ext cx="8566529" cy="384721"/>
            <a:chOff x="520709" y="928676"/>
            <a:chExt cx="8566529" cy="384721"/>
          </a:xfrm>
        </p:grpSpPr>
        <p:sp>
          <p:nvSpPr>
            <p:cNvPr id="37" name="TextBox 36"/>
            <p:cNvSpPr txBox="1"/>
            <p:nvPr/>
          </p:nvSpPr>
          <p:spPr>
            <a:xfrm>
              <a:off x="871900" y="928676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连续分配的缺点</a:t>
              </a:r>
              <a:endPara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60" name="矩形 8"/>
            <p:cNvSpPr>
              <a:spLocks noChangeArrowheads="1"/>
            </p:cNvSpPr>
            <p:nvPr/>
          </p:nvSpPr>
          <p:spPr bwMode="auto">
            <a:xfrm>
              <a:off x="520709" y="9291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5614" y="2788137"/>
            <a:ext cx="8568952" cy="384721"/>
            <a:chOff x="520709" y="2802785"/>
            <a:chExt cx="8568952" cy="384721"/>
          </a:xfrm>
        </p:grpSpPr>
        <p:sp>
          <p:nvSpPr>
            <p:cNvPr id="49" name="TextBox 48"/>
            <p:cNvSpPr txBox="1"/>
            <p:nvPr/>
          </p:nvSpPr>
          <p:spPr>
            <a:xfrm>
              <a:off x="874323" y="2802785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非连续分配的设计目标：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提高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内存利用效率和管理灵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活性</a:t>
              </a:r>
            </a:p>
          </p:txBody>
        </p:sp>
        <p:sp>
          <p:nvSpPr>
            <p:cNvPr id="61" name="矩形 8"/>
            <p:cNvSpPr>
              <a:spLocks noChangeArrowheads="1"/>
            </p:cNvSpPr>
            <p:nvPr/>
          </p:nvSpPr>
          <p:spPr bwMode="auto">
            <a:xfrm>
              <a:off x="520709" y="28094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14546" y="214313"/>
            <a:ext cx="571503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页式存储管理机制的性能问题</a:t>
            </a:r>
            <a:endParaRPr lang="zh-CN" altLang="en-US" sz="3200" b="1" dirty="0" smtClean="0">
              <a:solidFill>
                <a:srgbClr val="99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8825" y="771525"/>
            <a:ext cx="8061325" cy="1419282"/>
            <a:chOff x="758825" y="771525"/>
            <a:chExt cx="8061325" cy="1419282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16013" y="771525"/>
              <a:ext cx="6858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内存访问性能问题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042988" y="1103313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1680" lvl="1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访问一个内存单元需要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2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次内存访问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2319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6" name="TextBox 9"/>
            <p:cNvSpPr txBox="1">
              <a:spLocks noChangeArrowheads="1"/>
            </p:cNvSpPr>
            <p:nvPr/>
          </p:nvSpPr>
          <p:spPr bwMode="auto">
            <a:xfrm>
              <a:off x="1042988" y="1790697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第二次访问：访问数据</a:t>
              </a:r>
            </a:p>
          </p:txBody>
        </p:sp>
        <p:pic>
          <p:nvPicPr>
            <p:cNvPr id="20487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90023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1042988" y="1462080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第一次访问：获取页表项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59066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758825" y="2228007"/>
            <a:ext cx="8061325" cy="1090665"/>
            <a:chOff x="758825" y="2228007"/>
            <a:chExt cx="8061325" cy="1090665"/>
          </a:xfrm>
        </p:grpSpPr>
        <p:sp>
          <p:nvSpPr>
            <p:cNvPr id="95" name="TextBox 4"/>
            <p:cNvSpPr txBox="1">
              <a:spLocks noChangeArrowheads="1"/>
            </p:cNvSpPr>
            <p:nvPr/>
          </p:nvSpPr>
          <p:spPr bwMode="auto">
            <a:xfrm>
              <a:off x="1116013" y="2228007"/>
              <a:ext cx="6858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页表大小问题：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96" name="矩形 6"/>
            <p:cNvSpPr>
              <a:spLocks noChangeArrowheads="1"/>
            </p:cNvSpPr>
            <p:nvPr/>
          </p:nvSpPr>
          <p:spPr bwMode="auto">
            <a:xfrm>
              <a:off x="758825" y="225023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97" name="TextBox 7"/>
            <p:cNvSpPr txBox="1">
              <a:spLocks noChangeArrowheads="1"/>
            </p:cNvSpPr>
            <p:nvPr/>
          </p:nvSpPr>
          <p:spPr bwMode="auto">
            <a:xfrm>
              <a:off x="1042988" y="2559795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页表可能非常大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9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26883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" name="TextBox 7"/>
            <p:cNvSpPr txBox="1">
              <a:spLocks noChangeArrowheads="1"/>
            </p:cNvSpPr>
            <p:nvPr/>
          </p:nvSpPr>
          <p:spPr bwMode="auto">
            <a:xfrm>
              <a:off x="1042988" y="2918562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64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位机器如果每页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1024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字节，那么一个页表的大小会是多少？</a:t>
              </a:r>
            </a:p>
          </p:txBody>
        </p:sp>
        <p:pic>
          <p:nvPicPr>
            <p:cNvPr id="10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304714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58825" y="3347717"/>
            <a:ext cx="8061325" cy="1090665"/>
            <a:chOff x="758825" y="3347717"/>
            <a:chExt cx="8061325" cy="1090665"/>
          </a:xfrm>
        </p:grpSpPr>
        <p:sp>
          <p:nvSpPr>
            <p:cNvPr id="103" name="TextBox 4"/>
            <p:cNvSpPr txBox="1">
              <a:spLocks noChangeArrowheads="1"/>
            </p:cNvSpPr>
            <p:nvPr/>
          </p:nvSpPr>
          <p:spPr bwMode="auto">
            <a:xfrm>
              <a:off x="1116013" y="3347717"/>
              <a:ext cx="6858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如何处理?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104" name="矩形 6"/>
            <p:cNvSpPr>
              <a:spLocks noChangeArrowheads="1"/>
            </p:cNvSpPr>
            <p:nvPr/>
          </p:nvSpPr>
          <p:spPr bwMode="auto">
            <a:xfrm>
              <a:off x="758825" y="336994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05" name="TextBox 7"/>
            <p:cNvSpPr txBox="1">
              <a:spLocks noChangeArrowheads="1"/>
            </p:cNvSpPr>
            <p:nvPr/>
          </p:nvSpPr>
          <p:spPr bwMode="auto">
            <a:xfrm>
              <a:off x="1042988" y="3679505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缓存（Caching）</a:t>
              </a:r>
            </a:p>
          </p:txBody>
        </p:sp>
        <p:pic>
          <p:nvPicPr>
            <p:cNvPr id="106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38080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7"/>
            <p:cNvSpPr txBox="1">
              <a:spLocks noChangeArrowheads="1"/>
            </p:cNvSpPr>
            <p:nvPr/>
          </p:nvSpPr>
          <p:spPr bwMode="auto">
            <a:xfrm>
              <a:off x="1042988" y="4038272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间接（Indirection）访问</a:t>
              </a:r>
            </a:p>
          </p:txBody>
        </p:sp>
        <p:pic>
          <p:nvPicPr>
            <p:cNvPr id="10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416685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29058" y="214313"/>
            <a:ext cx="164307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述</a:t>
            </a:r>
          </a:p>
        </p:txBody>
      </p:sp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1116013" y="2004449"/>
            <a:ext cx="68580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页表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charset="0"/>
            </a:endParaRPr>
          </a:p>
        </p:txBody>
      </p:sp>
      <p:sp>
        <p:nvSpPr>
          <p:cNvPr id="20483" name="矩形 6"/>
          <p:cNvSpPr>
            <a:spLocks noChangeArrowheads="1"/>
          </p:cNvSpPr>
          <p:nvPr/>
        </p:nvSpPr>
        <p:spPr bwMode="auto">
          <a:xfrm>
            <a:off x="758825" y="2026674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0484" name="TextBox 7"/>
          <p:cNvSpPr txBox="1">
            <a:spLocks noChangeArrowheads="1"/>
          </p:cNvSpPr>
          <p:nvPr/>
        </p:nvSpPr>
        <p:spPr bwMode="auto">
          <a:xfrm>
            <a:off x="1042988" y="2336237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页表概述</a:t>
            </a:r>
          </a:p>
        </p:txBody>
      </p:sp>
      <p:pic>
        <p:nvPicPr>
          <p:cNvPr id="20485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2225" y="2464824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Box 9"/>
          <p:cNvSpPr txBox="1">
            <a:spLocks noChangeArrowheads="1"/>
          </p:cNvSpPr>
          <p:nvPr/>
        </p:nvSpPr>
        <p:spPr bwMode="auto">
          <a:xfrm>
            <a:off x="1042988" y="3023621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多级页表</a:t>
            </a:r>
          </a:p>
        </p:txBody>
      </p:sp>
      <p:pic>
        <p:nvPicPr>
          <p:cNvPr id="20487" name="图片 10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2225" y="313315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1042988" y="2670082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快表</a:t>
            </a:r>
          </a:p>
        </p:txBody>
      </p:sp>
      <p:pic>
        <p:nvPicPr>
          <p:cNvPr id="39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2225" y="279866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4"/>
          <p:cNvSpPr txBox="1">
            <a:spLocks noChangeArrowheads="1"/>
          </p:cNvSpPr>
          <p:nvPr/>
        </p:nvSpPr>
        <p:spPr bwMode="auto">
          <a:xfrm>
            <a:off x="1116013" y="928676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非连续内存分配的需求背景</a:t>
            </a: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758825" y="92867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1116013" y="1285866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段式存储管理</a:t>
            </a:r>
          </a:p>
        </p:txBody>
      </p:sp>
      <p:sp>
        <p:nvSpPr>
          <p:cNvPr id="28" name="矩形 6"/>
          <p:cNvSpPr>
            <a:spLocks noChangeArrowheads="1"/>
          </p:cNvSpPr>
          <p:nvPr/>
        </p:nvSpPr>
        <p:spPr bwMode="auto">
          <a:xfrm>
            <a:off x="758825" y="128586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1116013" y="1647259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页式存储管理</a:t>
            </a:r>
          </a:p>
        </p:txBody>
      </p:sp>
      <p:sp>
        <p:nvSpPr>
          <p:cNvPr id="33" name="矩形 6"/>
          <p:cNvSpPr>
            <a:spLocks noChangeArrowheads="1"/>
          </p:cNvSpPr>
          <p:nvPr/>
        </p:nvSpPr>
        <p:spPr bwMode="auto">
          <a:xfrm>
            <a:off x="758825" y="1647259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1042988" y="3371015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反置页表</a:t>
            </a:r>
          </a:p>
        </p:txBody>
      </p:sp>
      <p:pic>
        <p:nvPicPr>
          <p:cNvPr id="35" name="图片 10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2225" y="348055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1116013" y="3732408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段页式存储管理</a:t>
            </a:r>
          </a:p>
        </p:txBody>
      </p:sp>
      <p:sp>
        <p:nvSpPr>
          <p:cNvPr id="37" name="矩形 6"/>
          <p:cNvSpPr>
            <a:spLocks noChangeArrowheads="1"/>
          </p:cNvSpPr>
          <p:nvPr/>
        </p:nvSpPr>
        <p:spPr bwMode="auto">
          <a:xfrm>
            <a:off x="758825" y="3732408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236841" y="2513685"/>
            <a:ext cx="457245" cy="1532651"/>
            <a:chOff x="5223938" y="2535823"/>
            <a:chExt cx="457245" cy="1532651"/>
          </a:xfrm>
        </p:grpSpPr>
        <p:sp>
          <p:nvSpPr>
            <p:cNvPr id="135" name="AutoShape 51"/>
            <p:cNvSpPr>
              <a:spLocks noChangeArrowheads="1"/>
            </p:cNvSpPr>
            <p:nvPr/>
          </p:nvSpPr>
          <p:spPr bwMode="auto">
            <a:xfrm>
              <a:off x="5494067" y="3930071"/>
              <a:ext cx="185885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53"/>
            <p:cNvSpPr>
              <a:spLocks noChangeShapeType="1"/>
            </p:cNvSpPr>
            <p:nvPr/>
          </p:nvSpPr>
          <p:spPr bwMode="auto">
            <a:xfrm flipH="1">
              <a:off x="5223938" y="4067464"/>
              <a:ext cx="276807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81"/>
            <p:cNvSpPr>
              <a:spLocks noChangeShapeType="1"/>
            </p:cNvSpPr>
            <p:nvPr/>
          </p:nvSpPr>
          <p:spPr bwMode="auto">
            <a:xfrm>
              <a:off x="5680173" y="2535823"/>
              <a:ext cx="1010" cy="141434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8825" y="793750"/>
            <a:ext cx="7268976" cy="400110"/>
            <a:chOff x="758825" y="793750"/>
            <a:chExt cx="7268976" cy="400110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69801" y="798419"/>
              <a:ext cx="6858000" cy="353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lvl="1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缓存近期访问的页表项</a:t>
              </a: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44275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2225" y="1098913"/>
            <a:ext cx="7137427" cy="353943"/>
            <a:chOff x="1292225" y="1098913"/>
            <a:chExt cx="7137427" cy="353943"/>
          </a:xfrm>
        </p:grpSpPr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509746" y="1098913"/>
              <a:ext cx="6919906" cy="353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使用关联存储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(associative memory)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实现，具备快速访问性能</a:t>
              </a: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21405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292225" y="1374954"/>
            <a:ext cx="6565923" cy="353943"/>
            <a:chOff x="1292225" y="1374954"/>
            <a:chExt cx="6565923" cy="353943"/>
          </a:xfrm>
        </p:grpSpPr>
        <p:sp>
          <p:nvSpPr>
            <p:cNvPr id="179" name="TextBox 7"/>
            <p:cNvSpPr txBox="1">
              <a:spLocks noChangeArrowheads="1"/>
            </p:cNvSpPr>
            <p:nvPr/>
          </p:nvSpPr>
          <p:spPr bwMode="auto">
            <a:xfrm>
              <a:off x="1509746" y="1374954"/>
              <a:ext cx="6348402" cy="353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如果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命中，物理页号可以很快被获取</a:t>
              </a:r>
            </a:p>
          </p:txBody>
        </p:sp>
        <p:pic>
          <p:nvPicPr>
            <p:cNvPr id="180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49009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292225" y="1669112"/>
            <a:ext cx="6565923" cy="353943"/>
            <a:chOff x="1292225" y="1669112"/>
            <a:chExt cx="6565923" cy="353943"/>
          </a:xfrm>
        </p:grpSpPr>
        <p:sp>
          <p:nvSpPr>
            <p:cNvPr id="181" name="TextBox 7"/>
            <p:cNvSpPr txBox="1">
              <a:spLocks noChangeArrowheads="1"/>
            </p:cNvSpPr>
            <p:nvPr/>
          </p:nvSpPr>
          <p:spPr bwMode="auto">
            <a:xfrm>
              <a:off x="1509746" y="1669112"/>
              <a:ext cx="6348402" cy="353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如果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未命中，对应的表项被更新到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中</a:t>
              </a:r>
            </a:p>
          </p:txBody>
        </p:sp>
        <p:pic>
          <p:nvPicPr>
            <p:cNvPr id="18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77080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组合 6"/>
          <p:cNvGrpSpPr/>
          <p:nvPr/>
        </p:nvGrpSpPr>
        <p:grpSpPr>
          <a:xfrm>
            <a:off x="1000100" y="1928774"/>
            <a:ext cx="5572029" cy="1249047"/>
            <a:chOff x="1000100" y="1928774"/>
            <a:chExt cx="5572029" cy="1249047"/>
          </a:xfrm>
        </p:grpSpPr>
        <p:sp>
          <p:nvSpPr>
            <p:cNvPr id="99" name="Rectangle 15"/>
            <p:cNvSpPr>
              <a:spLocks noChangeArrowheads="1"/>
            </p:cNvSpPr>
            <p:nvPr/>
          </p:nvSpPr>
          <p:spPr bwMode="auto">
            <a:xfrm>
              <a:off x="2002264" y="296528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0" name="Rectangle 16"/>
            <p:cNvSpPr>
              <a:spLocks noChangeArrowheads="1"/>
            </p:cNvSpPr>
            <p:nvPr/>
          </p:nvSpPr>
          <p:spPr bwMode="auto">
            <a:xfrm>
              <a:off x="1000100" y="296528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</a:p>
          </p:txBody>
        </p:sp>
        <p:sp>
          <p:nvSpPr>
            <p:cNvPr id="101" name="Rectangle 17"/>
            <p:cNvSpPr>
              <a:spLocks noChangeArrowheads="1"/>
            </p:cNvSpPr>
            <p:nvPr/>
          </p:nvSpPr>
          <p:spPr bwMode="auto">
            <a:xfrm>
              <a:off x="1468854" y="296528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102" name="Rectangle 18"/>
            <p:cNvSpPr>
              <a:spLocks noChangeArrowheads="1"/>
            </p:cNvSpPr>
            <p:nvPr/>
          </p:nvSpPr>
          <p:spPr bwMode="auto">
            <a:xfrm>
              <a:off x="1086981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Rectangle 19"/>
            <p:cNvSpPr>
              <a:spLocks noChangeArrowheads="1"/>
            </p:cNvSpPr>
            <p:nvPr/>
          </p:nvSpPr>
          <p:spPr bwMode="auto">
            <a:xfrm>
              <a:off x="1192047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20"/>
            <p:cNvSpPr>
              <a:spLocks noChangeArrowheads="1"/>
            </p:cNvSpPr>
            <p:nvPr/>
          </p:nvSpPr>
          <p:spPr bwMode="auto">
            <a:xfrm>
              <a:off x="1296102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21"/>
            <p:cNvSpPr>
              <a:spLocks noChangeArrowheads="1"/>
            </p:cNvSpPr>
            <p:nvPr/>
          </p:nvSpPr>
          <p:spPr bwMode="auto">
            <a:xfrm>
              <a:off x="1720405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Rectangle 22"/>
            <p:cNvSpPr>
              <a:spLocks noChangeArrowheads="1"/>
            </p:cNvSpPr>
            <p:nvPr/>
          </p:nvSpPr>
          <p:spPr bwMode="auto">
            <a:xfrm>
              <a:off x="1825471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23"/>
            <p:cNvSpPr>
              <a:spLocks noChangeArrowheads="1"/>
            </p:cNvSpPr>
            <p:nvPr/>
          </p:nvSpPr>
          <p:spPr bwMode="auto">
            <a:xfrm>
              <a:off x="1929526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2034592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25"/>
            <p:cNvSpPr>
              <a:spLocks noChangeArrowheads="1"/>
            </p:cNvSpPr>
            <p:nvPr/>
          </p:nvSpPr>
          <p:spPr bwMode="auto">
            <a:xfrm>
              <a:off x="1315297" y="296528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110" name="Rectangle 26"/>
            <p:cNvSpPr>
              <a:spLocks noChangeArrowheads="1"/>
            </p:cNvSpPr>
            <p:nvPr/>
          </p:nvSpPr>
          <p:spPr bwMode="auto">
            <a:xfrm>
              <a:off x="1401167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Rectangle 27"/>
            <p:cNvSpPr>
              <a:spLocks noChangeArrowheads="1"/>
            </p:cNvSpPr>
            <p:nvPr/>
          </p:nvSpPr>
          <p:spPr bwMode="auto">
            <a:xfrm>
              <a:off x="1506233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28"/>
            <p:cNvSpPr>
              <a:spLocks noChangeArrowheads="1"/>
            </p:cNvSpPr>
            <p:nvPr/>
          </p:nvSpPr>
          <p:spPr bwMode="auto">
            <a:xfrm>
              <a:off x="1611299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29"/>
            <p:cNvSpPr>
              <a:spLocks noChangeArrowheads="1"/>
            </p:cNvSpPr>
            <p:nvPr/>
          </p:nvSpPr>
          <p:spPr bwMode="auto">
            <a:xfrm>
              <a:off x="1272571" y="2500312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114" name="Rectangle 30"/>
            <p:cNvSpPr>
              <a:spLocks noChangeArrowheads="1"/>
            </p:cNvSpPr>
            <p:nvPr/>
          </p:nvSpPr>
          <p:spPr bwMode="auto">
            <a:xfrm>
              <a:off x="1712323" y="2561188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115" name="Rectangle 31"/>
            <p:cNvSpPr>
              <a:spLocks noChangeArrowheads="1"/>
            </p:cNvSpPr>
            <p:nvPr/>
          </p:nvSpPr>
          <p:spPr bwMode="auto">
            <a:xfrm>
              <a:off x="6327127" y="2326811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6" name="Rectangle 32"/>
            <p:cNvSpPr>
              <a:spLocks noChangeArrowheads="1"/>
            </p:cNvSpPr>
            <p:nvPr/>
          </p:nvSpPr>
          <p:spPr bwMode="auto">
            <a:xfrm>
              <a:off x="5485592" y="2326811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117" name="Rectangle 33"/>
            <p:cNvSpPr>
              <a:spLocks noChangeArrowheads="1"/>
            </p:cNvSpPr>
            <p:nvPr/>
          </p:nvSpPr>
          <p:spPr bwMode="auto">
            <a:xfrm>
              <a:off x="5793717" y="2326811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118" name="Rectangle 34"/>
            <p:cNvSpPr>
              <a:spLocks noChangeArrowheads="1"/>
            </p:cNvSpPr>
            <p:nvPr/>
          </p:nvSpPr>
          <p:spPr bwMode="auto">
            <a:xfrm>
              <a:off x="5619955" y="2184366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Rectangle 35"/>
            <p:cNvSpPr>
              <a:spLocks noChangeArrowheads="1"/>
            </p:cNvSpPr>
            <p:nvPr/>
          </p:nvSpPr>
          <p:spPr bwMode="auto">
            <a:xfrm>
              <a:off x="6044258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Rectangle 36"/>
            <p:cNvSpPr>
              <a:spLocks noChangeArrowheads="1"/>
            </p:cNvSpPr>
            <p:nvPr/>
          </p:nvSpPr>
          <p:spPr bwMode="auto">
            <a:xfrm>
              <a:off x="6149324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Rectangle 37"/>
            <p:cNvSpPr>
              <a:spLocks noChangeArrowheads="1"/>
            </p:cNvSpPr>
            <p:nvPr/>
          </p:nvSpPr>
          <p:spPr bwMode="auto">
            <a:xfrm>
              <a:off x="6253379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358444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39"/>
            <p:cNvSpPr>
              <a:spLocks noChangeArrowheads="1"/>
            </p:cNvSpPr>
            <p:nvPr/>
          </p:nvSpPr>
          <p:spPr bwMode="auto">
            <a:xfrm>
              <a:off x="5639149" y="2326811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124" name="Rectangle 40"/>
            <p:cNvSpPr>
              <a:spLocks noChangeArrowheads="1"/>
            </p:cNvSpPr>
            <p:nvPr/>
          </p:nvSpPr>
          <p:spPr bwMode="auto">
            <a:xfrm>
              <a:off x="5725020" y="2184366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41"/>
            <p:cNvSpPr>
              <a:spLocks noChangeArrowheads="1"/>
            </p:cNvSpPr>
            <p:nvPr/>
          </p:nvSpPr>
          <p:spPr bwMode="auto">
            <a:xfrm>
              <a:off x="5830086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42"/>
            <p:cNvSpPr>
              <a:spLocks noChangeArrowheads="1"/>
            </p:cNvSpPr>
            <p:nvPr/>
          </p:nvSpPr>
          <p:spPr bwMode="auto">
            <a:xfrm>
              <a:off x="5935151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43"/>
            <p:cNvSpPr>
              <a:spLocks noChangeArrowheads="1"/>
            </p:cNvSpPr>
            <p:nvPr/>
          </p:nvSpPr>
          <p:spPr bwMode="auto">
            <a:xfrm>
              <a:off x="5640160" y="1928774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128" name="Rectangle 44"/>
            <p:cNvSpPr>
              <a:spLocks noChangeArrowheads="1"/>
            </p:cNvSpPr>
            <p:nvPr/>
          </p:nvSpPr>
          <p:spPr bwMode="auto">
            <a:xfrm>
              <a:off x="6036176" y="1928774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129" name="Rectangle 45"/>
            <p:cNvSpPr>
              <a:spLocks noChangeArrowheads="1"/>
            </p:cNvSpPr>
            <p:nvPr/>
          </p:nvSpPr>
          <p:spPr bwMode="auto">
            <a:xfrm>
              <a:off x="4643438" y="2143122"/>
              <a:ext cx="900630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Rectangle 50"/>
            <p:cNvSpPr>
              <a:spLocks noChangeArrowheads="1"/>
            </p:cNvSpPr>
            <p:nvPr/>
          </p:nvSpPr>
          <p:spPr bwMode="auto">
            <a:xfrm>
              <a:off x="2225528" y="2691509"/>
              <a:ext cx="90063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Oval 54"/>
            <p:cNvSpPr>
              <a:spLocks noChangeArrowheads="1"/>
            </p:cNvSpPr>
            <p:nvPr/>
          </p:nvSpPr>
          <p:spPr bwMode="auto">
            <a:xfrm>
              <a:off x="1337522" y="2071218"/>
              <a:ext cx="493000" cy="460672"/>
            </a:xfrm>
            <a:prstGeom prst="ellipse">
              <a:avLst/>
            </a:prstGeom>
            <a:noFill/>
            <a:ln w="28440">
              <a:solidFill>
                <a:srgbClr val="11576A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139" name="Line 55"/>
            <p:cNvSpPr>
              <a:spLocks noChangeShapeType="1"/>
            </p:cNvSpPr>
            <p:nvPr/>
          </p:nvSpPr>
          <p:spPr bwMode="auto">
            <a:xfrm flipH="1">
              <a:off x="1578971" y="2564218"/>
              <a:ext cx="10102" cy="250541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64784" y="3049137"/>
            <a:ext cx="2829697" cy="1617403"/>
            <a:chOff x="1264784" y="3049137"/>
            <a:chExt cx="2829697" cy="1617403"/>
          </a:xfrm>
        </p:grpSpPr>
        <p:sp>
          <p:nvSpPr>
            <p:cNvPr id="132" name="Line 48"/>
            <p:cNvSpPr>
              <a:spLocks noChangeShapeType="1"/>
            </p:cNvSpPr>
            <p:nvPr/>
          </p:nvSpPr>
          <p:spPr bwMode="auto">
            <a:xfrm>
              <a:off x="1264784" y="3049137"/>
              <a:ext cx="1010" cy="1252705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56"/>
            <p:cNvSpPr>
              <a:spLocks noChangeShapeType="1"/>
            </p:cNvSpPr>
            <p:nvPr/>
          </p:nvSpPr>
          <p:spPr bwMode="auto">
            <a:xfrm flipH="1">
              <a:off x="1522396" y="4666540"/>
              <a:ext cx="2572085" cy="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AutoShape 57"/>
            <p:cNvSpPr>
              <a:spLocks noChangeArrowheads="1"/>
            </p:cNvSpPr>
            <p:nvPr/>
          </p:nvSpPr>
          <p:spPr bwMode="auto">
            <a:xfrm>
              <a:off x="1265794" y="4301842"/>
              <a:ext cx="274787" cy="3636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61614" y="3039238"/>
            <a:ext cx="2305821" cy="1018127"/>
            <a:chOff x="3361614" y="3026102"/>
            <a:chExt cx="2305821" cy="1018127"/>
          </a:xfrm>
        </p:grpSpPr>
        <p:sp>
          <p:nvSpPr>
            <p:cNvPr id="142" name="AutoShape 58"/>
            <p:cNvSpPr>
              <a:spLocks noChangeArrowheads="1"/>
            </p:cNvSpPr>
            <p:nvPr/>
          </p:nvSpPr>
          <p:spPr bwMode="auto">
            <a:xfrm>
              <a:off x="3495408" y="3897743"/>
              <a:ext cx="121230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Line 59"/>
            <p:cNvSpPr>
              <a:spLocks noChangeShapeType="1"/>
            </p:cNvSpPr>
            <p:nvPr/>
          </p:nvSpPr>
          <p:spPr bwMode="auto">
            <a:xfrm>
              <a:off x="3616637" y="3315841"/>
              <a:ext cx="1010" cy="58998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60"/>
            <p:cNvSpPr>
              <a:spLocks noChangeShapeType="1"/>
            </p:cNvSpPr>
            <p:nvPr/>
          </p:nvSpPr>
          <p:spPr bwMode="auto">
            <a:xfrm flipH="1">
              <a:off x="3361614" y="4043219"/>
              <a:ext cx="131332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61"/>
            <p:cNvSpPr>
              <a:spLocks noChangeShapeType="1"/>
            </p:cNvSpPr>
            <p:nvPr/>
          </p:nvSpPr>
          <p:spPr bwMode="auto">
            <a:xfrm flipH="1">
              <a:off x="3843128" y="3026102"/>
              <a:ext cx="1824307" cy="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AutoShape 62"/>
            <p:cNvSpPr>
              <a:spLocks noChangeArrowheads="1"/>
            </p:cNvSpPr>
            <p:nvPr/>
          </p:nvSpPr>
          <p:spPr bwMode="auto">
            <a:xfrm rot="10800000">
              <a:off x="3616637" y="3026321"/>
              <a:ext cx="230336" cy="2949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51720" y="3378477"/>
            <a:ext cx="1434431" cy="1259011"/>
            <a:chOff x="2051720" y="3378477"/>
            <a:chExt cx="1434431" cy="1259011"/>
          </a:xfrm>
        </p:grpSpPr>
        <p:sp>
          <p:nvSpPr>
            <p:cNvPr id="160" name="Rectangle 64"/>
            <p:cNvSpPr>
              <a:spLocks noChangeArrowheads="1"/>
            </p:cNvSpPr>
            <p:nvPr/>
          </p:nvSpPr>
          <p:spPr bwMode="auto">
            <a:xfrm>
              <a:off x="2234621" y="3606793"/>
              <a:ext cx="1091066" cy="678885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65"/>
            <p:cNvSpPr>
              <a:spLocks noChangeArrowheads="1"/>
            </p:cNvSpPr>
            <p:nvPr/>
          </p:nvSpPr>
          <p:spPr bwMode="auto">
            <a:xfrm>
              <a:off x="2051720" y="4301842"/>
              <a:ext cx="1434431" cy="3356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中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的快表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Rectangle 66"/>
            <p:cNvSpPr>
              <a:spLocks noChangeArrowheads="1"/>
            </p:cNvSpPr>
            <p:nvPr/>
          </p:nvSpPr>
          <p:spPr bwMode="auto">
            <a:xfrm>
              <a:off x="2247754" y="4124038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67"/>
            <p:cNvSpPr>
              <a:spLocks noChangeArrowheads="1"/>
            </p:cNvSpPr>
            <p:nvPr/>
          </p:nvSpPr>
          <p:spPr bwMode="auto">
            <a:xfrm>
              <a:off x="2247754" y="3954317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Rectangle 68"/>
            <p:cNvSpPr>
              <a:spLocks noChangeArrowheads="1"/>
            </p:cNvSpPr>
            <p:nvPr/>
          </p:nvSpPr>
          <p:spPr bwMode="auto">
            <a:xfrm>
              <a:off x="2247754" y="3784596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Rectangle 69"/>
            <p:cNvSpPr>
              <a:spLocks noChangeArrowheads="1"/>
            </p:cNvSpPr>
            <p:nvPr/>
          </p:nvSpPr>
          <p:spPr bwMode="auto">
            <a:xfrm>
              <a:off x="2246047" y="3614874"/>
              <a:ext cx="1075598" cy="165681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Rectangle 70"/>
            <p:cNvSpPr>
              <a:spLocks noChangeArrowheads="1"/>
            </p:cNvSpPr>
            <p:nvPr/>
          </p:nvSpPr>
          <p:spPr bwMode="auto">
            <a:xfrm>
              <a:off x="2974121" y="3900774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167" name="Line 71"/>
            <p:cNvSpPr>
              <a:spLocks noChangeShapeType="1"/>
            </p:cNvSpPr>
            <p:nvPr/>
          </p:nvSpPr>
          <p:spPr bwMode="auto">
            <a:xfrm>
              <a:off x="2784195" y="3602752"/>
              <a:ext cx="1010" cy="686967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Rectangle 72"/>
            <p:cNvSpPr>
              <a:spLocks noChangeArrowheads="1"/>
            </p:cNvSpPr>
            <p:nvPr/>
          </p:nvSpPr>
          <p:spPr bwMode="auto">
            <a:xfrm>
              <a:off x="2333625" y="3378477"/>
              <a:ext cx="46602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Key</a:t>
              </a:r>
            </a:p>
          </p:txBody>
        </p:sp>
        <p:sp>
          <p:nvSpPr>
            <p:cNvPr id="169" name="Rectangle 73"/>
            <p:cNvSpPr>
              <a:spLocks noChangeArrowheads="1"/>
            </p:cNvSpPr>
            <p:nvPr/>
          </p:nvSpPr>
          <p:spPr bwMode="auto">
            <a:xfrm>
              <a:off x="2814502" y="3378477"/>
              <a:ext cx="602920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Value</a:t>
              </a:r>
            </a:p>
          </p:txBody>
        </p:sp>
        <p:sp>
          <p:nvSpPr>
            <p:cNvPr id="170" name="Rectangle 74"/>
            <p:cNvSpPr>
              <a:spLocks noChangeArrowheads="1"/>
            </p:cNvSpPr>
            <p:nvPr/>
          </p:nvSpPr>
          <p:spPr bwMode="auto">
            <a:xfrm>
              <a:off x="2440711" y="3884610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07286" y="2505231"/>
            <a:ext cx="4324071" cy="738883"/>
            <a:chOff x="1807286" y="2505231"/>
            <a:chExt cx="4324071" cy="738883"/>
          </a:xfrm>
        </p:grpSpPr>
        <p:sp>
          <p:nvSpPr>
            <p:cNvPr id="95" name="Line 5"/>
            <p:cNvSpPr>
              <a:spLocks noChangeShapeType="1"/>
            </p:cNvSpPr>
            <p:nvPr/>
          </p:nvSpPr>
          <p:spPr bwMode="auto">
            <a:xfrm flipH="1">
              <a:off x="1934577" y="3243104"/>
              <a:ext cx="4051086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AutoShape 46"/>
            <p:cNvSpPr>
              <a:spLocks noChangeArrowheads="1"/>
            </p:cNvSpPr>
            <p:nvPr/>
          </p:nvSpPr>
          <p:spPr bwMode="auto">
            <a:xfrm>
              <a:off x="5968489" y="3073382"/>
              <a:ext cx="161639" cy="1697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AutoShape 47"/>
            <p:cNvSpPr>
              <a:spLocks noChangeArrowheads="1"/>
            </p:cNvSpPr>
            <p:nvPr/>
          </p:nvSpPr>
          <p:spPr bwMode="auto">
            <a:xfrm>
              <a:off x="1807286" y="3049137"/>
              <a:ext cx="145475" cy="1939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77"/>
            <p:cNvSpPr>
              <a:spLocks noChangeShapeType="1"/>
            </p:cNvSpPr>
            <p:nvPr/>
          </p:nvSpPr>
          <p:spPr bwMode="auto">
            <a:xfrm>
              <a:off x="6130347" y="2505231"/>
              <a:ext cx="1010" cy="565738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81249" y="3505768"/>
            <a:ext cx="2340740" cy="72738"/>
            <a:chOff x="3381249" y="3505768"/>
            <a:chExt cx="2340740" cy="72738"/>
          </a:xfrm>
        </p:grpSpPr>
        <p:sp>
          <p:nvSpPr>
            <p:cNvPr id="87" name="Line 4"/>
            <p:cNvSpPr>
              <a:spLocks noChangeShapeType="1"/>
            </p:cNvSpPr>
            <p:nvPr/>
          </p:nvSpPr>
          <p:spPr bwMode="auto">
            <a:xfrm flipH="1">
              <a:off x="3381249" y="3542137"/>
              <a:ext cx="2313463" cy="10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prstDash val="dash"/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Oval 78"/>
            <p:cNvSpPr>
              <a:spLocks noChangeArrowheads="1"/>
            </p:cNvSpPr>
            <p:nvPr/>
          </p:nvSpPr>
          <p:spPr bwMode="auto">
            <a:xfrm>
              <a:off x="5649251" y="3505768"/>
              <a:ext cx="72738" cy="72738"/>
            </a:xfrm>
            <a:prstGeom prst="ellipse">
              <a:avLst/>
            </a:prstGeom>
            <a:solidFill>
              <a:srgbClr val="C00000"/>
            </a:solidFill>
            <a:ln w="12600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86182" y="3647202"/>
            <a:ext cx="1551337" cy="1365086"/>
            <a:chOff x="3786182" y="3647202"/>
            <a:chExt cx="1551337" cy="1365086"/>
          </a:xfrm>
        </p:grpSpPr>
        <p:sp>
          <p:nvSpPr>
            <p:cNvPr id="148" name="Rectangle 75"/>
            <p:cNvSpPr>
              <a:spLocks noChangeArrowheads="1"/>
            </p:cNvSpPr>
            <p:nvPr/>
          </p:nvSpPr>
          <p:spPr bwMode="auto">
            <a:xfrm>
              <a:off x="3786182" y="4283657"/>
              <a:ext cx="189926" cy="243313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84" name="Rectangle 3"/>
            <p:cNvSpPr>
              <a:spLocks noChangeArrowheads="1"/>
            </p:cNvSpPr>
            <p:nvPr/>
          </p:nvSpPr>
          <p:spPr bwMode="auto">
            <a:xfrm>
              <a:off x="4085391" y="3647202"/>
              <a:ext cx="1091066" cy="1002164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7"/>
            <p:cNvSpPr>
              <a:spLocks noChangeArrowheads="1"/>
            </p:cNvSpPr>
            <p:nvPr/>
          </p:nvSpPr>
          <p:spPr bwMode="auto">
            <a:xfrm>
              <a:off x="3923928" y="4676642"/>
              <a:ext cx="1413591" cy="3356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内存中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的页表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Rectangle 9"/>
            <p:cNvSpPr>
              <a:spLocks noChangeArrowheads="1"/>
            </p:cNvSpPr>
            <p:nvPr/>
          </p:nvSpPr>
          <p:spPr bwMode="auto">
            <a:xfrm>
              <a:off x="4098524" y="4498840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Rectangle 10"/>
            <p:cNvSpPr>
              <a:spLocks noChangeArrowheads="1"/>
            </p:cNvSpPr>
            <p:nvPr/>
          </p:nvSpPr>
          <p:spPr bwMode="auto">
            <a:xfrm>
              <a:off x="4098524" y="4329118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Rectangle 11"/>
            <p:cNvSpPr>
              <a:spLocks noChangeArrowheads="1"/>
            </p:cNvSpPr>
            <p:nvPr/>
          </p:nvSpPr>
          <p:spPr bwMode="auto">
            <a:xfrm>
              <a:off x="4098524" y="4159397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Rectangle 12"/>
            <p:cNvSpPr>
              <a:spLocks noChangeArrowheads="1"/>
            </p:cNvSpPr>
            <p:nvPr/>
          </p:nvSpPr>
          <p:spPr bwMode="auto">
            <a:xfrm>
              <a:off x="4098524" y="3989676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Rectangle 13"/>
            <p:cNvSpPr>
              <a:spLocks noChangeArrowheads="1"/>
            </p:cNvSpPr>
            <p:nvPr/>
          </p:nvSpPr>
          <p:spPr bwMode="auto">
            <a:xfrm>
              <a:off x="4098524" y="3819954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Rectangle 14"/>
            <p:cNvSpPr>
              <a:spLocks noChangeArrowheads="1"/>
            </p:cNvSpPr>
            <p:nvPr/>
          </p:nvSpPr>
          <p:spPr bwMode="auto">
            <a:xfrm>
              <a:off x="4098524" y="3650233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76"/>
            <p:cNvSpPr>
              <a:spLocks noChangeShapeType="1"/>
            </p:cNvSpPr>
            <p:nvPr/>
          </p:nvSpPr>
          <p:spPr bwMode="auto">
            <a:xfrm flipV="1">
              <a:off x="4020735" y="4166469"/>
              <a:ext cx="1010" cy="511184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Rectangle 79"/>
            <p:cNvSpPr>
              <a:spLocks noChangeArrowheads="1"/>
            </p:cNvSpPr>
            <p:nvPr/>
          </p:nvSpPr>
          <p:spPr bwMode="auto">
            <a:xfrm>
              <a:off x="4525858" y="3944214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5794" y="3582546"/>
            <a:ext cx="920335" cy="711213"/>
            <a:chOff x="1265794" y="3582546"/>
            <a:chExt cx="920335" cy="711213"/>
          </a:xfrm>
        </p:grpSpPr>
        <p:sp>
          <p:nvSpPr>
            <p:cNvPr id="96" name="Line 6"/>
            <p:cNvSpPr>
              <a:spLocks noChangeShapeType="1"/>
            </p:cNvSpPr>
            <p:nvPr/>
          </p:nvSpPr>
          <p:spPr bwMode="auto">
            <a:xfrm flipH="1">
              <a:off x="1522397" y="3946235"/>
              <a:ext cx="398037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AutoShape 49"/>
            <p:cNvSpPr>
              <a:spLocks noChangeArrowheads="1"/>
            </p:cNvSpPr>
            <p:nvPr/>
          </p:nvSpPr>
          <p:spPr bwMode="auto">
            <a:xfrm>
              <a:off x="1265794" y="3582546"/>
              <a:ext cx="274787" cy="3636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AutoShape 80"/>
            <p:cNvSpPr/>
            <p:nvPr/>
          </p:nvSpPr>
          <p:spPr bwMode="auto">
            <a:xfrm>
              <a:off x="1984080" y="3598710"/>
              <a:ext cx="202049" cy="695049"/>
            </a:xfrm>
            <a:prstGeom prst="leftBrace">
              <a:avLst>
                <a:gd name="adj1" fmla="val 28667"/>
                <a:gd name="adj2" fmla="val 50000"/>
              </a:avLst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" name="TextBox 5"/>
          <p:cNvSpPr txBox="1">
            <a:spLocks noChangeArrowheads="1"/>
          </p:cNvSpPr>
          <p:nvPr/>
        </p:nvSpPr>
        <p:spPr bwMode="auto">
          <a:xfrm>
            <a:off x="1599157" y="228091"/>
            <a:ext cx="821537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快表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Translation Look-aside Buffer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, 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TLB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endParaRPr lang="zh-CN" altLang="en-US" sz="2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233015" y="2523787"/>
            <a:ext cx="458569" cy="1526025"/>
            <a:chOff x="5389241" y="2672711"/>
            <a:chExt cx="458569" cy="1526025"/>
          </a:xfrm>
        </p:grpSpPr>
        <p:sp>
          <p:nvSpPr>
            <p:cNvPr id="177" name="Line 52"/>
            <p:cNvSpPr>
              <a:spLocks noChangeShapeType="1"/>
            </p:cNvSpPr>
            <p:nvPr/>
          </p:nvSpPr>
          <p:spPr bwMode="auto">
            <a:xfrm>
              <a:off x="5847810" y="2672711"/>
              <a:ext cx="0" cy="139413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AutoShape 51"/>
            <p:cNvSpPr>
              <a:spLocks noChangeArrowheads="1"/>
            </p:cNvSpPr>
            <p:nvPr/>
          </p:nvSpPr>
          <p:spPr bwMode="auto">
            <a:xfrm>
              <a:off x="5659370" y="4060333"/>
              <a:ext cx="185885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Line 53"/>
            <p:cNvSpPr>
              <a:spLocks noChangeShapeType="1"/>
            </p:cNvSpPr>
            <p:nvPr/>
          </p:nvSpPr>
          <p:spPr bwMode="auto">
            <a:xfrm flipH="1">
              <a:off x="5389241" y="4197726"/>
              <a:ext cx="276807" cy="10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65932" y="4051301"/>
            <a:ext cx="735636" cy="621300"/>
            <a:chOff x="3365932" y="4051301"/>
            <a:chExt cx="735636" cy="621300"/>
          </a:xfrm>
        </p:grpSpPr>
        <p:grpSp>
          <p:nvGrpSpPr>
            <p:cNvPr id="18" name="组合 17"/>
            <p:cNvGrpSpPr/>
            <p:nvPr/>
          </p:nvGrpSpPr>
          <p:grpSpPr>
            <a:xfrm>
              <a:off x="3365932" y="4051301"/>
              <a:ext cx="735636" cy="621300"/>
              <a:chOff x="3365932" y="4051301"/>
              <a:chExt cx="735636" cy="62130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365932" y="4051301"/>
                <a:ext cx="253167" cy="474817"/>
                <a:chOff x="3365932" y="4051301"/>
                <a:chExt cx="253167" cy="474817"/>
              </a:xfrm>
            </p:grpSpPr>
            <p:sp>
              <p:nvSpPr>
                <p:cNvPr id="157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3495408" y="4051301"/>
                  <a:ext cx="121230" cy="13739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9080">
                  <a:solidFill>
                    <a:srgbClr val="C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8" name="Line 85"/>
                <p:cNvSpPr>
                  <a:spLocks noChangeShapeType="1"/>
                </p:cNvSpPr>
                <p:nvPr/>
              </p:nvSpPr>
              <p:spPr bwMode="auto">
                <a:xfrm>
                  <a:off x="3616635" y="4172530"/>
                  <a:ext cx="2464" cy="353588"/>
                </a:xfrm>
                <a:prstGeom prst="line">
                  <a:avLst/>
                </a:prstGeom>
                <a:noFill/>
                <a:ln w="19080">
                  <a:solidFill>
                    <a:srgbClr val="C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7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365932" y="4056384"/>
                  <a:ext cx="131332" cy="1010"/>
                </a:xfrm>
                <a:prstGeom prst="line">
                  <a:avLst/>
                </a:prstGeom>
                <a:noFill/>
                <a:ln w="19080">
                  <a:solidFill>
                    <a:srgbClr val="C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54" name="Line 56"/>
              <p:cNvSpPr>
                <a:spLocks noChangeShapeType="1"/>
              </p:cNvSpPr>
              <p:nvPr/>
            </p:nvSpPr>
            <p:spPr bwMode="auto">
              <a:xfrm flipH="1">
                <a:off x="3754877" y="4667566"/>
                <a:ext cx="346691" cy="5035"/>
              </a:xfrm>
              <a:prstGeom prst="line">
                <a:avLst/>
              </a:prstGeom>
              <a:noFill/>
              <a:ln w="19080">
                <a:solidFill>
                  <a:srgbClr val="C00000"/>
                </a:solidFill>
                <a:miter lim="800000"/>
                <a:head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6" name="AutoShape 57"/>
            <p:cNvSpPr>
              <a:spLocks noChangeArrowheads="1"/>
            </p:cNvSpPr>
            <p:nvPr/>
          </p:nvSpPr>
          <p:spPr bwMode="auto">
            <a:xfrm>
              <a:off x="3632232" y="4526117"/>
              <a:ext cx="126472" cy="1414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/>
            <a:endParaRPr lang="en-US"/>
          </a:p>
        </p:txBody>
      </p:sp>
      <p:sp>
        <p:nvSpPr>
          <p:cNvPr id="53" name="Rectangle 124"/>
          <p:cNvSpPr>
            <a:spLocks noChangeArrowheads="1"/>
          </p:cNvSpPr>
          <p:nvPr/>
        </p:nvSpPr>
        <p:spPr bwMode="auto">
          <a:xfrm>
            <a:off x="1598" y="214296"/>
            <a:ext cx="9142434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多级页表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72536" y="2049559"/>
            <a:ext cx="2342148" cy="738215"/>
            <a:chOff x="1272536" y="2418056"/>
            <a:chExt cx="2342148" cy="738215"/>
          </a:xfrm>
        </p:grpSpPr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1707718" y="2662647"/>
              <a:ext cx="517771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59" name="Rectangle 8"/>
            <p:cNvSpPr>
              <a:spLocks noChangeArrowheads="1"/>
            </p:cNvSpPr>
            <p:nvPr/>
          </p:nvSpPr>
          <p:spPr bwMode="auto">
            <a:xfrm>
              <a:off x="2910557" y="2662647"/>
              <a:ext cx="304945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1742660" y="2418056"/>
              <a:ext cx="1288605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2232901" y="2662647"/>
              <a:ext cx="526242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78" name="Rectangle 39"/>
            <p:cNvSpPr>
              <a:spLocks noChangeArrowheads="1"/>
            </p:cNvSpPr>
            <p:nvPr/>
          </p:nvSpPr>
          <p:spPr bwMode="auto">
            <a:xfrm>
              <a:off x="1272536" y="2662647"/>
              <a:ext cx="476477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5" name="Group 62"/>
            <p:cNvGrpSpPr/>
            <p:nvPr/>
          </p:nvGrpSpPr>
          <p:grpSpPr bwMode="auto">
            <a:xfrm>
              <a:off x="1319125" y="3003798"/>
              <a:ext cx="2295559" cy="152473"/>
              <a:chOff x="224" y="2554"/>
              <a:chExt cx="2168" cy="144"/>
            </a:xfrm>
            <a:effectLst/>
          </p:grpSpPr>
          <p:sp>
            <p:nvSpPr>
              <p:cNvPr id="141" name="Rectangle 63"/>
              <p:cNvSpPr>
                <a:spLocks noChangeArrowheads="1"/>
              </p:cNvSpPr>
              <p:nvPr/>
            </p:nvSpPr>
            <p:spPr bwMode="auto">
              <a:xfrm>
                <a:off x="224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Rectangle 64"/>
              <p:cNvSpPr>
                <a:spLocks noChangeArrowheads="1"/>
              </p:cNvSpPr>
              <p:nvPr/>
            </p:nvSpPr>
            <p:spPr bwMode="auto">
              <a:xfrm>
                <a:off x="328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Rectangle 65"/>
              <p:cNvSpPr>
                <a:spLocks noChangeArrowheads="1"/>
              </p:cNvSpPr>
              <p:nvPr/>
            </p:nvSpPr>
            <p:spPr bwMode="auto">
              <a:xfrm>
                <a:off x="431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Rectangle 66"/>
              <p:cNvSpPr>
                <a:spLocks noChangeArrowheads="1"/>
              </p:cNvSpPr>
              <p:nvPr/>
            </p:nvSpPr>
            <p:spPr bwMode="auto">
              <a:xfrm>
                <a:off x="851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" name="Rectangle 67"/>
              <p:cNvSpPr>
                <a:spLocks noChangeArrowheads="1"/>
              </p:cNvSpPr>
              <p:nvPr/>
            </p:nvSpPr>
            <p:spPr bwMode="auto">
              <a:xfrm>
                <a:off x="955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" name="Rectangle 68"/>
              <p:cNvSpPr>
                <a:spLocks noChangeArrowheads="1"/>
              </p:cNvSpPr>
              <p:nvPr/>
            </p:nvSpPr>
            <p:spPr bwMode="auto">
              <a:xfrm>
                <a:off x="1058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Rectangle 69"/>
              <p:cNvSpPr>
                <a:spLocks noChangeArrowheads="1"/>
              </p:cNvSpPr>
              <p:nvPr/>
            </p:nvSpPr>
            <p:spPr bwMode="auto">
              <a:xfrm>
                <a:off x="1162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" name="Rectangle 70"/>
              <p:cNvSpPr>
                <a:spLocks noChangeArrowheads="1"/>
              </p:cNvSpPr>
              <p:nvPr/>
            </p:nvSpPr>
            <p:spPr bwMode="auto">
              <a:xfrm>
                <a:off x="535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" name="Rectangle 71"/>
              <p:cNvSpPr>
                <a:spLocks noChangeArrowheads="1"/>
              </p:cNvSpPr>
              <p:nvPr/>
            </p:nvSpPr>
            <p:spPr bwMode="auto">
              <a:xfrm>
                <a:off x="639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/>
            </p:nvSpPr>
            <p:spPr bwMode="auto">
              <a:xfrm>
                <a:off x="743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" name="Rectangle 73"/>
              <p:cNvSpPr>
                <a:spLocks noChangeArrowheads="1"/>
              </p:cNvSpPr>
              <p:nvPr/>
            </p:nvSpPr>
            <p:spPr bwMode="auto">
              <a:xfrm>
                <a:off x="1266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" name="Rectangle 74"/>
              <p:cNvSpPr>
                <a:spLocks noChangeArrowheads="1"/>
              </p:cNvSpPr>
              <p:nvPr/>
            </p:nvSpPr>
            <p:spPr bwMode="auto">
              <a:xfrm>
                <a:off x="1370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" name="Rectangle 75"/>
              <p:cNvSpPr>
                <a:spLocks noChangeArrowheads="1"/>
              </p:cNvSpPr>
              <p:nvPr/>
            </p:nvSpPr>
            <p:spPr bwMode="auto">
              <a:xfrm>
                <a:off x="1474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" name="Rectangle 76"/>
              <p:cNvSpPr>
                <a:spLocks noChangeArrowheads="1"/>
              </p:cNvSpPr>
              <p:nvPr/>
            </p:nvSpPr>
            <p:spPr bwMode="auto">
              <a:xfrm>
                <a:off x="157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" name="Rectangle 77"/>
              <p:cNvSpPr>
                <a:spLocks noChangeArrowheads="1"/>
              </p:cNvSpPr>
              <p:nvPr/>
            </p:nvSpPr>
            <p:spPr bwMode="auto">
              <a:xfrm>
                <a:off x="1675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" name="Rectangle 78"/>
              <p:cNvSpPr>
                <a:spLocks noChangeArrowheads="1"/>
              </p:cNvSpPr>
              <p:nvPr/>
            </p:nvSpPr>
            <p:spPr bwMode="auto">
              <a:xfrm>
                <a:off x="177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" name="Rectangle 79"/>
              <p:cNvSpPr>
                <a:spLocks noChangeArrowheads="1"/>
              </p:cNvSpPr>
              <p:nvPr/>
            </p:nvSpPr>
            <p:spPr bwMode="auto">
              <a:xfrm>
                <a:off x="1882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" name="Rectangle 80"/>
              <p:cNvSpPr>
                <a:spLocks noChangeArrowheads="1"/>
              </p:cNvSpPr>
              <p:nvPr/>
            </p:nvSpPr>
            <p:spPr bwMode="auto">
              <a:xfrm>
                <a:off x="1986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" name="Rectangle 81"/>
              <p:cNvSpPr>
                <a:spLocks noChangeArrowheads="1"/>
              </p:cNvSpPr>
              <p:nvPr/>
            </p:nvSpPr>
            <p:spPr bwMode="auto">
              <a:xfrm>
                <a:off x="2090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" name="Rectangle 82"/>
              <p:cNvSpPr>
                <a:spLocks noChangeArrowheads="1"/>
              </p:cNvSpPr>
              <p:nvPr/>
            </p:nvSpPr>
            <p:spPr bwMode="auto">
              <a:xfrm>
                <a:off x="2194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" name="Rectangle 83"/>
              <p:cNvSpPr>
                <a:spLocks noChangeArrowheads="1"/>
              </p:cNvSpPr>
              <p:nvPr/>
            </p:nvSpPr>
            <p:spPr bwMode="auto">
              <a:xfrm>
                <a:off x="229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71472" y="876302"/>
            <a:ext cx="4077278" cy="409564"/>
            <a:chOff x="571472" y="876302"/>
            <a:chExt cx="4077278" cy="409564"/>
          </a:xfrm>
        </p:grpSpPr>
        <p:sp>
          <p:nvSpPr>
            <p:cNvPr id="52" name="Text Box 2"/>
            <p:cNvSpPr>
              <a:spLocks noChangeArrowheads="1"/>
            </p:cNvSpPr>
            <p:nvPr/>
          </p:nvSpPr>
          <p:spPr bwMode="auto">
            <a:xfrm>
              <a:off x="933974" y="876302"/>
              <a:ext cx="3714776" cy="4095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通过间接引用将页号分成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k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级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矩形 44"/>
            <p:cNvSpPr>
              <a:spLocks noChangeArrowheads="1"/>
            </p:cNvSpPr>
            <p:nvPr/>
          </p:nvSpPr>
          <p:spPr bwMode="auto">
            <a:xfrm>
              <a:off x="571472" y="8882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55354" y="1151082"/>
            <a:ext cx="2945142" cy="409564"/>
            <a:chOff x="1055354" y="1151082"/>
            <a:chExt cx="2945142" cy="409564"/>
          </a:xfrm>
        </p:grpSpPr>
        <p:pic>
          <p:nvPicPr>
            <p:cNvPr id="129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55354" y="1253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6" name="Text Box 2"/>
            <p:cNvSpPr>
              <a:spLocks noChangeArrowheads="1"/>
            </p:cNvSpPr>
            <p:nvPr/>
          </p:nvSpPr>
          <p:spPr bwMode="auto">
            <a:xfrm>
              <a:off x="1245392" y="1151082"/>
              <a:ext cx="2755104" cy="4095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建立页表“树”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55354" y="1453018"/>
            <a:ext cx="2945142" cy="409564"/>
            <a:chOff x="1055354" y="1453018"/>
            <a:chExt cx="2945142" cy="409564"/>
          </a:xfrm>
        </p:grpSpPr>
        <p:pic>
          <p:nvPicPr>
            <p:cNvPr id="177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55354" y="15554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8" name="Text Box 2"/>
            <p:cNvSpPr>
              <a:spLocks noChangeArrowheads="1"/>
            </p:cNvSpPr>
            <p:nvPr/>
          </p:nvSpPr>
          <p:spPr bwMode="auto">
            <a:xfrm>
              <a:off x="1245392" y="1453018"/>
              <a:ext cx="2755104" cy="4095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减少每级页表的长度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49013" y="915566"/>
            <a:ext cx="5654190" cy="3799107"/>
            <a:chOff x="1749013" y="915566"/>
            <a:chExt cx="5654190" cy="3799107"/>
          </a:xfrm>
        </p:grpSpPr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2297490" y="4025370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5938831" y="4109018"/>
              <a:ext cx="1464372" cy="3356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第三级页表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Rectangle 10"/>
            <p:cNvSpPr>
              <a:spLocks noChangeArrowheads="1"/>
            </p:cNvSpPr>
            <p:nvPr/>
          </p:nvSpPr>
          <p:spPr bwMode="auto">
            <a:xfrm>
              <a:off x="2227607" y="4312315"/>
              <a:ext cx="1464372" cy="3356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第一级页表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Group 13"/>
            <p:cNvGrpSpPr/>
            <p:nvPr/>
          </p:nvGrpSpPr>
          <p:grpSpPr bwMode="auto">
            <a:xfrm>
              <a:off x="4393988" y="3940663"/>
              <a:ext cx="711539" cy="774010"/>
              <a:chOff x="3128" y="3472"/>
              <a:chExt cx="672" cy="731"/>
            </a:xfrm>
          </p:grpSpPr>
          <p:sp>
            <p:nvSpPr>
              <p:cNvPr id="168" name="Rectangle 14"/>
              <p:cNvSpPr>
                <a:spLocks noChangeArrowheads="1"/>
              </p:cNvSpPr>
              <p:nvPr/>
            </p:nvSpPr>
            <p:spPr bwMode="auto">
              <a:xfrm>
                <a:off x="3128" y="3472"/>
                <a:ext cx="672" cy="72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9" name="Rectangle 15"/>
              <p:cNvSpPr>
                <a:spLocks noChangeArrowheads="1"/>
              </p:cNvSpPr>
              <p:nvPr/>
            </p:nvSpPr>
            <p:spPr bwMode="auto">
              <a:xfrm>
                <a:off x="3131" y="4059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" name="Rectangle 16"/>
              <p:cNvSpPr>
                <a:spLocks noChangeArrowheads="1"/>
              </p:cNvSpPr>
              <p:nvPr/>
            </p:nvSpPr>
            <p:spPr bwMode="auto">
              <a:xfrm>
                <a:off x="3131" y="3915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" name="Rectangle 17"/>
              <p:cNvSpPr>
                <a:spLocks noChangeArrowheads="1"/>
              </p:cNvSpPr>
              <p:nvPr/>
            </p:nvSpPr>
            <p:spPr bwMode="auto">
              <a:xfrm>
                <a:off x="3131" y="3628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2" name="Rectangle 18"/>
              <p:cNvSpPr>
                <a:spLocks noChangeArrowheads="1"/>
              </p:cNvSpPr>
              <p:nvPr/>
            </p:nvSpPr>
            <p:spPr bwMode="auto">
              <a:xfrm>
                <a:off x="3131" y="3484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" name="Rectangle 19"/>
              <p:cNvSpPr>
                <a:spLocks noChangeArrowheads="1"/>
              </p:cNvSpPr>
              <p:nvPr/>
            </p:nvSpPr>
            <p:spPr bwMode="auto">
              <a:xfrm>
                <a:off x="3131" y="3772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2297490" y="3813603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97490" y="3601835"/>
              <a:ext cx="872482" cy="21176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97490" y="3390068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5"/>
            <p:cNvGrpSpPr/>
            <p:nvPr/>
          </p:nvGrpSpPr>
          <p:grpSpPr bwMode="auto">
            <a:xfrm>
              <a:off x="4368576" y="2966533"/>
              <a:ext cx="711539" cy="774010"/>
              <a:chOff x="3104" y="2552"/>
              <a:chExt cx="672" cy="731"/>
            </a:xfrm>
          </p:grpSpPr>
          <p:sp>
            <p:nvSpPr>
              <p:cNvPr id="162" name="Rectangle 26"/>
              <p:cNvSpPr>
                <a:spLocks noChangeArrowheads="1"/>
              </p:cNvSpPr>
              <p:nvPr/>
            </p:nvSpPr>
            <p:spPr bwMode="auto">
              <a:xfrm>
                <a:off x="3104" y="2552"/>
                <a:ext cx="672" cy="72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" name="Rectangle 27"/>
              <p:cNvSpPr>
                <a:spLocks noChangeArrowheads="1"/>
              </p:cNvSpPr>
              <p:nvPr/>
            </p:nvSpPr>
            <p:spPr bwMode="auto">
              <a:xfrm>
                <a:off x="3107" y="3139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" name="Rectangle 28"/>
              <p:cNvSpPr>
                <a:spLocks noChangeArrowheads="1"/>
              </p:cNvSpPr>
              <p:nvPr/>
            </p:nvSpPr>
            <p:spPr bwMode="auto">
              <a:xfrm>
                <a:off x="3107" y="2995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" name="Rectangle 29"/>
              <p:cNvSpPr>
                <a:spLocks noChangeArrowheads="1"/>
              </p:cNvSpPr>
              <p:nvPr/>
            </p:nvSpPr>
            <p:spPr bwMode="auto">
              <a:xfrm>
                <a:off x="3107" y="2708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" name="Rectangle 30"/>
              <p:cNvSpPr>
                <a:spLocks noChangeArrowheads="1"/>
              </p:cNvSpPr>
              <p:nvPr/>
            </p:nvSpPr>
            <p:spPr bwMode="auto">
              <a:xfrm>
                <a:off x="3107" y="2564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" name="Rectangle 31"/>
              <p:cNvSpPr>
                <a:spLocks noChangeArrowheads="1"/>
              </p:cNvSpPr>
              <p:nvPr/>
            </p:nvSpPr>
            <p:spPr bwMode="auto">
              <a:xfrm>
                <a:off x="3107" y="2852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4368576" y="1983932"/>
              <a:ext cx="711539" cy="771892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4371752" y="2605470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4371752" y="2452997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4371752" y="2149111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4371752" y="1996639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4371752" y="2301584"/>
              <a:ext cx="705186" cy="15141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4185397" y="1533927"/>
              <a:ext cx="1464372" cy="3356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第二级页表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Rectangle 40"/>
            <p:cNvSpPr>
              <a:spLocks noChangeArrowheads="1"/>
            </p:cNvSpPr>
            <p:nvPr/>
          </p:nvSpPr>
          <p:spPr bwMode="auto">
            <a:xfrm>
              <a:off x="5944125" y="2627705"/>
              <a:ext cx="931777" cy="1314017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41"/>
            <p:cNvSpPr>
              <a:spLocks noChangeArrowheads="1"/>
            </p:cNvSpPr>
            <p:nvPr/>
          </p:nvSpPr>
          <p:spPr bwMode="auto">
            <a:xfrm>
              <a:off x="5948361" y="3755367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42"/>
            <p:cNvSpPr>
              <a:spLocks noChangeArrowheads="1"/>
            </p:cNvSpPr>
            <p:nvPr/>
          </p:nvSpPr>
          <p:spPr bwMode="auto">
            <a:xfrm>
              <a:off x="5948361" y="3565835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5948361" y="3188889"/>
              <a:ext cx="924365" cy="18847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44"/>
            <p:cNvSpPr>
              <a:spLocks noChangeArrowheads="1"/>
            </p:cNvSpPr>
            <p:nvPr/>
          </p:nvSpPr>
          <p:spPr bwMode="auto">
            <a:xfrm>
              <a:off x="5948361" y="299935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45"/>
            <p:cNvSpPr>
              <a:spLocks noChangeArrowheads="1"/>
            </p:cNvSpPr>
            <p:nvPr/>
          </p:nvSpPr>
          <p:spPr bwMode="auto">
            <a:xfrm>
              <a:off x="5948361" y="3377362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46"/>
            <p:cNvSpPr>
              <a:spLocks noChangeArrowheads="1"/>
            </p:cNvSpPr>
            <p:nvPr/>
          </p:nvSpPr>
          <p:spPr bwMode="auto">
            <a:xfrm>
              <a:off x="5948361" y="2813002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47"/>
            <p:cNvSpPr>
              <a:spLocks noChangeArrowheads="1"/>
            </p:cNvSpPr>
            <p:nvPr/>
          </p:nvSpPr>
          <p:spPr bwMode="auto">
            <a:xfrm>
              <a:off x="5948361" y="262664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48"/>
            <p:cNvSpPr>
              <a:spLocks noChangeShapeType="1"/>
            </p:cNvSpPr>
            <p:nvPr/>
          </p:nvSpPr>
          <p:spPr bwMode="auto">
            <a:xfrm>
              <a:off x="6257541" y="2627705"/>
              <a:ext cx="1059" cy="130448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49"/>
            <p:cNvSpPr>
              <a:spLocks noChangeShapeType="1"/>
            </p:cNvSpPr>
            <p:nvPr/>
          </p:nvSpPr>
          <p:spPr bwMode="auto">
            <a:xfrm>
              <a:off x="6054244" y="2627705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50"/>
            <p:cNvSpPr>
              <a:spLocks noChangeShapeType="1"/>
            </p:cNvSpPr>
            <p:nvPr/>
          </p:nvSpPr>
          <p:spPr bwMode="auto">
            <a:xfrm>
              <a:off x="6155893" y="2636176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51"/>
            <p:cNvSpPr>
              <a:spLocks noChangeArrowheads="1"/>
            </p:cNvSpPr>
            <p:nvPr/>
          </p:nvSpPr>
          <p:spPr bwMode="auto">
            <a:xfrm>
              <a:off x="5935655" y="916625"/>
              <a:ext cx="931777" cy="1314017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52"/>
            <p:cNvSpPr>
              <a:spLocks noChangeArrowheads="1"/>
            </p:cNvSpPr>
            <p:nvPr/>
          </p:nvSpPr>
          <p:spPr bwMode="auto">
            <a:xfrm>
              <a:off x="5939890" y="2044286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53"/>
            <p:cNvSpPr>
              <a:spLocks noChangeArrowheads="1"/>
            </p:cNvSpPr>
            <p:nvPr/>
          </p:nvSpPr>
          <p:spPr bwMode="auto">
            <a:xfrm>
              <a:off x="5939890" y="1854754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54"/>
            <p:cNvSpPr>
              <a:spLocks noChangeArrowheads="1"/>
            </p:cNvSpPr>
            <p:nvPr/>
          </p:nvSpPr>
          <p:spPr bwMode="auto">
            <a:xfrm>
              <a:off x="5939890" y="1477808"/>
              <a:ext cx="924365" cy="188473"/>
            </a:xfrm>
            <a:prstGeom prst="rect">
              <a:avLst/>
            </a:prstGeom>
            <a:noFill/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55"/>
            <p:cNvSpPr>
              <a:spLocks noChangeArrowheads="1"/>
            </p:cNvSpPr>
            <p:nvPr/>
          </p:nvSpPr>
          <p:spPr bwMode="auto">
            <a:xfrm>
              <a:off x="5939890" y="128827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Rectangle 56"/>
            <p:cNvSpPr>
              <a:spLocks noChangeArrowheads="1"/>
            </p:cNvSpPr>
            <p:nvPr/>
          </p:nvSpPr>
          <p:spPr bwMode="auto">
            <a:xfrm>
              <a:off x="5939890" y="1666281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57"/>
            <p:cNvSpPr>
              <a:spLocks noChangeArrowheads="1"/>
            </p:cNvSpPr>
            <p:nvPr/>
          </p:nvSpPr>
          <p:spPr bwMode="auto">
            <a:xfrm>
              <a:off x="5939890" y="1101921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58"/>
            <p:cNvSpPr>
              <a:spLocks noChangeArrowheads="1"/>
            </p:cNvSpPr>
            <p:nvPr/>
          </p:nvSpPr>
          <p:spPr bwMode="auto">
            <a:xfrm>
              <a:off x="5939890" y="915566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59"/>
            <p:cNvSpPr>
              <a:spLocks noChangeShapeType="1"/>
            </p:cNvSpPr>
            <p:nvPr/>
          </p:nvSpPr>
          <p:spPr bwMode="auto">
            <a:xfrm>
              <a:off x="6249071" y="916625"/>
              <a:ext cx="1059" cy="130448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60"/>
            <p:cNvSpPr>
              <a:spLocks noChangeShapeType="1"/>
            </p:cNvSpPr>
            <p:nvPr/>
          </p:nvSpPr>
          <p:spPr bwMode="auto">
            <a:xfrm>
              <a:off x="6045774" y="916625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61"/>
            <p:cNvSpPr>
              <a:spLocks noChangeShapeType="1"/>
            </p:cNvSpPr>
            <p:nvPr/>
          </p:nvSpPr>
          <p:spPr bwMode="auto">
            <a:xfrm>
              <a:off x="6147422" y="925096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84"/>
            <p:cNvSpPr>
              <a:spLocks noChangeArrowheads="1"/>
            </p:cNvSpPr>
            <p:nvPr/>
          </p:nvSpPr>
          <p:spPr bwMode="auto">
            <a:xfrm>
              <a:off x="1749013" y="3841133"/>
              <a:ext cx="50506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3" name="Line 85"/>
            <p:cNvSpPr>
              <a:spLocks noChangeShapeType="1"/>
            </p:cNvSpPr>
            <p:nvPr/>
          </p:nvSpPr>
          <p:spPr bwMode="auto">
            <a:xfrm flipV="1">
              <a:off x="2217020" y="3705222"/>
              <a:ext cx="0" cy="532974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86"/>
            <p:cNvSpPr>
              <a:spLocks noChangeArrowheads="1"/>
            </p:cNvSpPr>
            <p:nvPr/>
          </p:nvSpPr>
          <p:spPr bwMode="auto">
            <a:xfrm>
              <a:off x="3833865" y="2426526"/>
              <a:ext cx="512476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5" name="Line 87"/>
            <p:cNvSpPr>
              <a:spLocks noChangeShapeType="1"/>
            </p:cNvSpPr>
            <p:nvPr/>
          </p:nvSpPr>
          <p:spPr bwMode="auto">
            <a:xfrm flipV="1">
              <a:off x="4309281" y="2457233"/>
              <a:ext cx="1059" cy="307063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88"/>
            <p:cNvSpPr>
              <a:spLocks noChangeArrowheads="1"/>
            </p:cNvSpPr>
            <p:nvPr/>
          </p:nvSpPr>
          <p:spPr bwMode="auto">
            <a:xfrm>
              <a:off x="5478767" y="3514977"/>
              <a:ext cx="546360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7" name="Line 89"/>
            <p:cNvSpPr>
              <a:spLocks noChangeShapeType="1"/>
            </p:cNvSpPr>
            <p:nvPr/>
          </p:nvSpPr>
          <p:spPr bwMode="auto">
            <a:xfrm flipV="1">
              <a:off x="5884832" y="3299476"/>
              <a:ext cx="0" cy="62530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90"/>
            <p:cNvSpPr>
              <a:spLocks noChangeShapeType="1"/>
            </p:cNvSpPr>
            <p:nvPr/>
          </p:nvSpPr>
          <p:spPr bwMode="auto">
            <a:xfrm flipH="1">
              <a:off x="3943982" y="4706202"/>
              <a:ext cx="374828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91"/>
            <p:cNvSpPr>
              <a:spLocks noChangeShapeType="1"/>
            </p:cNvSpPr>
            <p:nvPr/>
          </p:nvSpPr>
          <p:spPr bwMode="auto">
            <a:xfrm flipH="1">
              <a:off x="4054101" y="3740543"/>
              <a:ext cx="273180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92"/>
            <p:cNvSpPr>
              <a:spLocks noChangeShapeType="1"/>
            </p:cNvSpPr>
            <p:nvPr/>
          </p:nvSpPr>
          <p:spPr bwMode="auto">
            <a:xfrm flipH="1">
              <a:off x="3952453" y="2774884"/>
              <a:ext cx="366358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93"/>
            <p:cNvSpPr>
              <a:spLocks noChangeShapeType="1"/>
            </p:cNvSpPr>
            <p:nvPr/>
          </p:nvSpPr>
          <p:spPr bwMode="auto">
            <a:xfrm flipH="1">
              <a:off x="5634930" y="3924810"/>
              <a:ext cx="290121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94"/>
            <p:cNvSpPr>
              <a:spLocks noChangeShapeType="1"/>
            </p:cNvSpPr>
            <p:nvPr/>
          </p:nvSpPr>
          <p:spPr bwMode="auto">
            <a:xfrm flipH="1">
              <a:off x="5095997" y="2224288"/>
              <a:ext cx="806834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95"/>
            <p:cNvSpPr>
              <a:spLocks noChangeShapeType="1"/>
            </p:cNvSpPr>
            <p:nvPr/>
          </p:nvSpPr>
          <p:spPr bwMode="auto">
            <a:xfrm flipH="1">
              <a:off x="3164678" y="4138666"/>
              <a:ext cx="527301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96"/>
            <p:cNvGrpSpPr/>
            <p:nvPr/>
          </p:nvGrpSpPr>
          <p:grpSpPr bwMode="auto">
            <a:xfrm>
              <a:off x="3658096" y="4135489"/>
              <a:ext cx="304945" cy="567537"/>
              <a:chOff x="2433" y="3656"/>
              <a:chExt cx="288" cy="536"/>
            </a:xfrm>
          </p:grpSpPr>
          <p:sp>
            <p:nvSpPr>
              <p:cNvPr id="138" name="AutoShape 97"/>
              <p:cNvSpPr>
                <a:spLocks noChangeArrowheads="1"/>
              </p:cNvSpPr>
              <p:nvPr/>
            </p:nvSpPr>
            <p:spPr bwMode="auto">
              <a:xfrm>
                <a:off x="2577" y="4072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" name="AutoShape 98"/>
              <p:cNvSpPr>
                <a:spLocks noChangeArrowheads="1"/>
              </p:cNvSpPr>
              <p:nvPr/>
            </p:nvSpPr>
            <p:spPr bwMode="auto">
              <a:xfrm flipH="1" flipV="1">
                <a:off x="2433" y="3656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</a:ln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99"/>
              <p:cNvSpPr>
                <a:spLocks noChangeShapeType="1"/>
              </p:cNvSpPr>
              <p:nvPr/>
            </p:nvSpPr>
            <p:spPr bwMode="auto">
              <a:xfrm>
                <a:off x="2576" y="3750"/>
                <a:ext cx="1" cy="320"/>
              </a:xfrm>
              <a:prstGeom prst="line">
                <a:avLst/>
              </a:prstGeom>
              <a:noFill/>
              <a:ln w="19080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5" name="Line 100"/>
            <p:cNvSpPr>
              <a:spLocks noChangeShapeType="1"/>
            </p:cNvSpPr>
            <p:nvPr/>
          </p:nvSpPr>
          <p:spPr bwMode="auto">
            <a:xfrm flipH="1">
              <a:off x="3173149" y="3918428"/>
              <a:ext cx="696715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101"/>
            <p:cNvGrpSpPr/>
            <p:nvPr/>
          </p:nvGrpSpPr>
          <p:grpSpPr bwMode="auto">
            <a:xfrm>
              <a:off x="3869863" y="3745837"/>
              <a:ext cx="185296" cy="169414"/>
              <a:chOff x="2633" y="3288"/>
              <a:chExt cx="175" cy="160"/>
            </a:xfrm>
          </p:grpSpPr>
          <p:sp>
            <p:nvSpPr>
              <p:cNvPr id="136" name="AutoShape 102"/>
              <p:cNvSpPr>
                <a:spLocks noChangeArrowheads="1"/>
              </p:cNvSpPr>
              <p:nvPr/>
            </p:nvSpPr>
            <p:spPr bwMode="auto">
              <a:xfrm flipH="1">
                <a:off x="2633" y="3365"/>
                <a:ext cx="85" cy="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" name="AutoShape 103"/>
              <p:cNvSpPr>
                <a:spLocks noChangeArrowheads="1"/>
              </p:cNvSpPr>
              <p:nvPr/>
            </p:nvSpPr>
            <p:spPr bwMode="auto">
              <a:xfrm flipV="1">
                <a:off x="2723" y="3288"/>
                <a:ext cx="85" cy="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</a:ln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7" name="AutoShape 104"/>
            <p:cNvSpPr>
              <a:spLocks noChangeArrowheads="1"/>
            </p:cNvSpPr>
            <p:nvPr/>
          </p:nvSpPr>
          <p:spPr bwMode="auto">
            <a:xfrm flipV="1">
              <a:off x="3810569" y="2777523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18" name="AutoShape 105"/>
            <p:cNvSpPr>
              <a:spLocks noChangeArrowheads="1"/>
            </p:cNvSpPr>
            <p:nvPr/>
          </p:nvSpPr>
          <p:spPr bwMode="auto">
            <a:xfrm flipH="1">
              <a:off x="3658096" y="3571129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106"/>
            <p:cNvSpPr>
              <a:spLocks noChangeShapeType="1"/>
            </p:cNvSpPr>
            <p:nvPr/>
          </p:nvSpPr>
          <p:spPr bwMode="auto">
            <a:xfrm flipV="1">
              <a:off x="3809510" y="2914650"/>
              <a:ext cx="1059" cy="662832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07"/>
            <p:cNvSpPr>
              <a:spLocks noChangeShapeType="1"/>
            </p:cNvSpPr>
            <p:nvPr/>
          </p:nvSpPr>
          <p:spPr bwMode="auto">
            <a:xfrm flipH="1">
              <a:off x="3164678" y="3698190"/>
              <a:ext cx="501889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08"/>
            <p:cNvSpPr>
              <a:spLocks noChangeShapeType="1"/>
            </p:cNvSpPr>
            <p:nvPr/>
          </p:nvSpPr>
          <p:spPr bwMode="auto">
            <a:xfrm flipH="1">
              <a:off x="3164678" y="3494893"/>
              <a:ext cx="264709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AutoShape 109"/>
            <p:cNvSpPr>
              <a:spLocks noChangeArrowheads="1"/>
            </p:cNvSpPr>
            <p:nvPr/>
          </p:nvSpPr>
          <p:spPr bwMode="auto">
            <a:xfrm flipH="1">
              <a:off x="3446329" y="3359362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110"/>
            <p:cNvSpPr>
              <a:spLocks noChangeShapeType="1"/>
            </p:cNvSpPr>
            <p:nvPr/>
          </p:nvSpPr>
          <p:spPr bwMode="auto">
            <a:xfrm flipV="1">
              <a:off x="3606213" y="3211125"/>
              <a:ext cx="1059" cy="15459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sysDot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AutoShape 111"/>
            <p:cNvSpPr>
              <a:spLocks noChangeArrowheads="1"/>
            </p:cNvSpPr>
            <p:nvPr/>
          </p:nvSpPr>
          <p:spPr bwMode="auto">
            <a:xfrm>
              <a:off x="5521649" y="3801448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AutoShape 112"/>
            <p:cNvSpPr>
              <a:spLocks noChangeArrowheads="1"/>
            </p:cNvSpPr>
            <p:nvPr/>
          </p:nvSpPr>
          <p:spPr bwMode="auto">
            <a:xfrm flipH="1" flipV="1">
              <a:off x="5369177" y="2368290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26" name="Line 113"/>
            <p:cNvSpPr>
              <a:spLocks noChangeShapeType="1"/>
            </p:cNvSpPr>
            <p:nvPr/>
          </p:nvSpPr>
          <p:spPr bwMode="auto">
            <a:xfrm>
              <a:off x="5520591" y="2492174"/>
              <a:ext cx="1059" cy="1312958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14"/>
            <p:cNvSpPr>
              <a:spLocks noChangeShapeType="1"/>
            </p:cNvSpPr>
            <p:nvPr/>
          </p:nvSpPr>
          <p:spPr bwMode="auto">
            <a:xfrm flipH="1">
              <a:off x="5079055" y="2368290"/>
              <a:ext cx="281651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115"/>
            <p:cNvGrpSpPr/>
            <p:nvPr/>
          </p:nvGrpSpPr>
          <p:grpSpPr bwMode="auto">
            <a:xfrm>
              <a:off x="5070585" y="2529234"/>
              <a:ext cx="256239" cy="268945"/>
              <a:chOff x="3767" y="2139"/>
              <a:chExt cx="242" cy="254"/>
            </a:xfrm>
          </p:grpSpPr>
          <p:sp>
            <p:nvSpPr>
              <p:cNvPr id="133" name="AutoShape 116"/>
              <p:cNvSpPr>
                <a:spLocks noChangeArrowheads="1"/>
              </p:cNvSpPr>
              <p:nvPr/>
            </p:nvSpPr>
            <p:spPr bwMode="auto">
              <a:xfrm flipH="1" flipV="1">
                <a:off x="3865" y="2139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5072"/>
                </a:solidFill>
                <a:round/>
              </a:ln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34" name="Line 117"/>
              <p:cNvSpPr>
                <a:spLocks noChangeShapeType="1"/>
              </p:cNvSpPr>
              <p:nvPr/>
            </p:nvSpPr>
            <p:spPr bwMode="auto">
              <a:xfrm flipH="1">
                <a:off x="3767" y="2139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118"/>
              <p:cNvSpPr>
                <a:spLocks noChangeShapeType="1"/>
              </p:cNvSpPr>
              <p:nvPr/>
            </p:nvSpPr>
            <p:spPr bwMode="auto">
              <a:xfrm flipV="1">
                <a:off x="4008" y="2247"/>
                <a:ext cx="1" cy="146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prstDash val="sysDot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/>
            <p:nvPr/>
          </p:nvGrpSpPr>
          <p:grpSpPr bwMode="auto">
            <a:xfrm>
              <a:off x="5070585" y="1809224"/>
              <a:ext cx="256239" cy="268945"/>
              <a:chOff x="3767" y="1459"/>
              <a:chExt cx="242" cy="254"/>
            </a:xfrm>
          </p:grpSpPr>
          <p:sp>
            <p:nvSpPr>
              <p:cNvPr id="130" name="AutoShape 120"/>
              <p:cNvSpPr>
                <a:spLocks noChangeArrowheads="1"/>
              </p:cNvSpPr>
              <p:nvPr/>
            </p:nvSpPr>
            <p:spPr bwMode="auto">
              <a:xfrm flipH="1">
                <a:off x="3865" y="1592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507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Line 121"/>
              <p:cNvSpPr>
                <a:spLocks noChangeShapeType="1"/>
              </p:cNvSpPr>
              <p:nvPr/>
            </p:nvSpPr>
            <p:spPr bwMode="auto">
              <a:xfrm flipH="1">
                <a:off x="3767" y="1712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122"/>
              <p:cNvSpPr>
                <a:spLocks noChangeShapeType="1"/>
              </p:cNvSpPr>
              <p:nvPr/>
            </p:nvSpPr>
            <p:spPr bwMode="auto">
              <a:xfrm>
                <a:off x="4008" y="1459"/>
                <a:ext cx="1" cy="144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prstDash val="sysDot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515010" y="2431291"/>
            <a:ext cx="4429114" cy="1276428"/>
            <a:chOff x="1515010" y="2431291"/>
            <a:chExt cx="4429114" cy="1276428"/>
          </a:xfrm>
        </p:grpSpPr>
        <p:sp>
          <p:nvSpPr>
            <p:cNvPr id="189" name="AutoShape 11"/>
            <p:cNvSpPr>
              <a:spLocks noChangeArrowheads="1"/>
            </p:cNvSpPr>
            <p:nvPr/>
          </p:nvSpPr>
          <p:spPr bwMode="auto">
            <a:xfrm>
              <a:off x="1515010" y="3576423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Line 23"/>
            <p:cNvSpPr>
              <a:spLocks noChangeShapeType="1"/>
            </p:cNvSpPr>
            <p:nvPr/>
          </p:nvSpPr>
          <p:spPr bwMode="auto">
            <a:xfrm>
              <a:off x="1515010" y="2787774"/>
              <a:ext cx="0" cy="78864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24"/>
            <p:cNvSpPr>
              <a:spLocks noChangeShapeType="1"/>
            </p:cNvSpPr>
            <p:nvPr/>
          </p:nvSpPr>
          <p:spPr bwMode="auto">
            <a:xfrm flipH="1">
              <a:off x="1648423" y="3706660"/>
              <a:ext cx="628949" cy="105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AutoShape 11"/>
            <p:cNvSpPr>
              <a:spLocks noChangeArrowheads="1"/>
            </p:cNvSpPr>
            <p:nvPr/>
          </p:nvSpPr>
          <p:spPr bwMode="auto">
            <a:xfrm>
              <a:off x="1971343" y="2896427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Line 23"/>
            <p:cNvSpPr>
              <a:spLocks noChangeShapeType="1"/>
            </p:cNvSpPr>
            <p:nvPr/>
          </p:nvSpPr>
          <p:spPr bwMode="auto">
            <a:xfrm>
              <a:off x="1968165" y="2787773"/>
              <a:ext cx="0" cy="109935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24"/>
            <p:cNvSpPr>
              <a:spLocks noChangeShapeType="1"/>
            </p:cNvSpPr>
            <p:nvPr/>
          </p:nvSpPr>
          <p:spPr bwMode="auto">
            <a:xfrm flipH="1">
              <a:off x="3902356" y="2431291"/>
              <a:ext cx="460924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108"/>
            <p:cNvSpPr>
              <a:spLocks noChangeShapeType="1"/>
            </p:cNvSpPr>
            <p:nvPr/>
          </p:nvSpPr>
          <p:spPr bwMode="auto">
            <a:xfrm flipH="1">
              <a:off x="2119604" y="3023009"/>
              <a:ext cx="1495079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AutoShape 109"/>
            <p:cNvSpPr>
              <a:spLocks noChangeArrowheads="1"/>
            </p:cNvSpPr>
            <p:nvPr/>
          </p:nvSpPr>
          <p:spPr bwMode="auto">
            <a:xfrm flipH="1">
              <a:off x="3590330" y="2899827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23"/>
            <p:cNvSpPr>
              <a:spLocks noChangeShapeType="1"/>
            </p:cNvSpPr>
            <p:nvPr/>
          </p:nvSpPr>
          <p:spPr bwMode="auto">
            <a:xfrm>
              <a:off x="3745810" y="2563959"/>
              <a:ext cx="0" cy="3438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AutoShape 104"/>
            <p:cNvSpPr>
              <a:spLocks noChangeArrowheads="1"/>
            </p:cNvSpPr>
            <p:nvPr/>
          </p:nvSpPr>
          <p:spPr bwMode="auto">
            <a:xfrm flipV="1">
              <a:off x="3749883" y="2436899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99" name="Line 24"/>
            <p:cNvSpPr>
              <a:spLocks noChangeShapeType="1"/>
            </p:cNvSpPr>
            <p:nvPr/>
          </p:nvSpPr>
          <p:spPr bwMode="auto">
            <a:xfrm flipH="1">
              <a:off x="2692435" y="3291830"/>
              <a:ext cx="3251689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AutoShape 11"/>
            <p:cNvSpPr>
              <a:spLocks noChangeArrowheads="1"/>
            </p:cNvSpPr>
            <p:nvPr/>
          </p:nvSpPr>
          <p:spPr bwMode="auto">
            <a:xfrm>
              <a:off x="2543118" y="3164390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Line 23"/>
            <p:cNvSpPr>
              <a:spLocks noChangeShapeType="1"/>
            </p:cNvSpPr>
            <p:nvPr/>
          </p:nvSpPr>
          <p:spPr bwMode="auto">
            <a:xfrm>
              <a:off x="2542026" y="2774884"/>
              <a:ext cx="0" cy="377037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39752" y="214313"/>
            <a:ext cx="421484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二级页表实例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94"/>
          <p:cNvSpPr>
            <a:spLocks noChangeArrowheads="1"/>
          </p:cNvSpPr>
          <p:nvPr/>
        </p:nvSpPr>
        <p:spPr bwMode="auto">
          <a:xfrm>
            <a:off x="4357686" y="1285866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/>
            <a:endParaRPr 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247016" y="2329858"/>
            <a:ext cx="516349" cy="1154832"/>
            <a:chOff x="6247016" y="2329858"/>
            <a:chExt cx="516349" cy="1154832"/>
          </a:xfrm>
        </p:grpSpPr>
        <p:sp>
          <p:nvSpPr>
            <p:cNvPr id="43" name="AutoShape 22"/>
            <p:cNvSpPr>
              <a:spLocks noChangeArrowheads="1"/>
            </p:cNvSpPr>
            <p:nvPr/>
          </p:nvSpPr>
          <p:spPr bwMode="auto">
            <a:xfrm>
              <a:off x="6521614" y="3301544"/>
              <a:ext cx="241751" cy="1786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6759423" y="2329858"/>
              <a:ext cx="0" cy="98482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 flipH="1">
              <a:off x="6247016" y="3483376"/>
              <a:ext cx="275911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44112" y="2126951"/>
            <a:ext cx="4520207" cy="384962"/>
            <a:chOff x="2844112" y="2126951"/>
            <a:chExt cx="4520207" cy="384962"/>
          </a:xfrm>
        </p:grpSpPr>
        <p:sp>
          <p:nvSpPr>
            <p:cNvPr id="26" name="Line 5"/>
            <p:cNvSpPr>
              <a:spLocks noChangeShapeType="1"/>
            </p:cNvSpPr>
            <p:nvPr/>
          </p:nvSpPr>
          <p:spPr bwMode="auto">
            <a:xfrm flipH="1">
              <a:off x="3025425" y="2505343"/>
              <a:ext cx="4133412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0" name="AutoShape 19"/>
            <p:cNvSpPr>
              <a:spLocks noChangeArrowheads="1"/>
            </p:cNvSpPr>
            <p:nvPr/>
          </p:nvSpPr>
          <p:spPr bwMode="auto">
            <a:xfrm>
              <a:off x="7153582" y="2283300"/>
              <a:ext cx="210218" cy="2207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1" name="AutoShape 20"/>
            <p:cNvSpPr>
              <a:spLocks noChangeArrowheads="1"/>
            </p:cNvSpPr>
            <p:nvPr/>
          </p:nvSpPr>
          <p:spPr bwMode="auto">
            <a:xfrm>
              <a:off x="2844112" y="2259651"/>
              <a:ext cx="189196" cy="252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52" name="Line 31"/>
            <p:cNvSpPr>
              <a:spLocks noChangeShapeType="1"/>
            </p:cNvSpPr>
            <p:nvPr/>
          </p:nvSpPr>
          <p:spPr bwMode="auto">
            <a:xfrm>
              <a:off x="7363005" y="2126951"/>
              <a:ext cx="1314" cy="178685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03612" y="2225456"/>
            <a:ext cx="2064874" cy="1068205"/>
            <a:chOff x="2103612" y="2225456"/>
            <a:chExt cx="2064874" cy="1068205"/>
          </a:xfrm>
        </p:grpSpPr>
        <p:sp>
          <p:nvSpPr>
            <p:cNvPr id="65" name="Line 67"/>
            <p:cNvSpPr>
              <a:spLocks noChangeShapeType="1"/>
            </p:cNvSpPr>
            <p:nvPr/>
          </p:nvSpPr>
          <p:spPr bwMode="auto">
            <a:xfrm flipH="1">
              <a:off x="2283093" y="2705050"/>
              <a:ext cx="1663350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6" name="AutoShape 68"/>
            <p:cNvSpPr>
              <a:spLocks noChangeArrowheads="1"/>
            </p:cNvSpPr>
            <p:nvPr/>
          </p:nvSpPr>
          <p:spPr bwMode="auto">
            <a:xfrm rot="10800000">
              <a:off x="3953012" y="2706364"/>
              <a:ext cx="210218" cy="2207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7" name="AutoShape 69"/>
            <p:cNvSpPr>
              <a:spLocks noChangeArrowheads="1"/>
            </p:cNvSpPr>
            <p:nvPr/>
          </p:nvSpPr>
          <p:spPr bwMode="auto">
            <a:xfrm>
              <a:off x="2104926" y="2456454"/>
              <a:ext cx="189196" cy="252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2103612" y="2225456"/>
              <a:ext cx="1314" cy="23124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>
              <a:off x="4167172" y="2915268"/>
              <a:ext cx="1314" cy="378393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5433" y="954985"/>
            <a:ext cx="6815006" cy="1457074"/>
            <a:chOff x="1225433" y="954985"/>
            <a:chExt cx="6815006" cy="1457074"/>
          </a:xfrm>
        </p:grpSpPr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3198855" y="2107243"/>
              <a:ext cx="292991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295068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2272582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1704993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7747448" y="2107243"/>
              <a:ext cx="292991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6476942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6813291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25433" y="1560676"/>
              <a:ext cx="607005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2631266" y="1560676"/>
              <a:ext cx="378392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6562343" y="1560676"/>
              <a:ext cx="378392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98107" y="1560676"/>
              <a:ext cx="378392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5408772" y="1751186"/>
              <a:ext cx="1106272" cy="366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Rectangle 21"/>
            <p:cNvSpPr>
              <a:spLocks noChangeArrowheads="1"/>
            </p:cNvSpPr>
            <p:nvPr/>
          </p:nvSpPr>
          <p:spPr bwMode="auto">
            <a:xfrm>
              <a:off x="3388051" y="1751186"/>
              <a:ext cx="1106272" cy="366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Oval 25"/>
            <p:cNvSpPr>
              <a:spLocks noChangeArrowheads="1"/>
            </p:cNvSpPr>
            <p:nvPr/>
          </p:nvSpPr>
          <p:spPr bwMode="auto">
            <a:xfrm>
              <a:off x="2054481" y="954985"/>
              <a:ext cx="599121" cy="536056"/>
            </a:xfrm>
            <a:prstGeom prst="ellipse">
              <a:avLst/>
            </a:prstGeom>
            <a:noFill/>
            <a:ln w="28575">
              <a:solidFill>
                <a:srgbClr val="005072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 flipH="1">
              <a:off x="2346158" y="1496297"/>
              <a:ext cx="15766" cy="409925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40"/>
            <p:cNvGrpSpPr/>
            <p:nvPr/>
          </p:nvGrpSpPr>
          <p:grpSpPr bwMode="auto">
            <a:xfrm>
              <a:off x="1402805" y="1919360"/>
              <a:ext cx="1902473" cy="189196"/>
              <a:chOff x="720" y="1742"/>
              <a:chExt cx="1448" cy="144"/>
            </a:xfrm>
          </p:grpSpPr>
          <p:sp>
            <p:nvSpPr>
              <p:cNvPr id="101" name="Rectangle 41"/>
              <p:cNvSpPr>
                <a:spLocks noChangeArrowheads="1"/>
              </p:cNvSpPr>
              <p:nvPr/>
            </p:nvSpPr>
            <p:spPr bwMode="auto">
              <a:xfrm>
                <a:off x="720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Rectangle 42"/>
              <p:cNvSpPr>
                <a:spLocks noChangeArrowheads="1"/>
              </p:cNvSpPr>
              <p:nvPr/>
            </p:nvSpPr>
            <p:spPr bwMode="auto">
              <a:xfrm>
                <a:off x="824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auto">
              <a:xfrm>
                <a:off x="927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44"/>
              <p:cNvSpPr>
                <a:spLocks noChangeArrowheads="1"/>
              </p:cNvSpPr>
              <p:nvPr/>
            </p:nvSpPr>
            <p:spPr bwMode="auto">
              <a:xfrm>
                <a:off x="1347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11576A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45"/>
              <p:cNvSpPr>
                <a:spLocks noChangeArrowheads="1"/>
              </p:cNvSpPr>
              <p:nvPr/>
            </p:nvSpPr>
            <p:spPr bwMode="auto">
              <a:xfrm>
                <a:off x="1451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Rectangle 46"/>
              <p:cNvSpPr>
                <a:spLocks noChangeArrowheads="1"/>
              </p:cNvSpPr>
              <p:nvPr/>
            </p:nvSpPr>
            <p:spPr bwMode="auto">
              <a:xfrm>
                <a:off x="1554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auto">
              <a:xfrm>
                <a:off x="1658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Rectangle 48"/>
              <p:cNvSpPr>
                <a:spLocks noChangeArrowheads="1"/>
              </p:cNvSpPr>
              <p:nvPr/>
            </p:nvSpPr>
            <p:spPr bwMode="auto">
              <a:xfrm>
                <a:off x="1031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49"/>
              <p:cNvSpPr>
                <a:spLocks noChangeArrowheads="1"/>
              </p:cNvSpPr>
              <p:nvPr/>
            </p:nvSpPr>
            <p:spPr bwMode="auto">
              <a:xfrm>
                <a:off x="1135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50"/>
              <p:cNvSpPr>
                <a:spLocks noChangeArrowheads="1"/>
              </p:cNvSpPr>
              <p:nvPr/>
            </p:nvSpPr>
            <p:spPr bwMode="auto">
              <a:xfrm>
                <a:off x="1239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Rectangle 51"/>
              <p:cNvSpPr>
                <a:spLocks noChangeArrowheads="1"/>
              </p:cNvSpPr>
              <p:nvPr/>
            </p:nvSpPr>
            <p:spPr bwMode="auto">
              <a:xfrm>
                <a:off x="1762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Rectangle 52"/>
              <p:cNvSpPr>
                <a:spLocks noChangeArrowheads="1"/>
              </p:cNvSpPr>
              <p:nvPr/>
            </p:nvSpPr>
            <p:spPr bwMode="auto">
              <a:xfrm>
                <a:off x="1866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Rectangle 53"/>
              <p:cNvSpPr>
                <a:spLocks noChangeArrowheads="1"/>
              </p:cNvSpPr>
              <p:nvPr/>
            </p:nvSpPr>
            <p:spPr bwMode="auto">
              <a:xfrm>
                <a:off x="1970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54"/>
              <p:cNvSpPr>
                <a:spLocks noChangeArrowheads="1"/>
              </p:cNvSpPr>
              <p:nvPr/>
            </p:nvSpPr>
            <p:spPr bwMode="auto">
              <a:xfrm>
                <a:off x="2074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" name="Rectangle 55"/>
            <p:cNvSpPr>
              <a:spLocks noChangeArrowheads="1"/>
            </p:cNvSpPr>
            <p:nvPr/>
          </p:nvSpPr>
          <p:spPr bwMode="auto">
            <a:xfrm>
              <a:off x="1884992" y="1560676"/>
              <a:ext cx="522917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grpSp>
          <p:nvGrpSpPr>
            <p:cNvPr id="5" name="Group 57"/>
            <p:cNvGrpSpPr/>
            <p:nvPr/>
          </p:nvGrpSpPr>
          <p:grpSpPr bwMode="auto">
            <a:xfrm>
              <a:off x="6625409" y="1919360"/>
              <a:ext cx="1220578" cy="189196"/>
              <a:chOff x="4695" y="1742"/>
              <a:chExt cx="929" cy="144"/>
            </a:xfrm>
          </p:grpSpPr>
          <p:sp>
            <p:nvSpPr>
              <p:cNvPr id="92" name="Rectangle 58"/>
              <p:cNvSpPr>
                <a:spLocks noChangeArrowheads="1"/>
              </p:cNvSpPr>
              <p:nvPr/>
            </p:nvSpPr>
            <p:spPr bwMode="auto">
              <a:xfrm>
                <a:off x="4695" y="1742"/>
                <a:ext cx="94" cy="144"/>
              </a:xfrm>
              <a:prstGeom prst="rect">
                <a:avLst/>
              </a:prstGeom>
              <a:solidFill>
                <a:srgbClr val="DC0081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Rectangle 59"/>
              <p:cNvSpPr>
                <a:spLocks noChangeArrowheads="1"/>
              </p:cNvSpPr>
              <p:nvPr/>
            </p:nvSpPr>
            <p:spPr bwMode="auto">
              <a:xfrm>
                <a:off x="5115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Rectangle 60"/>
              <p:cNvSpPr>
                <a:spLocks noChangeArrowheads="1"/>
              </p:cNvSpPr>
              <p:nvPr/>
            </p:nvSpPr>
            <p:spPr bwMode="auto">
              <a:xfrm>
                <a:off x="5219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Rectangle 61"/>
              <p:cNvSpPr>
                <a:spLocks noChangeArrowheads="1"/>
              </p:cNvSpPr>
              <p:nvPr/>
            </p:nvSpPr>
            <p:spPr bwMode="auto">
              <a:xfrm>
                <a:off x="5322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Rectangle 62"/>
              <p:cNvSpPr>
                <a:spLocks noChangeArrowheads="1"/>
              </p:cNvSpPr>
              <p:nvPr/>
            </p:nvSpPr>
            <p:spPr bwMode="auto">
              <a:xfrm>
                <a:off x="5426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Rectangle 63"/>
              <p:cNvSpPr>
                <a:spLocks noChangeArrowheads="1"/>
              </p:cNvSpPr>
              <p:nvPr/>
            </p:nvSpPr>
            <p:spPr bwMode="auto">
              <a:xfrm>
                <a:off x="4799" y="1742"/>
                <a:ext cx="94" cy="144"/>
              </a:xfrm>
              <a:prstGeom prst="rect">
                <a:avLst/>
              </a:prstGeom>
              <a:solidFill>
                <a:srgbClr val="DC0081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Rectangle 64"/>
              <p:cNvSpPr>
                <a:spLocks noChangeArrowheads="1"/>
              </p:cNvSpPr>
              <p:nvPr/>
            </p:nvSpPr>
            <p:spPr bwMode="auto">
              <a:xfrm>
                <a:off x="4903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Rectangle 65"/>
              <p:cNvSpPr>
                <a:spLocks noChangeArrowheads="1"/>
              </p:cNvSpPr>
              <p:nvPr/>
            </p:nvSpPr>
            <p:spPr bwMode="auto">
              <a:xfrm>
                <a:off x="5007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Rectangle 66"/>
              <p:cNvSpPr>
                <a:spLocks noChangeArrowheads="1"/>
              </p:cNvSpPr>
              <p:nvPr/>
            </p:nvSpPr>
            <p:spPr bwMode="auto">
              <a:xfrm>
                <a:off x="5530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" name="Rectangle 78"/>
            <p:cNvSpPr>
              <a:spLocks noChangeArrowheads="1"/>
            </p:cNvSpPr>
            <p:nvPr/>
          </p:nvSpPr>
          <p:spPr bwMode="auto">
            <a:xfrm>
              <a:off x="6742343" y="1039072"/>
              <a:ext cx="903938" cy="36788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Line 84"/>
            <p:cNvSpPr>
              <a:spLocks noChangeShapeType="1"/>
            </p:cNvSpPr>
            <p:nvPr/>
          </p:nvSpPr>
          <p:spPr bwMode="auto">
            <a:xfrm flipV="1">
              <a:off x="7214019" y="1410895"/>
              <a:ext cx="1314" cy="507151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Line 89"/>
          <p:cNvSpPr>
            <a:spLocks noChangeShapeType="1"/>
          </p:cNvSpPr>
          <p:nvPr/>
        </p:nvSpPr>
        <p:spPr bwMode="auto">
          <a:xfrm>
            <a:off x="1613023" y="2179505"/>
            <a:ext cx="1314" cy="1103645"/>
          </a:xfrm>
          <a:prstGeom prst="line">
            <a:avLst/>
          </a:prstGeom>
          <a:noFill/>
          <a:ln w="28575">
            <a:solidFill>
              <a:srgbClr val="005072"/>
            </a:solidFill>
            <a:miter lim="800000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674473" y="3601105"/>
            <a:ext cx="977515" cy="595180"/>
            <a:chOff x="3674473" y="3601105"/>
            <a:chExt cx="977515" cy="595180"/>
          </a:xfrm>
        </p:grpSpPr>
        <p:sp>
          <p:nvSpPr>
            <p:cNvPr id="72" name="Line 74"/>
            <p:cNvSpPr>
              <a:spLocks noChangeShapeType="1"/>
            </p:cNvSpPr>
            <p:nvPr/>
          </p:nvSpPr>
          <p:spPr bwMode="auto">
            <a:xfrm>
              <a:off x="3674473" y="3601105"/>
              <a:ext cx="1314" cy="45196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 flipH="1">
              <a:off x="3853159" y="4170007"/>
              <a:ext cx="798829" cy="26277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AutoShape 76"/>
            <p:cNvSpPr>
              <a:spLocks noChangeArrowheads="1"/>
            </p:cNvSpPr>
            <p:nvPr/>
          </p:nvSpPr>
          <p:spPr bwMode="auto">
            <a:xfrm>
              <a:off x="3674473" y="4038621"/>
              <a:ext cx="189196" cy="157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507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53598" y="2705050"/>
            <a:ext cx="2771391" cy="1919554"/>
            <a:chOff x="3553598" y="2705050"/>
            <a:chExt cx="2771391" cy="1919554"/>
          </a:xfrm>
        </p:grpSpPr>
        <p:sp>
          <p:nvSpPr>
            <p:cNvPr id="86" name="Line 88"/>
            <p:cNvSpPr>
              <a:spLocks noChangeShapeType="1"/>
            </p:cNvSpPr>
            <p:nvPr/>
          </p:nvSpPr>
          <p:spPr bwMode="auto">
            <a:xfrm flipH="1" flipV="1">
              <a:off x="3553598" y="3451324"/>
              <a:ext cx="1250797" cy="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872" y="2705050"/>
              <a:ext cx="2025117" cy="1919554"/>
              <a:chOff x="4299872" y="2705050"/>
              <a:chExt cx="2025117" cy="1919554"/>
            </a:xfrm>
          </p:grpSpPr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4797826" y="2705050"/>
                <a:ext cx="1408461" cy="1492548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4860032" y="4227817"/>
                <a:ext cx="1464957" cy="396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第二级页表</a:t>
                </a:r>
                <a:endPara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Rectangle 29"/>
              <p:cNvSpPr>
                <a:spLocks noChangeArrowheads="1"/>
              </p:cNvSpPr>
              <p:nvPr/>
            </p:nvSpPr>
            <p:spPr bwMode="auto">
              <a:xfrm>
                <a:off x="4299872" y="3710155"/>
                <a:ext cx="638537" cy="366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 i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en-US" altLang="zh-CN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51" name="Line 30"/>
              <p:cNvSpPr>
                <a:spLocks noChangeShapeType="1"/>
              </p:cNvSpPr>
              <p:nvPr/>
            </p:nvSpPr>
            <p:spPr bwMode="auto">
              <a:xfrm flipV="1">
                <a:off x="4703227" y="3483376"/>
                <a:ext cx="7023" cy="740500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Rectangle 32"/>
              <p:cNvSpPr>
                <a:spLocks noChangeArrowheads="1"/>
              </p:cNvSpPr>
              <p:nvPr/>
            </p:nvSpPr>
            <p:spPr bwMode="auto">
              <a:xfrm>
                <a:off x="5523078" y="3285778"/>
                <a:ext cx="378392" cy="396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i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auto">
              <a:xfrm>
                <a:off x="4804395" y="3907235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auto">
              <a:xfrm>
                <a:off x="4804395" y="3612930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auto">
              <a:xfrm>
                <a:off x="4804395" y="3024319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auto">
              <a:xfrm>
                <a:off x="4804395" y="2730014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auto">
              <a:xfrm>
                <a:off x="4804395" y="3318624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89" name="Line 91"/>
              <p:cNvSpPr>
                <a:spLocks noChangeShapeType="1"/>
              </p:cNvSpPr>
              <p:nvPr/>
            </p:nvSpPr>
            <p:spPr bwMode="auto">
              <a:xfrm>
                <a:off x="5176218" y="2715561"/>
                <a:ext cx="1314" cy="1482037"/>
              </a:xfrm>
              <a:prstGeom prst="line">
                <a:avLst/>
              </a:prstGeom>
              <a:noFill/>
              <a:ln w="38160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90" name="Line 92"/>
              <p:cNvSpPr>
                <a:spLocks noChangeShapeType="1"/>
              </p:cNvSpPr>
              <p:nvPr/>
            </p:nvSpPr>
            <p:spPr bwMode="auto">
              <a:xfrm>
                <a:off x="4923957" y="2715561"/>
                <a:ext cx="1314" cy="1471526"/>
              </a:xfrm>
              <a:prstGeom prst="line">
                <a:avLst/>
              </a:prstGeom>
              <a:noFill/>
              <a:ln w="12600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91" name="Line 93"/>
              <p:cNvSpPr>
                <a:spLocks noChangeShapeType="1"/>
              </p:cNvSpPr>
              <p:nvPr/>
            </p:nvSpPr>
            <p:spPr bwMode="auto">
              <a:xfrm>
                <a:off x="5050088" y="2726072"/>
                <a:ext cx="1314" cy="1461016"/>
              </a:xfrm>
              <a:prstGeom prst="line">
                <a:avLst/>
              </a:prstGeom>
              <a:noFill/>
              <a:ln w="12600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416093" y="3083443"/>
            <a:ext cx="3409475" cy="1882902"/>
            <a:chOff x="416093" y="3083443"/>
            <a:chExt cx="3409475" cy="1882902"/>
          </a:xfrm>
        </p:grpSpPr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416093" y="3314683"/>
              <a:ext cx="797515" cy="308758"/>
            </a:xfrm>
            <a:prstGeom prst="rect">
              <a:avLst/>
            </a:prstGeom>
            <a:noFill/>
            <a:ln w="28440">
              <a:solidFill>
                <a:srgbClr val="005072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PTBR</a:t>
              </a:r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>
              <a:off x="898281" y="3619499"/>
              <a:ext cx="1314" cy="3941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1045434" y="4159497"/>
              <a:ext cx="1355906" cy="131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AutoShape 38"/>
            <p:cNvSpPr>
              <a:spLocks noChangeArrowheads="1"/>
            </p:cNvSpPr>
            <p:nvPr/>
          </p:nvSpPr>
          <p:spPr bwMode="auto">
            <a:xfrm>
              <a:off x="899595" y="3997891"/>
              <a:ext cx="189196" cy="157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507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39"/>
            <p:cNvSpPr>
              <a:spLocks noChangeShapeType="1"/>
            </p:cNvSpPr>
            <p:nvPr/>
          </p:nvSpPr>
          <p:spPr bwMode="auto">
            <a:xfrm flipH="1">
              <a:off x="1222805" y="3476288"/>
              <a:ext cx="223357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Oval 77"/>
            <p:cNvSpPr>
              <a:spLocks noChangeArrowheads="1"/>
            </p:cNvSpPr>
            <p:nvPr/>
          </p:nvSpPr>
          <p:spPr bwMode="auto">
            <a:xfrm>
              <a:off x="1444848" y="3304172"/>
              <a:ext cx="336349" cy="325838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005072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11576A"/>
                  </a:solidFill>
                  <a:latin typeface="Arial" panose="02080604020202020204" charset="0"/>
                </a:rPr>
                <a:t>+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934919" y="3083443"/>
              <a:ext cx="1890649" cy="1541161"/>
              <a:chOff x="1934919" y="3083443"/>
              <a:chExt cx="1890649" cy="1541161"/>
            </a:xfrm>
          </p:grpSpPr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2448639" y="3871761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27"/>
              <p:cNvSpPr>
                <a:spLocks noChangeArrowheads="1"/>
              </p:cNvSpPr>
              <p:nvPr/>
            </p:nvSpPr>
            <p:spPr bwMode="auto">
              <a:xfrm>
                <a:off x="2360611" y="4227817"/>
                <a:ext cx="1464957" cy="396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第一级页表</a:t>
                </a:r>
                <a:endPara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Rectangle 28"/>
              <p:cNvSpPr>
                <a:spLocks noChangeArrowheads="1"/>
              </p:cNvSpPr>
              <p:nvPr/>
            </p:nvSpPr>
            <p:spPr bwMode="auto">
              <a:xfrm>
                <a:off x="2427618" y="3302858"/>
                <a:ext cx="1073426" cy="335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页表项</a:t>
                </a:r>
                <a:endParaRPr lang="en-US" altLang="zh-CN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Rectangle 33"/>
              <p:cNvSpPr>
                <a:spLocks noChangeArrowheads="1"/>
              </p:cNvSpPr>
              <p:nvPr/>
            </p:nvSpPr>
            <p:spPr bwMode="auto">
              <a:xfrm>
                <a:off x="1934919" y="3710155"/>
                <a:ext cx="539998" cy="366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 i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en-US" altLang="zh-CN" b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55" name="Line 34"/>
              <p:cNvSpPr>
                <a:spLocks noChangeShapeType="1"/>
              </p:cNvSpPr>
              <p:nvPr/>
            </p:nvSpPr>
            <p:spPr bwMode="auto">
              <a:xfrm flipH="1" flipV="1">
                <a:off x="2360611" y="3509133"/>
                <a:ext cx="9197" cy="626713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auto">
              <a:xfrm>
                <a:off x="2448639" y="3608988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auto">
              <a:xfrm>
                <a:off x="2448639" y="3346215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auto">
              <a:xfrm>
                <a:off x="2448639" y="3083443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8" name="Line 90"/>
            <p:cNvSpPr>
              <a:spLocks noChangeShapeType="1"/>
            </p:cNvSpPr>
            <p:nvPr/>
          </p:nvSpPr>
          <p:spPr bwMode="auto">
            <a:xfrm flipH="1">
              <a:off x="1800905" y="3476288"/>
              <a:ext cx="633282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Box 95"/>
            <p:cNvSpPr txBox="1">
              <a:spLocks noChangeArrowheads="1"/>
            </p:cNvSpPr>
            <p:nvPr/>
          </p:nvSpPr>
          <p:spPr bwMode="auto">
            <a:xfrm>
              <a:off x="988939" y="4597013"/>
              <a:ext cx="768609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CR3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直接箭头连接符 97"/>
            <p:cNvCxnSpPr>
              <a:stCxn id="21" idx="0"/>
              <a:endCxn id="57" idx="0"/>
            </p:cNvCxnSpPr>
            <p:nvPr/>
          </p:nvCxnSpPr>
          <p:spPr bwMode="auto">
            <a:xfrm rot="16200000" flipV="1">
              <a:off x="647007" y="3870774"/>
              <a:ext cx="977513" cy="474963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0" name="Oval 72"/>
          <p:cNvSpPr>
            <a:spLocks noChangeArrowheads="1"/>
          </p:cNvSpPr>
          <p:nvPr/>
        </p:nvSpPr>
        <p:spPr bwMode="auto">
          <a:xfrm>
            <a:off x="3988486" y="3314683"/>
            <a:ext cx="336349" cy="325838"/>
          </a:xfrm>
          <a:prstGeom prst="ellipse">
            <a:avLst/>
          </a:prstGeom>
          <a:solidFill>
            <a:srgbClr val="CCFFFF"/>
          </a:solidFill>
          <a:ln w="28440">
            <a:solidFill>
              <a:srgbClr val="11576A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algn="ctr" defTabSz="-63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b="1" dirty="0">
                <a:solidFill>
                  <a:srgbClr val="11576A"/>
                </a:solidFill>
                <a:latin typeface="Arial" panose="02080604020202020204" charset="0"/>
              </a:rPr>
              <a:t>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ldLvl="0" animBg="1"/>
      <p:bldP spid="70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071938" y="214313"/>
            <a:ext cx="1071562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0" name="TextBox 43"/>
          <p:cNvSpPr txBox="1">
            <a:spLocks noChangeArrowheads="1"/>
          </p:cNvSpPr>
          <p:nvPr/>
        </p:nvSpPr>
        <p:spPr bwMode="auto">
          <a:xfrm>
            <a:off x="1214469" y="901158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22531" name="矩形 44"/>
          <p:cNvSpPr>
            <a:spLocks noChangeArrowheads="1"/>
          </p:cNvSpPr>
          <p:nvPr/>
        </p:nvSpPr>
        <p:spPr bwMode="auto">
          <a:xfrm>
            <a:off x="857282" y="90114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2539" name="矩形 52"/>
          <p:cNvSpPr>
            <a:spLocks noChangeArrowheads="1"/>
          </p:cNvSpPr>
          <p:nvPr/>
        </p:nvSpPr>
        <p:spPr bwMode="auto">
          <a:xfrm>
            <a:off x="857255" y="125038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2540" name="TextBox 53"/>
          <p:cNvSpPr txBox="1">
            <a:spLocks noChangeArrowheads="1"/>
          </p:cNvSpPr>
          <p:nvPr/>
        </p:nvSpPr>
        <p:spPr bwMode="auto">
          <a:xfrm>
            <a:off x="1552769" y="2329905"/>
            <a:ext cx="7376949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页表概述</a:t>
            </a:r>
          </a:p>
        </p:txBody>
      </p:sp>
      <p:pic>
        <p:nvPicPr>
          <p:cNvPr id="22541" name="图片 54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63694" y="246324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3" name="图片 56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63694" y="282519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5" name="矩形 58"/>
          <p:cNvSpPr>
            <a:spLocks noChangeArrowheads="1"/>
          </p:cNvSpPr>
          <p:nvPr/>
        </p:nvSpPr>
        <p:spPr bwMode="auto">
          <a:xfrm>
            <a:off x="857282" y="3750715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3" name="Text Box 1"/>
          <p:cNvSpPr>
            <a:spLocks noChangeArrowheads="1"/>
          </p:cNvSpPr>
          <p:nvPr/>
        </p:nvSpPr>
        <p:spPr bwMode="auto">
          <a:xfrm>
            <a:off x="5929322" y="428610"/>
            <a:ext cx="8086725" cy="387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52"/>
          <p:cNvSpPr>
            <a:spLocks noChangeArrowheads="1"/>
          </p:cNvSpPr>
          <p:nvPr/>
        </p:nvSpPr>
        <p:spPr bwMode="auto">
          <a:xfrm>
            <a:off x="857255" y="160757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7" name="TextBox 43"/>
          <p:cNvSpPr txBox="1">
            <a:spLocks noChangeArrowheads="1"/>
          </p:cNvSpPr>
          <p:nvPr/>
        </p:nvSpPr>
        <p:spPr bwMode="auto">
          <a:xfrm>
            <a:off x="1214469" y="1272623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8" name="TextBox 43"/>
          <p:cNvSpPr txBox="1">
            <a:spLocks noChangeArrowheads="1"/>
          </p:cNvSpPr>
          <p:nvPr/>
        </p:nvSpPr>
        <p:spPr bwMode="auto">
          <a:xfrm>
            <a:off x="1214469" y="1615525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</a:p>
        </p:txBody>
      </p:sp>
      <p:sp>
        <p:nvSpPr>
          <p:cNvPr id="29" name="TextBox 43"/>
          <p:cNvSpPr txBox="1">
            <a:spLocks noChangeArrowheads="1"/>
          </p:cNvSpPr>
          <p:nvPr/>
        </p:nvSpPr>
        <p:spPr bwMode="auto">
          <a:xfrm>
            <a:off x="1214469" y="1972715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" name="矩形 52"/>
          <p:cNvSpPr>
            <a:spLocks noChangeArrowheads="1"/>
          </p:cNvSpPr>
          <p:nvPr/>
        </p:nvSpPr>
        <p:spPr bwMode="auto">
          <a:xfrm>
            <a:off x="857255" y="196476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1" name="TextBox 53"/>
          <p:cNvSpPr txBox="1">
            <a:spLocks noChangeArrowheads="1"/>
          </p:cNvSpPr>
          <p:nvPr/>
        </p:nvSpPr>
        <p:spPr bwMode="auto">
          <a:xfrm>
            <a:off x="1552769" y="2687095"/>
            <a:ext cx="7376949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快表</a:t>
            </a:r>
          </a:p>
        </p:txBody>
      </p:sp>
      <p:sp>
        <p:nvSpPr>
          <p:cNvPr id="32" name="TextBox 53"/>
          <p:cNvSpPr txBox="1">
            <a:spLocks noChangeArrowheads="1"/>
          </p:cNvSpPr>
          <p:nvPr/>
        </p:nvSpPr>
        <p:spPr bwMode="auto">
          <a:xfrm>
            <a:off x="1552769" y="3044285"/>
            <a:ext cx="7376949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多级页表</a:t>
            </a:r>
          </a:p>
        </p:txBody>
      </p:sp>
      <p:pic>
        <p:nvPicPr>
          <p:cNvPr id="33" name="图片 56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57321" y="3160161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56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57321" y="350700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53"/>
          <p:cNvSpPr txBox="1">
            <a:spLocks noChangeArrowheads="1"/>
          </p:cNvSpPr>
          <p:nvPr/>
        </p:nvSpPr>
        <p:spPr bwMode="auto">
          <a:xfrm>
            <a:off x="1552769" y="3401475"/>
            <a:ext cx="7376949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反置页表</a:t>
            </a:r>
          </a:p>
        </p:txBody>
      </p:sp>
      <p:sp>
        <p:nvSpPr>
          <p:cNvPr id="36" name="TextBox 43"/>
          <p:cNvSpPr txBox="1">
            <a:spLocks noChangeArrowheads="1"/>
          </p:cNvSpPr>
          <p:nvPr/>
        </p:nvSpPr>
        <p:spPr bwMode="auto">
          <a:xfrm>
            <a:off x="1143007" y="3758665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4" name="图片 23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571604" y="214313"/>
            <a:ext cx="5857875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大地址空间问题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5813" y="821923"/>
            <a:ext cx="7648103" cy="1111361"/>
            <a:chOff x="785813" y="821923"/>
            <a:chExt cx="7648103" cy="1111361"/>
          </a:xfrm>
        </p:grpSpPr>
        <p:sp>
          <p:nvSpPr>
            <p:cNvPr id="23554" name="TextBox 21"/>
            <p:cNvSpPr txBox="1">
              <a:spLocks noChangeArrowheads="1"/>
            </p:cNvSpPr>
            <p:nvPr/>
          </p:nvSpPr>
          <p:spPr bwMode="auto">
            <a:xfrm>
              <a:off x="1143000" y="824496"/>
              <a:ext cx="635795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buClr>
                  <a:srgbClr val="0066FF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对于大地址空间(64-bits)系统，多级页表变得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繁琐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.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555" name="矩形 22"/>
            <p:cNvSpPr>
              <a:spLocks noChangeArrowheads="1"/>
            </p:cNvSpPr>
            <p:nvPr/>
          </p:nvSpPr>
          <p:spPr bwMode="auto">
            <a:xfrm>
              <a:off x="785813" y="821923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3556" name="TextBox 23"/>
            <p:cNvSpPr txBox="1">
              <a:spLocks noChangeArrowheads="1"/>
            </p:cNvSpPr>
            <p:nvPr/>
          </p:nvSpPr>
          <p:spPr bwMode="auto">
            <a:xfrm>
              <a:off x="1491810" y="1175561"/>
              <a:ext cx="3357563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比如：5 级页表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57" name="图片 24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2692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58" name="TextBox 25"/>
            <p:cNvSpPr txBox="1">
              <a:spLocks noChangeArrowheads="1"/>
            </p:cNvSpPr>
            <p:nvPr/>
          </p:nvSpPr>
          <p:spPr bwMode="auto">
            <a:xfrm>
              <a:off x="1504455" y="1533174"/>
              <a:ext cx="692946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 (虚拟) 地址空间增长速度快于物理地址空间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59" name="图片 2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62207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785813" y="1880087"/>
            <a:ext cx="6063825" cy="1103067"/>
            <a:chOff x="785813" y="1880087"/>
            <a:chExt cx="6063825" cy="1103067"/>
          </a:xfrm>
        </p:grpSpPr>
        <p:sp>
          <p:nvSpPr>
            <p:cNvPr id="23562" name="TextBox 11"/>
            <p:cNvSpPr txBox="1">
              <a:spLocks noChangeArrowheads="1"/>
            </p:cNvSpPr>
            <p:nvPr/>
          </p:nvSpPr>
          <p:spPr bwMode="auto">
            <a:xfrm>
              <a:off x="1143000" y="1880087"/>
              <a:ext cx="3429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rgbClr val="0066FF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寄存器和反置页面的思路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563" name="矩形 12"/>
            <p:cNvSpPr>
              <a:spLocks noChangeArrowheads="1"/>
            </p:cNvSpPr>
            <p:nvPr/>
          </p:nvSpPr>
          <p:spPr bwMode="auto">
            <a:xfrm>
              <a:off x="785813" y="1880087"/>
              <a:ext cx="415925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3564" name="TextBox 13"/>
            <p:cNvSpPr txBox="1">
              <a:spLocks noChangeArrowheads="1"/>
            </p:cNvSpPr>
            <p:nvPr/>
          </p:nvSpPr>
          <p:spPr bwMode="auto">
            <a:xfrm>
              <a:off x="1491810" y="2223308"/>
              <a:ext cx="5072076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66FF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不让页表与逻辑地址空间的大小相对应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65" name="图片 14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231697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6" name="TextBox 15"/>
            <p:cNvSpPr txBox="1">
              <a:spLocks noChangeArrowheads="1"/>
            </p:cNvSpPr>
            <p:nvPr/>
          </p:nvSpPr>
          <p:spPr bwMode="auto">
            <a:xfrm>
              <a:off x="1491813" y="2583044"/>
              <a:ext cx="5357825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66FF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让页表与物理地址空间的大小相对应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67" name="图片 1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26824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Text Box 1"/>
          <p:cNvSpPr>
            <a:spLocks noChangeArrowheads="1"/>
          </p:cNvSpPr>
          <p:nvPr/>
        </p:nvSpPr>
        <p:spPr bwMode="auto">
          <a:xfrm>
            <a:off x="5643570" y="1358892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/>
            <a:endParaRPr lang="zh-CN" altLang="en-US"/>
          </a:p>
        </p:txBody>
      </p:sp>
      <p:sp>
        <p:nvSpPr>
          <p:cNvPr id="29" name="Text Box 2"/>
          <p:cNvSpPr>
            <a:spLocks noChangeArrowheads="1"/>
          </p:cNvSpPr>
          <p:nvPr/>
        </p:nvSpPr>
        <p:spPr bwMode="auto">
          <a:xfrm>
            <a:off x="5830895" y="259079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lvl="1" eaLnBrk="1" hangingPunct="1">
              <a:buClr>
                <a:srgbClr val="0066FF"/>
              </a:buClr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714628" y="263252"/>
            <a:ext cx="94297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页寄存器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(Page Registers)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"/>
          <p:cNvSpPr>
            <a:spLocks noChangeArrowheads="1"/>
          </p:cNvSpPr>
          <p:nvPr/>
        </p:nvSpPr>
        <p:spPr bwMode="auto">
          <a:xfrm>
            <a:off x="6786578" y="82705"/>
            <a:ext cx="8518525" cy="5715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sp>
        <p:nvSpPr>
          <p:cNvPr id="24" name="Text Box 2"/>
          <p:cNvSpPr>
            <a:spLocks noChangeArrowheads="1"/>
          </p:cNvSpPr>
          <p:nvPr/>
        </p:nvSpPr>
        <p:spPr bwMode="auto">
          <a:xfrm>
            <a:off x="8786842" y="3086100"/>
            <a:ext cx="8572500" cy="41148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lvl="1" eaLnBrk="1" hangingPunct="1">
              <a:buClr>
                <a:srgbClr val="000099"/>
              </a:buClr>
              <a:buSzPct val="100000"/>
              <a:buFont typeface="Wingdings" panose="05000000000000000000" charset="2"/>
              <a:buChar char=""/>
            </a:pPr>
            <a:endParaRPr lang="zh-CN" altLang="en-US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lvl="1" eaLnBrk="1" hangingPunct="1">
              <a:buClr>
                <a:srgbClr val="000099"/>
              </a:buClr>
              <a:buSzPct val="100000"/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786578" y="123980"/>
            <a:ext cx="6142038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38163" y="2080062"/>
            <a:ext cx="6705645" cy="366713"/>
            <a:chOff x="738163" y="2080062"/>
            <a:chExt cx="6705645" cy="366713"/>
          </a:xfrm>
        </p:grpSpPr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38163" y="208006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39" name="TextBox 21"/>
            <p:cNvSpPr txBox="1">
              <a:spLocks noChangeArrowheads="1"/>
            </p:cNvSpPr>
            <p:nvPr/>
          </p:nvSpPr>
          <p:spPr bwMode="auto">
            <a:xfrm>
              <a:off x="1142976" y="2089585"/>
              <a:ext cx="630083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示例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8825" y="845584"/>
            <a:ext cx="7315769" cy="1243108"/>
            <a:chOff x="758825" y="845584"/>
            <a:chExt cx="7315769" cy="1243108"/>
          </a:xfrm>
        </p:grpSpPr>
        <p:sp>
          <p:nvSpPr>
            <p:cNvPr id="24593" name="矩形 6"/>
            <p:cNvSpPr>
              <a:spLocks noChangeArrowheads="1"/>
            </p:cNvSpPr>
            <p:nvPr/>
          </p:nvSpPr>
          <p:spPr bwMode="auto">
            <a:xfrm>
              <a:off x="758825" y="845584"/>
              <a:ext cx="414338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7" name="TextBox 21"/>
            <p:cNvSpPr txBox="1">
              <a:spLocks noChangeArrowheads="1"/>
            </p:cNvSpPr>
            <p:nvPr/>
          </p:nvSpPr>
          <p:spPr bwMode="auto">
            <a:xfrm>
              <a:off x="1128688" y="855106"/>
              <a:ext cx="630083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每个帧与一个页寄存器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(Page Register)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关联，寄存器内容包括：</a:t>
              </a:r>
            </a:p>
          </p:txBody>
        </p:sp>
        <p:sp>
          <p:nvSpPr>
            <p:cNvPr id="28" name="TextBox 23"/>
            <p:cNvSpPr txBox="1">
              <a:spLocks noChangeArrowheads="1"/>
            </p:cNvSpPr>
            <p:nvPr/>
          </p:nvSpPr>
          <p:spPr bwMode="auto">
            <a:xfrm>
              <a:off x="1488010" y="1456008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占用页号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Occupier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: 对应的页号p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6" name="TextBox 21"/>
            <p:cNvSpPr txBox="1">
              <a:spLocks noChangeArrowheads="1"/>
            </p:cNvSpPr>
            <p:nvPr/>
          </p:nvSpPr>
          <p:spPr bwMode="auto">
            <a:xfrm>
              <a:off x="1488010" y="1161878"/>
              <a:ext cx="6586584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使用位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Residence bit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: 此帧是否被进程占用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8" name="TextBox 23"/>
            <p:cNvSpPr txBox="1">
              <a:spLocks noChangeArrowheads="1"/>
            </p:cNvSpPr>
            <p:nvPr/>
          </p:nvSpPr>
          <p:spPr bwMode="auto">
            <a:xfrm>
              <a:off x="1488010" y="1750138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保护位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Protection bits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</a:p>
          </p:txBody>
        </p:sp>
        <p:pic>
          <p:nvPicPr>
            <p:cNvPr id="48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5852" y="185310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5852" y="15463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5852" y="12627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Text Box 1"/>
          <p:cNvSpPr>
            <a:spLocks noChangeArrowheads="1"/>
          </p:cNvSpPr>
          <p:nvPr/>
        </p:nvSpPr>
        <p:spPr bwMode="auto">
          <a:xfrm>
            <a:off x="8840877" y="142875"/>
            <a:ext cx="8518525" cy="5715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8840877" y="184150"/>
            <a:ext cx="6142038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84133" y="2376324"/>
            <a:ext cx="6935469" cy="899548"/>
            <a:chOff x="1284133" y="2376324"/>
            <a:chExt cx="6935469" cy="899548"/>
          </a:xfrm>
        </p:grpSpPr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5852" y="24582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4133" y="27335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23"/>
            <p:cNvSpPr txBox="1">
              <a:spLocks noChangeArrowheads="1"/>
            </p:cNvSpPr>
            <p:nvPr/>
          </p:nvSpPr>
          <p:spPr bwMode="auto">
            <a:xfrm>
              <a:off x="1504430" y="2651566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页面大小: 4096 bytes = 4KB</a:t>
              </a:r>
            </a:p>
          </p:txBody>
        </p:sp>
        <p:sp>
          <p:nvSpPr>
            <p:cNvPr id="51" name="TextBox 23"/>
            <p:cNvSpPr txBox="1">
              <a:spLocks noChangeArrowheads="1"/>
            </p:cNvSpPr>
            <p:nvPr/>
          </p:nvSpPr>
          <p:spPr bwMode="auto">
            <a:xfrm>
              <a:off x="1504430" y="2376324"/>
              <a:ext cx="671517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物理内存大小: 4096*4096=4K*4KB=16 MB </a:t>
              </a:r>
            </a:p>
          </p:txBody>
        </p:sp>
        <p:sp>
          <p:nvSpPr>
            <p:cNvPr id="40" name="TextBox 23"/>
            <p:cNvSpPr txBox="1">
              <a:spLocks noChangeArrowheads="1"/>
            </p:cNvSpPr>
            <p:nvPr/>
          </p:nvSpPr>
          <p:spPr bwMode="auto">
            <a:xfrm>
              <a:off x="1500166" y="2937318"/>
              <a:ext cx="650085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页帧数: 4096 = 4K</a:t>
              </a:r>
            </a:p>
          </p:txBody>
        </p:sp>
        <p:pic>
          <p:nvPicPr>
            <p:cNvPr id="37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4133" y="30246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284133" y="3233580"/>
            <a:ext cx="7000661" cy="1386973"/>
            <a:chOff x="1284133" y="3233580"/>
            <a:chExt cx="7000661" cy="1386973"/>
          </a:xfrm>
        </p:grpSpPr>
        <p:sp>
          <p:nvSpPr>
            <p:cNvPr id="42" name="TextBox 23"/>
            <p:cNvSpPr txBox="1">
              <a:spLocks noChangeArrowheads="1"/>
            </p:cNvSpPr>
            <p:nvPr/>
          </p:nvSpPr>
          <p:spPr bwMode="auto">
            <a:xfrm>
              <a:off x="1500166" y="3233580"/>
              <a:ext cx="650085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页寄存器使用的空间 (假设每个页寄存器占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字节):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3" name="TextBox 23"/>
            <p:cNvSpPr txBox="1">
              <a:spLocks noChangeArrowheads="1"/>
            </p:cNvSpPr>
            <p:nvPr/>
          </p:nvSpPr>
          <p:spPr bwMode="auto">
            <a:xfrm>
              <a:off x="1502448" y="4281999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虚拟内存的大小： 任意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4" name="TextBox 23"/>
            <p:cNvSpPr txBox="1">
              <a:spLocks noChangeArrowheads="1"/>
            </p:cNvSpPr>
            <p:nvPr/>
          </p:nvSpPr>
          <p:spPr bwMode="auto">
            <a:xfrm>
              <a:off x="1491788" y="3763044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页寄存器带来的额外开销: </a:t>
              </a:r>
            </a:p>
          </p:txBody>
        </p:sp>
        <p:sp>
          <p:nvSpPr>
            <p:cNvPr id="32" name="TextBox 23"/>
            <p:cNvSpPr txBox="1">
              <a:spLocks noChangeArrowheads="1"/>
            </p:cNvSpPr>
            <p:nvPr/>
          </p:nvSpPr>
          <p:spPr bwMode="auto">
            <a:xfrm>
              <a:off x="1783936" y="3505695"/>
              <a:ext cx="650085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8*4096=32 Kbytes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3" name="TextBox 23"/>
            <p:cNvSpPr txBox="1">
              <a:spLocks noChangeArrowheads="1"/>
            </p:cNvSpPr>
            <p:nvPr/>
          </p:nvSpPr>
          <p:spPr bwMode="auto">
            <a:xfrm>
              <a:off x="1775558" y="4027794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32K/16M = 0.2% (大约)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94756" y="360116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94756" y="4124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4133" y="33252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4133" y="386711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4133" y="438197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786063" y="214313"/>
            <a:ext cx="3643312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页寄存器方案的特征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82048" y="939186"/>
            <a:ext cx="5727532" cy="1132498"/>
            <a:chOff x="1082048" y="939186"/>
            <a:chExt cx="5727532" cy="1132498"/>
          </a:xfrm>
        </p:grpSpPr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082048" y="971541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8407" y="142239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2058" y="17585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 Box 2"/>
            <p:cNvSpPr>
              <a:spLocks noChangeArrowheads="1"/>
            </p:cNvSpPr>
            <p:nvPr/>
          </p:nvSpPr>
          <p:spPr bwMode="auto">
            <a:xfrm>
              <a:off x="1481278" y="939186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优点: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1808920" y="1285866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页表大小相对于物理内存而言很小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3" name="Text Box 2"/>
            <p:cNvSpPr>
              <a:spLocks noChangeArrowheads="1"/>
            </p:cNvSpPr>
            <p:nvPr/>
          </p:nvSpPr>
          <p:spPr bwMode="auto">
            <a:xfrm>
              <a:off x="1808920" y="1643056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页表大小与逻辑地址空间大小无关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82048" y="2008624"/>
            <a:ext cx="6357982" cy="1121988"/>
            <a:chOff x="1082048" y="2008624"/>
            <a:chExt cx="6357982" cy="1121988"/>
          </a:xfrm>
        </p:grpSpPr>
        <p:sp>
          <p:nvSpPr>
            <p:cNvPr id="16" name="矩形 6"/>
            <p:cNvSpPr>
              <a:spLocks noChangeArrowheads="1"/>
            </p:cNvSpPr>
            <p:nvPr/>
          </p:nvSpPr>
          <p:spPr bwMode="auto">
            <a:xfrm>
              <a:off x="1082048" y="2040979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8407" y="24918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2058" y="28174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 Box 2"/>
            <p:cNvSpPr>
              <a:spLocks noChangeArrowheads="1"/>
            </p:cNvSpPr>
            <p:nvPr/>
          </p:nvSpPr>
          <p:spPr bwMode="auto">
            <a:xfrm>
              <a:off x="1481278" y="2008624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缺点: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" name="Text Box 2"/>
            <p:cNvSpPr>
              <a:spLocks noChangeArrowheads="1"/>
            </p:cNvSpPr>
            <p:nvPr/>
          </p:nvSpPr>
          <p:spPr bwMode="auto">
            <a:xfrm>
              <a:off x="1808920" y="2355304"/>
              <a:ext cx="563111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页表信息对调后，需要依据帧号可找页号</a:t>
              </a:r>
            </a:p>
          </p:txBody>
        </p:sp>
        <p:sp>
          <p:nvSpPr>
            <p:cNvPr id="23" name="Text Box 2"/>
            <p:cNvSpPr>
              <a:spLocks noChangeArrowheads="1"/>
            </p:cNvSpPr>
            <p:nvPr/>
          </p:nvSpPr>
          <p:spPr bwMode="auto">
            <a:xfrm>
              <a:off x="1808920" y="2701984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在页寄存器中搜索逻辑地址中的页号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357422" y="214313"/>
            <a:ext cx="4071953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页寄存器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中的地址转换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71538" y="856444"/>
            <a:ext cx="6490348" cy="1062648"/>
            <a:chOff x="1071538" y="856444"/>
            <a:chExt cx="6490348" cy="1062648"/>
          </a:xfrm>
        </p:grpSpPr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071538" y="85723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93817" y="128586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93817" y="164305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3"/>
            <p:cNvSpPr txBox="1">
              <a:spLocks noChangeArrowheads="1"/>
            </p:cNvSpPr>
            <p:nvPr/>
          </p:nvSpPr>
          <p:spPr>
            <a:xfrm>
              <a:off x="1386688" y="856444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生成的逻辑地址如何找对应的物理地址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>
            <a:xfrm>
              <a:off x="1703970" y="1174520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对逻辑地址进行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映射，以减少搜索范围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1703970" y="1519068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需要解决可能的冲突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71538" y="3476168"/>
            <a:ext cx="6948374" cy="1062692"/>
            <a:chOff x="1071538" y="3476168"/>
            <a:chExt cx="6948374" cy="1062692"/>
          </a:xfrm>
        </p:grpSpPr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93817" y="39047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矩形 6"/>
            <p:cNvSpPr>
              <a:spLocks noChangeArrowheads="1"/>
            </p:cNvSpPr>
            <p:nvPr/>
          </p:nvSpPr>
          <p:spPr bwMode="auto">
            <a:xfrm>
              <a:off x="1071538" y="347616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93817" y="426198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21"/>
            <p:cNvSpPr txBox="1">
              <a:spLocks noChangeArrowheads="1"/>
            </p:cNvSpPr>
            <p:nvPr/>
          </p:nvSpPr>
          <p:spPr bwMode="auto">
            <a:xfrm>
              <a:off x="1511162" y="3486678"/>
              <a:ext cx="630083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快表的限制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21"/>
            <p:cNvSpPr txBox="1">
              <a:spLocks noChangeArrowheads="1"/>
            </p:cNvSpPr>
            <p:nvPr/>
          </p:nvSpPr>
          <p:spPr bwMode="auto">
            <a:xfrm>
              <a:off x="1719080" y="3812338"/>
              <a:ext cx="630083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快表的容量限制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21"/>
            <p:cNvSpPr txBox="1">
              <a:spLocks noChangeArrowheads="1"/>
            </p:cNvSpPr>
            <p:nvPr/>
          </p:nvSpPr>
          <p:spPr bwMode="auto">
            <a:xfrm>
              <a:off x="1719080" y="4169528"/>
              <a:ext cx="630083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快表的功耗限制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StrongARM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上快表功耗占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27%)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71538" y="1849278"/>
            <a:ext cx="6948374" cy="1669810"/>
            <a:chOff x="1071538" y="1849278"/>
            <a:chExt cx="6948374" cy="1669810"/>
          </a:xfrm>
        </p:grpSpPr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93817" y="261891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0166" y="293619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93817" y="32303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1"/>
            <p:cNvSpPr txBox="1">
              <a:spLocks noChangeArrowheads="1"/>
            </p:cNvSpPr>
            <p:nvPr/>
          </p:nvSpPr>
          <p:spPr bwMode="auto">
            <a:xfrm>
              <a:off x="1719080" y="2494924"/>
              <a:ext cx="630083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在快表中查找对应页表项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1"/>
            <p:cNvSpPr txBox="1">
              <a:spLocks noChangeArrowheads="1"/>
            </p:cNvSpPr>
            <p:nvPr/>
          </p:nvSpPr>
          <p:spPr bwMode="auto">
            <a:xfrm>
              <a:off x="1719080" y="2801696"/>
              <a:ext cx="630083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有冲突时遍历冲突项链表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1"/>
            <p:cNvSpPr txBox="1">
              <a:spLocks noChangeArrowheads="1"/>
            </p:cNvSpPr>
            <p:nvPr/>
          </p:nvSpPr>
          <p:spPr bwMode="auto">
            <a:xfrm>
              <a:off x="1719080" y="3118978"/>
              <a:ext cx="630083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查找失败时，产生异常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6"/>
            <p:cNvSpPr>
              <a:spLocks noChangeArrowheads="1"/>
            </p:cNvSpPr>
            <p:nvPr/>
          </p:nvSpPr>
          <p:spPr bwMode="auto">
            <a:xfrm>
              <a:off x="1071538" y="185007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34" name="Rectangle 3"/>
            <p:cNvSpPr txBox="1">
              <a:spLocks noChangeArrowheads="1"/>
            </p:cNvSpPr>
            <p:nvPr/>
          </p:nvSpPr>
          <p:spPr>
            <a:xfrm>
              <a:off x="1386688" y="1849278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用快表缓存页表项后的页寄存器搜索步骤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93817" y="22980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Box 21"/>
            <p:cNvSpPr txBox="1">
              <a:spLocks noChangeArrowheads="1"/>
            </p:cNvSpPr>
            <p:nvPr/>
          </p:nvSpPr>
          <p:spPr bwMode="auto">
            <a:xfrm>
              <a:off x="1719080" y="2174100"/>
              <a:ext cx="6300832" cy="3847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对逻辑地址进行</a:t>
              </a:r>
              <a:r>
                <a:rPr lang="en-US" altLang="zh-CN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变换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5"/>
          <p:cNvSpPr txBox="1">
            <a:spLocks noGrp="1" noChangeArrowheads="1"/>
          </p:cNvSpPr>
          <p:nvPr/>
        </p:nvSpPr>
        <p:spPr bwMode="auto">
          <a:xfrm>
            <a:off x="6370603" y="10255266"/>
            <a:ext cx="2119313" cy="509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hangingPunct="1">
              <a:buSzPct val="100000"/>
            </a:pPr>
            <a:fld id="{AE7B44CE-36B3-45E0-81FC-365C63E04397}" type="slidenum">
              <a:rPr lang="zh-CN" altLang="en-US" sz="1400"/>
            </a:fld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387632" y="142858"/>
            <a:ext cx="60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非连续内存分配的实现</a:t>
            </a:r>
            <a:endParaRPr lang="zh-CN" altLang="en-US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68180" y="1285866"/>
            <a:ext cx="7358114" cy="384721"/>
            <a:chOff x="968180" y="1285866"/>
            <a:chExt cx="7358114" cy="384721"/>
          </a:xfrm>
        </p:grpSpPr>
        <p:sp>
          <p:nvSpPr>
            <p:cNvPr id="32" name="TextBox 31"/>
            <p:cNvSpPr txBox="1"/>
            <p:nvPr/>
          </p:nvSpPr>
          <p:spPr>
            <a:xfrm>
              <a:off x="1119246" y="128586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如何实现虚拟地址和物理地址的转换</a:t>
              </a: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8180" y="1398345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246334" y="1635646"/>
            <a:ext cx="7358114" cy="384721"/>
            <a:chOff x="1246334" y="1635646"/>
            <a:chExt cx="7358114" cy="384721"/>
          </a:xfrm>
        </p:grpSpPr>
        <p:sp>
          <p:nvSpPr>
            <p:cNvPr id="34" name="TextBox 33"/>
            <p:cNvSpPr txBox="1"/>
            <p:nvPr/>
          </p:nvSpPr>
          <p:spPr>
            <a:xfrm>
              <a:off x="1397400" y="163564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 defTabSz="-635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软件实现 （灵活，开销大）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6334" y="1748125"/>
              <a:ext cx="151066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1246334" y="1994753"/>
            <a:ext cx="7358114" cy="369332"/>
            <a:chOff x="1246334" y="1994753"/>
            <a:chExt cx="7358114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1397400" y="1994753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硬件实现 （够用，开销小）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6334" y="2074864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968180" y="2856932"/>
            <a:ext cx="7358114" cy="369332"/>
            <a:chOff x="968180" y="2856932"/>
            <a:chExt cx="735811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1119246" y="2856932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如何选择非连续分配中的内存分块大小</a:t>
              </a: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8180" y="2961319"/>
              <a:ext cx="151066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246334" y="3206712"/>
            <a:ext cx="7358114" cy="369332"/>
            <a:chOff x="1246334" y="3206712"/>
            <a:chExt cx="7358114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1397400" y="3206712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段式存储管理 （segmentation）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6334" y="3303007"/>
              <a:ext cx="151066" cy="14899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246334" y="3565819"/>
            <a:ext cx="7358114" cy="369332"/>
            <a:chOff x="1246334" y="3565819"/>
            <a:chExt cx="7358114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1397400" y="3565819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页式存储管理 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paging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）</a:t>
              </a: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6334" y="3645930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20709" y="926058"/>
            <a:ext cx="8587795" cy="387339"/>
            <a:chOff x="520709" y="926058"/>
            <a:chExt cx="8587795" cy="387339"/>
          </a:xfrm>
        </p:grpSpPr>
        <p:sp>
          <p:nvSpPr>
            <p:cNvPr id="31" name="TextBox 30"/>
            <p:cNvSpPr txBox="1"/>
            <p:nvPr/>
          </p:nvSpPr>
          <p:spPr>
            <a:xfrm>
              <a:off x="893166" y="928676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非连续分配需要解决的问题</a:t>
              </a:r>
              <a:endPara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9" name="矩形 8"/>
            <p:cNvSpPr>
              <a:spLocks noChangeArrowheads="1"/>
            </p:cNvSpPr>
            <p:nvPr/>
          </p:nvSpPr>
          <p:spPr bwMode="auto">
            <a:xfrm>
              <a:off x="520709" y="92605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709" y="2499742"/>
            <a:ext cx="8594221" cy="384721"/>
            <a:chOff x="520709" y="2499742"/>
            <a:chExt cx="8594221" cy="384721"/>
          </a:xfrm>
        </p:grpSpPr>
        <p:sp>
          <p:nvSpPr>
            <p:cNvPr id="40" name="TextBox 39"/>
            <p:cNvSpPr txBox="1"/>
            <p:nvPr/>
          </p:nvSpPr>
          <p:spPr>
            <a:xfrm>
              <a:off x="899592" y="2499742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非连续分配的硬件辅助机制</a:t>
              </a:r>
              <a:endPara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1" name="矩形 8"/>
            <p:cNvSpPr>
              <a:spLocks noChangeArrowheads="1"/>
            </p:cNvSpPr>
            <p:nvPr/>
          </p:nvSpPr>
          <p:spPr bwMode="auto">
            <a:xfrm>
              <a:off x="520709" y="250038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157610" y="250486"/>
            <a:ext cx="4572032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反置页表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746125" y="785800"/>
            <a:ext cx="7254899" cy="384721"/>
            <a:chOff x="746125" y="785800"/>
            <a:chExt cx="7254899" cy="384721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143024" y="785800"/>
              <a:ext cx="6858000" cy="3847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lvl="0" indent="-342900"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基于</a:t>
              </a:r>
              <a:r>
                <a:rPr lang="en-US" altLang="zh-CN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Hash</a:t>
              </a: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映射值查找对应页表项中的帧号</a:t>
              </a:r>
              <a:endParaRPr lang="en-US" altLang="zh-CN" sz="19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46125" y="801677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4947916" y="2749550"/>
            <a:ext cx="269875" cy="301625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/>
              <a:t>1</a:t>
            </a:r>
          </a:p>
        </p:txBody>
      </p:sp>
      <p:grpSp>
        <p:nvGrpSpPr>
          <p:cNvPr id="105" name="组合 104"/>
          <p:cNvGrpSpPr/>
          <p:nvPr/>
        </p:nvGrpSpPr>
        <p:grpSpPr>
          <a:xfrm>
            <a:off x="6316340" y="1851669"/>
            <a:ext cx="1496020" cy="1080121"/>
            <a:chOff x="6316340" y="1851669"/>
            <a:chExt cx="1496020" cy="1080121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6485204" y="2329778"/>
              <a:ext cx="4699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7342460" y="2294850"/>
              <a:ext cx="4699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6632249" y="1851669"/>
              <a:ext cx="1000132" cy="34672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63"/>
            <p:cNvSpPr>
              <a:spLocks noChangeShapeType="1"/>
            </p:cNvSpPr>
            <p:nvPr/>
          </p:nvSpPr>
          <p:spPr bwMode="auto">
            <a:xfrm flipV="1">
              <a:off x="7109142" y="2198392"/>
              <a:ext cx="0" cy="49015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65"/>
            <p:cNvSpPr>
              <a:spLocks noChangeArrowheads="1"/>
            </p:cNvSpPr>
            <p:nvPr/>
          </p:nvSpPr>
          <p:spPr bwMode="auto">
            <a:xfrm>
              <a:off x="6316340" y="2703190"/>
              <a:ext cx="149225" cy="228600"/>
            </a:xfrm>
            <a:prstGeom prst="rect">
              <a:avLst/>
            </a:prstGeom>
            <a:solidFill>
              <a:srgbClr val="DC0081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66"/>
            <p:cNvSpPr>
              <a:spLocks noChangeArrowheads="1"/>
            </p:cNvSpPr>
            <p:nvPr/>
          </p:nvSpPr>
          <p:spPr bwMode="auto">
            <a:xfrm>
              <a:off x="696888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67"/>
            <p:cNvSpPr>
              <a:spLocks noChangeArrowheads="1"/>
            </p:cNvSpPr>
            <p:nvPr/>
          </p:nvSpPr>
          <p:spPr bwMode="auto">
            <a:xfrm>
              <a:off x="713398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68"/>
            <p:cNvSpPr>
              <a:spLocks noChangeArrowheads="1"/>
            </p:cNvSpPr>
            <p:nvPr/>
          </p:nvSpPr>
          <p:spPr bwMode="auto">
            <a:xfrm>
              <a:off x="72974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69"/>
            <p:cNvSpPr>
              <a:spLocks noChangeArrowheads="1"/>
            </p:cNvSpPr>
            <p:nvPr/>
          </p:nvSpPr>
          <p:spPr bwMode="auto">
            <a:xfrm>
              <a:off x="74625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Rectangle 70"/>
            <p:cNvSpPr>
              <a:spLocks noChangeArrowheads="1"/>
            </p:cNvSpPr>
            <p:nvPr/>
          </p:nvSpPr>
          <p:spPr bwMode="auto">
            <a:xfrm>
              <a:off x="6481440" y="2703190"/>
              <a:ext cx="149225" cy="228600"/>
            </a:xfrm>
            <a:prstGeom prst="rect">
              <a:avLst/>
            </a:prstGeom>
            <a:solidFill>
              <a:srgbClr val="DC0081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71"/>
            <p:cNvSpPr>
              <a:spLocks noChangeArrowheads="1"/>
            </p:cNvSpPr>
            <p:nvPr/>
          </p:nvSpPr>
          <p:spPr bwMode="auto">
            <a:xfrm>
              <a:off x="663233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72"/>
            <p:cNvSpPr>
              <a:spLocks noChangeArrowheads="1"/>
            </p:cNvSpPr>
            <p:nvPr/>
          </p:nvSpPr>
          <p:spPr bwMode="auto">
            <a:xfrm>
              <a:off x="679743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73"/>
            <p:cNvSpPr>
              <a:spLocks noChangeArrowheads="1"/>
            </p:cNvSpPr>
            <p:nvPr/>
          </p:nvSpPr>
          <p:spPr bwMode="auto">
            <a:xfrm>
              <a:off x="76276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0" name="组合 24599"/>
          <p:cNvGrpSpPr/>
          <p:nvPr/>
        </p:nvGrpSpPr>
        <p:grpSpPr>
          <a:xfrm>
            <a:off x="293642" y="3978250"/>
            <a:ext cx="3275064" cy="1104809"/>
            <a:chOff x="293642" y="3978250"/>
            <a:chExt cx="3275064" cy="1104809"/>
          </a:xfrm>
        </p:grpSpPr>
        <p:grpSp>
          <p:nvGrpSpPr>
            <p:cNvPr id="109" name="组合 108"/>
            <p:cNvGrpSpPr/>
            <p:nvPr/>
          </p:nvGrpSpPr>
          <p:grpSpPr>
            <a:xfrm>
              <a:off x="293642" y="4031181"/>
              <a:ext cx="3273440" cy="863096"/>
              <a:chOff x="293642" y="4031181"/>
              <a:chExt cx="3273440" cy="863096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 flipH="1" flipV="1">
                <a:off x="997148" y="4160327"/>
                <a:ext cx="2569934" cy="2909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293642" y="4031181"/>
                <a:ext cx="688979" cy="264109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PTBR</a:t>
                </a: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>
                <a:off x="644721" y="4315807"/>
                <a:ext cx="0" cy="578470"/>
              </a:xfrm>
              <a:prstGeom prst="line">
                <a:avLst/>
              </a:prstGeom>
              <a:noFill/>
              <a:ln w="19050">
                <a:solidFill>
                  <a:srgbClr val="005072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922534" y="5069171"/>
              <a:ext cx="2646172" cy="13888"/>
            </a:xfrm>
            <a:prstGeom prst="line">
              <a:avLst/>
            </a:prstGeom>
            <a:noFill/>
            <a:ln w="19050">
              <a:solidFill>
                <a:srgbClr val="005072"/>
              </a:solidFill>
              <a:prstDash val="dash"/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rc 29"/>
            <p:cNvSpPr/>
            <p:nvPr/>
          </p:nvSpPr>
          <p:spPr bwMode="auto">
            <a:xfrm>
              <a:off x="644722" y="4824296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rgbClr val="00507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91"/>
            <p:cNvSpPr>
              <a:spLocks noChangeArrowheads="1"/>
            </p:cNvSpPr>
            <p:nvPr/>
          </p:nvSpPr>
          <p:spPr bwMode="auto">
            <a:xfrm>
              <a:off x="1311473" y="3978250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2000" b="1" dirty="0">
                  <a:solidFill>
                    <a:srgbClr val="005072"/>
                  </a:solidFill>
                  <a:latin typeface="Arial" panose="02080604020202020204" charset="0"/>
                </a:rPr>
                <a:t>+</a:t>
              </a:r>
            </a:p>
          </p:txBody>
        </p:sp>
      </p:grpSp>
      <p:grpSp>
        <p:nvGrpSpPr>
          <p:cNvPr id="24603" name="组合 24602"/>
          <p:cNvGrpSpPr/>
          <p:nvPr/>
        </p:nvGrpSpPr>
        <p:grpSpPr>
          <a:xfrm>
            <a:off x="3635896" y="2862111"/>
            <a:ext cx="406400" cy="1058741"/>
            <a:chOff x="3635896" y="2862111"/>
            <a:chExt cx="406400" cy="1058741"/>
          </a:xfrm>
        </p:grpSpPr>
        <p:cxnSp>
          <p:nvCxnSpPr>
            <p:cNvPr id="85" name="Straight Arrow Connector 110"/>
            <p:cNvCxnSpPr>
              <a:cxnSpLocks noChangeShapeType="1"/>
            </p:cNvCxnSpPr>
            <p:nvPr/>
          </p:nvCxnSpPr>
          <p:spPr bwMode="auto">
            <a:xfrm rot="16200000" flipH="1">
              <a:off x="3623988" y="3645421"/>
              <a:ext cx="473075" cy="77787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83" name="Oval 79"/>
            <p:cNvSpPr>
              <a:spLocks noChangeArrowheads="1"/>
            </p:cNvSpPr>
            <p:nvPr/>
          </p:nvSpPr>
          <p:spPr bwMode="auto">
            <a:xfrm>
              <a:off x="3635896" y="3162024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rgbClr val="005072"/>
              </a:solidFill>
              <a:rou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Arial" panose="02080604020202020204" charset="0"/>
                  <a:ea typeface="+mn-ea"/>
                </a:rPr>
                <a:t>=?</a:t>
              </a:r>
            </a:p>
          </p:txBody>
        </p:sp>
        <p:cxnSp>
          <p:nvCxnSpPr>
            <p:cNvPr id="84" name="Straight Arrow Connector 108"/>
            <p:cNvCxnSpPr>
              <a:cxnSpLocks noChangeShapeType="1"/>
              <a:stCxn id="106" idx="2"/>
              <a:endCxn id="83" idx="0"/>
            </p:cNvCxnSpPr>
            <p:nvPr/>
          </p:nvCxnSpPr>
          <p:spPr bwMode="auto">
            <a:xfrm>
              <a:off x="3838340" y="2862111"/>
              <a:ext cx="756" cy="299913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24602" name="组合 24601"/>
          <p:cNvGrpSpPr/>
          <p:nvPr/>
        </p:nvGrpSpPr>
        <p:grpSpPr>
          <a:xfrm>
            <a:off x="4397868" y="3162024"/>
            <a:ext cx="406400" cy="777877"/>
            <a:chOff x="4397868" y="3162024"/>
            <a:chExt cx="406400" cy="777877"/>
          </a:xfrm>
        </p:grpSpPr>
        <p:cxnSp>
          <p:nvCxnSpPr>
            <p:cNvPr id="87" name="Straight Arrow Connector 117"/>
            <p:cNvCxnSpPr>
              <a:cxnSpLocks noChangeShapeType="1"/>
            </p:cNvCxnSpPr>
            <p:nvPr/>
          </p:nvCxnSpPr>
          <p:spPr bwMode="auto">
            <a:xfrm rot="16200000" flipH="1">
              <a:off x="4380405" y="3668439"/>
              <a:ext cx="492125" cy="508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86" name="Oval 79"/>
            <p:cNvSpPr>
              <a:spLocks noChangeArrowheads="1"/>
            </p:cNvSpPr>
            <p:nvPr/>
          </p:nvSpPr>
          <p:spPr bwMode="auto">
            <a:xfrm>
              <a:off x="4397868" y="3162024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rgbClr val="005072"/>
              </a:solidFill>
              <a:rou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Arial" panose="02080604020202020204" charset="0"/>
                  <a:ea typeface="+mn-ea"/>
                </a:rPr>
                <a:t>=?</a:t>
              </a:r>
            </a:p>
          </p:txBody>
        </p:sp>
      </p:grpSp>
      <p:cxnSp>
        <p:nvCxnSpPr>
          <p:cNvPr id="88" name="Straight Arrow Connector 121"/>
          <p:cNvCxnSpPr>
            <a:cxnSpLocks noChangeShapeType="1"/>
            <a:stCxn id="106" idx="1"/>
          </p:cNvCxnSpPr>
          <p:nvPr/>
        </p:nvCxnSpPr>
        <p:spPr bwMode="auto">
          <a:xfrm flipH="1">
            <a:off x="1790820" y="2692834"/>
            <a:ext cx="1321312" cy="694607"/>
          </a:xfrm>
          <a:prstGeom prst="straightConnector1">
            <a:avLst/>
          </a:prstGeom>
          <a:noFill/>
          <a:ln w="25400">
            <a:solidFill>
              <a:srgbClr val="005072"/>
            </a:solidFill>
            <a:round/>
            <a:headEnd type="none" w="sm" len="sm"/>
            <a:tailEnd type="arrow" w="med" len="med"/>
          </a:ln>
        </p:spPr>
      </p:cxnSp>
      <p:sp>
        <p:nvSpPr>
          <p:cNvPr id="106" name="TextBox 105"/>
          <p:cNvSpPr txBox="1"/>
          <p:nvPr/>
        </p:nvSpPr>
        <p:spPr>
          <a:xfrm>
            <a:off x="3112132" y="2523557"/>
            <a:ext cx="1452415" cy="338554"/>
          </a:xfrm>
          <a:prstGeom prst="rect">
            <a:avLst/>
          </a:prstGeom>
          <a:noFill/>
          <a:ln w="28575">
            <a:solidFill>
              <a:srgbClr val="00507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运行进程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598" name="组合 24597"/>
          <p:cNvGrpSpPr/>
          <p:nvPr/>
        </p:nvGrpSpPr>
        <p:grpSpPr>
          <a:xfrm>
            <a:off x="1096379" y="3380915"/>
            <a:ext cx="704856" cy="597335"/>
            <a:chOff x="1096379" y="3380915"/>
            <a:chExt cx="704856" cy="597335"/>
          </a:xfrm>
        </p:grpSpPr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1514673" y="3720954"/>
              <a:ext cx="0" cy="25729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96379" y="3380915"/>
              <a:ext cx="704856" cy="338554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endPara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498828" y="3663288"/>
            <a:ext cx="2443182" cy="1428742"/>
            <a:chOff x="3498828" y="3663288"/>
            <a:chExt cx="2443182" cy="1428742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 flipV="1">
              <a:off x="3498828" y="4315806"/>
              <a:ext cx="0" cy="723133"/>
            </a:xfrm>
            <a:prstGeom prst="line">
              <a:avLst/>
            </a:prstGeom>
            <a:noFill/>
            <a:ln w="12700">
              <a:solidFill>
                <a:srgbClr val="00507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3598872" y="3949040"/>
              <a:ext cx="866775" cy="36676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5556258" y="3961742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5376868" y="3961740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4419610" y="3927218"/>
              <a:ext cx="1049337" cy="3359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90487" tIns="44450" rIns="90487" bIns="4445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页号</a:t>
              </a:r>
              <a:r>
                <a:rPr lang="en-US" altLang="zh-CN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" name="组合 108"/>
            <p:cNvGrpSpPr/>
            <p:nvPr/>
          </p:nvGrpSpPr>
          <p:grpSpPr>
            <a:xfrm>
              <a:off x="3571868" y="3949040"/>
              <a:ext cx="2370142" cy="285752"/>
              <a:chOff x="3643306" y="4286262"/>
              <a:chExt cx="2370142" cy="285752"/>
            </a:xfrm>
          </p:grpSpPr>
          <p:sp>
            <p:nvSpPr>
              <p:cNvPr id="47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51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sp>
          <p:nvSpPr>
            <p:cNvPr id="81" name="Rectangle 47"/>
            <p:cNvSpPr>
              <a:spLocks noChangeArrowheads="1"/>
            </p:cNvSpPr>
            <p:nvPr/>
          </p:nvSpPr>
          <p:spPr bwMode="auto">
            <a:xfrm>
              <a:off x="5746758" y="3961740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109"/>
            <p:cNvGrpSpPr/>
            <p:nvPr/>
          </p:nvGrpSpPr>
          <p:grpSpPr>
            <a:xfrm>
              <a:off x="3571868" y="4234792"/>
              <a:ext cx="2370142" cy="285752"/>
              <a:chOff x="3643306" y="4286262"/>
              <a:chExt cx="2370142" cy="285752"/>
            </a:xfrm>
          </p:grpSpPr>
          <p:sp>
            <p:nvSpPr>
              <p:cNvPr id="111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2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4" name="组合 112"/>
            <p:cNvGrpSpPr/>
            <p:nvPr/>
          </p:nvGrpSpPr>
          <p:grpSpPr>
            <a:xfrm>
              <a:off x="3571868" y="4520544"/>
              <a:ext cx="2370142" cy="285752"/>
              <a:chOff x="3643306" y="4286262"/>
              <a:chExt cx="2370142" cy="285752"/>
            </a:xfrm>
          </p:grpSpPr>
          <p:sp>
            <p:nvSpPr>
              <p:cNvPr id="114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5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5" name="组合 115"/>
            <p:cNvGrpSpPr/>
            <p:nvPr/>
          </p:nvGrpSpPr>
          <p:grpSpPr>
            <a:xfrm>
              <a:off x="3571868" y="4806278"/>
              <a:ext cx="2370142" cy="285752"/>
              <a:chOff x="3643306" y="4286262"/>
              <a:chExt cx="2370142" cy="285752"/>
            </a:xfrm>
          </p:grpSpPr>
          <p:sp>
            <p:nvSpPr>
              <p:cNvPr id="117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8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6" name="组合 122"/>
            <p:cNvGrpSpPr/>
            <p:nvPr/>
          </p:nvGrpSpPr>
          <p:grpSpPr>
            <a:xfrm>
              <a:off x="3571868" y="3663288"/>
              <a:ext cx="2370142" cy="285752"/>
              <a:chOff x="3643306" y="4286262"/>
              <a:chExt cx="2370142" cy="285752"/>
            </a:xfrm>
          </p:grpSpPr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25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1422379" y="1082062"/>
            <a:ext cx="4792663" cy="384721"/>
            <a:chOff x="1422379" y="1082062"/>
            <a:chExt cx="4792663" cy="384721"/>
          </a:xfrm>
        </p:grpSpPr>
        <p:pic>
          <p:nvPicPr>
            <p:cNvPr id="9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22379" y="11934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" name="矩形 96"/>
            <p:cNvSpPr/>
            <p:nvPr/>
          </p:nvSpPr>
          <p:spPr>
            <a:xfrm>
              <a:off x="1643042" y="1082062"/>
              <a:ext cx="4572000" cy="3847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 indent="-285750"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进程标识与页号的</a:t>
              </a:r>
              <a:r>
                <a:rPr lang="en-US" altLang="zh-CN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Hash</a:t>
              </a: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值可能有冲突</a:t>
              </a:r>
              <a:endParaRPr lang="en-US" altLang="zh-CN" sz="19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428728" y="1376192"/>
            <a:ext cx="6500858" cy="384721"/>
            <a:chOff x="1428728" y="1376192"/>
            <a:chExt cx="6500858" cy="384721"/>
          </a:xfrm>
        </p:grpSpPr>
        <p:pic>
          <p:nvPicPr>
            <p:cNvPr id="96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28728" y="150018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矩形 97"/>
            <p:cNvSpPr/>
            <p:nvPr/>
          </p:nvSpPr>
          <p:spPr>
            <a:xfrm>
              <a:off x="1643042" y="1376192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indent="-285750"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页表项中包括保护位、修改位、访问位和存在位等标识</a:t>
              </a:r>
              <a:endParaRPr lang="en-US" altLang="zh-CN" sz="19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847923" y="1785932"/>
            <a:ext cx="1804987" cy="1063121"/>
            <a:chOff x="847923" y="1785932"/>
            <a:chExt cx="1804987" cy="1063121"/>
          </a:xfrm>
        </p:grpSpPr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1422338" y="1785932"/>
              <a:ext cx="649332" cy="554805"/>
            </a:xfrm>
            <a:prstGeom prst="ellipse">
              <a:avLst/>
            </a:prstGeom>
            <a:noFill/>
            <a:ln w="28575">
              <a:solidFill>
                <a:srgbClr val="005072"/>
              </a:solidFill>
              <a:rou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1734329" y="2322482"/>
              <a:ext cx="778" cy="303242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74"/>
            <p:cNvSpPr>
              <a:spLocks noChangeArrowheads="1"/>
            </p:cNvSpPr>
            <p:nvPr/>
          </p:nvSpPr>
          <p:spPr bwMode="auto">
            <a:xfrm>
              <a:off x="134957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75"/>
            <p:cNvSpPr>
              <a:spLocks noChangeArrowheads="1"/>
            </p:cNvSpPr>
            <p:nvPr/>
          </p:nvSpPr>
          <p:spPr bwMode="auto">
            <a:xfrm>
              <a:off x="1514673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76"/>
            <p:cNvSpPr>
              <a:spLocks noChangeArrowheads="1"/>
            </p:cNvSpPr>
            <p:nvPr/>
          </p:nvSpPr>
          <p:spPr bwMode="auto">
            <a:xfrm>
              <a:off x="16781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77"/>
            <p:cNvSpPr>
              <a:spLocks noChangeArrowheads="1"/>
            </p:cNvSpPr>
            <p:nvPr/>
          </p:nvSpPr>
          <p:spPr bwMode="auto">
            <a:xfrm>
              <a:off x="18432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78"/>
            <p:cNvSpPr>
              <a:spLocks noChangeArrowheads="1"/>
            </p:cNvSpPr>
            <p:nvPr/>
          </p:nvSpPr>
          <p:spPr bwMode="auto">
            <a:xfrm>
              <a:off x="8479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79"/>
            <p:cNvSpPr>
              <a:spLocks noChangeArrowheads="1"/>
            </p:cNvSpPr>
            <p:nvPr/>
          </p:nvSpPr>
          <p:spPr bwMode="auto">
            <a:xfrm>
              <a:off x="10130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80"/>
            <p:cNvSpPr>
              <a:spLocks noChangeArrowheads="1"/>
            </p:cNvSpPr>
            <p:nvPr/>
          </p:nvSpPr>
          <p:spPr bwMode="auto">
            <a:xfrm>
              <a:off x="11781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81"/>
            <p:cNvSpPr>
              <a:spLocks noChangeArrowheads="1"/>
            </p:cNvSpPr>
            <p:nvPr/>
          </p:nvSpPr>
          <p:spPr bwMode="auto">
            <a:xfrm>
              <a:off x="20083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82"/>
            <p:cNvSpPr>
              <a:spLocks noChangeArrowheads="1"/>
            </p:cNvSpPr>
            <p:nvPr/>
          </p:nvSpPr>
          <p:spPr bwMode="auto">
            <a:xfrm>
              <a:off x="21734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83"/>
            <p:cNvSpPr>
              <a:spLocks noChangeArrowheads="1"/>
            </p:cNvSpPr>
            <p:nvPr/>
          </p:nvSpPr>
          <p:spPr bwMode="auto">
            <a:xfrm>
              <a:off x="23385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84"/>
            <p:cNvSpPr>
              <a:spLocks noChangeArrowheads="1"/>
            </p:cNvSpPr>
            <p:nvPr/>
          </p:nvSpPr>
          <p:spPr bwMode="auto">
            <a:xfrm>
              <a:off x="25036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15"/>
            <p:cNvSpPr>
              <a:spLocks noChangeArrowheads="1"/>
            </p:cNvSpPr>
            <p:nvPr/>
          </p:nvSpPr>
          <p:spPr bwMode="auto">
            <a:xfrm>
              <a:off x="1096379" y="2232149"/>
              <a:ext cx="4699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Rectangle 16"/>
            <p:cNvSpPr>
              <a:spLocks noChangeArrowheads="1"/>
            </p:cNvSpPr>
            <p:nvPr/>
          </p:nvSpPr>
          <p:spPr bwMode="auto">
            <a:xfrm>
              <a:off x="1954255" y="2260966"/>
              <a:ext cx="4699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</p:grpSp>
      <p:cxnSp>
        <p:nvCxnSpPr>
          <p:cNvPr id="24587" name="直接箭头连接符 24586"/>
          <p:cNvCxnSpPr/>
          <p:nvPr/>
        </p:nvCxnSpPr>
        <p:spPr>
          <a:xfrm>
            <a:off x="1176548" y="2870724"/>
            <a:ext cx="1" cy="510191"/>
          </a:xfrm>
          <a:prstGeom prst="straightConnector1">
            <a:avLst/>
          </a:prstGeom>
          <a:ln w="28575">
            <a:solidFill>
              <a:srgbClr val="00507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04" name="组合 24603"/>
          <p:cNvGrpSpPr/>
          <p:nvPr/>
        </p:nvGrpSpPr>
        <p:grpSpPr>
          <a:xfrm>
            <a:off x="5942010" y="2931790"/>
            <a:ext cx="448943" cy="1160126"/>
            <a:chOff x="5942010" y="2931790"/>
            <a:chExt cx="448943" cy="1160126"/>
          </a:xfrm>
        </p:grpSpPr>
        <p:cxnSp>
          <p:nvCxnSpPr>
            <p:cNvPr id="101" name="直接箭头连接符 100"/>
            <p:cNvCxnSpPr>
              <a:stCxn id="146" idx="1"/>
              <a:endCxn id="55" idx="2"/>
            </p:cNvCxnSpPr>
            <p:nvPr/>
          </p:nvCxnSpPr>
          <p:spPr>
            <a:xfrm flipV="1">
              <a:off x="6384932" y="2931790"/>
              <a:ext cx="6021" cy="958697"/>
            </a:xfrm>
            <a:prstGeom prst="straightConnector1">
              <a:avLst/>
            </a:prstGeom>
            <a:ln w="28575">
              <a:solidFill>
                <a:srgbClr val="00507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92" name="直接连接符 24591"/>
            <p:cNvCxnSpPr>
              <a:stCxn id="47" idx="3"/>
            </p:cNvCxnSpPr>
            <p:nvPr/>
          </p:nvCxnSpPr>
          <p:spPr>
            <a:xfrm>
              <a:off x="5942010" y="4091916"/>
              <a:ext cx="273032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Arc 29"/>
            <p:cNvSpPr/>
            <p:nvPr/>
          </p:nvSpPr>
          <p:spPr bwMode="auto">
            <a:xfrm flipH="1">
              <a:off x="6165477" y="3890487"/>
              <a:ext cx="219455" cy="20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1" name="组合 24600"/>
          <p:cNvGrpSpPr/>
          <p:nvPr/>
        </p:nvGrpSpPr>
        <p:grpSpPr>
          <a:xfrm>
            <a:off x="1260875" y="2878131"/>
            <a:ext cx="3303671" cy="276802"/>
            <a:chOff x="1260875" y="2878131"/>
            <a:chExt cx="3303671" cy="276802"/>
          </a:xfrm>
        </p:grpSpPr>
        <p:cxnSp>
          <p:nvCxnSpPr>
            <p:cNvPr id="152" name="直接连接符 151"/>
            <p:cNvCxnSpPr/>
            <p:nvPr/>
          </p:nvCxnSpPr>
          <p:spPr>
            <a:xfrm>
              <a:off x="1360475" y="3044087"/>
              <a:ext cx="3059135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Arc 29"/>
            <p:cNvSpPr/>
            <p:nvPr/>
          </p:nvSpPr>
          <p:spPr bwMode="auto">
            <a:xfrm>
              <a:off x="1260875" y="2878131"/>
              <a:ext cx="126017" cy="165017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Arc 29"/>
            <p:cNvSpPr/>
            <p:nvPr/>
          </p:nvSpPr>
          <p:spPr bwMode="auto">
            <a:xfrm flipH="1" flipV="1">
              <a:off x="4409771" y="3038337"/>
              <a:ext cx="154775" cy="116596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143108" y="773658"/>
            <a:ext cx="4294218" cy="775350"/>
            <a:chOff x="2143108" y="773658"/>
            <a:chExt cx="4294218" cy="775350"/>
          </a:xfrm>
        </p:grpSpPr>
        <p:sp>
          <p:nvSpPr>
            <p:cNvPr id="38" name="矩形 37"/>
            <p:cNvSpPr/>
            <p:nvPr/>
          </p:nvSpPr>
          <p:spPr>
            <a:xfrm>
              <a:off x="2722550" y="1192646"/>
              <a:ext cx="3714776" cy="332077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5072"/>
                </a:solidFill>
              </a:endParaRPr>
            </a:p>
          </p:txBody>
        </p:sp>
        <p:cxnSp>
          <p:nvCxnSpPr>
            <p:cNvPr id="40" name="直接连接符 39"/>
            <p:cNvCxnSpPr>
              <a:stCxn id="38" idx="0"/>
              <a:endCxn id="38" idx="2"/>
            </p:cNvCxnSpPr>
            <p:nvPr/>
          </p:nvCxnSpPr>
          <p:spPr>
            <a:xfrm rot="16200000" flipH="1">
              <a:off x="4413899" y="1358684"/>
              <a:ext cx="332077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65492" y="1162772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5072"/>
                  </a:solidFill>
                </a:rPr>
                <a:t>0x1</a:t>
              </a:r>
              <a:endParaRPr lang="zh-CN" altLang="en-US" b="1" dirty="0">
                <a:solidFill>
                  <a:srgbClr val="00507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08566" y="116277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5072"/>
                  </a:solidFill>
                </a:rPr>
                <a:t>0x123</a:t>
              </a:r>
              <a:endParaRPr lang="zh-CN" altLang="en-US" b="1" dirty="0">
                <a:solidFill>
                  <a:srgbClr val="005072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12792" y="11796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</a:rPr>
                <a:t>0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43108" y="77365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57554" y="77365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vpn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051428" y="77365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54957" y="216341"/>
            <a:ext cx="4786346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反置页表的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Hash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冲突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86050" y="4106960"/>
            <a:ext cx="3714776" cy="750806"/>
            <a:chOff x="2786050" y="4106960"/>
            <a:chExt cx="3714776" cy="750806"/>
          </a:xfrm>
        </p:grpSpPr>
        <p:sp>
          <p:nvSpPr>
            <p:cNvPr id="86" name="矩形 85"/>
            <p:cNvSpPr/>
            <p:nvPr/>
          </p:nvSpPr>
          <p:spPr>
            <a:xfrm>
              <a:off x="2786050" y="4131244"/>
              <a:ext cx="3714776" cy="3693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/>
            <p:cNvCxnSpPr>
              <a:stCxn id="86" idx="0"/>
              <a:endCxn id="86" idx="2"/>
            </p:cNvCxnSpPr>
            <p:nvPr/>
          </p:nvCxnSpPr>
          <p:spPr>
            <a:xfrm rot="16200000" flipH="1">
              <a:off x="4458772" y="4315910"/>
              <a:ext cx="369332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786050" y="4106960"/>
              <a:ext cx="18573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018F1B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643438" y="4119102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0x123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86116" y="446359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43504" y="448843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0" name="椭圆 99"/>
          <p:cNvSpPr/>
          <p:nvPr/>
        </p:nvSpPr>
        <p:spPr bwMode="auto">
          <a:xfrm>
            <a:off x="2071670" y="1070138"/>
            <a:ext cx="1928826" cy="642942"/>
          </a:xfrm>
          <a:prstGeom prst="ellipse">
            <a:avLst/>
          </a:prstGeom>
          <a:noFill/>
          <a:ln w="28575">
            <a:solidFill>
              <a:srgbClr val="C0000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 bwMode="auto">
          <a:xfrm>
            <a:off x="3134626" y="2678200"/>
            <a:ext cx="1357322" cy="571504"/>
          </a:xfrm>
          <a:prstGeom prst="ellipse">
            <a:avLst/>
          </a:prstGeom>
          <a:noFill/>
          <a:ln w="28575">
            <a:solidFill>
              <a:srgbClr val="FDD00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箭头连接符 103"/>
          <p:cNvCxnSpPr>
            <a:stCxn id="101" idx="2"/>
          </p:cNvCxnSpPr>
          <p:nvPr/>
        </p:nvCxnSpPr>
        <p:spPr>
          <a:xfrm>
            <a:off x="3134626" y="2963952"/>
            <a:ext cx="1588" cy="1142214"/>
          </a:xfrm>
          <a:prstGeom prst="straightConnector1">
            <a:avLst/>
          </a:prstGeom>
          <a:ln w="28575">
            <a:solidFill>
              <a:srgbClr val="FDD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 bwMode="auto">
          <a:xfrm>
            <a:off x="1357290" y="3213278"/>
            <a:ext cx="928694" cy="357190"/>
          </a:xfrm>
          <a:prstGeom prst="ellipse">
            <a:avLst/>
          </a:prstGeom>
          <a:noFill/>
          <a:ln w="28575">
            <a:solidFill>
              <a:srgbClr val="00B0F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/>
          <p:cNvCxnSpPr/>
          <p:nvPr/>
        </p:nvCxnSpPr>
        <p:spPr>
          <a:xfrm rot="16200000" flipH="1">
            <a:off x="4191436" y="2869142"/>
            <a:ext cx="2465320" cy="10320"/>
          </a:xfrm>
          <a:prstGeom prst="straightConnector1">
            <a:avLst/>
          </a:prstGeom>
          <a:ln w="28575">
            <a:solidFill>
              <a:srgbClr val="FDD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42976" y="1700938"/>
            <a:ext cx="1695462" cy="2226720"/>
            <a:chOff x="1142976" y="1700938"/>
            <a:chExt cx="1695462" cy="2226720"/>
          </a:xfrm>
        </p:grpSpPr>
        <p:sp>
          <p:nvSpPr>
            <p:cNvPr id="31" name="TextBox 30"/>
            <p:cNvSpPr txBox="1"/>
            <p:nvPr/>
          </p:nvSpPr>
          <p:spPr>
            <a:xfrm>
              <a:off x="1409678" y="170093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索引表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42976" y="1713080"/>
              <a:ext cx="1428760" cy="2214578"/>
              <a:chOff x="1142976" y="1713080"/>
              <a:chExt cx="1428760" cy="221457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247752" y="2070270"/>
                <a:ext cx="114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</a:rPr>
                  <a:t>0x18F1C</a:t>
                </a:r>
                <a:endParaRPr lang="zh-CN" altLang="en-US" b="1" dirty="0">
                  <a:solidFill>
                    <a:srgbClr val="11576A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93790" y="2415318"/>
                <a:ext cx="1071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rgbClr val="11576A"/>
                    </a:solidFill>
                  </a:rPr>
                  <a:t>…</a:t>
                </a:r>
                <a:endParaRPr lang="zh-CN" altLang="en-US" b="1" dirty="0">
                  <a:solidFill>
                    <a:srgbClr val="11576A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14414" y="2807371"/>
                <a:ext cx="1285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rgbClr val="11576A"/>
                    </a:solidFill>
                  </a:rPr>
                  <a:t>0xAF013</a:t>
                </a:r>
                <a:endParaRPr lang="zh-CN" altLang="en-US" b="1" dirty="0">
                  <a:solidFill>
                    <a:srgbClr val="11576A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482704" y="3201136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rgbClr val="11576A"/>
                    </a:solidFill>
                  </a:rPr>
                  <a:t>0x0</a:t>
                </a:r>
                <a:endParaRPr lang="zh-CN" altLang="en-US" b="1" dirty="0">
                  <a:solidFill>
                    <a:srgbClr val="11576A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14414" y="3558326"/>
                <a:ext cx="114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rgbClr val="11576A"/>
                    </a:solidFill>
                  </a:rPr>
                  <a:t>…</a:t>
                </a:r>
                <a:endParaRPr lang="zh-CN" altLang="en-US" b="1" dirty="0">
                  <a:solidFill>
                    <a:srgbClr val="11576A"/>
                  </a:solidFill>
                </a:endParaRPr>
              </a:p>
            </p:txBody>
          </p:sp>
          <p:sp>
            <p:nvSpPr>
              <p:cNvPr id="160" name="矩形 159"/>
              <p:cNvSpPr/>
              <p:nvPr/>
            </p:nvSpPr>
            <p:spPr bwMode="auto">
              <a:xfrm>
                <a:off x="1142976" y="1713080"/>
                <a:ext cx="1428760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2" name="直接连接符 161"/>
              <p:cNvCxnSpPr/>
              <p:nvPr/>
            </p:nvCxnSpPr>
            <p:spPr>
              <a:xfrm rot="10800000" flipH="1">
                <a:off x="1142976" y="2791109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1142976" y="207027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1142976" y="242746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 rot="10800000" flipH="1">
                <a:off x="1142976" y="318573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rot="10800000" flipH="1">
                <a:off x="1142976" y="3570468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/>
          <p:cNvGrpSpPr/>
          <p:nvPr/>
        </p:nvGrpSpPr>
        <p:grpSpPr>
          <a:xfrm>
            <a:off x="3272110" y="1657518"/>
            <a:ext cx="4514600" cy="2282282"/>
            <a:chOff x="3272110" y="1657518"/>
            <a:chExt cx="4514600" cy="2282282"/>
          </a:xfrm>
        </p:grpSpPr>
        <p:sp>
          <p:nvSpPr>
            <p:cNvPr id="50" name="TextBox 49"/>
            <p:cNvSpPr txBox="1"/>
            <p:nvPr/>
          </p:nvSpPr>
          <p:spPr>
            <a:xfrm>
              <a:off x="4786314" y="169085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11576A"/>
                  </a:solidFill>
                </a:rPr>
                <a:t>pid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9697" y="207027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</a:rPr>
                <a:t>1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86314" y="241531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15008" y="241531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86578" y="242746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93629" y="357046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15008" y="357046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14126" y="355832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29300" y="235602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29300" y="357046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72132" y="169085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11576A"/>
                  </a:solidFill>
                </a:rPr>
                <a:t>vpn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05602" y="170093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next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86424" y="165751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</a:rPr>
                <a:t>Index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72110" y="2058128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0x0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58694" y="2784650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</a:rPr>
                <a:t>0x18F1B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58694" y="3213278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</a:rPr>
                <a:t>0x18F1C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9697" y="278465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</a:rPr>
                <a:t>0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79697" y="3191333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</a:rPr>
                <a:t>3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29256" y="2070270"/>
              <a:ext cx="1033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0xA63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57950" y="2070270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0x18F1B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00694" y="278465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0x1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30468" y="2791965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</a:rPr>
                <a:t>---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00694" y="3163785"/>
              <a:ext cx="1096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</a:rPr>
                <a:t>0x31AB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00826" y="3163785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0x0A921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grpSp>
          <p:nvGrpSpPr>
            <p:cNvPr id="2" name="组合 197"/>
            <p:cNvGrpSpPr/>
            <p:nvPr/>
          </p:nvGrpSpPr>
          <p:grpSpPr>
            <a:xfrm>
              <a:off x="6500826" y="1713080"/>
              <a:ext cx="1143008" cy="2214578"/>
              <a:chOff x="6500826" y="1428742"/>
              <a:chExt cx="1143008" cy="2214578"/>
            </a:xfrm>
          </p:grpSpPr>
          <p:sp>
            <p:nvSpPr>
              <p:cNvPr id="169" name="矩形 168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1" name="直接连接符 170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198"/>
            <p:cNvGrpSpPr/>
            <p:nvPr/>
          </p:nvGrpSpPr>
          <p:grpSpPr>
            <a:xfrm>
              <a:off x="5357818" y="1713080"/>
              <a:ext cx="1143008" cy="2214578"/>
              <a:chOff x="6500826" y="1428742"/>
              <a:chExt cx="1143008" cy="2214578"/>
            </a:xfrm>
          </p:grpSpPr>
          <p:sp>
            <p:nvSpPr>
              <p:cNvPr id="200" name="矩形 199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1" name="直接连接符 200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205"/>
            <p:cNvGrpSpPr/>
            <p:nvPr/>
          </p:nvGrpSpPr>
          <p:grpSpPr>
            <a:xfrm>
              <a:off x="4643438" y="1713080"/>
              <a:ext cx="714380" cy="2214578"/>
              <a:chOff x="6500826" y="1428742"/>
              <a:chExt cx="1143008" cy="2214578"/>
            </a:xfrm>
          </p:grpSpPr>
          <p:sp>
            <p:nvSpPr>
              <p:cNvPr id="207" name="矩形 206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8" name="直接连接符 207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弧形 27"/>
          <p:cNvSpPr/>
          <p:nvPr/>
        </p:nvSpPr>
        <p:spPr>
          <a:xfrm rot="1425351">
            <a:off x="7018544" y="2203568"/>
            <a:ext cx="914400" cy="914400"/>
          </a:xfrm>
          <a:prstGeom prst="arc">
            <a:avLst>
              <a:gd name="adj1" fmla="val 16200000"/>
              <a:gd name="adj2" fmla="val 2511945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 bwMode="auto">
          <a:xfrm>
            <a:off x="6539526" y="2079974"/>
            <a:ext cx="1104308" cy="357190"/>
          </a:xfrm>
          <a:prstGeom prst="ellipse">
            <a:avLst/>
          </a:prstGeom>
          <a:noFill/>
          <a:ln w="28575">
            <a:solidFill>
              <a:srgbClr val="00B0F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 bwMode="auto">
          <a:xfrm>
            <a:off x="4883152" y="1070138"/>
            <a:ext cx="1071570" cy="571504"/>
          </a:xfrm>
          <a:prstGeom prst="ellipse">
            <a:avLst/>
          </a:prstGeom>
          <a:noFill/>
          <a:ln w="28575">
            <a:solidFill>
              <a:srgbClr val="FDD00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4210583" y="2254365"/>
            <a:ext cx="1338227" cy="0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/>
          <p:cNvGrpSpPr/>
          <p:nvPr/>
        </p:nvGrpSpPr>
        <p:grpSpPr>
          <a:xfrm>
            <a:off x="285720" y="1385976"/>
            <a:ext cx="1764226" cy="2013198"/>
            <a:chOff x="285720" y="1385976"/>
            <a:chExt cx="1764226" cy="2013198"/>
          </a:xfrm>
        </p:grpSpPr>
        <p:sp>
          <p:nvSpPr>
            <p:cNvPr id="123" name="TextBox 122"/>
            <p:cNvSpPr txBox="1"/>
            <p:nvPr/>
          </p:nvSpPr>
          <p:spPr>
            <a:xfrm>
              <a:off x="285720" y="199883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024847" y="1385976"/>
              <a:ext cx="102509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53306" y="1612622"/>
              <a:ext cx="0" cy="32224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Arc 29"/>
            <p:cNvSpPr/>
            <p:nvPr/>
          </p:nvSpPr>
          <p:spPr bwMode="auto">
            <a:xfrm>
              <a:off x="747034" y="3127039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C0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Arc 29"/>
            <p:cNvSpPr/>
            <p:nvPr/>
          </p:nvSpPr>
          <p:spPr bwMode="auto">
            <a:xfrm flipV="1">
              <a:off x="756392" y="1391192"/>
              <a:ext cx="299121" cy="22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C0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749517" y="2379565"/>
              <a:ext cx="0" cy="75446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H="1" flipV="1">
              <a:off x="990269" y="3383300"/>
              <a:ext cx="367021" cy="15874"/>
            </a:xfrm>
            <a:prstGeom prst="line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2273502" y="2123074"/>
            <a:ext cx="2369142" cy="1284237"/>
            <a:chOff x="2273502" y="2123074"/>
            <a:chExt cx="2369142" cy="1284237"/>
          </a:xfrm>
        </p:grpSpPr>
        <p:grpSp>
          <p:nvGrpSpPr>
            <p:cNvPr id="120" name="组合 119"/>
            <p:cNvGrpSpPr/>
            <p:nvPr/>
          </p:nvGrpSpPr>
          <p:grpSpPr>
            <a:xfrm>
              <a:off x="2273502" y="2123074"/>
              <a:ext cx="2369142" cy="1283174"/>
              <a:chOff x="2273502" y="2123074"/>
              <a:chExt cx="2369142" cy="1283174"/>
            </a:xfrm>
          </p:grpSpPr>
          <p:cxnSp>
            <p:nvCxnSpPr>
              <p:cNvPr id="159" name="直接连接符 158"/>
              <p:cNvCxnSpPr>
                <a:stCxn id="165" idx="1"/>
                <a:endCxn id="170" idx="1"/>
              </p:cNvCxnSpPr>
              <p:nvPr/>
            </p:nvCxnSpPr>
            <p:spPr>
              <a:xfrm flipH="1">
                <a:off x="2712279" y="2344503"/>
                <a:ext cx="3993" cy="86137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flipH="1">
                <a:off x="2273502" y="3406049"/>
                <a:ext cx="252196" cy="19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H="1">
                <a:off x="2927202" y="2128712"/>
                <a:ext cx="1715442" cy="0"/>
              </a:xfrm>
              <a:prstGeom prst="line">
                <a:avLst/>
              </a:prstGeom>
              <a:ln w="28575">
                <a:solidFill>
                  <a:srgbClr val="00B0F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Arc 29"/>
              <p:cNvSpPr/>
              <p:nvPr/>
            </p:nvSpPr>
            <p:spPr bwMode="auto">
              <a:xfrm flipV="1">
                <a:off x="2716272" y="2123074"/>
                <a:ext cx="299121" cy="221429"/>
              </a:xfrm>
              <a:custGeom>
                <a:avLst/>
                <a:gdLst>
                  <a:gd name="T0" fmla="*/ 2147483647 w 26206"/>
                  <a:gd name="T1" fmla="*/ 2147483647 h 21600"/>
                  <a:gd name="T2" fmla="*/ 0 w 26206"/>
                  <a:gd name="T3" fmla="*/ 0 h 21600"/>
                  <a:gd name="T4" fmla="*/ 2147483647 w 2620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206"/>
                  <a:gd name="T10" fmla="*/ 0 h 21600"/>
                  <a:gd name="T11" fmla="*/ 26206 w 2620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06" h="21600" fill="none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26206" h="21600" stroke="0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B0F0"/>
                </a:solidFill>
                <a:prstDash val="solid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0" name="Arc 29"/>
            <p:cNvSpPr/>
            <p:nvPr/>
          </p:nvSpPr>
          <p:spPr bwMode="auto">
            <a:xfrm flipH="1">
              <a:off x="2492824" y="3205882"/>
              <a:ext cx="219455" cy="20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3098437" y="1723153"/>
            <a:ext cx="1113523" cy="534442"/>
            <a:chOff x="3098437" y="1723153"/>
            <a:chExt cx="1113523" cy="534442"/>
          </a:xfrm>
        </p:grpSpPr>
        <p:cxnSp>
          <p:nvCxnSpPr>
            <p:cNvPr id="124" name="直接连接符 123"/>
            <p:cNvCxnSpPr>
              <a:endCxn id="145" idx="1"/>
            </p:cNvCxnSpPr>
            <p:nvPr/>
          </p:nvCxnSpPr>
          <p:spPr>
            <a:xfrm flipH="1">
              <a:off x="3098437" y="1723153"/>
              <a:ext cx="5640" cy="27567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Arc 29"/>
            <p:cNvSpPr/>
            <p:nvPr/>
          </p:nvSpPr>
          <p:spPr bwMode="auto">
            <a:xfrm>
              <a:off x="3098437" y="1998832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76" name="直接箭头连接符 175"/>
            <p:cNvCxnSpPr/>
            <p:nvPr/>
          </p:nvCxnSpPr>
          <p:spPr>
            <a:xfrm>
              <a:off x="3347234" y="2254366"/>
              <a:ext cx="86472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/>
          <p:cNvGrpSpPr/>
          <p:nvPr/>
        </p:nvGrpSpPr>
        <p:grpSpPr>
          <a:xfrm>
            <a:off x="4178858" y="2254365"/>
            <a:ext cx="1428993" cy="738069"/>
            <a:chOff x="4178858" y="2254365"/>
            <a:chExt cx="1428993" cy="738069"/>
          </a:xfrm>
        </p:grpSpPr>
        <p:grpSp>
          <p:nvGrpSpPr>
            <p:cNvPr id="129" name="组合 128"/>
            <p:cNvGrpSpPr/>
            <p:nvPr/>
          </p:nvGrpSpPr>
          <p:grpSpPr>
            <a:xfrm>
              <a:off x="4570317" y="2523138"/>
              <a:ext cx="1037534" cy="469296"/>
              <a:chOff x="4570317" y="2523138"/>
              <a:chExt cx="1037534" cy="469296"/>
            </a:xfrm>
          </p:grpSpPr>
          <p:cxnSp>
            <p:nvCxnSpPr>
              <p:cNvPr id="133" name="直接连接符 132"/>
              <p:cNvCxnSpPr>
                <a:stCxn id="149" idx="1"/>
              </p:cNvCxnSpPr>
              <p:nvPr/>
            </p:nvCxnSpPr>
            <p:spPr>
              <a:xfrm flipV="1">
                <a:off x="4570317" y="2523138"/>
                <a:ext cx="0" cy="2105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>
                <a:off x="4793629" y="2992037"/>
                <a:ext cx="81422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Arc 29"/>
              <p:cNvSpPr/>
              <p:nvPr/>
            </p:nvSpPr>
            <p:spPr bwMode="auto">
              <a:xfrm>
                <a:off x="4570317" y="2733671"/>
                <a:ext cx="277813" cy="258763"/>
              </a:xfrm>
              <a:custGeom>
                <a:avLst/>
                <a:gdLst>
                  <a:gd name="T0" fmla="*/ 2147483647 w 26206"/>
                  <a:gd name="T1" fmla="*/ 2147483647 h 21600"/>
                  <a:gd name="T2" fmla="*/ 0 w 26206"/>
                  <a:gd name="T3" fmla="*/ 0 h 21600"/>
                  <a:gd name="T4" fmla="*/ 2147483647 w 2620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206"/>
                  <a:gd name="T10" fmla="*/ 0 h 21600"/>
                  <a:gd name="T11" fmla="*/ 26206 w 2620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06" h="21600" fill="none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26206" h="21600" stroke="0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B0F0"/>
                </a:solidFill>
                <a:prstDash val="solid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0" name="Arc 29"/>
            <p:cNvSpPr/>
            <p:nvPr/>
          </p:nvSpPr>
          <p:spPr bwMode="auto">
            <a:xfrm flipH="1" flipV="1">
              <a:off x="4178858" y="2254365"/>
              <a:ext cx="387537" cy="262285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1" grpId="0" bldLvl="0" animBg="1"/>
      <p:bldP spid="136" grpId="0" bldLvl="0" animBg="1"/>
      <p:bldP spid="28" grpId="0" bldLvl="0" animBg="1"/>
      <p:bldP spid="110" grpId="0" bldLvl="0" animBg="1"/>
      <p:bldP spid="128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02" y="214313"/>
            <a:ext cx="285752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24585" name="矩形 6"/>
          <p:cNvSpPr>
            <a:spLocks noChangeArrowheads="1"/>
          </p:cNvSpPr>
          <p:nvPr/>
        </p:nvSpPr>
        <p:spPr bwMode="auto">
          <a:xfrm>
            <a:off x="758825" y="879463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758825" y="1644244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3" name="Text Box 2"/>
          <p:cNvSpPr>
            <a:spLocks noChangeArrowheads="1"/>
          </p:cNvSpPr>
          <p:nvPr/>
        </p:nvSpPr>
        <p:spPr bwMode="auto">
          <a:xfrm>
            <a:off x="1228783" y="928676"/>
            <a:ext cx="3687765" cy="3571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非连续内存分配的需求背景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758825" y="126484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758825" y="201060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758825" y="2372442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9222" y="1256468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段式存储管理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161864" y="1622036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页式存储管理</a:t>
            </a:r>
          </a:p>
        </p:txBody>
      </p:sp>
      <p:sp>
        <p:nvSpPr>
          <p:cNvPr id="17" name="矩形 16"/>
          <p:cNvSpPr/>
          <p:nvPr/>
        </p:nvSpPr>
        <p:spPr>
          <a:xfrm>
            <a:off x="1174506" y="1989586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页表</a:t>
            </a:r>
          </a:p>
        </p:txBody>
      </p:sp>
      <p:sp>
        <p:nvSpPr>
          <p:cNvPr id="18" name="矩形 17"/>
          <p:cNvSpPr/>
          <p:nvPr/>
        </p:nvSpPr>
        <p:spPr>
          <a:xfrm>
            <a:off x="1174506" y="2363682"/>
            <a:ext cx="198002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段页式存储管理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</p:txBody>
      </p:sp>
      <p:pic>
        <p:nvPicPr>
          <p:cNvPr id="19" name="图片 18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0" name="图片 19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071670" y="214296"/>
            <a:ext cx="500066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段页式存储管理的需求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8825" y="939187"/>
            <a:ext cx="6693495" cy="759182"/>
            <a:chOff x="758825" y="939187"/>
            <a:chExt cx="6693495" cy="759182"/>
          </a:xfrm>
        </p:grpSpPr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1197658" y="939187"/>
              <a:ext cx="6254662" cy="759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307975">
                <a:lnSpc>
                  <a:spcPts val="2600"/>
                </a:lnSpc>
                <a:buClr>
                  <a:srgbClr val="000099"/>
                </a:buClr>
                <a:buSzPct val="100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段式存储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在内存保护方面有优势，页式存储在内存利用和优化转移到后备存储方面有优势。</a:t>
              </a:r>
            </a:p>
          </p:txBody>
        </p:sp>
        <p:sp>
          <p:nvSpPr>
            <p:cNvPr id="22" name="矩形 6"/>
            <p:cNvSpPr>
              <a:spLocks noChangeArrowheads="1"/>
            </p:cNvSpPr>
            <p:nvPr/>
          </p:nvSpPr>
          <p:spPr bwMode="auto">
            <a:xfrm>
              <a:off x="758825" y="950901"/>
              <a:ext cx="44275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65148" y="1624018"/>
            <a:ext cx="7305134" cy="425758"/>
            <a:chOff x="765148" y="1624018"/>
            <a:chExt cx="7305134" cy="425758"/>
          </a:xfrm>
        </p:grpSpPr>
        <p:sp>
          <p:nvSpPr>
            <p:cNvPr id="16" name="矩形 6"/>
            <p:cNvSpPr>
              <a:spLocks noChangeArrowheads="1"/>
            </p:cNvSpPr>
            <p:nvPr/>
          </p:nvSpPr>
          <p:spPr bwMode="auto">
            <a:xfrm>
              <a:off x="765148" y="1639895"/>
              <a:ext cx="44275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latin typeface="Calibri" pitchFamily="34" charset="0"/>
              </a:endParaRPr>
            </a:p>
          </p:txBody>
        </p:sp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1212282" y="1624018"/>
              <a:ext cx="6858000" cy="4257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307975">
                <a:lnSpc>
                  <a:spcPts val="2600"/>
                </a:lnSpc>
                <a:buClr>
                  <a:srgbClr val="000099"/>
                </a:buClr>
                <a:buSzPct val="100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段式存储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、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页式存储能否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结合？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522966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段页式存储管理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8825" y="857238"/>
            <a:ext cx="7099275" cy="403444"/>
            <a:chOff x="758825" y="857238"/>
            <a:chExt cx="7099275" cy="403444"/>
          </a:xfrm>
        </p:grpSpPr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1000100" y="857238"/>
              <a:ext cx="6858000" cy="4034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indent="-307975" eaLnBrk="1" hangingPunct="1">
                <a:lnSpc>
                  <a:spcPts val="2600"/>
                </a:lnSpc>
                <a:buClr>
                  <a:srgbClr val="000099"/>
                </a:buClr>
                <a:buSzPct val="75000"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在段式存储管理基础上，给每个段加一级页表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2" name="矩形 6"/>
            <p:cNvSpPr>
              <a:spLocks noChangeArrowheads="1"/>
            </p:cNvSpPr>
            <p:nvPr/>
          </p:nvSpPr>
          <p:spPr bwMode="auto">
            <a:xfrm>
              <a:off x="758825" y="88263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sp>
        <p:nvSpPr>
          <p:cNvPr id="63" name="Line 37"/>
          <p:cNvSpPr>
            <a:spLocks noChangeShapeType="1"/>
          </p:cNvSpPr>
          <p:nvPr/>
        </p:nvSpPr>
        <p:spPr bwMode="auto">
          <a:xfrm>
            <a:off x="1447639" y="2448815"/>
            <a:ext cx="1280" cy="1321172"/>
          </a:xfrm>
          <a:prstGeom prst="line">
            <a:avLst/>
          </a:prstGeom>
          <a:noFill/>
          <a:ln w="19080">
            <a:solidFill>
              <a:srgbClr val="007C8B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645912" y="2474419"/>
            <a:ext cx="4389823" cy="477516"/>
            <a:chOff x="2645912" y="2474419"/>
            <a:chExt cx="4389823" cy="477516"/>
          </a:xfrm>
        </p:grpSpPr>
        <p:sp>
          <p:nvSpPr>
            <p:cNvPr id="33" name="Line 7"/>
            <p:cNvSpPr>
              <a:spLocks noChangeShapeType="1"/>
            </p:cNvSpPr>
            <p:nvPr/>
          </p:nvSpPr>
          <p:spPr bwMode="auto">
            <a:xfrm flipH="1">
              <a:off x="2823860" y="2950655"/>
              <a:ext cx="4027526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7" name="AutoShape 21"/>
            <p:cNvSpPr>
              <a:spLocks noChangeArrowheads="1"/>
            </p:cNvSpPr>
            <p:nvPr/>
          </p:nvSpPr>
          <p:spPr bwMode="auto">
            <a:xfrm>
              <a:off x="6829623" y="2731740"/>
              <a:ext cx="204833" cy="215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8" name="AutoShape 22"/>
            <p:cNvSpPr>
              <a:spLocks noChangeArrowheads="1"/>
            </p:cNvSpPr>
            <p:nvPr/>
          </p:nvSpPr>
          <p:spPr bwMode="auto">
            <a:xfrm>
              <a:off x="2647192" y="2701015"/>
              <a:ext cx="184350" cy="2457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>
              <a:off x="7034455" y="2474419"/>
              <a:ext cx="1280" cy="25604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85" name="Line 59"/>
            <p:cNvSpPr>
              <a:spLocks noChangeShapeType="1"/>
            </p:cNvSpPr>
            <p:nvPr/>
          </p:nvSpPr>
          <p:spPr bwMode="auto">
            <a:xfrm>
              <a:off x="2645912" y="2484660"/>
              <a:ext cx="1280" cy="221476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82765" y="2487221"/>
            <a:ext cx="1956154" cy="1231557"/>
            <a:chOff x="1982765" y="2487221"/>
            <a:chExt cx="1956154" cy="1231557"/>
          </a:xfrm>
        </p:grpSpPr>
        <p:sp>
          <p:nvSpPr>
            <p:cNvPr id="95" name="Line 69"/>
            <p:cNvSpPr>
              <a:spLocks noChangeShapeType="1"/>
            </p:cNvSpPr>
            <p:nvPr/>
          </p:nvSpPr>
          <p:spPr bwMode="auto">
            <a:xfrm flipH="1">
              <a:off x="2165835" y="3158049"/>
              <a:ext cx="1620740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6" name="AutoShape 70"/>
            <p:cNvSpPr>
              <a:spLocks noChangeArrowheads="1"/>
            </p:cNvSpPr>
            <p:nvPr/>
          </p:nvSpPr>
          <p:spPr bwMode="auto">
            <a:xfrm rot="10800000">
              <a:off x="3734086" y="3152928"/>
              <a:ext cx="204833" cy="215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7" name="AutoShape 71"/>
            <p:cNvSpPr>
              <a:spLocks noChangeArrowheads="1"/>
            </p:cNvSpPr>
            <p:nvPr/>
          </p:nvSpPr>
          <p:spPr bwMode="auto">
            <a:xfrm>
              <a:off x="1984045" y="2914809"/>
              <a:ext cx="184350" cy="2457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8" name="Line 72"/>
            <p:cNvSpPr>
              <a:spLocks noChangeShapeType="1"/>
            </p:cNvSpPr>
            <p:nvPr/>
          </p:nvSpPr>
          <p:spPr bwMode="auto">
            <a:xfrm>
              <a:off x="1982765" y="2487221"/>
              <a:ext cx="1280" cy="419907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9" name="Line 73"/>
            <p:cNvSpPr>
              <a:spLocks noChangeShapeType="1"/>
            </p:cNvSpPr>
            <p:nvPr/>
          </p:nvSpPr>
          <p:spPr bwMode="auto">
            <a:xfrm>
              <a:off x="3936359" y="3350079"/>
              <a:ext cx="1280" cy="368699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71259" y="1224938"/>
            <a:ext cx="6577695" cy="1427429"/>
            <a:chOff x="1071259" y="1224938"/>
            <a:chExt cx="6577695" cy="1427429"/>
          </a:xfrm>
        </p:grpSpPr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992847" y="2347678"/>
              <a:ext cx="281645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0</a:t>
              </a: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1071259" y="2347678"/>
              <a:ext cx="381501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19</a:t>
              </a: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2121027" y="2347678"/>
              <a:ext cx="281645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9</a:t>
              </a: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1537254" y="2347678"/>
              <a:ext cx="381501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15</a:t>
              </a:r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1272251" y="1815113"/>
              <a:ext cx="327733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s</a:t>
              </a:r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2439799" y="1815113"/>
              <a:ext cx="368699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o</a:t>
              </a:r>
            </a:p>
          </p:txBody>
        </p:sp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7367309" y="2347678"/>
              <a:ext cx="281645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0</a:t>
              </a:r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6143433" y="2347678"/>
              <a:ext cx="367419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11</a:t>
              </a: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6556939" y="2347678"/>
              <a:ext cx="281645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9</a:t>
              </a:r>
            </a:p>
          </p:txBody>
        </p: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6270173" y="1815113"/>
              <a:ext cx="368699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f</a:t>
              </a:r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6987088" y="1815113"/>
              <a:ext cx="368699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o</a:t>
              </a:r>
            </a:p>
          </p:txBody>
        </p:sp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5146153" y="2077555"/>
              <a:ext cx="1106097" cy="3661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Rectangle 23"/>
            <p:cNvSpPr>
              <a:spLocks noChangeArrowheads="1"/>
            </p:cNvSpPr>
            <p:nvPr/>
          </p:nvSpPr>
          <p:spPr bwMode="auto">
            <a:xfrm>
              <a:off x="3178477" y="2077555"/>
              <a:ext cx="1106097" cy="3661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auto">
            <a:xfrm>
              <a:off x="1877788" y="1224938"/>
              <a:ext cx="583774" cy="522324"/>
            </a:xfrm>
            <a:prstGeom prst="ellipse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54" name="Line 28"/>
            <p:cNvSpPr>
              <a:spLocks noChangeShapeType="1"/>
            </p:cNvSpPr>
            <p:nvPr/>
          </p:nvSpPr>
          <p:spPr bwMode="auto">
            <a:xfrm flipH="1">
              <a:off x="2161994" y="1770306"/>
              <a:ext cx="0" cy="38150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Rectangle 44"/>
            <p:cNvSpPr>
              <a:spLocks noChangeArrowheads="1"/>
            </p:cNvSpPr>
            <p:nvPr/>
          </p:nvSpPr>
          <p:spPr bwMode="auto">
            <a:xfrm>
              <a:off x="1242807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45"/>
            <p:cNvSpPr>
              <a:spLocks noChangeArrowheads="1"/>
            </p:cNvSpPr>
            <p:nvPr/>
          </p:nvSpPr>
          <p:spPr bwMode="auto">
            <a:xfrm>
              <a:off x="1375948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46"/>
            <p:cNvSpPr>
              <a:spLocks noChangeArrowheads="1"/>
            </p:cNvSpPr>
            <p:nvPr/>
          </p:nvSpPr>
          <p:spPr bwMode="auto">
            <a:xfrm>
              <a:off x="1507809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7"/>
            <p:cNvSpPr>
              <a:spLocks noChangeArrowheads="1"/>
            </p:cNvSpPr>
            <p:nvPr/>
          </p:nvSpPr>
          <p:spPr bwMode="auto">
            <a:xfrm>
              <a:off x="2045495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>
              <a:off x="2178637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49"/>
            <p:cNvSpPr>
              <a:spLocks noChangeArrowheads="1"/>
            </p:cNvSpPr>
            <p:nvPr/>
          </p:nvSpPr>
          <p:spPr bwMode="auto">
            <a:xfrm>
              <a:off x="2310498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2443639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51"/>
            <p:cNvSpPr>
              <a:spLocks noChangeArrowheads="1"/>
            </p:cNvSpPr>
            <p:nvPr/>
          </p:nvSpPr>
          <p:spPr bwMode="auto">
            <a:xfrm>
              <a:off x="1640950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52"/>
            <p:cNvSpPr>
              <a:spLocks noChangeArrowheads="1"/>
            </p:cNvSpPr>
            <p:nvPr/>
          </p:nvSpPr>
          <p:spPr bwMode="auto">
            <a:xfrm>
              <a:off x="1774092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Rectangle 53"/>
            <p:cNvSpPr>
              <a:spLocks noChangeArrowheads="1"/>
            </p:cNvSpPr>
            <p:nvPr/>
          </p:nvSpPr>
          <p:spPr bwMode="auto">
            <a:xfrm>
              <a:off x="1907233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54"/>
            <p:cNvSpPr>
              <a:spLocks noChangeArrowheads="1"/>
            </p:cNvSpPr>
            <p:nvPr/>
          </p:nvSpPr>
          <p:spPr bwMode="auto">
            <a:xfrm>
              <a:off x="2576781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55"/>
            <p:cNvSpPr>
              <a:spLocks noChangeArrowheads="1"/>
            </p:cNvSpPr>
            <p:nvPr/>
          </p:nvSpPr>
          <p:spPr bwMode="auto">
            <a:xfrm>
              <a:off x="2709922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56"/>
            <p:cNvSpPr>
              <a:spLocks noChangeArrowheads="1"/>
            </p:cNvSpPr>
            <p:nvPr/>
          </p:nvSpPr>
          <p:spPr bwMode="auto">
            <a:xfrm>
              <a:off x="2843063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2976205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1712642" y="1815113"/>
              <a:ext cx="368699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p</a:t>
              </a:r>
            </a:p>
          </p:txBody>
        </p:sp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>
              <a:off x="6331623" y="2164609"/>
              <a:ext cx="120339" cy="184350"/>
            </a:xfrm>
            <a:prstGeom prst="rect">
              <a:avLst/>
            </a:prstGeom>
            <a:solidFill>
              <a:srgbClr val="DC0081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61"/>
            <p:cNvSpPr>
              <a:spLocks noChangeArrowheads="1"/>
            </p:cNvSpPr>
            <p:nvPr/>
          </p:nvSpPr>
          <p:spPr bwMode="auto">
            <a:xfrm>
              <a:off x="6869309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62"/>
            <p:cNvSpPr>
              <a:spLocks noChangeArrowheads="1"/>
            </p:cNvSpPr>
            <p:nvPr/>
          </p:nvSpPr>
          <p:spPr bwMode="auto">
            <a:xfrm>
              <a:off x="7002450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Rectangle 63"/>
            <p:cNvSpPr>
              <a:spLocks noChangeArrowheads="1"/>
            </p:cNvSpPr>
            <p:nvPr/>
          </p:nvSpPr>
          <p:spPr bwMode="auto">
            <a:xfrm>
              <a:off x="7134311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64"/>
            <p:cNvSpPr>
              <a:spLocks noChangeArrowheads="1"/>
            </p:cNvSpPr>
            <p:nvPr/>
          </p:nvSpPr>
          <p:spPr bwMode="auto">
            <a:xfrm>
              <a:off x="7267453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65"/>
            <p:cNvSpPr>
              <a:spLocks noChangeArrowheads="1"/>
            </p:cNvSpPr>
            <p:nvPr/>
          </p:nvSpPr>
          <p:spPr bwMode="auto">
            <a:xfrm>
              <a:off x="6464764" y="2164609"/>
              <a:ext cx="120339" cy="184350"/>
            </a:xfrm>
            <a:prstGeom prst="rect">
              <a:avLst/>
            </a:prstGeom>
            <a:solidFill>
              <a:srgbClr val="DC0081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66"/>
            <p:cNvSpPr>
              <a:spLocks noChangeArrowheads="1"/>
            </p:cNvSpPr>
            <p:nvPr/>
          </p:nvSpPr>
          <p:spPr bwMode="auto">
            <a:xfrm>
              <a:off x="6597905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67"/>
            <p:cNvSpPr>
              <a:spLocks noChangeArrowheads="1"/>
            </p:cNvSpPr>
            <p:nvPr/>
          </p:nvSpPr>
          <p:spPr bwMode="auto">
            <a:xfrm>
              <a:off x="6731047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68"/>
            <p:cNvSpPr>
              <a:spLocks noChangeArrowheads="1"/>
            </p:cNvSpPr>
            <p:nvPr/>
          </p:nvSpPr>
          <p:spPr bwMode="auto">
            <a:xfrm>
              <a:off x="7400594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80"/>
            <p:cNvSpPr>
              <a:spLocks noChangeArrowheads="1"/>
            </p:cNvSpPr>
            <p:nvPr/>
          </p:nvSpPr>
          <p:spPr bwMode="auto">
            <a:xfrm>
              <a:off x="6445561" y="1306871"/>
              <a:ext cx="880781" cy="358458"/>
            </a:xfrm>
            <a:prstGeom prst="rect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Line 86"/>
            <p:cNvSpPr>
              <a:spLocks noChangeShapeType="1"/>
            </p:cNvSpPr>
            <p:nvPr/>
          </p:nvSpPr>
          <p:spPr bwMode="auto">
            <a:xfrm flipV="1">
              <a:off x="6905155" y="1669169"/>
              <a:ext cx="1280" cy="494159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28596" y="3513946"/>
            <a:ext cx="3212062" cy="1435395"/>
            <a:chOff x="428596" y="3513946"/>
            <a:chExt cx="3212062" cy="1435395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261850" y="4212938"/>
              <a:ext cx="1054889" cy="37126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2151725" y="4582917"/>
              <a:ext cx="1488933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zh-CN" altLang="en-US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的段表</a:t>
              </a:r>
              <a:endParaRPr lang="en-US" altLang="zh-CN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Rectangle 30"/>
            <p:cNvSpPr>
              <a:spLocks noChangeArrowheads="1"/>
            </p:cNvSpPr>
            <p:nvPr/>
          </p:nvSpPr>
          <p:spPr bwMode="auto">
            <a:xfrm>
              <a:off x="2241367" y="3849360"/>
              <a:ext cx="1095856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段表项</a:t>
              </a:r>
              <a:endParaRPr lang="en-US" altLang="zh-CN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 flipH="1">
              <a:off x="1630709" y="3896727"/>
              <a:ext cx="617059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36"/>
            <p:cNvSpPr>
              <a:spLocks noChangeArrowheads="1"/>
            </p:cNvSpPr>
            <p:nvPr/>
          </p:nvSpPr>
          <p:spPr bwMode="auto">
            <a:xfrm>
              <a:off x="1902112" y="4100280"/>
              <a:ext cx="368699" cy="3968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2185038" y="4024748"/>
              <a:ext cx="1280" cy="514643"/>
            </a:xfrm>
            <a:prstGeom prst="line">
              <a:avLst/>
            </a:prstGeom>
            <a:noFill/>
            <a:ln w="12600">
              <a:solidFill>
                <a:srgbClr val="007C8B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5" name="Rectangle 39"/>
            <p:cNvSpPr>
              <a:spLocks noChangeArrowheads="1"/>
            </p:cNvSpPr>
            <p:nvPr/>
          </p:nvSpPr>
          <p:spPr bwMode="auto">
            <a:xfrm>
              <a:off x="428596" y="3739262"/>
              <a:ext cx="629861" cy="300848"/>
            </a:xfrm>
            <a:prstGeom prst="rect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STBR</a:t>
              </a:r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>
              <a:off x="751208" y="4036270"/>
              <a:ext cx="1280" cy="384062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894591" y="4562434"/>
              <a:ext cx="1321172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AutoShape 42"/>
            <p:cNvSpPr>
              <a:spLocks noChangeArrowheads="1"/>
            </p:cNvSpPr>
            <p:nvPr/>
          </p:nvSpPr>
          <p:spPr bwMode="auto">
            <a:xfrm>
              <a:off x="752488" y="4404969"/>
              <a:ext cx="184350" cy="1536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7C8B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 flipH="1">
              <a:off x="1067418" y="3896727"/>
              <a:ext cx="217635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Oval 79"/>
            <p:cNvSpPr>
              <a:spLocks noChangeArrowheads="1"/>
            </p:cNvSpPr>
            <p:nvPr/>
          </p:nvSpPr>
          <p:spPr bwMode="auto">
            <a:xfrm>
              <a:off x="1283773" y="3729020"/>
              <a:ext cx="327733" cy="317491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000099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>
                  <a:solidFill>
                    <a:srgbClr val="000099"/>
                  </a:solidFill>
                  <a:latin typeface="Arial" panose="02080604020202020204" charset="0"/>
                </a:rPr>
                <a:t>+</a:t>
              </a:r>
            </a:p>
          </p:txBody>
        </p:sp>
        <p:sp>
          <p:nvSpPr>
            <p:cNvPr id="114" name="Rectangle 87"/>
            <p:cNvSpPr>
              <a:spLocks noChangeArrowheads="1"/>
            </p:cNvSpPr>
            <p:nvPr/>
          </p:nvSpPr>
          <p:spPr bwMode="auto">
            <a:xfrm>
              <a:off x="2261850" y="3868563"/>
              <a:ext cx="1054889" cy="343095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Rectangle 89"/>
            <p:cNvSpPr>
              <a:spLocks noChangeArrowheads="1"/>
            </p:cNvSpPr>
            <p:nvPr/>
          </p:nvSpPr>
          <p:spPr bwMode="auto">
            <a:xfrm>
              <a:off x="2261850" y="3513946"/>
              <a:ext cx="1054889" cy="354617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47752" y="3169570"/>
            <a:ext cx="2770364" cy="1779771"/>
            <a:chOff x="3147752" y="3169570"/>
            <a:chExt cx="2770364" cy="1779771"/>
          </a:xfrm>
        </p:grpSpPr>
        <p:sp>
          <p:nvSpPr>
            <p:cNvPr id="102" name="Line 76"/>
            <p:cNvSpPr>
              <a:spLocks noChangeShapeType="1"/>
            </p:cNvSpPr>
            <p:nvPr/>
          </p:nvSpPr>
          <p:spPr bwMode="auto">
            <a:xfrm>
              <a:off x="3147752" y="4026028"/>
              <a:ext cx="1280" cy="44039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77"/>
            <p:cNvSpPr>
              <a:spLocks noChangeShapeType="1"/>
            </p:cNvSpPr>
            <p:nvPr/>
          </p:nvSpPr>
          <p:spPr bwMode="auto">
            <a:xfrm flipH="1">
              <a:off x="3351305" y="4572676"/>
              <a:ext cx="1057450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AutoShape 78"/>
            <p:cNvSpPr>
              <a:spLocks noChangeArrowheads="1"/>
            </p:cNvSpPr>
            <p:nvPr/>
          </p:nvSpPr>
          <p:spPr bwMode="auto">
            <a:xfrm>
              <a:off x="3149032" y="4415210"/>
              <a:ext cx="184350" cy="1536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7C8B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341063" y="3169570"/>
              <a:ext cx="2577053" cy="1779771"/>
              <a:chOff x="3341063" y="3169570"/>
              <a:chExt cx="2577053" cy="1779771"/>
            </a:xfrm>
          </p:grpSpPr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4584426" y="4582917"/>
                <a:ext cx="1314205" cy="3664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</a:t>
                </a:r>
                <a:r>
                  <a:rPr lang="en-US" altLang="zh-CN" b="1" i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 </a:t>
                </a:r>
                <a:r>
                  <a:rPr lang="zh-CN" altLang="en-US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的页表</a:t>
                </a:r>
                <a:endPara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" name="Rectangle 31"/>
              <p:cNvSpPr>
                <a:spLocks noChangeArrowheads="1"/>
              </p:cNvSpPr>
              <p:nvPr/>
            </p:nvSpPr>
            <p:spPr bwMode="auto">
              <a:xfrm>
                <a:off x="4143752" y="4069555"/>
                <a:ext cx="230437" cy="396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</a:p>
            </p:txBody>
          </p:sp>
          <p:sp>
            <p:nvSpPr>
              <p:cNvPr id="58" name="Line 32"/>
              <p:cNvSpPr>
                <a:spLocks noChangeShapeType="1"/>
              </p:cNvSpPr>
              <p:nvPr/>
            </p:nvSpPr>
            <p:spPr bwMode="auto">
              <a:xfrm flipV="1">
                <a:off x="4458682" y="4034989"/>
                <a:ext cx="1280" cy="590175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60" name="Rectangle 34"/>
              <p:cNvSpPr>
                <a:spLocks noChangeArrowheads="1"/>
              </p:cNvSpPr>
              <p:nvPr/>
            </p:nvSpPr>
            <p:spPr bwMode="auto">
              <a:xfrm>
                <a:off x="5134631" y="3711097"/>
                <a:ext cx="368699" cy="396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i="1" dirty="0">
                    <a:solidFill>
                      <a:srgbClr val="005072"/>
                    </a:solidFill>
                  </a:rPr>
                  <a:t>f</a:t>
                </a:r>
              </a:p>
            </p:txBody>
          </p:sp>
          <p:sp>
            <p:nvSpPr>
              <p:cNvPr id="100" name="Oval 74"/>
              <p:cNvSpPr>
                <a:spLocks noChangeArrowheads="1"/>
              </p:cNvSpPr>
              <p:nvPr/>
            </p:nvSpPr>
            <p:spPr bwMode="auto">
              <a:xfrm>
                <a:off x="3762251" y="3739262"/>
                <a:ext cx="327733" cy="317491"/>
              </a:xfrm>
              <a:prstGeom prst="ellipse">
                <a:avLst/>
              </a:prstGeom>
              <a:solidFill>
                <a:srgbClr val="CCFFFF"/>
              </a:solidFill>
              <a:ln w="28440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>
                    <a:solidFill>
                      <a:srgbClr val="000099"/>
                    </a:solidFill>
                    <a:latin typeface="Arial" panose="02080604020202020204" charset="0"/>
                  </a:rPr>
                  <a:t>+</a:t>
                </a:r>
              </a:p>
            </p:txBody>
          </p:sp>
          <p:sp>
            <p:nvSpPr>
              <p:cNvPr id="101" name="Line 75"/>
              <p:cNvSpPr>
                <a:spLocks noChangeShapeType="1"/>
              </p:cNvSpPr>
              <p:nvPr/>
            </p:nvSpPr>
            <p:spPr bwMode="auto">
              <a:xfrm flipH="1">
                <a:off x="3341063" y="3896727"/>
                <a:ext cx="412226" cy="1280"/>
              </a:xfrm>
              <a:prstGeom prst="line">
                <a:avLst/>
              </a:prstGeom>
              <a:noFill/>
              <a:ln w="1908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Rectangle 81"/>
              <p:cNvSpPr>
                <a:spLocks noChangeArrowheads="1"/>
              </p:cNvSpPr>
              <p:nvPr/>
            </p:nvSpPr>
            <p:spPr bwMode="auto">
              <a:xfrm>
                <a:off x="4557258" y="4316635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82"/>
              <p:cNvSpPr>
                <a:spLocks noChangeArrowheads="1"/>
              </p:cNvSpPr>
              <p:nvPr/>
            </p:nvSpPr>
            <p:spPr bwMode="auto">
              <a:xfrm>
                <a:off x="4557258" y="4029869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83"/>
              <p:cNvSpPr>
                <a:spLocks noChangeArrowheads="1"/>
              </p:cNvSpPr>
              <p:nvPr/>
            </p:nvSpPr>
            <p:spPr bwMode="auto">
              <a:xfrm>
                <a:off x="4557258" y="3456336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Rectangle 84"/>
              <p:cNvSpPr>
                <a:spLocks noChangeArrowheads="1"/>
              </p:cNvSpPr>
              <p:nvPr/>
            </p:nvSpPr>
            <p:spPr bwMode="auto">
              <a:xfrm>
                <a:off x="4557258" y="3169570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Rectangle 85"/>
              <p:cNvSpPr>
                <a:spLocks noChangeArrowheads="1"/>
              </p:cNvSpPr>
              <p:nvPr/>
            </p:nvSpPr>
            <p:spPr bwMode="auto">
              <a:xfrm>
                <a:off x="4557258" y="3743102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90"/>
              <p:cNvSpPr>
                <a:spLocks noChangeShapeType="1"/>
              </p:cNvSpPr>
              <p:nvPr/>
            </p:nvSpPr>
            <p:spPr bwMode="auto">
              <a:xfrm flipH="1">
                <a:off x="4098945" y="3896727"/>
                <a:ext cx="442951" cy="1280"/>
              </a:xfrm>
              <a:prstGeom prst="line">
                <a:avLst/>
              </a:prstGeom>
              <a:noFill/>
              <a:ln w="19080">
                <a:solidFill>
                  <a:srgbClr val="007C8B"/>
                </a:solidFill>
                <a:miter lim="800000"/>
                <a:headEnd type="triangl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962924" y="2459056"/>
            <a:ext cx="503121" cy="1440232"/>
            <a:chOff x="5962924" y="2459056"/>
            <a:chExt cx="503121" cy="1440232"/>
          </a:xfrm>
        </p:grpSpPr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>
              <a:off x="6230487" y="3725180"/>
              <a:ext cx="235558" cy="174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25"/>
            <p:cNvSpPr>
              <a:spLocks noChangeShapeType="1"/>
            </p:cNvSpPr>
            <p:nvPr/>
          </p:nvSpPr>
          <p:spPr bwMode="auto">
            <a:xfrm>
              <a:off x="6460923" y="2459056"/>
              <a:ext cx="1280" cy="1280206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 flipH="1">
              <a:off x="5962924" y="3896727"/>
              <a:ext cx="268843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00023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段页式存储管理中的内存共享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1958" y="3213091"/>
            <a:ext cx="1811338" cy="1638300"/>
            <a:chOff x="261958" y="3213091"/>
            <a:chExt cx="1811338" cy="1638300"/>
          </a:xfrm>
        </p:grpSpPr>
        <p:sp>
          <p:nvSpPr>
            <p:cNvPr id="77" name="Rectangle 66"/>
            <p:cNvSpPr>
              <a:spLocks noChangeArrowheads="1"/>
            </p:cNvSpPr>
            <p:nvPr/>
          </p:nvSpPr>
          <p:spPr bwMode="auto">
            <a:xfrm>
              <a:off x="688996" y="4516428"/>
              <a:ext cx="1349375" cy="33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的段表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67"/>
            <p:cNvSpPr>
              <a:spLocks noChangeArrowheads="1"/>
            </p:cNvSpPr>
            <p:nvPr/>
          </p:nvSpPr>
          <p:spPr bwMode="auto">
            <a:xfrm>
              <a:off x="261958" y="3922703"/>
              <a:ext cx="4572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</a:p>
          </p:txBody>
        </p:sp>
        <p:sp>
          <p:nvSpPr>
            <p:cNvPr id="79" name="Line 68"/>
            <p:cNvSpPr>
              <a:spLocks noChangeShapeType="1"/>
            </p:cNvSpPr>
            <p:nvPr/>
          </p:nvSpPr>
          <p:spPr bwMode="auto">
            <a:xfrm flipV="1">
              <a:off x="663596" y="3829041"/>
              <a:ext cx="1588" cy="701675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69"/>
            <p:cNvSpPr>
              <a:spLocks noChangeArrowheads="1"/>
            </p:cNvSpPr>
            <p:nvPr/>
          </p:nvSpPr>
          <p:spPr bwMode="auto">
            <a:xfrm>
              <a:off x="712808" y="3529003"/>
              <a:ext cx="1306513" cy="334963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共享段</a:t>
              </a:r>
              <a:endPara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Rectangle 70"/>
            <p:cNvSpPr>
              <a:spLocks noChangeArrowheads="1"/>
            </p:cNvSpPr>
            <p:nvPr/>
          </p:nvSpPr>
          <p:spPr bwMode="auto">
            <a:xfrm>
              <a:off x="755671" y="41655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711221" y="3846503"/>
              <a:ext cx="1362075" cy="3349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堆数据段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Rectangle 72"/>
            <p:cNvSpPr>
              <a:spLocks noChangeArrowheads="1"/>
            </p:cNvSpPr>
            <p:nvPr/>
          </p:nvSpPr>
          <p:spPr bwMode="auto">
            <a:xfrm>
              <a:off x="789008" y="4164003"/>
              <a:ext cx="1179513" cy="334963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代码段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Rectangle 73"/>
            <p:cNvSpPr>
              <a:spLocks noChangeArrowheads="1"/>
            </p:cNvSpPr>
            <p:nvPr/>
          </p:nvSpPr>
          <p:spPr bwMode="auto">
            <a:xfrm>
              <a:off x="755671" y="38480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74"/>
            <p:cNvSpPr>
              <a:spLocks noChangeArrowheads="1"/>
            </p:cNvSpPr>
            <p:nvPr/>
          </p:nvSpPr>
          <p:spPr bwMode="auto">
            <a:xfrm>
              <a:off x="755671" y="35305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75"/>
            <p:cNvSpPr>
              <a:spLocks noChangeArrowheads="1"/>
            </p:cNvSpPr>
            <p:nvPr/>
          </p:nvSpPr>
          <p:spPr bwMode="auto">
            <a:xfrm>
              <a:off x="755671" y="32130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Line 77"/>
          <p:cNvSpPr>
            <a:spLocks noChangeShapeType="1"/>
          </p:cNvSpPr>
          <p:nvPr/>
        </p:nvSpPr>
        <p:spPr bwMode="auto">
          <a:xfrm flipH="1">
            <a:off x="2090759" y="3703450"/>
            <a:ext cx="1387475" cy="1588"/>
          </a:xfrm>
          <a:prstGeom prst="line">
            <a:avLst/>
          </a:prstGeom>
          <a:noFill/>
          <a:ln w="28575">
            <a:solidFill>
              <a:srgbClr val="007C8B"/>
            </a:solidFill>
            <a:miter lim="800000"/>
            <a:head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143123" y="1192731"/>
            <a:ext cx="1453213" cy="3658660"/>
            <a:chOff x="6143123" y="1192731"/>
            <a:chExt cx="1429273" cy="3658660"/>
          </a:xfrm>
        </p:grpSpPr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6149996" y="1192731"/>
              <a:ext cx="1346200" cy="3327400"/>
            </a:xfrm>
            <a:prstGeom prst="rect">
              <a:avLst/>
            </a:prstGeom>
            <a:solidFill>
              <a:srgbClr val="C0FEF9"/>
            </a:solidFill>
            <a:ln w="28575">
              <a:solidFill>
                <a:srgbClr val="007C8B"/>
              </a:solidFill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6175396" y="4071928"/>
              <a:ext cx="1308100" cy="241300"/>
            </a:xfrm>
            <a:prstGeom prst="rect">
              <a:avLst/>
            </a:prstGeom>
            <a:solidFill>
              <a:srgbClr val="C1CEFF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6256358" y="3975091"/>
              <a:ext cx="1316038" cy="3968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jmp</a:t>
              </a:r>
              <a:r>
                <a:rPr lang="en-US" altLang="zh-CN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(</a:t>
              </a:r>
              <a:r>
                <a:rPr lang="en-US" altLang="zh-CN" b="1" i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en-US" altLang="zh-CN" b="1" i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en-US" altLang="zh-CN" sz="2000" b="1" dirty="0">
                  <a:solidFill>
                    <a:srgbClr val="005072"/>
                  </a:solidFill>
                  <a:latin typeface="Courier New" charset="0"/>
                </a:rPr>
                <a:t>)</a:t>
              </a:r>
            </a:p>
          </p:txBody>
        </p:sp>
        <p:grpSp>
          <p:nvGrpSpPr>
            <p:cNvPr id="3" name="Group 13"/>
            <p:cNvGrpSpPr/>
            <p:nvPr/>
          </p:nvGrpSpPr>
          <p:grpSpPr bwMode="auto">
            <a:xfrm>
              <a:off x="6167458" y="3424228"/>
              <a:ext cx="1320800" cy="1092200"/>
              <a:chOff x="4163" y="3160"/>
              <a:chExt cx="832" cy="688"/>
            </a:xfrm>
          </p:grpSpPr>
          <p:sp>
            <p:nvSpPr>
              <p:cNvPr id="112" name="Rectangle 14"/>
              <p:cNvSpPr>
                <a:spLocks noChangeArrowheads="1"/>
              </p:cNvSpPr>
              <p:nvPr/>
            </p:nvSpPr>
            <p:spPr bwMode="auto">
              <a:xfrm>
                <a:off x="4169" y="3160"/>
                <a:ext cx="826" cy="688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Line 15"/>
              <p:cNvSpPr>
                <a:spLocks noChangeShapeType="1"/>
              </p:cNvSpPr>
              <p:nvPr/>
            </p:nvSpPr>
            <p:spPr bwMode="auto">
              <a:xfrm>
                <a:off x="4168" y="3297"/>
                <a:ext cx="819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16"/>
              <p:cNvSpPr>
                <a:spLocks noChangeShapeType="1"/>
              </p:cNvSpPr>
              <p:nvPr/>
            </p:nvSpPr>
            <p:spPr bwMode="auto">
              <a:xfrm>
                <a:off x="4168" y="3433"/>
                <a:ext cx="819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17"/>
              <p:cNvSpPr>
                <a:spLocks noChangeShapeType="1"/>
              </p:cNvSpPr>
              <p:nvPr/>
            </p:nvSpPr>
            <p:spPr bwMode="auto">
              <a:xfrm>
                <a:off x="4173" y="3564"/>
                <a:ext cx="810" cy="5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18"/>
              <p:cNvSpPr>
                <a:spLocks noChangeShapeType="1"/>
              </p:cNvSpPr>
              <p:nvPr/>
            </p:nvSpPr>
            <p:spPr bwMode="auto">
              <a:xfrm>
                <a:off x="4163" y="3720"/>
                <a:ext cx="820" cy="1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" name="Rectangle 19"/>
            <p:cNvSpPr>
              <a:spLocks noChangeArrowheads="1"/>
            </p:cNvSpPr>
            <p:nvPr/>
          </p:nvSpPr>
          <p:spPr bwMode="auto">
            <a:xfrm>
              <a:off x="6149996" y="2560628"/>
              <a:ext cx="1308100" cy="21590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grpSp>
          <p:nvGrpSpPr>
            <p:cNvPr id="4" name="Group 20"/>
            <p:cNvGrpSpPr/>
            <p:nvPr/>
          </p:nvGrpSpPr>
          <p:grpSpPr bwMode="auto">
            <a:xfrm>
              <a:off x="6143123" y="2332028"/>
              <a:ext cx="1338263" cy="1092200"/>
              <a:chOff x="4152" y="2472"/>
              <a:chExt cx="843" cy="688"/>
            </a:xfrm>
          </p:grpSpPr>
          <p:sp>
            <p:nvSpPr>
              <p:cNvPr id="107" name="Rectangle 21"/>
              <p:cNvSpPr>
                <a:spLocks noChangeArrowheads="1"/>
              </p:cNvSpPr>
              <p:nvPr/>
            </p:nvSpPr>
            <p:spPr bwMode="auto">
              <a:xfrm>
                <a:off x="4169" y="2472"/>
                <a:ext cx="826" cy="688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22"/>
              <p:cNvSpPr>
                <a:spLocks noChangeShapeType="1"/>
              </p:cNvSpPr>
              <p:nvPr/>
            </p:nvSpPr>
            <p:spPr bwMode="auto">
              <a:xfrm>
                <a:off x="4176" y="2609"/>
                <a:ext cx="811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23"/>
              <p:cNvSpPr>
                <a:spLocks noChangeShapeType="1"/>
              </p:cNvSpPr>
              <p:nvPr/>
            </p:nvSpPr>
            <p:spPr bwMode="auto">
              <a:xfrm>
                <a:off x="4162" y="2745"/>
                <a:ext cx="825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24"/>
              <p:cNvSpPr>
                <a:spLocks noChangeShapeType="1"/>
              </p:cNvSpPr>
              <p:nvPr/>
            </p:nvSpPr>
            <p:spPr bwMode="auto">
              <a:xfrm>
                <a:off x="4152" y="2881"/>
                <a:ext cx="835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25"/>
              <p:cNvSpPr>
                <a:spLocks noChangeShapeType="1"/>
              </p:cNvSpPr>
              <p:nvPr/>
            </p:nvSpPr>
            <p:spPr bwMode="auto">
              <a:xfrm>
                <a:off x="4165" y="3033"/>
                <a:ext cx="822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" name="Rectangle 26"/>
            <p:cNvSpPr>
              <a:spLocks noChangeArrowheads="1"/>
            </p:cNvSpPr>
            <p:nvPr/>
          </p:nvSpPr>
          <p:spPr bwMode="auto">
            <a:xfrm>
              <a:off x="6643708" y="2481253"/>
              <a:ext cx="500063" cy="3968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57</a:t>
              </a:r>
            </a:p>
          </p:txBody>
        </p:sp>
        <p:sp>
          <p:nvSpPr>
            <p:cNvPr id="54" name="Rectangle 27"/>
            <p:cNvSpPr>
              <a:spLocks noChangeArrowheads="1"/>
            </p:cNvSpPr>
            <p:nvPr/>
          </p:nvSpPr>
          <p:spPr bwMode="auto">
            <a:xfrm>
              <a:off x="6180158" y="1684328"/>
              <a:ext cx="1308100" cy="215900"/>
            </a:xfrm>
            <a:prstGeom prst="rect">
              <a:avLst/>
            </a:prstGeom>
            <a:solidFill>
              <a:srgbClr val="C1CEFF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grpSp>
          <p:nvGrpSpPr>
            <p:cNvPr id="5" name="Group 28"/>
            <p:cNvGrpSpPr/>
            <p:nvPr/>
          </p:nvGrpSpPr>
          <p:grpSpPr bwMode="auto">
            <a:xfrm>
              <a:off x="6167461" y="1220253"/>
              <a:ext cx="1312863" cy="1092200"/>
              <a:chOff x="4163" y="1776"/>
              <a:chExt cx="827" cy="688"/>
            </a:xfrm>
          </p:grpSpPr>
          <p:sp>
            <p:nvSpPr>
              <p:cNvPr id="101" name="Rectangle 29"/>
              <p:cNvSpPr>
                <a:spLocks noChangeArrowheads="1"/>
              </p:cNvSpPr>
              <p:nvPr/>
            </p:nvSpPr>
            <p:spPr bwMode="auto">
              <a:xfrm>
                <a:off x="4164" y="1776"/>
                <a:ext cx="826" cy="688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Line 30"/>
              <p:cNvSpPr>
                <a:spLocks noChangeShapeType="1"/>
              </p:cNvSpPr>
              <p:nvPr/>
            </p:nvSpPr>
            <p:spPr bwMode="auto">
              <a:xfrm>
                <a:off x="4189" y="1920"/>
                <a:ext cx="798" cy="1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31"/>
              <p:cNvSpPr>
                <a:spLocks noChangeShapeType="1"/>
              </p:cNvSpPr>
              <p:nvPr/>
            </p:nvSpPr>
            <p:spPr bwMode="auto">
              <a:xfrm>
                <a:off x="4189" y="2056"/>
                <a:ext cx="798" cy="1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32"/>
              <p:cNvSpPr>
                <a:spLocks noChangeShapeType="1"/>
              </p:cNvSpPr>
              <p:nvPr/>
            </p:nvSpPr>
            <p:spPr bwMode="auto">
              <a:xfrm>
                <a:off x="4168" y="2193"/>
                <a:ext cx="819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3"/>
              <p:cNvSpPr>
                <a:spLocks noChangeShapeType="1"/>
              </p:cNvSpPr>
              <p:nvPr/>
            </p:nvSpPr>
            <p:spPr bwMode="auto">
              <a:xfrm>
                <a:off x="4163" y="2345"/>
                <a:ext cx="823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Rectangle 34"/>
            <p:cNvSpPr>
              <a:spLocks noChangeArrowheads="1"/>
            </p:cNvSpPr>
            <p:nvPr/>
          </p:nvSpPr>
          <p:spPr bwMode="auto">
            <a:xfrm>
              <a:off x="6467496" y="1579553"/>
              <a:ext cx="795338" cy="3968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000" b="1" i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2000" b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en-US" altLang="zh-CN" sz="2000" b="1" i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89" name="Rectangle 78"/>
            <p:cNvSpPr>
              <a:spLocks noChangeArrowheads="1"/>
            </p:cNvSpPr>
            <p:nvPr/>
          </p:nvSpPr>
          <p:spPr bwMode="auto">
            <a:xfrm>
              <a:off x="6389708" y="4516428"/>
              <a:ext cx="1003300" cy="33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物理内存</a:t>
              </a:r>
              <a:endPara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8748" y="838200"/>
            <a:ext cx="5871436" cy="400110"/>
            <a:chOff x="358748" y="838200"/>
            <a:chExt cx="5871436" cy="400110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428596" y="838200"/>
              <a:ext cx="58015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通过指向相同的页表基址，实现进程间的段共享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28" name="矩形 6"/>
            <p:cNvSpPr>
              <a:spLocks noChangeArrowheads="1"/>
            </p:cNvSpPr>
            <p:nvPr/>
          </p:nvSpPr>
          <p:spPr bwMode="auto">
            <a:xfrm>
              <a:off x="358748" y="860415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cxnSp>
        <p:nvCxnSpPr>
          <p:cNvPr id="144" name="直接箭头连接符 143"/>
          <p:cNvCxnSpPr/>
          <p:nvPr/>
        </p:nvCxnSpPr>
        <p:spPr>
          <a:xfrm>
            <a:off x="4643438" y="2357436"/>
            <a:ext cx="1428760" cy="1588"/>
          </a:xfrm>
          <a:prstGeom prst="straightConnector1">
            <a:avLst/>
          </a:prstGeom>
          <a:ln w="28575">
            <a:solidFill>
              <a:srgbClr val="007C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61958" y="1374766"/>
            <a:ext cx="1851025" cy="1603375"/>
            <a:chOff x="261958" y="1374766"/>
            <a:chExt cx="1851025" cy="1603375"/>
          </a:xfrm>
        </p:grpSpPr>
        <p:grpSp>
          <p:nvGrpSpPr>
            <p:cNvPr id="6" name="Group 53"/>
            <p:cNvGrpSpPr/>
            <p:nvPr/>
          </p:nvGrpSpPr>
          <p:grpSpPr bwMode="auto">
            <a:xfrm>
              <a:off x="261958" y="1374766"/>
              <a:ext cx="1851025" cy="1603375"/>
              <a:chOff x="443" y="1869"/>
              <a:chExt cx="1166" cy="1010"/>
            </a:xfrm>
          </p:grpSpPr>
          <p:sp>
            <p:nvSpPr>
              <p:cNvPr id="91" name="Rectangle 55"/>
              <p:cNvSpPr>
                <a:spLocks noChangeArrowheads="1"/>
              </p:cNvSpPr>
              <p:nvPr/>
            </p:nvSpPr>
            <p:spPr bwMode="auto">
              <a:xfrm>
                <a:off x="707" y="2668"/>
                <a:ext cx="858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进程</a:t>
                </a:r>
                <a:r>
                  <a:rPr lang="en-US" altLang="zh-CN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lang="zh-CN" altLang="en-US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的段表</a:t>
                </a:r>
                <a:endParaRPr lang="en-US" altLang="zh-CN" sz="16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443" y="2314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dirty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</a:p>
            </p:txBody>
          </p:sp>
          <p:sp>
            <p:nvSpPr>
              <p:cNvPr id="93" name="Line 57"/>
              <p:cNvSpPr>
                <a:spLocks noChangeShapeType="1"/>
              </p:cNvSpPr>
              <p:nvPr/>
            </p:nvSpPr>
            <p:spPr bwMode="auto">
              <a:xfrm flipV="1">
                <a:off x="696" y="2255"/>
                <a:ext cx="1" cy="442"/>
              </a:xfrm>
              <a:prstGeom prst="line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Rectangle 58"/>
              <p:cNvSpPr>
                <a:spLocks noChangeArrowheads="1"/>
              </p:cNvSpPr>
              <p:nvPr/>
            </p:nvSpPr>
            <p:spPr bwMode="auto">
              <a:xfrm>
                <a:off x="736" y="2076"/>
                <a:ext cx="823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共享段</a:t>
                </a:r>
                <a:endParaRPr lang="en-US" altLang="zh-CN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772" y="2470"/>
                <a:ext cx="766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Rectangle 60"/>
              <p:cNvSpPr>
                <a:spLocks noChangeArrowheads="1"/>
              </p:cNvSpPr>
              <p:nvPr/>
            </p:nvSpPr>
            <p:spPr bwMode="auto">
              <a:xfrm>
                <a:off x="706" y="2276"/>
                <a:ext cx="903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堆数据段</a:t>
                </a:r>
                <a:endParaRPr lang="en-US" altLang="zh-CN" sz="16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773" y="2267"/>
                <a:ext cx="766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Rectangle 63"/>
              <p:cNvSpPr>
                <a:spLocks noChangeArrowheads="1"/>
              </p:cNvSpPr>
              <p:nvPr/>
            </p:nvSpPr>
            <p:spPr bwMode="auto">
              <a:xfrm>
                <a:off x="773" y="2067"/>
                <a:ext cx="765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100" name="Rectangle 64"/>
              <p:cNvSpPr>
                <a:spLocks noChangeArrowheads="1"/>
              </p:cNvSpPr>
              <p:nvPr/>
            </p:nvSpPr>
            <p:spPr bwMode="auto">
              <a:xfrm>
                <a:off x="773" y="1869"/>
                <a:ext cx="765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9" name="Rectangle 72"/>
            <p:cNvSpPr>
              <a:spLocks noChangeArrowheads="1"/>
            </p:cNvSpPr>
            <p:nvPr/>
          </p:nvSpPr>
          <p:spPr bwMode="auto">
            <a:xfrm>
              <a:off x="817394" y="2308112"/>
              <a:ext cx="1179513" cy="335646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代码段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62321" y="1892291"/>
            <a:ext cx="1824038" cy="2222500"/>
            <a:chOff x="3162321" y="1892291"/>
            <a:chExt cx="1824038" cy="2222500"/>
          </a:xfrm>
        </p:grpSpPr>
        <p:sp>
          <p:nvSpPr>
            <p:cNvPr id="142" name="TextBox 141"/>
            <p:cNvSpPr txBox="1"/>
            <p:nvPr/>
          </p:nvSpPr>
          <p:spPr>
            <a:xfrm>
              <a:off x="3714744" y="2161629"/>
              <a:ext cx="8508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0" b="1" i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r>
                <a:rPr lang="en-US" altLang="zh-CN" sz="1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= 2</a:t>
              </a:r>
            </a:p>
          </p:txBody>
        </p:sp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3162321" y="3779828"/>
              <a:ext cx="1824038" cy="33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共享段的共用页表</a:t>
              </a:r>
              <a:endPara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3495696" y="34162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40"/>
            <p:cNvSpPr>
              <a:spLocks noChangeArrowheads="1"/>
            </p:cNvSpPr>
            <p:nvPr/>
          </p:nvSpPr>
          <p:spPr bwMode="auto">
            <a:xfrm>
              <a:off x="3554433" y="2470141"/>
              <a:ext cx="1025525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9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  <p:sp>
          <p:nvSpPr>
            <p:cNvPr id="64" name="Rectangle 42"/>
            <p:cNvSpPr>
              <a:spLocks noChangeArrowheads="1"/>
            </p:cNvSpPr>
            <p:nvPr/>
          </p:nvSpPr>
          <p:spPr bwMode="auto">
            <a:xfrm>
              <a:off x="3554433" y="3079741"/>
              <a:ext cx="1025525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9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= 1</a:t>
              </a:r>
            </a:p>
          </p:txBody>
        </p:sp>
        <p:sp>
          <p:nvSpPr>
            <p:cNvPr id="69" name="Rectangle 47"/>
            <p:cNvSpPr>
              <a:spLocks noChangeArrowheads="1"/>
            </p:cNvSpPr>
            <p:nvPr/>
          </p:nvSpPr>
          <p:spPr bwMode="auto">
            <a:xfrm>
              <a:off x="3495696" y="31114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3495696" y="28066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49"/>
            <p:cNvSpPr>
              <a:spLocks noChangeArrowheads="1"/>
            </p:cNvSpPr>
            <p:nvPr/>
          </p:nvSpPr>
          <p:spPr bwMode="auto">
            <a:xfrm>
              <a:off x="3495696" y="25018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50"/>
            <p:cNvSpPr>
              <a:spLocks noChangeArrowheads="1"/>
            </p:cNvSpPr>
            <p:nvPr/>
          </p:nvSpPr>
          <p:spPr bwMode="auto">
            <a:xfrm>
              <a:off x="3495696" y="21970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51"/>
            <p:cNvSpPr>
              <a:spLocks noChangeArrowheads="1"/>
            </p:cNvSpPr>
            <p:nvPr/>
          </p:nvSpPr>
          <p:spPr bwMode="auto">
            <a:xfrm>
              <a:off x="3495696" y="18922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59008" y="1849428"/>
            <a:ext cx="1425585" cy="1855432"/>
            <a:chOff x="2059008" y="1849428"/>
            <a:chExt cx="1425585" cy="1855432"/>
          </a:xfrm>
        </p:grpSpPr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 rot="10800000">
              <a:off x="2500333" y="1851016"/>
              <a:ext cx="266700" cy="2794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8"/>
            <p:cNvSpPr>
              <a:spLocks noChangeArrowheads="1"/>
            </p:cNvSpPr>
            <p:nvPr/>
          </p:nvSpPr>
          <p:spPr bwMode="auto">
            <a:xfrm>
              <a:off x="2773383" y="3386128"/>
              <a:ext cx="241300" cy="3175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2767033" y="2122478"/>
              <a:ext cx="1588" cy="1276350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6"/>
            <p:cNvSpPr>
              <a:spLocks noChangeShapeType="1"/>
            </p:cNvSpPr>
            <p:nvPr/>
          </p:nvSpPr>
          <p:spPr bwMode="auto">
            <a:xfrm flipH="1">
              <a:off x="2059008" y="1849428"/>
              <a:ext cx="447675" cy="1588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7"/>
            <p:cNvSpPr>
              <a:spLocks noChangeShapeType="1"/>
            </p:cNvSpPr>
            <p:nvPr/>
          </p:nvSpPr>
          <p:spPr bwMode="auto">
            <a:xfrm flipH="1">
              <a:off x="2990870" y="3704860"/>
              <a:ext cx="493723" cy="0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56138" y="2837927"/>
            <a:ext cx="1429810" cy="1653101"/>
            <a:chOff x="4656138" y="2837927"/>
            <a:chExt cx="1429810" cy="1653101"/>
          </a:xfrm>
        </p:grpSpPr>
        <p:sp>
          <p:nvSpPr>
            <p:cNvPr id="58" name="AutoShape 36"/>
            <p:cNvSpPr>
              <a:spLocks noChangeArrowheads="1"/>
            </p:cNvSpPr>
            <p:nvPr/>
          </p:nvSpPr>
          <p:spPr bwMode="auto">
            <a:xfrm>
              <a:off x="5178446" y="4300528"/>
              <a:ext cx="228600" cy="1905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>
              <a:off x="5176858" y="3017828"/>
              <a:ext cx="1588" cy="1289050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" name="AutoShape 39"/>
            <p:cNvSpPr>
              <a:spLocks noChangeArrowheads="1"/>
            </p:cNvSpPr>
            <p:nvPr/>
          </p:nvSpPr>
          <p:spPr bwMode="auto">
            <a:xfrm rot="10800000">
              <a:off x="5006996" y="2841616"/>
              <a:ext cx="171450" cy="1905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cxnSp>
          <p:nvCxnSpPr>
            <p:cNvPr id="148" name="直接箭头连接符 147"/>
            <p:cNvCxnSpPr/>
            <p:nvPr/>
          </p:nvCxnSpPr>
          <p:spPr>
            <a:xfrm>
              <a:off x="5371568" y="4486826"/>
              <a:ext cx="714380" cy="1588"/>
            </a:xfrm>
            <a:prstGeom prst="straightConnector1">
              <a:avLst/>
            </a:prstGeom>
            <a:ln w="28575">
              <a:solidFill>
                <a:srgbClr val="007C8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4656138" y="2837927"/>
              <a:ext cx="357190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660921" y="3214678"/>
            <a:ext cx="1411277" cy="157178"/>
            <a:chOff x="4660921" y="3214678"/>
            <a:chExt cx="1411277" cy="157178"/>
          </a:xfrm>
        </p:grpSpPr>
        <p:cxnSp>
          <p:nvCxnSpPr>
            <p:cNvPr id="146" name="直接箭头连接符 145"/>
            <p:cNvCxnSpPr/>
            <p:nvPr/>
          </p:nvCxnSpPr>
          <p:spPr>
            <a:xfrm>
              <a:off x="4857752" y="3370268"/>
              <a:ext cx="1214446" cy="1588"/>
            </a:xfrm>
            <a:prstGeom prst="straightConnector1">
              <a:avLst/>
            </a:prstGeom>
            <a:ln w="28575">
              <a:solidFill>
                <a:srgbClr val="007C8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AutoShape 44"/>
            <p:cNvSpPr>
              <a:spLocks noChangeArrowheads="1"/>
            </p:cNvSpPr>
            <p:nvPr/>
          </p:nvSpPr>
          <p:spPr bwMode="auto">
            <a:xfrm rot="10800000">
              <a:off x="4660921" y="3214678"/>
              <a:ext cx="114300" cy="777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AutoShape 52"/>
            <p:cNvSpPr>
              <a:spLocks noChangeArrowheads="1"/>
            </p:cNvSpPr>
            <p:nvPr/>
          </p:nvSpPr>
          <p:spPr bwMode="auto">
            <a:xfrm rot="10800000" flipH="1" flipV="1">
              <a:off x="4775221" y="3273416"/>
              <a:ext cx="114300" cy="92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02" y="214313"/>
            <a:ext cx="285752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24585" name="矩形 6"/>
          <p:cNvSpPr>
            <a:spLocks noChangeArrowheads="1"/>
          </p:cNvSpPr>
          <p:nvPr/>
        </p:nvSpPr>
        <p:spPr bwMode="auto">
          <a:xfrm>
            <a:off x="758825" y="879463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758825" y="1644244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3" name="Text Box 2"/>
          <p:cNvSpPr>
            <a:spLocks noChangeArrowheads="1"/>
          </p:cNvSpPr>
          <p:nvPr/>
        </p:nvSpPr>
        <p:spPr bwMode="auto">
          <a:xfrm>
            <a:off x="1228783" y="928676"/>
            <a:ext cx="3687765" cy="3571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非连续内存分配的需求背景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758825" y="126484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758825" y="201060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758825" y="2372442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9222" y="1256468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段式存储管理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161864" y="1622036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页式存储管理</a:t>
            </a:r>
          </a:p>
        </p:txBody>
      </p:sp>
      <p:sp>
        <p:nvSpPr>
          <p:cNvPr id="17" name="矩形 16"/>
          <p:cNvSpPr/>
          <p:nvPr/>
        </p:nvSpPr>
        <p:spPr>
          <a:xfrm>
            <a:off x="1174506" y="1989586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页表</a:t>
            </a:r>
          </a:p>
        </p:txBody>
      </p:sp>
      <p:sp>
        <p:nvSpPr>
          <p:cNvPr id="18" name="矩形 17"/>
          <p:cNvSpPr/>
          <p:nvPr/>
        </p:nvSpPr>
        <p:spPr>
          <a:xfrm>
            <a:off x="1174506" y="2363682"/>
            <a:ext cx="198002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段页式存储管理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</p:txBody>
      </p:sp>
      <p:pic>
        <p:nvPicPr>
          <p:cNvPr id="19" name="图片 18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0" name="图片 19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23928" y="2142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6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20709" y="93440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166" y="123061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9246" y="1541791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段地址空间</a:t>
            </a:r>
          </a:p>
        </p:txBody>
      </p:sp>
      <p:pic>
        <p:nvPicPr>
          <p:cNvPr id="33" name="图片 32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68180" y="1678546"/>
            <a:ext cx="151066" cy="1489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19246" y="185920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段访问机制</a:t>
            </a:r>
          </a:p>
        </p:txBody>
      </p:sp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68180" y="1963590"/>
            <a:ext cx="151066" cy="148997"/>
          </a:xfrm>
          <a:prstGeom prst="rect">
            <a:avLst/>
          </a:prstGeom>
        </p:spPr>
      </p:pic>
      <p:sp>
        <p:nvSpPr>
          <p:cNvPr id="36" name="矩形 8"/>
          <p:cNvSpPr>
            <a:spLocks noChangeArrowheads="1"/>
          </p:cNvSpPr>
          <p:nvPr/>
        </p:nvSpPr>
        <p:spPr bwMode="auto">
          <a:xfrm>
            <a:off x="520709" y="123333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3166" y="2172348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</a:p>
        </p:txBody>
      </p:sp>
      <p:sp>
        <p:nvSpPr>
          <p:cNvPr id="39" name="矩形 8"/>
          <p:cNvSpPr>
            <a:spLocks noChangeArrowheads="1"/>
          </p:cNvSpPr>
          <p:nvPr/>
        </p:nvSpPr>
        <p:spPr bwMode="auto">
          <a:xfrm>
            <a:off x="520709" y="217808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166" y="248301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41" name="矩形 8"/>
          <p:cNvSpPr>
            <a:spLocks noChangeArrowheads="1"/>
          </p:cNvSpPr>
          <p:nvPr/>
        </p:nvSpPr>
        <p:spPr bwMode="auto">
          <a:xfrm>
            <a:off x="520709" y="248874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3166" y="2809868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520709" y="281560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02513" y="214296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段地址空间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629" y="951882"/>
            <a:ext cx="38626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进程的段地址空间由多个段组成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4975" y="1309072"/>
            <a:ext cx="31683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主代码段</a:t>
            </a:r>
          </a:p>
        </p:txBody>
      </p:sp>
      <p:pic>
        <p:nvPicPr>
          <p:cNvPr id="22" name="图片 21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3909" y="1413928"/>
            <a:ext cx="151066" cy="1489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14975" y="1658852"/>
            <a:ext cx="31683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-635">
              <a:lnSpc>
                <a:spcPct val="95000"/>
              </a:lnSpc>
              <a:spcBef>
                <a:spcPct val="200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子模块代码段</a:t>
            </a:r>
          </a:p>
        </p:txBody>
      </p:sp>
      <p:pic>
        <p:nvPicPr>
          <p:cNvPr id="24" name="图片 23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3909" y="1763708"/>
            <a:ext cx="151066" cy="1489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14975" y="201795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4480" defTabSz="-635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公用库代码段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6" name="图片 25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3909" y="2122815"/>
            <a:ext cx="151066" cy="14899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14975" y="236773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堆栈段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(stack)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8" name="图片 27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3909" y="2472595"/>
            <a:ext cx="151066" cy="148997"/>
          </a:xfrm>
          <a:prstGeom prst="rect">
            <a:avLst/>
          </a:prstGeom>
        </p:spPr>
      </p:pic>
      <p:sp>
        <p:nvSpPr>
          <p:cNvPr id="49" name="矩形 8"/>
          <p:cNvSpPr>
            <a:spLocks noChangeArrowheads="1"/>
          </p:cNvSpPr>
          <p:nvPr/>
        </p:nvSpPr>
        <p:spPr bwMode="auto">
          <a:xfrm>
            <a:off x="416438" y="969033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6438" y="3829582"/>
            <a:ext cx="3841320" cy="716465"/>
            <a:chOff x="416438" y="3829582"/>
            <a:chExt cx="3841320" cy="716465"/>
          </a:xfrm>
        </p:grpSpPr>
        <p:sp>
          <p:nvSpPr>
            <p:cNvPr id="29" name="TextBox 28"/>
            <p:cNvSpPr txBox="1"/>
            <p:nvPr/>
          </p:nvSpPr>
          <p:spPr>
            <a:xfrm>
              <a:off x="770052" y="3835596"/>
              <a:ext cx="3487706" cy="71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段式存储管理的目的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更细粒度和灵活的分离与共享</a:t>
              </a:r>
            </a:p>
          </p:txBody>
        </p:sp>
        <p:sp>
          <p:nvSpPr>
            <p:cNvPr id="50" name="矩形 8"/>
            <p:cNvSpPr>
              <a:spLocks noChangeArrowheads="1"/>
            </p:cNvSpPr>
            <p:nvPr/>
          </p:nvSpPr>
          <p:spPr bwMode="auto">
            <a:xfrm>
              <a:off x="416438" y="382958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014975" y="2738972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4480" defTabSz="-635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堆数据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(heap)</a:t>
            </a:r>
          </a:p>
        </p:txBody>
      </p:sp>
      <p:pic>
        <p:nvPicPr>
          <p:cNvPr id="66" name="图片 65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3909" y="2843828"/>
            <a:ext cx="151066" cy="14899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014975" y="308875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初始化数据段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68" name="图片 67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3909" y="3193608"/>
            <a:ext cx="151066" cy="148997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014975" y="345808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符号表等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71" name="图片 70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3909" y="3563908"/>
            <a:ext cx="151066" cy="148997"/>
          </a:xfrm>
          <a:prstGeom prst="rect">
            <a:avLst/>
          </a:prstGeom>
        </p:spPr>
      </p:pic>
      <p:grpSp>
        <p:nvGrpSpPr>
          <p:cNvPr id="74" name="组合 73"/>
          <p:cNvGrpSpPr/>
          <p:nvPr/>
        </p:nvGrpSpPr>
        <p:grpSpPr>
          <a:xfrm>
            <a:off x="4183328" y="951883"/>
            <a:ext cx="2711858" cy="3420068"/>
            <a:chOff x="971600" y="1059582"/>
            <a:chExt cx="3384376" cy="4268217"/>
          </a:xfrm>
        </p:grpSpPr>
        <p:sp>
          <p:nvSpPr>
            <p:cNvPr id="52" name="椭圆 51"/>
            <p:cNvSpPr/>
            <p:nvPr/>
          </p:nvSpPr>
          <p:spPr>
            <a:xfrm>
              <a:off x="971600" y="1059582"/>
              <a:ext cx="3384376" cy="3960440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619672" y="1707654"/>
              <a:ext cx="936104" cy="108012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771800" y="1707654"/>
              <a:ext cx="936104" cy="504056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619671" y="3291830"/>
              <a:ext cx="728089" cy="108012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131840" y="2499742"/>
              <a:ext cx="936104" cy="79208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699792" y="3579862"/>
              <a:ext cx="936104" cy="864096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29592" y="1953898"/>
              <a:ext cx="902641" cy="652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代码子</a:t>
              </a:r>
              <a:endParaRPr lang="en-US" altLang="zh-CN" sz="14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模块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89562" y="1764956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堆栈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24132" y="272484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符号表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71800" y="3828270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主代码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05986" y="5020022"/>
              <a:ext cx="1728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29349" y="3606661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公用库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1835696" y="214296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段式地址空间的不连续二维结构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7544" y="1233813"/>
            <a:ext cx="1418125" cy="3426169"/>
            <a:chOff x="467544" y="1233813"/>
            <a:chExt cx="1418125" cy="3426169"/>
          </a:xfrm>
        </p:grpSpPr>
        <p:sp>
          <p:nvSpPr>
            <p:cNvPr id="178" name="Rectangle 26"/>
            <p:cNvSpPr>
              <a:spLocks noChangeArrowheads="1"/>
            </p:cNvSpPr>
            <p:nvPr/>
          </p:nvSpPr>
          <p:spPr bwMode="auto">
            <a:xfrm>
              <a:off x="999586" y="1237884"/>
              <a:ext cx="870150" cy="2857760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0" name="Rectangle 28"/>
            <p:cNvSpPr>
              <a:spLocks noChangeArrowheads="1"/>
            </p:cNvSpPr>
            <p:nvPr/>
          </p:nvSpPr>
          <p:spPr bwMode="auto">
            <a:xfrm>
              <a:off x="1020958" y="3456515"/>
              <a:ext cx="848779" cy="635057"/>
            </a:xfrm>
            <a:prstGeom prst="rect">
              <a:avLst/>
            </a:prstGeom>
            <a:solidFill>
              <a:srgbClr val="FFFFCC"/>
            </a:solidFill>
            <a:ln w="12600" cmpd="sng">
              <a:noFill/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1" name="Rectangle 29"/>
            <p:cNvSpPr>
              <a:spLocks noChangeArrowheads="1"/>
            </p:cNvSpPr>
            <p:nvPr/>
          </p:nvSpPr>
          <p:spPr bwMode="auto">
            <a:xfrm>
              <a:off x="1007203" y="3879887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3" name="Rectangle 31"/>
            <p:cNvSpPr>
              <a:spLocks noChangeArrowheads="1"/>
            </p:cNvSpPr>
            <p:nvPr/>
          </p:nvSpPr>
          <p:spPr bwMode="auto">
            <a:xfrm>
              <a:off x="1007203" y="367634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4" name="Rectangle 32"/>
            <p:cNvSpPr>
              <a:spLocks noChangeArrowheads="1"/>
            </p:cNvSpPr>
            <p:nvPr/>
          </p:nvSpPr>
          <p:spPr bwMode="auto">
            <a:xfrm>
              <a:off x="1007203" y="3472799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5" name="Rectangle 33"/>
            <p:cNvSpPr>
              <a:spLocks noChangeArrowheads="1"/>
            </p:cNvSpPr>
            <p:nvPr/>
          </p:nvSpPr>
          <p:spPr bwMode="auto">
            <a:xfrm>
              <a:off x="1007203" y="326925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6" name="Rectangle 34"/>
            <p:cNvSpPr>
              <a:spLocks noChangeArrowheads="1"/>
            </p:cNvSpPr>
            <p:nvPr/>
          </p:nvSpPr>
          <p:spPr bwMode="auto">
            <a:xfrm>
              <a:off x="1007203" y="306571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7" name="Rectangle 35"/>
            <p:cNvSpPr>
              <a:spLocks noChangeArrowheads="1"/>
            </p:cNvSpPr>
            <p:nvPr/>
          </p:nvSpPr>
          <p:spPr bwMode="auto">
            <a:xfrm>
              <a:off x="1007203" y="2862167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8" name="Rectangle 36"/>
            <p:cNvSpPr>
              <a:spLocks noChangeArrowheads="1"/>
            </p:cNvSpPr>
            <p:nvPr/>
          </p:nvSpPr>
          <p:spPr bwMode="auto">
            <a:xfrm>
              <a:off x="1007203" y="265862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9" name="Rectangle 37"/>
            <p:cNvSpPr>
              <a:spLocks noChangeArrowheads="1"/>
            </p:cNvSpPr>
            <p:nvPr/>
          </p:nvSpPr>
          <p:spPr bwMode="auto">
            <a:xfrm>
              <a:off x="1012816" y="1241955"/>
              <a:ext cx="848779" cy="606562"/>
            </a:xfrm>
            <a:prstGeom prst="rect">
              <a:avLst/>
            </a:prstGeom>
            <a:solidFill>
              <a:srgbClr val="9999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1" name="Rectangle 39"/>
            <p:cNvSpPr>
              <a:spLocks noChangeArrowheads="1"/>
            </p:cNvSpPr>
            <p:nvPr/>
          </p:nvSpPr>
          <p:spPr bwMode="auto">
            <a:xfrm>
              <a:off x="1007203" y="1640902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2" name="Rectangle 40"/>
            <p:cNvSpPr>
              <a:spLocks noChangeArrowheads="1"/>
            </p:cNvSpPr>
            <p:nvPr/>
          </p:nvSpPr>
          <p:spPr bwMode="auto">
            <a:xfrm>
              <a:off x="1007203" y="143735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3" name="Rectangle 41"/>
            <p:cNvSpPr>
              <a:spLocks noChangeArrowheads="1"/>
            </p:cNvSpPr>
            <p:nvPr/>
          </p:nvSpPr>
          <p:spPr bwMode="auto">
            <a:xfrm>
              <a:off x="1007203" y="123381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4" name="Rectangle 42"/>
            <p:cNvSpPr>
              <a:spLocks noChangeArrowheads="1"/>
            </p:cNvSpPr>
            <p:nvPr/>
          </p:nvSpPr>
          <p:spPr bwMode="auto">
            <a:xfrm>
              <a:off x="1012816" y="1836304"/>
              <a:ext cx="848779" cy="806034"/>
            </a:xfrm>
            <a:prstGeom prst="rect">
              <a:avLst/>
            </a:prstGeom>
            <a:solidFill>
              <a:srgbClr val="99FFCC"/>
            </a:solidFill>
            <a:ln w="12600" cmpd="sng">
              <a:noFill/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5" name="Rectangle 43"/>
            <p:cNvSpPr>
              <a:spLocks noChangeArrowheads="1"/>
            </p:cNvSpPr>
            <p:nvPr/>
          </p:nvSpPr>
          <p:spPr bwMode="auto">
            <a:xfrm>
              <a:off x="1007203" y="245507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6" name="Rectangle 44"/>
            <p:cNvSpPr>
              <a:spLocks noChangeArrowheads="1"/>
            </p:cNvSpPr>
            <p:nvPr/>
          </p:nvSpPr>
          <p:spPr bwMode="auto">
            <a:xfrm>
              <a:off x="1007203" y="184444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7" name="Rectangle 45"/>
            <p:cNvSpPr>
              <a:spLocks noChangeArrowheads="1"/>
            </p:cNvSpPr>
            <p:nvPr/>
          </p:nvSpPr>
          <p:spPr bwMode="auto">
            <a:xfrm>
              <a:off x="1007203" y="2251534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8" name="Rectangle 46"/>
            <p:cNvSpPr>
              <a:spLocks noChangeArrowheads="1"/>
            </p:cNvSpPr>
            <p:nvPr/>
          </p:nvSpPr>
          <p:spPr bwMode="auto">
            <a:xfrm>
              <a:off x="1007203" y="204799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9" name="Rectangle 47"/>
            <p:cNvSpPr>
              <a:spLocks noChangeArrowheads="1"/>
            </p:cNvSpPr>
            <p:nvPr/>
          </p:nvSpPr>
          <p:spPr bwMode="auto">
            <a:xfrm>
              <a:off x="955472" y="2008651"/>
              <a:ext cx="930197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堆栈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矩形 4"/>
            <p:cNvSpPr>
              <a:spLocks noChangeArrowheads="1"/>
            </p:cNvSpPr>
            <p:nvPr/>
          </p:nvSpPr>
          <p:spPr bwMode="auto">
            <a:xfrm>
              <a:off x="467544" y="4338198"/>
              <a:ext cx="1375962" cy="321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</a:p>
          </p:txBody>
        </p:sp>
        <p:sp>
          <p:nvSpPr>
            <p:cNvPr id="179" name="Rectangle 27"/>
            <p:cNvSpPr>
              <a:spLocks noChangeArrowheads="1"/>
            </p:cNvSpPr>
            <p:nvPr/>
          </p:nvSpPr>
          <p:spPr bwMode="auto">
            <a:xfrm>
              <a:off x="949984" y="2831498"/>
              <a:ext cx="930197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数据段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182" name="Rectangle 30"/>
            <p:cNvSpPr>
              <a:spLocks noChangeArrowheads="1"/>
            </p:cNvSpPr>
            <p:nvPr/>
          </p:nvSpPr>
          <p:spPr bwMode="auto">
            <a:xfrm>
              <a:off x="935470" y="3644192"/>
              <a:ext cx="930197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代码段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190" name="Rectangle 38"/>
            <p:cNvSpPr>
              <a:spLocks noChangeArrowheads="1"/>
            </p:cNvSpPr>
            <p:nvPr/>
          </p:nvSpPr>
          <p:spPr bwMode="auto">
            <a:xfrm>
              <a:off x="1228623" y="1410100"/>
              <a:ext cx="362021" cy="2833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12974" y="1025181"/>
            <a:ext cx="4381468" cy="3634801"/>
            <a:chOff x="1912974" y="1025181"/>
            <a:chExt cx="4381468" cy="3634801"/>
          </a:xfrm>
        </p:grpSpPr>
        <p:sp>
          <p:nvSpPr>
            <p:cNvPr id="168" name="Rectangle 2"/>
            <p:cNvSpPr>
              <a:spLocks noChangeArrowheads="1"/>
            </p:cNvSpPr>
            <p:nvPr/>
          </p:nvSpPr>
          <p:spPr bwMode="auto">
            <a:xfrm>
              <a:off x="5372206" y="3692627"/>
              <a:ext cx="788733" cy="53328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69" name="Rectangle 3"/>
            <p:cNvSpPr>
              <a:spLocks noChangeArrowheads="1"/>
            </p:cNvSpPr>
            <p:nvPr/>
          </p:nvSpPr>
          <p:spPr bwMode="auto">
            <a:xfrm>
              <a:off x="5370171" y="3061640"/>
              <a:ext cx="792804" cy="256466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70" name="Rectangle 16"/>
            <p:cNvSpPr>
              <a:spLocks noChangeArrowheads="1"/>
            </p:cNvSpPr>
            <p:nvPr/>
          </p:nvSpPr>
          <p:spPr bwMode="auto">
            <a:xfrm>
              <a:off x="5280860" y="3063467"/>
              <a:ext cx="931214" cy="29410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函数库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171" name="Rectangle 17"/>
            <p:cNvSpPr>
              <a:spLocks noChangeArrowheads="1"/>
            </p:cNvSpPr>
            <p:nvPr/>
          </p:nvSpPr>
          <p:spPr bwMode="auto">
            <a:xfrm>
              <a:off x="5370171" y="3696697"/>
              <a:ext cx="792804" cy="25646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72" name="Line 20"/>
            <p:cNvSpPr>
              <a:spLocks noChangeShapeType="1"/>
            </p:cNvSpPr>
            <p:nvPr/>
          </p:nvSpPr>
          <p:spPr bwMode="auto">
            <a:xfrm>
              <a:off x="1912975" y="1555414"/>
              <a:ext cx="3409363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21"/>
            <p:cNvSpPr>
              <a:spLocks noChangeShapeType="1"/>
            </p:cNvSpPr>
            <p:nvPr/>
          </p:nvSpPr>
          <p:spPr bwMode="auto">
            <a:xfrm>
              <a:off x="1912974" y="2206755"/>
              <a:ext cx="2294960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22"/>
            <p:cNvSpPr>
              <a:spLocks noChangeShapeType="1"/>
            </p:cNvSpPr>
            <p:nvPr/>
          </p:nvSpPr>
          <p:spPr bwMode="auto">
            <a:xfrm>
              <a:off x="1912974" y="3000577"/>
              <a:ext cx="1301665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23"/>
            <p:cNvSpPr>
              <a:spLocks noChangeShapeType="1"/>
            </p:cNvSpPr>
            <p:nvPr/>
          </p:nvSpPr>
          <p:spPr bwMode="auto">
            <a:xfrm>
              <a:off x="1912974" y="3745548"/>
              <a:ext cx="301245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4"/>
            <p:cNvSpPr>
              <a:spLocks noChangeShapeType="1"/>
            </p:cNvSpPr>
            <p:nvPr/>
          </p:nvSpPr>
          <p:spPr bwMode="auto">
            <a:xfrm>
              <a:off x="4552941" y="3973614"/>
              <a:ext cx="659483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5"/>
            <p:cNvSpPr>
              <a:spLocks noChangeShapeType="1"/>
            </p:cNvSpPr>
            <p:nvPr/>
          </p:nvSpPr>
          <p:spPr bwMode="auto">
            <a:xfrm>
              <a:off x="4569225" y="3159438"/>
              <a:ext cx="659483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Rectangle 49"/>
            <p:cNvSpPr>
              <a:spLocks noChangeArrowheads="1"/>
            </p:cNvSpPr>
            <p:nvPr/>
          </p:nvSpPr>
          <p:spPr bwMode="auto">
            <a:xfrm>
              <a:off x="2247894" y="3456516"/>
              <a:ext cx="848866" cy="635057"/>
            </a:xfrm>
            <a:prstGeom prst="rect">
              <a:avLst/>
            </a:prstGeom>
            <a:solidFill>
              <a:srgbClr val="FFFFCC"/>
            </a:solidFill>
            <a:ln w="12600" cmpd="sng">
              <a:noFill/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2" name="Rectangle 50"/>
            <p:cNvSpPr>
              <a:spLocks noChangeArrowheads="1"/>
            </p:cNvSpPr>
            <p:nvPr/>
          </p:nvSpPr>
          <p:spPr bwMode="auto">
            <a:xfrm>
              <a:off x="2268125" y="3879888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4" name="Rectangle 52"/>
            <p:cNvSpPr>
              <a:spLocks noChangeArrowheads="1"/>
            </p:cNvSpPr>
            <p:nvPr/>
          </p:nvSpPr>
          <p:spPr bwMode="auto">
            <a:xfrm>
              <a:off x="2268125" y="3676344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5" name="Rectangle 53"/>
            <p:cNvSpPr>
              <a:spLocks noChangeArrowheads="1"/>
            </p:cNvSpPr>
            <p:nvPr/>
          </p:nvSpPr>
          <p:spPr bwMode="auto">
            <a:xfrm>
              <a:off x="2268125" y="3472799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3" name="Rectangle 51"/>
            <p:cNvSpPr>
              <a:spLocks noChangeArrowheads="1"/>
            </p:cNvSpPr>
            <p:nvPr/>
          </p:nvSpPr>
          <p:spPr bwMode="auto">
            <a:xfrm>
              <a:off x="2204807" y="3640444"/>
              <a:ext cx="930195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代码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06" name="Line 54"/>
            <p:cNvSpPr>
              <a:spLocks noChangeShapeType="1"/>
            </p:cNvSpPr>
            <p:nvPr/>
          </p:nvSpPr>
          <p:spPr bwMode="auto">
            <a:xfrm>
              <a:off x="3190214" y="3745548"/>
              <a:ext cx="1171396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Rectangle 56"/>
            <p:cNvSpPr>
              <a:spLocks noChangeArrowheads="1"/>
            </p:cNvSpPr>
            <p:nvPr/>
          </p:nvSpPr>
          <p:spPr bwMode="auto">
            <a:xfrm>
              <a:off x="3314435" y="2662693"/>
              <a:ext cx="838602" cy="814177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0" name="Rectangle 58"/>
            <p:cNvSpPr>
              <a:spLocks noChangeArrowheads="1"/>
            </p:cNvSpPr>
            <p:nvPr/>
          </p:nvSpPr>
          <p:spPr bwMode="auto">
            <a:xfrm>
              <a:off x="3317428" y="3269255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1" name="Rectangle 59"/>
            <p:cNvSpPr>
              <a:spLocks noChangeArrowheads="1"/>
            </p:cNvSpPr>
            <p:nvPr/>
          </p:nvSpPr>
          <p:spPr bwMode="auto">
            <a:xfrm>
              <a:off x="3317428" y="3065711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2" name="Rectangle 60"/>
            <p:cNvSpPr>
              <a:spLocks noChangeArrowheads="1"/>
            </p:cNvSpPr>
            <p:nvPr/>
          </p:nvSpPr>
          <p:spPr bwMode="auto">
            <a:xfrm>
              <a:off x="3317428" y="2862167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3" name="Rectangle 61"/>
            <p:cNvSpPr>
              <a:spLocks noChangeArrowheads="1"/>
            </p:cNvSpPr>
            <p:nvPr/>
          </p:nvSpPr>
          <p:spPr bwMode="auto">
            <a:xfrm>
              <a:off x="3317428" y="2658623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9" name="Rectangle 57"/>
            <p:cNvSpPr>
              <a:spLocks noChangeArrowheads="1"/>
            </p:cNvSpPr>
            <p:nvPr/>
          </p:nvSpPr>
          <p:spPr bwMode="auto">
            <a:xfrm>
              <a:off x="3259859" y="2832342"/>
              <a:ext cx="931214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程序数据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14" name="Rectangle 62"/>
            <p:cNvSpPr>
              <a:spLocks noChangeArrowheads="1"/>
            </p:cNvSpPr>
            <p:nvPr/>
          </p:nvSpPr>
          <p:spPr bwMode="auto">
            <a:xfrm>
              <a:off x="4364828" y="1836304"/>
              <a:ext cx="848779" cy="806034"/>
            </a:xfrm>
            <a:prstGeom prst="rect">
              <a:avLst/>
            </a:prstGeom>
            <a:solidFill>
              <a:srgbClr val="99FFCC"/>
            </a:solidFill>
            <a:ln w="12600" cmpd="sng">
              <a:noFill/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5" name="Rectangle 63"/>
            <p:cNvSpPr>
              <a:spLocks noChangeArrowheads="1"/>
            </p:cNvSpPr>
            <p:nvPr/>
          </p:nvSpPr>
          <p:spPr bwMode="auto">
            <a:xfrm>
              <a:off x="4367716" y="245507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6" name="Rectangle 64"/>
            <p:cNvSpPr>
              <a:spLocks noChangeArrowheads="1"/>
            </p:cNvSpPr>
            <p:nvPr/>
          </p:nvSpPr>
          <p:spPr bwMode="auto">
            <a:xfrm>
              <a:off x="4367716" y="184444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7" name="Rectangle 65"/>
            <p:cNvSpPr>
              <a:spLocks noChangeArrowheads="1"/>
            </p:cNvSpPr>
            <p:nvPr/>
          </p:nvSpPr>
          <p:spPr bwMode="auto">
            <a:xfrm>
              <a:off x="4367716" y="2251534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8" name="Rectangle 66"/>
            <p:cNvSpPr>
              <a:spLocks noChangeArrowheads="1"/>
            </p:cNvSpPr>
            <p:nvPr/>
          </p:nvSpPr>
          <p:spPr bwMode="auto">
            <a:xfrm>
              <a:off x="4367716" y="204799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9" name="Rectangle 67"/>
            <p:cNvSpPr>
              <a:spLocks noChangeArrowheads="1"/>
            </p:cNvSpPr>
            <p:nvPr/>
          </p:nvSpPr>
          <p:spPr bwMode="auto">
            <a:xfrm>
              <a:off x="4305163" y="2011390"/>
              <a:ext cx="930197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堆栈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20" name="Rectangle 68"/>
            <p:cNvSpPr>
              <a:spLocks noChangeArrowheads="1"/>
            </p:cNvSpPr>
            <p:nvPr/>
          </p:nvSpPr>
          <p:spPr bwMode="auto">
            <a:xfrm>
              <a:off x="5445663" y="1241955"/>
              <a:ext cx="848779" cy="606562"/>
            </a:xfrm>
            <a:prstGeom prst="rect">
              <a:avLst/>
            </a:prstGeom>
            <a:solidFill>
              <a:srgbClr val="9999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2" name="Rectangle 70"/>
            <p:cNvSpPr>
              <a:spLocks noChangeArrowheads="1"/>
            </p:cNvSpPr>
            <p:nvPr/>
          </p:nvSpPr>
          <p:spPr bwMode="auto">
            <a:xfrm>
              <a:off x="5433269" y="1640902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3" name="Rectangle 71"/>
            <p:cNvSpPr>
              <a:spLocks noChangeArrowheads="1"/>
            </p:cNvSpPr>
            <p:nvPr/>
          </p:nvSpPr>
          <p:spPr bwMode="auto">
            <a:xfrm>
              <a:off x="5433269" y="143735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4" name="Rectangle 72"/>
            <p:cNvSpPr>
              <a:spLocks noChangeArrowheads="1"/>
            </p:cNvSpPr>
            <p:nvPr/>
          </p:nvSpPr>
          <p:spPr bwMode="auto">
            <a:xfrm>
              <a:off x="5433269" y="123381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5" name="AutoShape 73"/>
            <p:cNvSpPr/>
            <p:nvPr/>
          </p:nvSpPr>
          <p:spPr bwMode="auto">
            <a:xfrm>
              <a:off x="4353468" y="3159341"/>
              <a:ext cx="203544" cy="814176"/>
            </a:xfrm>
            <a:prstGeom prst="leftBrace">
              <a:avLst>
                <a:gd name="adj1" fmla="val 33315"/>
                <a:gd name="adj2" fmla="val 71000"/>
              </a:avLst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6" name="Rectangle 74"/>
            <p:cNvSpPr>
              <a:spLocks noChangeArrowheads="1"/>
            </p:cNvSpPr>
            <p:nvPr/>
          </p:nvSpPr>
          <p:spPr bwMode="auto">
            <a:xfrm>
              <a:off x="5370171" y="3953163"/>
              <a:ext cx="792804" cy="25646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cxnSp>
          <p:nvCxnSpPr>
            <p:cNvPr id="229" name="直接连接符 2"/>
            <p:cNvCxnSpPr>
              <a:cxnSpLocks noChangeShapeType="1"/>
            </p:cNvCxnSpPr>
            <p:nvPr/>
          </p:nvCxnSpPr>
          <p:spPr bwMode="auto">
            <a:xfrm>
              <a:off x="2063597" y="1025181"/>
              <a:ext cx="0" cy="3375779"/>
            </a:xfrm>
            <a:prstGeom prst="line">
              <a:avLst/>
            </a:prstGeom>
            <a:noFill/>
            <a:ln w="15875" cmpd="sng">
              <a:solidFill>
                <a:srgbClr val="007C8B"/>
              </a:solidFill>
              <a:prstDash val="dash"/>
              <a:round/>
            </a:ln>
            <a:effectLst/>
          </p:spPr>
        </p:cxnSp>
        <p:sp>
          <p:nvSpPr>
            <p:cNvPr id="230" name="矩形 3"/>
            <p:cNvSpPr>
              <a:spLocks noChangeArrowheads="1"/>
            </p:cNvSpPr>
            <p:nvPr/>
          </p:nvSpPr>
          <p:spPr bwMode="auto">
            <a:xfrm>
              <a:off x="3491880" y="4338198"/>
              <a:ext cx="1367582" cy="321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21" name="Rectangle 69"/>
            <p:cNvSpPr>
              <a:spLocks noChangeArrowheads="1"/>
            </p:cNvSpPr>
            <p:nvPr/>
          </p:nvSpPr>
          <p:spPr bwMode="auto">
            <a:xfrm>
              <a:off x="5481957" y="1410100"/>
              <a:ext cx="721094" cy="2833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堆数据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27" name="Rectangle 75"/>
            <p:cNvSpPr>
              <a:spLocks noChangeArrowheads="1"/>
            </p:cNvSpPr>
            <p:nvPr/>
          </p:nvSpPr>
          <p:spPr bwMode="auto">
            <a:xfrm>
              <a:off x="5280860" y="3691298"/>
              <a:ext cx="931214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用户代码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699792" y="214296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段地址空间的逻辑视图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Text Box 1"/>
          <p:cNvSpPr>
            <a:spLocks noChangeArrowheads="1"/>
          </p:cNvSpPr>
          <p:nvPr/>
        </p:nvSpPr>
        <p:spPr bwMode="auto">
          <a:xfrm>
            <a:off x="4837856" y="-7588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83568" y="862698"/>
            <a:ext cx="2153399" cy="3902095"/>
            <a:chOff x="683568" y="862698"/>
            <a:chExt cx="2153399" cy="3902095"/>
          </a:xfrm>
        </p:grpSpPr>
        <p:sp>
          <p:nvSpPr>
            <p:cNvPr id="18" name="Oval 3"/>
            <p:cNvSpPr>
              <a:spLocks noChangeArrowheads="1"/>
            </p:cNvSpPr>
            <p:nvPr/>
          </p:nvSpPr>
          <p:spPr bwMode="auto">
            <a:xfrm>
              <a:off x="683568" y="862698"/>
              <a:ext cx="2153399" cy="3411258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338430" y="1560638"/>
              <a:ext cx="835200" cy="45939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000099"/>
                  </a:solidFill>
                  <a:sym typeface="Times New Roman" charset="0"/>
                </a:rPr>
                <a:t>1</a:t>
              </a:r>
              <a:endParaRPr lang="zh-CN" altLang="en-US" dirty="0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334373" y="2350252"/>
              <a:ext cx="836749" cy="787529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3</a:t>
              </a:r>
              <a:endParaRPr lang="zh-CN" altLang="en-US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1334373" y="2009811"/>
              <a:ext cx="836749" cy="34044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2</a:t>
              </a:r>
              <a:endParaRPr lang="zh-CN" altLang="en-US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334373" y="3125477"/>
              <a:ext cx="836749" cy="45939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4</a:t>
              </a:r>
              <a:endParaRPr lang="zh-CN" altLang="en-US"/>
            </a:p>
          </p:txBody>
        </p:sp>
        <p:sp>
          <p:nvSpPr>
            <p:cNvPr id="50" name="Text Box 22"/>
            <p:cNvSpPr>
              <a:spLocks noChangeArrowheads="1"/>
            </p:cNvSpPr>
            <p:nvPr/>
          </p:nvSpPr>
          <p:spPr bwMode="auto">
            <a:xfrm>
              <a:off x="980258" y="4365560"/>
              <a:ext cx="1747330" cy="399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500"/>
                </a:spcBef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78072" y="892777"/>
            <a:ext cx="3569386" cy="3964989"/>
            <a:chOff x="3078072" y="892777"/>
            <a:chExt cx="3569386" cy="3964989"/>
          </a:xfrm>
        </p:grpSpPr>
        <p:grpSp>
          <p:nvGrpSpPr>
            <p:cNvPr id="24" name="Group 9"/>
            <p:cNvGrpSpPr/>
            <p:nvPr/>
          </p:nvGrpSpPr>
          <p:grpSpPr bwMode="auto">
            <a:xfrm>
              <a:off x="5303463" y="892777"/>
              <a:ext cx="983044" cy="917416"/>
              <a:chOff x="0" y="0"/>
              <a:chExt cx="719" cy="671"/>
            </a:xfrm>
          </p:grpSpPr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" cy="672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</a:gsLst>
                <a:lin ang="5400000" scaled="0"/>
              </a:gradFill>
              <a:ln w="936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720" cy="1"/>
              </a:xfrm>
              <a:prstGeom prst="line">
                <a:avLst/>
              </a:prstGeom>
              <a:noFill/>
              <a:ln w="936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12"/>
            <p:cNvGrpSpPr/>
            <p:nvPr/>
          </p:nvGrpSpPr>
          <p:grpSpPr bwMode="auto">
            <a:xfrm>
              <a:off x="5303463" y="1811561"/>
              <a:ext cx="983044" cy="917416"/>
              <a:chOff x="0" y="0"/>
              <a:chExt cx="719" cy="671"/>
            </a:xfrm>
          </p:grpSpPr>
          <p:sp>
            <p:nvSpPr>
              <p:cNvPr id="46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" cy="672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 w="936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720" cy="1"/>
              </a:xfrm>
              <a:prstGeom prst="line">
                <a:avLst/>
              </a:prstGeom>
              <a:noFill/>
              <a:ln w="936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" name="Text Box 15"/>
            <p:cNvSpPr>
              <a:spLocks noChangeArrowheads="1"/>
            </p:cNvSpPr>
            <p:nvPr/>
          </p:nvSpPr>
          <p:spPr bwMode="auto">
            <a:xfrm>
              <a:off x="5630233" y="998054"/>
              <a:ext cx="263877" cy="317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1</a:t>
              </a:r>
              <a:endParaRPr lang="zh-CN" altLang="en-US"/>
            </a:p>
          </p:txBody>
        </p:sp>
        <p:sp>
          <p:nvSpPr>
            <p:cNvPr id="27" name="Text Box 16"/>
            <p:cNvSpPr>
              <a:spLocks noChangeArrowheads="1"/>
            </p:cNvSpPr>
            <p:nvPr/>
          </p:nvSpPr>
          <p:spPr bwMode="auto">
            <a:xfrm>
              <a:off x="5632967" y="1417796"/>
              <a:ext cx="263877" cy="317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4</a:t>
              </a:r>
              <a:endParaRPr lang="zh-CN" altLang="en-US"/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5303463" y="2730344"/>
              <a:ext cx="984411" cy="1246921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5303463" y="3977265"/>
              <a:ext cx="984411" cy="328137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5303463" y="3058481"/>
              <a:ext cx="984411" cy="1367"/>
            </a:xfrm>
            <a:prstGeom prst="line">
              <a:avLst/>
            </a:prstGeom>
            <a:noFill/>
            <a:ln w="936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20"/>
            <p:cNvSpPr>
              <a:spLocks noChangeArrowheads="1"/>
            </p:cNvSpPr>
            <p:nvPr/>
          </p:nvSpPr>
          <p:spPr bwMode="auto">
            <a:xfrm>
              <a:off x="5632967" y="2769994"/>
              <a:ext cx="263877" cy="317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2</a:t>
              </a:r>
              <a:endParaRPr lang="zh-CN" altLang="en-US"/>
            </a:p>
          </p:txBody>
        </p:sp>
        <p:sp>
          <p:nvSpPr>
            <p:cNvPr id="45" name="Text Box 21"/>
            <p:cNvSpPr>
              <a:spLocks noChangeArrowheads="1"/>
            </p:cNvSpPr>
            <p:nvPr/>
          </p:nvSpPr>
          <p:spPr bwMode="auto">
            <a:xfrm>
              <a:off x="5632967" y="3398924"/>
              <a:ext cx="263877" cy="317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3</a:t>
              </a:r>
              <a:endParaRPr lang="zh-CN" altLang="en-US"/>
            </a:p>
          </p:txBody>
        </p:sp>
        <p:sp>
          <p:nvSpPr>
            <p:cNvPr id="51" name="Text Box 23"/>
            <p:cNvSpPr>
              <a:spLocks noChangeArrowheads="1"/>
            </p:cNvSpPr>
            <p:nvPr/>
          </p:nvSpPr>
          <p:spPr bwMode="auto">
            <a:xfrm>
              <a:off x="4900128" y="4458533"/>
              <a:ext cx="1747330" cy="399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500"/>
                </a:spcBef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52" name="AutoShape 24"/>
            <p:cNvSpPr>
              <a:spLocks noChangeArrowheads="1"/>
            </p:cNvSpPr>
            <p:nvPr/>
          </p:nvSpPr>
          <p:spPr bwMode="auto">
            <a:xfrm>
              <a:off x="3235397" y="2351620"/>
              <a:ext cx="1656184" cy="433414"/>
            </a:xfrm>
            <a:prstGeom prst="rightArrow">
              <a:avLst>
                <a:gd name="adj1" fmla="val 50000"/>
                <a:gd name="adj2" fmla="val 118038"/>
              </a:avLst>
            </a:prstGeom>
            <a:solidFill>
              <a:srgbClr val="0EB1C8"/>
            </a:solidFill>
            <a:ln w="12600" cmpd="sng">
              <a:noFill/>
              <a:miter lim="800000"/>
            </a:ln>
          </p:spPr>
          <p:txBody>
            <a:bodyPr wrap="none" lIns="90000" tIns="46800" rIns="90000" bIns="46800" anchor="ctr"/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dirty="0"/>
            </a:p>
          </p:txBody>
        </p:sp>
        <p:sp>
          <p:nvSpPr>
            <p:cNvPr id="53" name="Text Box 25"/>
            <p:cNvSpPr>
              <a:spLocks noChangeArrowheads="1"/>
            </p:cNvSpPr>
            <p:nvPr/>
          </p:nvSpPr>
          <p:spPr bwMode="auto">
            <a:xfrm>
              <a:off x="3078072" y="2785034"/>
              <a:ext cx="2286016" cy="402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段式存储管理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63888" y="214296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段访问机制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 Box 2"/>
          <p:cNvSpPr>
            <a:spLocks noChangeArrowheads="1"/>
          </p:cNvSpPr>
          <p:nvPr/>
        </p:nvSpPr>
        <p:spPr bwMode="auto">
          <a:xfrm>
            <a:off x="9073305" y="-2072481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064083" y="3060462"/>
            <a:ext cx="2484595" cy="1757917"/>
            <a:chOff x="1064083" y="3060462"/>
            <a:chExt cx="2484595" cy="1757917"/>
          </a:xfrm>
        </p:grpSpPr>
        <p:sp>
          <p:nvSpPr>
            <p:cNvPr id="109" name="Rectangle 27"/>
            <p:cNvSpPr>
              <a:spLocks noChangeArrowheads="1"/>
            </p:cNvSpPr>
            <p:nvPr/>
          </p:nvSpPr>
          <p:spPr bwMode="auto">
            <a:xfrm>
              <a:off x="1499417" y="4482733"/>
              <a:ext cx="1618776" cy="3356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单地址实现方案</a:t>
              </a:r>
            </a:p>
          </p:txBody>
        </p:sp>
        <p:sp>
          <p:nvSpPr>
            <p:cNvPr id="114" name="Rectangle 32"/>
            <p:cNvSpPr>
              <a:spLocks noChangeArrowheads="1"/>
            </p:cNvSpPr>
            <p:nvPr/>
          </p:nvSpPr>
          <p:spPr bwMode="auto">
            <a:xfrm>
              <a:off x="1110051" y="3060462"/>
              <a:ext cx="2396365" cy="124391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12600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5" name="Rectangle 33"/>
            <p:cNvSpPr>
              <a:spLocks noChangeArrowheads="1"/>
            </p:cNvSpPr>
            <p:nvPr/>
          </p:nvSpPr>
          <p:spPr bwMode="auto">
            <a:xfrm>
              <a:off x="3249173" y="3428606"/>
              <a:ext cx="29950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FFF9B1"/>
                  </a:solidFill>
                  <a:sym typeface="Comic Sans MS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6" name="Rectangle 34"/>
            <p:cNvSpPr>
              <a:spLocks noChangeArrowheads="1"/>
            </p:cNvSpPr>
            <p:nvPr/>
          </p:nvSpPr>
          <p:spPr bwMode="auto">
            <a:xfrm>
              <a:off x="1302126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7" name="Rectangle 35"/>
            <p:cNvSpPr>
              <a:spLocks noChangeArrowheads="1"/>
            </p:cNvSpPr>
            <p:nvPr/>
          </p:nvSpPr>
          <p:spPr bwMode="auto">
            <a:xfrm>
              <a:off x="1448469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8" name="Rectangle 36"/>
            <p:cNvSpPr>
              <a:spLocks noChangeArrowheads="1"/>
            </p:cNvSpPr>
            <p:nvPr/>
          </p:nvSpPr>
          <p:spPr bwMode="auto">
            <a:xfrm>
              <a:off x="1594812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1741155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887498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1" name="Rectangle 39"/>
            <p:cNvSpPr>
              <a:spLocks noChangeArrowheads="1"/>
            </p:cNvSpPr>
            <p:nvPr/>
          </p:nvSpPr>
          <p:spPr bwMode="auto">
            <a:xfrm>
              <a:off x="2033840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2180183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2326526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4" name="Rectangle 42"/>
            <p:cNvSpPr>
              <a:spLocks noChangeArrowheads="1"/>
            </p:cNvSpPr>
            <p:nvPr/>
          </p:nvSpPr>
          <p:spPr bwMode="auto">
            <a:xfrm>
              <a:off x="2472869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5" name="Rectangle 43"/>
            <p:cNvSpPr>
              <a:spLocks noChangeArrowheads="1"/>
            </p:cNvSpPr>
            <p:nvPr/>
          </p:nvSpPr>
          <p:spPr bwMode="auto">
            <a:xfrm>
              <a:off x="2619212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6" name="Rectangle 44"/>
            <p:cNvSpPr>
              <a:spLocks noChangeArrowheads="1"/>
            </p:cNvSpPr>
            <p:nvPr/>
          </p:nvSpPr>
          <p:spPr bwMode="auto">
            <a:xfrm>
              <a:off x="2765555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7" name="Rectangle 45"/>
            <p:cNvSpPr>
              <a:spLocks noChangeArrowheads="1"/>
            </p:cNvSpPr>
            <p:nvPr/>
          </p:nvSpPr>
          <p:spPr bwMode="auto">
            <a:xfrm>
              <a:off x="2911898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8" name="Rectangle 46"/>
            <p:cNvSpPr>
              <a:spLocks noChangeArrowheads="1"/>
            </p:cNvSpPr>
            <p:nvPr/>
          </p:nvSpPr>
          <p:spPr bwMode="auto">
            <a:xfrm>
              <a:off x="3058241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9" name="Rectangle 47"/>
            <p:cNvSpPr>
              <a:spLocks noChangeArrowheads="1"/>
            </p:cNvSpPr>
            <p:nvPr/>
          </p:nvSpPr>
          <p:spPr bwMode="auto">
            <a:xfrm>
              <a:off x="3204584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1" name="Rectangle 49"/>
            <p:cNvSpPr>
              <a:spLocks noChangeArrowheads="1"/>
            </p:cNvSpPr>
            <p:nvPr/>
          </p:nvSpPr>
          <p:spPr bwMode="auto">
            <a:xfrm>
              <a:off x="1064083" y="3340294"/>
              <a:ext cx="692240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i="1" dirty="0" smtClean="0">
                  <a:solidFill>
                    <a:srgbClr val="FFF9B1"/>
                  </a:solidFill>
                  <a:sym typeface="Comic Sans MS" charset="0"/>
                </a:rPr>
                <a:t>n</a:t>
              </a:r>
              <a:r>
                <a:rPr lang="en-US" altLang="zh-CN" sz="1800" i="1" baseline="-25000" dirty="0" smtClean="0">
                  <a:solidFill>
                    <a:srgbClr val="FFF9B1"/>
                  </a:solidFill>
                  <a:sym typeface="Comic Sans MS" charset="0"/>
                </a:rPr>
                <a:t>1</a:t>
              </a:r>
              <a:r>
                <a:rPr lang="en-US" altLang="zh-CN" sz="1800" i="1" dirty="0" smtClean="0">
                  <a:solidFill>
                    <a:srgbClr val="FFF9B1"/>
                  </a:solidFill>
                  <a:sym typeface="Comic Sans MS" charset="0"/>
                </a:rPr>
                <a:t>+n</a:t>
              </a:r>
              <a:r>
                <a:rPr lang="en-US" altLang="zh-CN" sz="1800" i="1" baseline="-25000" dirty="0" smtClean="0">
                  <a:solidFill>
                    <a:srgbClr val="FFF9B1"/>
                  </a:solidFill>
                  <a:sym typeface="Comic Sans MS" charset="0"/>
                </a:rPr>
                <a:t>2</a:t>
              </a:r>
              <a:endParaRPr lang="zh-CN" altLang="en-US" baseline="-25000" dirty="0">
                <a:solidFill>
                  <a:srgbClr val="FFF9B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19064" y="3673134"/>
            <a:ext cx="2014923" cy="582693"/>
            <a:chOff x="1305555" y="3668699"/>
            <a:chExt cx="2014923" cy="582693"/>
          </a:xfrm>
        </p:grpSpPr>
        <p:sp>
          <p:nvSpPr>
            <p:cNvPr id="130" name="Rectangle 48"/>
            <p:cNvSpPr>
              <a:spLocks noChangeArrowheads="1"/>
            </p:cNvSpPr>
            <p:nvPr/>
          </p:nvSpPr>
          <p:spPr bwMode="auto">
            <a:xfrm>
              <a:off x="1490192" y="3937377"/>
              <a:ext cx="32927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s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sp>
          <p:nvSpPr>
            <p:cNvPr id="132" name="AutoShape 50"/>
            <p:cNvSpPr/>
            <p:nvPr/>
          </p:nvSpPr>
          <p:spPr bwMode="auto">
            <a:xfrm rot="16200000">
              <a:off x="2532531" y="3054535"/>
              <a:ext cx="173784" cy="1402111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3" name="AutoShape 51"/>
            <p:cNvSpPr/>
            <p:nvPr/>
          </p:nvSpPr>
          <p:spPr bwMode="auto">
            <a:xfrm rot="16200000">
              <a:off x="1502204" y="3472052"/>
              <a:ext cx="173782" cy="567079"/>
            </a:xfrm>
            <a:prstGeom prst="leftBrace">
              <a:avLst>
                <a:gd name="adj1" fmla="val 27193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4" name="Rectangle 52"/>
            <p:cNvSpPr>
              <a:spLocks noChangeArrowheads="1"/>
            </p:cNvSpPr>
            <p:nvPr/>
          </p:nvSpPr>
          <p:spPr bwMode="auto">
            <a:xfrm>
              <a:off x="2343676" y="3946524"/>
              <a:ext cx="55793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addr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0709" y="896516"/>
            <a:ext cx="8587795" cy="613177"/>
            <a:chOff x="520709" y="896516"/>
            <a:chExt cx="8587795" cy="613177"/>
          </a:xfrm>
        </p:grpSpPr>
        <p:sp>
          <p:nvSpPr>
            <p:cNvPr id="31" name="TextBox 30"/>
            <p:cNvSpPr txBox="1"/>
            <p:nvPr/>
          </p:nvSpPr>
          <p:spPr>
            <a:xfrm>
              <a:off x="893166" y="915566"/>
              <a:ext cx="821533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段的概念</a:t>
              </a:r>
              <a:endParaRPr lang="en-US" altLang="zh-CN" sz="1600" dirty="0" smtClean="0">
                <a:solidFill>
                  <a:srgbClr val="000000"/>
                </a:solidFill>
                <a:sym typeface="Times New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42106" y="1183450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段表示访问方式和存储数据等属性相同的一段地址空间</a:t>
              </a: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91040" y="1274674"/>
              <a:ext cx="151066" cy="148997"/>
            </a:xfrm>
            <a:prstGeom prst="rect">
              <a:avLst/>
            </a:prstGeom>
          </p:spPr>
        </p:pic>
        <p:sp>
          <p:nvSpPr>
            <p:cNvPr id="36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91040" y="1490698"/>
            <a:ext cx="7358114" cy="614275"/>
            <a:chOff x="991040" y="1490698"/>
            <a:chExt cx="7358114" cy="614275"/>
          </a:xfrm>
        </p:grpSpPr>
        <p:sp>
          <p:nvSpPr>
            <p:cNvPr id="34" name="TextBox 33"/>
            <p:cNvSpPr txBox="1"/>
            <p:nvPr/>
          </p:nvSpPr>
          <p:spPr>
            <a:xfrm>
              <a:off x="1142106" y="1490698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对应一个连续的内存“块”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91040" y="1581922"/>
              <a:ext cx="151066" cy="14899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1142106" y="1778730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若干个段组成进程逻辑地址空间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137" name="图片 13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91040" y="1869954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520709" y="2055500"/>
            <a:ext cx="8587795" cy="902362"/>
            <a:chOff x="520709" y="2055500"/>
            <a:chExt cx="8587795" cy="902362"/>
          </a:xfrm>
        </p:grpSpPr>
        <p:sp>
          <p:nvSpPr>
            <p:cNvPr id="138" name="TextBox 137"/>
            <p:cNvSpPr txBox="1"/>
            <p:nvPr/>
          </p:nvSpPr>
          <p:spPr>
            <a:xfrm>
              <a:off x="893166" y="2074550"/>
              <a:ext cx="8215338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段访问：逻辑地址由二元组(s, addr)表示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sz="1600" dirty="0" smtClean="0">
                <a:solidFill>
                  <a:srgbClr val="000000"/>
                </a:solidFill>
                <a:sym typeface="Times New Roman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42106" y="2362582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 — 段号</a:t>
              </a:r>
            </a:p>
          </p:txBody>
        </p:sp>
        <p:pic>
          <p:nvPicPr>
            <p:cNvPr id="140" name="图片 13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91040" y="2453806"/>
              <a:ext cx="151066" cy="148997"/>
            </a:xfrm>
            <a:prstGeom prst="rect">
              <a:avLst/>
            </a:prstGeom>
          </p:spPr>
        </p:pic>
        <p:sp>
          <p:nvSpPr>
            <p:cNvPr id="141" name="TextBox 140"/>
            <p:cNvSpPr txBox="1"/>
            <p:nvPr/>
          </p:nvSpPr>
          <p:spPr>
            <a:xfrm>
              <a:off x="1142106" y="2631619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addr — 段内偏移</a:t>
              </a:r>
            </a:p>
          </p:txBody>
        </p:sp>
        <p:pic>
          <p:nvPicPr>
            <p:cNvPr id="142" name="图片 14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91040" y="2722843"/>
              <a:ext cx="151066" cy="148997"/>
            </a:xfrm>
            <a:prstGeom prst="rect">
              <a:avLst/>
            </a:prstGeom>
          </p:spPr>
        </p:pic>
        <p:sp>
          <p:nvSpPr>
            <p:cNvPr id="143" name="矩形 8"/>
            <p:cNvSpPr>
              <a:spLocks noChangeArrowheads="1"/>
            </p:cNvSpPr>
            <p:nvPr/>
          </p:nvSpPr>
          <p:spPr bwMode="auto">
            <a:xfrm>
              <a:off x="520709" y="2055500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10906" y="3037352"/>
            <a:ext cx="3251027" cy="1757917"/>
            <a:chOff x="994460" y="3030514"/>
            <a:chExt cx="3251027" cy="1757917"/>
          </a:xfrm>
        </p:grpSpPr>
        <p:sp>
          <p:nvSpPr>
            <p:cNvPr id="83" name="Rectangle 1"/>
            <p:cNvSpPr>
              <a:spLocks noChangeArrowheads="1"/>
            </p:cNvSpPr>
            <p:nvPr/>
          </p:nvSpPr>
          <p:spPr bwMode="auto">
            <a:xfrm>
              <a:off x="998504" y="3030514"/>
              <a:ext cx="3246983" cy="126220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12600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1143891" y="4452785"/>
              <a:ext cx="3005372" cy="3356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“段基址</a:t>
              </a:r>
              <a:r>
                <a:rPr lang="en-US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+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段内偏移”实现方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案</a:t>
              </a:r>
            </a:p>
          </p:txBody>
        </p:sp>
        <p:sp>
          <p:nvSpPr>
            <p:cNvPr id="87" name="Rectangle 5"/>
            <p:cNvSpPr>
              <a:spLocks noChangeArrowheads="1"/>
            </p:cNvSpPr>
            <p:nvPr/>
          </p:nvSpPr>
          <p:spPr bwMode="auto">
            <a:xfrm>
              <a:off x="1484409" y="3928995"/>
              <a:ext cx="32927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s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grpSp>
          <p:nvGrpSpPr>
            <p:cNvPr id="89" name="Group 8"/>
            <p:cNvGrpSpPr/>
            <p:nvPr/>
          </p:nvGrpSpPr>
          <p:grpSpPr bwMode="auto">
            <a:xfrm>
              <a:off x="2436781" y="3131125"/>
              <a:ext cx="1599482" cy="282397"/>
              <a:chOff x="0" y="0"/>
              <a:chExt cx="1399" cy="247"/>
            </a:xfrm>
          </p:grpSpPr>
          <p:sp>
            <p:nvSpPr>
              <p:cNvPr id="97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8" name="Rectangle 9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9" name="Rectangle 10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0" name="Rectangle 11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2" name="Rectangle 13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4" name="Rectangle 15"/>
              <p:cNvSpPr>
                <a:spLocks noChangeArrowheads="1"/>
              </p:cNvSpPr>
              <p:nvPr/>
            </p:nvSpPr>
            <p:spPr bwMode="auto">
              <a:xfrm>
                <a:off x="89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5" name="Rectangle 16"/>
              <p:cNvSpPr>
                <a:spLocks noChangeArrowheads="1"/>
              </p:cNvSpPr>
              <p:nvPr/>
            </p:nvSpPr>
            <p:spPr bwMode="auto">
              <a:xfrm>
                <a:off x="102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6" name="Rectangle 17"/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7" name="Rectangle 18"/>
              <p:cNvSpPr>
                <a:spLocks noChangeArrowheads="1"/>
              </p:cNvSpPr>
              <p:nvPr/>
            </p:nvSpPr>
            <p:spPr bwMode="auto">
              <a:xfrm>
                <a:off x="128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grpSp>
          <p:nvGrpSpPr>
            <p:cNvPr id="90" name="Group 20"/>
            <p:cNvGrpSpPr/>
            <p:nvPr/>
          </p:nvGrpSpPr>
          <p:grpSpPr bwMode="auto">
            <a:xfrm>
              <a:off x="1208872" y="3131125"/>
              <a:ext cx="867768" cy="282397"/>
              <a:chOff x="0" y="0"/>
              <a:chExt cx="759" cy="247"/>
            </a:xfrm>
          </p:grpSpPr>
          <p:sp>
            <p:nvSpPr>
              <p:cNvPr id="91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2" name="Rectangle 21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3" name="Rectangle 22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5" name="Rectangle 24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6" name="Rectangle 25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sp>
          <p:nvSpPr>
            <p:cNvPr id="108" name="Rectangle 26"/>
            <p:cNvSpPr>
              <a:spLocks noChangeArrowheads="1"/>
            </p:cNvSpPr>
            <p:nvPr/>
          </p:nvSpPr>
          <p:spPr bwMode="auto">
            <a:xfrm>
              <a:off x="3013006" y="3928995"/>
              <a:ext cx="55793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 smtClean="0">
                  <a:solidFill>
                    <a:srgbClr val="007C8B"/>
                  </a:solidFill>
                  <a:sym typeface="Comic Sans MS" charset="0"/>
                </a:rPr>
                <a:t>addr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sp>
          <p:nvSpPr>
            <p:cNvPr id="110" name="Rectangle 28"/>
            <p:cNvSpPr>
              <a:spLocks noChangeArrowheads="1"/>
            </p:cNvSpPr>
            <p:nvPr/>
          </p:nvSpPr>
          <p:spPr bwMode="auto">
            <a:xfrm>
              <a:off x="2299567" y="3375267"/>
              <a:ext cx="37965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i="1" dirty="0">
                  <a:solidFill>
                    <a:srgbClr val="FFF9B1"/>
                  </a:solidFill>
                  <a:sym typeface="Comic Sans MS" charset="0"/>
                </a:rPr>
                <a:t>n</a:t>
              </a:r>
              <a:r>
                <a:rPr lang="zh-CN" altLang="en-US" sz="1800" baseline="-25000" dirty="0">
                  <a:solidFill>
                    <a:srgbClr val="FFF9B1"/>
                  </a:solidFill>
                  <a:sym typeface="Comic Sans MS" charset="0"/>
                </a:rPr>
                <a:t>1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1" name="Rectangle 29"/>
            <p:cNvSpPr>
              <a:spLocks noChangeArrowheads="1"/>
            </p:cNvSpPr>
            <p:nvPr/>
          </p:nvSpPr>
          <p:spPr bwMode="auto">
            <a:xfrm>
              <a:off x="1985176" y="3435244"/>
              <a:ext cx="29950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FFF9B1"/>
                  </a:solidFill>
                  <a:sym typeface="Comic Sans MS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2" name="Rectangle 30"/>
            <p:cNvSpPr>
              <a:spLocks noChangeArrowheads="1"/>
            </p:cNvSpPr>
            <p:nvPr/>
          </p:nvSpPr>
          <p:spPr bwMode="auto">
            <a:xfrm>
              <a:off x="3942512" y="3435244"/>
              <a:ext cx="29950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FFF9B1"/>
                  </a:solidFill>
                  <a:sym typeface="Comic Sans MS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994460" y="3370694"/>
              <a:ext cx="37965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i="1" dirty="0">
                  <a:solidFill>
                    <a:srgbClr val="FFF9B1"/>
                  </a:solidFill>
                  <a:sym typeface="Comic Sans MS" charset="0"/>
                </a:rPr>
                <a:t>n</a:t>
              </a:r>
              <a:r>
                <a:rPr lang="zh-CN" altLang="en-US" sz="1800" baseline="-25000" dirty="0">
                  <a:solidFill>
                    <a:srgbClr val="FFF9B1"/>
                  </a:solidFill>
                  <a:sym typeface="Comic Sans MS" charset="0"/>
                </a:rPr>
                <a:t>2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71" name="AutoShape 50"/>
            <p:cNvSpPr/>
            <p:nvPr/>
          </p:nvSpPr>
          <p:spPr bwMode="auto">
            <a:xfrm rot="16200000">
              <a:off x="3150203" y="2982474"/>
              <a:ext cx="173783" cy="1600623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2" name="AutoShape 50"/>
            <p:cNvSpPr/>
            <p:nvPr/>
          </p:nvSpPr>
          <p:spPr bwMode="auto">
            <a:xfrm rot="16200000">
              <a:off x="1553612" y="3345502"/>
              <a:ext cx="173782" cy="874568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3610958" y="3523506"/>
            <a:ext cx="508479" cy="271524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915816" y="214296"/>
            <a:ext cx="522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段访问的硬件实现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004048" y="1103250"/>
            <a:ext cx="1512822" cy="3540602"/>
            <a:chOff x="5004048" y="1103250"/>
            <a:chExt cx="1512822" cy="3540602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5565096" y="1439135"/>
              <a:ext cx="800645" cy="3128504"/>
            </a:xfrm>
            <a:prstGeom prst="rect">
              <a:avLst/>
            </a:prstGeom>
            <a:solidFill>
              <a:srgbClr val="FFFFFF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5562052" y="2223545"/>
              <a:ext cx="803689" cy="97416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5567055" y="4366717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5567055" y="4171883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5567055" y="3977049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567055" y="3782215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5567055" y="3587381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5567055" y="3392548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5567055" y="3197714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5567055" y="3002880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567055" y="2808046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5567055" y="2613212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5567055" y="2418378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5567055" y="2223545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5567055" y="2028711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5567055" y="1833877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5567055" y="1639043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5567055" y="1444209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5287979" y="4369761"/>
              <a:ext cx="277063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5498122" y="2380832"/>
              <a:ext cx="93662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程序段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>
              <a:off x="5420930" y="3191817"/>
              <a:ext cx="1095940" cy="1014"/>
            </a:xfrm>
            <a:prstGeom prst="line">
              <a:avLst/>
            </a:prstGeom>
            <a:noFill/>
            <a:ln w="28575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>
              <a:off x="5420930" y="2217648"/>
              <a:ext cx="1095940" cy="1014"/>
            </a:xfrm>
            <a:prstGeom prst="line">
              <a:avLst/>
            </a:prstGeom>
            <a:noFill/>
            <a:ln w="28575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28"/>
            <p:cNvSpPr>
              <a:spLocks noChangeArrowheads="1"/>
            </p:cNvSpPr>
            <p:nvPr/>
          </p:nvSpPr>
          <p:spPr bwMode="auto">
            <a:xfrm>
              <a:off x="5004048" y="2957215"/>
              <a:ext cx="56079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1000</a:t>
              </a:r>
            </a:p>
          </p:txBody>
        </p:sp>
        <p:sp>
          <p:nvSpPr>
            <p:cNvPr id="56" name="Rectangle 29"/>
            <p:cNvSpPr>
              <a:spLocks noChangeArrowheads="1"/>
            </p:cNvSpPr>
            <p:nvPr/>
          </p:nvSpPr>
          <p:spPr bwMode="auto">
            <a:xfrm>
              <a:off x="5004048" y="2169762"/>
              <a:ext cx="56079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1500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68" name="Rectangle 41"/>
            <p:cNvSpPr>
              <a:spLocks noChangeArrowheads="1"/>
            </p:cNvSpPr>
            <p:nvPr/>
          </p:nvSpPr>
          <p:spPr bwMode="auto">
            <a:xfrm>
              <a:off x="5554660" y="1103250"/>
              <a:ext cx="798038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63956" y="2841533"/>
            <a:ext cx="1897842" cy="1322528"/>
            <a:chOff x="3663956" y="2841533"/>
            <a:chExt cx="1897842" cy="1322528"/>
          </a:xfrm>
        </p:grpSpPr>
        <p:sp>
          <p:nvSpPr>
            <p:cNvPr id="59" name="Rectangle 32"/>
            <p:cNvSpPr>
              <a:spLocks noChangeArrowheads="1"/>
            </p:cNvSpPr>
            <p:nvPr/>
          </p:nvSpPr>
          <p:spPr bwMode="auto">
            <a:xfrm>
              <a:off x="4141002" y="3779171"/>
              <a:ext cx="644150" cy="384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段基址</a:t>
              </a:r>
              <a:endParaRPr lang="en-US" altLang="zh-CN" sz="1200" b="1" dirty="0" smtClean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algn="ctr" defTabSz="-635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7" name="Oval 30"/>
            <p:cNvSpPr>
              <a:spLocks noChangeArrowheads="1"/>
            </p:cNvSpPr>
            <p:nvPr/>
          </p:nvSpPr>
          <p:spPr bwMode="auto">
            <a:xfrm>
              <a:off x="4248457" y="2841533"/>
              <a:ext cx="300369" cy="308487"/>
            </a:xfrm>
            <a:prstGeom prst="ellipse">
              <a:avLst/>
            </a:prstGeom>
            <a:solidFill>
              <a:srgbClr val="CCFFFF"/>
            </a:solidFill>
            <a:ln w="2556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rgbClr val="007C8B"/>
                  </a:solidFill>
                  <a:sym typeface="Comic Sans MS" charset="0"/>
                </a:rPr>
                <a:t>+</a:t>
              </a:r>
              <a:endParaRPr lang="zh-CN" altLang="en-US" sz="2000" dirty="0">
                <a:solidFill>
                  <a:srgbClr val="007C8B"/>
                </a:solidFill>
              </a:endParaRPr>
            </a:p>
          </p:txBody>
        </p:sp>
        <p:sp>
          <p:nvSpPr>
            <p:cNvPr id="58" name="Rectangle 31"/>
            <p:cNvSpPr>
              <a:spLocks noChangeArrowheads="1"/>
            </p:cNvSpPr>
            <p:nvPr/>
          </p:nvSpPr>
          <p:spPr bwMode="auto">
            <a:xfrm>
              <a:off x="4142922" y="3434152"/>
              <a:ext cx="511439" cy="23542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1000</a:t>
              </a:r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 flipH="1">
              <a:off x="3683236" y="3003894"/>
              <a:ext cx="554059" cy="101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42"/>
            <p:cNvSpPr>
              <a:spLocks noChangeArrowheads="1"/>
            </p:cNvSpPr>
            <p:nvPr/>
          </p:nvSpPr>
          <p:spPr bwMode="auto">
            <a:xfrm>
              <a:off x="3663956" y="2963304"/>
              <a:ext cx="36202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是</a:t>
              </a:r>
              <a:endParaRPr lang="zh-CN" altLang="en-US" sz="14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72" name="Line 47"/>
            <p:cNvSpPr>
              <a:spLocks noChangeShapeType="1"/>
            </p:cNvSpPr>
            <p:nvPr/>
          </p:nvSpPr>
          <p:spPr bwMode="auto">
            <a:xfrm>
              <a:off x="4552885" y="2995777"/>
              <a:ext cx="1008913" cy="0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48"/>
            <p:cNvSpPr>
              <a:spLocks noChangeShapeType="1"/>
            </p:cNvSpPr>
            <p:nvPr/>
          </p:nvSpPr>
          <p:spPr bwMode="auto">
            <a:xfrm>
              <a:off x="4399656" y="3154079"/>
              <a:ext cx="1015" cy="255719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" name="AutoShape 81"/>
          <p:cNvSpPr/>
          <p:nvPr/>
        </p:nvSpPr>
        <p:spPr bwMode="auto">
          <a:xfrm flipV="1">
            <a:off x="4187572" y="3734521"/>
            <a:ext cx="170480" cy="168450"/>
          </a:xfrm>
          <a:custGeom>
            <a:avLst/>
            <a:gdLst/>
            <a:ahLst/>
            <a:cxnLst/>
            <a:rect l="0" t="0" r="0" b="0"/>
            <a:pathLst/>
          </a:custGeom>
          <a:noFill/>
          <a:ln w="19080" cmpd="sng">
            <a:solidFill>
              <a:srgbClr val="0066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99592" y="2817179"/>
            <a:ext cx="1545637" cy="1857116"/>
            <a:chOff x="899592" y="2817179"/>
            <a:chExt cx="1545637" cy="185711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563708" y="3556939"/>
              <a:ext cx="876752" cy="819926"/>
            </a:xfrm>
            <a:prstGeom prst="rect">
              <a:avLst/>
            </a:prstGeom>
            <a:solidFill>
              <a:srgbClr val="FF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567463" y="3568101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4" name="Rectangle 49"/>
            <p:cNvSpPr>
              <a:spLocks noChangeArrowheads="1"/>
            </p:cNvSpPr>
            <p:nvPr/>
          </p:nvSpPr>
          <p:spPr bwMode="auto">
            <a:xfrm>
              <a:off x="1750054" y="4400204"/>
              <a:ext cx="490261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段表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1043608" y="4055320"/>
              <a:ext cx="552029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段号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76" name="Line 51"/>
            <p:cNvSpPr>
              <a:spLocks noChangeShapeType="1"/>
            </p:cNvSpPr>
            <p:nvPr/>
          </p:nvSpPr>
          <p:spPr bwMode="auto">
            <a:xfrm flipV="1">
              <a:off x="1508607" y="3961827"/>
              <a:ext cx="1014" cy="44852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52"/>
            <p:cNvSpPr>
              <a:spLocks noChangeArrowheads="1"/>
            </p:cNvSpPr>
            <p:nvPr/>
          </p:nvSpPr>
          <p:spPr bwMode="auto">
            <a:xfrm>
              <a:off x="1567463" y="4176956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4" name="Rectangle 68"/>
            <p:cNvSpPr>
              <a:spLocks noChangeArrowheads="1"/>
            </p:cNvSpPr>
            <p:nvPr/>
          </p:nvSpPr>
          <p:spPr bwMode="auto">
            <a:xfrm>
              <a:off x="2005839" y="4176956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5" name="Rectangle 69"/>
            <p:cNvSpPr>
              <a:spLocks noChangeArrowheads="1"/>
            </p:cNvSpPr>
            <p:nvPr/>
          </p:nvSpPr>
          <p:spPr bwMode="auto">
            <a:xfrm>
              <a:off x="1567463" y="3974005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6" name="Rectangle 70"/>
            <p:cNvSpPr>
              <a:spLocks noChangeArrowheads="1"/>
            </p:cNvSpPr>
            <p:nvPr/>
          </p:nvSpPr>
          <p:spPr bwMode="auto">
            <a:xfrm>
              <a:off x="2005839" y="3974005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>
              <a:off x="1567463" y="3771053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基址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98" name="Rectangle 72"/>
            <p:cNvSpPr>
              <a:spLocks noChangeArrowheads="1"/>
            </p:cNvSpPr>
            <p:nvPr/>
          </p:nvSpPr>
          <p:spPr bwMode="auto">
            <a:xfrm>
              <a:off x="2005839" y="3771053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长度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99" name="Rectangle 73"/>
            <p:cNvSpPr>
              <a:spLocks noChangeArrowheads="1"/>
            </p:cNvSpPr>
            <p:nvPr/>
          </p:nvSpPr>
          <p:spPr bwMode="auto">
            <a:xfrm>
              <a:off x="2005839" y="3568101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1" name="AutoShape 75"/>
            <p:cNvSpPr/>
            <p:nvPr/>
          </p:nvSpPr>
          <p:spPr bwMode="auto">
            <a:xfrm>
              <a:off x="908884" y="3694946"/>
              <a:ext cx="186716" cy="18671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76"/>
            <p:cNvSpPr>
              <a:spLocks noChangeShapeType="1"/>
            </p:cNvSpPr>
            <p:nvPr/>
          </p:nvSpPr>
          <p:spPr bwMode="auto">
            <a:xfrm>
              <a:off x="906855" y="2817179"/>
              <a:ext cx="4059" cy="107767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77"/>
            <p:cNvSpPr>
              <a:spLocks noChangeShapeType="1"/>
            </p:cNvSpPr>
            <p:nvPr/>
          </p:nvSpPr>
          <p:spPr bwMode="auto">
            <a:xfrm>
              <a:off x="910914" y="3892139"/>
              <a:ext cx="638284" cy="1014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Box 114"/>
            <p:cNvSpPr>
              <a:spLocks noChangeArrowheads="1"/>
            </p:cNvSpPr>
            <p:nvPr/>
          </p:nvSpPr>
          <p:spPr bwMode="auto">
            <a:xfrm>
              <a:off x="899592" y="3651870"/>
              <a:ext cx="75842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段描述符</a:t>
              </a:r>
              <a:endParaRPr lang="zh-CN" altLang="en-US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74658" y="4101864"/>
            <a:ext cx="2349168" cy="437362"/>
            <a:chOff x="2474658" y="4101864"/>
            <a:chExt cx="2349168" cy="437362"/>
          </a:xfrm>
        </p:grpSpPr>
        <p:sp>
          <p:nvSpPr>
            <p:cNvPr id="115" name="Line 90"/>
            <p:cNvSpPr>
              <a:spLocks noChangeShapeType="1"/>
            </p:cNvSpPr>
            <p:nvPr/>
          </p:nvSpPr>
          <p:spPr bwMode="auto">
            <a:xfrm flipH="1" flipV="1">
              <a:off x="2474658" y="4101864"/>
              <a:ext cx="875737" cy="321679"/>
            </a:xfrm>
            <a:prstGeom prst="line">
              <a:avLst/>
            </a:prstGeom>
            <a:noFill/>
            <a:ln w="38100" cap="rnd" cmpd="sng">
              <a:solidFill>
                <a:srgbClr val="007C8B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AutoShape 91"/>
            <p:cNvSpPr>
              <a:spLocks noChangeArrowheads="1"/>
            </p:cNvSpPr>
            <p:nvPr/>
          </p:nvSpPr>
          <p:spPr bwMode="auto">
            <a:xfrm>
              <a:off x="3259067" y="4239872"/>
              <a:ext cx="1564759" cy="299354"/>
            </a:xfrm>
            <a:prstGeom prst="flowChartAlternateProcess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9525" cmpd="sng">
              <a:solidFill>
                <a:srgbClr val="007C8B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FFF9B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操作系统设置段表</a:t>
              </a:r>
            </a:p>
          </p:txBody>
        </p:sp>
      </p:grpSp>
      <p:sp>
        <p:nvSpPr>
          <p:cNvPr id="106" name="Line 80"/>
          <p:cNvSpPr>
            <a:spLocks noChangeShapeType="1"/>
          </p:cNvSpPr>
          <p:nvPr/>
        </p:nvSpPr>
        <p:spPr bwMode="auto">
          <a:xfrm flipV="1">
            <a:off x="1875544" y="3687840"/>
            <a:ext cx="2257231" cy="219909"/>
          </a:xfrm>
          <a:prstGeom prst="line">
            <a:avLst/>
          </a:prstGeom>
          <a:noFill/>
          <a:ln w="19080" cmpd="sng">
            <a:solidFill>
              <a:schemeClr val="tx1">
                <a:lumMod val="95000"/>
                <a:lumOff val="5000"/>
              </a:schemeClr>
            </a:solidFill>
            <a:prstDash val="sysDot"/>
            <a:rou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78"/>
          <p:cNvSpPr>
            <a:spLocks noChangeShapeType="1"/>
          </p:cNvSpPr>
          <p:nvPr/>
        </p:nvSpPr>
        <p:spPr bwMode="auto">
          <a:xfrm flipV="1">
            <a:off x="2301483" y="3687841"/>
            <a:ext cx="956569" cy="111626"/>
          </a:xfrm>
          <a:prstGeom prst="line">
            <a:avLst/>
          </a:prstGeom>
          <a:noFill/>
          <a:ln w="19080" cmpd="sng">
            <a:solidFill>
              <a:schemeClr val="tx1">
                <a:lumMod val="95000"/>
                <a:lumOff val="5000"/>
              </a:schemeClr>
            </a:solidFill>
            <a:prstDash val="sysDot"/>
            <a:rou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76366" y="1158047"/>
            <a:ext cx="1384722" cy="2047834"/>
            <a:chOff x="576366" y="1158047"/>
            <a:chExt cx="1384722" cy="2047834"/>
          </a:xfrm>
        </p:grpSpPr>
        <p:sp>
          <p:nvSpPr>
            <p:cNvPr id="17" name="AutoShape 2"/>
            <p:cNvSpPr>
              <a:spLocks noChangeArrowheads="1"/>
            </p:cNvSpPr>
            <p:nvPr/>
          </p:nvSpPr>
          <p:spPr bwMode="auto">
            <a:xfrm rot="16200000" flipH="1">
              <a:off x="1086467" y="1437523"/>
              <a:ext cx="235424" cy="592619"/>
            </a:xfrm>
            <a:prstGeom prst="rightArrow">
              <a:avLst>
                <a:gd name="adj1" fmla="val 75000"/>
                <a:gd name="adj2" fmla="val 50005"/>
              </a:avLst>
            </a:prstGeom>
            <a:solidFill>
              <a:srgbClr val="007C8B"/>
            </a:solidFill>
            <a:ln>
              <a:noFill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8" name="Oval 53"/>
            <p:cNvSpPr>
              <a:spLocks noChangeArrowheads="1"/>
            </p:cNvSpPr>
            <p:nvPr/>
          </p:nvSpPr>
          <p:spPr bwMode="auto">
            <a:xfrm>
              <a:off x="956578" y="1883600"/>
              <a:ext cx="495203" cy="430258"/>
            </a:xfrm>
            <a:prstGeom prst="ellipse">
              <a:avLst/>
            </a:prstGeom>
            <a:solidFill>
              <a:srgbClr val="FFFFCC"/>
            </a:solidFill>
            <a:ln w="2844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5072"/>
                  </a:solidFill>
                  <a:sym typeface="Times New Roman" charset="0"/>
                </a:rPr>
                <a:t>CPU</a:t>
              </a:r>
              <a:endParaRPr lang="zh-CN" altLang="en-US" sz="1400" dirty="0">
                <a:solidFill>
                  <a:srgbClr val="005072"/>
                </a:solidFill>
              </a:endParaRPr>
            </a:p>
          </p:txBody>
        </p:sp>
        <p:sp>
          <p:nvSpPr>
            <p:cNvPr id="79" name="Rectangle 54"/>
            <p:cNvSpPr>
              <a:spLocks noChangeArrowheads="1"/>
            </p:cNvSpPr>
            <p:nvPr/>
          </p:nvSpPr>
          <p:spPr bwMode="auto">
            <a:xfrm>
              <a:off x="1587962" y="2749190"/>
              <a:ext cx="261032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80" name="Rectangle 55"/>
            <p:cNvSpPr>
              <a:spLocks noChangeArrowheads="1"/>
            </p:cNvSpPr>
            <p:nvPr/>
          </p:nvSpPr>
          <p:spPr bwMode="auto">
            <a:xfrm>
              <a:off x="576366" y="2749190"/>
              <a:ext cx="339580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19</a:t>
              </a:r>
              <a:endParaRPr lang="zh-CN" altLang="en-US" sz="10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81" name="Rectangle 56"/>
            <p:cNvSpPr>
              <a:spLocks noChangeArrowheads="1"/>
            </p:cNvSpPr>
            <p:nvPr/>
          </p:nvSpPr>
          <p:spPr bwMode="auto">
            <a:xfrm>
              <a:off x="1052169" y="2749190"/>
              <a:ext cx="261032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704918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810453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5" name="Rectangle 59"/>
            <p:cNvSpPr>
              <a:spLocks noChangeArrowheads="1"/>
            </p:cNvSpPr>
            <p:nvPr/>
          </p:nvSpPr>
          <p:spPr bwMode="auto">
            <a:xfrm>
              <a:off x="914973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>
              <a:off x="892970" y="2749190"/>
              <a:ext cx="339580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87" name="Rectangle 61"/>
            <p:cNvSpPr>
              <a:spLocks noChangeArrowheads="1"/>
            </p:cNvSpPr>
            <p:nvPr/>
          </p:nvSpPr>
          <p:spPr bwMode="auto">
            <a:xfrm>
              <a:off x="1020508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8" name="Rectangle 62"/>
            <p:cNvSpPr>
              <a:spLocks noChangeArrowheads="1"/>
            </p:cNvSpPr>
            <p:nvPr/>
          </p:nvSpPr>
          <p:spPr bwMode="auto">
            <a:xfrm>
              <a:off x="1126043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9" name="Rectangle 63"/>
            <p:cNvSpPr>
              <a:spLocks noChangeArrowheads="1"/>
            </p:cNvSpPr>
            <p:nvPr/>
          </p:nvSpPr>
          <p:spPr bwMode="auto">
            <a:xfrm>
              <a:off x="1231578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0" name="Rectangle 64"/>
            <p:cNvSpPr>
              <a:spLocks noChangeArrowheads="1"/>
            </p:cNvSpPr>
            <p:nvPr/>
          </p:nvSpPr>
          <p:spPr bwMode="auto">
            <a:xfrm>
              <a:off x="611560" y="2355726"/>
              <a:ext cx="621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段号</a:t>
              </a:r>
            </a:p>
          </p:txBody>
        </p:sp>
        <p:sp>
          <p:nvSpPr>
            <p:cNvPr id="91" name="Rectangle 65"/>
            <p:cNvSpPr>
              <a:spLocks noChangeArrowheads="1"/>
            </p:cNvSpPr>
            <p:nvPr/>
          </p:nvSpPr>
          <p:spPr bwMode="auto">
            <a:xfrm>
              <a:off x="1259632" y="2355726"/>
              <a:ext cx="701456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偏移</a:t>
              </a:r>
            </a:p>
          </p:txBody>
        </p:sp>
        <p:sp>
          <p:nvSpPr>
            <p:cNvPr id="92" name="Line 66"/>
            <p:cNvSpPr>
              <a:spLocks noChangeShapeType="1"/>
            </p:cNvSpPr>
            <p:nvPr/>
          </p:nvSpPr>
          <p:spPr bwMode="auto">
            <a:xfrm flipH="1">
              <a:off x="1199105" y="2346330"/>
              <a:ext cx="10148" cy="251660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67"/>
            <p:cNvSpPr>
              <a:spLocks noChangeArrowheads="1"/>
            </p:cNvSpPr>
            <p:nvPr/>
          </p:nvSpPr>
          <p:spPr bwMode="auto">
            <a:xfrm>
              <a:off x="810453" y="1158047"/>
              <a:ext cx="787453" cy="454612"/>
            </a:xfrm>
            <a:prstGeom prst="rect">
              <a:avLst/>
            </a:prstGeom>
            <a:solidFill>
              <a:srgbClr val="99FFCC"/>
            </a:solidFill>
            <a:ln w="2556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</a:t>
              </a:r>
              <a:r>
                <a:rPr lang="zh-CN" altLang="en-US" sz="14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AutoShape 74"/>
            <p:cNvSpPr/>
            <p:nvPr/>
          </p:nvSpPr>
          <p:spPr bwMode="auto">
            <a:xfrm>
              <a:off x="1436559" y="2817179"/>
              <a:ext cx="194834" cy="18671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84"/>
            <p:cNvSpPr>
              <a:spLocks noChangeArrowheads="1"/>
            </p:cNvSpPr>
            <p:nvPr/>
          </p:nvSpPr>
          <p:spPr bwMode="auto">
            <a:xfrm>
              <a:off x="1333053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9" name="Rectangle 85"/>
            <p:cNvSpPr>
              <a:spLocks noChangeArrowheads="1"/>
            </p:cNvSpPr>
            <p:nvPr/>
          </p:nvSpPr>
          <p:spPr bwMode="auto">
            <a:xfrm>
              <a:off x="1438588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0" name="Rectangle 86"/>
            <p:cNvSpPr>
              <a:spLocks noChangeArrowheads="1"/>
            </p:cNvSpPr>
            <p:nvPr/>
          </p:nvSpPr>
          <p:spPr bwMode="auto">
            <a:xfrm>
              <a:off x="1543109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1" name="Rectangle 87"/>
            <p:cNvSpPr>
              <a:spLocks noChangeArrowheads="1"/>
            </p:cNvSpPr>
            <p:nvPr/>
          </p:nvSpPr>
          <p:spPr bwMode="auto">
            <a:xfrm>
              <a:off x="1648644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4" name="Rectangle 35"/>
            <p:cNvSpPr>
              <a:spLocks noChangeArrowheads="1"/>
            </p:cNvSpPr>
            <p:nvPr/>
          </p:nvSpPr>
          <p:spPr bwMode="auto">
            <a:xfrm>
              <a:off x="863019" y="2931790"/>
              <a:ext cx="798038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21245" y="2250943"/>
            <a:ext cx="2496308" cy="1936457"/>
            <a:chOff x="1621245" y="2250943"/>
            <a:chExt cx="2496308" cy="1936457"/>
          </a:xfrm>
        </p:grpSpPr>
        <p:sp>
          <p:nvSpPr>
            <p:cNvPr id="65" name="Rectangle 38"/>
            <p:cNvSpPr>
              <a:spLocks noChangeArrowheads="1"/>
            </p:cNvSpPr>
            <p:nvPr/>
          </p:nvSpPr>
          <p:spPr bwMode="auto">
            <a:xfrm>
              <a:off x="3220108" y="3802510"/>
              <a:ext cx="644150" cy="384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段长度</a:t>
              </a:r>
              <a:endParaRPr lang="en-US" altLang="zh-CN" sz="1200" b="1" dirty="0" smtClean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algn="ctr" defTabSz="-635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61" name="Line 34"/>
            <p:cNvSpPr>
              <a:spLocks noChangeShapeType="1"/>
            </p:cNvSpPr>
            <p:nvPr/>
          </p:nvSpPr>
          <p:spPr bwMode="auto">
            <a:xfrm flipH="1">
              <a:off x="1621245" y="3003894"/>
              <a:ext cx="1747415" cy="101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Oval 36"/>
            <p:cNvSpPr>
              <a:spLocks noChangeArrowheads="1"/>
            </p:cNvSpPr>
            <p:nvPr/>
          </p:nvSpPr>
          <p:spPr bwMode="auto">
            <a:xfrm>
              <a:off x="3376779" y="2841533"/>
              <a:ext cx="300369" cy="308487"/>
            </a:xfrm>
            <a:prstGeom prst="ellipse">
              <a:avLst/>
            </a:prstGeom>
            <a:solidFill>
              <a:srgbClr val="CCFFFF"/>
            </a:solidFill>
            <a:ln w="2556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007C8B"/>
                  </a:solidFill>
                  <a:sym typeface="Comic Sans MS" charset="0"/>
                </a:rPr>
                <a:t>≤</a:t>
              </a:r>
              <a:endParaRPr lang="zh-CN" altLang="en-US" dirty="0">
                <a:solidFill>
                  <a:srgbClr val="007C8B"/>
                </a:solidFill>
              </a:endParaRPr>
            </a:p>
          </p:txBody>
        </p:sp>
        <p:sp>
          <p:nvSpPr>
            <p:cNvPr id="64" name="Rectangle 37"/>
            <p:cNvSpPr>
              <a:spLocks noChangeArrowheads="1"/>
            </p:cNvSpPr>
            <p:nvPr/>
          </p:nvSpPr>
          <p:spPr bwMode="auto">
            <a:xfrm>
              <a:off x="3271244" y="3434152"/>
              <a:ext cx="511439" cy="23542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500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>
              <a:off x="3534067" y="2455924"/>
              <a:ext cx="1014" cy="377491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40"/>
            <p:cNvSpPr>
              <a:spLocks noChangeArrowheads="1"/>
            </p:cNvSpPr>
            <p:nvPr/>
          </p:nvSpPr>
          <p:spPr bwMode="auto">
            <a:xfrm>
              <a:off x="2958698" y="2250943"/>
              <a:ext cx="1158855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Verdana" charset="0"/>
                </a:rPr>
                <a:t>内存异常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3508697" y="2589872"/>
              <a:ext cx="36202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否</a:t>
              </a:r>
              <a:endParaRPr lang="zh-CN" altLang="en-US" sz="14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46"/>
            <p:cNvSpPr>
              <a:spLocks noChangeShapeType="1"/>
            </p:cNvSpPr>
            <p:nvPr/>
          </p:nvSpPr>
          <p:spPr bwMode="auto">
            <a:xfrm>
              <a:off x="3522904" y="3162197"/>
              <a:ext cx="1015" cy="255719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AutoShape 79"/>
            <p:cNvSpPr/>
            <p:nvPr/>
          </p:nvSpPr>
          <p:spPr bwMode="auto">
            <a:xfrm flipV="1">
              <a:off x="3327056" y="3675665"/>
              <a:ext cx="170480" cy="156273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Box 97"/>
            <p:cNvSpPr>
              <a:spLocks noChangeArrowheads="1"/>
            </p:cNvSpPr>
            <p:nvPr/>
          </p:nvSpPr>
          <p:spPr bwMode="auto">
            <a:xfrm>
              <a:off x="2751687" y="2675112"/>
              <a:ext cx="63929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2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MMU</a:t>
              </a:r>
              <a:endPara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Line 76"/>
            <p:cNvSpPr>
              <a:spLocks noChangeShapeType="1"/>
            </p:cNvSpPr>
            <p:nvPr/>
          </p:nvSpPr>
          <p:spPr bwMode="auto">
            <a:xfrm>
              <a:off x="1628387" y="2794854"/>
              <a:ext cx="0" cy="208026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ldLvl="0" animBg="1"/>
      <p:bldP spid="104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4013</Words>
  <Application>Kingsoft Office WPP</Application>
  <PresentationFormat>全屏显示(16:9)</PresentationFormat>
  <Paragraphs>1482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zyjie</cp:lastModifiedBy>
  <cp:revision>350</cp:revision>
  <dcterms:created xsi:type="dcterms:W3CDTF">2017-03-02T02:16:49Z</dcterms:created>
  <dcterms:modified xsi:type="dcterms:W3CDTF">2017-03-02T02:16:49Z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