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9" r:id="rId2"/>
    <p:sldId id="272" r:id="rId3"/>
    <p:sldId id="283" r:id="rId4"/>
    <p:sldId id="260" r:id="rId5"/>
    <p:sldId id="261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71" r:id="rId15"/>
    <p:sldId id="285" r:id="rId16"/>
    <p:sldId id="282" r:id="rId17"/>
    <p:sldId id="286" r:id="rId18"/>
    <p:sldId id="287" r:id="rId19"/>
    <p:sldId id="288" r:id="rId20"/>
    <p:sldId id="289" r:id="rId21"/>
    <p:sldId id="290" r:id="rId22"/>
    <p:sldId id="266" r:id="rId23"/>
    <p:sldId id="265" r:id="rId24"/>
    <p:sldId id="306" r:id="rId25"/>
    <p:sldId id="269" r:id="rId26"/>
    <p:sldId id="273" r:id="rId27"/>
    <p:sldId id="274" r:id="rId28"/>
    <p:sldId id="275" r:id="rId29"/>
    <p:sldId id="276" r:id="rId30"/>
    <p:sldId id="277" r:id="rId31"/>
    <p:sldId id="291" r:id="rId32"/>
    <p:sldId id="292" r:id="rId33"/>
    <p:sldId id="278" r:id="rId34"/>
    <p:sldId id="279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7C8B"/>
    <a:srgbClr val="00506E"/>
    <a:srgbClr val="FDD000"/>
    <a:srgbClr val="11576A"/>
    <a:srgbClr val="0EB1C8"/>
    <a:srgbClr val="FFF9B1"/>
    <a:srgbClr val="0093DD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37" autoAdjust="0"/>
  </p:normalViewPr>
  <p:slideViewPr>
    <p:cSldViewPr>
      <p:cViewPr varScale="1">
        <p:scale>
          <a:sx n="100" d="100"/>
          <a:sy n="100" d="100"/>
        </p:scale>
        <p:origin x="-108" y="-14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9933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646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411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94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92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549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217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766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25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776" y="206769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操作系统课程实验</a:t>
            </a:r>
            <a:b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Lab2：物理内存管理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8476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75267" y="101795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32" name="组合 31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12"/>
              <p:cNvSpPr txBox="1"/>
              <p:nvPr/>
            </p:nvSpPr>
            <p:spPr>
              <a:xfrm>
                <a:off x="2090409" y="3190910"/>
                <a:ext cx="5001871" cy="40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30039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275267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75267" y="101795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746090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34" name="组合 33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12"/>
              <p:cNvSpPr txBox="1"/>
              <p:nvPr/>
            </p:nvSpPr>
            <p:spPr>
              <a:xfrm>
                <a:off x="2090409" y="3190910"/>
                <a:ext cx="5001871" cy="40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70213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275267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75267" y="101795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746090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275267" y="207504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段描述符， 门描述符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746090" y="20913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152"/>
          <p:cNvGrpSpPr/>
          <p:nvPr/>
        </p:nvGrpSpPr>
        <p:grpSpPr>
          <a:xfrm>
            <a:off x="328515" y="3265727"/>
            <a:ext cx="5810176" cy="1229000"/>
            <a:chOff x="4000496" y="910702"/>
            <a:chExt cx="5412680" cy="1447528"/>
          </a:xfrm>
        </p:grpSpPr>
        <p:sp>
          <p:nvSpPr>
            <p:cNvPr id="39" name="矩形 38"/>
            <p:cNvSpPr/>
            <p:nvPr/>
          </p:nvSpPr>
          <p:spPr bwMode="auto">
            <a:xfrm>
              <a:off x="4030976" y="1928808"/>
              <a:ext cx="4357718" cy="42862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995521" y="2143122"/>
              <a:ext cx="428628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 bwMode="auto">
            <a:xfrm>
              <a:off x="4030976" y="1127750"/>
              <a:ext cx="4357718" cy="51530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4635025" y="1393817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4832035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060795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5238913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487041" y="140064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6058545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6272859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6558611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6797373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7272991" y="1399849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81"/>
            <p:cNvSpPr txBox="1"/>
            <p:nvPr/>
          </p:nvSpPr>
          <p:spPr>
            <a:xfrm>
              <a:off x="4000496" y="910702"/>
              <a:ext cx="387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82"/>
            <p:cNvSpPr txBox="1"/>
            <p:nvPr/>
          </p:nvSpPr>
          <p:spPr>
            <a:xfrm>
              <a:off x="46110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83"/>
            <p:cNvSpPr txBox="1"/>
            <p:nvPr/>
          </p:nvSpPr>
          <p:spPr>
            <a:xfrm>
              <a:off x="4107328" y="1248083"/>
              <a:ext cx="941076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84"/>
            <p:cNvSpPr txBox="1"/>
            <p:nvPr/>
          </p:nvSpPr>
          <p:spPr>
            <a:xfrm>
              <a:off x="4857752" y="1241745"/>
              <a:ext cx="28575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85"/>
            <p:cNvSpPr txBox="1"/>
            <p:nvPr/>
          </p:nvSpPr>
          <p:spPr>
            <a:xfrm>
              <a:off x="5139644" y="1102031"/>
              <a:ext cx="79058" cy="598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86"/>
            <p:cNvSpPr txBox="1"/>
            <p:nvPr/>
          </p:nvSpPr>
          <p:spPr>
            <a:xfrm>
              <a:off x="5294902" y="1240464"/>
              <a:ext cx="500066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87"/>
            <p:cNvSpPr txBox="1"/>
            <p:nvPr/>
          </p:nvSpPr>
          <p:spPr>
            <a:xfrm>
              <a:off x="5501947" y="1083849"/>
              <a:ext cx="260034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88"/>
            <p:cNvSpPr txBox="1"/>
            <p:nvPr/>
          </p:nvSpPr>
          <p:spPr>
            <a:xfrm>
              <a:off x="7313016" y="934844"/>
              <a:ext cx="196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89"/>
            <p:cNvSpPr txBox="1"/>
            <p:nvPr/>
          </p:nvSpPr>
          <p:spPr>
            <a:xfrm>
              <a:off x="8167696" y="910702"/>
              <a:ext cx="284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90"/>
            <p:cNvSpPr txBox="1"/>
            <p:nvPr/>
          </p:nvSpPr>
          <p:spPr>
            <a:xfrm>
              <a:off x="8357464" y="1261608"/>
              <a:ext cx="3571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91"/>
            <p:cNvSpPr txBox="1"/>
            <p:nvPr/>
          </p:nvSpPr>
          <p:spPr>
            <a:xfrm>
              <a:off x="8167696" y="1720606"/>
              <a:ext cx="212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92"/>
            <p:cNvSpPr txBox="1"/>
            <p:nvPr/>
          </p:nvSpPr>
          <p:spPr>
            <a:xfrm>
              <a:off x="8344918" y="2039158"/>
              <a:ext cx="2157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93"/>
            <p:cNvSpPr txBox="1"/>
            <p:nvPr/>
          </p:nvSpPr>
          <p:spPr>
            <a:xfrm>
              <a:off x="5966188" y="1724233"/>
              <a:ext cx="339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687222" y="1095068"/>
              <a:ext cx="714380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</a:p>
            <a:p>
              <a:pPr algn="ctr"/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95"/>
            <p:cNvSpPr txBox="1"/>
            <p:nvPr/>
          </p:nvSpPr>
          <p:spPr>
            <a:xfrm>
              <a:off x="6295034" y="1263324"/>
              <a:ext cx="214314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96"/>
            <p:cNvSpPr txBox="1"/>
            <p:nvPr/>
          </p:nvSpPr>
          <p:spPr>
            <a:xfrm>
              <a:off x="6549607" y="1095715"/>
              <a:ext cx="285752" cy="652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97"/>
            <p:cNvSpPr txBox="1"/>
            <p:nvPr/>
          </p:nvSpPr>
          <p:spPr>
            <a:xfrm>
              <a:off x="7066865" y="1248507"/>
              <a:ext cx="100013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98"/>
            <p:cNvSpPr txBox="1"/>
            <p:nvPr/>
          </p:nvSpPr>
          <p:spPr>
            <a:xfrm>
              <a:off x="6817934" y="1248507"/>
              <a:ext cx="28575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99"/>
            <p:cNvSpPr txBox="1"/>
            <p:nvPr/>
          </p:nvSpPr>
          <p:spPr>
            <a:xfrm>
              <a:off x="7557607" y="1256126"/>
              <a:ext cx="1071570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Box 100"/>
            <p:cNvSpPr txBox="1"/>
            <p:nvPr/>
          </p:nvSpPr>
          <p:spPr>
            <a:xfrm>
              <a:off x="4439601" y="2000247"/>
              <a:ext cx="2643198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101"/>
            <p:cNvSpPr txBox="1"/>
            <p:nvPr/>
          </p:nvSpPr>
          <p:spPr>
            <a:xfrm>
              <a:off x="6627102" y="2000247"/>
              <a:ext cx="2786074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02"/>
            <p:cNvSpPr txBox="1"/>
            <p:nvPr/>
          </p:nvSpPr>
          <p:spPr>
            <a:xfrm>
              <a:off x="4000496" y="1719412"/>
              <a:ext cx="387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103"/>
            <p:cNvSpPr txBox="1"/>
            <p:nvPr/>
          </p:nvSpPr>
          <p:spPr>
            <a:xfrm>
              <a:off x="7495144" y="934844"/>
              <a:ext cx="196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04"/>
            <p:cNvSpPr txBox="1"/>
            <p:nvPr/>
          </p:nvSpPr>
          <p:spPr>
            <a:xfrm>
              <a:off x="48405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105"/>
            <p:cNvSpPr txBox="1"/>
            <p:nvPr/>
          </p:nvSpPr>
          <p:spPr>
            <a:xfrm>
              <a:off x="5047824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106"/>
            <p:cNvSpPr txBox="1"/>
            <p:nvPr/>
          </p:nvSpPr>
          <p:spPr>
            <a:xfrm>
              <a:off x="525507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107"/>
            <p:cNvSpPr txBox="1"/>
            <p:nvPr/>
          </p:nvSpPr>
          <p:spPr>
            <a:xfrm>
              <a:off x="5475008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108"/>
            <p:cNvSpPr txBox="1"/>
            <p:nvPr/>
          </p:nvSpPr>
          <p:spPr>
            <a:xfrm>
              <a:off x="567739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109"/>
            <p:cNvSpPr txBox="1"/>
            <p:nvPr/>
          </p:nvSpPr>
          <p:spPr>
            <a:xfrm>
              <a:off x="605107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110"/>
            <p:cNvSpPr txBox="1"/>
            <p:nvPr/>
          </p:nvSpPr>
          <p:spPr>
            <a:xfrm>
              <a:off x="626223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111"/>
            <p:cNvSpPr txBox="1"/>
            <p:nvPr/>
          </p:nvSpPr>
          <p:spPr>
            <a:xfrm>
              <a:off x="642475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112"/>
            <p:cNvSpPr txBox="1"/>
            <p:nvPr/>
          </p:nvSpPr>
          <p:spPr>
            <a:xfrm>
              <a:off x="66057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113"/>
            <p:cNvSpPr txBox="1"/>
            <p:nvPr/>
          </p:nvSpPr>
          <p:spPr>
            <a:xfrm>
              <a:off x="6772208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114"/>
            <p:cNvSpPr txBox="1"/>
            <p:nvPr/>
          </p:nvSpPr>
          <p:spPr>
            <a:xfrm>
              <a:off x="6996904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115"/>
            <p:cNvSpPr txBox="1"/>
            <p:nvPr/>
          </p:nvSpPr>
          <p:spPr>
            <a:xfrm>
              <a:off x="6161992" y="1724233"/>
              <a:ext cx="339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7" name="TextBox 56"/>
          <p:cNvSpPr txBox="1"/>
          <p:nvPr/>
        </p:nvSpPr>
        <p:spPr>
          <a:xfrm>
            <a:off x="1785758" y="4548558"/>
            <a:ext cx="2907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门描述符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27" name="组合 26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0409" y="3190910"/>
                <a:ext cx="5001871" cy="40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8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822969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275267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75267" y="101795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746090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275267" y="207504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段描述符， 门描述符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746090" y="20913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9014" y="3794868"/>
            <a:ext cx="308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MAX(CPL,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RPL)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&lt;=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421391" y="3336826"/>
            <a:ext cx="3800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CPL &lt;= 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门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  &amp; CPL &gt;= 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13"/>
          <p:cNvSpPr txBox="1"/>
          <p:nvPr/>
        </p:nvSpPr>
        <p:spPr>
          <a:xfrm>
            <a:off x="464318" y="3333239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访问门时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13"/>
          <p:cNvSpPr txBox="1"/>
          <p:nvPr/>
        </p:nvSpPr>
        <p:spPr>
          <a:xfrm>
            <a:off x="478624" y="3794868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访问段时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93" name="组合 92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95" name="矩形 94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TextBox 12"/>
              <p:cNvSpPr txBox="1"/>
              <p:nvPr/>
            </p:nvSpPr>
            <p:spPr>
              <a:xfrm>
                <a:off x="2090409" y="3190910"/>
                <a:ext cx="5001871" cy="40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4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03773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 bwMode="auto">
          <a:xfrm>
            <a:off x="6156176" y="128649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3641170" y="2993134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3244295" y="312648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3285570" y="4385371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2462126" y="2293992"/>
            <a:ext cx="225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915046" y="191443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4071956" y="2096216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1915046" y="129595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14933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4379387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468612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5452967" y="151898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82328" y="111167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4416" y="139812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38113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5559" y="1127304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47128" y="1398984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5559" y="1737664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45795" y="2008125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92376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5372" y="141106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18640" y="1268754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77489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97517" y="197508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79797" y="197508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82328" y="173665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33616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8349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0161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84616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893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7589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2560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4478601" y="81237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3707904" y="936474"/>
            <a:ext cx="12913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46200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5924620" y="151898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27090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2593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2129002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29002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29002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129002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129002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129002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129002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129002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129002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215920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4925242" y="471097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6156176" y="128649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3641170" y="2993134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3244295" y="312648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3285570" y="4385371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2462126" y="2293992"/>
            <a:ext cx="225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915046" y="191443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4071956" y="2096216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1915046" y="129595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14933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4379387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468612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5452967" y="151898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82328" y="111167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4416" y="139812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38113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5559" y="1127304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47128" y="1398984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5559" y="1737664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45795" y="2008125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92376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5372" y="141106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18640" y="1268754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77489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97517" y="197508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79797" y="197508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82328" y="173665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33616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8349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0161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84616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893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7589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2560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4478601" y="81237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3707904" y="936474"/>
            <a:ext cx="12913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46200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5924620" y="151898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27090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2593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2129002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29002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29002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129002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129002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129002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129002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129002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129002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215920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4925242" y="471097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74" name="直接连接符 173"/>
          <p:cNvCxnSpPr/>
          <p:nvPr/>
        </p:nvCxnSpPr>
        <p:spPr>
          <a:xfrm>
            <a:off x="5429298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5429298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5429298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5429298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5429298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5429298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5429298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5429298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29298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516216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1"/>
          <p:cNvSpPr txBox="1">
            <a:spLocks noChangeArrowheads="1"/>
          </p:cNvSpPr>
          <p:nvPr/>
        </p:nvSpPr>
        <p:spPr bwMode="auto">
          <a:xfrm>
            <a:off x="5701107" y="3564051"/>
            <a:ext cx="5132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</p:txBody>
      </p:sp>
      <p:sp>
        <p:nvSpPr>
          <p:cNvPr id="185" name="TextBox 11"/>
          <p:cNvSpPr txBox="1">
            <a:spLocks noChangeArrowheads="1"/>
          </p:cNvSpPr>
          <p:nvPr/>
        </p:nvSpPr>
        <p:spPr bwMode="auto">
          <a:xfrm>
            <a:off x="5701107" y="3316497"/>
            <a:ext cx="417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 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1"/>
          <p:cNvSpPr txBox="1">
            <a:spLocks noChangeArrowheads="1"/>
          </p:cNvSpPr>
          <p:nvPr/>
        </p:nvSpPr>
        <p:spPr bwMode="auto">
          <a:xfrm>
            <a:off x="5560394" y="3811605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 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TextBox 11"/>
          <p:cNvSpPr txBox="1">
            <a:spLocks noChangeArrowheads="1"/>
          </p:cNvSpPr>
          <p:nvPr/>
        </p:nvSpPr>
        <p:spPr bwMode="auto">
          <a:xfrm>
            <a:off x="5749574" y="4056035"/>
            <a:ext cx="428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 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1"/>
          <p:cNvSpPr txBox="1">
            <a:spLocks noChangeArrowheads="1"/>
          </p:cNvSpPr>
          <p:nvPr/>
        </p:nvSpPr>
        <p:spPr bwMode="auto">
          <a:xfrm>
            <a:off x="5749574" y="4305151"/>
            <a:ext cx="4716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 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1"/>
          <p:cNvSpPr txBox="1">
            <a:spLocks noChangeArrowheads="1"/>
          </p:cNvSpPr>
          <p:nvPr/>
        </p:nvSpPr>
        <p:spPr bwMode="auto">
          <a:xfrm>
            <a:off x="5486824" y="4539071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989992" cy="40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TextBox 11"/>
          <p:cNvSpPr txBox="1">
            <a:spLocks noChangeArrowheads="1"/>
          </p:cNvSpPr>
          <p:nvPr/>
        </p:nvSpPr>
        <p:spPr bwMode="auto">
          <a:xfrm>
            <a:off x="5796136" y="2159145"/>
            <a:ext cx="121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Straight Arrow Connector 21"/>
          <p:cNvCxnSpPr>
            <a:cxnSpLocks noChangeShapeType="1"/>
          </p:cNvCxnSpPr>
          <p:nvPr/>
        </p:nvCxnSpPr>
        <p:spPr bwMode="auto">
          <a:xfrm flipH="1">
            <a:off x="5450470" y="2275288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77" name="直接连接符 176"/>
          <p:cNvCxnSpPr/>
          <p:nvPr/>
        </p:nvCxnSpPr>
        <p:spPr>
          <a:xfrm>
            <a:off x="4479086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479086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479086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79086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479086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4479086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479086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479086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479086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425757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6969341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969341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969341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969341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9341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6969341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969341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6969341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969341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916012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1"/>
          <p:cNvSpPr txBox="1">
            <a:spLocks noChangeArrowheads="1"/>
          </p:cNvSpPr>
          <p:nvPr/>
        </p:nvSpPr>
        <p:spPr bwMode="auto">
          <a:xfrm>
            <a:off x="4477410" y="1283039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TextBox 11"/>
          <p:cNvSpPr txBox="1">
            <a:spLocks noChangeArrowheads="1"/>
          </p:cNvSpPr>
          <p:nvPr/>
        </p:nvSpPr>
        <p:spPr bwMode="auto">
          <a:xfrm>
            <a:off x="4724663" y="149865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TextBox 11"/>
          <p:cNvSpPr txBox="1">
            <a:spLocks noChangeArrowheads="1"/>
          </p:cNvSpPr>
          <p:nvPr/>
        </p:nvSpPr>
        <p:spPr bwMode="auto">
          <a:xfrm>
            <a:off x="4541905" y="1714262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TextBox 11"/>
          <p:cNvSpPr txBox="1">
            <a:spLocks noChangeArrowheads="1"/>
          </p:cNvSpPr>
          <p:nvPr/>
        </p:nvSpPr>
        <p:spPr bwMode="auto">
          <a:xfrm>
            <a:off x="4476078" y="1913462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TextBox 11"/>
          <p:cNvSpPr txBox="1">
            <a:spLocks noChangeArrowheads="1"/>
          </p:cNvSpPr>
          <p:nvPr/>
        </p:nvSpPr>
        <p:spPr bwMode="auto">
          <a:xfrm>
            <a:off x="4752138" y="2127630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TextBox 11"/>
          <p:cNvSpPr txBox="1">
            <a:spLocks noChangeArrowheads="1"/>
          </p:cNvSpPr>
          <p:nvPr/>
        </p:nvSpPr>
        <p:spPr bwMode="auto">
          <a:xfrm>
            <a:off x="5796136" y="2159145"/>
            <a:ext cx="121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Straight Arrow Connector 21"/>
          <p:cNvCxnSpPr>
            <a:cxnSpLocks noChangeShapeType="1"/>
          </p:cNvCxnSpPr>
          <p:nvPr/>
        </p:nvCxnSpPr>
        <p:spPr bwMode="auto">
          <a:xfrm flipH="1">
            <a:off x="5450470" y="2275288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77" name="直接连接符 176"/>
          <p:cNvCxnSpPr/>
          <p:nvPr/>
        </p:nvCxnSpPr>
        <p:spPr>
          <a:xfrm>
            <a:off x="4479086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479086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479086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79086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479086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4479086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479086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479086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479086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425757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6969341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969341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969341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969341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9341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6969341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969341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6969341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969341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916012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1"/>
          <p:cNvSpPr txBox="1">
            <a:spLocks noChangeArrowheads="1"/>
          </p:cNvSpPr>
          <p:nvPr/>
        </p:nvSpPr>
        <p:spPr bwMode="auto">
          <a:xfrm>
            <a:off x="4477410" y="1283039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TextBox 11"/>
          <p:cNvSpPr txBox="1">
            <a:spLocks noChangeArrowheads="1"/>
          </p:cNvSpPr>
          <p:nvPr/>
        </p:nvSpPr>
        <p:spPr bwMode="auto">
          <a:xfrm>
            <a:off x="4724663" y="149865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TextBox 11"/>
          <p:cNvSpPr txBox="1">
            <a:spLocks noChangeArrowheads="1"/>
          </p:cNvSpPr>
          <p:nvPr/>
        </p:nvSpPr>
        <p:spPr bwMode="auto">
          <a:xfrm>
            <a:off x="4541905" y="1714262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TextBox 11"/>
          <p:cNvSpPr txBox="1">
            <a:spLocks noChangeArrowheads="1"/>
          </p:cNvSpPr>
          <p:nvPr/>
        </p:nvSpPr>
        <p:spPr bwMode="auto">
          <a:xfrm>
            <a:off x="4476078" y="1913462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TextBox 11"/>
          <p:cNvSpPr txBox="1">
            <a:spLocks noChangeArrowheads="1"/>
          </p:cNvSpPr>
          <p:nvPr/>
        </p:nvSpPr>
        <p:spPr bwMode="auto">
          <a:xfrm>
            <a:off x="4752138" y="2127630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69341" y="305303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69341" y="33039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969341" y="35162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969341" y="373107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969341" y="394345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969341" y="4160664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969341" y="437304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969341" y="45824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69341" y="4797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916012" y="305303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21"/>
          <p:cNvCxnSpPr>
            <a:cxnSpLocks noChangeShapeType="1"/>
          </p:cNvCxnSpPr>
          <p:nvPr/>
        </p:nvCxnSpPr>
        <p:spPr bwMode="auto">
          <a:xfrm>
            <a:off x="6228184" y="3651870"/>
            <a:ext cx="690626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70" name="TextBox 11"/>
          <p:cNvSpPr txBox="1">
            <a:spLocks noChangeArrowheads="1"/>
          </p:cNvSpPr>
          <p:nvPr/>
        </p:nvSpPr>
        <p:spPr bwMode="auto">
          <a:xfrm>
            <a:off x="5377917" y="3404667"/>
            <a:ext cx="913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0511" y="214313"/>
            <a:ext cx="2143125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1000114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x86 特权级（privilege levels）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103662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143000" y="1379519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x86 内存管理单元（Memory Management Unit，MMU)</a:t>
            </a: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785813" y="141603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924348" y="3206804"/>
            <a:ext cx="1154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1578682" y="332294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607298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7298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7298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07298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7298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98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98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98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7298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53969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079290" y="4484436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098866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98866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98866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98866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8866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98866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98866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98866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98866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045537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097190" y="3414873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344443" y="3630484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3161685" y="3846096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3095858" y="4055806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3371918" y="4259464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2658537" y="460899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1567122" y="439027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924348" y="3206804"/>
            <a:ext cx="1154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1578682" y="332294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607298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7298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7298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07298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7298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98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98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98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7298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53969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079290" y="4484436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098866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98866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98866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98866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8866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98866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98866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98866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98866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045537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097190" y="3414873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344443" y="3630484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3161685" y="3846096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3095858" y="4055806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3371918" y="4259464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2658537" y="460899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1567122" y="439027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1"/>
          <p:cNvSpPr txBox="1">
            <a:spLocks noChangeArrowheads="1"/>
          </p:cNvSpPr>
          <p:nvPr/>
        </p:nvSpPr>
        <p:spPr bwMode="auto">
          <a:xfrm>
            <a:off x="5796136" y="3841401"/>
            <a:ext cx="121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Straight Arrow Connector 21"/>
          <p:cNvCxnSpPr>
            <a:cxnSpLocks noChangeShapeType="1"/>
          </p:cNvCxnSpPr>
          <p:nvPr/>
        </p:nvCxnSpPr>
        <p:spPr bwMode="auto">
          <a:xfrm flipH="1">
            <a:off x="5450470" y="3957544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61" name="直接连接符 60"/>
          <p:cNvCxnSpPr/>
          <p:nvPr/>
        </p:nvCxnSpPr>
        <p:spPr>
          <a:xfrm>
            <a:off x="4479086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479086" y="322313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479086" y="34355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479086" y="36503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479086" y="386269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479086" y="407989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479086" y="429227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479086" y="45016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479086" y="471649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425757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969341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969341" y="322313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69341" y="34355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69341" y="36503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69341" y="386269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69341" y="407989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6969341" y="429227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969341" y="45016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969341" y="471649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916012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1"/>
          <p:cNvSpPr txBox="1">
            <a:spLocks noChangeArrowheads="1"/>
          </p:cNvSpPr>
          <p:nvPr/>
        </p:nvSpPr>
        <p:spPr bwMode="auto">
          <a:xfrm>
            <a:off x="4540470" y="3411749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11"/>
          <p:cNvSpPr txBox="1">
            <a:spLocks noChangeArrowheads="1"/>
          </p:cNvSpPr>
          <p:nvPr/>
        </p:nvSpPr>
        <p:spPr bwMode="auto">
          <a:xfrm>
            <a:off x="4487920" y="3627360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11"/>
          <p:cNvSpPr txBox="1">
            <a:spLocks noChangeArrowheads="1"/>
          </p:cNvSpPr>
          <p:nvPr/>
        </p:nvSpPr>
        <p:spPr bwMode="auto">
          <a:xfrm>
            <a:off x="4720608" y="3845312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Straight Arrow Connector 21"/>
          <p:cNvCxnSpPr>
            <a:cxnSpLocks noChangeShapeType="1"/>
          </p:cNvCxnSpPr>
          <p:nvPr/>
        </p:nvCxnSpPr>
        <p:spPr bwMode="auto">
          <a:xfrm>
            <a:off x="6546969" y="3554156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89" name="TextBox 11"/>
          <p:cNvSpPr txBox="1">
            <a:spLocks noChangeArrowheads="1"/>
          </p:cNvSpPr>
          <p:nvPr/>
        </p:nvSpPr>
        <p:spPr bwMode="auto">
          <a:xfrm>
            <a:off x="5695585" y="3335432"/>
            <a:ext cx="934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TSS 格式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4180" y="658446"/>
            <a:ext cx="4482714" cy="4468761"/>
            <a:chOff x="2414180" y="658446"/>
            <a:chExt cx="4482714" cy="4468761"/>
          </a:xfrm>
        </p:grpSpPr>
        <p:sp>
          <p:nvSpPr>
            <p:cNvPr id="149" name="矩形 148"/>
            <p:cNvSpPr/>
            <p:nvPr/>
          </p:nvSpPr>
          <p:spPr bwMode="auto">
            <a:xfrm>
              <a:off x="2483768" y="455675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483768" y="426361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483768" y="3962202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483768" y="3651870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499992" y="867154"/>
              <a:ext cx="1846800" cy="120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2483768" y="987574"/>
              <a:ext cx="2011220" cy="10437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Straight Arrow Connector 21"/>
            <p:cNvCxnSpPr>
              <a:cxnSpLocks noChangeShapeType="1"/>
            </p:cNvCxnSpPr>
            <p:nvPr/>
          </p:nvCxnSpPr>
          <p:spPr bwMode="auto">
            <a:xfrm>
              <a:off x="2491077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77037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7" name="Straight Arrow Connector 21"/>
            <p:cNvCxnSpPr>
              <a:cxnSpLocks noChangeShapeType="1"/>
            </p:cNvCxnSpPr>
            <p:nvPr/>
          </p:nvCxnSpPr>
          <p:spPr bwMode="auto">
            <a:xfrm>
              <a:off x="6471398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Arrow Connector 21"/>
            <p:cNvCxnSpPr>
              <a:cxnSpLocks noChangeShapeType="1"/>
            </p:cNvCxnSpPr>
            <p:nvPr/>
          </p:nvCxnSpPr>
          <p:spPr bwMode="auto">
            <a:xfrm>
              <a:off x="4498600" y="846847"/>
              <a:ext cx="0" cy="117626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8560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99929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15174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29751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43814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590592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7389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88471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0320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18035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3302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4693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61921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6678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92949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0778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2277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3668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51668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8069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704428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96607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1144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2642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4033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55326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0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65860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1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960929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2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25247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551452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4" name="TextBox 23"/>
            <p:cNvSpPr txBox="1">
              <a:spLocks noChangeArrowheads="1"/>
            </p:cNvSpPr>
            <p:nvPr/>
          </p:nvSpPr>
          <p:spPr bwMode="auto">
            <a:xfrm>
              <a:off x="2414180" y="658446"/>
              <a:ext cx="413313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31</a:t>
              </a:r>
            </a:p>
          </p:txBody>
        </p:sp>
        <p:sp>
          <p:nvSpPr>
            <p:cNvPr id="65" name="TextBox 23"/>
            <p:cNvSpPr txBox="1">
              <a:spLocks noChangeArrowheads="1"/>
            </p:cNvSpPr>
            <p:nvPr/>
          </p:nvSpPr>
          <p:spPr bwMode="auto">
            <a:xfrm>
              <a:off x="4416216" y="658446"/>
              <a:ext cx="413313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15</a:t>
              </a:r>
            </a:p>
          </p:txBody>
        </p:sp>
        <p:sp>
          <p:nvSpPr>
            <p:cNvPr id="67" name="TextBox 23"/>
            <p:cNvSpPr txBox="1">
              <a:spLocks noChangeArrowheads="1"/>
            </p:cNvSpPr>
            <p:nvPr/>
          </p:nvSpPr>
          <p:spPr bwMode="auto">
            <a:xfrm>
              <a:off x="2714890" y="825270"/>
              <a:ext cx="1594209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I/O Map Base Address </a:t>
              </a:r>
            </a:p>
          </p:txBody>
        </p:sp>
        <p:sp>
          <p:nvSpPr>
            <p:cNvPr id="68" name="TextBox 23"/>
            <p:cNvSpPr txBox="1">
              <a:spLocks noChangeArrowheads="1"/>
            </p:cNvSpPr>
            <p:nvPr/>
          </p:nvSpPr>
          <p:spPr bwMode="auto">
            <a:xfrm>
              <a:off x="3106255" y="975144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69" name="TextBox 23"/>
            <p:cNvSpPr txBox="1">
              <a:spLocks noChangeArrowheads="1"/>
            </p:cNvSpPr>
            <p:nvPr/>
          </p:nvSpPr>
          <p:spPr bwMode="auto">
            <a:xfrm>
              <a:off x="3106255" y="1118347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0" name="TextBox 23"/>
            <p:cNvSpPr txBox="1">
              <a:spLocks noChangeArrowheads="1"/>
            </p:cNvSpPr>
            <p:nvPr/>
          </p:nvSpPr>
          <p:spPr bwMode="auto">
            <a:xfrm>
              <a:off x="3106255" y="1267556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1" name="TextBox 23"/>
            <p:cNvSpPr txBox="1">
              <a:spLocks noChangeArrowheads="1"/>
            </p:cNvSpPr>
            <p:nvPr/>
          </p:nvSpPr>
          <p:spPr bwMode="auto">
            <a:xfrm>
              <a:off x="3106255" y="1397413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2" name="TextBox 23"/>
            <p:cNvSpPr txBox="1">
              <a:spLocks noChangeArrowheads="1"/>
            </p:cNvSpPr>
            <p:nvPr/>
          </p:nvSpPr>
          <p:spPr bwMode="auto">
            <a:xfrm>
              <a:off x="3106255" y="1557482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3" name="TextBox 23"/>
            <p:cNvSpPr txBox="1">
              <a:spLocks noChangeArrowheads="1"/>
            </p:cNvSpPr>
            <p:nvPr/>
          </p:nvSpPr>
          <p:spPr bwMode="auto">
            <a:xfrm>
              <a:off x="3106255" y="1706692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4" name="TextBox 23"/>
            <p:cNvSpPr txBox="1">
              <a:spLocks noChangeArrowheads="1"/>
            </p:cNvSpPr>
            <p:nvPr/>
          </p:nvSpPr>
          <p:spPr bwMode="auto">
            <a:xfrm>
              <a:off x="3106255" y="1849894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5" name="TextBox 23"/>
            <p:cNvSpPr txBox="1">
              <a:spLocks noChangeArrowheads="1"/>
            </p:cNvSpPr>
            <p:nvPr/>
          </p:nvSpPr>
          <p:spPr bwMode="auto">
            <a:xfrm>
              <a:off x="5087000" y="818596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7" name="TextBox 23"/>
            <p:cNvSpPr txBox="1">
              <a:spLocks noChangeArrowheads="1"/>
            </p:cNvSpPr>
            <p:nvPr/>
          </p:nvSpPr>
          <p:spPr bwMode="auto">
            <a:xfrm>
              <a:off x="4741657" y="972072"/>
              <a:ext cx="1741405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LDT Segment Selector</a:t>
              </a:r>
            </a:p>
          </p:txBody>
        </p:sp>
        <p:sp>
          <p:nvSpPr>
            <p:cNvPr id="78" name="TextBox 23"/>
            <p:cNvSpPr txBox="1">
              <a:spLocks noChangeArrowheads="1"/>
            </p:cNvSpPr>
            <p:nvPr/>
          </p:nvSpPr>
          <p:spPr bwMode="auto">
            <a:xfrm>
              <a:off x="5335544" y="112795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GS</a:t>
              </a:r>
            </a:p>
          </p:txBody>
        </p:sp>
        <p:sp>
          <p:nvSpPr>
            <p:cNvPr id="79" name="TextBox 23"/>
            <p:cNvSpPr txBox="1">
              <a:spLocks noChangeArrowheads="1"/>
            </p:cNvSpPr>
            <p:nvPr/>
          </p:nvSpPr>
          <p:spPr bwMode="auto">
            <a:xfrm>
              <a:off x="5335544" y="127291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FS</a:t>
              </a:r>
            </a:p>
          </p:txBody>
        </p:sp>
        <p:sp>
          <p:nvSpPr>
            <p:cNvPr id="80" name="TextBox 23"/>
            <p:cNvSpPr txBox="1">
              <a:spLocks noChangeArrowheads="1"/>
            </p:cNvSpPr>
            <p:nvPr/>
          </p:nvSpPr>
          <p:spPr bwMode="auto">
            <a:xfrm>
              <a:off x="5328666" y="142016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DS</a:t>
              </a:r>
            </a:p>
          </p:txBody>
        </p:sp>
        <p:sp>
          <p:nvSpPr>
            <p:cNvPr id="81" name="TextBox 23"/>
            <p:cNvSpPr txBox="1">
              <a:spLocks noChangeArrowheads="1"/>
            </p:cNvSpPr>
            <p:nvPr/>
          </p:nvSpPr>
          <p:spPr bwMode="auto">
            <a:xfrm>
              <a:off x="5328666" y="155977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</a:t>
              </a:r>
            </a:p>
          </p:txBody>
        </p:sp>
        <p:sp>
          <p:nvSpPr>
            <p:cNvPr id="82" name="TextBox 23"/>
            <p:cNvSpPr txBox="1">
              <a:spLocks noChangeArrowheads="1"/>
            </p:cNvSpPr>
            <p:nvPr/>
          </p:nvSpPr>
          <p:spPr bwMode="auto">
            <a:xfrm>
              <a:off x="5328666" y="170811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CS</a:t>
              </a:r>
            </a:p>
          </p:txBody>
        </p:sp>
        <p:sp>
          <p:nvSpPr>
            <p:cNvPr id="83" name="TextBox 23"/>
            <p:cNvSpPr txBox="1">
              <a:spLocks noChangeArrowheads="1"/>
            </p:cNvSpPr>
            <p:nvPr/>
          </p:nvSpPr>
          <p:spPr bwMode="auto">
            <a:xfrm>
              <a:off x="5328666" y="185131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</a:t>
              </a:r>
            </a:p>
          </p:txBody>
        </p:sp>
        <p:sp>
          <p:nvSpPr>
            <p:cNvPr id="84" name="TextBox 23"/>
            <p:cNvSpPr txBox="1">
              <a:spLocks noChangeArrowheads="1"/>
            </p:cNvSpPr>
            <p:nvPr/>
          </p:nvSpPr>
          <p:spPr bwMode="auto">
            <a:xfrm>
              <a:off x="4310491" y="200119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EDI</a:t>
              </a:r>
            </a:p>
          </p:txBody>
        </p:sp>
        <p:sp>
          <p:nvSpPr>
            <p:cNvPr id="85" name="TextBox 23"/>
            <p:cNvSpPr txBox="1">
              <a:spLocks noChangeArrowheads="1"/>
            </p:cNvSpPr>
            <p:nvPr/>
          </p:nvSpPr>
          <p:spPr bwMode="auto">
            <a:xfrm>
              <a:off x="4310491" y="214615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ESI</a:t>
              </a:r>
            </a:p>
          </p:txBody>
        </p:sp>
        <p:sp>
          <p:nvSpPr>
            <p:cNvPr id="86" name="TextBox 23"/>
            <p:cNvSpPr txBox="1">
              <a:spLocks noChangeArrowheads="1"/>
            </p:cNvSpPr>
            <p:nvPr/>
          </p:nvSpPr>
          <p:spPr bwMode="auto">
            <a:xfrm>
              <a:off x="4303613" y="229340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EBP</a:t>
              </a:r>
            </a:p>
          </p:txBody>
        </p:sp>
        <p:sp>
          <p:nvSpPr>
            <p:cNvPr id="87" name="TextBox 23"/>
            <p:cNvSpPr txBox="1">
              <a:spLocks noChangeArrowheads="1"/>
            </p:cNvSpPr>
            <p:nvPr/>
          </p:nvSpPr>
          <p:spPr bwMode="auto">
            <a:xfrm>
              <a:off x="4303613" y="244328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</a:t>
              </a:r>
            </a:p>
          </p:txBody>
        </p:sp>
        <p:sp>
          <p:nvSpPr>
            <p:cNvPr id="88" name="TextBox 23"/>
            <p:cNvSpPr txBox="1">
              <a:spLocks noChangeArrowheads="1"/>
            </p:cNvSpPr>
            <p:nvPr/>
          </p:nvSpPr>
          <p:spPr bwMode="auto">
            <a:xfrm>
              <a:off x="4303613" y="259162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EBX</a:t>
              </a: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4303613" y="273482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EDX</a:t>
              </a:r>
            </a:p>
          </p:txBody>
        </p:sp>
        <p:sp>
          <p:nvSpPr>
            <p:cNvPr id="90" name="TextBox 23"/>
            <p:cNvSpPr txBox="1">
              <a:spLocks noChangeArrowheads="1"/>
            </p:cNvSpPr>
            <p:nvPr/>
          </p:nvSpPr>
          <p:spPr bwMode="auto">
            <a:xfrm>
              <a:off x="4310491" y="289328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ECX</a:t>
              </a:r>
            </a:p>
          </p:txBody>
        </p:sp>
        <p:sp>
          <p:nvSpPr>
            <p:cNvPr id="91" name="TextBox 23"/>
            <p:cNvSpPr txBox="1">
              <a:spLocks noChangeArrowheads="1"/>
            </p:cNvSpPr>
            <p:nvPr/>
          </p:nvSpPr>
          <p:spPr bwMode="auto">
            <a:xfrm>
              <a:off x="4303613" y="304053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EAX</a:t>
              </a:r>
            </a:p>
          </p:txBody>
        </p:sp>
        <p:sp>
          <p:nvSpPr>
            <p:cNvPr id="92" name="TextBox 23"/>
            <p:cNvSpPr txBox="1">
              <a:spLocks noChangeArrowheads="1"/>
            </p:cNvSpPr>
            <p:nvPr/>
          </p:nvSpPr>
          <p:spPr bwMode="auto">
            <a:xfrm>
              <a:off x="4178645" y="3190410"/>
              <a:ext cx="656371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EFLAGS</a:t>
              </a:r>
            </a:p>
          </p:txBody>
        </p:sp>
        <p:sp>
          <p:nvSpPr>
            <p:cNvPr id="93" name="TextBox 23"/>
            <p:cNvSpPr txBox="1">
              <a:spLocks noChangeArrowheads="1"/>
            </p:cNvSpPr>
            <p:nvPr/>
          </p:nvSpPr>
          <p:spPr bwMode="auto">
            <a:xfrm>
              <a:off x="4303613" y="333875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EIP</a:t>
              </a:r>
            </a:p>
          </p:txBody>
        </p:sp>
        <p:sp>
          <p:nvSpPr>
            <p:cNvPr id="94" name="TextBox 23"/>
            <p:cNvSpPr txBox="1">
              <a:spLocks noChangeArrowheads="1"/>
            </p:cNvSpPr>
            <p:nvPr/>
          </p:nvSpPr>
          <p:spPr bwMode="auto">
            <a:xfrm>
              <a:off x="4080457" y="3492231"/>
              <a:ext cx="892549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CR3(PDBR)</a:t>
              </a:r>
            </a:p>
          </p:txBody>
        </p:sp>
        <p:sp>
          <p:nvSpPr>
            <p:cNvPr id="95" name="TextBox 23"/>
            <p:cNvSpPr txBox="1">
              <a:spLocks noChangeArrowheads="1"/>
            </p:cNvSpPr>
            <p:nvPr/>
          </p:nvSpPr>
          <p:spPr bwMode="auto">
            <a:xfrm>
              <a:off x="3106255" y="3635468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6" name="TextBox 23"/>
            <p:cNvSpPr txBox="1">
              <a:spLocks noChangeArrowheads="1"/>
            </p:cNvSpPr>
            <p:nvPr/>
          </p:nvSpPr>
          <p:spPr bwMode="auto">
            <a:xfrm>
              <a:off x="3106255" y="3941227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7" name="TextBox 23"/>
            <p:cNvSpPr txBox="1">
              <a:spLocks noChangeArrowheads="1"/>
            </p:cNvSpPr>
            <p:nvPr/>
          </p:nvSpPr>
          <p:spPr bwMode="auto">
            <a:xfrm>
              <a:off x="3106255" y="4231153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8" name="TextBox 23"/>
            <p:cNvSpPr txBox="1">
              <a:spLocks noChangeArrowheads="1"/>
            </p:cNvSpPr>
            <p:nvPr/>
          </p:nvSpPr>
          <p:spPr bwMode="auto">
            <a:xfrm>
              <a:off x="3106255" y="4530238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9" name="TextBox 23"/>
            <p:cNvSpPr txBox="1">
              <a:spLocks noChangeArrowheads="1"/>
            </p:cNvSpPr>
            <p:nvPr/>
          </p:nvSpPr>
          <p:spPr bwMode="auto">
            <a:xfrm>
              <a:off x="5299106" y="363805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SS2</a:t>
              </a:r>
            </a:p>
          </p:txBody>
        </p:sp>
        <p:sp>
          <p:nvSpPr>
            <p:cNvPr id="100" name="TextBox 23"/>
            <p:cNvSpPr txBox="1">
              <a:spLocks noChangeArrowheads="1"/>
            </p:cNvSpPr>
            <p:nvPr/>
          </p:nvSpPr>
          <p:spPr bwMode="auto">
            <a:xfrm>
              <a:off x="5299106" y="394295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SS1</a:t>
              </a:r>
            </a:p>
          </p:txBody>
        </p:sp>
        <p:sp>
          <p:nvSpPr>
            <p:cNvPr id="101" name="TextBox 23"/>
            <p:cNvSpPr txBox="1">
              <a:spLocks noChangeArrowheads="1"/>
            </p:cNvSpPr>
            <p:nvPr/>
          </p:nvSpPr>
          <p:spPr bwMode="auto">
            <a:xfrm>
              <a:off x="5299106" y="423192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SS0</a:t>
              </a:r>
            </a:p>
          </p:txBody>
        </p:sp>
        <p:sp>
          <p:nvSpPr>
            <p:cNvPr id="102" name="TextBox 23"/>
            <p:cNvSpPr txBox="1">
              <a:spLocks noChangeArrowheads="1"/>
            </p:cNvSpPr>
            <p:nvPr/>
          </p:nvSpPr>
          <p:spPr bwMode="auto">
            <a:xfrm>
              <a:off x="4269957" y="378392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ESP2</a:t>
              </a:r>
            </a:p>
          </p:txBody>
        </p:sp>
        <p:sp>
          <p:nvSpPr>
            <p:cNvPr id="104" name="TextBox 23"/>
            <p:cNvSpPr txBox="1">
              <a:spLocks noChangeArrowheads="1"/>
            </p:cNvSpPr>
            <p:nvPr/>
          </p:nvSpPr>
          <p:spPr bwMode="auto">
            <a:xfrm>
              <a:off x="4269957" y="408624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ESP1</a:t>
              </a:r>
            </a:p>
          </p:txBody>
        </p:sp>
        <p:sp>
          <p:nvSpPr>
            <p:cNvPr id="105" name="TextBox 23"/>
            <p:cNvSpPr txBox="1">
              <a:spLocks noChangeArrowheads="1"/>
            </p:cNvSpPr>
            <p:nvPr/>
          </p:nvSpPr>
          <p:spPr bwMode="auto">
            <a:xfrm>
              <a:off x="4269957" y="437779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ESP0</a:t>
              </a:r>
            </a:p>
          </p:txBody>
        </p:sp>
        <p:sp>
          <p:nvSpPr>
            <p:cNvPr id="106" name="TextBox 23"/>
            <p:cNvSpPr txBox="1">
              <a:spLocks noChangeArrowheads="1"/>
            </p:cNvSpPr>
            <p:nvPr/>
          </p:nvSpPr>
          <p:spPr bwMode="auto">
            <a:xfrm>
              <a:off x="4820603" y="4530904"/>
              <a:ext cx="147612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Previous Task Link</a:t>
              </a:r>
            </a:p>
          </p:txBody>
        </p:sp>
        <p:sp>
          <p:nvSpPr>
            <p:cNvPr id="107" name="TextBox 23"/>
            <p:cNvSpPr txBox="1">
              <a:spLocks noChangeArrowheads="1"/>
            </p:cNvSpPr>
            <p:nvPr/>
          </p:nvSpPr>
          <p:spPr bwMode="auto">
            <a:xfrm>
              <a:off x="2893720" y="4719798"/>
              <a:ext cx="1771344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 bits. Set to 0.</a:t>
              </a:r>
            </a:p>
          </p:txBody>
        </p:sp>
        <p:sp>
          <p:nvSpPr>
            <p:cNvPr id="108" name="TextBox 23"/>
            <p:cNvSpPr txBox="1">
              <a:spLocks noChangeArrowheads="1"/>
            </p:cNvSpPr>
            <p:nvPr/>
          </p:nvSpPr>
          <p:spPr bwMode="auto">
            <a:xfrm>
              <a:off x="2967186" y="4880986"/>
              <a:ext cx="38324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图    </a:t>
              </a:r>
              <a:r>
                <a:rPr lang="en-US" altLang="zh-CN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32-Bit Task-State Segment(TSS)</a:t>
              </a: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643127" y="4757293"/>
              <a:ext cx="295224" cy="1324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10" name="TextBox 23"/>
            <p:cNvSpPr txBox="1">
              <a:spLocks noChangeArrowheads="1"/>
            </p:cNvSpPr>
            <p:nvPr/>
          </p:nvSpPr>
          <p:spPr bwMode="auto">
            <a:xfrm>
              <a:off x="6431414" y="108686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92</a:t>
              </a:r>
            </a:p>
          </p:txBody>
        </p:sp>
        <p:sp>
          <p:nvSpPr>
            <p:cNvPr id="111" name="TextBox 23"/>
            <p:cNvSpPr txBox="1">
              <a:spLocks noChangeArrowheads="1"/>
            </p:cNvSpPr>
            <p:nvPr/>
          </p:nvSpPr>
          <p:spPr bwMode="auto">
            <a:xfrm>
              <a:off x="6431414" y="123182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88</a:t>
              </a:r>
            </a:p>
          </p:txBody>
        </p:sp>
        <p:sp>
          <p:nvSpPr>
            <p:cNvPr id="112" name="TextBox 23"/>
            <p:cNvSpPr txBox="1">
              <a:spLocks noChangeArrowheads="1"/>
            </p:cNvSpPr>
            <p:nvPr/>
          </p:nvSpPr>
          <p:spPr bwMode="auto">
            <a:xfrm>
              <a:off x="6424535" y="137907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84</a:t>
              </a:r>
            </a:p>
          </p:txBody>
        </p:sp>
        <p:sp>
          <p:nvSpPr>
            <p:cNvPr id="113" name="TextBox 23"/>
            <p:cNvSpPr txBox="1">
              <a:spLocks noChangeArrowheads="1"/>
            </p:cNvSpPr>
            <p:nvPr/>
          </p:nvSpPr>
          <p:spPr bwMode="auto">
            <a:xfrm>
              <a:off x="6424535" y="152894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80</a:t>
              </a:r>
            </a:p>
          </p:txBody>
        </p:sp>
        <p:sp>
          <p:nvSpPr>
            <p:cNvPr id="114" name="TextBox 23"/>
            <p:cNvSpPr txBox="1">
              <a:spLocks noChangeArrowheads="1"/>
            </p:cNvSpPr>
            <p:nvPr/>
          </p:nvSpPr>
          <p:spPr bwMode="auto">
            <a:xfrm>
              <a:off x="6424535" y="167729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76</a:t>
              </a:r>
            </a:p>
          </p:txBody>
        </p:sp>
        <p:sp>
          <p:nvSpPr>
            <p:cNvPr id="115" name="TextBox 23"/>
            <p:cNvSpPr txBox="1">
              <a:spLocks noChangeArrowheads="1"/>
            </p:cNvSpPr>
            <p:nvPr/>
          </p:nvSpPr>
          <p:spPr bwMode="auto">
            <a:xfrm>
              <a:off x="6424535" y="182049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72</a:t>
              </a:r>
            </a:p>
          </p:txBody>
        </p:sp>
        <p:sp>
          <p:nvSpPr>
            <p:cNvPr id="116" name="TextBox 23"/>
            <p:cNvSpPr txBox="1">
              <a:spLocks noChangeArrowheads="1"/>
            </p:cNvSpPr>
            <p:nvPr/>
          </p:nvSpPr>
          <p:spPr bwMode="auto">
            <a:xfrm>
              <a:off x="6431414" y="196369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68</a:t>
              </a:r>
            </a:p>
          </p:txBody>
        </p:sp>
        <p:sp>
          <p:nvSpPr>
            <p:cNvPr id="117" name="TextBox 23"/>
            <p:cNvSpPr txBox="1">
              <a:spLocks noChangeArrowheads="1"/>
            </p:cNvSpPr>
            <p:nvPr/>
          </p:nvSpPr>
          <p:spPr bwMode="auto">
            <a:xfrm>
              <a:off x="6431414" y="210866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64</a:t>
              </a:r>
            </a:p>
          </p:txBody>
        </p:sp>
        <p:sp>
          <p:nvSpPr>
            <p:cNvPr id="118" name="TextBox 23"/>
            <p:cNvSpPr txBox="1">
              <a:spLocks noChangeArrowheads="1"/>
            </p:cNvSpPr>
            <p:nvPr/>
          </p:nvSpPr>
          <p:spPr bwMode="auto">
            <a:xfrm>
              <a:off x="6424535" y="225591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60</a:t>
              </a:r>
            </a:p>
          </p:txBody>
        </p:sp>
        <p:sp>
          <p:nvSpPr>
            <p:cNvPr id="119" name="TextBox 23"/>
            <p:cNvSpPr txBox="1">
              <a:spLocks noChangeArrowheads="1"/>
            </p:cNvSpPr>
            <p:nvPr/>
          </p:nvSpPr>
          <p:spPr bwMode="auto">
            <a:xfrm>
              <a:off x="6424535" y="240578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56</a:t>
              </a:r>
            </a:p>
          </p:txBody>
        </p:sp>
        <p:sp>
          <p:nvSpPr>
            <p:cNvPr id="120" name="TextBox 23"/>
            <p:cNvSpPr txBox="1">
              <a:spLocks noChangeArrowheads="1"/>
            </p:cNvSpPr>
            <p:nvPr/>
          </p:nvSpPr>
          <p:spPr bwMode="auto">
            <a:xfrm>
              <a:off x="6424535" y="255413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52</a:t>
              </a:r>
            </a:p>
          </p:txBody>
        </p:sp>
        <p:sp>
          <p:nvSpPr>
            <p:cNvPr id="121" name="TextBox 23"/>
            <p:cNvSpPr txBox="1">
              <a:spLocks noChangeArrowheads="1"/>
            </p:cNvSpPr>
            <p:nvPr/>
          </p:nvSpPr>
          <p:spPr bwMode="auto">
            <a:xfrm>
              <a:off x="6424535" y="269733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48</a:t>
              </a:r>
            </a:p>
          </p:txBody>
        </p:sp>
        <p:sp>
          <p:nvSpPr>
            <p:cNvPr id="122" name="TextBox 23"/>
            <p:cNvSpPr txBox="1">
              <a:spLocks noChangeArrowheads="1"/>
            </p:cNvSpPr>
            <p:nvPr/>
          </p:nvSpPr>
          <p:spPr bwMode="auto">
            <a:xfrm>
              <a:off x="6431414" y="286913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44</a:t>
              </a:r>
            </a:p>
          </p:txBody>
        </p:sp>
        <p:sp>
          <p:nvSpPr>
            <p:cNvPr id="123" name="TextBox 23"/>
            <p:cNvSpPr txBox="1">
              <a:spLocks noChangeArrowheads="1"/>
            </p:cNvSpPr>
            <p:nvPr/>
          </p:nvSpPr>
          <p:spPr bwMode="auto">
            <a:xfrm>
              <a:off x="6431414" y="301409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40</a:t>
              </a:r>
            </a:p>
          </p:txBody>
        </p:sp>
        <p:sp>
          <p:nvSpPr>
            <p:cNvPr id="124" name="TextBox 23"/>
            <p:cNvSpPr txBox="1">
              <a:spLocks noChangeArrowheads="1"/>
            </p:cNvSpPr>
            <p:nvPr/>
          </p:nvSpPr>
          <p:spPr bwMode="auto">
            <a:xfrm>
              <a:off x="6424535" y="316134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36</a:t>
              </a:r>
            </a:p>
          </p:txBody>
        </p:sp>
        <p:sp>
          <p:nvSpPr>
            <p:cNvPr id="125" name="TextBox 23"/>
            <p:cNvSpPr txBox="1">
              <a:spLocks noChangeArrowheads="1"/>
            </p:cNvSpPr>
            <p:nvPr/>
          </p:nvSpPr>
          <p:spPr bwMode="auto">
            <a:xfrm>
              <a:off x="6424535" y="331122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</a:t>
              </a:r>
            </a:p>
          </p:txBody>
        </p:sp>
        <p:sp>
          <p:nvSpPr>
            <p:cNvPr id="126" name="TextBox 23"/>
            <p:cNvSpPr txBox="1">
              <a:spLocks noChangeArrowheads="1"/>
            </p:cNvSpPr>
            <p:nvPr/>
          </p:nvSpPr>
          <p:spPr bwMode="auto">
            <a:xfrm>
              <a:off x="6424535" y="345956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28</a:t>
              </a:r>
            </a:p>
          </p:txBody>
        </p:sp>
        <p:sp>
          <p:nvSpPr>
            <p:cNvPr id="127" name="TextBox 23"/>
            <p:cNvSpPr txBox="1">
              <a:spLocks noChangeArrowheads="1"/>
            </p:cNvSpPr>
            <p:nvPr/>
          </p:nvSpPr>
          <p:spPr bwMode="auto">
            <a:xfrm>
              <a:off x="6424535" y="360277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24</a:t>
              </a:r>
            </a:p>
          </p:txBody>
        </p:sp>
        <p:sp>
          <p:nvSpPr>
            <p:cNvPr id="128" name="TextBox 23"/>
            <p:cNvSpPr txBox="1">
              <a:spLocks noChangeArrowheads="1"/>
            </p:cNvSpPr>
            <p:nvPr/>
          </p:nvSpPr>
          <p:spPr bwMode="auto">
            <a:xfrm>
              <a:off x="6431414" y="374273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20</a:t>
              </a:r>
            </a:p>
          </p:txBody>
        </p:sp>
        <p:sp>
          <p:nvSpPr>
            <p:cNvPr id="129" name="TextBox 23"/>
            <p:cNvSpPr txBox="1">
              <a:spLocks noChangeArrowheads="1"/>
            </p:cNvSpPr>
            <p:nvPr/>
          </p:nvSpPr>
          <p:spPr bwMode="auto">
            <a:xfrm>
              <a:off x="6431414" y="388769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</a:p>
          </p:txBody>
        </p:sp>
        <p:sp>
          <p:nvSpPr>
            <p:cNvPr id="130" name="TextBox 23"/>
            <p:cNvSpPr txBox="1">
              <a:spLocks noChangeArrowheads="1"/>
            </p:cNvSpPr>
            <p:nvPr/>
          </p:nvSpPr>
          <p:spPr bwMode="auto">
            <a:xfrm>
              <a:off x="6424535" y="403494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6424535" y="418482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</a:p>
          </p:txBody>
        </p:sp>
        <p:sp>
          <p:nvSpPr>
            <p:cNvPr id="132" name="TextBox 23"/>
            <p:cNvSpPr txBox="1">
              <a:spLocks noChangeArrowheads="1"/>
            </p:cNvSpPr>
            <p:nvPr/>
          </p:nvSpPr>
          <p:spPr bwMode="auto">
            <a:xfrm>
              <a:off x="6424535" y="433316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</a:t>
              </a:r>
            </a:p>
          </p:txBody>
        </p:sp>
        <p:sp>
          <p:nvSpPr>
            <p:cNvPr id="137" name="TextBox 23"/>
            <p:cNvSpPr txBox="1">
              <a:spLocks noChangeArrowheads="1"/>
            </p:cNvSpPr>
            <p:nvPr/>
          </p:nvSpPr>
          <p:spPr bwMode="auto">
            <a:xfrm>
              <a:off x="6424535" y="447637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cxnSp>
          <p:nvCxnSpPr>
            <p:cNvPr id="138" name="Straight Arrow Connector 21"/>
            <p:cNvCxnSpPr>
              <a:cxnSpLocks noChangeShapeType="1"/>
            </p:cNvCxnSpPr>
            <p:nvPr/>
          </p:nvCxnSpPr>
          <p:spPr bwMode="auto">
            <a:xfrm>
              <a:off x="6337909" y="846847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6305649" y="658446"/>
              <a:ext cx="295224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sp>
          <p:nvSpPr>
            <p:cNvPr id="140" name="TextBox 23"/>
            <p:cNvSpPr txBox="1">
              <a:spLocks noChangeArrowheads="1"/>
            </p:cNvSpPr>
            <p:nvPr/>
          </p:nvSpPr>
          <p:spPr bwMode="auto">
            <a:xfrm>
              <a:off x="6277492" y="824410"/>
              <a:ext cx="266118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</a:p>
          </p:txBody>
        </p:sp>
        <p:sp>
          <p:nvSpPr>
            <p:cNvPr id="141" name="TextBox 23"/>
            <p:cNvSpPr txBox="1">
              <a:spLocks noChangeArrowheads="1"/>
            </p:cNvSpPr>
            <p:nvPr/>
          </p:nvSpPr>
          <p:spPr bwMode="auto">
            <a:xfrm>
              <a:off x="6431414" y="80265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100</a:t>
              </a:r>
            </a:p>
          </p:txBody>
        </p:sp>
        <p:sp>
          <p:nvSpPr>
            <p:cNvPr id="142" name="TextBox 23"/>
            <p:cNvSpPr txBox="1">
              <a:spLocks noChangeArrowheads="1"/>
            </p:cNvSpPr>
            <p:nvPr/>
          </p:nvSpPr>
          <p:spPr bwMode="auto">
            <a:xfrm>
              <a:off x="6431414" y="94761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96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43816" y="214313"/>
            <a:ext cx="698477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820774"/>
            <a:ext cx="38615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82076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0103" y="1284753"/>
            <a:ext cx="8208912" cy="3560920"/>
            <a:chOff x="539552" y="1296812"/>
            <a:chExt cx="4921672" cy="2328152"/>
          </a:xfrm>
        </p:grpSpPr>
        <p:sp>
          <p:nvSpPr>
            <p:cNvPr id="39" name="TextBox 38"/>
            <p:cNvSpPr txBox="1"/>
            <p:nvPr/>
          </p:nvSpPr>
          <p:spPr>
            <a:xfrm>
              <a:off x="1226720" y="2387957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Available for use by system software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26720" y="2494284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Busy flag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8794" y="2611094"/>
              <a:ext cx="37319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Base Address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26721" y="2717422"/>
              <a:ext cx="154507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Descriptor privilege level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26721" y="2830874"/>
              <a:ext cx="147307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Granularity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26721" y="2935318"/>
              <a:ext cx="1257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26721" y="3041644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Present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26721" y="3144678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Type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92557" y="3383492"/>
              <a:ext cx="3568496" cy="24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图  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Task State 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Segmemnt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描述符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TSS Descriptor</a:t>
              </a:r>
              <a:endParaRPr lang="zh-CN" altLang="en-US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567937" y="2051326"/>
              <a:ext cx="4058126" cy="29626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2" name="直接连接符 61"/>
            <p:cNvCxnSpPr>
              <a:stCxn id="61" idx="0"/>
              <a:endCxn id="61" idx="2"/>
            </p:cNvCxnSpPr>
            <p:nvPr/>
          </p:nvCxnSpPr>
          <p:spPr>
            <a:xfrm rot="16200000" flipH="1">
              <a:off x="2448866" y="2199268"/>
              <a:ext cx="296266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567937" y="1497637"/>
              <a:ext cx="4058126" cy="35617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4" name="直接连接符 63"/>
            <p:cNvCxnSpPr/>
            <p:nvPr/>
          </p:nvCxnSpPr>
          <p:spPr>
            <a:xfrm rot="5400000">
              <a:off x="1192308" y="1681351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1375773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1588806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1754679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1985748" y="16860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251796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271754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2983648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3648914" y="1685520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9552" y="1296812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8155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4369" y="1580811"/>
              <a:ext cx="87637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64842" y="1594488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08018" y="1592534"/>
              <a:ext cx="7362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63796" y="1592705"/>
              <a:ext cx="234744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60776" y="1490696"/>
              <a:ext cx="24215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24337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0258" y="1296812"/>
              <a:ext cx="26532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96980" y="1590159"/>
              <a:ext cx="33260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258" y="1856615"/>
              <a:ext cx="19826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85296" y="2127599"/>
              <a:ext cx="20092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0103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88524" y="1537201"/>
              <a:ext cx="665267" cy="28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76341" y="1591345"/>
              <a:ext cx="19958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50485" y="1489733"/>
              <a:ext cx="26610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9708" y="1479500"/>
              <a:ext cx="93137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80553" y="166199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66444" y="1602519"/>
              <a:ext cx="99790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48469" y="2100704"/>
              <a:ext cx="2461479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66692" y="2100704"/>
              <a:ext cx="2594532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39552" y="1855790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3944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321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14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07876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1269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0116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4915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45794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97141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96572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071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29958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52446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642" y="2398856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3039" y="2498821"/>
              <a:ext cx="226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1302" y="2621365"/>
              <a:ext cx="50581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1302" y="2721330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DPL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1304" y="2841146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1302" y="2938598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1302" y="3044891"/>
              <a:ext cx="31234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8892" y="3143232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3476640" y="1632840"/>
              <a:ext cx="0" cy="21625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586750" y="1649194"/>
              <a:ext cx="0" cy="1999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704095" y="1644130"/>
              <a:ext cx="0" cy="20497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5400000">
              <a:off x="3185754" y="16702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344016" y="166912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54608" y="167316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58222" y="167278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3647" y="1672879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6000551" y="1807737"/>
            <a:ext cx="750369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43816" y="214313"/>
            <a:ext cx="698477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820774"/>
            <a:ext cx="38615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82076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8397" y="1162174"/>
            <a:ext cx="6275674" cy="3909538"/>
            <a:chOff x="4046396" y="1193550"/>
            <a:chExt cx="4288688" cy="3144332"/>
          </a:xfrm>
        </p:grpSpPr>
        <p:sp>
          <p:nvSpPr>
            <p:cNvPr id="146" name="矩形 145"/>
            <p:cNvSpPr/>
            <p:nvPr/>
          </p:nvSpPr>
          <p:spPr bwMode="auto">
            <a:xfrm>
              <a:off x="5506142" y="2457002"/>
              <a:ext cx="2473673" cy="14401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48" name="直接连接符 147"/>
            <p:cNvCxnSpPr/>
            <p:nvPr/>
          </p:nvCxnSpPr>
          <p:spPr>
            <a:xfrm>
              <a:off x="6335665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179706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/>
            <p:cNvSpPr/>
            <p:nvPr/>
          </p:nvSpPr>
          <p:spPr bwMode="auto">
            <a:xfrm>
              <a:off x="6271679" y="3177082"/>
              <a:ext cx="852063" cy="108012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6259646" y="3321098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259646" y="345308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6259646" y="358124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6259646" y="3725259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259646" y="386125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259646" y="3989415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6259646" y="413343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 bwMode="auto">
            <a:xfrm>
              <a:off x="5519512" y="1380893"/>
              <a:ext cx="816154" cy="80011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71" name="Straight Arrow Connector 21"/>
            <p:cNvCxnSpPr>
              <a:cxnSpLocks noChangeShapeType="1"/>
            </p:cNvCxnSpPr>
            <p:nvPr/>
          </p:nvCxnSpPr>
          <p:spPr bwMode="auto">
            <a:xfrm>
              <a:off x="6362144" y="2180694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Straight Arrow Connector 21"/>
            <p:cNvCxnSpPr>
              <a:cxnSpLocks noChangeShapeType="1"/>
            </p:cNvCxnSpPr>
            <p:nvPr/>
          </p:nvCxnSpPr>
          <p:spPr bwMode="auto">
            <a:xfrm>
              <a:off x="5862664" y="3643636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</p:spPr>
        </p:cxnSp>
        <p:cxnSp>
          <p:nvCxnSpPr>
            <p:cNvPr id="174" name="Straight Arrow Connector 21"/>
            <p:cNvCxnSpPr>
              <a:cxnSpLocks noChangeShapeType="1"/>
            </p:cNvCxnSpPr>
            <p:nvPr/>
          </p:nvCxnSpPr>
          <p:spPr bwMode="auto">
            <a:xfrm>
              <a:off x="6341028" y="1386362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1376882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椭圆 180"/>
            <p:cNvSpPr/>
            <p:nvPr/>
          </p:nvSpPr>
          <p:spPr bwMode="auto">
            <a:xfrm>
              <a:off x="6728244" y="1316113"/>
              <a:ext cx="144016" cy="144016"/>
            </a:xfrm>
            <a:prstGeom prst="ellipse">
              <a:avLst/>
            </a:prstGeom>
            <a:solidFill>
              <a:srgbClr val="005072"/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643415" y="1221364"/>
              <a:ext cx="332604" cy="37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>
              <a:off x="6899696" y="1386362"/>
              <a:ext cx="72008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7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2604014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1" name="Straight Arrow Connector 21"/>
            <p:cNvCxnSpPr>
              <a:cxnSpLocks noChangeShapeType="1"/>
            </p:cNvCxnSpPr>
            <p:nvPr/>
          </p:nvCxnSpPr>
          <p:spPr bwMode="auto">
            <a:xfrm>
              <a:off x="5868821" y="2598262"/>
              <a:ext cx="0" cy="105480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1468840"/>
              <a:ext cx="0" cy="99148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7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2623647"/>
              <a:ext cx="0" cy="26540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9" name="Straight Arrow Connector 21"/>
            <p:cNvCxnSpPr>
              <a:cxnSpLocks noChangeShapeType="1"/>
            </p:cNvCxnSpPr>
            <p:nvPr/>
          </p:nvCxnSpPr>
          <p:spPr bwMode="auto">
            <a:xfrm>
              <a:off x="6801684" y="2882052"/>
              <a:ext cx="57606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>
              <a:off x="7367410" y="2884716"/>
              <a:ext cx="0" cy="74175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Straight Arrow Connector 21"/>
            <p:cNvCxnSpPr>
              <a:cxnSpLocks noChangeShapeType="1"/>
            </p:cNvCxnSpPr>
            <p:nvPr/>
          </p:nvCxnSpPr>
          <p:spPr bwMode="auto">
            <a:xfrm>
              <a:off x="7115720" y="3626466"/>
              <a:ext cx="26202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7" name="Straight Arrow Connector 21"/>
            <p:cNvCxnSpPr>
              <a:cxnSpLocks noChangeShapeType="1"/>
            </p:cNvCxnSpPr>
            <p:nvPr/>
          </p:nvCxnSpPr>
          <p:spPr bwMode="auto">
            <a:xfrm>
              <a:off x="7127052" y="3688136"/>
              <a:ext cx="49272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9" name="TextBox 43"/>
            <p:cNvSpPr txBox="1">
              <a:spLocks noChangeArrowheads="1"/>
            </p:cNvSpPr>
            <p:nvPr/>
          </p:nvSpPr>
          <p:spPr bwMode="auto">
            <a:xfrm>
              <a:off x="5703480" y="1193550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</a:t>
              </a:r>
            </a:p>
          </p:txBody>
        </p:sp>
        <p:sp>
          <p:nvSpPr>
            <p:cNvPr id="210" name="TextBox 43"/>
            <p:cNvSpPr txBox="1">
              <a:spLocks noChangeArrowheads="1"/>
            </p:cNvSpPr>
            <p:nvPr/>
          </p:nvSpPr>
          <p:spPr bwMode="auto">
            <a:xfrm>
              <a:off x="5515020" y="2268898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Visible Part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1" name="TextBox 43"/>
            <p:cNvSpPr txBox="1">
              <a:spLocks noChangeArrowheads="1"/>
            </p:cNvSpPr>
            <p:nvPr/>
          </p:nvSpPr>
          <p:spPr bwMode="auto">
            <a:xfrm>
              <a:off x="5612740" y="2436062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Selector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2" name="TextBox 43"/>
            <p:cNvSpPr txBox="1">
              <a:spLocks noChangeArrowheads="1"/>
            </p:cNvSpPr>
            <p:nvPr/>
          </p:nvSpPr>
          <p:spPr bwMode="auto">
            <a:xfrm>
              <a:off x="6311880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Base Address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3" name="TextBox 43"/>
            <p:cNvSpPr txBox="1">
              <a:spLocks noChangeArrowheads="1"/>
            </p:cNvSpPr>
            <p:nvPr/>
          </p:nvSpPr>
          <p:spPr bwMode="auto">
            <a:xfrm>
              <a:off x="7110948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Segment Limit</a:t>
              </a:r>
              <a:endPara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4" name="TextBox 43"/>
            <p:cNvSpPr txBox="1">
              <a:spLocks noChangeArrowheads="1"/>
            </p:cNvSpPr>
            <p:nvPr/>
          </p:nvSpPr>
          <p:spPr bwMode="auto">
            <a:xfrm>
              <a:off x="6778828" y="2268898"/>
              <a:ext cx="1166088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Invisible Part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6" name="TextBox 43"/>
            <p:cNvSpPr txBox="1">
              <a:spLocks noChangeArrowheads="1"/>
            </p:cNvSpPr>
            <p:nvPr/>
          </p:nvSpPr>
          <p:spPr bwMode="auto">
            <a:xfrm>
              <a:off x="4411432" y="2433580"/>
              <a:ext cx="1124421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Task  Register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7" name="TextBox 43"/>
            <p:cNvSpPr txBox="1">
              <a:spLocks noChangeArrowheads="1"/>
            </p:cNvSpPr>
            <p:nvPr/>
          </p:nvSpPr>
          <p:spPr bwMode="auto">
            <a:xfrm>
              <a:off x="6474628" y="3007466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GDT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8" name="TextBox 43"/>
            <p:cNvSpPr txBox="1">
              <a:spLocks noChangeArrowheads="1"/>
            </p:cNvSpPr>
            <p:nvPr/>
          </p:nvSpPr>
          <p:spPr bwMode="auto">
            <a:xfrm>
              <a:off x="6209744" y="3558062"/>
              <a:ext cx="1052200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 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Descriptor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9" name="TextBox 43"/>
            <p:cNvSpPr txBox="1">
              <a:spLocks noChangeArrowheads="1"/>
            </p:cNvSpPr>
            <p:nvPr/>
          </p:nvSpPr>
          <p:spPr bwMode="auto">
            <a:xfrm>
              <a:off x="7094780" y="4134284"/>
              <a:ext cx="288032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20" name="TextBox 43"/>
            <p:cNvSpPr txBox="1">
              <a:spLocks noChangeArrowheads="1"/>
            </p:cNvSpPr>
            <p:nvPr/>
          </p:nvSpPr>
          <p:spPr bwMode="auto">
            <a:xfrm>
              <a:off x="4046396" y="1541444"/>
              <a:ext cx="1298186" cy="26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图 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Task Register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43142" y="214313"/>
            <a:ext cx="515319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–建立 TSS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charset="0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sp>
        <p:nvSpPr>
          <p:cNvPr id="53" name="Flowchart: Process 2"/>
          <p:cNvSpPr>
            <a:spLocks noChangeArrowheads="1"/>
          </p:cNvSpPr>
          <p:nvPr/>
        </p:nvSpPr>
        <p:spPr bwMode="auto">
          <a:xfrm>
            <a:off x="2399060" y="1104900"/>
            <a:ext cx="3362624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Allocate TSS memory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3"/>
          <p:cNvSpPr txBox="1">
            <a:spLocks noChangeArrowheads="1"/>
          </p:cNvSpPr>
          <p:nvPr/>
        </p:nvSpPr>
        <p:spPr bwMode="auto">
          <a:xfrm>
            <a:off x="6004546" y="1163638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lowchart: Process 4"/>
          <p:cNvSpPr>
            <a:spLocks noChangeArrowheads="1"/>
          </p:cNvSpPr>
          <p:nvPr/>
        </p:nvSpPr>
        <p:spPr bwMode="auto">
          <a:xfrm>
            <a:off x="2626222" y="2082800"/>
            <a:ext cx="290830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TSS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004546" y="2133600"/>
            <a:ext cx="1143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lowchart: Process 6"/>
          <p:cNvSpPr>
            <a:spLocks noChangeArrowheads="1"/>
          </p:cNvSpPr>
          <p:nvPr/>
        </p:nvSpPr>
        <p:spPr bwMode="auto">
          <a:xfrm>
            <a:off x="2339752" y="3086100"/>
            <a:ext cx="349394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Fill TSS descriptor in GDT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6004546" y="3149600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lowchart: Process 8"/>
          <p:cNvSpPr>
            <a:spLocks noChangeArrowheads="1"/>
          </p:cNvSpPr>
          <p:nvPr/>
        </p:nvSpPr>
        <p:spPr bwMode="auto">
          <a:xfrm>
            <a:off x="2626222" y="4114800"/>
            <a:ext cx="290830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 TSS selector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6004546" y="4170363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Straight Arrow Connector 21"/>
          <p:cNvCxnSpPr>
            <a:cxnSpLocks noChangeShapeType="1"/>
          </p:cNvCxnSpPr>
          <p:nvPr/>
        </p:nvCxnSpPr>
        <p:spPr bwMode="auto">
          <a:xfrm flipV="1">
            <a:off x="4099562" y="1608956"/>
            <a:ext cx="0" cy="474788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6" name="Straight Arrow Connector 21"/>
          <p:cNvCxnSpPr>
            <a:cxnSpLocks noChangeShapeType="1"/>
          </p:cNvCxnSpPr>
          <p:nvPr/>
        </p:nvCxnSpPr>
        <p:spPr bwMode="auto">
          <a:xfrm flipV="1">
            <a:off x="4099562" y="2545060"/>
            <a:ext cx="0" cy="52823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9" name="Straight Arrow Connector 21"/>
          <p:cNvCxnSpPr>
            <a:cxnSpLocks noChangeShapeType="1"/>
          </p:cNvCxnSpPr>
          <p:nvPr/>
        </p:nvCxnSpPr>
        <p:spPr bwMode="auto">
          <a:xfrm flipV="1">
            <a:off x="4099562" y="3553172"/>
            <a:ext cx="0" cy="557168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2" y="214313"/>
            <a:ext cx="49542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参考文献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1082048" y="971541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 Box 2"/>
          <p:cNvSpPr>
            <a:spLocks noChangeArrowheads="1"/>
          </p:cNvSpPr>
          <p:nvPr/>
        </p:nvSpPr>
        <p:spPr bwMode="auto">
          <a:xfrm>
            <a:off x="1481278" y="939186"/>
            <a:ext cx="7051162" cy="69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0" lvl="1">
              <a:buClr>
                <a:srgbClr val="0066FF"/>
              </a:buCl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Chap. 6.3.5, Vol. 1, Intel® and IA-32 Architectures Software Developer’s Manual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1082048" y="1615451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5" name="Text Box 2"/>
          <p:cNvSpPr>
            <a:spLocks noChangeArrowheads="1"/>
          </p:cNvSpPr>
          <p:nvPr/>
        </p:nvSpPr>
        <p:spPr bwMode="auto">
          <a:xfrm>
            <a:off x="1481278" y="1583096"/>
            <a:ext cx="7051162" cy="7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0" lvl="1">
              <a:buClr>
                <a:srgbClr val="0066FF"/>
              </a:buCl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Chap. 7, Vol. 3, Intel® and IA-32 Architectures Software Developer’s Manual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1071538" y="857238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439238" y="856444"/>
            <a:ext cx="5857916" cy="400024"/>
          </a:xfrm>
          <a:prstGeom prst="rect">
            <a:avLst/>
          </a:prstGeom>
        </p:spPr>
        <p:txBody>
          <a:bodyPr/>
          <a:lstStyle/>
          <a:p>
            <a:pPr marL="0" lvl="1" indent="-28575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了解页表格式</a:t>
            </a:r>
          </a:p>
          <a:p>
            <a:pPr marL="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itle 3"/>
          <p:cNvSpPr>
            <a:spLocks noGrp="1"/>
          </p:cNvSpPr>
          <p:nvPr>
            <p:ph type="title" idx="4294967295"/>
          </p:nvPr>
        </p:nvSpPr>
        <p:spPr>
          <a:xfrm>
            <a:off x="1168166" y="1922116"/>
            <a:ext cx="5904656" cy="804069"/>
          </a:xfrm>
          <a:prstGeom prst="rect">
            <a:avLst/>
          </a:prstGeom>
        </p:spPr>
        <p:txBody>
          <a:bodyPr anchor="t"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X86 内存管理单元 MMU</a:t>
            </a:r>
          </a:p>
        </p:txBody>
      </p:sp>
      <p:sp>
        <p:nvSpPr>
          <p:cNvPr id="35" name="矩形 6"/>
          <p:cNvSpPr>
            <a:spLocks noChangeArrowheads="1"/>
          </p:cNvSpPr>
          <p:nvPr/>
        </p:nvSpPr>
        <p:spPr bwMode="auto">
          <a:xfrm>
            <a:off x="1071538" y="1214902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439238" y="1214108"/>
            <a:ext cx="5857916" cy="400024"/>
          </a:xfrm>
          <a:prstGeom prst="rect">
            <a:avLst/>
          </a:prstGeom>
        </p:spPr>
        <p:txBody>
          <a:bodyPr/>
          <a:lstStyle/>
          <a:p>
            <a:pPr marL="0" lvl="1" indent="-28575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了解如何建立段表+页表</a:t>
            </a:r>
          </a:p>
          <a:p>
            <a:pPr marL="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1071538" y="1574942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439238" y="1574148"/>
            <a:ext cx="3689368" cy="40002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了解如何操作页表项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28860" y="214313"/>
            <a:ext cx="4572032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 MMU – 段机制概述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843558"/>
            <a:ext cx="7056784" cy="4156724"/>
            <a:chOff x="1876174" y="1059582"/>
            <a:chExt cx="5499946" cy="3052886"/>
          </a:xfrm>
        </p:grpSpPr>
        <p:sp>
          <p:nvSpPr>
            <p:cNvPr id="104" name="矩形 103"/>
            <p:cNvSpPr/>
            <p:nvPr/>
          </p:nvSpPr>
          <p:spPr bwMode="auto">
            <a:xfrm>
              <a:off x="1876174" y="1813868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876174" y="2133430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1876174" y="2440920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1876174" y="2749972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1876174" y="3050076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1876174" y="3359128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3419872" y="1453828"/>
              <a:ext cx="1512168" cy="4231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3419872" y="1675888"/>
              <a:ext cx="1512168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21"/>
            <p:cNvCxnSpPr>
              <a:cxnSpLocks noChangeShapeType="1"/>
            </p:cNvCxnSpPr>
            <p:nvPr/>
          </p:nvCxnSpPr>
          <p:spPr bwMode="auto">
            <a:xfrm>
              <a:off x="4179160" y="1453828"/>
              <a:ext cx="0" cy="21602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矩形 138"/>
            <p:cNvSpPr/>
            <p:nvPr/>
          </p:nvSpPr>
          <p:spPr bwMode="auto">
            <a:xfrm>
              <a:off x="3419872" y="2496904"/>
              <a:ext cx="1512168" cy="4231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3419872" y="2718964"/>
              <a:ext cx="1512168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21"/>
            <p:cNvCxnSpPr>
              <a:cxnSpLocks noChangeShapeType="1"/>
            </p:cNvCxnSpPr>
            <p:nvPr/>
          </p:nvCxnSpPr>
          <p:spPr bwMode="auto">
            <a:xfrm>
              <a:off x="4179160" y="2496904"/>
              <a:ext cx="0" cy="21602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2008287" y="1400870"/>
              <a:ext cx="864096" cy="343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Segment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Registers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722762" y="1059582"/>
              <a:ext cx="1080120" cy="343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Segment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Descriptors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5229597" y="1107207"/>
              <a:ext cx="1728192" cy="343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Linear Address Space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(or Physical Memory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6072" y="1453828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Access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4322068" y="1453828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Limit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3664471" y="1660327"/>
              <a:ext cx="1152128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Base Address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3496072" y="2500040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Access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4322068" y="2500040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Limit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3664471" y="2706539"/>
              <a:ext cx="1152128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Base Address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205261" y="1813868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2205261" y="2134667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ES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205261" y="244594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2205261" y="2738165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5" name="TextBox 154"/>
            <p:cNvSpPr txBox="1">
              <a:spLocks noChangeArrowheads="1"/>
            </p:cNvSpPr>
            <p:nvPr/>
          </p:nvSpPr>
          <p:spPr bwMode="auto">
            <a:xfrm>
              <a:off x="2205261" y="305363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FS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527154" y="1967409"/>
              <a:ext cx="1008112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Not Present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2201069" y="335461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GS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5752703" y="1569269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5527154" y="2354883"/>
              <a:ext cx="1008112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Memory I/O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623545" y="2883322"/>
              <a:ext cx="1008112" cy="343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Data and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Stack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440016" y="1525836"/>
              <a:ext cx="936104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FFFFFFFFH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555729" y="1578794"/>
              <a:ext cx="888479" cy="196326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6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1785293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2346499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2596431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8" name="TextBox 167"/>
            <p:cNvSpPr txBox="1">
              <a:spLocks noChangeArrowheads="1"/>
            </p:cNvSpPr>
            <p:nvPr/>
          </p:nvSpPr>
          <p:spPr bwMode="auto">
            <a:xfrm>
              <a:off x="6440016" y="3410620"/>
              <a:ext cx="364232" cy="2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cxnSp>
          <p:nvCxnSpPr>
            <p:cNvPr id="169" name="Straight Arrow Connector 21"/>
            <p:cNvCxnSpPr>
              <a:cxnSpLocks noChangeShapeType="1"/>
              <a:stCxn id="104" idx="3"/>
            </p:cNvCxnSpPr>
            <p:nvPr/>
          </p:nvCxnSpPr>
          <p:spPr bwMode="auto">
            <a:xfrm flipV="1">
              <a:off x="2866174" y="1669852"/>
              <a:ext cx="553698" cy="25202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Straight Arrow Connector 21"/>
            <p:cNvCxnSpPr>
              <a:cxnSpLocks noChangeShapeType="1"/>
            </p:cNvCxnSpPr>
            <p:nvPr/>
          </p:nvCxnSpPr>
          <p:spPr bwMode="auto">
            <a:xfrm>
              <a:off x="2866174" y="2236647"/>
              <a:ext cx="481690" cy="22529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>
              <a:off x="2866174" y="2539295"/>
              <a:ext cx="481690" cy="6666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1581835"/>
              <a:ext cx="612000" cy="63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0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1773942"/>
              <a:ext cx="612000" cy="63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66174" y="2749972"/>
              <a:ext cx="481690" cy="9874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3808" y="2965996"/>
              <a:ext cx="504056" cy="19214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9155" y="3038004"/>
              <a:ext cx="570717" cy="424205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2616650"/>
              <a:ext cx="36066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92162" y="2333965"/>
              <a:ext cx="0" cy="27199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3" name="Straight Arrow Connector 21"/>
            <p:cNvCxnSpPr>
              <a:cxnSpLocks noChangeShapeType="1"/>
            </p:cNvCxnSpPr>
            <p:nvPr/>
          </p:nvCxnSpPr>
          <p:spPr bwMode="auto">
            <a:xfrm>
              <a:off x="5292080" y="2347156"/>
              <a:ext cx="24543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2816633"/>
              <a:ext cx="36066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92162" y="2803444"/>
              <a:ext cx="0" cy="77400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>
              <a:off x="5292080" y="3563448"/>
              <a:ext cx="24543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3028830" y="3829912"/>
              <a:ext cx="3384376" cy="282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图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Protected Flat Model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ontent Placeholder 2"/>
          <p:cNvSpPr>
            <a:spLocks noGrp="1"/>
          </p:cNvSpPr>
          <p:nvPr>
            <p:ph idx="4294967295"/>
          </p:nvPr>
        </p:nvSpPr>
        <p:spPr>
          <a:xfrm>
            <a:off x="1146348" y="3075806"/>
            <a:ext cx="7026052" cy="7920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基址（Base address）一直被存放在隐藏部分。直到选择子发生变化，才会更新基址内容（即新的段表项中的基址值）。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35496" y="214313"/>
            <a:ext cx="9073008" cy="4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27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 MMU – 段选择子（segment selector）中的隐藏部分</a:t>
            </a:r>
            <a:endParaRPr lang="zh-CN" altLang="en-US" sz="27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907704" y="1172776"/>
            <a:ext cx="4932000" cy="144016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6" name="Straight Arrow Connector 21"/>
          <p:cNvCxnSpPr>
            <a:cxnSpLocks noChangeShapeType="1"/>
          </p:cNvCxnSpPr>
          <p:nvPr/>
        </p:nvCxnSpPr>
        <p:spPr bwMode="auto">
          <a:xfrm flipH="1">
            <a:off x="1918068" y="1399074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Straight Arrow Connector 21"/>
          <p:cNvCxnSpPr>
            <a:cxnSpLocks noChangeShapeType="1"/>
          </p:cNvCxnSpPr>
          <p:nvPr/>
        </p:nvCxnSpPr>
        <p:spPr bwMode="auto">
          <a:xfrm flipH="1">
            <a:off x="1918068" y="1645920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Straight Arrow Connector 21"/>
          <p:cNvCxnSpPr>
            <a:cxnSpLocks noChangeShapeType="1"/>
          </p:cNvCxnSpPr>
          <p:nvPr/>
        </p:nvCxnSpPr>
        <p:spPr bwMode="auto">
          <a:xfrm flipH="1">
            <a:off x="1918068" y="1892856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Straight Arrow Connector 21"/>
          <p:cNvCxnSpPr>
            <a:cxnSpLocks noChangeShapeType="1"/>
          </p:cNvCxnSpPr>
          <p:nvPr/>
        </p:nvCxnSpPr>
        <p:spPr bwMode="auto">
          <a:xfrm flipH="1">
            <a:off x="1918068" y="2139702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2" name="Straight Arrow Connector 21"/>
          <p:cNvCxnSpPr>
            <a:cxnSpLocks noChangeShapeType="1"/>
          </p:cNvCxnSpPr>
          <p:nvPr/>
        </p:nvCxnSpPr>
        <p:spPr bwMode="auto">
          <a:xfrm flipH="1">
            <a:off x="1918068" y="2376364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 flipV="1">
            <a:off x="3553614" y="1162592"/>
            <a:ext cx="0" cy="1450344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3" name="Content Placeholder 2"/>
          <p:cNvSpPr>
            <a:spLocks noGrp="1"/>
          </p:cNvSpPr>
          <p:nvPr>
            <p:ph idx="4294967295"/>
          </p:nvPr>
        </p:nvSpPr>
        <p:spPr>
          <a:xfrm>
            <a:off x="2247106" y="915566"/>
            <a:ext cx="1152128" cy="2880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Visible Part</a:t>
            </a:r>
          </a:p>
        </p:txBody>
      </p:sp>
      <p:sp>
        <p:nvSpPr>
          <p:cNvPr id="134" name="矩形 133"/>
          <p:cNvSpPr/>
          <p:nvPr/>
        </p:nvSpPr>
        <p:spPr>
          <a:xfrm>
            <a:off x="1948890" y="1141954"/>
            <a:ext cx="1548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Content Placeholder 2"/>
          <p:cNvSpPr>
            <a:spLocks noGrp="1"/>
          </p:cNvSpPr>
          <p:nvPr>
            <p:ph idx="4294967295"/>
          </p:nvPr>
        </p:nvSpPr>
        <p:spPr>
          <a:xfrm>
            <a:off x="4474390" y="915566"/>
            <a:ext cx="1152128" cy="2880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Hidden Part</a:t>
            </a:r>
          </a:p>
        </p:txBody>
      </p:sp>
      <p:sp>
        <p:nvSpPr>
          <p:cNvPr id="137" name="矩形 136"/>
          <p:cNvSpPr/>
          <p:nvPr/>
        </p:nvSpPr>
        <p:spPr>
          <a:xfrm>
            <a:off x="3620748" y="1141954"/>
            <a:ext cx="31835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</a:t>
            </a:r>
            <a:r>
              <a:rPr lang="en-US" altLang="zh-CN" sz="12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Address,Limit,Access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Information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855708" y="1141954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855708" y="1388800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855708" y="1635736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855708" y="188258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855708" y="2129428"/>
            <a:ext cx="3624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855708" y="2376274"/>
            <a:ext cx="39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843808" y="2684944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图  </a:t>
            </a:r>
            <a:r>
              <a:rPr lang="en-US" altLang="zh-CN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Registers</a:t>
            </a:r>
            <a:endParaRPr lang="zh-CN" altLang="en-US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矩形 6"/>
          <p:cNvSpPr>
            <a:spLocks noChangeArrowheads="1"/>
          </p:cNvSpPr>
          <p:nvPr/>
        </p:nvSpPr>
        <p:spPr bwMode="auto">
          <a:xfrm>
            <a:off x="758825" y="307580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1090188"/>
            <a:ext cx="685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了解不同特权级的差别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103662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143000" y="1447378"/>
            <a:ext cx="685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了解当前CPU处在哪个特权级</a:t>
            </a: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785813" y="141603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865189" y="2093456"/>
            <a:ext cx="3421059" cy="736600"/>
          </a:xfrm>
          <a:prstGeom prst="rect">
            <a:avLst/>
          </a:prstGeom>
        </p:spPr>
        <p:txBody>
          <a:bodyPr anchor="t"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X86 特权级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143000" y="1817279"/>
            <a:ext cx="685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了解特权级切换</a:t>
            </a: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785813" y="178593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57270" y="214313"/>
            <a:ext cx="8496944" cy="47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hardware MMU – 建立 GDT tables (kernel init)</a:t>
            </a:r>
            <a:endParaRPr lang="zh-CN" altLang="en-US" sz="2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96066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4320603" y="977300"/>
            <a:ext cx="543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spc="-150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r>
              <a:rPr lang="en-US" altLang="zh-CN" sz="2000" b="1" spc="-150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(base </a:t>
            </a:r>
            <a:r>
              <a:rPr lang="en-US" altLang="zh-CN" sz="2000" b="1" spc="-15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 is -0xC0000000)</a:t>
            </a:r>
            <a:endParaRPr lang="zh-CN" altLang="en-US" sz="2000" b="1" spc="-150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96066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4326734" y="1749426"/>
            <a:ext cx="1496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96066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4325553" y="2525914"/>
            <a:ext cx="1484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96066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DS, ES, SS, etc.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4369081" y="3306043"/>
            <a:ext cx="1912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96066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4326734" y="4092000"/>
            <a:ext cx="1496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7468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7468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7468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7468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42382" y="214313"/>
            <a:ext cx="8496944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建立 GDT tables (bootloader)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95763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95763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95763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95763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 bit 0 in CR0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95763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7165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7165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7165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7165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312961" y="1018486"/>
            <a:ext cx="4317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(base address is 0x0)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312961" y="1762420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4312961" y="2542118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4312961" y="3312468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4312961" y="4125194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5" grpId="0" autoUpdateAnimBg="0"/>
      <p:bldP spid="37" grpId="0" autoUpdateAnimBg="0"/>
      <p:bldP spid="39" grpId="0" autoUpdateAnimBg="0"/>
      <p:bldP spid="4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4330" y="214313"/>
            <a:ext cx="8604448" cy="47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6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建立GDT tables (使能页机制 enable paging)</a:t>
            </a:r>
            <a:endParaRPr lang="zh-CN" altLang="en-US" sz="26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89703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89703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89703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89703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DS, ES, SS, etc.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89703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1105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1105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1105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1105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306901" y="1018486"/>
            <a:ext cx="38320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(base address is 0x0)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306901" y="1762420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4306901" y="2542118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4306901" y="3312468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4306901" y="4125194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796136" y="4253748"/>
            <a:ext cx="2776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Why bothering?!</a:t>
            </a:r>
            <a:endParaRPr lang="zh-CN" altLang="en-US" sz="24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5" grpId="0" autoUpdateAnimBg="0"/>
      <p:bldP spid="37" grpId="0" autoUpdateAnimBg="0"/>
      <p:bldP spid="39" grpId="0" autoUpdateAnimBg="0"/>
      <p:bldP spid="41" grpId="0" autoUpdateAnimBg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 MMU – 页机制概述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94042" y="2521140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21"/>
          <p:cNvCxnSpPr>
            <a:cxnSpLocks noChangeShapeType="1"/>
          </p:cNvCxnSpPr>
          <p:nvPr/>
        </p:nvCxnSpPr>
        <p:spPr bwMode="auto">
          <a:xfrm flipH="1">
            <a:off x="2123728" y="1790786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Arrow Connector 21"/>
          <p:cNvCxnSpPr>
            <a:cxnSpLocks noChangeShapeType="1"/>
          </p:cNvCxnSpPr>
          <p:nvPr/>
        </p:nvCxnSpPr>
        <p:spPr bwMode="auto">
          <a:xfrm flipH="1">
            <a:off x="2494132" y="3169212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" name="Straight Arrow Connector 21"/>
          <p:cNvCxnSpPr>
            <a:cxnSpLocks noChangeShapeType="1"/>
          </p:cNvCxnSpPr>
          <p:nvPr/>
        </p:nvCxnSpPr>
        <p:spPr bwMode="auto">
          <a:xfrm flipH="1">
            <a:off x="2494132" y="3364598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7" name="矩形 16"/>
          <p:cNvSpPr/>
          <p:nvPr/>
        </p:nvSpPr>
        <p:spPr bwMode="auto">
          <a:xfrm>
            <a:off x="2494042" y="3693916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4191412" y="2294842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Arrow Connector 21"/>
          <p:cNvCxnSpPr>
            <a:cxnSpLocks noChangeShapeType="1"/>
          </p:cNvCxnSpPr>
          <p:nvPr/>
        </p:nvCxnSpPr>
        <p:spPr bwMode="auto">
          <a:xfrm>
            <a:off x="4191411" y="2850358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Straight Arrow Connector 21"/>
          <p:cNvCxnSpPr>
            <a:cxnSpLocks noChangeShapeType="1"/>
          </p:cNvCxnSpPr>
          <p:nvPr/>
        </p:nvCxnSpPr>
        <p:spPr bwMode="auto">
          <a:xfrm>
            <a:off x="4191411" y="3045744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29" name="矩形 28"/>
          <p:cNvSpPr/>
          <p:nvPr/>
        </p:nvSpPr>
        <p:spPr bwMode="auto">
          <a:xfrm>
            <a:off x="5898966" y="1862794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Arrow Connector 21"/>
          <p:cNvCxnSpPr>
            <a:cxnSpLocks noChangeShapeType="1"/>
          </p:cNvCxnSpPr>
          <p:nvPr/>
        </p:nvCxnSpPr>
        <p:spPr bwMode="auto">
          <a:xfrm>
            <a:off x="5898965" y="2099366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31" name="Straight Arrow Connector 21"/>
          <p:cNvCxnSpPr>
            <a:cxnSpLocks noChangeShapeType="1"/>
          </p:cNvCxnSpPr>
          <p:nvPr/>
        </p:nvCxnSpPr>
        <p:spPr bwMode="auto">
          <a:xfrm>
            <a:off x="5898965" y="2294752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37" name="矩形 36"/>
          <p:cNvSpPr/>
          <p:nvPr/>
        </p:nvSpPr>
        <p:spPr bwMode="auto">
          <a:xfrm>
            <a:off x="3347864" y="1214722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8" name="Straight Arrow Connector 21"/>
          <p:cNvCxnSpPr>
            <a:cxnSpLocks noChangeShapeType="1"/>
          </p:cNvCxnSpPr>
          <p:nvPr/>
        </p:nvCxnSpPr>
        <p:spPr bwMode="auto">
          <a:xfrm rot="5400000">
            <a:off x="4990358" y="1322722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Straight Arrow Connector 21"/>
          <p:cNvCxnSpPr>
            <a:cxnSpLocks noChangeShapeType="1"/>
          </p:cNvCxnSpPr>
          <p:nvPr/>
        </p:nvCxnSpPr>
        <p:spPr bwMode="auto">
          <a:xfrm rot="5400000">
            <a:off x="4043102" y="1322722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Straight Arrow Connector 21"/>
          <p:cNvCxnSpPr>
            <a:cxnSpLocks noChangeShapeType="1"/>
          </p:cNvCxnSpPr>
          <p:nvPr/>
        </p:nvCxnSpPr>
        <p:spPr bwMode="auto">
          <a:xfrm flipV="1">
            <a:off x="2133776" y="1780738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21"/>
          <p:cNvCxnSpPr>
            <a:cxnSpLocks noChangeShapeType="1"/>
          </p:cNvCxnSpPr>
          <p:nvPr/>
        </p:nvCxnSpPr>
        <p:spPr bwMode="auto">
          <a:xfrm flipH="1">
            <a:off x="2123728" y="3265525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47" name="Straight Arrow Connector 21"/>
          <p:cNvCxnSpPr>
            <a:cxnSpLocks noChangeShapeType="1"/>
          </p:cNvCxnSpPr>
          <p:nvPr/>
        </p:nvCxnSpPr>
        <p:spPr bwMode="auto">
          <a:xfrm flipV="1">
            <a:off x="3809497" y="1430746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Straight Arrow Connector 21"/>
          <p:cNvCxnSpPr>
            <a:cxnSpLocks noChangeShapeType="1"/>
          </p:cNvCxnSpPr>
          <p:nvPr/>
        </p:nvCxnSpPr>
        <p:spPr bwMode="auto">
          <a:xfrm flipH="1">
            <a:off x="3913880" y="1956190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Straight Arrow Connector 21"/>
          <p:cNvCxnSpPr>
            <a:cxnSpLocks noChangeShapeType="1"/>
          </p:cNvCxnSpPr>
          <p:nvPr/>
        </p:nvCxnSpPr>
        <p:spPr bwMode="auto">
          <a:xfrm flipV="1">
            <a:off x="3923928" y="1945496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Straight Arrow Connector 21"/>
          <p:cNvCxnSpPr>
            <a:cxnSpLocks noChangeShapeType="1"/>
          </p:cNvCxnSpPr>
          <p:nvPr/>
        </p:nvCxnSpPr>
        <p:spPr bwMode="auto">
          <a:xfrm flipH="1">
            <a:off x="3923928" y="2942914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52" name="Straight Arrow Connector 21"/>
          <p:cNvCxnSpPr>
            <a:cxnSpLocks noChangeShapeType="1"/>
          </p:cNvCxnSpPr>
          <p:nvPr/>
        </p:nvCxnSpPr>
        <p:spPr bwMode="auto">
          <a:xfrm flipV="1">
            <a:off x="4644008" y="1430746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8" name="Straight Arrow Connector 21"/>
          <p:cNvCxnSpPr>
            <a:cxnSpLocks noChangeShapeType="1"/>
          </p:cNvCxnSpPr>
          <p:nvPr/>
        </p:nvCxnSpPr>
        <p:spPr bwMode="auto">
          <a:xfrm flipV="1">
            <a:off x="5641426" y="1430746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9" name="Straight Arrow Connector 21"/>
          <p:cNvCxnSpPr>
            <a:cxnSpLocks noChangeShapeType="1"/>
          </p:cNvCxnSpPr>
          <p:nvPr/>
        </p:nvCxnSpPr>
        <p:spPr bwMode="auto">
          <a:xfrm flipH="1">
            <a:off x="5627589" y="2180058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61" name="Straight Arrow Connector 21"/>
          <p:cNvCxnSpPr>
            <a:cxnSpLocks noChangeShapeType="1"/>
          </p:cNvCxnSpPr>
          <p:nvPr/>
        </p:nvCxnSpPr>
        <p:spPr bwMode="auto">
          <a:xfrm flipH="1">
            <a:off x="5436096" y="2948261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63" name="Straight Arrow Connector 21"/>
          <p:cNvCxnSpPr>
            <a:cxnSpLocks noChangeShapeType="1"/>
          </p:cNvCxnSpPr>
          <p:nvPr/>
        </p:nvCxnSpPr>
        <p:spPr bwMode="auto">
          <a:xfrm flipH="1">
            <a:off x="5569420" y="1596150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6" name="Straight Arrow Connector 21"/>
          <p:cNvCxnSpPr>
            <a:cxnSpLocks noChangeShapeType="1"/>
          </p:cNvCxnSpPr>
          <p:nvPr/>
        </p:nvCxnSpPr>
        <p:spPr bwMode="auto">
          <a:xfrm flipH="1">
            <a:off x="3851920" y="2100206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7" name="Straight Arrow Connector 21"/>
          <p:cNvCxnSpPr>
            <a:cxnSpLocks noChangeShapeType="1"/>
          </p:cNvCxnSpPr>
          <p:nvPr/>
        </p:nvCxnSpPr>
        <p:spPr bwMode="auto">
          <a:xfrm flipH="1">
            <a:off x="2062414" y="2121594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Arrow Connector 21"/>
          <p:cNvCxnSpPr>
            <a:cxnSpLocks noChangeShapeType="1"/>
          </p:cNvCxnSpPr>
          <p:nvPr/>
        </p:nvCxnSpPr>
        <p:spPr bwMode="auto">
          <a:xfrm flipH="1">
            <a:off x="2057067" y="3583142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9" name="Straight Arrow Connector 21"/>
          <p:cNvCxnSpPr>
            <a:cxnSpLocks noChangeShapeType="1"/>
          </p:cNvCxnSpPr>
          <p:nvPr/>
        </p:nvCxnSpPr>
        <p:spPr bwMode="auto">
          <a:xfrm flipH="1">
            <a:off x="3851920" y="3185673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Straight Arrow Connector 21"/>
          <p:cNvCxnSpPr>
            <a:cxnSpLocks noChangeShapeType="1"/>
          </p:cNvCxnSpPr>
          <p:nvPr/>
        </p:nvCxnSpPr>
        <p:spPr bwMode="auto">
          <a:xfrm flipH="1">
            <a:off x="5569420" y="2870906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Straight Arrow Connector 21"/>
          <p:cNvCxnSpPr>
            <a:cxnSpLocks noChangeShapeType="1"/>
          </p:cNvCxnSpPr>
          <p:nvPr/>
        </p:nvCxnSpPr>
        <p:spPr bwMode="auto">
          <a:xfrm flipH="1">
            <a:off x="3635896" y="3263028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 flipH="1">
            <a:off x="2123728" y="3505787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4" name="Straight Arrow Connector 21"/>
          <p:cNvCxnSpPr>
            <a:cxnSpLocks noChangeShapeType="1"/>
          </p:cNvCxnSpPr>
          <p:nvPr/>
        </p:nvCxnSpPr>
        <p:spPr bwMode="auto">
          <a:xfrm flipV="1">
            <a:off x="2133776" y="3518978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6" name="Straight Arrow Connector 21"/>
          <p:cNvCxnSpPr>
            <a:cxnSpLocks noChangeShapeType="1"/>
          </p:cNvCxnSpPr>
          <p:nvPr/>
        </p:nvCxnSpPr>
        <p:spPr bwMode="auto">
          <a:xfrm flipH="1">
            <a:off x="2123728" y="3833745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27578" y="802552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347864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854355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112371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5207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040971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984778" y="980236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296105" y="1188756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346037" y="1188756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319661" y="1188756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432009" y="2257694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620369" y="159536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888393" y="1595365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59638" y="2082669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15719" y="2035919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892418" y="2093687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719406" y="328330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24594" y="2966513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69671" y="2825252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463760" y="3156676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866813" y="3189820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094973" y="211094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100724" y="35625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296104" y="4122006"/>
            <a:ext cx="5022869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图   基于页机制的地址转换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585738" y="3714275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4355886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4355886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1985412"/>
            <a:ext cx="874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4355886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1985412"/>
            <a:ext cx="8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  <a:endParaRPr lang="zh-CN" altLang="en-US" sz="1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4355886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  <a:endParaRPr lang="zh-CN" altLang="en-US" sz="1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4355886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  <a:endParaRPr lang="zh-CN" altLang="en-US" sz="1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  <a:endParaRPr lang="zh-CN" altLang="en-US" sz="1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4355886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  <a:endParaRPr lang="zh-CN" altLang="en-US" sz="1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  <a:endParaRPr lang="zh-CN" altLang="en-US" sz="1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857515" y="214313"/>
            <a:ext cx="37861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 简介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flipV="1">
            <a:off x="3989612" y="1051197"/>
            <a:ext cx="2363576" cy="2363576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4287608" y="1349193"/>
            <a:ext cx="1779828" cy="1779828"/>
          </a:xfrm>
          <a:prstGeom prst="ellipse">
            <a:avLst/>
          </a:prstGeom>
          <a:gradFill>
            <a:gsLst>
              <a:gs pos="100000">
                <a:srgbClr val="FFF9B1"/>
              </a:gs>
              <a:gs pos="0">
                <a:srgbClr val="FDD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V="1">
            <a:off x="4573360" y="1634945"/>
            <a:ext cx="1208324" cy="1208324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4859112" y="1909811"/>
            <a:ext cx="636820" cy="63682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2792636" y="3662881"/>
            <a:ext cx="157163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 flipH="1" flipV="1">
            <a:off x="2727333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 flipH="1" flipV="1">
            <a:off x="4287493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 flipH="1" flipV="1">
            <a:off x="3764776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5400000" flipH="1" flipV="1">
            <a:off x="3255912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25920" y="814375"/>
            <a:ext cx="1394109" cy="28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Protection Rings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38007" y="2354246"/>
            <a:ext cx="1460096" cy="3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Operating System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632271" y="2494037"/>
            <a:ext cx="1309268" cy="25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Services (Device </a:t>
            </a:r>
            <a:r>
              <a:rPr lang="en-US" altLang="zh-CN" sz="1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Drivers,Etc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867946" y="2905899"/>
            <a:ext cx="1045317" cy="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Applications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00298" y="3269115"/>
            <a:ext cx="809647" cy="29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Highest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065146" y="3276090"/>
            <a:ext cx="809647" cy="29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Lowest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15660" y="3722437"/>
            <a:ext cx="1390904" cy="26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  Levels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72736" y="2131762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0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545536" y="3996295"/>
            <a:ext cx="2807651" cy="27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图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Protection Rings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874416" y="2103331"/>
            <a:ext cx="1187778" cy="47134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3883843" y="2602952"/>
            <a:ext cx="1018095" cy="1588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3912124" y="2602952"/>
            <a:ext cx="886119" cy="301659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>
            <a:off x="3883843" y="3046012"/>
            <a:ext cx="1018095" cy="160255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886796" y="1807494"/>
            <a:ext cx="988757" cy="57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Operating System Kernel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2066932" y="4373744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Linux 和 uCore 只使用 ring 0 and ring 3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1691680" y="4388824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 bwMode="auto">
          <a:xfrm>
            <a:off x="4872736" y="2558876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1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>
            <a:off x="4872736" y="2858916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2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Content Placeholder 2"/>
          <p:cNvSpPr txBox="1">
            <a:spLocks/>
          </p:cNvSpPr>
          <p:nvPr/>
        </p:nvSpPr>
        <p:spPr bwMode="auto">
          <a:xfrm>
            <a:off x="4872736" y="3135143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3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4355886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  <a:endParaRPr lang="zh-CN" altLang="en-US" sz="1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  <a:endParaRPr lang="zh-CN" altLang="en-US" sz="1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5"/>
          <p:cNvSpPr txBox="1">
            <a:spLocks noChangeArrowheads="1"/>
          </p:cNvSpPr>
          <p:nvPr/>
        </p:nvSpPr>
        <p:spPr bwMode="auto">
          <a:xfrm>
            <a:off x="5878598" y="2561386"/>
            <a:ext cx="1717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0x22333567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4355886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Linear 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4-KByte Page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Page 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  <a:endParaRPr lang="zh-CN" altLang="en-US" sz="1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  <a:endParaRPr lang="zh-CN" altLang="en-US" sz="1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5"/>
          <p:cNvSpPr txBox="1">
            <a:spLocks noChangeArrowheads="1"/>
          </p:cNvSpPr>
          <p:nvPr/>
        </p:nvSpPr>
        <p:spPr bwMode="auto">
          <a:xfrm>
            <a:off x="5878598" y="2561386"/>
            <a:ext cx="1717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0x22333567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1"/>
          <p:cNvSpPr txBox="1">
            <a:spLocks noChangeArrowheads="1"/>
          </p:cNvSpPr>
          <p:nvPr/>
        </p:nvSpPr>
        <p:spPr bwMode="auto">
          <a:xfrm>
            <a:off x="1333211" y="4551127"/>
            <a:ext cx="6563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在页表项中存放的地址内容是线性地址（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linear addresses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756116" y="214313"/>
            <a:ext cx="82089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页表项（page table entries）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799783" y="3225738"/>
            <a:ext cx="3234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R/W: 1 if this page is writable</a:t>
            </a:r>
          </a:p>
        </p:txBody>
      </p:sp>
      <p:sp>
        <p:nvSpPr>
          <p:cNvPr id="128" name="矩形 6"/>
          <p:cNvSpPr>
            <a:spLocks noChangeArrowheads="1"/>
          </p:cNvSpPr>
          <p:nvPr/>
        </p:nvSpPr>
        <p:spPr bwMode="auto">
          <a:xfrm>
            <a:off x="1470776" y="3234098"/>
            <a:ext cx="391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18" name="Rectangle 3"/>
          <p:cNvSpPr>
            <a:spLocks noChangeArrowheads="1"/>
          </p:cNvSpPr>
          <p:nvPr/>
        </p:nvSpPr>
        <p:spPr bwMode="auto">
          <a:xfrm>
            <a:off x="698825" y="-740618"/>
            <a:ext cx="5966914" cy="402031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799783" y="3497182"/>
            <a:ext cx="42625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U/S: 1 if this page is accessible in ring 3</a:t>
            </a:r>
          </a:p>
        </p:txBody>
      </p:sp>
      <p:sp>
        <p:nvSpPr>
          <p:cNvPr id="120" name="矩形 6"/>
          <p:cNvSpPr>
            <a:spLocks noChangeArrowheads="1"/>
          </p:cNvSpPr>
          <p:nvPr/>
        </p:nvSpPr>
        <p:spPr bwMode="auto">
          <a:xfrm>
            <a:off x="1470776" y="3505542"/>
            <a:ext cx="391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21" name="Text Box 4"/>
          <p:cNvSpPr txBox="1">
            <a:spLocks noChangeArrowheads="1"/>
          </p:cNvSpPr>
          <p:nvPr/>
        </p:nvSpPr>
        <p:spPr bwMode="auto">
          <a:xfrm>
            <a:off x="1799783" y="3796336"/>
            <a:ext cx="3755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A: 1 if this page has been accessed</a:t>
            </a:r>
          </a:p>
        </p:txBody>
      </p:sp>
      <p:sp>
        <p:nvSpPr>
          <p:cNvPr id="122" name="矩形 6"/>
          <p:cNvSpPr>
            <a:spLocks noChangeArrowheads="1"/>
          </p:cNvSpPr>
          <p:nvPr/>
        </p:nvSpPr>
        <p:spPr bwMode="auto">
          <a:xfrm>
            <a:off x="1470776" y="3804696"/>
            <a:ext cx="391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1799783" y="4089834"/>
            <a:ext cx="3388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You may ignore others for now</a:t>
            </a:r>
          </a:p>
        </p:txBody>
      </p:sp>
      <p:sp>
        <p:nvSpPr>
          <p:cNvPr id="124" name="矩形 6"/>
          <p:cNvSpPr>
            <a:spLocks noChangeArrowheads="1"/>
          </p:cNvSpPr>
          <p:nvPr/>
        </p:nvSpPr>
        <p:spPr bwMode="auto">
          <a:xfrm>
            <a:off x="1470776" y="4098194"/>
            <a:ext cx="391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278" name="Text Box 4"/>
          <p:cNvSpPr txBox="1">
            <a:spLocks noChangeArrowheads="1"/>
          </p:cNvSpPr>
          <p:nvPr/>
        </p:nvSpPr>
        <p:spPr bwMode="auto">
          <a:xfrm>
            <a:off x="2844793" y="4553349"/>
            <a:ext cx="4137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图  页目录项和页表项的结构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71028" y="1012195"/>
            <a:ext cx="5141323" cy="2138263"/>
            <a:chOff x="1771028" y="1012195"/>
            <a:chExt cx="5141323" cy="2138263"/>
          </a:xfrm>
        </p:grpSpPr>
        <p:sp>
          <p:nvSpPr>
            <p:cNvPr id="125" name="矩形 124"/>
            <p:cNvSpPr/>
            <p:nvPr/>
          </p:nvSpPr>
          <p:spPr bwMode="auto">
            <a:xfrm>
              <a:off x="1799783" y="1044187"/>
              <a:ext cx="5112568" cy="20882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165199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487737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819022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141560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478596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815632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425548" y="1026934"/>
              <a:ext cx="0" cy="211257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265943" y="1481986"/>
              <a:ext cx="0" cy="342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977276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559091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709099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73420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17436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61452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693966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843733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999251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1765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697356" y="1032685"/>
              <a:ext cx="0" cy="111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699717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843733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999251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70199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17436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79171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1765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275781" y="1487737"/>
              <a:ext cx="0" cy="163318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97727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83901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129435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5397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41571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70613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11593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97767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26809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692634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554369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4793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401847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11681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197854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268970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41507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27681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56723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98299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84473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2079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8253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7295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27578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751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5" name="Text Box 4"/>
            <p:cNvSpPr txBox="1">
              <a:spLocks noChangeArrowheads="1"/>
            </p:cNvSpPr>
            <p:nvPr/>
          </p:nvSpPr>
          <p:spPr bwMode="auto">
            <a:xfrm>
              <a:off x="2640634" y="1208452"/>
              <a:ext cx="119135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page directory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6" name="Text Box 4"/>
            <p:cNvSpPr txBox="1">
              <a:spLocks noChangeArrowheads="1"/>
            </p:cNvSpPr>
            <p:nvPr/>
          </p:nvSpPr>
          <p:spPr bwMode="auto">
            <a:xfrm>
              <a:off x="3651983" y="1182452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7" name="Text Box 4"/>
            <p:cNvSpPr txBox="1">
              <a:spLocks noChangeArrowheads="1"/>
            </p:cNvSpPr>
            <p:nvPr/>
          </p:nvSpPr>
          <p:spPr bwMode="auto">
            <a:xfrm>
              <a:off x="4958316" y="1208452"/>
              <a:ext cx="48763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8" name="Text Box 4"/>
            <p:cNvSpPr txBox="1">
              <a:spLocks noChangeArrowheads="1"/>
            </p:cNvSpPr>
            <p:nvPr/>
          </p:nvSpPr>
          <p:spPr bwMode="auto">
            <a:xfrm>
              <a:off x="1771028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9" name="Text Box 4"/>
            <p:cNvSpPr txBox="1">
              <a:spLocks noChangeArrowheads="1"/>
            </p:cNvSpPr>
            <p:nvPr/>
          </p:nvSpPr>
          <p:spPr bwMode="auto">
            <a:xfrm>
              <a:off x="1915044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0" name="Text Box 4"/>
            <p:cNvSpPr txBox="1">
              <a:spLocks noChangeArrowheads="1"/>
            </p:cNvSpPr>
            <p:nvPr/>
          </p:nvSpPr>
          <p:spPr bwMode="auto">
            <a:xfrm>
              <a:off x="2059060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1" name="Text Box 4"/>
            <p:cNvSpPr txBox="1">
              <a:spLocks noChangeArrowheads="1"/>
            </p:cNvSpPr>
            <p:nvPr/>
          </p:nvSpPr>
          <p:spPr bwMode="auto">
            <a:xfrm>
              <a:off x="2197325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2" name="Text Box 4"/>
            <p:cNvSpPr txBox="1">
              <a:spLocks noChangeArrowheads="1"/>
            </p:cNvSpPr>
            <p:nvPr/>
          </p:nvSpPr>
          <p:spPr bwMode="auto">
            <a:xfrm>
              <a:off x="2341341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3" name="Text Box 4"/>
            <p:cNvSpPr txBox="1">
              <a:spLocks noChangeArrowheads="1"/>
            </p:cNvSpPr>
            <p:nvPr/>
          </p:nvSpPr>
          <p:spPr bwMode="auto">
            <a:xfrm>
              <a:off x="2485357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4" name="Text Box 4"/>
            <p:cNvSpPr txBox="1">
              <a:spLocks noChangeArrowheads="1"/>
            </p:cNvSpPr>
            <p:nvPr/>
          </p:nvSpPr>
          <p:spPr bwMode="auto">
            <a:xfrm>
              <a:off x="2629373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5" name="Text Box 4"/>
            <p:cNvSpPr txBox="1">
              <a:spLocks noChangeArrowheads="1"/>
            </p:cNvSpPr>
            <p:nvPr/>
          </p:nvSpPr>
          <p:spPr bwMode="auto">
            <a:xfrm>
              <a:off x="2767638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6" name="Text Box 4"/>
            <p:cNvSpPr txBox="1">
              <a:spLocks noChangeArrowheads="1"/>
            </p:cNvSpPr>
            <p:nvPr/>
          </p:nvSpPr>
          <p:spPr bwMode="auto">
            <a:xfrm>
              <a:off x="2915844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7" name="Text Box 4"/>
            <p:cNvSpPr txBox="1">
              <a:spLocks noChangeArrowheads="1"/>
            </p:cNvSpPr>
            <p:nvPr/>
          </p:nvSpPr>
          <p:spPr bwMode="auto">
            <a:xfrm>
              <a:off x="3064176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8" name="Text Box 4"/>
            <p:cNvSpPr txBox="1">
              <a:spLocks noChangeArrowheads="1"/>
            </p:cNvSpPr>
            <p:nvPr/>
          </p:nvSpPr>
          <p:spPr bwMode="auto">
            <a:xfrm>
              <a:off x="3199686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9" name="Text Box 4"/>
            <p:cNvSpPr txBox="1">
              <a:spLocks noChangeArrowheads="1"/>
            </p:cNvSpPr>
            <p:nvPr/>
          </p:nvSpPr>
          <p:spPr bwMode="auto">
            <a:xfrm>
              <a:off x="3337951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0" name="Text Box 4"/>
            <p:cNvSpPr txBox="1">
              <a:spLocks noChangeArrowheads="1"/>
            </p:cNvSpPr>
            <p:nvPr/>
          </p:nvSpPr>
          <p:spPr bwMode="auto">
            <a:xfrm>
              <a:off x="3487718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1" name="Text Box 4"/>
            <p:cNvSpPr txBox="1">
              <a:spLocks noChangeArrowheads="1"/>
            </p:cNvSpPr>
            <p:nvPr/>
          </p:nvSpPr>
          <p:spPr bwMode="auto">
            <a:xfrm>
              <a:off x="3625983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2" name="Text Box 4"/>
            <p:cNvSpPr txBox="1">
              <a:spLocks noChangeArrowheads="1"/>
            </p:cNvSpPr>
            <p:nvPr/>
          </p:nvSpPr>
          <p:spPr bwMode="auto">
            <a:xfrm>
              <a:off x="3768438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3" name="Text Box 4"/>
            <p:cNvSpPr txBox="1">
              <a:spLocks noChangeArrowheads="1"/>
            </p:cNvSpPr>
            <p:nvPr/>
          </p:nvSpPr>
          <p:spPr bwMode="auto">
            <a:xfrm>
              <a:off x="3912454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4" name="Text Box 4"/>
            <p:cNvSpPr txBox="1">
              <a:spLocks noChangeArrowheads="1"/>
            </p:cNvSpPr>
            <p:nvPr/>
          </p:nvSpPr>
          <p:spPr bwMode="auto">
            <a:xfrm>
              <a:off x="4058031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5" name="Text Box 4"/>
            <p:cNvSpPr txBox="1">
              <a:spLocks noChangeArrowheads="1"/>
            </p:cNvSpPr>
            <p:nvPr/>
          </p:nvSpPr>
          <p:spPr bwMode="auto">
            <a:xfrm>
              <a:off x="4200486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6" name="Text Box 4"/>
            <p:cNvSpPr txBox="1">
              <a:spLocks noChangeArrowheads="1"/>
            </p:cNvSpPr>
            <p:nvPr/>
          </p:nvSpPr>
          <p:spPr bwMode="auto">
            <a:xfrm>
              <a:off x="4346063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7" name="Text Box 4"/>
            <p:cNvSpPr txBox="1">
              <a:spLocks noChangeArrowheads="1"/>
            </p:cNvSpPr>
            <p:nvPr/>
          </p:nvSpPr>
          <p:spPr bwMode="auto">
            <a:xfrm>
              <a:off x="4488518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8" name="Text Box 4"/>
            <p:cNvSpPr txBox="1">
              <a:spLocks noChangeArrowheads="1"/>
            </p:cNvSpPr>
            <p:nvPr/>
          </p:nvSpPr>
          <p:spPr bwMode="auto">
            <a:xfrm>
              <a:off x="4628344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9" name="Text Box 4"/>
            <p:cNvSpPr txBox="1">
              <a:spLocks noChangeArrowheads="1"/>
            </p:cNvSpPr>
            <p:nvPr/>
          </p:nvSpPr>
          <p:spPr bwMode="auto">
            <a:xfrm>
              <a:off x="4763613" y="1012195"/>
              <a:ext cx="28084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0" name="Text Box 4"/>
            <p:cNvSpPr txBox="1">
              <a:spLocks noChangeArrowheads="1"/>
            </p:cNvSpPr>
            <p:nvPr/>
          </p:nvSpPr>
          <p:spPr bwMode="auto">
            <a:xfrm>
              <a:off x="4945131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1" name="Text Box 4"/>
            <p:cNvSpPr txBox="1">
              <a:spLocks noChangeArrowheads="1"/>
            </p:cNvSpPr>
            <p:nvPr/>
          </p:nvSpPr>
          <p:spPr bwMode="auto">
            <a:xfrm>
              <a:off x="5083396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2" name="Text Box 4"/>
            <p:cNvSpPr txBox="1">
              <a:spLocks noChangeArrowheads="1"/>
            </p:cNvSpPr>
            <p:nvPr/>
          </p:nvSpPr>
          <p:spPr bwMode="auto">
            <a:xfrm>
              <a:off x="5233163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3" name="Text Box 4"/>
            <p:cNvSpPr txBox="1">
              <a:spLocks noChangeArrowheads="1"/>
            </p:cNvSpPr>
            <p:nvPr/>
          </p:nvSpPr>
          <p:spPr bwMode="auto">
            <a:xfrm>
              <a:off x="5371428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4" name="Text Box 4"/>
            <p:cNvSpPr txBox="1">
              <a:spLocks noChangeArrowheads="1"/>
            </p:cNvSpPr>
            <p:nvPr/>
          </p:nvSpPr>
          <p:spPr bwMode="auto">
            <a:xfrm>
              <a:off x="5521195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" name="Text Box 4"/>
            <p:cNvSpPr txBox="1">
              <a:spLocks noChangeArrowheads="1"/>
            </p:cNvSpPr>
            <p:nvPr/>
          </p:nvSpPr>
          <p:spPr bwMode="auto">
            <a:xfrm>
              <a:off x="5653709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6" name="Text Box 4"/>
            <p:cNvSpPr txBox="1">
              <a:spLocks noChangeArrowheads="1"/>
            </p:cNvSpPr>
            <p:nvPr/>
          </p:nvSpPr>
          <p:spPr bwMode="auto">
            <a:xfrm>
              <a:off x="5797725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7" name="Text Box 4"/>
            <p:cNvSpPr txBox="1">
              <a:spLocks noChangeArrowheads="1"/>
            </p:cNvSpPr>
            <p:nvPr/>
          </p:nvSpPr>
          <p:spPr bwMode="auto">
            <a:xfrm>
              <a:off x="5941741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8" name="Text Box 4"/>
            <p:cNvSpPr txBox="1">
              <a:spLocks noChangeArrowheads="1"/>
            </p:cNvSpPr>
            <p:nvPr/>
          </p:nvSpPr>
          <p:spPr bwMode="auto">
            <a:xfrm>
              <a:off x="6094263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9" name="Text Box 4"/>
            <p:cNvSpPr txBox="1">
              <a:spLocks noChangeArrowheads="1"/>
            </p:cNvSpPr>
            <p:nvPr/>
          </p:nvSpPr>
          <p:spPr bwMode="auto">
            <a:xfrm>
              <a:off x="6232528" y="1012195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0" name="Text Box 4"/>
            <p:cNvSpPr txBox="1">
              <a:spLocks noChangeArrowheads="1"/>
            </p:cNvSpPr>
            <p:nvPr/>
          </p:nvSpPr>
          <p:spPr bwMode="auto">
            <a:xfrm>
              <a:off x="5670962" y="1147946"/>
              <a:ext cx="144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1" name="Text Box 4"/>
            <p:cNvSpPr txBox="1">
              <a:spLocks noChangeArrowheads="1"/>
            </p:cNvSpPr>
            <p:nvPr/>
          </p:nvSpPr>
          <p:spPr bwMode="auto">
            <a:xfrm>
              <a:off x="5762978" y="119970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2" name="Text Box 4"/>
            <p:cNvSpPr txBox="1">
              <a:spLocks noChangeArrowheads="1"/>
            </p:cNvSpPr>
            <p:nvPr/>
          </p:nvSpPr>
          <p:spPr bwMode="auto">
            <a:xfrm>
              <a:off x="5964745" y="1208452"/>
              <a:ext cx="48763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3" name="Text Box 4"/>
            <p:cNvSpPr txBox="1">
              <a:spLocks noChangeArrowheads="1"/>
            </p:cNvSpPr>
            <p:nvPr/>
          </p:nvSpPr>
          <p:spPr bwMode="auto">
            <a:xfrm>
              <a:off x="6477548" y="1208452"/>
              <a:ext cx="33855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CR3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4" name="Text Box 4"/>
            <p:cNvSpPr txBox="1">
              <a:spLocks noChangeArrowheads="1"/>
            </p:cNvSpPr>
            <p:nvPr/>
          </p:nvSpPr>
          <p:spPr bwMode="auto">
            <a:xfrm>
              <a:off x="2061815" y="1496484"/>
              <a:ext cx="9957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Bits 31:22 of address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of 2MB page frame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5" name="Text Box 4"/>
            <p:cNvSpPr txBox="1">
              <a:spLocks noChangeArrowheads="1"/>
            </p:cNvSpPr>
            <p:nvPr/>
          </p:nvSpPr>
          <p:spPr bwMode="auto">
            <a:xfrm>
              <a:off x="3321216" y="1496484"/>
              <a:ext cx="6303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Reserved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(must be 0)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6" name="Text Box 4"/>
            <p:cNvSpPr txBox="1">
              <a:spLocks noChangeArrowheads="1"/>
            </p:cNvSpPr>
            <p:nvPr/>
          </p:nvSpPr>
          <p:spPr bwMode="auto">
            <a:xfrm>
              <a:off x="3925517" y="1496484"/>
              <a:ext cx="6719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Bits 39:32 of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address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7" name="Text Box 4"/>
            <p:cNvSpPr txBox="1">
              <a:spLocks noChangeArrowheads="1"/>
            </p:cNvSpPr>
            <p:nvPr/>
          </p:nvSpPr>
          <p:spPr bwMode="auto">
            <a:xfrm>
              <a:off x="4311557" y="1568492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8" name="Text Box 4"/>
            <p:cNvSpPr txBox="1">
              <a:spLocks noChangeArrowheads="1"/>
            </p:cNvSpPr>
            <p:nvPr/>
          </p:nvSpPr>
          <p:spPr bwMode="auto">
            <a:xfrm>
              <a:off x="4504336" y="1476235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9" name="Text Box 4"/>
            <p:cNvSpPr txBox="1">
              <a:spLocks noChangeArrowheads="1"/>
            </p:cNvSpPr>
            <p:nvPr/>
          </p:nvSpPr>
          <p:spPr bwMode="auto">
            <a:xfrm>
              <a:off x="4662850" y="1545488"/>
              <a:ext cx="48763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0" name="Text Box 4"/>
            <p:cNvSpPr txBox="1">
              <a:spLocks noChangeArrowheads="1"/>
            </p:cNvSpPr>
            <p:nvPr/>
          </p:nvSpPr>
          <p:spPr bwMode="auto">
            <a:xfrm>
              <a:off x="5080400" y="1548243"/>
              <a:ext cx="2439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1" name="Text Box 4"/>
            <p:cNvSpPr txBox="1">
              <a:spLocks noChangeArrowheads="1"/>
            </p:cNvSpPr>
            <p:nvPr/>
          </p:nvSpPr>
          <p:spPr bwMode="auto">
            <a:xfrm>
              <a:off x="5235918" y="1548243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u="sng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u="sng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2" name="Text Box 4"/>
            <p:cNvSpPr txBox="1">
              <a:spLocks noChangeArrowheads="1"/>
            </p:cNvSpPr>
            <p:nvPr/>
          </p:nvSpPr>
          <p:spPr bwMode="auto">
            <a:xfrm>
              <a:off x="5371428" y="1548243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3" name="Text Box 4"/>
            <p:cNvSpPr txBox="1">
              <a:spLocks noChangeArrowheads="1"/>
            </p:cNvSpPr>
            <p:nvPr/>
          </p:nvSpPr>
          <p:spPr bwMode="auto">
            <a:xfrm>
              <a:off x="5518440" y="1548243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4" name="Text Box 4"/>
            <p:cNvSpPr txBox="1">
              <a:spLocks noChangeArrowheads="1"/>
            </p:cNvSpPr>
            <p:nvPr/>
          </p:nvSpPr>
          <p:spPr bwMode="auto">
            <a:xfrm>
              <a:off x="5518199" y="1879528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5" name="Text Box 4"/>
            <p:cNvSpPr txBox="1">
              <a:spLocks noChangeArrowheads="1"/>
            </p:cNvSpPr>
            <p:nvPr/>
          </p:nvSpPr>
          <p:spPr bwMode="auto">
            <a:xfrm>
              <a:off x="5235918" y="1873777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u="sng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600" b="1" u="sng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6" name="Text Box 4"/>
            <p:cNvSpPr txBox="1">
              <a:spLocks noChangeArrowheads="1"/>
            </p:cNvSpPr>
            <p:nvPr/>
          </p:nvSpPr>
          <p:spPr bwMode="auto">
            <a:xfrm>
              <a:off x="5762978" y="150223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7" name="Text Box 4"/>
            <p:cNvSpPr txBox="1">
              <a:spLocks noChangeArrowheads="1"/>
            </p:cNvSpPr>
            <p:nvPr/>
          </p:nvSpPr>
          <p:spPr bwMode="auto">
            <a:xfrm>
              <a:off x="5670962" y="1473239"/>
              <a:ext cx="144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8" name="Text Box 4"/>
            <p:cNvSpPr txBox="1">
              <a:spLocks noChangeArrowheads="1"/>
            </p:cNvSpPr>
            <p:nvPr/>
          </p:nvSpPr>
          <p:spPr bwMode="auto">
            <a:xfrm>
              <a:off x="5762978" y="1836275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9" name="Text Box 4"/>
            <p:cNvSpPr txBox="1">
              <a:spLocks noChangeArrowheads="1"/>
            </p:cNvSpPr>
            <p:nvPr/>
          </p:nvSpPr>
          <p:spPr bwMode="auto">
            <a:xfrm>
              <a:off x="5670962" y="1807279"/>
              <a:ext cx="144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0" name="Text Box 4"/>
            <p:cNvSpPr txBox="1">
              <a:spLocks noChangeArrowheads="1"/>
            </p:cNvSpPr>
            <p:nvPr/>
          </p:nvSpPr>
          <p:spPr bwMode="auto">
            <a:xfrm>
              <a:off x="5388681" y="1795777"/>
              <a:ext cx="144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Ign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1" name="Text Box 4"/>
            <p:cNvSpPr txBox="1">
              <a:spLocks noChangeArrowheads="1"/>
            </p:cNvSpPr>
            <p:nvPr/>
          </p:nvSpPr>
          <p:spPr bwMode="auto">
            <a:xfrm>
              <a:off x="5080400" y="2539102"/>
              <a:ext cx="2439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2" name="Text Box 4"/>
            <p:cNvSpPr txBox="1">
              <a:spLocks noChangeArrowheads="1"/>
            </p:cNvSpPr>
            <p:nvPr/>
          </p:nvSpPr>
          <p:spPr bwMode="auto">
            <a:xfrm>
              <a:off x="5227412" y="2466612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3" name="Text Box 4"/>
            <p:cNvSpPr txBox="1">
              <a:spLocks noChangeArrowheads="1"/>
            </p:cNvSpPr>
            <p:nvPr/>
          </p:nvSpPr>
          <p:spPr bwMode="auto">
            <a:xfrm>
              <a:off x="5371428" y="2538557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4" name="Text Box 4"/>
            <p:cNvSpPr txBox="1">
              <a:spLocks noChangeArrowheads="1"/>
            </p:cNvSpPr>
            <p:nvPr/>
          </p:nvSpPr>
          <p:spPr bwMode="auto">
            <a:xfrm>
              <a:off x="5518440" y="2538557"/>
              <a:ext cx="2327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5" name="Text Box 4"/>
            <p:cNvSpPr txBox="1">
              <a:spLocks noChangeArrowheads="1"/>
            </p:cNvSpPr>
            <p:nvPr/>
          </p:nvSpPr>
          <p:spPr bwMode="auto">
            <a:xfrm>
              <a:off x="5762978" y="2492549"/>
              <a:ext cx="3600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6" name="Text Box 4"/>
            <p:cNvSpPr txBox="1">
              <a:spLocks noChangeArrowheads="1"/>
            </p:cNvSpPr>
            <p:nvPr/>
          </p:nvSpPr>
          <p:spPr bwMode="auto">
            <a:xfrm>
              <a:off x="5670962" y="2463553"/>
              <a:ext cx="144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7" name="Text Box 4"/>
            <p:cNvSpPr txBox="1">
              <a:spLocks noChangeArrowheads="1"/>
            </p:cNvSpPr>
            <p:nvPr/>
          </p:nvSpPr>
          <p:spPr bwMode="auto">
            <a:xfrm>
              <a:off x="4746360" y="1873777"/>
              <a:ext cx="48763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8" name="Text Box 4"/>
            <p:cNvSpPr txBox="1">
              <a:spLocks noChangeArrowheads="1"/>
            </p:cNvSpPr>
            <p:nvPr/>
          </p:nvSpPr>
          <p:spPr bwMode="auto">
            <a:xfrm>
              <a:off x="4677107" y="2530596"/>
              <a:ext cx="48763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9" name="Text Box 4"/>
            <p:cNvSpPr txBox="1">
              <a:spLocks noChangeArrowheads="1"/>
            </p:cNvSpPr>
            <p:nvPr/>
          </p:nvSpPr>
          <p:spPr bwMode="auto">
            <a:xfrm>
              <a:off x="3813252" y="2196315"/>
              <a:ext cx="48763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0" name="Text Box 4"/>
            <p:cNvSpPr txBox="1">
              <a:spLocks noChangeArrowheads="1"/>
            </p:cNvSpPr>
            <p:nvPr/>
          </p:nvSpPr>
          <p:spPr bwMode="auto">
            <a:xfrm>
              <a:off x="3813252" y="2858492"/>
              <a:ext cx="48763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1" name="Text Box 4"/>
            <p:cNvSpPr txBox="1">
              <a:spLocks noChangeArrowheads="1"/>
            </p:cNvSpPr>
            <p:nvPr/>
          </p:nvSpPr>
          <p:spPr bwMode="auto">
            <a:xfrm>
              <a:off x="2655373" y="2533351"/>
              <a:ext cx="124425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4KB page frame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2" name="Text Box 4"/>
            <p:cNvSpPr txBox="1">
              <a:spLocks noChangeArrowheads="1"/>
            </p:cNvSpPr>
            <p:nvPr/>
          </p:nvSpPr>
          <p:spPr bwMode="auto">
            <a:xfrm>
              <a:off x="2758891" y="1879528"/>
              <a:ext cx="103586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page table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3" name="Text Box 4"/>
            <p:cNvSpPr txBox="1">
              <a:spLocks noChangeArrowheads="1"/>
            </p:cNvSpPr>
            <p:nvPr/>
          </p:nvSpPr>
          <p:spPr bwMode="auto">
            <a:xfrm>
              <a:off x="6454544" y="1453231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4MB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4" name="Text Box 4"/>
            <p:cNvSpPr txBox="1">
              <a:spLocks noChangeArrowheads="1"/>
            </p:cNvSpPr>
            <p:nvPr/>
          </p:nvSpPr>
          <p:spPr bwMode="auto">
            <a:xfrm>
              <a:off x="6454544" y="1784516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table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5" name="Text Box 4"/>
            <p:cNvSpPr txBox="1">
              <a:spLocks noChangeArrowheads="1"/>
            </p:cNvSpPr>
            <p:nvPr/>
          </p:nvSpPr>
          <p:spPr bwMode="auto">
            <a:xfrm>
              <a:off x="6425789" y="2118556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not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present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6" name="Text Box 4"/>
            <p:cNvSpPr txBox="1">
              <a:spLocks noChangeArrowheads="1"/>
            </p:cNvSpPr>
            <p:nvPr/>
          </p:nvSpPr>
          <p:spPr bwMode="auto">
            <a:xfrm>
              <a:off x="6466046" y="2455592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PTE: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4KB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7" name="Text Box 4"/>
            <p:cNvSpPr txBox="1">
              <a:spLocks noChangeArrowheads="1"/>
            </p:cNvSpPr>
            <p:nvPr/>
          </p:nvSpPr>
          <p:spPr bwMode="auto">
            <a:xfrm>
              <a:off x="6408536" y="2781126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PTE: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not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present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9" name="Rectangle 3"/>
            <p:cNvSpPr>
              <a:spLocks noChangeArrowheads="1"/>
            </p:cNvSpPr>
            <p:nvPr/>
          </p:nvSpPr>
          <p:spPr bwMode="auto">
            <a:xfrm>
              <a:off x="1815804" y="1501505"/>
              <a:ext cx="5090796" cy="307306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矩形 478"/>
          <p:cNvSpPr/>
          <p:nvPr/>
        </p:nvSpPr>
        <p:spPr bwMode="auto">
          <a:xfrm>
            <a:off x="2555776" y="1027956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/>
          <p:cNvSpPr/>
          <p:nvPr/>
        </p:nvSpPr>
        <p:spPr bwMode="auto">
          <a:xfrm>
            <a:off x="3605283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/>
          <p:cNvSpPr/>
          <p:nvPr/>
        </p:nvSpPr>
        <p:spPr bwMode="auto">
          <a:xfrm>
            <a:off x="402450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/>
          <p:cNvSpPr/>
          <p:nvPr/>
        </p:nvSpPr>
        <p:spPr bwMode="auto">
          <a:xfrm>
            <a:off x="433692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 bwMode="auto">
          <a:xfrm>
            <a:off x="443750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/>
          <p:cNvSpPr/>
          <p:nvPr/>
        </p:nvSpPr>
        <p:spPr bwMode="auto">
          <a:xfrm>
            <a:off x="4541047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/>
          <p:cNvSpPr/>
          <p:nvPr/>
        </p:nvSpPr>
        <p:spPr bwMode="auto">
          <a:xfrm>
            <a:off x="4452364" y="1786710"/>
            <a:ext cx="68617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/>
          <p:cNvSpPr/>
          <p:nvPr/>
        </p:nvSpPr>
        <p:spPr bwMode="auto">
          <a:xfrm>
            <a:off x="5347421" y="1786710"/>
            <a:ext cx="249358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/>
          <p:cNvSpPr/>
          <p:nvPr/>
        </p:nvSpPr>
        <p:spPr bwMode="auto">
          <a:xfrm>
            <a:off x="2843808" y="3274720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/>
          <p:cNvSpPr/>
          <p:nvPr/>
        </p:nvSpPr>
        <p:spPr bwMode="auto">
          <a:xfrm>
            <a:off x="4086089" y="3274720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/>
          <p:cNvSpPr/>
          <p:nvPr/>
        </p:nvSpPr>
        <p:spPr bwMode="auto">
          <a:xfrm>
            <a:off x="3880952" y="3274720"/>
            <a:ext cx="10772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756116" y="214313"/>
            <a:ext cx="82089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使能页机制（enable paging）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 Box 4"/>
          <p:cNvSpPr txBox="1">
            <a:spLocks noChangeArrowheads="1"/>
          </p:cNvSpPr>
          <p:nvPr/>
        </p:nvSpPr>
        <p:spPr bwMode="auto">
          <a:xfrm>
            <a:off x="1114453" y="4260107"/>
            <a:ext cx="6544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为了在保护模式下使能页机制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OS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需要置CR0寄存器中的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bit 31 (PG) </a:t>
            </a:r>
          </a:p>
        </p:txBody>
      </p:sp>
      <p:sp>
        <p:nvSpPr>
          <p:cNvPr id="159" name="矩形 6"/>
          <p:cNvSpPr>
            <a:spLocks noChangeArrowheads="1"/>
          </p:cNvSpPr>
          <p:nvPr/>
        </p:nvSpPr>
        <p:spPr bwMode="auto">
          <a:xfrm>
            <a:off x="785446" y="4268467"/>
            <a:ext cx="391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2555775" y="1027956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连接符 170"/>
          <p:cNvCxnSpPr/>
          <p:nvPr/>
        </p:nvCxnSpPr>
        <p:spPr>
          <a:xfrm>
            <a:off x="349664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360731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369837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380905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391860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4024514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412033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423101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433216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442854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452913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463980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473983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484574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493680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503795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5133775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523436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533074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542180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5508104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 Box 4"/>
          <p:cNvSpPr txBox="1">
            <a:spLocks noChangeArrowheads="1"/>
          </p:cNvSpPr>
          <p:nvPr/>
        </p:nvSpPr>
        <p:spPr bwMode="auto">
          <a:xfrm>
            <a:off x="2462205" y="874414"/>
            <a:ext cx="4379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2" name="Text Box 4"/>
          <p:cNvSpPr txBox="1">
            <a:spLocks noChangeArrowheads="1"/>
          </p:cNvSpPr>
          <p:nvPr/>
        </p:nvSpPr>
        <p:spPr bwMode="auto">
          <a:xfrm>
            <a:off x="3405020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3" name="Text Box 4"/>
          <p:cNvSpPr txBox="1">
            <a:spLocks noChangeArrowheads="1"/>
          </p:cNvSpPr>
          <p:nvPr/>
        </p:nvSpPr>
        <p:spPr bwMode="auto">
          <a:xfrm>
            <a:off x="3606755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4" name="Text Box 4"/>
          <p:cNvSpPr txBox="1">
            <a:spLocks noChangeArrowheads="1"/>
          </p:cNvSpPr>
          <p:nvPr/>
        </p:nvSpPr>
        <p:spPr bwMode="auto">
          <a:xfrm>
            <a:off x="3722193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5" name="Text Box 4"/>
          <p:cNvSpPr txBox="1">
            <a:spLocks noChangeArrowheads="1"/>
          </p:cNvSpPr>
          <p:nvPr/>
        </p:nvSpPr>
        <p:spPr bwMode="auto">
          <a:xfrm>
            <a:off x="3827542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6" name="Text Box 4"/>
          <p:cNvSpPr txBox="1">
            <a:spLocks noChangeArrowheads="1"/>
          </p:cNvSpPr>
          <p:nvPr/>
        </p:nvSpPr>
        <p:spPr bwMode="auto">
          <a:xfrm>
            <a:off x="3923928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7" name="Text Box 4"/>
          <p:cNvSpPr txBox="1">
            <a:spLocks noChangeArrowheads="1"/>
          </p:cNvSpPr>
          <p:nvPr/>
        </p:nvSpPr>
        <p:spPr bwMode="auto">
          <a:xfrm>
            <a:off x="4029277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4130426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9" name="Text Box 4"/>
          <p:cNvSpPr txBox="1">
            <a:spLocks noChangeArrowheads="1"/>
          </p:cNvSpPr>
          <p:nvPr/>
        </p:nvSpPr>
        <p:spPr bwMode="auto">
          <a:xfrm>
            <a:off x="4231012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0" name="Text Box 4"/>
          <p:cNvSpPr txBox="1">
            <a:spLocks noChangeArrowheads="1"/>
          </p:cNvSpPr>
          <p:nvPr/>
        </p:nvSpPr>
        <p:spPr bwMode="auto">
          <a:xfrm>
            <a:off x="4336361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1" name="Text Box 4"/>
          <p:cNvSpPr txBox="1">
            <a:spLocks noChangeArrowheads="1"/>
          </p:cNvSpPr>
          <p:nvPr/>
        </p:nvSpPr>
        <p:spPr bwMode="auto">
          <a:xfrm>
            <a:off x="4437510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2" name="Text Box 4"/>
          <p:cNvSpPr txBox="1">
            <a:spLocks noChangeArrowheads="1"/>
          </p:cNvSpPr>
          <p:nvPr/>
        </p:nvSpPr>
        <p:spPr bwMode="auto">
          <a:xfrm>
            <a:off x="4572000" y="874414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3" name="Text Box 4"/>
          <p:cNvSpPr txBox="1">
            <a:spLocks noChangeArrowheads="1"/>
          </p:cNvSpPr>
          <p:nvPr/>
        </p:nvSpPr>
        <p:spPr bwMode="auto">
          <a:xfrm>
            <a:off x="4667823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4" name="Text Box 4"/>
          <p:cNvSpPr txBox="1">
            <a:spLocks noChangeArrowheads="1"/>
          </p:cNvSpPr>
          <p:nvPr/>
        </p:nvSpPr>
        <p:spPr bwMode="auto">
          <a:xfrm>
            <a:off x="4768972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5" name="Text Box 4"/>
          <p:cNvSpPr txBox="1">
            <a:spLocks noChangeArrowheads="1"/>
          </p:cNvSpPr>
          <p:nvPr/>
        </p:nvSpPr>
        <p:spPr bwMode="auto">
          <a:xfrm>
            <a:off x="4864795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6" name="Text Box 4"/>
          <p:cNvSpPr txBox="1">
            <a:spLocks noChangeArrowheads="1"/>
          </p:cNvSpPr>
          <p:nvPr/>
        </p:nvSpPr>
        <p:spPr bwMode="auto">
          <a:xfrm>
            <a:off x="4960618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7" name="Text Box 4"/>
          <p:cNvSpPr txBox="1">
            <a:spLocks noChangeArrowheads="1"/>
          </p:cNvSpPr>
          <p:nvPr/>
        </p:nvSpPr>
        <p:spPr bwMode="auto">
          <a:xfrm>
            <a:off x="5061767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8" name="Text Box 4"/>
          <p:cNvSpPr txBox="1">
            <a:spLocks noChangeArrowheads="1"/>
          </p:cNvSpPr>
          <p:nvPr/>
        </p:nvSpPr>
        <p:spPr bwMode="auto">
          <a:xfrm>
            <a:off x="5157590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9" name="Text Box 4"/>
          <p:cNvSpPr txBox="1">
            <a:spLocks noChangeArrowheads="1"/>
          </p:cNvSpPr>
          <p:nvPr/>
        </p:nvSpPr>
        <p:spPr bwMode="auto">
          <a:xfrm>
            <a:off x="5253976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0" name="Text Box 4"/>
          <p:cNvSpPr txBox="1">
            <a:spLocks noChangeArrowheads="1"/>
          </p:cNvSpPr>
          <p:nvPr/>
        </p:nvSpPr>
        <p:spPr bwMode="auto">
          <a:xfrm>
            <a:off x="5335510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1" name="Text Box 4"/>
          <p:cNvSpPr txBox="1">
            <a:spLocks noChangeArrowheads="1"/>
          </p:cNvSpPr>
          <p:nvPr/>
        </p:nvSpPr>
        <p:spPr bwMode="auto">
          <a:xfrm>
            <a:off x="5436096" y="874414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2" name="Text Box 4"/>
          <p:cNvSpPr txBox="1">
            <a:spLocks noChangeArrowheads="1"/>
          </p:cNvSpPr>
          <p:nvPr/>
        </p:nvSpPr>
        <p:spPr bwMode="auto">
          <a:xfrm>
            <a:off x="5571149" y="1104727"/>
            <a:ext cx="4314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CR4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3" name="Text Box 4"/>
          <p:cNvSpPr txBox="1">
            <a:spLocks noChangeArrowheads="1"/>
          </p:cNvSpPr>
          <p:nvPr/>
        </p:nvSpPr>
        <p:spPr bwMode="auto">
          <a:xfrm>
            <a:off x="2709881" y="1104727"/>
            <a:ext cx="7200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Reserved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324" name="直接连接符 323"/>
          <p:cNvCxnSpPr/>
          <p:nvPr/>
        </p:nvCxnSpPr>
        <p:spPr>
          <a:xfrm>
            <a:off x="3770386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 flipH="1">
            <a:off x="3664756" y="1594495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rot="5400000">
            <a:off x="3971839" y="1488866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>
            <a:off x="3866209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/>
          <p:nvPr/>
        </p:nvCxnSpPr>
        <p:spPr>
          <a:xfrm>
            <a:off x="3972121" y="1387996"/>
            <a:ext cx="0" cy="10800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 flipH="1">
            <a:off x="3962032" y="1498671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>
            <a:off x="4600578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 flipH="1">
            <a:off x="4596097" y="1594495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701727" y="1387996"/>
            <a:ext cx="0" cy="10800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 flipH="1">
            <a:off x="4691638" y="1498671"/>
            <a:ext cx="384418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 Box 4"/>
          <p:cNvSpPr txBox="1">
            <a:spLocks noChangeArrowheads="1"/>
          </p:cNvSpPr>
          <p:nvPr/>
        </p:nvSpPr>
        <p:spPr bwMode="auto">
          <a:xfrm>
            <a:off x="5006300" y="1407048"/>
            <a:ext cx="50405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OSFXSR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2" name="Text Box 4"/>
          <p:cNvSpPr txBox="1">
            <a:spLocks noChangeArrowheads="1"/>
          </p:cNvSpPr>
          <p:nvPr/>
        </p:nvSpPr>
        <p:spPr bwMode="auto">
          <a:xfrm>
            <a:off x="4640934" y="1505651"/>
            <a:ext cx="7920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OSXMMEXCPT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3" name="Text Box 4"/>
          <p:cNvSpPr txBox="1">
            <a:spLocks noChangeArrowheads="1"/>
          </p:cNvSpPr>
          <p:nvPr/>
        </p:nvSpPr>
        <p:spPr bwMode="auto">
          <a:xfrm>
            <a:off x="3192070" y="1505651"/>
            <a:ext cx="5760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OSXSAVE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4" name="Text Box 4"/>
          <p:cNvSpPr txBox="1">
            <a:spLocks noChangeArrowheads="1"/>
          </p:cNvSpPr>
          <p:nvPr/>
        </p:nvSpPr>
        <p:spPr bwMode="auto">
          <a:xfrm>
            <a:off x="4006588" y="1505651"/>
            <a:ext cx="4320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PCIDE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5" name="Text Box 4"/>
          <p:cNvSpPr txBox="1">
            <a:spLocks noChangeArrowheads="1"/>
          </p:cNvSpPr>
          <p:nvPr/>
        </p:nvSpPr>
        <p:spPr bwMode="auto">
          <a:xfrm>
            <a:off x="4006588" y="1417137"/>
            <a:ext cx="6480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FSGSBASE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6" name="Text Box 4"/>
          <p:cNvSpPr txBox="1">
            <a:spLocks noChangeArrowheads="1"/>
          </p:cNvSpPr>
          <p:nvPr/>
        </p:nvSpPr>
        <p:spPr bwMode="auto">
          <a:xfrm>
            <a:off x="3453213" y="1013667"/>
            <a:ext cx="1440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SMEP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7" name="Text Box 4"/>
          <p:cNvSpPr txBox="1">
            <a:spLocks noChangeArrowheads="1"/>
          </p:cNvSpPr>
          <p:nvPr/>
        </p:nvSpPr>
        <p:spPr bwMode="auto">
          <a:xfrm>
            <a:off x="4076040" y="1013667"/>
            <a:ext cx="1440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SMXE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8" name="Text Box 4"/>
          <p:cNvSpPr txBox="1">
            <a:spLocks noChangeArrowheads="1"/>
          </p:cNvSpPr>
          <p:nvPr/>
        </p:nvSpPr>
        <p:spPr bwMode="auto">
          <a:xfrm>
            <a:off x="4174937" y="1013667"/>
            <a:ext cx="1440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VMXE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9" name="Text Box 4"/>
          <p:cNvSpPr txBox="1">
            <a:spLocks noChangeArrowheads="1"/>
          </p:cNvSpPr>
          <p:nvPr/>
        </p:nvSpPr>
        <p:spPr bwMode="auto">
          <a:xfrm>
            <a:off x="4696964" y="1056534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0" name="Text Box 4"/>
          <p:cNvSpPr txBox="1">
            <a:spLocks noChangeArrowheads="1"/>
          </p:cNvSpPr>
          <p:nvPr/>
        </p:nvSpPr>
        <p:spPr bwMode="auto">
          <a:xfrm>
            <a:off x="4795298" y="1056534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PGE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1" name="Text Box 4"/>
          <p:cNvSpPr txBox="1">
            <a:spLocks noChangeArrowheads="1"/>
          </p:cNvSpPr>
          <p:nvPr/>
        </p:nvSpPr>
        <p:spPr bwMode="auto">
          <a:xfrm>
            <a:off x="4883847" y="1056534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MCE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2" name="Text Box 4"/>
          <p:cNvSpPr txBox="1">
            <a:spLocks noChangeArrowheads="1"/>
          </p:cNvSpPr>
          <p:nvPr/>
        </p:nvSpPr>
        <p:spPr bwMode="auto">
          <a:xfrm>
            <a:off x="4994522" y="1056534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3" name="Text Box 4"/>
          <p:cNvSpPr txBox="1">
            <a:spLocks noChangeArrowheads="1"/>
          </p:cNvSpPr>
          <p:nvPr/>
        </p:nvSpPr>
        <p:spPr bwMode="auto">
          <a:xfrm>
            <a:off x="5085582" y="1056534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PSE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4" name="Text Box 4"/>
          <p:cNvSpPr txBox="1">
            <a:spLocks noChangeArrowheads="1"/>
          </p:cNvSpPr>
          <p:nvPr/>
        </p:nvSpPr>
        <p:spPr bwMode="auto">
          <a:xfrm>
            <a:off x="5186731" y="1094638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DE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5" name="Text Box 4"/>
          <p:cNvSpPr txBox="1">
            <a:spLocks noChangeArrowheads="1"/>
          </p:cNvSpPr>
          <p:nvPr/>
        </p:nvSpPr>
        <p:spPr bwMode="auto">
          <a:xfrm>
            <a:off x="5277791" y="1047008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6" name="Text Box 4"/>
          <p:cNvSpPr txBox="1">
            <a:spLocks noChangeArrowheads="1"/>
          </p:cNvSpPr>
          <p:nvPr/>
        </p:nvSpPr>
        <p:spPr bwMode="auto">
          <a:xfrm>
            <a:off x="5373614" y="1047008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PVI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7" name="Text Box 4"/>
          <p:cNvSpPr txBox="1">
            <a:spLocks noChangeArrowheads="1"/>
          </p:cNvSpPr>
          <p:nvPr/>
        </p:nvSpPr>
        <p:spPr bwMode="auto">
          <a:xfrm>
            <a:off x="5465237" y="1047008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VVI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8" name="矩形 357"/>
          <p:cNvSpPr/>
          <p:nvPr/>
        </p:nvSpPr>
        <p:spPr bwMode="auto">
          <a:xfrm>
            <a:off x="2555775" y="1790903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69" name="直接连接符 368"/>
          <p:cNvCxnSpPr/>
          <p:nvPr/>
        </p:nvCxnSpPr>
        <p:spPr>
          <a:xfrm>
            <a:off x="4462451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/>
        </p:nvCxnSpPr>
        <p:spPr>
          <a:xfrm>
            <a:off x="5129012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/>
          <p:nvPr/>
        </p:nvCxnSpPr>
        <p:spPr>
          <a:xfrm>
            <a:off x="5234361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>
            <a:off x="5330747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 Box 4"/>
          <p:cNvSpPr txBox="1">
            <a:spLocks noChangeArrowheads="1"/>
          </p:cNvSpPr>
          <p:nvPr/>
        </p:nvSpPr>
        <p:spPr bwMode="auto">
          <a:xfrm>
            <a:off x="2462205" y="1637361"/>
            <a:ext cx="4379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8" name="Text Box 4"/>
          <p:cNvSpPr txBox="1">
            <a:spLocks noChangeArrowheads="1"/>
          </p:cNvSpPr>
          <p:nvPr/>
        </p:nvSpPr>
        <p:spPr bwMode="auto">
          <a:xfrm>
            <a:off x="4259590" y="163736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9" name="Text Box 4"/>
          <p:cNvSpPr txBox="1">
            <a:spLocks noChangeArrowheads="1"/>
          </p:cNvSpPr>
          <p:nvPr/>
        </p:nvSpPr>
        <p:spPr bwMode="auto">
          <a:xfrm>
            <a:off x="4369702" y="163736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5" name="Text Box 4"/>
          <p:cNvSpPr txBox="1">
            <a:spLocks noChangeArrowheads="1"/>
          </p:cNvSpPr>
          <p:nvPr/>
        </p:nvSpPr>
        <p:spPr bwMode="auto">
          <a:xfrm>
            <a:off x="4960618" y="163736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6" name="Text Box 4"/>
          <p:cNvSpPr txBox="1">
            <a:spLocks noChangeArrowheads="1"/>
          </p:cNvSpPr>
          <p:nvPr/>
        </p:nvSpPr>
        <p:spPr bwMode="auto">
          <a:xfrm>
            <a:off x="5061767" y="163736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7" name="Text Box 4"/>
          <p:cNvSpPr txBox="1">
            <a:spLocks noChangeArrowheads="1"/>
          </p:cNvSpPr>
          <p:nvPr/>
        </p:nvSpPr>
        <p:spPr bwMode="auto">
          <a:xfrm>
            <a:off x="5157590" y="163736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8" name="Text Box 4"/>
          <p:cNvSpPr txBox="1">
            <a:spLocks noChangeArrowheads="1"/>
          </p:cNvSpPr>
          <p:nvPr/>
        </p:nvSpPr>
        <p:spPr bwMode="auto">
          <a:xfrm>
            <a:off x="5253976" y="163736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01" name="Text Box 4"/>
          <p:cNvSpPr txBox="1">
            <a:spLocks noChangeArrowheads="1"/>
          </p:cNvSpPr>
          <p:nvPr/>
        </p:nvSpPr>
        <p:spPr bwMode="auto">
          <a:xfrm>
            <a:off x="5571148" y="1805192"/>
            <a:ext cx="5130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CR3</a:t>
            </a:r>
          </a:p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(PDBR)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02" name="Text Box 4"/>
          <p:cNvSpPr txBox="1">
            <a:spLocks noChangeArrowheads="1"/>
          </p:cNvSpPr>
          <p:nvPr/>
        </p:nvSpPr>
        <p:spPr bwMode="auto">
          <a:xfrm>
            <a:off x="2900964" y="1867674"/>
            <a:ext cx="12961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Page-Directory Base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0" name="Text Box 4"/>
          <p:cNvSpPr txBox="1">
            <a:spLocks noChangeArrowheads="1"/>
          </p:cNvSpPr>
          <p:nvPr/>
        </p:nvSpPr>
        <p:spPr bwMode="auto">
          <a:xfrm>
            <a:off x="5181405" y="1800429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PWT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1" name="Text Box 4"/>
          <p:cNvSpPr txBox="1">
            <a:spLocks noChangeArrowheads="1"/>
          </p:cNvSpPr>
          <p:nvPr/>
        </p:nvSpPr>
        <p:spPr bwMode="auto">
          <a:xfrm>
            <a:off x="5078567" y="1800429"/>
            <a:ext cx="1440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5" name="矩形 414"/>
          <p:cNvSpPr/>
          <p:nvPr/>
        </p:nvSpPr>
        <p:spPr bwMode="auto">
          <a:xfrm>
            <a:off x="2555775" y="2275907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16" name="Text Box 4"/>
          <p:cNvSpPr txBox="1">
            <a:spLocks noChangeArrowheads="1"/>
          </p:cNvSpPr>
          <p:nvPr/>
        </p:nvSpPr>
        <p:spPr bwMode="auto">
          <a:xfrm>
            <a:off x="2462205" y="2122365"/>
            <a:ext cx="4379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7" name="Text Box 4"/>
          <p:cNvSpPr txBox="1">
            <a:spLocks noChangeArrowheads="1"/>
          </p:cNvSpPr>
          <p:nvPr/>
        </p:nvSpPr>
        <p:spPr bwMode="auto">
          <a:xfrm>
            <a:off x="5446185" y="2122365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8" name="Text Box 4"/>
          <p:cNvSpPr txBox="1">
            <a:spLocks noChangeArrowheads="1"/>
          </p:cNvSpPr>
          <p:nvPr/>
        </p:nvSpPr>
        <p:spPr bwMode="auto">
          <a:xfrm>
            <a:off x="3342538" y="2324100"/>
            <a:ext cx="16561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Page-Fault Linear Address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9" name="Text Box 4"/>
          <p:cNvSpPr txBox="1">
            <a:spLocks noChangeArrowheads="1"/>
          </p:cNvSpPr>
          <p:nvPr/>
        </p:nvSpPr>
        <p:spPr bwMode="auto">
          <a:xfrm>
            <a:off x="5571148" y="2328880"/>
            <a:ext cx="5130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CR2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0" name="矩形 419"/>
          <p:cNvSpPr/>
          <p:nvPr/>
        </p:nvSpPr>
        <p:spPr bwMode="auto">
          <a:xfrm>
            <a:off x="2555775" y="2760911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21" name="Text Box 4"/>
          <p:cNvSpPr txBox="1">
            <a:spLocks noChangeArrowheads="1"/>
          </p:cNvSpPr>
          <p:nvPr/>
        </p:nvSpPr>
        <p:spPr bwMode="auto">
          <a:xfrm>
            <a:off x="2462205" y="2607369"/>
            <a:ext cx="4379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2" name="Text Box 4"/>
          <p:cNvSpPr txBox="1">
            <a:spLocks noChangeArrowheads="1"/>
          </p:cNvSpPr>
          <p:nvPr/>
        </p:nvSpPr>
        <p:spPr bwMode="auto">
          <a:xfrm>
            <a:off x="5446185" y="2607369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3" name="Text Box 4"/>
          <p:cNvSpPr txBox="1">
            <a:spLocks noChangeArrowheads="1"/>
          </p:cNvSpPr>
          <p:nvPr/>
        </p:nvSpPr>
        <p:spPr bwMode="auto">
          <a:xfrm>
            <a:off x="5571148" y="2813884"/>
            <a:ext cx="5130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CR1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7" name="矩形 426"/>
          <p:cNvSpPr/>
          <p:nvPr/>
        </p:nvSpPr>
        <p:spPr bwMode="auto">
          <a:xfrm>
            <a:off x="2555775" y="3274493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28" name="Text Box 4"/>
          <p:cNvSpPr txBox="1">
            <a:spLocks noChangeArrowheads="1"/>
          </p:cNvSpPr>
          <p:nvPr/>
        </p:nvSpPr>
        <p:spPr bwMode="auto">
          <a:xfrm>
            <a:off x="5446185" y="312095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9" name="Text Box 4"/>
          <p:cNvSpPr txBox="1">
            <a:spLocks noChangeArrowheads="1"/>
          </p:cNvSpPr>
          <p:nvPr/>
        </p:nvSpPr>
        <p:spPr bwMode="auto">
          <a:xfrm>
            <a:off x="5571148" y="3327466"/>
            <a:ext cx="5130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CR0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0" name="Text Box 4"/>
          <p:cNvSpPr txBox="1">
            <a:spLocks noChangeArrowheads="1"/>
          </p:cNvSpPr>
          <p:nvPr/>
        </p:nvSpPr>
        <p:spPr bwMode="auto">
          <a:xfrm>
            <a:off x="4895298" y="312095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1" name="Text Box 4"/>
          <p:cNvSpPr txBox="1">
            <a:spLocks noChangeArrowheads="1"/>
          </p:cNvSpPr>
          <p:nvPr/>
        </p:nvSpPr>
        <p:spPr bwMode="auto">
          <a:xfrm>
            <a:off x="4976035" y="312095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2" name="Text Box 4"/>
          <p:cNvSpPr txBox="1">
            <a:spLocks noChangeArrowheads="1"/>
          </p:cNvSpPr>
          <p:nvPr/>
        </p:nvSpPr>
        <p:spPr bwMode="auto">
          <a:xfrm>
            <a:off x="5065508" y="312095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3" name="Text Box 4"/>
          <p:cNvSpPr txBox="1">
            <a:spLocks noChangeArrowheads="1"/>
          </p:cNvSpPr>
          <p:nvPr/>
        </p:nvSpPr>
        <p:spPr bwMode="auto">
          <a:xfrm>
            <a:off x="5161894" y="312095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4" name="Text Box 4"/>
          <p:cNvSpPr txBox="1">
            <a:spLocks noChangeArrowheads="1"/>
          </p:cNvSpPr>
          <p:nvPr/>
        </p:nvSpPr>
        <p:spPr bwMode="auto">
          <a:xfrm>
            <a:off x="5252953" y="312095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5" name="Text Box 4"/>
          <p:cNvSpPr txBox="1">
            <a:spLocks noChangeArrowheads="1"/>
          </p:cNvSpPr>
          <p:nvPr/>
        </p:nvSpPr>
        <p:spPr bwMode="auto">
          <a:xfrm>
            <a:off x="5350364" y="3120951"/>
            <a:ext cx="216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6" name="Text Box 4"/>
          <p:cNvSpPr txBox="1">
            <a:spLocks noChangeArrowheads="1"/>
          </p:cNvSpPr>
          <p:nvPr/>
        </p:nvSpPr>
        <p:spPr bwMode="auto">
          <a:xfrm>
            <a:off x="4001269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7" name="Text Box 4"/>
          <p:cNvSpPr txBox="1">
            <a:spLocks noChangeArrowheads="1"/>
          </p:cNvSpPr>
          <p:nvPr/>
        </p:nvSpPr>
        <p:spPr bwMode="auto">
          <a:xfrm>
            <a:off x="3890020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8" name="Text Box 4"/>
          <p:cNvSpPr txBox="1">
            <a:spLocks noChangeArrowheads="1"/>
          </p:cNvSpPr>
          <p:nvPr/>
        </p:nvSpPr>
        <p:spPr bwMode="auto">
          <a:xfrm>
            <a:off x="3798962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9" name="Text Box 4"/>
          <p:cNvSpPr txBox="1">
            <a:spLocks noChangeArrowheads="1"/>
          </p:cNvSpPr>
          <p:nvPr/>
        </p:nvSpPr>
        <p:spPr bwMode="auto">
          <a:xfrm>
            <a:off x="3699396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0" name="Text Box 4"/>
          <p:cNvSpPr txBox="1">
            <a:spLocks noChangeArrowheads="1"/>
          </p:cNvSpPr>
          <p:nvPr/>
        </p:nvSpPr>
        <p:spPr bwMode="auto">
          <a:xfrm>
            <a:off x="3594621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1" name="Text Box 4"/>
          <p:cNvSpPr txBox="1">
            <a:spLocks noChangeArrowheads="1"/>
          </p:cNvSpPr>
          <p:nvPr/>
        </p:nvSpPr>
        <p:spPr bwMode="auto">
          <a:xfrm>
            <a:off x="2757066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2" name="Text Box 4"/>
          <p:cNvSpPr txBox="1">
            <a:spLocks noChangeArrowheads="1"/>
          </p:cNvSpPr>
          <p:nvPr/>
        </p:nvSpPr>
        <p:spPr bwMode="auto">
          <a:xfrm>
            <a:off x="2650009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3" name="Text Box 4"/>
          <p:cNvSpPr txBox="1">
            <a:spLocks noChangeArrowheads="1"/>
          </p:cNvSpPr>
          <p:nvPr/>
        </p:nvSpPr>
        <p:spPr bwMode="auto">
          <a:xfrm>
            <a:off x="2553618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4" name="Text Box 4"/>
          <p:cNvSpPr txBox="1">
            <a:spLocks noChangeArrowheads="1"/>
          </p:cNvSpPr>
          <p:nvPr/>
        </p:nvSpPr>
        <p:spPr bwMode="auto">
          <a:xfrm>
            <a:off x="2462560" y="3120951"/>
            <a:ext cx="288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448" name="直接连接符 447"/>
          <p:cNvCxnSpPr/>
          <p:nvPr/>
        </p:nvCxnSpPr>
        <p:spPr>
          <a:xfrm>
            <a:off x="2741624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 Box 4"/>
          <p:cNvSpPr txBox="1">
            <a:spLocks noChangeArrowheads="1"/>
          </p:cNvSpPr>
          <p:nvPr/>
        </p:nvSpPr>
        <p:spPr bwMode="auto">
          <a:xfrm>
            <a:off x="2504970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PG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450" name="直接连接符 449"/>
          <p:cNvCxnSpPr/>
          <p:nvPr/>
        </p:nvCxnSpPr>
        <p:spPr>
          <a:xfrm>
            <a:off x="2645357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/>
          <p:nvPr/>
        </p:nvCxnSpPr>
        <p:spPr>
          <a:xfrm>
            <a:off x="284017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/>
          <p:nvPr/>
        </p:nvCxnSpPr>
        <p:spPr>
          <a:xfrm>
            <a:off x="378354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/>
          <p:nvPr/>
        </p:nvCxnSpPr>
        <p:spPr>
          <a:xfrm>
            <a:off x="3980848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/>
          <p:nvPr/>
        </p:nvCxnSpPr>
        <p:spPr>
          <a:xfrm>
            <a:off x="388458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/>
          <p:nvPr/>
        </p:nvCxnSpPr>
        <p:spPr>
          <a:xfrm>
            <a:off x="4079403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/>
          <p:nvPr/>
        </p:nvCxnSpPr>
        <p:spPr>
          <a:xfrm>
            <a:off x="522370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/>
          <p:nvPr/>
        </p:nvCxnSpPr>
        <p:spPr>
          <a:xfrm>
            <a:off x="5421008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/>
          <p:nvPr/>
        </p:nvCxnSpPr>
        <p:spPr>
          <a:xfrm>
            <a:off x="532474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/>
          <p:nvPr/>
        </p:nvCxnSpPr>
        <p:spPr>
          <a:xfrm>
            <a:off x="5512305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/>
          <p:nvPr/>
        </p:nvCxnSpPr>
        <p:spPr>
          <a:xfrm>
            <a:off x="502887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连接符 460"/>
          <p:cNvCxnSpPr/>
          <p:nvPr/>
        </p:nvCxnSpPr>
        <p:spPr>
          <a:xfrm>
            <a:off x="512991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 Box 4"/>
          <p:cNvSpPr txBox="1">
            <a:spLocks noChangeArrowheads="1"/>
          </p:cNvSpPr>
          <p:nvPr/>
        </p:nvSpPr>
        <p:spPr bwMode="auto">
          <a:xfrm>
            <a:off x="2598047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3" name="Text Box 4"/>
          <p:cNvSpPr txBox="1">
            <a:spLocks noChangeArrowheads="1"/>
          </p:cNvSpPr>
          <p:nvPr/>
        </p:nvSpPr>
        <p:spPr bwMode="auto">
          <a:xfrm>
            <a:off x="2684571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NW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4" name="Text Box 4"/>
          <p:cNvSpPr txBox="1">
            <a:spLocks noChangeArrowheads="1"/>
          </p:cNvSpPr>
          <p:nvPr/>
        </p:nvSpPr>
        <p:spPr bwMode="auto">
          <a:xfrm>
            <a:off x="3730250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AM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5" name="Text Box 4"/>
          <p:cNvSpPr txBox="1">
            <a:spLocks noChangeArrowheads="1"/>
          </p:cNvSpPr>
          <p:nvPr/>
        </p:nvSpPr>
        <p:spPr bwMode="auto">
          <a:xfrm>
            <a:off x="3923928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WP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6" name="Text Box 4"/>
          <p:cNvSpPr txBox="1">
            <a:spLocks noChangeArrowheads="1"/>
          </p:cNvSpPr>
          <p:nvPr/>
        </p:nvSpPr>
        <p:spPr bwMode="auto">
          <a:xfrm>
            <a:off x="4983990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7" name="Text Box 4"/>
          <p:cNvSpPr txBox="1">
            <a:spLocks noChangeArrowheads="1"/>
          </p:cNvSpPr>
          <p:nvPr/>
        </p:nvSpPr>
        <p:spPr bwMode="auto">
          <a:xfrm>
            <a:off x="5088087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ET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8" name="Text Box 4"/>
          <p:cNvSpPr txBox="1">
            <a:spLocks noChangeArrowheads="1"/>
          </p:cNvSpPr>
          <p:nvPr/>
        </p:nvSpPr>
        <p:spPr bwMode="auto">
          <a:xfrm>
            <a:off x="5181869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9" name="Text Box 4"/>
          <p:cNvSpPr txBox="1">
            <a:spLocks noChangeArrowheads="1"/>
          </p:cNvSpPr>
          <p:nvPr/>
        </p:nvSpPr>
        <p:spPr bwMode="auto">
          <a:xfrm>
            <a:off x="5264192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EM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0" name="Text Box 4"/>
          <p:cNvSpPr txBox="1">
            <a:spLocks noChangeArrowheads="1"/>
          </p:cNvSpPr>
          <p:nvPr/>
        </p:nvSpPr>
        <p:spPr bwMode="auto">
          <a:xfrm>
            <a:off x="5361031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1" name="Text Box 4"/>
          <p:cNvSpPr txBox="1">
            <a:spLocks noChangeArrowheads="1"/>
          </p:cNvSpPr>
          <p:nvPr/>
        </p:nvSpPr>
        <p:spPr bwMode="auto">
          <a:xfrm>
            <a:off x="5461499" y="3328365"/>
            <a:ext cx="144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2" name="Text Box 4"/>
          <p:cNvSpPr txBox="1">
            <a:spLocks noChangeArrowheads="1"/>
          </p:cNvSpPr>
          <p:nvPr/>
        </p:nvSpPr>
        <p:spPr bwMode="auto">
          <a:xfrm>
            <a:off x="2680503" y="3659591"/>
            <a:ext cx="7200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Reserved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3" name="矩形 472"/>
          <p:cNvSpPr/>
          <p:nvPr/>
        </p:nvSpPr>
        <p:spPr bwMode="auto">
          <a:xfrm>
            <a:off x="2534002" y="3692252"/>
            <a:ext cx="216024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4" name="Text Box 4"/>
          <p:cNvSpPr txBox="1">
            <a:spLocks noChangeArrowheads="1"/>
          </p:cNvSpPr>
          <p:nvPr/>
        </p:nvSpPr>
        <p:spPr bwMode="auto">
          <a:xfrm>
            <a:off x="3342538" y="3904483"/>
            <a:ext cx="2580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图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Control Registers</a:t>
            </a:r>
            <a:endParaRPr lang="zh-CN" altLang="en-US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6" name="矩形 475"/>
          <p:cNvSpPr/>
          <p:nvPr/>
        </p:nvSpPr>
        <p:spPr bwMode="auto">
          <a:xfrm>
            <a:off x="2555776" y="2759777"/>
            <a:ext cx="3044867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9" name="Rectangle 5"/>
          <p:cNvSpPr>
            <a:spLocks noChangeArrowheads="1"/>
          </p:cNvSpPr>
          <p:nvPr/>
        </p:nvSpPr>
        <p:spPr bwMode="auto">
          <a:xfrm>
            <a:off x="2411760" y="914521"/>
            <a:ext cx="3640487" cy="22449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107005" y="214313"/>
            <a:ext cx="78574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建立页表（page tables）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72390" y="797379"/>
            <a:ext cx="6978365" cy="4005389"/>
            <a:chOff x="-240292" y="1003486"/>
            <a:chExt cx="7368325" cy="5641789"/>
          </a:xfrm>
        </p:grpSpPr>
        <p:sp>
          <p:nvSpPr>
            <p:cNvPr id="38" name="Flowchart: Process 4"/>
            <p:cNvSpPr>
              <a:spLocks noChangeArrowheads="1"/>
            </p:cNvSpPr>
            <p:nvPr/>
          </p:nvSpPr>
          <p:spPr bwMode="auto">
            <a:xfrm>
              <a:off x="1069466" y="1066800"/>
              <a:ext cx="3817369" cy="673101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Allocate a page as directory table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5"/>
            <p:cNvSpPr txBox="1">
              <a:spLocks noChangeArrowheads="1"/>
            </p:cNvSpPr>
            <p:nvPr/>
          </p:nvSpPr>
          <p:spPr bwMode="auto">
            <a:xfrm>
              <a:off x="5893398" y="100348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lowchart: Process 6"/>
            <p:cNvSpPr>
              <a:spLocks noChangeArrowheads="1"/>
            </p:cNvSpPr>
            <p:nvPr/>
          </p:nvSpPr>
          <p:spPr bwMode="auto">
            <a:xfrm>
              <a:off x="1524000" y="2019300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Clear the page allocated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7"/>
            <p:cNvSpPr txBox="1">
              <a:spLocks noChangeArrowheads="1"/>
            </p:cNvSpPr>
            <p:nvPr/>
          </p:nvSpPr>
          <p:spPr bwMode="auto">
            <a:xfrm>
              <a:off x="5920884" y="1886718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lowchart: Process 9"/>
            <p:cNvSpPr>
              <a:spLocks noChangeArrowheads="1"/>
            </p:cNvSpPr>
            <p:nvPr/>
          </p:nvSpPr>
          <p:spPr bwMode="auto">
            <a:xfrm>
              <a:off x="819038" y="2730500"/>
              <a:ext cx="4305525" cy="6858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Map 0xC0000000-0xF8000000(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 to 0x00000000-0x38000000(pa)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10"/>
            <p:cNvSpPr txBox="1">
              <a:spLocks noChangeArrowheads="1"/>
            </p:cNvSpPr>
            <p:nvPr/>
          </p:nvSpPr>
          <p:spPr bwMode="auto">
            <a:xfrm>
              <a:off x="5893398" y="2738581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lowchart: Process 11"/>
            <p:cNvSpPr>
              <a:spLocks noChangeArrowheads="1"/>
            </p:cNvSpPr>
            <p:nvPr/>
          </p:nvSpPr>
          <p:spPr bwMode="auto">
            <a:xfrm>
              <a:off x="819038" y="3657600"/>
              <a:ext cx="4305525" cy="673101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Map 0x00000000-0x00100000(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to 0x00000000-0x00100000(pa)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12"/>
            <p:cNvSpPr txBox="1">
              <a:spLocks noChangeArrowheads="1"/>
            </p:cNvSpPr>
            <p:nvPr/>
          </p:nvSpPr>
          <p:spPr bwMode="auto">
            <a:xfrm>
              <a:off x="5893398" y="3659332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lowchart: Process 13"/>
            <p:cNvSpPr>
              <a:spLocks noChangeArrowheads="1"/>
            </p:cNvSpPr>
            <p:nvPr/>
          </p:nvSpPr>
          <p:spPr bwMode="auto">
            <a:xfrm>
              <a:off x="1524000" y="4702175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Set CR3 &amp; bit 31 of CR0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14"/>
            <p:cNvSpPr txBox="1">
              <a:spLocks noChangeArrowheads="1"/>
            </p:cNvSpPr>
            <p:nvPr/>
          </p:nvSpPr>
          <p:spPr bwMode="auto">
            <a:xfrm>
              <a:off x="5920884" y="4587129"/>
              <a:ext cx="1207149" cy="5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Straight Arrow Connector 16"/>
            <p:cNvCxnSpPr>
              <a:cxnSpLocks noChangeShapeType="1"/>
              <a:stCxn id="38" idx="2"/>
              <a:endCxn id="40" idx="0"/>
            </p:cNvCxnSpPr>
            <p:nvPr/>
          </p:nvCxnSpPr>
          <p:spPr bwMode="auto">
            <a:xfrm>
              <a:off x="2978151" y="1739901"/>
              <a:ext cx="0" cy="2794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49" name="Straight Arrow Connector 18"/>
            <p:cNvCxnSpPr>
              <a:cxnSpLocks noChangeShapeType="1"/>
              <a:stCxn id="40" idx="2"/>
              <a:endCxn id="42" idx="0"/>
            </p:cNvCxnSpPr>
            <p:nvPr/>
          </p:nvCxnSpPr>
          <p:spPr bwMode="auto">
            <a:xfrm flipH="1">
              <a:off x="2971800" y="2463800"/>
              <a:ext cx="6350" cy="2667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0" name="Straight Arrow Connector 20"/>
            <p:cNvCxnSpPr>
              <a:cxnSpLocks noChangeShapeType="1"/>
              <a:stCxn id="42" idx="2"/>
              <a:endCxn id="44" idx="0"/>
            </p:cNvCxnSpPr>
            <p:nvPr/>
          </p:nvCxnSpPr>
          <p:spPr bwMode="auto">
            <a:xfrm>
              <a:off x="2971800" y="3416300"/>
              <a:ext cx="0" cy="2413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1" name="Straight Arrow Connector 22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>
              <a:off x="2971800" y="4330701"/>
              <a:ext cx="6350" cy="371474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sp>
          <p:nvSpPr>
            <p:cNvPr id="52" name="Flowchart: Process 23"/>
            <p:cNvSpPr>
              <a:spLocks noChangeArrowheads="1"/>
            </p:cNvSpPr>
            <p:nvPr/>
          </p:nvSpPr>
          <p:spPr bwMode="auto">
            <a:xfrm>
              <a:off x="1524000" y="5476875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Update GDT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24"/>
            <p:cNvSpPr txBox="1">
              <a:spLocks noChangeArrowheads="1"/>
            </p:cNvSpPr>
            <p:nvPr/>
          </p:nvSpPr>
          <p:spPr bwMode="auto">
            <a:xfrm>
              <a:off x="5945786" y="536625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Flowchart: Process 25"/>
            <p:cNvSpPr>
              <a:spLocks noChangeArrowheads="1"/>
            </p:cNvSpPr>
            <p:nvPr/>
          </p:nvSpPr>
          <p:spPr bwMode="auto">
            <a:xfrm>
              <a:off x="1041400" y="6200775"/>
              <a:ext cx="38608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Unmap</a:t>
              </a: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0x00000000-0x100000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26"/>
            <p:cNvSpPr txBox="1">
              <a:spLocks noChangeArrowheads="1"/>
            </p:cNvSpPr>
            <p:nvPr/>
          </p:nvSpPr>
          <p:spPr bwMode="auto">
            <a:xfrm>
              <a:off x="5945786" y="605597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Straight Arrow Connector 30"/>
            <p:cNvCxnSpPr>
              <a:cxnSpLocks noChangeShapeType="1"/>
              <a:stCxn id="46" idx="2"/>
              <a:endCxn id="52" idx="0"/>
            </p:cNvCxnSpPr>
            <p:nvPr/>
          </p:nvCxnSpPr>
          <p:spPr bwMode="auto">
            <a:xfrm>
              <a:off x="2978150" y="5146675"/>
              <a:ext cx="0" cy="3302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7" name="Straight Arrow Connector 32"/>
            <p:cNvCxnSpPr>
              <a:cxnSpLocks noChangeShapeType="1"/>
              <a:stCxn id="52" idx="2"/>
              <a:endCxn id="54" idx="0"/>
            </p:cNvCxnSpPr>
            <p:nvPr/>
          </p:nvCxnSpPr>
          <p:spPr bwMode="auto">
            <a:xfrm flipH="1">
              <a:off x="2971800" y="5921375"/>
              <a:ext cx="6350" cy="2794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sp>
          <p:nvSpPr>
            <p:cNvPr id="58" name="TextBox 1"/>
            <p:cNvSpPr txBox="1">
              <a:spLocks noChangeArrowheads="1"/>
            </p:cNvSpPr>
            <p:nvPr/>
          </p:nvSpPr>
          <p:spPr bwMode="auto">
            <a:xfrm>
              <a:off x="-240292" y="4810335"/>
              <a:ext cx="540272" cy="520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???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Straight Connector 3"/>
            <p:cNvCxnSpPr>
              <a:cxnSpLocks noChangeShapeType="1"/>
              <a:endCxn id="44" idx="1"/>
            </p:cNvCxnSpPr>
            <p:nvPr/>
          </p:nvCxnSpPr>
          <p:spPr bwMode="auto">
            <a:xfrm flipV="1">
              <a:off x="63836" y="3994151"/>
              <a:ext cx="755202" cy="72401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60" name="Straight Connector 7"/>
            <p:cNvCxnSpPr>
              <a:cxnSpLocks noChangeShapeType="1"/>
              <a:endCxn id="54" idx="1"/>
            </p:cNvCxnSpPr>
            <p:nvPr/>
          </p:nvCxnSpPr>
          <p:spPr bwMode="auto">
            <a:xfrm>
              <a:off x="139868" y="5326728"/>
              <a:ext cx="901531" cy="1096299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107005" y="214313"/>
            <a:ext cx="78574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在页表中建立页的映射关系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2"/>
          <p:cNvSpPr>
            <a:spLocks noChangeArrowheads="1"/>
          </p:cNvSpPr>
          <p:nvPr/>
        </p:nvSpPr>
        <p:spPr bwMode="auto">
          <a:xfrm>
            <a:off x="1016000" y="8566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 the table entry in the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directory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lowchart: Decision 4"/>
          <p:cNvSpPr>
            <a:spLocks noChangeArrowheads="1"/>
          </p:cNvSpPr>
          <p:nvPr/>
        </p:nvSpPr>
        <p:spPr bwMode="auto">
          <a:xfrm>
            <a:off x="998860" y="1666239"/>
            <a:ext cx="3933180" cy="660400"/>
          </a:xfrm>
          <a:prstGeom prst="flowChartDecision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table exists?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lowchart: Process 6"/>
          <p:cNvSpPr>
            <a:spLocks noChangeArrowheads="1"/>
          </p:cNvSpPr>
          <p:nvPr/>
        </p:nvSpPr>
        <p:spPr bwMode="auto">
          <a:xfrm>
            <a:off x="1016000" y="33839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 the entry in the page table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lowchart: Process 8"/>
          <p:cNvSpPr>
            <a:spLocks noChangeArrowheads="1"/>
          </p:cNvSpPr>
          <p:nvPr/>
        </p:nvSpPr>
        <p:spPr bwMode="auto">
          <a:xfrm>
            <a:off x="1016000" y="42602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Return a pointer to the entry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Flowchart: Process 9"/>
          <p:cNvSpPr>
            <a:spLocks noChangeArrowheads="1"/>
          </p:cNvSpPr>
          <p:nvPr/>
        </p:nvSpPr>
        <p:spPr bwMode="auto">
          <a:xfrm>
            <a:off x="4673600" y="2383789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Allocate a page for this table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11"/>
          <p:cNvCxnSpPr>
            <a:cxnSpLocks noChangeShapeType="1"/>
            <a:stCxn id="28" idx="2"/>
            <a:endCxn id="29" idx="0"/>
          </p:cNvCxnSpPr>
          <p:nvPr/>
        </p:nvCxnSpPr>
        <p:spPr bwMode="auto">
          <a:xfrm>
            <a:off x="2965450" y="1307464"/>
            <a:ext cx="0" cy="35877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4" name="Straight Arrow Connector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2965450" y="2326639"/>
            <a:ext cx="0" cy="105727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5" name="Straight Arrow Connector 15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2965450" y="3834764"/>
            <a:ext cx="0" cy="42545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6" name="Elbow Connector 17"/>
          <p:cNvCxnSpPr>
            <a:cxnSpLocks noChangeShapeType="1"/>
            <a:stCxn id="29" idx="3"/>
            <a:endCxn id="32" idx="0"/>
          </p:cNvCxnSpPr>
          <p:nvPr/>
        </p:nvCxnSpPr>
        <p:spPr bwMode="auto">
          <a:xfrm>
            <a:off x="4932040" y="1996439"/>
            <a:ext cx="1691010" cy="387350"/>
          </a:xfrm>
          <a:prstGeom prst="bentConnector2">
            <a:avLst/>
          </a:prstGeom>
          <a:noFill/>
          <a:ln w="28575">
            <a:solidFill>
              <a:srgbClr val="005072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37" name="Elbow Connector 19"/>
          <p:cNvCxnSpPr>
            <a:cxnSpLocks noChangeShapeType="1"/>
            <a:stCxn id="32" idx="2"/>
          </p:cNvCxnSpPr>
          <p:nvPr/>
        </p:nvCxnSpPr>
        <p:spPr bwMode="auto">
          <a:xfrm rot="5400000">
            <a:off x="4652962" y="1147127"/>
            <a:ext cx="282575" cy="3657600"/>
          </a:xfrm>
          <a:prstGeom prst="bentConnector2">
            <a:avLst/>
          </a:prstGeom>
          <a:noFill/>
          <a:ln w="28575">
            <a:solidFill>
              <a:srgbClr val="005072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5318374" y="162655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2665413" y="2485389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8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18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"/>
          <p:cNvSpPr txBox="1">
            <a:spLocks noChangeArrowheads="1"/>
          </p:cNvSpPr>
          <p:nvPr/>
        </p:nvSpPr>
        <p:spPr bwMode="auto">
          <a:xfrm>
            <a:off x="6019800" y="4448804"/>
            <a:ext cx="1767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YOUR WORK!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7326" y="214313"/>
            <a:ext cx="88966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6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合并段机制+页机制（segmentation + paging）</a:t>
            </a:r>
            <a:endParaRPr lang="en-US" altLang="zh-CN" sz="26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8110" y="1487438"/>
            <a:ext cx="360040" cy="108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872383" y="1487438"/>
            <a:ext cx="701030" cy="108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637309" y="1111523"/>
            <a:ext cx="0" cy="1725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44106" y="1111523"/>
            <a:ext cx="0" cy="265807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24609" y="1101998"/>
            <a:ext cx="6336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 bwMode="auto">
          <a:xfrm>
            <a:off x="3807470" y="1614562"/>
            <a:ext cx="576000" cy="257108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2767608" y="2191642"/>
            <a:ext cx="576000" cy="96467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2771800" y="2538983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71800" y="2789932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11662" y="2538983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581874" y="268833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11662" y="287679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811662" y="299960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581874" y="302297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47864" y="2692524"/>
            <a:ext cx="10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442097" y="2679824"/>
            <a:ext cx="0" cy="56959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41080" y="3237855"/>
            <a:ext cx="338832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635896" y="2920231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639071" y="2914898"/>
            <a:ext cx="0" cy="32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548013" y="1784995"/>
            <a:ext cx="0" cy="129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541663" y="3085331"/>
            <a:ext cx="10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390975" y="2939281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534917" y="2075184"/>
            <a:ext cx="0" cy="86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624958" y="2529458"/>
            <a:ext cx="0" cy="6733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34998" y="2075185"/>
            <a:ext cx="450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615433" y="2517775"/>
            <a:ext cx="532631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160764" y="2156718"/>
            <a:ext cx="0" cy="37274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811662" y="324953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523979" y="2150368"/>
            <a:ext cx="0" cy="86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436096" y="3020814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436096" y="3212455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448796" y="3010148"/>
            <a:ext cx="0" cy="21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996285" y="2147193"/>
            <a:ext cx="0" cy="238249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003652" y="2369567"/>
            <a:ext cx="396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388075" y="2369567"/>
            <a:ext cx="0" cy="447923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322417" y="2832348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259934" y="3023989"/>
            <a:ext cx="288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335117" y="2821682"/>
            <a:ext cx="0" cy="21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 bwMode="auto">
          <a:xfrm>
            <a:off x="4788024" y="2914898"/>
            <a:ext cx="576000" cy="55383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/>
          <p:nvPr/>
        </p:nvCxnSpPr>
        <p:spPr>
          <a:xfrm>
            <a:off x="4788024" y="313523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788024" y="325804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 bwMode="auto">
          <a:xfrm>
            <a:off x="5679678" y="2644899"/>
            <a:ext cx="576000" cy="55383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5679678" y="2954139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5679678" y="3076947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/>
          <p:nvPr/>
        </p:nvCxnSpPr>
        <p:spPr>
          <a:xfrm rot="16200000" flipV="1">
            <a:off x="3995939" y="3177533"/>
            <a:ext cx="648070" cy="504052"/>
          </a:xfrm>
          <a:prstGeom prst="curvedConnector3">
            <a:avLst>
              <a:gd name="adj1" fmla="val 11787"/>
            </a:avLst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621783" y="3198738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 bwMode="auto">
          <a:xfrm>
            <a:off x="5007222" y="2015877"/>
            <a:ext cx="1220961" cy="147191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 rot="5400000">
            <a:off x="5213846" y="2087885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5671178" y="2087885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203848" y="1796678"/>
            <a:ext cx="34942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216548" y="1601862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 bwMode="auto">
          <a:xfrm>
            <a:off x="6567016" y="2382267"/>
            <a:ext cx="576000" cy="1875383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6567016" y="280059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567016" y="292340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 flipV="1">
            <a:off x="3275856" y="3249538"/>
            <a:ext cx="288032" cy="216024"/>
          </a:xfrm>
          <a:prstGeom prst="curvedConnector3">
            <a:avLst>
              <a:gd name="adj1" fmla="val 92990"/>
            </a:avLst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605559" y="2774057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2605559" y="1589161"/>
            <a:ext cx="0" cy="1188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809628" y="277215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809628" y="309917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7"/>
          <p:cNvSpPr txBox="1">
            <a:spLocks noChangeArrowheads="1"/>
          </p:cNvSpPr>
          <p:nvPr/>
        </p:nvSpPr>
        <p:spPr bwMode="auto">
          <a:xfrm>
            <a:off x="2445668" y="790218"/>
            <a:ext cx="10005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Logical Address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(or Far Pointer)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7"/>
          <p:cNvSpPr txBox="1">
            <a:spLocks noChangeArrowheads="1"/>
          </p:cNvSpPr>
          <p:nvPr/>
        </p:nvSpPr>
        <p:spPr bwMode="auto">
          <a:xfrm>
            <a:off x="3630940" y="1304712"/>
            <a:ext cx="9492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Linear Address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   Space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7"/>
          <p:cNvSpPr txBox="1">
            <a:spLocks noChangeArrowheads="1"/>
          </p:cNvSpPr>
          <p:nvPr/>
        </p:nvSpPr>
        <p:spPr bwMode="auto">
          <a:xfrm>
            <a:off x="2287940" y="1199406"/>
            <a:ext cx="644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Selector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7"/>
          <p:cNvSpPr txBox="1">
            <a:spLocks noChangeArrowheads="1"/>
          </p:cNvSpPr>
          <p:nvPr/>
        </p:nvSpPr>
        <p:spPr bwMode="auto">
          <a:xfrm>
            <a:off x="2980204" y="1309514"/>
            <a:ext cx="5052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7"/>
          <p:cNvSpPr txBox="1">
            <a:spLocks noChangeArrowheads="1"/>
          </p:cNvSpPr>
          <p:nvPr/>
        </p:nvSpPr>
        <p:spPr bwMode="auto">
          <a:xfrm>
            <a:off x="2537108" y="1896626"/>
            <a:ext cx="1091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Global Descriptor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Table(GDT)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7"/>
          <p:cNvSpPr txBox="1">
            <a:spLocks noChangeArrowheads="1"/>
          </p:cNvSpPr>
          <p:nvPr/>
        </p:nvSpPr>
        <p:spPr bwMode="auto">
          <a:xfrm>
            <a:off x="2696364" y="2487930"/>
            <a:ext cx="726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Segment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7"/>
          <p:cNvSpPr txBox="1">
            <a:spLocks noChangeArrowheads="1"/>
          </p:cNvSpPr>
          <p:nvPr/>
        </p:nvSpPr>
        <p:spPr bwMode="auto">
          <a:xfrm>
            <a:off x="2495927" y="3287638"/>
            <a:ext cx="8755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  Segment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Address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7"/>
          <p:cNvSpPr txBox="1">
            <a:spLocks noChangeArrowheads="1"/>
          </p:cNvSpPr>
          <p:nvPr/>
        </p:nvSpPr>
        <p:spPr bwMode="auto">
          <a:xfrm>
            <a:off x="5137016" y="1847478"/>
            <a:ext cx="9492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Linear Address</a:t>
            </a:r>
          </a:p>
        </p:txBody>
      </p:sp>
      <p:sp>
        <p:nvSpPr>
          <p:cNvPr id="154" name="TextBox 7"/>
          <p:cNvSpPr txBox="1">
            <a:spLocks noChangeArrowheads="1"/>
          </p:cNvSpPr>
          <p:nvPr/>
        </p:nvSpPr>
        <p:spPr bwMode="auto">
          <a:xfrm>
            <a:off x="3775720" y="2343914"/>
            <a:ext cx="6447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</a:p>
        </p:txBody>
      </p:sp>
      <p:sp>
        <p:nvSpPr>
          <p:cNvPr id="155" name="TextBox 7"/>
          <p:cNvSpPr txBox="1">
            <a:spLocks noChangeArrowheads="1"/>
          </p:cNvSpPr>
          <p:nvPr/>
        </p:nvSpPr>
        <p:spPr bwMode="auto">
          <a:xfrm>
            <a:off x="3760480" y="2833886"/>
            <a:ext cx="68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Lin. </a:t>
            </a: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6" name="TextBox 7"/>
          <p:cNvSpPr txBox="1">
            <a:spLocks noChangeArrowheads="1"/>
          </p:cNvSpPr>
          <p:nvPr/>
        </p:nvSpPr>
        <p:spPr bwMode="auto">
          <a:xfrm>
            <a:off x="4514468" y="3655298"/>
            <a:ext cx="4395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</a:p>
        </p:txBody>
      </p:sp>
      <p:sp>
        <p:nvSpPr>
          <p:cNvPr id="157" name="TextBox 7"/>
          <p:cNvSpPr txBox="1">
            <a:spLocks noChangeArrowheads="1"/>
          </p:cNvSpPr>
          <p:nvPr/>
        </p:nvSpPr>
        <p:spPr bwMode="auto">
          <a:xfrm>
            <a:off x="4587240" y="2715766"/>
            <a:ext cx="9509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 Directory</a:t>
            </a:r>
          </a:p>
        </p:txBody>
      </p:sp>
      <p:sp>
        <p:nvSpPr>
          <p:cNvPr id="158" name="TextBox 7"/>
          <p:cNvSpPr txBox="1">
            <a:spLocks noChangeArrowheads="1"/>
          </p:cNvSpPr>
          <p:nvPr/>
        </p:nvSpPr>
        <p:spPr bwMode="auto">
          <a:xfrm>
            <a:off x="5587732" y="2442210"/>
            <a:ext cx="7521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 Table</a:t>
            </a:r>
          </a:p>
        </p:txBody>
      </p:sp>
      <p:sp>
        <p:nvSpPr>
          <p:cNvPr id="159" name="TextBox 7"/>
          <p:cNvSpPr txBox="1">
            <a:spLocks noChangeArrowheads="1"/>
          </p:cNvSpPr>
          <p:nvPr/>
        </p:nvSpPr>
        <p:spPr bwMode="auto">
          <a:xfrm>
            <a:off x="4980741" y="1983874"/>
            <a:ext cx="3401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</a:p>
        </p:txBody>
      </p:sp>
      <p:sp>
        <p:nvSpPr>
          <p:cNvPr id="160" name="TextBox 7"/>
          <p:cNvSpPr txBox="1">
            <a:spLocks noChangeArrowheads="1"/>
          </p:cNvSpPr>
          <p:nvPr/>
        </p:nvSpPr>
        <p:spPr bwMode="auto">
          <a:xfrm>
            <a:off x="5283249" y="1983874"/>
            <a:ext cx="4667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</a:p>
        </p:txBody>
      </p:sp>
      <p:sp>
        <p:nvSpPr>
          <p:cNvPr id="161" name="TextBox 7"/>
          <p:cNvSpPr txBox="1">
            <a:spLocks noChangeArrowheads="1"/>
          </p:cNvSpPr>
          <p:nvPr/>
        </p:nvSpPr>
        <p:spPr bwMode="auto">
          <a:xfrm>
            <a:off x="5718725" y="1983874"/>
            <a:ext cx="5052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</a:p>
        </p:txBody>
      </p:sp>
      <p:sp>
        <p:nvSpPr>
          <p:cNvPr id="162" name="TextBox 7"/>
          <p:cNvSpPr txBox="1">
            <a:spLocks noChangeArrowheads="1"/>
          </p:cNvSpPr>
          <p:nvPr/>
        </p:nvSpPr>
        <p:spPr bwMode="auto">
          <a:xfrm>
            <a:off x="4844792" y="3082662"/>
            <a:ext cx="4555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</a:t>
            </a:r>
          </a:p>
        </p:txBody>
      </p:sp>
      <p:sp>
        <p:nvSpPr>
          <p:cNvPr id="163" name="TextBox 7"/>
          <p:cNvSpPr txBox="1">
            <a:spLocks noChangeArrowheads="1"/>
          </p:cNvSpPr>
          <p:nvPr/>
        </p:nvSpPr>
        <p:spPr bwMode="auto">
          <a:xfrm>
            <a:off x="5741585" y="2908166"/>
            <a:ext cx="4555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</a:t>
            </a:r>
          </a:p>
        </p:txBody>
      </p:sp>
      <p:sp>
        <p:nvSpPr>
          <p:cNvPr id="164" name="TextBox 7"/>
          <p:cNvSpPr txBox="1">
            <a:spLocks noChangeArrowheads="1"/>
          </p:cNvSpPr>
          <p:nvPr/>
        </p:nvSpPr>
        <p:spPr bwMode="auto">
          <a:xfrm>
            <a:off x="6622132" y="2487930"/>
            <a:ext cx="4395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</a:p>
        </p:txBody>
      </p:sp>
      <p:sp>
        <p:nvSpPr>
          <p:cNvPr id="165" name="TextBox 7"/>
          <p:cNvSpPr txBox="1">
            <a:spLocks noChangeArrowheads="1"/>
          </p:cNvSpPr>
          <p:nvPr/>
        </p:nvSpPr>
        <p:spPr bwMode="auto">
          <a:xfrm>
            <a:off x="6496784" y="2760722"/>
            <a:ext cx="7232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66" name="TextBox 7"/>
          <p:cNvSpPr txBox="1">
            <a:spLocks noChangeArrowheads="1"/>
          </p:cNvSpPr>
          <p:nvPr/>
        </p:nvSpPr>
        <p:spPr bwMode="auto">
          <a:xfrm>
            <a:off x="6542504" y="1939017"/>
            <a:ext cx="6046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Physical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Space</a:t>
            </a:r>
          </a:p>
        </p:txBody>
      </p:sp>
      <p:cxnSp>
        <p:nvCxnSpPr>
          <p:cNvPr id="167" name="直接连接符 166"/>
          <p:cNvCxnSpPr/>
          <p:nvPr/>
        </p:nvCxnSpPr>
        <p:spPr>
          <a:xfrm>
            <a:off x="2642260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4628768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7202388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642260" y="442871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3973076" y="4428718"/>
            <a:ext cx="167904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038448" y="4428718"/>
            <a:ext cx="1174988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7"/>
          <p:cNvSpPr txBox="1">
            <a:spLocks noChangeArrowheads="1"/>
          </p:cNvSpPr>
          <p:nvPr/>
        </p:nvSpPr>
        <p:spPr bwMode="auto">
          <a:xfrm>
            <a:off x="5571728" y="4315946"/>
            <a:ext cx="5453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Paging</a:t>
            </a:r>
          </a:p>
        </p:txBody>
      </p:sp>
      <p:sp>
        <p:nvSpPr>
          <p:cNvPr id="176" name="TextBox 7"/>
          <p:cNvSpPr txBox="1">
            <a:spLocks noChangeArrowheads="1"/>
          </p:cNvSpPr>
          <p:nvPr/>
        </p:nvSpPr>
        <p:spPr bwMode="auto">
          <a:xfrm>
            <a:off x="3147080" y="4315946"/>
            <a:ext cx="9361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Segmentation</a:t>
            </a:r>
          </a:p>
        </p:txBody>
      </p:sp>
      <p:sp>
        <p:nvSpPr>
          <p:cNvPr id="177" name="TextBox 7"/>
          <p:cNvSpPr txBox="1">
            <a:spLocks noChangeArrowheads="1"/>
          </p:cNvSpPr>
          <p:nvPr/>
        </p:nvSpPr>
        <p:spPr bwMode="auto">
          <a:xfrm>
            <a:off x="1979712" y="4630281"/>
            <a:ext cx="5328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图  段页式内存映射机制 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Segmentation and Paging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15478" y="214313"/>
            <a:ext cx="63408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x86 MMU – uCore内存管理初始化</a:t>
            </a:r>
            <a:endParaRPr lang="en-US" altLang="zh-CN" sz="26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0813" y="2169229"/>
            <a:ext cx="13844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no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43100" y="2200979"/>
            <a:ext cx="26187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-0xC0000000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no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40275" y="2200979"/>
            <a:ext cx="26187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-0xC0000000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yes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359203" y="2200979"/>
            <a:ext cx="13235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 </a:t>
            </a:r>
            <a:r>
              <a:rPr lang="zh-CN" altLang="en-US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yes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56112" y="1583442"/>
            <a:ext cx="13299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581957" y="1443742"/>
            <a:ext cx="13035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(assembly)</a:t>
            </a:r>
            <a:endParaRPr lang="zh-CN" altLang="en-US" sz="16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671343" y="1443742"/>
            <a:ext cx="2719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(right after enabling PG)</a:t>
            </a:r>
            <a:endParaRPr lang="zh-CN" altLang="en-US" sz="16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424822" y="1446917"/>
            <a:ext cx="11705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(all done)</a:t>
            </a:r>
            <a:endParaRPr lang="zh-CN" altLang="en-US" sz="16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ight Arrow 11"/>
          <p:cNvSpPr>
            <a:spLocks noChangeArrowheads="1"/>
          </p:cNvSpPr>
          <p:nvPr/>
        </p:nvSpPr>
        <p:spPr bwMode="auto">
          <a:xfrm>
            <a:off x="244475" y="3359854"/>
            <a:ext cx="8399463" cy="158750"/>
          </a:xfrm>
          <a:prstGeom prst="rightArrow">
            <a:avLst>
              <a:gd name="adj1" fmla="val 50000"/>
              <a:gd name="adj2" fmla="val 255732"/>
            </a:avLst>
          </a:prstGeom>
          <a:solidFill>
            <a:srgbClr val="005072"/>
          </a:soli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16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>
            <a:off x="1803400" y="903992"/>
            <a:ext cx="6350" cy="3249612"/>
          </a:xfrm>
          <a:prstGeom prst="straightConnector1">
            <a:avLst/>
          </a:prstGeom>
          <a:noFill/>
          <a:ln w="28575">
            <a:solidFill>
              <a:srgbClr val="005072"/>
            </a:solidFill>
            <a:prstDash val="dash"/>
            <a:round/>
            <a:headEnd/>
            <a:tailEnd/>
          </a:ln>
        </p:spPr>
      </p:cxnSp>
      <p:cxnSp>
        <p:nvCxnSpPr>
          <p:cNvPr id="15" name="Straight Connector 13"/>
          <p:cNvCxnSpPr>
            <a:cxnSpLocks noChangeShapeType="1"/>
          </p:cNvCxnSpPr>
          <p:nvPr/>
        </p:nvCxnSpPr>
        <p:spPr bwMode="auto">
          <a:xfrm>
            <a:off x="4635500" y="903992"/>
            <a:ext cx="0" cy="2362200"/>
          </a:xfrm>
          <a:prstGeom prst="line">
            <a:avLst/>
          </a:prstGeom>
          <a:noFill/>
          <a:ln w="28575">
            <a:solidFill>
              <a:srgbClr val="005072"/>
            </a:solidFill>
            <a:prstDash val="dash"/>
            <a:round/>
            <a:headEnd/>
            <a:tailEnd/>
          </a:ln>
        </p:spPr>
      </p:cxnSp>
      <p:cxnSp>
        <p:nvCxnSpPr>
          <p:cNvPr id="16" name="AutoShape 14"/>
          <p:cNvCxnSpPr>
            <a:cxnSpLocks noChangeShapeType="1"/>
          </p:cNvCxnSpPr>
          <p:nvPr/>
        </p:nvCxnSpPr>
        <p:spPr bwMode="auto">
          <a:xfrm>
            <a:off x="7334250" y="903992"/>
            <a:ext cx="0" cy="3459162"/>
          </a:xfrm>
          <a:prstGeom prst="straightConnector1">
            <a:avLst/>
          </a:prstGeom>
          <a:noFill/>
          <a:ln w="28575">
            <a:solidFill>
              <a:srgbClr val="005072"/>
            </a:solidFill>
            <a:prstDash val="dash"/>
            <a:round/>
            <a:headEnd/>
            <a:tailEnd/>
          </a:ln>
        </p:spPr>
      </p:cxn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150813" y="3651954"/>
            <a:ext cx="17143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= 0x0</a:t>
            </a:r>
            <a:endParaRPr lang="zh-CN" altLang="en-US" sz="16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689159" y="3758317"/>
            <a:ext cx="3797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 base = 0xC0000000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7384603" y="3634492"/>
            <a:ext cx="17143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= 0x0</a:t>
            </a:r>
            <a:endParaRPr lang="zh-CN" altLang="en-US" sz="16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7326" y="214313"/>
            <a:ext cx="88966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参考资料</a:t>
            </a:r>
            <a:endParaRPr lang="en-US" altLang="zh-CN" sz="30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196165" y="946949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Chap. 3 &amp; 4, Vol. 3, Intel® and IA-32 Architectures Software Developer’s Manual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785813" y="940929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28964" y="214313"/>
            <a:ext cx="400049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–区别?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1116013" y="898529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一些指令（比如特权指令）只能执行在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ring 0 (e.g. </a:t>
            </a: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lgdt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).</a:t>
            </a: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758825" y="920754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1116013" y="1271587"/>
            <a:ext cx="438468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CPU在如下时刻会检查特权级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6"/>
          <p:cNvSpPr>
            <a:spLocks noChangeArrowheads="1"/>
          </p:cNvSpPr>
          <p:nvPr/>
        </p:nvSpPr>
        <p:spPr bwMode="auto">
          <a:xfrm>
            <a:off x="758825" y="1293812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1495457" y="1603375"/>
            <a:ext cx="29336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访问数据段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17319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1504983" y="1936749"/>
            <a:ext cx="2995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访问页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065336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1495457" y="2284414"/>
            <a:ext cx="5148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进入中断服务例程（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ISRs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41300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1504983" y="2546353"/>
            <a:ext cx="2995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74637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1116013" y="2951168"/>
            <a:ext cx="438468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如果检查失败会如何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758825" y="2973393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2187583" y="3500444"/>
            <a:ext cx="438468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buFont typeface="Monotype Sorts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General Protection Fault!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–段选择子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3528" y="1131590"/>
            <a:ext cx="5001871" cy="2435324"/>
            <a:chOff x="2090409" y="1618878"/>
            <a:chExt cx="5001871" cy="2435324"/>
          </a:xfrm>
        </p:grpSpPr>
        <p:sp>
          <p:nvSpPr>
            <p:cNvPr id="4" name="矩形 3"/>
            <p:cNvSpPr/>
            <p:nvPr/>
          </p:nvSpPr>
          <p:spPr bwMode="auto">
            <a:xfrm>
              <a:off x="3071168" y="1924995"/>
              <a:ext cx="3530732" cy="41485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08157" y="1968007"/>
              <a:ext cx="1274987" cy="49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Index</a:t>
              </a:r>
              <a:endPara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5892839" y="2135122"/>
              <a:ext cx="416010" cy="174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831825" y="1920338"/>
              <a:ext cx="29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rot="10800000">
              <a:off x="3953851" y="2626105"/>
              <a:ext cx="2059594" cy="23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5645172" y="2121424"/>
              <a:ext cx="414857" cy="21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46828" y="2493028"/>
              <a:ext cx="1557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Table Indicator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638" y="2744708"/>
              <a:ext cx="783535" cy="27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0=GDT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6920" y="2960600"/>
              <a:ext cx="783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1=LDT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0409" y="3190910"/>
              <a:ext cx="5001871" cy="40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Requested Privilege Level</a:t>
              </a: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RPL</a:t>
              </a: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5442" y="3654092"/>
              <a:ext cx="3834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段选择子   </a:t>
              </a:r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Selector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308985" y="2328790"/>
              <a:ext cx="7666" cy="10182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4732475" y="3335825"/>
              <a:ext cx="1594192" cy="1124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868448" y="2483271"/>
              <a:ext cx="266892" cy="21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62099" y="1637292"/>
              <a:ext cx="44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</a:p>
            <a:p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3704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37165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2239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46554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2527" y="196800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9181" y="2083326"/>
              <a:ext cx="29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4392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–段描述符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3528" y="1995686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6" idx="0"/>
            <a:endCxn id="26" idx="2"/>
          </p:cNvCxnSpPr>
          <p:nvPr/>
        </p:nvCxnSpPr>
        <p:spPr>
          <a:xfrm rot="16200000" flipH="1">
            <a:off x="2480438" y="2177468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auto">
          <a:xfrm>
            <a:off x="323528" y="1315561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029756" y="1541283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1241234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486794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1677992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1944342" y="1547078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2557816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2787869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3094606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3350902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3861449" y="1546404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1"/>
          <p:cNvSpPr txBox="1"/>
          <p:nvPr/>
        </p:nvSpPr>
        <p:spPr>
          <a:xfrm>
            <a:off x="290810" y="113128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82"/>
          <p:cNvSpPr txBox="1"/>
          <p:nvPr/>
        </p:nvSpPr>
        <p:spPr>
          <a:xfrm>
            <a:off x="946230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83"/>
          <p:cNvSpPr txBox="1"/>
          <p:nvPr/>
        </p:nvSpPr>
        <p:spPr>
          <a:xfrm>
            <a:off x="405488" y="1417728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31:24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84"/>
          <p:cNvSpPr txBox="1"/>
          <p:nvPr/>
        </p:nvSpPr>
        <p:spPr>
          <a:xfrm>
            <a:off x="1211021" y="1412347"/>
            <a:ext cx="30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85"/>
          <p:cNvSpPr txBox="1"/>
          <p:nvPr/>
        </p:nvSpPr>
        <p:spPr>
          <a:xfrm>
            <a:off x="1513615" y="1293725"/>
            <a:ext cx="84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86"/>
          <p:cNvSpPr txBox="1"/>
          <p:nvPr/>
        </p:nvSpPr>
        <p:spPr>
          <a:xfrm>
            <a:off x="1680274" y="1411259"/>
            <a:ext cx="536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87"/>
          <p:cNvSpPr txBox="1"/>
          <p:nvPr/>
        </p:nvSpPr>
        <p:spPr>
          <a:xfrm>
            <a:off x="1902524" y="1278288"/>
            <a:ext cx="279130" cy="5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88"/>
          <p:cNvSpPr txBox="1"/>
          <p:nvPr/>
        </p:nvSpPr>
        <p:spPr>
          <a:xfrm>
            <a:off x="3846595" y="1151777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89"/>
          <p:cNvSpPr txBox="1"/>
          <p:nvPr/>
        </p:nvSpPr>
        <p:spPr>
          <a:xfrm>
            <a:off x="4764041" y="1131280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90"/>
          <p:cNvSpPr txBox="1"/>
          <p:nvPr/>
        </p:nvSpPr>
        <p:spPr>
          <a:xfrm>
            <a:off x="4967745" y="1429211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91"/>
          <p:cNvSpPr txBox="1"/>
          <p:nvPr/>
        </p:nvSpPr>
        <p:spPr>
          <a:xfrm>
            <a:off x="4764041" y="1818916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92"/>
          <p:cNvSpPr txBox="1"/>
          <p:nvPr/>
        </p:nvSpPr>
        <p:spPr>
          <a:xfrm>
            <a:off x="4954277" y="2089377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93"/>
          <p:cNvSpPr txBox="1"/>
          <p:nvPr/>
        </p:nvSpPr>
        <p:spPr>
          <a:xfrm>
            <a:off x="2400858" y="1821995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94"/>
          <p:cNvSpPr txBox="1"/>
          <p:nvPr/>
        </p:nvSpPr>
        <p:spPr>
          <a:xfrm>
            <a:off x="2101406" y="1287813"/>
            <a:ext cx="766843" cy="5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/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Limit</a:t>
            </a:r>
          </a:p>
          <a:p>
            <a:pPr algn="ctr"/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95"/>
          <p:cNvSpPr txBox="1"/>
          <p:nvPr/>
        </p:nvSpPr>
        <p:spPr>
          <a:xfrm>
            <a:off x="2753854" y="1430668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96"/>
          <p:cNvSpPr txBox="1"/>
          <p:nvPr/>
        </p:nvSpPr>
        <p:spPr>
          <a:xfrm>
            <a:off x="3027122" y="1288362"/>
            <a:ext cx="306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97"/>
          <p:cNvSpPr txBox="1"/>
          <p:nvPr/>
        </p:nvSpPr>
        <p:spPr>
          <a:xfrm>
            <a:off x="3582367" y="1418088"/>
            <a:ext cx="107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98"/>
          <p:cNvSpPr txBox="1"/>
          <p:nvPr/>
        </p:nvSpPr>
        <p:spPr>
          <a:xfrm>
            <a:off x="3315155" y="1418088"/>
            <a:ext cx="30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99"/>
          <p:cNvSpPr txBox="1"/>
          <p:nvPr/>
        </p:nvSpPr>
        <p:spPr>
          <a:xfrm>
            <a:off x="4109148" y="1424557"/>
            <a:ext cx="1150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23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00"/>
          <p:cNvSpPr txBox="1"/>
          <p:nvPr/>
        </p:nvSpPr>
        <p:spPr>
          <a:xfrm>
            <a:off x="762162" y="2056340"/>
            <a:ext cx="2837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 Address 15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00 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101"/>
          <p:cNvSpPr txBox="1"/>
          <p:nvPr/>
        </p:nvSpPr>
        <p:spPr>
          <a:xfrm>
            <a:off x="3110309" y="2056340"/>
            <a:ext cx="2990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Limit 15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02"/>
          <p:cNvSpPr txBox="1"/>
          <p:nvPr/>
        </p:nvSpPr>
        <p:spPr>
          <a:xfrm>
            <a:off x="290810" y="181790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103"/>
          <p:cNvSpPr txBox="1"/>
          <p:nvPr/>
        </p:nvSpPr>
        <p:spPr>
          <a:xfrm>
            <a:off x="4042098" y="1151777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04"/>
          <p:cNvSpPr txBox="1"/>
          <p:nvPr/>
        </p:nvSpPr>
        <p:spPr>
          <a:xfrm>
            <a:off x="1192584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05"/>
          <p:cNvSpPr txBox="1"/>
          <p:nvPr/>
        </p:nvSpPr>
        <p:spPr>
          <a:xfrm>
            <a:off x="1415052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106"/>
          <p:cNvSpPr txBox="1"/>
          <p:nvPr/>
        </p:nvSpPr>
        <p:spPr>
          <a:xfrm>
            <a:off x="1637519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07"/>
          <p:cNvSpPr txBox="1"/>
          <p:nvPr/>
        </p:nvSpPr>
        <p:spPr>
          <a:xfrm>
            <a:off x="1873607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08"/>
          <p:cNvSpPr txBox="1"/>
          <p:nvPr/>
        </p:nvSpPr>
        <p:spPr>
          <a:xfrm>
            <a:off x="2090854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109"/>
          <p:cNvSpPr txBox="1"/>
          <p:nvPr/>
        </p:nvSpPr>
        <p:spPr>
          <a:xfrm>
            <a:off x="2491976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110"/>
          <p:cNvSpPr txBox="1"/>
          <p:nvPr/>
        </p:nvSpPr>
        <p:spPr>
          <a:xfrm>
            <a:off x="2718643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11"/>
          <p:cNvSpPr txBox="1"/>
          <p:nvPr/>
        </p:nvSpPr>
        <p:spPr>
          <a:xfrm>
            <a:off x="2893098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12"/>
          <p:cNvSpPr txBox="1"/>
          <p:nvPr/>
        </p:nvSpPr>
        <p:spPr>
          <a:xfrm>
            <a:off x="3087416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13"/>
          <p:cNvSpPr txBox="1"/>
          <p:nvPr/>
        </p:nvSpPr>
        <p:spPr>
          <a:xfrm>
            <a:off x="3266071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14"/>
          <p:cNvSpPr txBox="1"/>
          <p:nvPr/>
        </p:nvSpPr>
        <p:spPr>
          <a:xfrm>
            <a:off x="3507268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5"/>
          <p:cNvSpPr txBox="1"/>
          <p:nvPr/>
        </p:nvSpPr>
        <p:spPr>
          <a:xfrm>
            <a:off x="2611042" y="1821995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56"/>
          <p:cNvSpPr txBox="1"/>
          <p:nvPr/>
        </p:nvSpPr>
        <p:spPr>
          <a:xfrm>
            <a:off x="762162" y="2593366"/>
            <a:ext cx="409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 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Descriptor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27265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–门描述符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96"/>
          <p:cNvSpPr txBox="1"/>
          <p:nvPr/>
        </p:nvSpPr>
        <p:spPr>
          <a:xfrm>
            <a:off x="3347864" y="1295360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96"/>
          <p:cNvSpPr txBox="1"/>
          <p:nvPr/>
        </p:nvSpPr>
        <p:spPr>
          <a:xfrm>
            <a:off x="3347863" y="3418428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720" y="1257876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 rot="16200000" flipH="1">
            <a:off x="2814720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2995235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3352425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4243799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5214942" y="1260996"/>
            <a:ext cx="761898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96"/>
          <p:cNvSpPr txBox="1"/>
          <p:nvPr/>
        </p:nvSpPr>
        <p:spPr>
          <a:xfrm>
            <a:off x="3079669" y="1461397"/>
            <a:ext cx="30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16" name="TextBox 96"/>
          <p:cNvSpPr txBox="1"/>
          <p:nvPr/>
        </p:nvSpPr>
        <p:spPr>
          <a:xfrm>
            <a:off x="3643306" y="1456732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1  0</a:t>
            </a:r>
          </a:p>
        </p:txBody>
      </p:sp>
      <p:sp>
        <p:nvSpPr>
          <p:cNvPr id="17" name="TextBox 96"/>
          <p:cNvSpPr txBox="1"/>
          <p:nvPr/>
        </p:nvSpPr>
        <p:spPr>
          <a:xfrm>
            <a:off x="4553340" y="1456732"/>
            <a:ext cx="69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0   0   0</a:t>
            </a:r>
          </a:p>
        </p:txBody>
      </p:sp>
      <p:sp>
        <p:nvSpPr>
          <p:cNvPr id="18" name="TextBox 96"/>
          <p:cNvSpPr txBox="1"/>
          <p:nvPr/>
        </p:nvSpPr>
        <p:spPr>
          <a:xfrm>
            <a:off x="1217616" y="1456732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</a:p>
        </p:txBody>
      </p:sp>
      <p:sp>
        <p:nvSpPr>
          <p:cNvPr id="19" name="TextBox 96"/>
          <p:cNvSpPr txBox="1"/>
          <p:nvPr/>
        </p:nvSpPr>
        <p:spPr>
          <a:xfrm>
            <a:off x="200287" y="103423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0" name="TextBox 96"/>
          <p:cNvSpPr txBox="1"/>
          <p:nvPr/>
        </p:nvSpPr>
        <p:spPr>
          <a:xfrm>
            <a:off x="2856301" y="103423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21" name="TextBox 96"/>
          <p:cNvSpPr txBox="1"/>
          <p:nvPr/>
        </p:nvSpPr>
        <p:spPr>
          <a:xfrm>
            <a:off x="3039423" y="103423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22" name="TextBox 96"/>
          <p:cNvSpPr txBox="1"/>
          <p:nvPr/>
        </p:nvSpPr>
        <p:spPr>
          <a:xfrm>
            <a:off x="3202422" y="103423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23" name="TextBox 96"/>
          <p:cNvSpPr txBox="1"/>
          <p:nvPr/>
        </p:nvSpPr>
        <p:spPr>
          <a:xfrm>
            <a:off x="3419662" y="103423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</p:txBody>
      </p:sp>
      <p:sp>
        <p:nvSpPr>
          <p:cNvPr id="24" name="TextBox 96"/>
          <p:cNvSpPr txBox="1"/>
          <p:nvPr/>
        </p:nvSpPr>
        <p:spPr>
          <a:xfrm>
            <a:off x="3585863" y="103423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5" name="TextBox 96"/>
          <p:cNvSpPr txBox="1"/>
          <p:nvPr/>
        </p:nvSpPr>
        <p:spPr>
          <a:xfrm>
            <a:off x="4360888" y="103423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26" name="TextBox 96"/>
          <p:cNvSpPr txBox="1"/>
          <p:nvPr/>
        </p:nvSpPr>
        <p:spPr>
          <a:xfrm>
            <a:off x="4500562" y="103423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27" name="TextBox 96"/>
          <p:cNvSpPr txBox="1"/>
          <p:nvPr/>
        </p:nvSpPr>
        <p:spPr>
          <a:xfrm>
            <a:off x="5003830" y="103423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8" name="TextBox 96"/>
          <p:cNvSpPr txBox="1"/>
          <p:nvPr/>
        </p:nvSpPr>
        <p:spPr>
          <a:xfrm>
            <a:off x="5158962" y="103423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9" name="TextBox 96"/>
          <p:cNvSpPr txBox="1"/>
          <p:nvPr/>
        </p:nvSpPr>
        <p:spPr>
          <a:xfrm>
            <a:off x="5795776" y="103423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0" name="TextBox 96"/>
          <p:cNvSpPr txBox="1"/>
          <p:nvPr/>
        </p:nvSpPr>
        <p:spPr>
          <a:xfrm>
            <a:off x="5954110" y="144127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285720" y="2147787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rot="16200000" flipH="1">
            <a:off x="2827446" y="2462787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6"/>
          <p:cNvSpPr txBox="1"/>
          <p:nvPr/>
        </p:nvSpPr>
        <p:spPr>
          <a:xfrm>
            <a:off x="1000100" y="2340239"/>
            <a:ext cx="163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</a:p>
        </p:txBody>
      </p:sp>
      <p:sp>
        <p:nvSpPr>
          <p:cNvPr id="42" name="TextBox 96"/>
          <p:cNvSpPr txBox="1"/>
          <p:nvPr/>
        </p:nvSpPr>
        <p:spPr>
          <a:xfrm>
            <a:off x="200287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43" name="TextBox 96"/>
          <p:cNvSpPr txBox="1"/>
          <p:nvPr/>
        </p:nvSpPr>
        <p:spPr>
          <a:xfrm>
            <a:off x="2856301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44" name="TextBox 96"/>
          <p:cNvSpPr txBox="1"/>
          <p:nvPr/>
        </p:nvSpPr>
        <p:spPr>
          <a:xfrm>
            <a:off x="3039423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45" name="TextBox 96"/>
          <p:cNvSpPr txBox="1"/>
          <p:nvPr/>
        </p:nvSpPr>
        <p:spPr>
          <a:xfrm>
            <a:off x="5795776" y="1924143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46" name="TextBox 96"/>
          <p:cNvSpPr txBox="1"/>
          <p:nvPr/>
        </p:nvSpPr>
        <p:spPr>
          <a:xfrm>
            <a:off x="5954110" y="2331185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47" name="TextBox 96"/>
          <p:cNvSpPr txBox="1"/>
          <p:nvPr/>
        </p:nvSpPr>
        <p:spPr>
          <a:xfrm>
            <a:off x="3936925" y="2331829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</a:p>
        </p:txBody>
      </p:sp>
      <p:sp>
        <p:nvSpPr>
          <p:cNvPr id="48" name="TextBox 96"/>
          <p:cNvSpPr txBox="1"/>
          <p:nvPr/>
        </p:nvSpPr>
        <p:spPr>
          <a:xfrm>
            <a:off x="2638509" y="2925195"/>
            <a:ext cx="1178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Trap Gate</a:t>
            </a:r>
          </a:p>
        </p:txBody>
      </p:sp>
      <p:sp>
        <p:nvSpPr>
          <p:cNvPr id="49" name="TextBox 96"/>
          <p:cNvSpPr txBox="1"/>
          <p:nvPr/>
        </p:nvSpPr>
        <p:spPr>
          <a:xfrm>
            <a:off x="3347864" y="3427707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85720" y="3390223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50" idx="0"/>
            <a:endCxn id="50" idx="2"/>
          </p:cNvCxnSpPr>
          <p:nvPr/>
        </p:nvCxnSpPr>
        <p:spPr>
          <a:xfrm rot="16200000" flipH="1">
            <a:off x="2814720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6200000" flipH="1">
            <a:off x="2995235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 flipH="1">
            <a:off x="3352425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4243799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 bwMode="auto">
          <a:xfrm>
            <a:off x="5214942" y="3393343"/>
            <a:ext cx="761898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96"/>
          <p:cNvSpPr txBox="1"/>
          <p:nvPr/>
        </p:nvSpPr>
        <p:spPr>
          <a:xfrm>
            <a:off x="3079669" y="3593744"/>
            <a:ext cx="30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7" name="TextBox 96"/>
          <p:cNvSpPr txBox="1"/>
          <p:nvPr/>
        </p:nvSpPr>
        <p:spPr>
          <a:xfrm>
            <a:off x="3643306" y="3589079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1  1</a:t>
            </a:r>
          </a:p>
        </p:txBody>
      </p:sp>
      <p:sp>
        <p:nvSpPr>
          <p:cNvPr id="58" name="TextBox 96"/>
          <p:cNvSpPr txBox="1"/>
          <p:nvPr/>
        </p:nvSpPr>
        <p:spPr>
          <a:xfrm>
            <a:off x="4553340" y="3589079"/>
            <a:ext cx="69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0   0   0</a:t>
            </a:r>
          </a:p>
        </p:txBody>
      </p:sp>
      <p:sp>
        <p:nvSpPr>
          <p:cNvPr id="59" name="TextBox 96"/>
          <p:cNvSpPr txBox="1"/>
          <p:nvPr/>
        </p:nvSpPr>
        <p:spPr>
          <a:xfrm>
            <a:off x="1217616" y="3589079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</a:p>
        </p:txBody>
      </p:sp>
      <p:sp>
        <p:nvSpPr>
          <p:cNvPr id="60" name="TextBox 96"/>
          <p:cNvSpPr txBox="1"/>
          <p:nvPr/>
        </p:nvSpPr>
        <p:spPr>
          <a:xfrm>
            <a:off x="200287" y="316657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61" name="TextBox 96"/>
          <p:cNvSpPr txBox="1"/>
          <p:nvPr/>
        </p:nvSpPr>
        <p:spPr>
          <a:xfrm>
            <a:off x="2856301" y="316657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62" name="TextBox 96"/>
          <p:cNvSpPr txBox="1"/>
          <p:nvPr/>
        </p:nvSpPr>
        <p:spPr>
          <a:xfrm>
            <a:off x="3039423" y="316657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63" name="TextBox 96"/>
          <p:cNvSpPr txBox="1"/>
          <p:nvPr/>
        </p:nvSpPr>
        <p:spPr>
          <a:xfrm>
            <a:off x="3202422" y="316657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64" name="TextBox 96"/>
          <p:cNvSpPr txBox="1"/>
          <p:nvPr/>
        </p:nvSpPr>
        <p:spPr>
          <a:xfrm>
            <a:off x="3419662" y="316657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</p:txBody>
      </p:sp>
      <p:sp>
        <p:nvSpPr>
          <p:cNvPr id="65" name="TextBox 96"/>
          <p:cNvSpPr txBox="1"/>
          <p:nvPr/>
        </p:nvSpPr>
        <p:spPr>
          <a:xfrm>
            <a:off x="3585863" y="316657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66" name="TextBox 96"/>
          <p:cNvSpPr txBox="1"/>
          <p:nvPr/>
        </p:nvSpPr>
        <p:spPr>
          <a:xfrm>
            <a:off x="4360888" y="316657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67" name="TextBox 96"/>
          <p:cNvSpPr txBox="1"/>
          <p:nvPr/>
        </p:nvSpPr>
        <p:spPr>
          <a:xfrm>
            <a:off x="4500562" y="316657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68" name="TextBox 96"/>
          <p:cNvSpPr txBox="1"/>
          <p:nvPr/>
        </p:nvSpPr>
        <p:spPr>
          <a:xfrm>
            <a:off x="5003830" y="316657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69" name="TextBox 96"/>
          <p:cNvSpPr txBox="1"/>
          <p:nvPr/>
        </p:nvSpPr>
        <p:spPr>
          <a:xfrm>
            <a:off x="5158962" y="316657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0" name="TextBox 96"/>
          <p:cNvSpPr txBox="1"/>
          <p:nvPr/>
        </p:nvSpPr>
        <p:spPr>
          <a:xfrm>
            <a:off x="5795776" y="316657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71" name="TextBox 96"/>
          <p:cNvSpPr txBox="1"/>
          <p:nvPr/>
        </p:nvSpPr>
        <p:spPr>
          <a:xfrm>
            <a:off x="5954110" y="3573621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285720" y="4282952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 rot="16200000" flipH="1">
            <a:off x="2827446" y="4597952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96"/>
          <p:cNvSpPr txBox="1"/>
          <p:nvPr/>
        </p:nvSpPr>
        <p:spPr>
          <a:xfrm>
            <a:off x="1000100" y="4475404"/>
            <a:ext cx="163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</a:p>
        </p:txBody>
      </p:sp>
      <p:sp>
        <p:nvSpPr>
          <p:cNvPr id="75" name="TextBox 96"/>
          <p:cNvSpPr txBox="1"/>
          <p:nvPr/>
        </p:nvSpPr>
        <p:spPr>
          <a:xfrm>
            <a:off x="200287" y="4059308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76" name="TextBox 96"/>
          <p:cNvSpPr txBox="1"/>
          <p:nvPr/>
        </p:nvSpPr>
        <p:spPr>
          <a:xfrm>
            <a:off x="2856301" y="4059308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77" name="TextBox 96"/>
          <p:cNvSpPr txBox="1"/>
          <p:nvPr/>
        </p:nvSpPr>
        <p:spPr>
          <a:xfrm>
            <a:off x="3039423" y="4059308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78" name="TextBox 96"/>
          <p:cNvSpPr txBox="1"/>
          <p:nvPr/>
        </p:nvSpPr>
        <p:spPr>
          <a:xfrm>
            <a:off x="5795776" y="4059308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79" name="TextBox 96"/>
          <p:cNvSpPr txBox="1"/>
          <p:nvPr/>
        </p:nvSpPr>
        <p:spPr>
          <a:xfrm>
            <a:off x="5954110" y="446635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0" name="TextBox 96"/>
          <p:cNvSpPr txBox="1"/>
          <p:nvPr/>
        </p:nvSpPr>
        <p:spPr>
          <a:xfrm>
            <a:off x="3936925" y="446699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</a:p>
        </p:txBody>
      </p:sp>
      <p:sp>
        <p:nvSpPr>
          <p:cNvPr id="81" name="TextBox 96"/>
          <p:cNvSpPr txBox="1"/>
          <p:nvPr/>
        </p:nvSpPr>
        <p:spPr>
          <a:xfrm>
            <a:off x="2446058" y="804460"/>
            <a:ext cx="15451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</a:p>
        </p:txBody>
      </p:sp>
    </p:spTree>
    <p:extLst>
      <p:ext uri="{BB962C8B-B14F-4D97-AF65-F5344CB8AC3E}">
        <p14:creationId xmlns="" xmlns:p14="http://schemas.microsoft.com/office/powerpoint/2010/main" val="2393692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–特权转移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337556" y="11545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1286540" y="272477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53010" y="1133660"/>
            <a:ext cx="1080000" cy="1602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057675" y="138995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57675" y="165238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57675" y="1924143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57675" y="2186570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57675" y="2466194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/>
          <p:cNvSpPr txBox="1"/>
          <p:nvPr/>
        </p:nvSpPr>
        <p:spPr>
          <a:xfrm>
            <a:off x="2391540" y="911755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IDT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1042085" y="1585613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</a:t>
            </a:r>
          </a:p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Vector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33140" y="1785932"/>
            <a:ext cx="285752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2053010" y="3362233"/>
            <a:ext cx="1080000" cy="1602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2057675" y="3618532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057675" y="388095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57675" y="415271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057675" y="4415143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057675" y="4694767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"/>
          <p:cNvSpPr txBox="1"/>
          <p:nvPr/>
        </p:nvSpPr>
        <p:spPr>
          <a:xfrm>
            <a:off x="2121246" y="3140328"/>
            <a:ext cx="966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GDT or LDT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47135" y="4014505"/>
            <a:ext cx="285752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2147773" y="159960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or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Trap Gate   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2185093" y="3831935"/>
            <a:ext cx="9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Segment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rot="10800000">
            <a:off x="1848026" y="1396087"/>
            <a:ext cx="876824" cy="45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3"/>
          <p:cNvSpPr txBox="1"/>
          <p:nvPr/>
        </p:nvSpPr>
        <p:spPr>
          <a:xfrm>
            <a:off x="1900804" y="2806187"/>
            <a:ext cx="14908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3019024" y="1444200"/>
            <a:ext cx="642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147905" y="1729952"/>
            <a:ext cx="468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64024" y="1729952"/>
            <a:ext cx="306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752064" y="2862167"/>
            <a:ext cx="414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 bwMode="auto">
          <a:xfrm>
            <a:off x="4165234" y="1133660"/>
            <a:ext cx="1080000" cy="17244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4169899" y="146459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169899" y="172702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3"/>
          <p:cNvSpPr txBox="1"/>
          <p:nvPr/>
        </p:nvSpPr>
        <p:spPr>
          <a:xfrm>
            <a:off x="4317440" y="141474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Interrupt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Procedure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4129653" y="74235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Destination</a:t>
            </a:r>
          </a:p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Code Segment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3720872" y="333278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</a:p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rot="16200000" flipH="1">
            <a:off x="2635859" y="2964948"/>
            <a:ext cx="221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6200000" flipH="1">
            <a:off x="2938612" y="2472145"/>
            <a:ext cx="1242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138575" y="1857370"/>
            <a:ext cx="432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53263" y="3081146"/>
            <a:ext cx="181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1282391" y="3537069"/>
            <a:ext cx="95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1714480" y="3003798"/>
            <a:ext cx="736719" cy="1074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 bwMode="auto">
          <a:xfrm>
            <a:off x="3631050" y="1632263"/>
            <a:ext cx="216000" cy="216000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23"/>
          <p:cNvSpPr txBox="1"/>
          <p:nvPr/>
        </p:nvSpPr>
        <p:spPr>
          <a:xfrm>
            <a:off x="3559612" y="156549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149368" y="4064357"/>
            <a:ext cx="594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6"/>
          <p:cNvSpPr txBox="1"/>
          <p:nvPr/>
        </p:nvSpPr>
        <p:spPr>
          <a:xfrm>
            <a:off x="-108368" y="1875727"/>
            <a:ext cx="280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/Trap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263858" y="334111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内存段访问</a:t>
            </a:r>
          </a:p>
        </p:txBody>
      </p:sp>
    </p:spTree>
    <p:extLst>
      <p:ext uri="{BB962C8B-B14F-4D97-AF65-F5344CB8AC3E}">
        <p14:creationId xmlns="" xmlns:p14="http://schemas.microsoft.com/office/powerpoint/2010/main" val="17993130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C8B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 xmlns:p="http://schemas.openxmlformats.org/presentationml/2006/main" xmlns:r="http://schemas.openxmlformats.org/officeDocument/2006/relationships" xmlns="">
              <a:solidFill>
                <a:srgbClr val="FFFFFF"/>
              </a:solidFill>
            </a14:hiddenFill>
          </a:ext>
        </a:extLst>
      </a:spPr>
      <a:bodyPr wrap="none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2711</Words>
  <Application>Microsoft Office PowerPoint</Application>
  <PresentationFormat>全屏显示(16:9)</PresentationFormat>
  <Paragraphs>1271</Paragraphs>
  <Slides>48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幻灯片 1</vt:lpstr>
      <vt:lpstr>幻灯片 2</vt:lpstr>
      <vt:lpstr>X86 特权级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X86 内存管理单元 MMU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FH</cp:lastModifiedBy>
  <cp:revision>372</cp:revision>
  <dcterms:created xsi:type="dcterms:W3CDTF">2015-01-11T06:38:50Z</dcterms:created>
  <dcterms:modified xsi:type="dcterms:W3CDTF">2015-03-23T02:25:51Z</dcterms:modified>
</cp:coreProperties>
</file>