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4" r:id="rId3"/>
    <p:sldId id="374" r:id="rId4"/>
    <p:sldId id="373" r:id="rId5"/>
    <p:sldId id="413" r:id="rId6"/>
    <p:sldId id="363" r:id="rId7"/>
    <p:sldId id="415" r:id="rId8"/>
    <p:sldId id="416" r:id="rId9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835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（随着 t 的变化，该集合也在不断地变化）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局部置换算法可以在一定范围内改善抖动问题</a:t>
            </a:r>
            <a:endParaRPr lang="zh-CN" altLang="en-US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6575" y="1381780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2224" y="2171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51" y="217164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5976" y="1750122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665" y="175012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5668" y="13680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512" y="22272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(Least Recently Used, LRU)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3334266"/>
            <a:ext cx="4070027" cy="677644"/>
            <a:chOff x="859163" y="3334266"/>
            <a:chExt cx="4070027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33426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642578"/>
              <a:ext cx="34981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最优置换算法的一种近似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7441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3334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138512"/>
            <a:ext cx="6584996" cy="1327373"/>
            <a:chOff x="844524" y="1138512"/>
            <a:chExt cx="6584996" cy="132737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1385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488293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最长时间没有被引用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88502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5860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13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1819554"/>
              <a:ext cx="59985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如某些页面长时间未被访问，则它们在将来还可能会长时间不会访问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2404440"/>
            <a:ext cx="6584996" cy="1011142"/>
            <a:chOff x="844524" y="2404440"/>
            <a:chExt cx="6584996" cy="1011142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40444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24044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1021" y="2734354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8283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431021" y="3046250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上一次使用到当前时间最长的页面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14026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最近最未被使用算法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(LRU)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置换的页面是最长时间没有被引用的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86296" y="1322946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1026382" y="167920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026382" y="203639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026382" y="346515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1026382" y="382234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350940" y="2741097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432678" y="2383907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774539" y="1214428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3905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918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84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98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903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916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77486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0101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39958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98364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3905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918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384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898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3903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916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77486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0101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39958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91882" y="1896376"/>
            <a:ext cx="486000" cy="1492198"/>
            <a:chOff x="5891882" y="1896376"/>
            <a:chExt cx="486000" cy="1492198"/>
          </a:xfrm>
        </p:grpSpPr>
        <p:sp>
          <p:nvSpPr>
            <p:cNvPr id="205" name="TextBox 204"/>
            <p:cNvSpPr txBox="1"/>
            <p:nvPr/>
          </p:nvSpPr>
          <p:spPr>
            <a:xfrm>
              <a:off x="58918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918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8918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918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4100" y="1896376"/>
            <a:ext cx="486000" cy="1492198"/>
            <a:chOff x="5384100" y="1896376"/>
            <a:chExt cx="486000" cy="1492198"/>
          </a:xfrm>
        </p:grpSpPr>
        <p:sp>
          <p:nvSpPr>
            <p:cNvPr id="206" name="TextBox 205"/>
            <p:cNvSpPr txBox="1"/>
            <p:nvPr/>
          </p:nvSpPr>
          <p:spPr>
            <a:xfrm>
              <a:off x="5384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84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4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84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98100" y="1896376"/>
            <a:ext cx="486000" cy="1492198"/>
            <a:chOff x="4898100" y="1896376"/>
            <a:chExt cx="486000" cy="1492198"/>
          </a:xfrm>
        </p:grpSpPr>
        <p:sp>
          <p:nvSpPr>
            <p:cNvPr id="207" name="TextBox 206"/>
            <p:cNvSpPr txBox="1"/>
            <p:nvPr/>
          </p:nvSpPr>
          <p:spPr>
            <a:xfrm>
              <a:off x="4898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98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98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98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91618" y="1896376"/>
            <a:ext cx="486000" cy="1492198"/>
            <a:chOff x="3891618" y="1896376"/>
            <a:chExt cx="486000" cy="1492198"/>
          </a:xfrm>
        </p:grpSpPr>
        <p:sp>
          <p:nvSpPr>
            <p:cNvPr id="209" name="TextBox 208"/>
            <p:cNvSpPr txBox="1"/>
            <p:nvPr/>
          </p:nvSpPr>
          <p:spPr>
            <a:xfrm>
              <a:off x="38916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916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8916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916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7486" y="1896376"/>
            <a:ext cx="486000" cy="1492198"/>
            <a:chOff x="3377486" y="1896376"/>
            <a:chExt cx="486000" cy="1492198"/>
          </a:xfrm>
        </p:grpSpPr>
        <p:sp>
          <p:nvSpPr>
            <p:cNvPr id="210" name="TextBox 209"/>
            <p:cNvSpPr txBox="1"/>
            <p:nvPr/>
          </p:nvSpPr>
          <p:spPr>
            <a:xfrm>
              <a:off x="337748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37748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7748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7748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1012" y="1896376"/>
            <a:ext cx="486000" cy="1492198"/>
            <a:chOff x="2901012" y="1896376"/>
            <a:chExt cx="486000" cy="1492198"/>
          </a:xfrm>
        </p:grpSpPr>
        <p:sp>
          <p:nvSpPr>
            <p:cNvPr id="211" name="TextBox 210"/>
            <p:cNvSpPr txBox="1"/>
            <p:nvPr/>
          </p:nvSpPr>
          <p:spPr>
            <a:xfrm>
              <a:off x="290101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101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90101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0101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99580" y="1896376"/>
            <a:ext cx="497171" cy="1484607"/>
            <a:chOff x="2399580" y="1896376"/>
            <a:chExt cx="497171" cy="1484607"/>
          </a:xfrm>
        </p:grpSpPr>
        <p:sp>
          <p:nvSpPr>
            <p:cNvPr id="212" name="TextBox 211"/>
            <p:cNvSpPr txBox="1"/>
            <p:nvPr/>
          </p:nvSpPr>
          <p:spPr>
            <a:xfrm>
              <a:off x="239958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39958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39958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0751" y="296035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510038" y="1904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00166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500166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98571" y="29311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75556" y="19030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966894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966894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65299" y="293094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957148" y="121723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90574" y="1631578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986296" y="127438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90574" y="3417528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90574" y="3846156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390318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a=2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76029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64043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4912" y="1728941"/>
            <a:ext cx="234000" cy="1994525"/>
            <a:chOff x="4524912" y="1728941"/>
            <a:chExt cx="234000" cy="1994525"/>
          </a:xfrm>
        </p:grpSpPr>
        <p:sp>
          <p:nvSpPr>
            <p:cNvPr id="257" name="AutoShape 100"/>
            <p:cNvSpPr>
              <a:spLocks noChangeArrowheads="1"/>
            </p:cNvSpPr>
            <p:nvPr/>
          </p:nvSpPr>
          <p:spPr bwMode="auto">
            <a:xfrm>
              <a:off x="4563012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58" name="Oval 101"/>
            <p:cNvSpPr/>
            <p:nvPr/>
          </p:nvSpPr>
          <p:spPr bwMode="auto">
            <a:xfrm>
              <a:off x="4524912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1525" y="1896376"/>
            <a:ext cx="584793" cy="1492198"/>
            <a:chOff x="4291525" y="1896376"/>
            <a:chExt cx="584793" cy="1492198"/>
          </a:xfrm>
        </p:grpSpPr>
        <p:sp>
          <p:nvSpPr>
            <p:cNvPr id="208" name="TextBox 207"/>
            <p:cNvSpPr txBox="1"/>
            <p:nvPr/>
          </p:nvSpPr>
          <p:spPr>
            <a:xfrm>
              <a:off x="43903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903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3903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903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AutoShape 98"/>
            <p:cNvSpPr/>
            <p:nvPr/>
          </p:nvSpPr>
          <p:spPr bwMode="auto">
            <a:xfrm>
              <a:off x="4291525" y="289572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017119" y="2317718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3453" y="1896376"/>
            <a:ext cx="580723" cy="1492198"/>
            <a:chOff x="6793453" y="1896376"/>
            <a:chExt cx="580723" cy="1492198"/>
          </a:xfrm>
        </p:grpSpPr>
        <p:sp>
          <p:nvSpPr>
            <p:cNvPr id="261" name="TextBox 260"/>
            <p:cNvSpPr txBox="1"/>
            <p:nvPr/>
          </p:nvSpPr>
          <p:spPr>
            <a:xfrm>
              <a:off x="688817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8817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88817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88817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AutoShape 98"/>
            <p:cNvSpPr/>
            <p:nvPr/>
          </p:nvSpPr>
          <p:spPr bwMode="auto">
            <a:xfrm>
              <a:off x="6793453" y="288885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6601" y="1896376"/>
            <a:ext cx="569981" cy="1492198"/>
            <a:chOff x="6306601" y="1896376"/>
            <a:chExt cx="569981" cy="1492198"/>
          </a:xfrm>
        </p:grpSpPr>
        <p:sp>
          <p:nvSpPr>
            <p:cNvPr id="204" name="TextBox 203"/>
            <p:cNvSpPr txBox="1"/>
            <p:nvPr/>
          </p:nvSpPr>
          <p:spPr>
            <a:xfrm>
              <a:off x="63905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3905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3905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905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AutoShape 98"/>
            <p:cNvSpPr/>
            <p:nvPr/>
          </p:nvSpPr>
          <p:spPr bwMode="auto">
            <a:xfrm>
              <a:off x="6306601" y="325175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410666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325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367801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4050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84291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87000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841426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961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21451" y="1728941"/>
            <a:ext cx="234000" cy="1994525"/>
            <a:chOff x="6521451" y="1728941"/>
            <a:chExt cx="234000" cy="1994525"/>
          </a:xfrm>
        </p:grpSpPr>
        <p:sp>
          <p:nvSpPr>
            <p:cNvPr id="275" name="AutoShape 100"/>
            <p:cNvSpPr>
              <a:spLocks noChangeArrowheads="1"/>
            </p:cNvSpPr>
            <p:nvPr/>
          </p:nvSpPr>
          <p:spPr bwMode="auto">
            <a:xfrm>
              <a:off x="6565389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7" name="Oval 101"/>
            <p:cNvSpPr/>
            <p:nvPr/>
          </p:nvSpPr>
          <p:spPr bwMode="auto">
            <a:xfrm>
              <a:off x="6521451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21517" y="1728941"/>
            <a:ext cx="234000" cy="1994525"/>
            <a:chOff x="7021517" y="1728941"/>
            <a:chExt cx="234000" cy="1994525"/>
          </a:xfrm>
        </p:grpSpPr>
        <p:sp>
          <p:nvSpPr>
            <p:cNvPr id="276" name="AutoShape 100"/>
            <p:cNvSpPr>
              <a:spLocks noChangeArrowheads="1"/>
            </p:cNvSpPr>
            <p:nvPr/>
          </p:nvSpPr>
          <p:spPr bwMode="auto">
            <a:xfrm>
              <a:off x="7071071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8" name="Oval 101"/>
            <p:cNvSpPr/>
            <p:nvPr/>
          </p:nvSpPr>
          <p:spPr bwMode="auto">
            <a:xfrm>
              <a:off x="7021517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4" name="TextBox 79"/>
          <p:cNvSpPr txBox="1"/>
          <p:nvPr/>
        </p:nvSpPr>
        <p:spPr>
          <a:xfrm>
            <a:off x="2402254" y="260654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79"/>
          <p:cNvSpPr txBox="1"/>
          <p:nvPr/>
        </p:nvSpPr>
        <p:spPr>
          <a:xfrm>
            <a:off x="2903988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79"/>
          <p:cNvSpPr txBox="1"/>
          <p:nvPr/>
        </p:nvSpPr>
        <p:spPr>
          <a:xfrm>
            <a:off x="3380829" y="29637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79"/>
          <p:cNvSpPr txBox="1"/>
          <p:nvPr/>
        </p:nvSpPr>
        <p:spPr>
          <a:xfrm>
            <a:off x="3897968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2903988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23"/>
          <p:cNvSpPr txBox="1"/>
          <p:nvPr/>
        </p:nvSpPr>
        <p:spPr>
          <a:xfrm>
            <a:off x="3894383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2402072" y="12150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3382044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4898100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79"/>
          <p:cNvSpPr txBox="1"/>
          <p:nvPr/>
        </p:nvSpPr>
        <p:spPr>
          <a:xfrm>
            <a:off x="5383763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79"/>
          <p:cNvSpPr txBox="1"/>
          <p:nvPr/>
        </p:nvSpPr>
        <p:spPr>
          <a:xfrm>
            <a:off x="5891882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5383763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5891545" y="12157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269"/>
          <p:cNvSpPr txBox="1"/>
          <p:nvPr/>
        </p:nvSpPr>
        <p:spPr>
          <a:xfrm>
            <a:off x="6403252" y="430482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23"/>
          <p:cNvSpPr txBox="1"/>
          <p:nvPr/>
        </p:nvSpPr>
        <p:spPr>
          <a:xfrm>
            <a:off x="4393955" y="121503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23"/>
          <p:cNvSpPr txBox="1"/>
          <p:nvPr/>
        </p:nvSpPr>
        <p:spPr>
          <a:xfrm>
            <a:off x="3379279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5379357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72"/>
          <p:cNvSpPr txBox="1"/>
          <p:nvPr/>
        </p:nvSpPr>
        <p:spPr>
          <a:xfrm>
            <a:off x="6841426" y="412716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23"/>
          <p:cNvSpPr txBox="1"/>
          <p:nvPr/>
        </p:nvSpPr>
        <p:spPr>
          <a:xfrm>
            <a:off x="588931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23"/>
          <p:cNvSpPr txBox="1"/>
          <p:nvPr/>
        </p:nvSpPr>
        <p:spPr>
          <a:xfrm>
            <a:off x="4394312" y="121438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3"/>
          <p:cNvSpPr txBox="1"/>
          <p:nvPr/>
        </p:nvSpPr>
        <p:spPr>
          <a:xfrm>
            <a:off x="638897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ldLvl="0" animBg="1"/>
      <p:bldP spid="254" grpId="0" bldLvl="0" animBg="1"/>
      <p:bldP spid="255" grpId="0" bldLvl="0" animBg="1"/>
      <p:bldP spid="256" grpId="0" bldLvl="0" animBg="1"/>
      <p:bldP spid="267" grpId="0" bldLvl="0" animBg="1"/>
      <p:bldP spid="268" grpId="0" bldLvl="0" animBg="1"/>
      <p:bldP spid="269" grpId="0" bldLvl="0" animBg="1"/>
      <p:bldP spid="270" grpId="0" bldLvl="0" animBg="1"/>
      <p:bldP spid="271" grpId="0" bldLvl="0" animBg="1"/>
      <p:bldP spid="272" grpId="0" bldLvl="0" animBg="1"/>
      <p:bldP spid="273" grpId="0" bldLvl="0" animBg="1"/>
      <p:bldP spid="274" grpId="0" bldLvl="0" animBg="1"/>
      <p:bldP spid="124" grpId="0" bldLvl="0" animBg="1"/>
      <p:bldP spid="124" grpId="1" bldLvl="0" animBg="1"/>
      <p:bldP spid="124" grpId="2" bldLvl="0" animBg="1"/>
      <p:bldP spid="125" grpId="0" bldLvl="0" animBg="1"/>
      <p:bldP spid="125" grpId="1" bldLvl="0" animBg="1"/>
      <p:bldP spid="125" grpId="2" bldLvl="0" animBg="1"/>
      <p:bldP spid="126" grpId="0" bldLvl="0" animBg="1"/>
      <p:bldP spid="126" grpId="1" bldLvl="0" animBg="1"/>
      <p:bldP spid="126" grpId="2" bldLvl="0" animBg="1"/>
      <p:bldP spid="127" grpId="0" bldLvl="0" animBg="1"/>
      <p:bldP spid="127" grpId="1" bldLvl="0" animBg="1"/>
      <p:bldP spid="127" grpId="2" bldLvl="0" animBg="1"/>
      <p:bldP spid="128" grpId="0" bldLvl="0" animBg="1"/>
      <p:bldP spid="128" grpId="1" bldLvl="0" animBg="1"/>
      <p:bldP spid="128" grpId="2" bldLvl="0" animBg="1"/>
      <p:bldP spid="129" grpId="0" bldLvl="0" animBg="1"/>
      <p:bldP spid="129" grpId="1" bldLvl="0" animBg="1"/>
      <p:bldP spid="129" grpId="2" bldLvl="0" animBg="1"/>
      <p:bldP spid="130" grpId="0" bldLvl="0" animBg="1"/>
      <p:bldP spid="131" grpId="0" bldLvl="0" animBg="1"/>
      <p:bldP spid="131" grpId="1" bldLvl="0" animBg="1"/>
      <p:bldP spid="131" grpId="2" bldLvl="0" animBg="1"/>
      <p:bldP spid="133" grpId="0" bldLvl="0" animBg="1"/>
      <p:bldP spid="133" grpId="1" bldLvl="0" animBg="1"/>
      <p:bldP spid="133" grpId="2" bldLvl="0" animBg="1"/>
      <p:bldP spid="134" grpId="0" bldLvl="0" animBg="1"/>
      <p:bldP spid="134" grpId="1" bldLvl="0" animBg="1"/>
      <p:bldP spid="134" grpId="2" bldLvl="0" animBg="1"/>
      <p:bldP spid="135" grpId="0" bldLvl="0" animBg="1"/>
      <p:bldP spid="135" grpId="1" bldLvl="0" animBg="1"/>
      <p:bldP spid="135" grpId="2" bldLvl="0" animBg="1"/>
      <p:bldP spid="136" grpId="0" bldLvl="0" animBg="1"/>
      <p:bldP spid="136" grpId="1" bldLvl="0" animBg="1"/>
      <p:bldP spid="136" grpId="2" bldLvl="0" animBg="1"/>
      <p:bldP spid="137" grpId="0" bldLvl="0" animBg="1"/>
      <p:bldP spid="137" grpId="1" bldLvl="0" animBg="1"/>
      <p:bldP spid="137" grpId="2" bldLvl="0" animBg="1"/>
      <p:bldP spid="138" grpId="0" bldLvl="0" animBg="1"/>
      <p:bldP spid="138" grpId="1" bldLvl="0" animBg="1"/>
      <p:bldP spid="138" grpId="2" bldLvl="0" animBg="1"/>
      <p:bldP spid="139" grpId="0" bldLvl="0" animBg="1"/>
      <p:bldP spid="140" grpId="0" bldLvl="0" animBg="1"/>
      <p:bldP spid="140" grpId="1" bldLvl="0" animBg="1"/>
      <p:bldP spid="140" grpId="2" bldLvl="0" animBg="1"/>
      <p:bldP spid="141" grpId="0" bldLvl="0" animBg="1"/>
      <p:bldP spid="141" grpId="1" bldLvl="0" animBg="1"/>
      <p:bldP spid="141" grpId="2" bldLvl="0" animBg="1"/>
      <p:bldP spid="142" grpId="0" bldLvl="0" animBg="1"/>
      <p:bldP spid="142" grpId="1" bldLvl="0" animBg="1"/>
      <p:bldP spid="142" grpId="2" bldLvl="0" animBg="1"/>
      <p:bldP spid="143" grpId="0" bldLvl="0" animBg="1"/>
      <p:bldP spid="144" grpId="0" bldLvl="0" animBg="1"/>
      <p:bldP spid="144" grpId="1" bldLvl="0" animBg="1"/>
      <p:bldP spid="144" grpId="2" bldLvl="0" animBg="1"/>
      <p:bldP spid="145" grpId="0" bldLvl="0" animBg="1"/>
      <p:bldP spid="145" grpId="1" bldLvl="0" animBg="1"/>
      <p:bldP spid="145" grpId="2" bldLvl="0" animBg="1"/>
      <p:bldP spid="146" grpId="0" bldLvl="0" animBg="1"/>
      <p:bldP spid="146" grpId="1" bldLvl="0" animBg="1"/>
      <p:bldP spid="146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算法的可能实现方法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524" y="2699793"/>
            <a:ext cx="6799310" cy="984560"/>
            <a:chOff x="844524" y="2557236"/>
            <a:chExt cx="6799310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557236"/>
              <a:ext cx="18963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活动页面栈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881088"/>
              <a:ext cx="621281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访问页面时，将此页号压入栈顶，并栈内相同的页号抽出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3172464"/>
              <a:ext cx="278378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缺页时，置换栈底的页面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2658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9900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9163" y="3613973"/>
            <a:ext cx="1998325" cy="685969"/>
            <a:chOff x="859163" y="3471416"/>
            <a:chExt cx="1998325" cy="685969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47141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34714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3788053"/>
              <a:ext cx="14264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开销比较大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897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524" y="890257"/>
            <a:ext cx="6013493" cy="1882091"/>
            <a:chOff x="844524" y="747700"/>
            <a:chExt cx="6013493" cy="18820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页面链表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3490" y="2260459"/>
              <a:ext cx="363857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缺页时，置换链表尾节点的页面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5621" y="23302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431020" y="1097481"/>
              <a:ext cx="52126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系统维护一个按最近一次访问时间排序的页面链表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9849" y="1394878"/>
              <a:ext cx="42862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链表首节点是最近刚刚使用过的页面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849" y="1684334"/>
              <a:ext cx="44268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链表尾节点是最久未使用的页面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3269" y="177835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3269" y="149647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729" y="1961325"/>
              <a:ext cx="54292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访问内存时，找到相应页面，并把它移到链表之首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2148" y="205534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937691" y="3501297"/>
            <a:ext cx="6429420" cy="137470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用栈实现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1128072"/>
            <a:ext cx="6429420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1444085"/>
            <a:ext cx="6286544" cy="1405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1821974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3072277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416629" y="2374483"/>
            <a:ext cx="113764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530034" y="2059172"/>
            <a:ext cx="1769675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1010045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3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4629" y="1659888"/>
            <a:ext cx="486000" cy="1369650"/>
            <a:chOff x="5874629" y="1748190"/>
            <a:chExt cx="486000" cy="1233492"/>
          </a:xfrm>
        </p:grpSpPr>
        <p:sp>
          <p:nvSpPr>
            <p:cNvPr id="53" name="TextBox 52"/>
            <p:cNvSpPr txBox="1"/>
            <p:nvPr/>
          </p:nvSpPr>
          <p:spPr>
            <a:xfrm>
              <a:off x="5874629" y="17481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4629" y="203040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74629" y="231829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4629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6847" y="1651166"/>
            <a:ext cx="486000" cy="1366395"/>
            <a:chOff x="5366847" y="1742559"/>
            <a:chExt cx="486000" cy="1239123"/>
          </a:xfrm>
        </p:grpSpPr>
        <p:sp>
          <p:nvSpPr>
            <p:cNvPr id="54" name="TextBox 53"/>
            <p:cNvSpPr txBox="1"/>
            <p:nvPr/>
          </p:nvSpPr>
          <p:spPr>
            <a:xfrm>
              <a:off x="5366847" y="17425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6847" y="20356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66847" y="23184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66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80847" y="1645445"/>
            <a:ext cx="486000" cy="1382274"/>
            <a:chOff x="4880847" y="1782969"/>
            <a:chExt cx="486000" cy="1198713"/>
          </a:xfrm>
        </p:grpSpPr>
        <p:sp>
          <p:nvSpPr>
            <p:cNvPr id="55" name="TextBox 54"/>
            <p:cNvSpPr txBox="1"/>
            <p:nvPr/>
          </p:nvSpPr>
          <p:spPr>
            <a:xfrm>
              <a:off x="4880847" y="17829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0847" y="206256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847" y="234122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80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74365" y="1656270"/>
            <a:ext cx="486000" cy="1387289"/>
            <a:chOff x="3874365" y="1846945"/>
            <a:chExt cx="486000" cy="1187711"/>
          </a:xfrm>
        </p:grpSpPr>
        <p:sp>
          <p:nvSpPr>
            <p:cNvPr id="57" name="TextBox 56"/>
            <p:cNvSpPr txBox="1"/>
            <p:nvPr/>
          </p:nvSpPr>
          <p:spPr>
            <a:xfrm>
              <a:off x="3874365" y="1846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4365" y="21142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4365" y="239947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4365" y="26625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60233" y="1644712"/>
            <a:ext cx="486000" cy="1391711"/>
            <a:chOff x="3360233" y="1780212"/>
            <a:chExt cx="486000" cy="1201470"/>
          </a:xfrm>
        </p:grpSpPr>
        <p:sp>
          <p:nvSpPr>
            <p:cNvPr id="58" name="TextBox 57"/>
            <p:cNvSpPr txBox="1"/>
            <p:nvPr/>
          </p:nvSpPr>
          <p:spPr>
            <a:xfrm>
              <a:off x="3360233" y="1780212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0233" y="2073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60233" y="235288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0233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83759" y="1656968"/>
            <a:ext cx="486000" cy="1385581"/>
            <a:chOff x="2883759" y="1707914"/>
            <a:chExt cx="486000" cy="1234735"/>
          </a:xfrm>
        </p:grpSpPr>
        <p:sp>
          <p:nvSpPr>
            <p:cNvPr id="59" name="TextBox 58"/>
            <p:cNvSpPr txBox="1"/>
            <p:nvPr/>
          </p:nvSpPr>
          <p:spPr>
            <a:xfrm>
              <a:off x="2883759" y="17079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3759" y="19916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3759" y="23046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3759" y="257051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2327" y="1647754"/>
            <a:ext cx="486000" cy="1364167"/>
            <a:chOff x="2382327" y="1661504"/>
            <a:chExt cx="486000" cy="1272053"/>
          </a:xfrm>
        </p:grpSpPr>
        <p:sp>
          <p:nvSpPr>
            <p:cNvPr id="60" name="TextBox 59"/>
            <p:cNvSpPr txBox="1"/>
            <p:nvPr/>
          </p:nvSpPr>
          <p:spPr>
            <a:xfrm>
              <a:off x="2382327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82327" y="196710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82327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2327" y="256141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82913" y="16890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49641" y="16615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49641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49641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9641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10125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1410377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1080614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2990444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07659" y="1557586"/>
            <a:ext cx="234000" cy="1711196"/>
            <a:chOff x="4507659" y="1557586"/>
            <a:chExt cx="234000" cy="1711196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5759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/>
            <p:nvPr/>
          </p:nvSpPr>
          <p:spPr bwMode="auto">
            <a:xfrm>
              <a:off x="4507659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99602" y="1649233"/>
            <a:ext cx="559463" cy="1385678"/>
            <a:chOff x="4299602" y="1769318"/>
            <a:chExt cx="559463" cy="1212364"/>
          </a:xfrm>
        </p:grpSpPr>
        <p:sp>
          <p:nvSpPr>
            <p:cNvPr id="56" name="TextBox 55"/>
            <p:cNvSpPr txBox="1"/>
            <p:nvPr/>
          </p:nvSpPr>
          <p:spPr>
            <a:xfrm>
              <a:off x="4373065" y="17693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3065" y="205425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73065" y="233563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7306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/>
            <p:nvPr/>
          </p:nvSpPr>
          <p:spPr bwMode="auto">
            <a:xfrm>
              <a:off x="4299602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09391" y="2017420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11073" y="1557586"/>
            <a:ext cx="234000" cy="1711196"/>
            <a:chOff x="6511073" y="1557586"/>
            <a:chExt cx="234000" cy="1711196"/>
          </a:xfrm>
        </p:grpSpPr>
        <p:sp>
          <p:nvSpPr>
            <p:cNvPr id="110" name="Oval 101"/>
            <p:cNvSpPr/>
            <p:nvPr/>
          </p:nvSpPr>
          <p:spPr bwMode="auto">
            <a:xfrm>
              <a:off x="6511073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6547740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67597" y="1557586"/>
            <a:ext cx="234000" cy="1711196"/>
            <a:chOff x="6967597" y="1557586"/>
            <a:chExt cx="234000" cy="1711196"/>
          </a:xfrm>
        </p:grpSpPr>
        <p:sp>
          <p:nvSpPr>
            <p:cNvPr id="115" name="Oval 101"/>
            <p:cNvSpPr/>
            <p:nvPr/>
          </p:nvSpPr>
          <p:spPr bwMode="auto">
            <a:xfrm>
              <a:off x="6967597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3" name="AutoShape 100"/>
            <p:cNvSpPr>
              <a:spLocks noChangeArrowheads="1"/>
            </p:cNvSpPr>
            <p:nvPr/>
          </p:nvSpPr>
          <p:spPr bwMode="auto">
            <a:xfrm>
              <a:off x="7004264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56390" y="1654918"/>
            <a:ext cx="571505" cy="1373577"/>
            <a:chOff x="6756390" y="1763625"/>
            <a:chExt cx="571505" cy="1218057"/>
          </a:xfrm>
        </p:grpSpPr>
        <p:sp>
          <p:nvSpPr>
            <p:cNvPr id="124" name="TextBox 123"/>
            <p:cNvSpPr txBox="1"/>
            <p:nvPr/>
          </p:nvSpPr>
          <p:spPr>
            <a:xfrm>
              <a:off x="6841895" y="176362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1895" y="2046363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41895" y="235449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4189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AutoShape 98"/>
            <p:cNvSpPr/>
            <p:nvPr/>
          </p:nvSpPr>
          <p:spPr bwMode="auto">
            <a:xfrm>
              <a:off x="6756390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0509" y="1649233"/>
            <a:ext cx="548820" cy="1380939"/>
            <a:chOff x="6310509" y="1661504"/>
            <a:chExt cx="548820" cy="1368668"/>
          </a:xfrm>
        </p:grpSpPr>
        <p:sp>
          <p:nvSpPr>
            <p:cNvPr id="52" name="TextBox 51"/>
            <p:cNvSpPr txBox="1"/>
            <p:nvPr/>
          </p:nvSpPr>
          <p:spPr>
            <a:xfrm>
              <a:off x="6373329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3329" y="198073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73329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3329" y="2609544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AutoShape 98"/>
            <p:cNvSpPr/>
            <p:nvPr/>
          </p:nvSpPr>
          <p:spPr bwMode="auto">
            <a:xfrm>
              <a:off x="6310509" y="2907711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357818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保持一个最近使用页面的“栈”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13422" y="3890902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访问页面栈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913422" y="4441429"/>
            <a:ext cx="1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被置换页面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 rot="10800000">
            <a:off x="2357422" y="4429138"/>
            <a:ext cx="50006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endCxn id="259" idx="1"/>
          </p:cNvCxnSpPr>
          <p:nvPr/>
        </p:nvCxnSpPr>
        <p:spPr>
          <a:xfrm flipV="1">
            <a:off x="4725759" y="3741159"/>
            <a:ext cx="259629" cy="1650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5786446" y="3741159"/>
            <a:ext cx="202127" cy="176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77" idx="3"/>
          </p:cNvCxnSpPr>
          <p:nvPr/>
        </p:nvCxnSpPr>
        <p:spPr>
          <a:xfrm flipV="1">
            <a:off x="5270578" y="3714758"/>
            <a:ext cx="230116" cy="544565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2498785" y="363953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79"/>
          <p:cNvSpPr txBox="1"/>
          <p:nvPr/>
        </p:nvSpPr>
        <p:spPr>
          <a:xfrm>
            <a:off x="2381883" y="23252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79"/>
          <p:cNvSpPr txBox="1"/>
          <p:nvPr/>
        </p:nvSpPr>
        <p:spPr>
          <a:xfrm>
            <a:off x="2883759" y="165888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2993863" y="3647147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3620" y="3642354"/>
            <a:ext cx="216988" cy="356752"/>
            <a:chOff x="2993489" y="3642584"/>
            <a:chExt cx="216988" cy="356752"/>
          </a:xfrm>
        </p:grpSpPr>
        <p:sp>
          <p:nvSpPr>
            <p:cNvPr id="299" name="矩形 298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3500409" y="3638397"/>
            <a:ext cx="216988" cy="356752"/>
            <a:chOff x="2993489" y="3642584"/>
            <a:chExt cx="216988" cy="356752"/>
          </a:xfrm>
        </p:grpSpPr>
        <p:sp>
          <p:nvSpPr>
            <p:cNvPr id="303" name="矩形 302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5667" y="3638322"/>
            <a:ext cx="216000" cy="531287"/>
            <a:chOff x="8041095" y="3452236"/>
            <a:chExt cx="216000" cy="531287"/>
          </a:xfrm>
        </p:grpSpPr>
        <p:sp>
          <p:nvSpPr>
            <p:cNvPr id="294" name="矩形 293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5" name="TextBox 79"/>
          <p:cNvSpPr txBox="1"/>
          <p:nvPr/>
        </p:nvSpPr>
        <p:spPr>
          <a:xfrm>
            <a:off x="3360233" y="26062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79"/>
          <p:cNvSpPr txBox="1"/>
          <p:nvPr/>
        </p:nvSpPr>
        <p:spPr>
          <a:xfrm>
            <a:off x="3874365" y="1966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4007011" y="3642051"/>
            <a:ext cx="216000" cy="531287"/>
            <a:chOff x="8041095" y="3452236"/>
            <a:chExt cx="216000" cy="531287"/>
          </a:xfrm>
        </p:grpSpPr>
        <p:sp>
          <p:nvSpPr>
            <p:cNvPr id="312" name="矩形 311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2500" y="3641804"/>
            <a:ext cx="216000" cy="706467"/>
            <a:chOff x="7881111" y="3357568"/>
            <a:chExt cx="216000" cy="706467"/>
          </a:xfrm>
        </p:grpSpPr>
        <p:sp>
          <p:nvSpPr>
            <p:cNvPr id="292" name="矩形 291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4476355" y="3637625"/>
            <a:ext cx="216000" cy="706467"/>
            <a:chOff x="7881111" y="3357568"/>
            <a:chExt cx="216000" cy="706467"/>
          </a:xfrm>
        </p:grpSpPr>
        <p:sp>
          <p:nvSpPr>
            <p:cNvPr id="321" name="矩形 320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481609" y="3627866"/>
            <a:ext cx="221747" cy="1095297"/>
            <a:chOff x="4495431" y="3624114"/>
            <a:chExt cx="221747" cy="1095297"/>
          </a:xfrm>
        </p:grpSpPr>
        <p:grpSp>
          <p:nvGrpSpPr>
            <p:cNvPr id="82" name="组合 81"/>
            <p:cNvGrpSpPr/>
            <p:nvPr/>
          </p:nvGrpSpPr>
          <p:grpSpPr>
            <a:xfrm>
              <a:off x="4495431" y="3624114"/>
              <a:ext cx="219376" cy="730990"/>
              <a:chOff x="8503111" y="2978635"/>
              <a:chExt cx="219376" cy="730990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503111" y="352962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8503111" y="3344576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506487" y="316458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8505409" y="297863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8" name="矩形 317"/>
            <p:cNvSpPr/>
            <p:nvPr/>
          </p:nvSpPr>
          <p:spPr>
            <a:xfrm>
              <a:off x="4501178" y="4539411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4680" y="3624292"/>
            <a:ext cx="219376" cy="730990"/>
            <a:chOff x="5024680" y="3624292"/>
            <a:chExt cx="219376" cy="730990"/>
          </a:xfrm>
        </p:grpSpPr>
        <p:sp>
          <p:nvSpPr>
            <p:cNvPr id="325" name="矩形 324"/>
            <p:cNvSpPr/>
            <p:nvPr/>
          </p:nvSpPr>
          <p:spPr>
            <a:xfrm>
              <a:off x="5024680" y="41752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24680" y="39902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5028056" y="38102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26978" y="362429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5026448" y="417570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026448" y="399065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025416" y="3810666"/>
            <a:ext cx="220408" cy="174591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028746" y="362471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0" name="TextBox 79"/>
          <p:cNvSpPr txBox="1"/>
          <p:nvPr/>
        </p:nvSpPr>
        <p:spPr>
          <a:xfrm>
            <a:off x="4884790" y="196818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5530769" y="3628759"/>
            <a:ext cx="216000" cy="706467"/>
            <a:chOff x="8170101" y="3267568"/>
            <a:chExt cx="216000" cy="706467"/>
          </a:xfrm>
        </p:grpSpPr>
        <p:sp>
          <p:nvSpPr>
            <p:cNvPr id="345" name="矩形 344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6035090" y="380301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035090" y="3618762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037054" y="398726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037054" y="4159735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6038857" y="3627325"/>
            <a:ext cx="216000" cy="706467"/>
            <a:chOff x="8170101" y="3267568"/>
            <a:chExt cx="216000" cy="706467"/>
          </a:xfrm>
        </p:grpSpPr>
        <p:sp>
          <p:nvSpPr>
            <p:cNvPr id="354" name="矩形 353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" name="TextBox 79"/>
          <p:cNvSpPr txBox="1"/>
          <p:nvPr/>
        </p:nvSpPr>
        <p:spPr>
          <a:xfrm>
            <a:off x="5370790" y="164939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499469" y="3628628"/>
            <a:ext cx="216000" cy="708766"/>
            <a:chOff x="7954101" y="3178782"/>
            <a:chExt cx="216000" cy="708766"/>
          </a:xfrm>
        </p:grpSpPr>
        <p:sp>
          <p:nvSpPr>
            <p:cNvPr id="359" name="矩形 358"/>
            <p:cNvSpPr/>
            <p:nvPr/>
          </p:nvSpPr>
          <p:spPr>
            <a:xfrm>
              <a:off x="7954101" y="31787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95410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7954101" y="352876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7954101" y="370754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97228" y="3625026"/>
            <a:ext cx="230512" cy="1092943"/>
            <a:chOff x="6497228" y="3625026"/>
            <a:chExt cx="230512" cy="1092943"/>
          </a:xfrm>
        </p:grpSpPr>
        <p:grpSp>
          <p:nvGrpSpPr>
            <p:cNvPr id="363" name="组合 362"/>
            <p:cNvGrpSpPr/>
            <p:nvPr/>
          </p:nvGrpSpPr>
          <p:grpSpPr>
            <a:xfrm>
              <a:off x="6497228" y="3625026"/>
              <a:ext cx="216000" cy="708766"/>
              <a:chOff x="7954101" y="3178782"/>
              <a:chExt cx="216000" cy="708766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7954101" y="317878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7954101" y="335756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7954101" y="352876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954101" y="370754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8" name="矩形 367"/>
            <p:cNvSpPr/>
            <p:nvPr/>
          </p:nvSpPr>
          <p:spPr>
            <a:xfrm>
              <a:off x="6511740" y="453796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41785" y="3629651"/>
            <a:ext cx="216000" cy="708766"/>
            <a:chOff x="7783634" y="2955238"/>
            <a:chExt cx="216000" cy="708766"/>
          </a:xfrm>
        </p:grpSpPr>
        <p:sp>
          <p:nvSpPr>
            <p:cNvPr id="369" name="矩形 368"/>
            <p:cNvSpPr/>
            <p:nvPr/>
          </p:nvSpPr>
          <p:spPr>
            <a:xfrm>
              <a:off x="7783634" y="295523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7783634" y="313402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7783634" y="33052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7783634" y="348400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40529" y="3624292"/>
            <a:ext cx="217069" cy="1089751"/>
            <a:chOff x="6960722" y="3620067"/>
            <a:chExt cx="217069" cy="108975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6961791" y="3620067"/>
              <a:ext cx="216000" cy="708766"/>
              <a:chOff x="7783634" y="2955238"/>
              <a:chExt cx="216000" cy="7087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7783634" y="295523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7783634" y="313402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7783634" y="330521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7783634" y="348400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>
            <a:xfrm>
              <a:off x="6960722" y="45298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9" name="TextBox 79"/>
          <p:cNvSpPr txBox="1"/>
          <p:nvPr/>
        </p:nvSpPr>
        <p:spPr>
          <a:xfrm>
            <a:off x="5878572" y="197435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530863" y="3632961"/>
            <a:ext cx="216000" cy="537291"/>
            <a:chOff x="8166578" y="3199745"/>
            <a:chExt cx="216000" cy="537291"/>
          </a:xfrm>
        </p:grpSpPr>
        <p:sp>
          <p:nvSpPr>
            <p:cNvPr id="387" name="矩形 386"/>
            <p:cNvSpPr/>
            <p:nvPr/>
          </p:nvSpPr>
          <p:spPr>
            <a:xfrm>
              <a:off x="8166578" y="31997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8166578" y="338117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8166578" y="3557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0" name="矩形 389"/>
          <p:cNvSpPr/>
          <p:nvPr/>
        </p:nvSpPr>
        <p:spPr>
          <a:xfrm>
            <a:off x="5530863" y="4159428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-0.05261 0.00093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5539 -0.01543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9877E-6 L -0.05538 -0.017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-0.05139 -0.01605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06006 3.58025E-6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5062E-6 L -0.03837 0.0012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0018 0.035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37 0.00123 L -0.03837 0.00154 C -0.03646 -0.0034 -0.03472 -0.00834 -0.03246 -0.01235 C -0.03021 -0.01636 -0.0276 -0.0176 -0.025 -0.02037 C -0.02361 -0.02161 -0.02257 -0.02315 -0.02118 -0.02439 C -0.01823 -0.02686 -0.01597 -0.02716 -0.01285 -0.0284 C -0.01198 -0.02932 -0.01094 -0.03025 -0.00989 -0.03118 C -0.00903 -0.03179 -0.00781 -0.03149 -0.00694 -0.03241 C -0.00035 -0.03735 -0.00868 -0.03303 -0.00243 -0.03642 C 0.00087 -0.03797 0.00052 -0.03581 0.00052 -0.03889 L 0.00052 -0.03858 " pathEditMode="relative" rAng="0" ptsTypes="AAAAAAAAAAA">
                                      <p:cBhvr>
                                        <p:cTn id="14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5521 0.00154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646 0.00092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0031 C 0.00086 0.03334 0.00069 0.02099 0.00069 0.03704 L 0.00069 0.03735 " pathEditMode="relative" rAng="0" ptsTypes="AAAA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.00092 L -0.03646 0.00123 C -0.0342 -0.01852 -0.03629 -0.00556 -0.03351 -0.01698 C -0.03282 -0.01945 -0.03229 -0.02161 -0.03195 -0.02408 C -0.0316 -0.02531 -0.03143 -0.02686 -0.03108 -0.02809 C -0.03073 -0.02963 -0.03004 -0.03087 -0.02952 -0.03241 C -0.0283 -0.04167 -0.02865 -0.04198 -0.02639 -0.04877 C -0.02604 -0.05031 -0.02535 -0.05155 -0.02483 -0.05278 C -0.02292 -0.06328 -0.02552 -0.05062 -0.02257 -0.06112 C -0.02084 -0.06729 -0.02292 -0.06358 -0.02014 -0.06945 C -0.01945 -0.07099 -0.01858 -0.07192 -0.01789 -0.07346 C -0.01511 -0.07933 -0.01771 -0.07624 -0.01407 -0.08179 C -0.0132 -0.08272 -0.0125 -0.08395 -0.01164 -0.08457 C -0.00816 -0.08766 -0.01042 -0.08365 -0.00695 -0.08858 C -0.00104 -0.09753 -0.00816 -0.08889 -0.00226 -0.09568 C -0.00052 -0.10062 -0.00157 -0.09908 0.00086 -0.10093 L 0.00086 -0.10062 " pathEditMode="relative" rAng="0" ptsTypes="AAAAAAAAAAAAAAAAA">
                                      <p:cBhvr>
                                        <p:cTn id="18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-0.05556 0.00031 " pathEditMode="relative" rAng="0" ptsTypes="AA">
                                      <p:cBhvr>
                                        <p:cTn id="205" dur="1000" spd="-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5E-6 0.00031 C -0.01215 0.00062 -0.03177 -0.00432 -0.03611 0.00154 L -0.03385 0.00154 " pathEditMode="relative" rAng="0" ptsTypes="AAAA">
                                      <p:cBhvr>
                                        <p:cTn id="2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34568E-6 L 5E-6 0.00031 C 0.00035 0.00432 0.00157 0.02469 0.00139 0.02778 C 0.00139 0.02901 -0.00052 0.02623 5E-6 0.03024 L 5E-6 0.0358 " pathEditMode="relative" rAng="0" ptsTypes="AAAAA">
                                      <p:cBhvr>
                                        <p:cTn id="2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00154 L -0.03385 0.00185 C -0.02604 -0.01728 -0.02986 -0.00988 -0.02343 -0.0213 C -0.02256 -0.02253 -0.02204 -0.02469 -0.02118 -0.02531 C -0.01337 -0.02994 -0.01666 -0.02839 -0.01128 -0.03056 C -0.00815 -0.03426 -0.00815 -0.03457 -0.0052 -0.03611 C -0.00329 -0.03704 0.00087 -0.03858 0.00087 -0.03827 L 0.00087 -0.03858 " pathEditMode="relative" rAng="0" ptsTypes="AAAAAAAA">
                                      <p:cBhvr>
                                        <p:cTn id="22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05035 -0.00062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-0.04843 4.07407E-6 " pathEditMode="relative" rAng="0" ptsTypes="AA">
                                      <p:cBhvr>
                                        <p:cTn id="266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ldLvl="0" animBg="1"/>
      <p:bldP spid="295" grpId="0" bldLvl="0" animBg="1"/>
      <p:bldP spid="295" grpId="1" bldLvl="0" animBg="1"/>
      <p:bldP spid="295" grpId="2" bldLvl="0" animBg="1"/>
      <p:bldP spid="297" grpId="0" bldLvl="0" animBg="1"/>
      <p:bldP spid="297" grpId="1" bldLvl="0" animBg="1"/>
      <p:bldP spid="297" grpId="2" bldLvl="0" animBg="1"/>
      <p:bldP spid="298" grpId="0" bldLvl="0" animBg="1"/>
      <p:bldP spid="298" grpId="1" bldLvl="0" animBg="1"/>
      <p:bldP spid="298" grpId="2" bldLvl="0" animBg="1"/>
      <p:bldP spid="305" grpId="0" bldLvl="0" animBg="1"/>
      <p:bldP spid="305" grpId="1" bldLvl="0" animBg="1"/>
      <p:bldP spid="305" grpId="2" bldLvl="0" animBg="1"/>
      <p:bldP spid="310" grpId="0" bldLvl="0" animBg="1"/>
      <p:bldP spid="310" grpId="1" bldLvl="0" animBg="1"/>
      <p:bldP spid="310" grpId="2" bldLvl="0" animBg="1"/>
      <p:bldP spid="336" grpId="0" bldLvl="0" animBg="1"/>
      <p:bldP spid="337" grpId="0" bldLvl="0" animBg="1"/>
      <p:bldP spid="338" grpId="0" bldLvl="0" animBg="1"/>
      <p:bldP spid="338" grpId="1" bldLvl="0" animBg="1"/>
      <p:bldP spid="338" grpId="2" bldLvl="0" animBg="1"/>
      <p:bldP spid="339" grpId="0" bldLvl="0" animBg="1"/>
      <p:bldP spid="339" grpId="1" bldLvl="0" animBg="1"/>
      <p:bldP spid="340" grpId="0" bldLvl="0" animBg="1"/>
      <p:bldP spid="340" grpId="1" bldLvl="0" animBg="1"/>
      <p:bldP spid="340" grpId="2" bldLvl="0" animBg="1"/>
      <p:bldP spid="349" grpId="0" bldLvl="0" animBg="1"/>
      <p:bldP spid="349" grpId="1" bldLvl="0" animBg="1"/>
      <p:bldP spid="349" grpId="2" bldLvl="0" animBg="1"/>
      <p:bldP spid="350" grpId="0" bldLvl="0" animBg="1"/>
      <p:bldP spid="350" grpId="1" bldLvl="0" animBg="1"/>
      <p:bldP spid="351" grpId="0" bldLvl="0" animBg="1"/>
      <p:bldP spid="352" grpId="0" bldLvl="0" animBg="1"/>
      <p:bldP spid="358" grpId="0" bldLvl="0" animBg="1"/>
      <p:bldP spid="358" grpId="1" bldLvl="0" animBg="1"/>
      <p:bldP spid="358" grpId="2" bldLvl="0" animBg="1"/>
      <p:bldP spid="379" grpId="0" bldLvl="0" animBg="1"/>
      <p:bldP spid="379" grpId="1" bldLvl="0" animBg="1"/>
      <p:bldP spid="379" grpId="2" bldLvl="0" animBg="1"/>
      <p:bldP spid="390" grpId="0" bldLvl="0" animBg="1"/>
      <p:bldP spid="390" grpId="1" bldLvl="0" animBg="1"/>
      <p:bldP spid="390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717595"/>
            <a:ext cx="6641795" cy="967100"/>
            <a:chOff x="859163" y="2654713"/>
            <a:chExt cx="6641795" cy="96710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465314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访问页面时，在页表项记录页面访问情况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缺页时，从指针处开始顺序查找未被访问的页面进行置换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810582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仅对页面的访问情况进行大致统计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479453"/>
            <a:ext cx="7399884" cy="1296303"/>
            <a:chOff x="844524" y="1416571"/>
            <a:chExt cx="7399884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68133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在页表项中增加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，描述页面在过去一段时间的内访问情况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各页面组织成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环形链表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指向最先调入的页面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9163" y="3609940"/>
            <a:ext cx="4648941" cy="690002"/>
            <a:chOff x="859163" y="3547058"/>
            <a:chExt cx="4648941" cy="690002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67728"/>
              <a:ext cx="407232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时钟算法是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的折中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3937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177724" y="3547058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5470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1193354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页面装入内存时，访问位初始化为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5616" y="1496568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访问页面（读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时，访问位置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817989"/>
            <a:ext cx="6313904" cy="1250570"/>
            <a:chOff x="1115616" y="1817989"/>
            <a:chExt cx="6313904" cy="1250570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1817989"/>
              <a:ext cx="48507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缺页时，从指针当前位置顺序检查环形链表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611" y="2136476"/>
              <a:ext cx="28504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，则置换该页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742" y="22062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664611" y="2422228"/>
              <a:ext cx="57649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，则访问位置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，并指针移动到下一个页面，直到找到可置换的页面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742" y="249197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时钟置换算法图示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628456" y="1095147"/>
            <a:ext cx="3103799" cy="2972034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</a:ln>
        </p:spPr>
        <p:txBody>
          <a:bodyPr wrap="none" anchor="ctr"/>
          <a:lstStyle/>
          <a:p>
            <a:endParaRPr lang="zh-CN" sz="2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048709" y="4005318"/>
            <a:ext cx="811118" cy="29495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173036" y="89017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894865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769589" y="885813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616694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716300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438129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312851" y="1939933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59958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717615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39444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314166" y="1939933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161273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175914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89774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787106" y="3418630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61957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170157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2891987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1766708" y="3418630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2613816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041271" y="2456719"/>
            <a:ext cx="204968" cy="2049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2730940" y="3840252"/>
            <a:ext cx="0" cy="292811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3009111" y="3840252"/>
            <a:ext cx="0" cy="497779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3419047" y="3840252"/>
            <a:ext cx="0" cy="7173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859827" y="4564960"/>
            <a:ext cx="1551899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1859827" y="4345352"/>
            <a:ext cx="1141964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1859827" y="4140384"/>
            <a:ext cx="863793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1043608" y="4225239"/>
            <a:ext cx="811118" cy="29495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1261616" y="4460135"/>
            <a:ext cx="593110" cy="29495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359" y="1675824"/>
            <a:ext cx="1937647" cy="1631087"/>
            <a:chOff x="3450132" y="2269256"/>
            <a:chExt cx="1937647" cy="1631087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450132" y="2269256"/>
              <a:ext cx="951636" cy="805231"/>
            </a:xfrm>
            <a:prstGeom prst="line">
              <a:avLst/>
            </a:prstGeom>
            <a:noFill/>
            <a:ln w="50800">
              <a:noFill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436143" y="3095112"/>
              <a:ext cx="951636" cy="805231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719577" y="1941749"/>
            <a:ext cx="556341" cy="38065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430808" y="19417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4892580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89837" y="342625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898330" y="88761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702974" y="194739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3165814" y="3426257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100000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0" grpId="0" bldLvl="0" animBg="1"/>
      <p:bldP spid="50" grpId="1" bldLvl="0" animBg="1"/>
      <p:bldP spid="53" grpId="0" bldLvl="0" animBg="1"/>
      <p:bldP spid="58" grpId="0" bldLvl="0" animBg="1"/>
      <p:bldP spid="58" grpId="1" bldLvl="0" animBg="1"/>
      <p:bldP spid="58" grpId="2" bldLvl="0" animBg="1"/>
      <p:bldP spid="61" grpId="0" bldLvl="0" animBg="1"/>
      <p:bldP spid="62" grpId="0" bldLvl="0" animBg="1"/>
      <p:bldP spid="37" grpId="0"/>
      <p:bldP spid="37" grpId="1"/>
      <p:bldP spid="37" grpId="2"/>
      <p:bldP spid="38" grpId="0" bldLvl="0" animBg="1"/>
      <p:bldP spid="38" grpId="1" bldLvl="0" animBg="1"/>
      <p:bldP spid="39" grpId="0" bldLvl="0" animBg="1"/>
      <p:bldP spid="39" grpId="1" bldLvl="0" animBg="1"/>
      <p:bldP spid="39" grpId="2" bldLvl="0" animBg="1"/>
      <p:bldP spid="40" grpId="0" bldLvl="0" animBg="1"/>
      <p:bldP spid="41" grpId="0" bldLvl="0" animBg="1"/>
      <p:bldP spid="44" grpId="0" bldLvl="0" animBg="1"/>
      <p:bldP spid="7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360"/>
          <p:cNvSpPr/>
          <p:nvPr/>
        </p:nvSpPr>
        <p:spPr>
          <a:xfrm>
            <a:off x="301124" y="3422575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时钟页面置换示例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17" name="文本框 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5" name="文本框 41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417" name="文本框 4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422" name="文本框 42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427" name="文本框 42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8" name="文本框 42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432" name="文本框 43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443" name="文本框 44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453" name="文本框 45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7" name="文本框 466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2505094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9" name="文本框 468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3755063" y="1374521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" name="文本框 470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5634132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478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9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5682310" y="1478587"/>
            <a:ext cx="234000" cy="1734463"/>
            <a:chOff x="4525237" y="1803105"/>
            <a:chExt cx="234000" cy="1734463"/>
          </a:xfrm>
        </p:grpSpPr>
        <p:sp>
          <p:nvSpPr>
            <p:cNvPr id="481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2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3" name="组合 482"/>
          <p:cNvGrpSpPr/>
          <p:nvPr/>
        </p:nvGrpSpPr>
        <p:grpSpPr>
          <a:xfrm>
            <a:off x="6891738" y="1483141"/>
            <a:ext cx="234000" cy="1734463"/>
            <a:chOff x="4525237" y="1803105"/>
            <a:chExt cx="234000" cy="1734463"/>
          </a:xfrm>
        </p:grpSpPr>
        <p:sp>
          <p:nvSpPr>
            <p:cNvPr id="484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5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7481795" y="1470377"/>
            <a:ext cx="234000" cy="1734463"/>
            <a:chOff x="4525237" y="1803105"/>
            <a:chExt cx="234000" cy="1734463"/>
          </a:xfrm>
        </p:grpSpPr>
        <p:sp>
          <p:nvSpPr>
            <p:cNvPr id="48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8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489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7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5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0" name="组合 629"/>
          <p:cNvGrpSpPr/>
          <p:nvPr/>
        </p:nvGrpSpPr>
        <p:grpSpPr>
          <a:xfrm>
            <a:off x="1095301" y="3563238"/>
            <a:ext cx="632087" cy="1266793"/>
            <a:chOff x="8146316" y="3693574"/>
            <a:chExt cx="632087" cy="1266793"/>
          </a:xfrm>
        </p:grpSpPr>
        <p:sp>
          <p:nvSpPr>
            <p:cNvPr id="631" name="矩形 63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0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1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3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4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4" name="组合 663"/>
          <p:cNvGrpSpPr/>
          <p:nvPr/>
        </p:nvGrpSpPr>
        <p:grpSpPr>
          <a:xfrm>
            <a:off x="1721055" y="3561273"/>
            <a:ext cx="632087" cy="1266793"/>
            <a:chOff x="8146316" y="3693574"/>
            <a:chExt cx="632087" cy="1266793"/>
          </a:xfrm>
        </p:grpSpPr>
        <p:sp>
          <p:nvSpPr>
            <p:cNvPr id="665" name="矩形 6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4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2341915" y="3561273"/>
            <a:ext cx="632087" cy="1266793"/>
            <a:chOff x="8146316" y="3693574"/>
            <a:chExt cx="632087" cy="1266793"/>
          </a:xfrm>
        </p:grpSpPr>
        <p:sp>
          <p:nvSpPr>
            <p:cNvPr id="682" name="矩形 68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3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2969451" y="3561273"/>
            <a:ext cx="632087" cy="1266793"/>
            <a:chOff x="8146316" y="3693574"/>
            <a:chExt cx="632087" cy="1266793"/>
          </a:xfrm>
        </p:grpSpPr>
        <p:sp>
          <p:nvSpPr>
            <p:cNvPr id="699" name="矩形 69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0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3589002" y="3561273"/>
            <a:ext cx="632087" cy="1266793"/>
            <a:chOff x="8146316" y="3693574"/>
            <a:chExt cx="632087" cy="1266793"/>
          </a:xfrm>
        </p:grpSpPr>
        <p:sp>
          <p:nvSpPr>
            <p:cNvPr id="716" name="矩形 71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2" name="组合 731"/>
          <p:cNvGrpSpPr/>
          <p:nvPr/>
        </p:nvGrpSpPr>
        <p:grpSpPr>
          <a:xfrm>
            <a:off x="4220871" y="3561273"/>
            <a:ext cx="632087" cy="1266793"/>
            <a:chOff x="8146316" y="3693574"/>
            <a:chExt cx="632087" cy="1266793"/>
          </a:xfrm>
        </p:grpSpPr>
        <p:sp>
          <p:nvSpPr>
            <p:cNvPr id="733" name="矩形 73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3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8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4215753" y="3567642"/>
            <a:ext cx="639962" cy="1260424"/>
            <a:chOff x="8138441" y="3699943"/>
            <a:chExt cx="639962" cy="1260424"/>
          </a:xfrm>
        </p:grpSpPr>
        <p:sp>
          <p:nvSpPr>
            <p:cNvPr id="767" name="矩形 7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6" name="TextBox 378"/>
            <p:cNvSpPr txBox="1"/>
            <p:nvPr/>
          </p:nvSpPr>
          <p:spPr>
            <a:xfrm>
              <a:off x="8142114" y="40036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3"/>
            <p:cNvSpPr txBox="1"/>
            <p:nvPr/>
          </p:nvSpPr>
          <p:spPr>
            <a:xfrm>
              <a:off x="8418775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4208206" y="3567642"/>
            <a:ext cx="646363" cy="1260424"/>
            <a:chOff x="8132040" y="3699943"/>
            <a:chExt cx="646363" cy="1260424"/>
          </a:xfrm>
        </p:grpSpPr>
        <p:sp>
          <p:nvSpPr>
            <p:cNvPr id="784" name="矩形 78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3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9"/>
            <p:cNvSpPr txBox="1"/>
            <p:nvPr/>
          </p:nvSpPr>
          <p:spPr>
            <a:xfrm>
              <a:off x="8132040" y="42930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4"/>
            <p:cNvSpPr txBox="1"/>
            <p:nvPr/>
          </p:nvSpPr>
          <p:spPr>
            <a:xfrm>
              <a:off x="8433355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4207786" y="3567642"/>
            <a:ext cx="621275" cy="1247290"/>
            <a:chOff x="8132303" y="3699943"/>
            <a:chExt cx="621275" cy="1247290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133977" y="457790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02177" y="4567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4207086" y="3563408"/>
            <a:ext cx="621275" cy="1246796"/>
            <a:chOff x="8132303" y="3699943"/>
            <a:chExt cx="621275" cy="1246796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219468" y="3571491"/>
            <a:ext cx="597683" cy="391729"/>
            <a:chOff x="6286499" y="3635881"/>
            <a:chExt cx="597683" cy="391729"/>
          </a:xfrm>
        </p:grpSpPr>
        <p:sp>
          <p:nvSpPr>
            <p:cNvPr id="837" name="矩形 836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0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4219346" y="3570582"/>
            <a:ext cx="597683" cy="391729"/>
            <a:chOff x="6286499" y="3635881"/>
            <a:chExt cx="597683" cy="391729"/>
          </a:xfrm>
        </p:grpSpPr>
        <p:sp>
          <p:nvSpPr>
            <p:cNvPr id="859" name="矩形 858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2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4212541" y="3568975"/>
            <a:ext cx="623875" cy="1246796"/>
            <a:chOff x="8132303" y="3699943"/>
            <a:chExt cx="623875" cy="1246796"/>
          </a:xfrm>
        </p:grpSpPr>
        <p:sp>
          <p:nvSpPr>
            <p:cNvPr id="842" name="矩形 8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3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5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7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218538" y="1674542"/>
            <a:ext cx="449462" cy="1314568"/>
            <a:chOff x="4218538" y="1674542"/>
            <a:chExt cx="449462" cy="1314568"/>
          </a:xfrm>
        </p:grpSpPr>
        <p:grpSp>
          <p:nvGrpSpPr>
            <p:cNvPr id="436" name="组合 435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37" name="文本框 436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9" name="文本框 43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0" name="文本框 43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1" name="文本框 44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3" name="AutoShape 98"/>
            <p:cNvSpPr/>
            <p:nvPr/>
          </p:nvSpPr>
          <p:spPr bwMode="auto">
            <a:xfrm>
              <a:off x="4218538" y="186387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864" name="组合 863"/>
          <p:cNvGrpSpPr/>
          <p:nvPr/>
        </p:nvGrpSpPr>
        <p:grpSpPr>
          <a:xfrm>
            <a:off x="4844758" y="3568136"/>
            <a:ext cx="623875" cy="1246796"/>
            <a:chOff x="8132303" y="3699943"/>
            <a:chExt cx="623875" cy="1246796"/>
          </a:xfrm>
        </p:grpSpPr>
        <p:sp>
          <p:nvSpPr>
            <p:cNvPr id="865" name="矩形 8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1" name="TextBox 58"/>
          <p:cNvSpPr txBox="1"/>
          <p:nvPr/>
        </p:nvSpPr>
        <p:spPr>
          <a:xfrm>
            <a:off x="4978965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2" name="组合 881"/>
          <p:cNvGrpSpPr/>
          <p:nvPr/>
        </p:nvGrpSpPr>
        <p:grpSpPr>
          <a:xfrm>
            <a:off x="5486425" y="3568136"/>
            <a:ext cx="623875" cy="1246796"/>
            <a:chOff x="8132303" y="3699943"/>
            <a:chExt cx="623875" cy="1246796"/>
          </a:xfrm>
        </p:grpSpPr>
        <p:sp>
          <p:nvSpPr>
            <p:cNvPr id="883" name="矩形 88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5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6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7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8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9" name="组合 898"/>
          <p:cNvGrpSpPr/>
          <p:nvPr/>
        </p:nvGrpSpPr>
        <p:grpSpPr>
          <a:xfrm>
            <a:off x="5485317" y="3567518"/>
            <a:ext cx="621275" cy="1246796"/>
            <a:chOff x="8132303" y="3699943"/>
            <a:chExt cx="621275" cy="1246796"/>
          </a:xfrm>
        </p:grpSpPr>
        <p:sp>
          <p:nvSpPr>
            <p:cNvPr id="900" name="矩形 89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矩形 90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矩形 90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矩形 90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2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4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5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495900" y="4149368"/>
            <a:ext cx="585574" cy="384541"/>
            <a:chOff x="7103053" y="4069905"/>
            <a:chExt cx="585574" cy="384541"/>
          </a:xfrm>
        </p:grpSpPr>
        <p:sp>
          <p:nvSpPr>
            <p:cNvPr id="918" name="矩形 917"/>
            <p:cNvSpPr/>
            <p:nvPr/>
          </p:nvSpPr>
          <p:spPr>
            <a:xfrm flipH="1">
              <a:off x="7117123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7402875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TextBox 387"/>
            <p:cNvSpPr txBox="1"/>
            <p:nvPr/>
          </p:nvSpPr>
          <p:spPr>
            <a:xfrm>
              <a:off x="7103053" y="4085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" name="TextBox 392"/>
            <p:cNvSpPr txBox="1"/>
            <p:nvPr/>
          </p:nvSpPr>
          <p:spPr>
            <a:xfrm>
              <a:off x="7373993" y="40699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" name="组合 922"/>
          <p:cNvGrpSpPr/>
          <p:nvPr/>
        </p:nvGrpSpPr>
        <p:grpSpPr>
          <a:xfrm>
            <a:off x="5485856" y="3567697"/>
            <a:ext cx="621275" cy="1246617"/>
            <a:chOff x="8132303" y="3699943"/>
            <a:chExt cx="621275" cy="1246617"/>
          </a:xfrm>
        </p:grpSpPr>
        <p:sp>
          <p:nvSpPr>
            <p:cNvPr id="924" name="矩形 92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矩形 92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矩形 92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矩形 92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3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4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5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7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8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>
          <a:xfrm>
            <a:off x="6118717" y="3581069"/>
            <a:ext cx="621275" cy="1246617"/>
            <a:chOff x="8132303" y="3699943"/>
            <a:chExt cx="621275" cy="1246617"/>
          </a:xfrm>
        </p:grpSpPr>
        <p:sp>
          <p:nvSpPr>
            <p:cNvPr id="941" name="矩形 94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0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1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2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3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4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5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477735" y="1667296"/>
            <a:ext cx="435185" cy="1314568"/>
            <a:chOff x="5477735" y="1667296"/>
            <a:chExt cx="435185" cy="1314568"/>
          </a:xfrm>
        </p:grpSpPr>
        <p:grpSp>
          <p:nvGrpSpPr>
            <p:cNvPr id="447" name="组合 446"/>
            <p:cNvGrpSpPr/>
            <p:nvPr/>
          </p:nvGrpSpPr>
          <p:grpSpPr>
            <a:xfrm>
              <a:off x="5620388" y="1667296"/>
              <a:ext cx="292532" cy="1314568"/>
              <a:chOff x="1869542" y="1658095"/>
              <a:chExt cx="292532" cy="1314568"/>
            </a:xfrm>
          </p:grpSpPr>
          <p:sp>
            <p:nvSpPr>
              <p:cNvPr id="448" name="文本框 44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57" name="AutoShape 98"/>
            <p:cNvSpPr/>
            <p:nvPr/>
          </p:nvSpPr>
          <p:spPr bwMode="auto">
            <a:xfrm>
              <a:off x="5477735" y="2462688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958" name="TextBox 58"/>
          <p:cNvSpPr txBox="1"/>
          <p:nvPr/>
        </p:nvSpPr>
        <p:spPr>
          <a:xfrm>
            <a:off x="6199837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726773" y="4458354"/>
            <a:ext cx="602706" cy="369332"/>
            <a:chOff x="8300713" y="3305729"/>
            <a:chExt cx="602706" cy="369332"/>
          </a:xfrm>
        </p:grpSpPr>
        <p:sp>
          <p:nvSpPr>
            <p:cNvPr id="588" name="矩形 587"/>
            <p:cNvSpPr/>
            <p:nvPr/>
          </p:nvSpPr>
          <p:spPr>
            <a:xfrm flipH="1">
              <a:off x="8320695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 flipH="1">
              <a:off x="8606447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TextBox 428"/>
            <p:cNvSpPr txBox="1"/>
            <p:nvPr/>
          </p:nvSpPr>
          <p:spPr>
            <a:xfrm>
              <a:off x="8300713" y="33057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TextBox 433"/>
            <p:cNvSpPr txBox="1"/>
            <p:nvPr/>
          </p:nvSpPr>
          <p:spPr>
            <a:xfrm>
              <a:off x="8564865" y="33057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9" name="组合 958"/>
          <p:cNvGrpSpPr/>
          <p:nvPr/>
        </p:nvGrpSpPr>
        <p:grpSpPr>
          <a:xfrm>
            <a:off x="6715693" y="3579706"/>
            <a:ext cx="617214" cy="1244328"/>
            <a:chOff x="8132303" y="3699199"/>
            <a:chExt cx="617214" cy="1244328"/>
          </a:xfrm>
        </p:grpSpPr>
        <p:sp>
          <p:nvSpPr>
            <p:cNvPr id="960" name="矩形 95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1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2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6" name="组合 975"/>
          <p:cNvGrpSpPr/>
          <p:nvPr/>
        </p:nvGrpSpPr>
        <p:grpSpPr>
          <a:xfrm>
            <a:off x="7352147" y="3585892"/>
            <a:ext cx="617214" cy="1244328"/>
            <a:chOff x="8132303" y="3699199"/>
            <a:chExt cx="617214" cy="1244328"/>
          </a:xfrm>
        </p:grpSpPr>
        <p:sp>
          <p:nvSpPr>
            <p:cNvPr id="977" name="矩形 97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6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7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8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9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0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1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2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87163" y="1667296"/>
            <a:ext cx="431203" cy="1314568"/>
            <a:chOff x="6687163" y="1667296"/>
            <a:chExt cx="431203" cy="1314568"/>
          </a:xfrm>
        </p:grpSpPr>
        <p:grpSp>
          <p:nvGrpSpPr>
            <p:cNvPr id="457" name="组合 456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458" name="文本框 45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9" name="文本框 45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0" name="文本框 45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1" name="文本框 46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93" name="AutoShape 98"/>
            <p:cNvSpPr/>
            <p:nvPr/>
          </p:nvSpPr>
          <p:spPr bwMode="auto">
            <a:xfrm>
              <a:off x="6687163" y="277264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59085" y="1674533"/>
            <a:ext cx="432994" cy="1314568"/>
            <a:chOff x="7259085" y="1674533"/>
            <a:chExt cx="432994" cy="1314568"/>
          </a:xfrm>
        </p:grpSpPr>
        <p:grpSp>
          <p:nvGrpSpPr>
            <p:cNvPr id="462" name="组合 461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463" name="文本框 462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4" name="文本框 463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6" name="文本框 465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94" name="AutoShape 98"/>
            <p:cNvSpPr/>
            <p:nvPr/>
          </p:nvSpPr>
          <p:spPr bwMode="auto">
            <a:xfrm>
              <a:off x="7259085" y="183844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995" name="组合 994"/>
          <p:cNvGrpSpPr/>
          <p:nvPr/>
        </p:nvGrpSpPr>
        <p:grpSpPr>
          <a:xfrm>
            <a:off x="7357878" y="3571026"/>
            <a:ext cx="616600" cy="1250218"/>
            <a:chOff x="8132303" y="3693309"/>
            <a:chExt cx="616600" cy="1250218"/>
          </a:xfrm>
        </p:grpSpPr>
        <p:sp>
          <p:nvSpPr>
            <p:cNvPr id="996" name="矩形 9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5" name="TextBox 378"/>
            <p:cNvSpPr txBox="1"/>
            <p:nvPr/>
          </p:nvSpPr>
          <p:spPr>
            <a:xfrm>
              <a:off x="8139215" y="39964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6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3"/>
            <p:cNvSpPr txBox="1"/>
            <p:nvPr/>
          </p:nvSpPr>
          <p:spPr>
            <a:xfrm>
              <a:off x="8410349" y="40094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2" name="组合 1011"/>
          <p:cNvGrpSpPr/>
          <p:nvPr/>
        </p:nvGrpSpPr>
        <p:grpSpPr>
          <a:xfrm>
            <a:off x="7357079" y="3579047"/>
            <a:ext cx="631749" cy="1250218"/>
            <a:chOff x="8132303" y="3693309"/>
            <a:chExt cx="631749" cy="1250218"/>
          </a:xfrm>
        </p:grpSpPr>
        <p:sp>
          <p:nvSpPr>
            <p:cNvPr id="1013" name="矩形 10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2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3" name="TextBox 379"/>
            <p:cNvSpPr txBox="1"/>
            <p:nvPr/>
          </p:nvSpPr>
          <p:spPr>
            <a:xfrm>
              <a:off x="8139215" y="42924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4"/>
            <p:cNvSpPr txBox="1"/>
            <p:nvPr/>
          </p:nvSpPr>
          <p:spPr>
            <a:xfrm>
              <a:off x="8418119" y="42764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7355866" y="3574048"/>
            <a:ext cx="632052" cy="1248626"/>
            <a:chOff x="8132000" y="3693309"/>
            <a:chExt cx="632052" cy="1248626"/>
          </a:xfrm>
        </p:grpSpPr>
        <p:sp>
          <p:nvSpPr>
            <p:cNvPr id="1030" name="矩形 10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" name="TextBox 380"/>
            <p:cNvSpPr txBox="1"/>
            <p:nvPr/>
          </p:nvSpPr>
          <p:spPr>
            <a:xfrm>
              <a:off x="8132000" y="45726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4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5" name="TextBox 385"/>
            <p:cNvSpPr txBox="1"/>
            <p:nvPr/>
          </p:nvSpPr>
          <p:spPr>
            <a:xfrm>
              <a:off x="8418119" y="45629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7352338" y="3576329"/>
            <a:ext cx="632052" cy="1263167"/>
            <a:chOff x="8132000" y="3693309"/>
            <a:chExt cx="632052" cy="1263167"/>
          </a:xfrm>
        </p:grpSpPr>
        <p:sp>
          <p:nvSpPr>
            <p:cNvPr id="1047" name="矩形 10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矩形 10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6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7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8" name="TextBox 380"/>
            <p:cNvSpPr txBox="1"/>
            <p:nvPr/>
          </p:nvSpPr>
          <p:spPr>
            <a:xfrm>
              <a:off x="8146351" y="45871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5"/>
            <p:cNvSpPr txBox="1"/>
            <p:nvPr/>
          </p:nvSpPr>
          <p:spPr>
            <a:xfrm>
              <a:off x="8425498" y="456223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59553" y="3577326"/>
            <a:ext cx="606238" cy="397825"/>
            <a:chOff x="8324612" y="1547926"/>
            <a:chExt cx="606238" cy="397825"/>
          </a:xfrm>
        </p:grpSpPr>
        <p:sp>
          <p:nvSpPr>
            <p:cNvPr id="250" name="矩形 249"/>
            <p:cNvSpPr/>
            <p:nvPr/>
          </p:nvSpPr>
          <p:spPr>
            <a:xfrm flipH="1">
              <a:off x="8339167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flipH="1">
              <a:off x="8624919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TextBox 387"/>
            <p:cNvSpPr txBox="1"/>
            <p:nvPr/>
          </p:nvSpPr>
          <p:spPr>
            <a:xfrm>
              <a:off x="8324612" y="15764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392"/>
            <p:cNvSpPr txBox="1"/>
            <p:nvPr/>
          </p:nvSpPr>
          <p:spPr>
            <a:xfrm>
              <a:off x="8603516" y="15479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3" name="组合 1062"/>
          <p:cNvGrpSpPr/>
          <p:nvPr/>
        </p:nvGrpSpPr>
        <p:grpSpPr>
          <a:xfrm>
            <a:off x="7356904" y="3594061"/>
            <a:ext cx="616329" cy="1231070"/>
            <a:chOff x="8131055" y="3707194"/>
            <a:chExt cx="616329" cy="1231070"/>
          </a:xfrm>
        </p:grpSpPr>
        <p:sp>
          <p:nvSpPr>
            <p:cNvPr id="1064" name="矩形 10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矩形 10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3" name="TextBox 378"/>
            <p:cNvSpPr txBox="1"/>
            <p:nvPr/>
          </p:nvSpPr>
          <p:spPr>
            <a:xfrm>
              <a:off x="8131055" y="399596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4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5" name="TextBox 380"/>
            <p:cNvSpPr txBox="1"/>
            <p:nvPr/>
          </p:nvSpPr>
          <p:spPr>
            <a:xfrm>
              <a:off x="8131474" y="45689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82"/>
            <p:cNvSpPr txBox="1"/>
            <p:nvPr/>
          </p:nvSpPr>
          <p:spPr>
            <a:xfrm>
              <a:off x="8402545" y="37071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83"/>
            <p:cNvSpPr txBox="1"/>
            <p:nvPr/>
          </p:nvSpPr>
          <p:spPr>
            <a:xfrm>
              <a:off x="8408830" y="39952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5"/>
            <p:cNvSpPr txBox="1"/>
            <p:nvPr/>
          </p:nvSpPr>
          <p:spPr>
            <a:xfrm>
              <a:off x="8425498" y="45607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4" name="组合 1113"/>
          <p:cNvGrpSpPr/>
          <p:nvPr/>
        </p:nvGrpSpPr>
        <p:grpSpPr>
          <a:xfrm>
            <a:off x="4205987" y="3562201"/>
            <a:ext cx="623875" cy="1246796"/>
            <a:chOff x="8132303" y="3699943"/>
            <a:chExt cx="623875" cy="1246796"/>
          </a:xfrm>
        </p:grpSpPr>
        <p:sp>
          <p:nvSpPr>
            <p:cNvPr id="1115" name="矩形 11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矩形 11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矩形 11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5487359" y="3561706"/>
            <a:ext cx="621275" cy="1246617"/>
            <a:chOff x="8132303" y="3699943"/>
            <a:chExt cx="621275" cy="1246617"/>
          </a:xfrm>
        </p:grpSpPr>
        <p:sp>
          <p:nvSpPr>
            <p:cNvPr id="1132" name="矩形 113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矩形 113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矩形 113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矩形 113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矩形 113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6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7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8" name="组合 1147"/>
          <p:cNvGrpSpPr/>
          <p:nvPr/>
        </p:nvGrpSpPr>
        <p:grpSpPr>
          <a:xfrm>
            <a:off x="6724356" y="3580400"/>
            <a:ext cx="617214" cy="1244328"/>
            <a:chOff x="8132303" y="3699199"/>
            <a:chExt cx="617214" cy="1244328"/>
          </a:xfrm>
        </p:grpSpPr>
        <p:sp>
          <p:nvSpPr>
            <p:cNvPr id="1149" name="矩形 114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矩形 114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矩形 115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矩形 115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矩形 115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8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0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1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2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3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4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875 -1.2345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771 -1.2345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0.06945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6893 0.0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6979 -0.000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6928 0.0027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6476 -0.00123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9136E-6 L 0.06961 0.00123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62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ldLvl="0" animBg="1"/>
      <p:bldP spid="489" grpId="1" bldLvl="0" animBg="1"/>
      <p:bldP spid="489" grpId="2" bldLvl="0" animBg="1"/>
      <p:bldP spid="499" grpId="0" bldLvl="0" animBg="1"/>
      <p:bldP spid="499" grpId="1" bldLvl="0" animBg="1"/>
      <p:bldP spid="499" grpId="2" bldLvl="0" animBg="1"/>
      <p:bldP spid="527" grpId="0" bldLvl="0" animBg="1"/>
      <p:bldP spid="527" grpId="1" bldLvl="0" animBg="1"/>
      <p:bldP spid="527" grpId="2" bldLvl="0" animBg="1"/>
      <p:bldP spid="585" grpId="0" bldLvl="0" animBg="1"/>
      <p:bldP spid="585" grpId="1" bldLvl="0" animBg="1"/>
      <p:bldP spid="585" grpId="2" bldLvl="0" animBg="1"/>
      <p:bldP spid="881" grpId="0" bldLvl="0" animBg="1"/>
      <p:bldP spid="881" grpId="1" bldLvl="0" animBg="1"/>
      <p:bldP spid="881" grpId="2" bldLvl="0" animBg="1"/>
      <p:bldP spid="958" grpId="0" bldLvl="0" animBg="1"/>
      <p:bldP spid="958" grpId="1" bldLvl="0" animBg="1"/>
      <p:bldP spid="958" grpId="2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069008" y="2600705"/>
            <a:ext cx="1880968" cy="1801115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</a:ln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60439" y="4331878"/>
            <a:ext cx="644406" cy="680699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修改位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093780" y="247649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47598" y="2456527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614666" y="247649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228712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1909303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3608" y="3069640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174959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020955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3701546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2752331" y="3095346"/>
            <a:ext cx="734175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 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354184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3951438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771330" y="3968607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3472324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394680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1224697" y="3976227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1915565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2918003" y="3410284"/>
            <a:ext cx="161377" cy="1613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1986545" y="4268732"/>
            <a:ext cx="0" cy="1774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>
            <a:off x="2155123" y="4264296"/>
            <a:ext cx="0" cy="30166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2565867" y="4264296"/>
            <a:ext cx="0" cy="61171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1600592" y="4876006"/>
            <a:ext cx="96527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653827" y="4570397"/>
            <a:ext cx="50573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1778042" y="4446182"/>
            <a:ext cx="21294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4371" y="2476490"/>
            <a:ext cx="319409" cy="230685"/>
            <a:chOff x="2774371" y="2476490"/>
            <a:chExt cx="319409" cy="230685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774371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934075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00" name="Rectangle 37"/>
          <p:cNvSpPr>
            <a:spLocks noChangeArrowheads="1"/>
          </p:cNvSpPr>
          <p:nvPr/>
        </p:nvSpPr>
        <p:spPr bwMode="auto">
          <a:xfrm>
            <a:off x="386125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32028" y="4011430"/>
            <a:ext cx="319410" cy="230685"/>
            <a:chOff x="3632028" y="4011430"/>
            <a:chExt cx="319410" cy="230685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632028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791733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06900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75270" y="4011430"/>
            <a:ext cx="319410" cy="230685"/>
            <a:chOff x="2075270" y="4011430"/>
            <a:chExt cx="319410" cy="230685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075270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2234975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524" y="1387543"/>
            <a:ext cx="5942054" cy="984560"/>
            <a:chOff x="844524" y="1387543"/>
            <a:chExt cx="5942054" cy="984560"/>
          </a:xfrm>
        </p:grpSpPr>
        <p:sp>
          <p:nvSpPr>
            <p:cNvPr id="106" name="TextBox 105"/>
            <p:cNvSpPr txBox="1"/>
            <p:nvPr/>
          </p:nvSpPr>
          <p:spPr>
            <a:xfrm>
              <a:off x="1175432" y="138754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1020" y="1711395"/>
              <a:ext cx="521268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在页面中增加修改位，并在访问时进行相应修改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1021" y="2002771"/>
              <a:ext cx="535555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缺页时，修改页面标志位，以跳过有修改的页面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图片 10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09615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820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3" name="TextBox 112"/>
            <p:cNvSpPr txBox="1"/>
            <p:nvPr/>
          </p:nvSpPr>
          <p:spPr>
            <a:xfrm>
              <a:off x="844524" y="13875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524" y="747700"/>
            <a:ext cx="3727476" cy="719113"/>
            <a:chOff x="844524" y="747700"/>
            <a:chExt cx="3727476" cy="719113"/>
          </a:xfrm>
        </p:grpSpPr>
        <p:sp>
          <p:nvSpPr>
            <p:cNvPr id="105" name="TextBox 104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1021" y="1097481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减少修改页的缺页处理开销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2" name="图片 1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4" name="TextBox 113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74932" y="2550582"/>
            <a:ext cx="2563742" cy="1937544"/>
            <a:chOff x="4693954" y="2663479"/>
            <a:chExt cx="2563742" cy="1937544"/>
          </a:xfrm>
        </p:grpSpPr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4693954" y="2663479"/>
              <a:ext cx="2563742" cy="193754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1" name="Rectangle 3"/>
            <p:cNvSpPr>
              <a:spLocks noChangeArrowheads="1"/>
            </p:cNvSpPr>
            <p:nvPr/>
          </p:nvSpPr>
          <p:spPr bwMode="auto">
            <a:xfrm>
              <a:off x="4833150" y="3176722"/>
              <a:ext cx="1027812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2" name="Text Box 41"/>
            <p:cNvSpPr>
              <a:spLocks noChangeArrowheads="1"/>
            </p:cNvSpPr>
            <p:nvPr/>
          </p:nvSpPr>
          <p:spPr bwMode="auto">
            <a:xfrm>
              <a:off x="4834048" y="2788484"/>
              <a:ext cx="1042449" cy="232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指针扫过前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3" name="Text Box 42"/>
            <p:cNvSpPr>
              <a:spLocks noChangeArrowheads="1"/>
            </p:cNvSpPr>
            <p:nvPr/>
          </p:nvSpPr>
          <p:spPr bwMode="auto">
            <a:xfrm>
              <a:off x="6056191" y="2788484"/>
              <a:ext cx="1042449" cy="232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指针扫过后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4" name="Text Box 43"/>
            <p:cNvSpPr>
              <a:spLocks noChangeArrowheads="1"/>
            </p:cNvSpPr>
            <p:nvPr/>
          </p:nvSpPr>
          <p:spPr bwMode="auto">
            <a:xfrm>
              <a:off x="4765858" y="3222003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5" name="Text Box 44"/>
            <p:cNvSpPr>
              <a:spLocks noChangeArrowheads="1"/>
            </p:cNvSpPr>
            <p:nvPr/>
          </p:nvSpPr>
          <p:spPr bwMode="auto">
            <a:xfrm>
              <a:off x="5303073" y="3214627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6" name="Text Box 45"/>
            <p:cNvSpPr>
              <a:spLocks noChangeArrowheads="1"/>
            </p:cNvSpPr>
            <p:nvPr/>
          </p:nvSpPr>
          <p:spPr bwMode="auto">
            <a:xfrm>
              <a:off x="5004048" y="3501785"/>
              <a:ext cx="268067" cy="9276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7" name="Text Box 46"/>
            <p:cNvSpPr>
              <a:spLocks noChangeArrowheads="1"/>
            </p:cNvSpPr>
            <p:nvPr/>
          </p:nvSpPr>
          <p:spPr bwMode="auto">
            <a:xfrm>
              <a:off x="5404920" y="3501785"/>
              <a:ext cx="268067" cy="9276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>
              <a:off x="4833150" y="3486982"/>
              <a:ext cx="10278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6133188" y="3176722"/>
              <a:ext cx="1043607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grpSp>
          <p:nvGrpSpPr>
            <p:cNvPr id="150" name="Group 49"/>
            <p:cNvGrpSpPr/>
            <p:nvPr/>
          </p:nvGrpSpPr>
          <p:grpSpPr bwMode="auto">
            <a:xfrm>
              <a:off x="6291699" y="3214627"/>
              <a:ext cx="558234" cy="291752"/>
              <a:chOff x="132" y="0"/>
              <a:chExt cx="486" cy="254"/>
            </a:xfrm>
          </p:grpSpPr>
          <p:sp>
            <p:nvSpPr>
              <p:cNvPr id="151" name="Text Box 50"/>
              <p:cNvSpPr>
                <a:spLocks noChangeArrowheads="1"/>
              </p:cNvSpPr>
              <p:nvPr/>
            </p:nvSpPr>
            <p:spPr bwMode="auto">
              <a:xfrm>
                <a:off x="132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  <p:sp>
            <p:nvSpPr>
              <p:cNvPr id="152" name="Text Box 51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</p:grpSp>
        <p:grpSp>
          <p:nvGrpSpPr>
            <p:cNvPr id="153" name="Group 52"/>
            <p:cNvGrpSpPr/>
            <p:nvPr/>
          </p:nvGrpSpPr>
          <p:grpSpPr bwMode="auto">
            <a:xfrm>
              <a:off x="6301370" y="3722322"/>
              <a:ext cx="668502" cy="715597"/>
              <a:chOff x="0" y="0"/>
              <a:chExt cx="582" cy="623"/>
            </a:xfrm>
          </p:grpSpPr>
          <p:sp>
            <p:nvSpPr>
              <p:cNvPr id="154" name="Text Box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  <a:endPara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  <a:endPara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</p:txBody>
          </p:sp>
          <p:sp>
            <p:nvSpPr>
              <p:cNvPr id="155" name="Text Box 54"/>
              <p:cNvSpPr>
                <a:spLocks noChangeArrowheads="1"/>
              </p:cNvSpPr>
              <p:nvPr/>
            </p:nvSpPr>
            <p:spPr bwMode="auto">
              <a:xfrm>
                <a:off x="349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  <a:endPara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  <a:endPara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1</a:t>
                </a:r>
              </a:p>
            </p:txBody>
          </p:sp>
        </p:grpSp>
        <p:sp>
          <p:nvSpPr>
            <p:cNvPr id="156" name="Text Box 55"/>
            <p:cNvSpPr>
              <a:spLocks noChangeArrowheads="1"/>
            </p:cNvSpPr>
            <p:nvPr/>
          </p:nvSpPr>
          <p:spPr bwMode="auto">
            <a:xfrm>
              <a:off x="6122935" y="3453542"/>
              <a:ext cx="8082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置换</a:t>
              </a:r>
              <a:endParaRPr 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6127444" y="3483471"/>
              <a:ext cx="1049351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8" name="直接箭头连接符 58"/>
            <p:cNvCxnSpPr>
              <a:cxnSpLocks noChangeShapeType="1"/>
            </p:cNvCxnSpPr>
            <p:nvPr/>
          </p:nvCxnSpPr>
          <p:spPr bwMode="auto">
            <a:xfrm>
              <a:off x="5869003" y="3617796"/>
              <a:ext cx="258441" cy="1149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cxnSp>
          <p:nvCxnSpPr>
            <p:cNvPr id="159" name="直接箭头连接符 59"/>
            <p:cNvCxnSpPr>
              <a:cxnSpLocks noChangeShapeType="1"/>
            </p:cNvCxnSpPr>
            <p:nvPr/>
          </p:nvCxnSpPr>
          <p:spPr bwMode="auto">
            <a:xfrm>
              <a:off x="5869003" y="3876238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cxnSp>
          <p:nvCxnSpPr>
            <p:cNvPr id="160" name="直接箭头连接符 60"/>
            <p:cNvCxnSpPr>
              <a:cxnSpLocks noChangeShapeType="1"/>
            </p:cNvCxnSpPr>
            <p:nvPr/>
          </p:nvCxnSpPr>
          <p:spPr bwMode="auto">
            <a:xfrm>
              <a:off x="5869003" y="4140141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cxnSp>
          <p:nvCxnSpPr>
            <p:cNvPr id="161" name="直接箭头连接符 61"/>
            <p:cNvCxnSpPr>
              <a:cxnSpLocks noChangeShapeType="1"/>
            </p:cNvCxnSpPr>
            <p:nvPr/>
          </p:nvCxnSpPr>
          <p:spPr bwMode="auto">
            <a:xfrm>
              <a:off x="5869003" y="4365945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sp>
          <p:nvSpPr>
            <p:cNvPr id="162" name="Text Box 43"/>
            <p:cNvSpPr>
              <a:spLocks noChangeArrowheads="1"/>
            </p:cNvSpPr>
            <p:nvPr/>
          </p:nvSpPr>
          <p:spPr bwMode="auto">
            <a:xfrm>
              <a:off x="6105768" y="3211370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3" name="Text Box 44"/>
            <p:cNvSpPr>
              <a:spLocks noChangeArrowheads="1"/>
            </p:cNvSpPr>
            <p:nvPr/>
          </p:nvSpPr>
          <p:spPr bwMode="auto">
            <a:xfrm>
              <a:off x="6586306" y="3211840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1653827" y="4731990"/>
            <a:ext cx="66100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2314827" y="4244262"/>
            <a:ext cx="0" cy="48772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72583" y="2876497"/>
            <a:ext cx="1290393" cy="1100189"/>
            <a:chOff x="2279738" y="2884624"/>
            <a:chExt cx="1290393" cy="1100189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993419" y="3496826"/>
              <a:ext cx="576712" cy="487987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279738" y="2884624"/>
              <a:ext cx="576712" cy="487987"/>
            </a:xfrm>
            <a:prstGeom prst="line">
              <a:avLst/>
            </a:prstGeom>
            <a:noFill/>
            <a:ln w="50800">
              <a:noFill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3275" y="4010885"/>
            <a:ext cx="324024" cy="231230"/>
            <a:chOff x="3626431" y="4395165"/>
            <a:chExt cx="324024" cy="231230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3790750" y="439571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3626431" y="4395165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76516" y="4011429"/>
            <a:ext cx="319410" cy="230685"/>
            <a:chOff x="1873922" y="3607987"/>
            <a:chExt cx="319410" cy="230685"/>
          </a:xfrm>
        </p:grpSpPr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1873922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2033627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2234456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82545" y="2476489"/>
            <a:ext cx="319409" cy="230685"/>
            <a:chOff x="2774370" y="2800336"/>
            <a:chExt cx="319409" cy="230685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774370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934074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4019762" y="311750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39" grpId="0" bldLvl="0" animBg="1"/>
      <p:bldP spid="41" grpId="0"/>
      <p:bldP spid="72" grpId="0" bldLvl="0" animBg="1"/>
      <p:bldP spid="75" grpId="0" bldLvl="0" animBg="1"/>
      <p:bldP spid="75" grpId="1" bldLvl="0" animBg="1"/>
      <p:bldP spid="76" grpId="0" bldLvl="0" animBg="1"/>
      <p:bldP spid="77" grpId="0"/>
      <p:bldP spid="78" grpId="0" bldLvl="0" animBg="1"/>
      <p:bldP spid="79" grpId="0" bldLvl="0" animBg="1"/>
      <p:bldP spid="79" grpId="1" bldLvl="0" animBg="1"/>
      <p:bldP spid="80" grpId="0" bldLvl="0" animBg="1"/>
      <p:bldP spid="82" grpId="0"/>
      <p:bldP spid="83" grpId="0" bldLvl="0" animBg="1"/>
      <p:bldP spid="84" grpId="0" bldLvl="0" animBg="1"/>
      <p:bldP spid="86" grpId="0"/>
      <p:bldP spid="87" grpId="0" bldLvl="0" animBg="1"/>
      <p:bldP spid="88" grpId="0" bldLvl="0" animBg="1"/>
      <p:bldP spid="90" grpId="0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100" grpId="0" bldLvl="0" animBg="1"/>
      <p:bldP spid="102" grpId="0" bldLvl="0" animBg="1"/>
      <p:bldP spid="73" grpId="0" bldLvl="0" animBg="1"/>
      <p:bldP spid="74" grpId="0" bldLvl="0" animBg="1"/>
      <p:bldP spid="121" grpId="0" bldLvl="0" animBg="1"/>
      <p:bldP spid="12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置换算法的功能和目标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929082"/>
            <a:ext cx="6572295" cy="976953"/>
            <a:chOff x="857224" y="929082"/>
            <a:chExt cx="6572295" cy="976953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929082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534" y="1287404"/>
              <a:ext cx="5990985" cy="6186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当出现缺页异常，需调入新页面而内存已满时，置换算法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选择被置换的物理页面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9290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13588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524" y="1858908"/>
            <a:ext cx="5227673" cy="974174"/>
            <a:chOff x="844524" y="1858908"/>
            <a:chExt cx="5227673" cy="974174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858908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设计目标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858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8535" y="2177998"/>
              <a:ext cx="37049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尽可能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减少页面的调入调出次数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22922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1438534" y="2463750"/>
              <a:ext cx="46336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把未来不再访问或短期内不访问的页面调出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2578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524" y="2774902"/>
            <a:ext cx="4077261" cy="1525040"/>
            <a:chOff x="844524" y="2774902"/>
            <a:chExt cx="4077261" cy="1525040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774902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页面锁定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(frame locking)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7749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5" y="3073354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描述必须常驻内存的逻辑页面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31876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359106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操作系统的关键部分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34734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1438535" y="3644858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要求响应速度的代码和数据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37591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1438535" y="3930610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页表中的锁定标志位(lock bit)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404491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70" name="直接连接符 269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366" name="文本框 365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372" name="文本框 37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7" name="文本框 376"/>
            <p:cNvSpPr txBox="1"/>
            <p:nvPr/>
          </p:nvSpPr>
          <p:spPr>
            <a:xfrm>
              <a:off x="1876322" y="19537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2505093" y="1368548"/>
            <a:ext cx="54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3755062" y="1374521"/>
            <a:ext cx="5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baseline="30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634132" y="1373634"/>
            <a:ext cx="53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20388" y="1667296"/>
            <a:ext cx="292532" cy="1314568"/>
            <a:chOff x="5620388" y="1667296"/>
            <a:chExt cx="292532" cy="1314568"/>
          </a:xfrm>
        </p:grpSpPr>
        <p:sp>
          <p:nvSpPr>
            <p:cNvPr id="423" name="文本框 422"/>
            <p:cNvSpPr txBox="1"/>
            <p:nvPr/>
          </p:nvSpPr>
          <p:spPr>
            <a:xfrm>
              <a:off x="5627168" y="16672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5627168" y="19557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627168" y="228156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5620388" y="258175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6" name="矩形 535"/>
          <p:cNvSpPr/>
          <p:nvPr/>
        </p:nvSpPr>
        <p:spPr>
          <a:xfrm>
            <a:off x="294791" y="3433040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37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31408" y="1674542"/>
            <a:ext cx="436592" cy="1314568"/>
            <a:chOff x="4231408" y="1674542"/>
            <a:chExt cx="436592" cy="1314568"/>
          </a:xfrm>
        </p:grpSpPr>
        <p:grpSp>
          <p:nvGrpSpPr>
            <p:cNvPr id="407" name="组合 406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09" name="文本框 408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5" name="AutoShape 98"/>
            <p:cNvSpPr/>
            <p:nvPr/>
          </p:nvSpPr>
          <p:spPr bwMode="auto">
            <a:xfrm>
              <a:off x="4231408" y="246997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2563" y="1667296"/>
            <a:ext cx="425803" cy="1314568"/>
            <a:chOff x="6692563" y="1667296"/>
            <a:chExt cx="425803" cy="1314568"/>
          </a:xfrm>
        </p:grpSpPr>
        <p:grpSp>
          <p:nvGrpSpPr>
            <p:cNvPr id="435" name="组合 434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525" name="文本框 524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6" name="文本框 525"/>
              <p:cNvSpPr txBox="1"/>
              <p:nvPr/>
            </p:nvSpPr>
            <p:spPr>
              <a:xfrm>
                <a:off x="1876322" y="19537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7" name="文本框 526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8" name="文本框 527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6" name="AutoShape 98"/>
            <p:cNvSpPr/>
            <p:nvPr/>
          </p:nvSpPr>
          <p:spPr bwMode="auto">
            <a:xfrm>
              <a:off x="6692563" y="277218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85247" y="1674533"/>
            <a:ext cx="406832" cy="1314568"/>
            <a:chOff x="7285247" y="1674533"/>
            <a:chExt cx="406832" cy="1314568"/>
          </a:xfrm>
        </p:grpSpPr>
        <p:grpSp>
          <p:nvGrpSpPr>
            <p:cNvPr id="530" name="组合 529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532" name="文本框 531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3" name="文本框 532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4" name="文本框 533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5" name="文本框 534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7" name="AutoShape 98"/>
            <p:cNvSpPr/>
            <p:nvPr/>
          </p:nvSpPr>
          <p:spPr bwMode="auto">
            <a:xfrm>
              <a:off x="7285247" y="21332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cxnSp>
        <p:nvCxnSpPr>
          <p:cNvPr id="733" name="直接连接符 732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6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739" name="文本框 73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744" name="文本框 74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749" name="文本框 74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0" name="文本框 74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1" name="文本框 75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2" name="文本框 75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754" name="文本框 75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5" name="文本框 75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6" name="文本框 75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7" name="文本框 75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759" name="文本框 75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0" name="文本框 75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1" name="文本框 76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2" name="文本框 76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63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4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5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6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7" name="组合 766"/>
          <p:cNvGrpSpPr/>
          <p:nvPr/>
        </p:nvGrpSpPr>
        <p:grpSpPr>
          <a:xfrm>
            <a:off x="1023301" y="3563238"/>
            <a:ext cx="704087" cy="1266793"/>
            <a:chOff x="8074316" y="3693574"/>
            <a:chExt cx="704087" cy="1266793"/>
          </a:xfrm>
        </p:grpSpPr>
        <p:sp>
          <p:nvSpPr>
            <p:cNvPr id="768" name="矩形 76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3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1656255" y="3561273"/>
            <a:ext cx="696887" cy="1266793"/>
            <a:chOff x="8081516" y="3693574"/>
            <a:chExt cx="696887" cy="1266793"/>
          </a:xfrm>
        </p:grpSpPr>
        <p:sp>
          <p:nvSpPr>
            <p:cNvPr id="785" name="矩形 7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2269915" y="3561273"/>
            <a:ext cx="704087" cy="1266793"/>
            <a:chOff x="8074316" y="3693574"/>
            <a:chExt cx="704087" cy="1266793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2904651" y="3561273"/>
            <a:ext cx="696887" cy="1266793"/>
            <a:chOff x="8081516" y="3693574"/>
            <a:chExt cx="696887" cy="1266793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3517002" y="3561273"/>
            <a:ext cx="704087" cy="1266793"/>
            <a:chOff x="8074316" y="3693574"/>
            <a:chExt cx="704087" cy="1266793"/>
          </a:xfrm>
        </p:grpSpPr>
        <p:sp>
          <p:nvSpPr>
            <p:cNvPr id="836" name="矩形 83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5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6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2" name="组合 851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85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4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5" name="组合 854"/>
          <p:cNvGrpSpPr/>
          <p:nvPr/>
        </p:nvGrpSpPr>
        <p:grpSpPr>
          <a:xfrm>
            <a:off x="6891855" y="1468820"/>
            <a:ext cx="234000" cy="1734463"/>
            <a:chOff x="4525237" y="1803105"/>
            <a:chExt cx="234000" cy="1734463"/>
          </a:xfrm>
        </p:grpSpPr>
        <p:sp>
          <p:nvSpPr>
            <p:cNvPr id="85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7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7473227" y="1469556"/>
            <a:ext cx="234000" cy="1734463"/>
            <a:chOff x="4525237" y="1803105"/>
            <a:chExt cx="234000" cy="1734463"/>
          </a:xfrm>
        </p:grpSpPr>
        <p:sp>
          <p:nvSpPr>
            <p:cNvPr id="85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60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61" name="组合 860"/>
          <p:cNvGrpSpPr/>
          <p:nvPr/>
        </p:nvGrpSpPr>
        <p:grpSpPr>
          <a:xfrm>
            <a:off x="4151065" y="3561273"/>
            <a:ext cx="704087" cy="1266793"/>
            <a:chOff x="8074316" y="3693574"/>
            <a:chExt cx="704087" cy="1266793"/>
          </a:xfrm>
        </p:grpSpPr>
        <p:sp>
          <p:nvSpPr>
            <p:cNvPr id="862" name="矩形 86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8" name="组合 877"/>
          <p:cNvGrpSpPr/>
          <p:nvPr/>
        </p:nvGrpSpPr>
        <p:grpSpPr>
          <a:xfrm>
            <a:off x="4162100" y="3538261"/>
            <a:ext cx="696306" cy="1288170"/>
            <a:chOff x="8082097" y="3672197"/>
            <a:chExt cx="696306" cy="1288170"/>
          </a:xfrm>
        </p:grpSpPr>
        <p:sp>
          <p:nvSpPr>
            <p:cNvPr id="879" name="矩形 87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8" name="TextBox 378"/>
            <p:cNvSpPr txBox="1"/>
            <p:nvPr/>
          </p:nvSpPr>
          <p:spPr>
            <a:xfrm>
              <a:off x="8087747" y="401109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9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0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83"/>
            <p:cNvSpPr txBox="1"/>
            <p:nvPr/>
          </p:nvSpPr>
          <p:spPr>
            <a:xfrm>
              <a:off x="8415718" y="399553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4161426" y="3538261"/>
            <a:ext cx="696306" cy="1288170"/>
            <a:chOff x="8082097" y="3672197"/>
            <a:chExt cx="696306" cy="1288170"/>
          </a:xfrm>
        </p:grpSpPr>
        <p:sp>
          <p:nvSpPr>
            <p:cNvPr id="896" name="矩形 8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矩形 8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矩形 8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矩形 8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5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6" name="TextBox 379"/>
            <p:cNvSpPr txBox="1"/>
            <p:nvPr/>
          </p:nvSpPr>
          <p:spPr>
            <a:xfrm>
              <a:off x="8082097" y="43042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8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84"/>
            <p:cNvSpPr txBox="1"/>
            <p:nvPr/>
          </p:nvSpPr>
          <p:spPr>
            <a:xfrm>
              <a:off x="8426938" y="426853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2" name="组合 911"/>
          <p:cNvGrpSpPr/>
          <p:nvPr/>
        </p:nvGrpSpPr>
        <p:grpSpPr>
          <a:xfrm>
            <a:off x="4162100" y="3541098"/>
            <a:ext cx="684093" cy="1265879"/>
            <a:chOff x="8081399" y="3672197"/>
            <a:chExt cx="684093" cy="1265879"/>
          </a:xfrm>
        </p:grpSpPr>
        <p:sp>
          <p:nvSpPr>
            <p:cNvPr id="913" name="矩形 9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矩形 9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矩形 9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矩形 9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矩形 9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矩形 9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矩形 9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2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" name="TextBox 380"/>
            <p:cNvSpPr txBox="1"/>
            <p:nvPr/>
          </p:nvSpPr>
          <p:spPr>
            <a:xfrm>
              <a:off x="8081399" y="459882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5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6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7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8" name="TextBox 385"/>
            <p:cNvSpPr txBox="1"/>
            <p:nvPr/>
          </p:nvSpPr>
          <p:spPr>
            <a:xfrm>
              <a:off x="8415814" y="45687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9" name="组合 928"/>
          <p:cNvGrpSpPr/>
          <p:nvPr/>
        </p:nvGrpSpPr>
        <p:grpSpPr>
          <a:xfrm>
            <a:off x="4159501" y="3553848"/>
            <a:ext cx="732571" cy="1250672"/>
            <a:chOff x="8073213" y="3685890"/>
            <a:chExt cx="732571" cy="1250672"/>
          </a:xfrm>
        </p:grpSpPr>
        <p:sp>
          <p:nvSpPr>
            <p:cNvPr id="930" name="矩形 9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TextBox 377"/>
            <p:cNvSpPr txBox="1"/>
            <p:nvPr/>
          </p:nvSpPr>
          <p:spPr>
            <a:xfrm>
              <a:off x="8073213" y="373972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0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1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2" name="TextBox 382"/>
            <p:cNvSpPr txBox="1"/>
            <p:nvPr/>
          </p:nvSpPr>
          <p:spPr>
            <a:xfrm>
              <a:off x="837585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3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4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5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6" name="组合 945"/>
          <p:cNvGrpSpPr/>
          <p:nvPr/>
        </p:nvGrpSpPr>
        <p:grpSpPr>
          <a:xfrm>
            <a:off x="4162557" y="3549716"/>
            <a:ext cx="731839" cy="1250672"/>
            <a:chOff x="8081063" y="3685890"/>
            <a:chExt cx="731839" cy="1250672"/>
          </a:xfrm>
        </p:grpSpPr>
        <p:sp>
          <p:nvSpPr>
            <p:cNvPr id="947" name="矩形 9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78"/>
            <p:cNvSpPr txBox="1"/>
            <p:nvPr/>
          </p:nvSpPr>
          <p:spPr>
            <a:xfrm>
              <a:off x="8081063" y="4025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7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8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9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0" name="TextBox 383"/>
            <p:cNvSpPr txBox="1"/>
            <p:nvPr/>
          </p:nvSpPr>
          <p:spPr>
            <a:xfrm>
              <a:off x="8362138" y="400849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1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2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3" name="组合 962"/>
          <p:cNvGrpSpPr/>
          <p:nvPr/>
        </p:nvGrpSpPr>
        <p:grpSpPr>
          <a:xfrm>
            <a:off x="4162931" y="3553394"/>
            <a:ext cx="726954" cy="1250672"/>
            <a:chOff x="8082288" y="3685890"/>
            <a:chExt cx="726954" cy="1250672"/>
          </a:xfrm>
        </p:grpSpPr>
        <p:sp>
          <p:nvSpPr>
            <p:cNvPr id="964" name="矩形 9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6" name="TextBox 382"/>
            <p:cNvSpPr txBox="1"/>
            <p:nvPr/>
          </p:nvSpPr>
          <p:spPr>
            <a:xfrm>
              <a:off x="83693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7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8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9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61957" y="4119046"/>
            <a:ext cx="644287" cy="388638"/>
            <a:chOff x="7162995" y="4197453"/>
            <a:chExt cx="644287" cy="388638"/>
          </a:xfrm>
        </p:grpSpPr>
        <p:sp>
          <p:nvSpPr>
            <p:cNvPr id="985" name="矩形 984"/>
            <p:cNvSpPr/>
            <p:nvPr/>
          </p:nvSpPr>
          <p:spPr>
            <a:xfrm flipH="1">
              <a:off x="7235778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 flipH="1">
              <a:off x="7521530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TextBox 379"/>
            <p:cNvSpPr txBox="1"/>
            <p:nvPr/>
          </p:nvSpPr>
          <p:spPr>
            <a:xfrm>
              <a:off x="7162995" y="424753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5" name="TextBox 384"/>
            <p:cNvSpPr txBox="1"/>
            <p:nvPr/>
          </p:nvSpPr>
          <p:spPr>
            <a:xfrm>
              <a:off x="7503977" y="419745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7" name="组合 996"/>
          <p:cNvGrpSpPr/>
          <p:nvPr/>
        </p:nvGrpSpPr>
        <p:grpSpPr>
          <a:xfrm>
            <a:off x="4158189" y="3552079"/>
            <a:ext cx="735879" cy="1256243"/>
            <a:chOff x="8073363" y="3685890"/>
            <a:chExt cx="735879" cy="1256243"/>
          </a:xfrm>
        </p:grpSpPr>
        <p:sp>
          <p:nvSpPr>
            <p:cNvPr id="998" name="矩形 99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0"/>
            <p:cNvSpPr txBox="1"/>
            <p:nvPr/>
          </p:nvSpPr>
          <p:spPr>
            <a:xfrm>
              <a:off x="8073363" y="459237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2" name="TextBox 384"/>
            <p:cNvSpPr txBox="1"/>
            <p:nvPr/>
          </p:nvSpPr>
          <p:spPr>
            <a:xfrm>
              <a:off x="8426938" y="4277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3" name="TextBox 385"/>
            <p:cNvSpPr txBox="1"/>
            <p:nvPr/>
          </p:nvSpPr>
          <p:spPr>
            <a:xfrm>
              <a:off x="8407702" y="45728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4" name="组合 1013"/>
          <p:cNvGrpSpPr/>
          <p:nvPr/>
        </p:nvGrpSpPr>
        <p:grpSpPr>
          <a:xfrm>
            <a:off x="4156077" y="3557377"/>
            <a:ext cx="689221" cy="1253577"/>
            <a:chOff x="8074316" y="3694256"/>
            <a:chExt cx="689221" cy="1253577"/>
          </a:xfrm>
        </p:grpSpPr>
        <p:sp>
          <p:nvSpPr>
            <p:cNvPr id="1015" name="矩形 10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1" name="TextBox 58"/>
          <p:cNvSpPr txBox="1"/>
          <p:nvPr/>
        </p:nvSpPr>
        <p:spPr>
          <a:xfrm>
            <a:off x="4979529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9" name="组合 1048"/>
          <p:cNvGrpSpPr/>
          <p:nvPr/>
        </p:nvGrpSpPr>
        <p:grpSpPr>
          <a:xfrm>
            <a:off x="4781981" y="3559105"/>
            <a:ext cx="689221" cy="1253577"/>
            <a:chOff x="8074316" y="3694256"/>
            <a:chExt cx="689221" cy="1253577"/>
          </a:xfrm>
        </p:grpSpPr>
        <p:sp>
          <p:nvSpPr>
            <p:cNvPr id="1050" name="矩形 104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矩形 105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5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5406609" y="3554073"/>
            <a:ext cx="689221" cy="1253577"/>
            <a:chOff x="8074316" y="3694256"/>
            <a:chExt cx="689221" cy="1253577"/>
          </a:xfrm>
        </p:grpSpPr>
        <p:sp>
          <p:nvSpPr>
            <p:cNvPr id="1067" name="矩形 10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矩形 10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矩形 10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2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3" name="TextBox 58"/>
          <p:cNvSpPr txBox="1"/>
          <p:nvPr/>
        </p:nvSpPr>
        <p:spPr>
          <a:xfrm>
            <a:off x="5626643" y="1667341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4" name="组合 1083"/>
          <p:cNvGrpSpPr/>
          <p:nvPr/>
        </p:nvGrpSpPr>
        <p:grpSpPr>
          <a:xfrm>
            <a:off x="6024509" y="3553400"/>
            <a:ext cx="689221" cy="1253577"/>
            <a:chOff x="8074316" y="3694256"/>
            <a:chExt cx="689221" cy="1253577"/>
          </a:xfrm>
        </p:grpSpPr>
        <p:sp>
          <p:nvSpPr>
            <p:cNvPr id="1085" name="矩形 10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矩形 10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矩形 10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1" name="矩形 10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2" name="矩形 10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1" name="TextBox 58"/>
          <p:cNvSpPr txBox="1"/>
          <p:nvPr/>
        </p:nvSpPr>
        <p:spPr>
          <a:xfrm>
            <a:off x="6202634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5" name="组合 1104"/>
          <p:cNvGrpSpPr/>
          <p:nvPr/>
        </p:nvGrpSpPr>
        <p:grpSpPr>
          <a:xfrm>
            <a:off x="6660186" y="4437645"/>
            <a:ext cx="667988" cy="369332"/>
            <a:chOff x="8080368" y="4578501"/>
            <a:chExt cx="667988" cy="369332"/>
          </a:xfrm>
        </p:grpSpPr>
        <p:sp>
          <p:nvSpPr>
            <p:cNvPr id="1112" name="矩形 111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1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2" name="组合 1121"/>
          <p:cNvGrpSpPr/>
          <p:nvPr/>
        </p:nvGrpSpPr>
        <p:grpSpPr>
          <a:xfrm>
            <a:off x="6659034" y="3554586"/>
            <a:ext cx="688531" cy="1241277"/>
            <a:chOff x="8074316" y="3695043"/>
            <a:chExt cx="688531" cy="1241277"/>
          </a:xfrm>
        </p:grpSpPr>
        <p:sp>
          <p:nvSpPr>
            <p:cNvPr id="1123" name="矩形 112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矩形 112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6" name="矩形 112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矩形 112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2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3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4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5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7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9" name="组合 1138"/>
          <p:cNvGrpSpPr/>
          <p:nvPr/>
        </p:nvGrpSpPr>
        <p:grpSpPr>
          <a:xfrm>
            <a:off x="6659034" y="3556070"/>
            <a:ext cx="688531" cy="1241277"/>
            <a:chOff x="8074316" y="3695043"/>
            <a:chExt cx="688531" cy="1241277"/>
          </a:xfrm>
        </p:grpSpPr>
        <p:sp>
          <p:nvSpPr>
            <p:cNvPr id="1140" name="矩形 113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矩形 114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矩形 114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矩形 114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矩形 114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1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2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5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6" name="组合 1155"/>
          <p:cNvGrpSpPr/>
          <p:nvPr/>
        </p:nvGrpSpPr>
        <p:grpSpPr>
          <a:xfrm>
            <a:off x="7289020" y="3555901"/>
            <a:ext cx="688531" cy="1241277"/>
            <a:chOff x="8074316" y="3695043"/>
            <a:chExt cx="688531" cy="1241277"/>
          </a:xfrm>
        </p:grpSpPr>
        <p:sp>
          <p:nvSpPr>
            <p:cNvPr id="1157" name="矩形 115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矩形 115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矩形 116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8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9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2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3" name="组合 1172"/>
          <p:cNvGrpSpPr/>
          <p:nvPr/>
        </p:nvGrpSpPr>
        <p:grpSpPr>
          <a:xfrm>
            <a:off x="7289753" y="3555588"/>
            <a:ext cx="684815" cy="1240565"/>
            <a:chOff x="8074352" y="3695755"/>
            <a:chExt cx="684815" cy="1240565"/>
          </a:xfrm>
        </p:grpSpPr>
        <p:sp>
          <p:nvSpPr>
            <p:cNvPr id="1174" name="矩形 117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矩形 117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矩形 117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3" name="TextBox 378"/>
            <p:cNvSpPr txBox="1"/>
            <p:nvPr/>
          </p:nvSpPr>
          <p:spPr>
            <a:xfrm>
              <a:off x="8074352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4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5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6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7" name="TextBox 383"/>
            <p:cNvSpPr txBox="1"/>
            <p:nvPr/>
          </p:nvSpPr>
          <p:spPr>
            <a:xfrm>
              <a:off x="8420613" y="39969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8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9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0" name="组合 1189"/>
          <p:cNvGrpSpPr/>
          <p:nvPr/>
        </p:nvGrpSpPr>
        <p:grpSpPr>
          <a:xfrm>
            <a:off x="7297725" y="3555676"/>
            <a:ext cx="675609" cy="1240565"/>
            <a:chOff x="8080640" y="3695755"/>
            <a:chExt cx="675609" cy="1240565"/>
          </a:xfrm>
        </p:grpSpPr>
        <p:sp>
          <p:nvSpPr>
            <p:cNvPr id="1191" name="矩形 119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矩形 119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矩形 119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矩形 119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矩形 119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矩形 119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矩形 119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0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1" name="TextBox 379"/>
            <p:cNvSpPr txBox="1"/>
            <p:nvPr/>
          </p:nvSpPr>
          <p:spPr>
            <a:xfrm>
              <a:off x="8081779" y="4303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2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3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4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5" name="TextBox 384"/>
            <p:cNvSpPr txBox="1"/>
            <p:nvPr/>
          </p:nvSpPr>
          <p:spPr>
            <a:xfrm>
              <a:off x="8417695" y="426793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6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7" name="组合 1206"/>
          <p:cNvGrpSpPr/>
          <p:nvPr/>
        </p:nvGrpSpPr>
        <p:grpSpPr>
          <a:xfrm>
            <a:off x="7286930" y="3550356"/>
            <a:ext cx="683391" cy="1226054"/>
            <a:chOff x="8072858" y="3695755"/>
            <a:chExt cx="683391" cy="1226054"/>
          </a:xfrm>
        </p:grpSpPr>
        <p:sp>
          <p:nvSpPr>
            <p:cNvPr id="1208" name="矩形 120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矩形 120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矩形 121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矩形 121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矩形 121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矩形 121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矩形 121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7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8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9" name="TextBox 380"/>
            <p:cNvSpPr txBox="1"/>
            <p:nvPr/>
          </p:nvSpPr>
          <p:spPr>
            <a:xfrm>
              <a:off x="8080963" y="458325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0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1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2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3" name="TextBox 385"/>
            <p:cNvSpPr txBox="1"/>
            <p:nvPr/>
          </p:nvSpPr>
          <p:spPr>
            <a:xfrm>
              <a:off x="8425984" y="45521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4" name="组合 1223"/>
          <p:cNvGrpSpPr/>
          <p:nvPr/>
        </p:nvGrpSpPr>
        <p:grpSpPr>
          <a:xfrm>
            <a:off x="7284538" y="3555999"/>
            <a:ext cx="725256" cy="1240081"/>
            <a:chOff x="8072858" y="3694720"/>
            <a:chExt cx="725256" cy="1240081"/>
          </a:xfrm>
        </p:grpSpPr>
        <p:sp>
          <p:nvSpPr>
            <p:cNvPr id="1225" name="矩形 122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矩形 122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矩形 122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矩形 122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TextBox 377"/>
            <p:cNvSpPr txBox="1"/>
            <p:nvPr/>
          </p:nvSpPr>
          <p:spPr>
            <a:xfrm>
              <a:off x="8077246" y="372813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4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5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6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7" name="TextBox 382"/>
            <p:cNvSpPr txBox="1"/>
            <p:nvPr/>
          </p:nvSpPr>
          <p:spPr>
            <a:xfrm>
              <a:off x="8368188" y="36947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8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9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0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1" name="组合 1240"/>
          <p:cNvGrpSpPr/>
          <p:nvPr/>
        </p:nvGrpSpPr>
        <p:grpSpPr>
          <a:xfrm>
            <a:off x="7291103" y="3545951"/>
            <a:ext cx="733255" cy="1247834"/>
            <a:chOff x="8072858" y="3686967"/>
            <a:chExt cx="733255" cy="1247834"/>
          </a:xfrm>
        </p:grpSpPr>
        <p:sp>
          <p:nvSpPr>
            <p:cNvPr id="1242" name="矩形 12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矩形 12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矩形 12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矩形 12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矩形 12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矩形 12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1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2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3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4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5" name="TextBox 383"/>
            <p:cNvSpPr txBox="1"/>
            <p:nvPr/>
          </p:nvSpPr>
          <p:spPr>
            <a:xfrm>
              <a:off x="84032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6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7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8" name="组合 1257"/>
          <p:cNvGrpSpPr/>
          <p:nvPr/>
        </p:nvGrpSpPr>
        <p:grpSpPr>
          <a:xfrm>
            <a:off x="7297341" y="3852965"/>
            <a:ext cx="668911" cy="369332"/>
            <a:chOff x="8078003" y="4001925"/>
            <a:chExt cx="668911" cy="369332"/>
          </a:xfrm>
        </p:grpSpPr>
        <p:sp>
          <p:nvSpPr>
            <p:cNvPr id="1261" name="矩形 126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2" name="矩形 126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8" name="TextBox 378"/>
            <p:cNvSpPr txBox="1"/>
            <p:nvPr/>
          </p:nvSpPr>
          <p:spPr>
            <a:xfrm>
              <a:off x="8078003" y="401917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2" name="TextBox 383"/>
            <p:cNvSpPr txBox="1"/>
            <p:nvPr/>
          </p:nvSpPr>
          <p:spPr>
            <a:xfrm>
              <a:off x="8408360" y="40019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5" name="组合 1274"/>
          <p:cNvGrpSpPr/>
          <p:nvPr/>
        </p:nvGrpSpPr>
        <p:grpSpPr>
          <a:xfrm>
            <a:off x="7286577" y="3544472"/>
            <a:ext cx="733255" cy="1247834"/>
            <a:chOff x="8072858" y="3686967"/>
            <a:chExt cx="733255" cy="1247834"/>
          </a:xfrm>
        </p:grpSpPr>
        <p:sp>
          <p:nvSpPr>
            <p:cNvPr id="1276" name="矩形 127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矩形 127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矩形 127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矩形 127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矩形 127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矩形 128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矩形 128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矩形 128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5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6" name="TextBox 379"/>
            <p:cNvSpPr txBox="1"/>
            <p:nvPr/>
          </p:nvSpPr>
          <p:spPr>
            <a:xfrm>
              <a:off x="8080640" y="430082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7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8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9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0" name="TextBox 384"/>
            <p:cNvSpPr txBox="1"/>
            <p:nvPr/>
          </p:nvSpPr>
          <p:spPr>
            <a:xfrm>
              <a:off x="8414298" y="426688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1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09877E-6 L 0.06875 -2.0987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09877E-6 L 0.06771 -2.0987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09877E-6 L 0.06944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7 L 0.0684 -0.000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684 -0.0006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0.06841 -0.0006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32099E-6 L 0.06927 -0.0009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684 -0.00062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 bldLvl="0" animBg="1"/>
      <p:bldP spid="763" grpId="1" bldLvl="0" animBg="1"/>
      <p:bldP spid="763" grpId="2" bldLvl="0" animBg="1"/>
      <p:bldP spid="764" grpId="0" bldLvl="0" animBg="1"/>
      <p:bldP spid="764" grpId="1" bldLvl="0" animBg="1"/>
      <p:bldP spid="764" grpId="2" bldLvl="0" animBg="1"/>
      <p:bldP spid="765" grpId="0" bldLvl="0" animBg="1"/>
      <p:bldP spid="765" grpId="1" bldLvl="0" animBg="1"/>
      <p:bldP spid="765" grpId="2" bldLvl="0" animBg="1"/>
      <p:bldP spid="766" grpId="0" bldLvl="0" animBg="1"/>
      <p:bldP spid="766" grpId="1" bldLvl="0" animBg="1"/>
      <p:bldP spid="766" grpId="2" bldLvl="0" animBg="1"/>
      <p:bldP spid="1031" grpId="0" bldLvl="0" animBg="1"/>
      <p:bldP spid="1031" grpId="1" bldLvl="0" animBg="1"/>
      <p:bldP spid="1031" grpId="2" bldLvl="0" animBg="1"/>
      <p:bldP spid="1083" grpId="0" bldLvl="0" animBg="1"/>
      <p:bldP spid="1083" grpId="1" bldLvl="0" animBg="1"/>
      <p:bldP spid="1083" grpId="2" bldLvl="0" animBg="1"/>
      <p:bldP spid="1101" grpId="0" bldLvl="0" animBg="1"/>
      <p:bldP spid="1101" grpId="1" bldLvl="0" animBg="1"/>
      <p:bldP spid="1101" grpId="2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Least Frequently Used, LFU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0441" y="1553379"/>
            <a:ext cx="4504298" cy="369332"/>
            <a:chOff x="1284441" y="1121331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12133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缺页时，置换访问次数最少的页面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219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20524" y="1203598"/>
            <a:ext cx="1727212" cy="400110"/>
            <a:chOff x="844524" y="771550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7155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20524" y="1563638"/>
            <a:ext cx="1727212" cy="400110"/>
            <a:chOff x="844524" y="1440421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4042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4404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60441" y="1887490"/>
            <a:ext cx="3501873" cy="972451"/>
            <a:chOff x="1284441" y="1764273"/>
            <a:chExt cx="3501873" cy="972451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764273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每个页面设置一个访问计数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55649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访问页面时，访问计数加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14903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8732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1431020" y="2367392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缺页时，置换计数最小的页面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47640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35163" y="1921119"/>
            <a:ext cx="1784011" cy="400110"/>
            <a:chOff x="859163" y="2678563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7856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78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60441" y="2229431"/>
            <a:ext cx="5287823" cy="918383"/>
            <a:chOff x="1284441" y="2986875"/>
            <a:chExt cx="5287823" cy="918383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986875"/>
              <a:ext cx="142646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算法开销大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76331"/>
              <a:ext cx="514124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开始时频繁使用，但以后不使用的页面很难置换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3703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088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663245" y="3566704"/>
              <a:ext cx="31409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解决方法：计数定期右移</a:t>
              </a:r>
              <a:endParaRPr lang="en-US" altLang="zh-TW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6665" y="366072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35163" y="2283718"/>
            <a:ext cx="3212771" cy="400110"/>
            <a:chOff x="859163" y="3864706"/>
            <a:chExt cx="3212771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1177724" y="3864706"/>
              <a:ext cx="289421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8647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3914" y="2604388"/>
            <a:ext cx="4079904" cy="636944"/>
            <a:chOff x="1277914" y="4185376"/>
            <a:chExt cx="4079904" cy="636944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4185376"/>
              <a:ext cx="39220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多久未访问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时间越短越好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425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435783" y="4452988"/>
              <a:ext cx="385059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访问次数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，次数越多越好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452273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LFU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2288883"/>
            <a:ext cx="6429420" cy="25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264607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300326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443202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342511" y="3697805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414740" y="3341409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2188273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2520661"/>
            <a:ext cx="55132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4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2520661"/>
            <a:ext cx="60982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8" y="2520661"/>
            <a:ext cx="53437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2520661"/>
            <a:ext cx="55108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2520661"/>
            <a:ext cx="52521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3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2520661"/>
            <a:ext cx="49437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2" y="2520661"/>
            <a:ext cx="60052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82913" y="289182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3237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36062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396339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22526" y="2922563"/>
            <a:ext cx="606135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92504" y="32582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5949" y="361371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79246" y="394210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21910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2607973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2250783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4393923"/>
            <a:ext cx="1169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09391" y="3294113"/>
            <a:ext cx="430887" cy="106358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23274" y="1447439"/>
            <a:ext cx="49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假定最初的访问次数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 b-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 c-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 d-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图片 1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8811" y="1556448"/>
            <a:ext cx="151066" cy="148997"/>
          </a:xfrm>
          <a:prstGeom prst="rect">
            <a:avLst/>
          </a:prstGeom>
          <a:effectLst/>
        </p:spPr>
      </p:pic>
      <p:sp>
        <p:nvSpPr>
          <p:cNvPr id="176" name="TextBox 175"/>
          <p:cNvSpPr txBox="1"/>
          <p:nvPr/>
        </p:nvSpPr>
        <p:spPr>
          <a:xfrm>
            <a:off x="5357818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9435" y="2891821"/>
            <a:ext cx="608838" cy="1476640"/>
            <a:chOff x="2359435" y="2891821"/>
            <a:chExt cx="608838" cy="1476640"/>
          </a:xfrm>
        </p:grpSpPr>
        <p:sp>
          <p:nvSpPr>
            <p:cNvPr id="60" name="TextBox 59"/>
            <p:cNvSpPr txBox="1"/>
            <p:nvPr/>
          </p:nvSpPr>
          <p:spPr>
            <a:xfrm>
              <a:off x="2382326" y="2891821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01"/>
            <p:cNvSpPr txBox="1"/>
            <p:nvPr/>
          </p:nvSpPr>
          <p:spPr>
            <a:xfrm>
              <a:off x="2410657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03"/>
            <p:cNvSpPr txBox="1"/>
            <p:nvPr/>
          </p:nvSpPr>
          <p:spPr>
            <a:xfrm>
              <a:off x="2397399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02"/>
            <p:cNvSpPr txBox="1"/>
            <p:nvPr/>
          </p:nvSpPr>
          <p:spPr>
            <a:xfrm>
              <a:off x="2359435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79471" y="2898600"/>
            <a:ext cx="585947" cy="1469861"/>
            <a:chOff x="2779471" y="2898600"/>
            <a:chExt cx="585947" cy="1469861"/>
          </a:xfrm>
        </p:grpSpPr>
        <p:sp>
          <p:nvSpPr>
            <p:cNvPr id="114" name="TextBox 59"/>
            <p:cNvSpPr txBox="1"/>
            <p:nvPr/>
          </p:nvSpPr>
          <p:spPr>
            <a:xfrm>
              <a:off x="2779471" y="2898600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01"/>
            <p:cNvSpPr txBox="1"/>
            <p:nvPr/>
          </p:nvSpPr>
          <p:spPr>
            <a:xfrm>
              <a:off x="2835984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03"/>
            <p:cNvSpPr txBox="1"/>
            <p:nvPr/>
          </p:nvSpPr>
          <p:spPr>
            <a:xfrm>
              <a:off x="2822726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2784762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90617" y="2905379"/>
            <a:ext cx="585947" cy="1466571"/>
            <a:chOff x="3290617" y="2905379"/>
            <a:chExt cx="585947" cy="1466571"/>
          </a:xfrm>
        </p:grpSpPr>
        <p:sp>
          <p:nvSpPr>
            <p:cNvPr id="118" name="TextBox 59"/>
            <p:cNvSpPr txBox="1"/>
            <p:nvPr/>
          </p:nvSpPr>
          <p:spPr>
            <a:xfrm>
              <a:off x="3290617" y="2905379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01"/>
            <p:cNvSpPr txBox="1"/>
            <p:nvPr/>
          </p:nvSpPr>
          <p:spPr>
            <a:xfrm>
              <a:off x="3347130" y="327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TextBox 103"/>
            <p:cNvSpPr txBox="1"/>
            <p:nvPr/>
          </p:nvSpPr>
          <p:spPr>
            <a:xfrm>
              <a:off x="3333872" y="3951322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Box 102"/>
            <p:cNvSpPr txBox="1"/>
            <p:nvPr/>
          </p:nvSpPr>
          <p:spPr>
            <a:xfrm>
              <a:off x="3295908" y="3634670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1910" y="2887456"/>
            <a:ext cx="607729" cy="1484261"/>
            <a:chOff x="3771910" y="2887456"/>
            <a:chExt cx="607729" cy="1484261"/>
          </a:xfrm>
        </p:grpSpPr>
        <p:sp>
          <p:nvSpPr>
            <p:cNvPr id="123" name="TextBox 59"/>
            <p:cNvSpPr txBox="1"/>
            <p:nvPr/>
          </p:nvSpPr>
          <p:spPr>
            <a:xfrm>
              <a:off x="3771910" y="2887456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101"/>
            <p:cNvSpPr txBox="1"/>
            <p:nvPr/>
          </p:nvSpPr>
          <p:spPr>
            <a:xfrm>
              <a:off x="3828423" y="3252833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03"/>
            <p:cNvSpPr txBox="1"/>
            <p:nvPr/>
          </p:nvSpPr>
          <p:spPr>
            <a:xfrm>
              <a:off x="3815165" y="3951089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02"/>
            <p:cNvSpPr txBox="1"/>
            <p:nvPr/>
          </p:nvSpPr>
          <p:spPr>
            <a:xfrm>
              <a:off x="3777201" y="3616747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2505" y="2886556"/>
            <a:ext cx="602438" cy="1484539"/>
            <a:chOff x="4792505" y="2886556"/>
            <a:chExt cx="602438" cy="1484539"/>
          </a:xfrm>
        </p:grpSpPr>
        <p:sp>
          <p:nvSpPr>
            <p:cNvPr id="138" name="TextBox 35"/>
            <p:cNvSpPr txBox="1"/>
            <p:nvPr/>
          </p:nvSpPr>
          <p:spPr>
            <a:xfrm>
              <a:off x="4863380" y="2886556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101"/>
            <p:cNvSpPr txBox="1"/>
            <p:nvPr/>
          </p:nvSpPr>
          <p:spPr>
            <a:xfrm>
              <a:off x="4843727" y="3237811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03"/>
            <p:cNvSpPr txBox="1"/>
            <p:nvPr/>
          </p:nvSpPr>
          <p:spPr>
            <a:xfrm>
              <a:off x="4830469" y="3950467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02"/>
            <p:cNvSpPr txBox="1"/>
            <p:nvPr/>
          </p:nvSpPr>
          <p:spPr>
            <a:xfrm>
              <a:off x="4792505" y="3601725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438497" y="2730016"/>
            <a:ext cx="234000" cy="1980775"/>
            <a:chOff x="4518037" y="1556793"/>
            <a:chExt cx="234000" cy="1980775"/>
          </a:xfrm>
        </p:grpSpPr>
        <p:sp>
          <p:nvSpPr>
            <p:cNvPr id="16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4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5446610" y="2730016"/>
            <a:ext cx="234000" cy="1980775"/>
            <a:chOff x="4518037" y="1556793"/>
            <a:chExt cx="234000" cy="1980775"/>
          </a:xfrm>
        </p:grpSpPr>
        <p:sp>
          <p:nvSpPr>
            <p:cNvPr id="16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7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942925" y="2730016"/>
            <a:ext cx="234000" cy="1980775"/>
            <a:chOff x="4518037" y="1556793"/>
            <a:chExt cx="234000" cy="1980775"/>
          </a:xfrm>
        </p:grpSpPr>
        <p:sp>
          <p:nvSpPr>
            <p:cNvPr id="16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0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491026" y="2719262"/>
            <a:ext cx="234000" cy="1980775"/>
            <a:chOff x="4518037" y="1556793"/>
            <a:chExt cx="234000" cy="1980775"/>
          </a:xfrm>
        </p:grpSpPr>
        <p:sp>
          <p:nvSpPr>
            <p:cNvPr id="172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3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916353" y="2719262"/>
            <a:ext cx="234000" cy="1980775"/>
            <a:chOff x="4518037" y="1556793"/>
            <a:chExt cx="234000" cy="1980775"/>
          </a:xfrm>
        </p:grpSpPr>
        <p:sp>
          <p:nvSpPr>
            <p:cNvPr id="17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8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9" name="TextBox 79"/>
          <p:cNvSpPr txBox="1"/>
          <p:nvPr/>
        </p:nvSpPr>
        <p:spPr>
          <a:xfrm>
            <a:off x="2247316" y="362601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79"/>
          <p:cNvSpPr txBox="1"/>
          <p:nvPr/>
        </p:nvSpPr>
        <p:spPr>
          <a:xfrm>
            <a:off x="2679125" y="289959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79"/>
          <p:cNvSpPr txBox="1"/>
          <p:nvPr/>
        </p:nvSpPr>
        <p:spPr>
          <a:xfrm>
            <a:off x="3214373" y="3951131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79"/>
          <p:cNvSpPr txBox="1"/>
          <p:nvPr/>
        </p:nvSpPr>
        <p:spPr>
          <a:xfrm>
            <a:off x="3711372" y="3252833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35831" y="2886707"/>
            <a:ext cx="668797" cy="1484539"/>
            <a:chOff x="4235831" y="2886707"/>
            <a:chExt cx="668797" cy="1484539"/>
          </a:xfrm>
        </p:grpSpPr>
        <p:sp>
          <p:nvSpPr>
            <p:cNvPr id="131" name="TextBox 35"/>
            <p:cNvSpPr txBox="1"/>
            <p:nvPr/>
          </p:nvSpPr>
          <p:spPr>
            <a:xfrm>
              <a:off x="4373065" y="2886707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01"/>
            <p:cNvSpPr txBox="1"/>
            <p:nvPr/>
          </p:nvSpPr>
          <p:spPr>
            <a:xfrm>
              <a:off x="4353412" y="3237962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03"/>
            <p:cNvSpPr txBox="1"/>
            <p:nvPr/>
          </p:nvSpPr>
          <p:spPr>
            <a:xfrm>
              <a:off x="4340154" y="3950618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02"/>
            <p:cNvSpPr txBox="1"/>
            <p:nvPr/>
          </p:nvSpPr>
          <p:spPr>
            <a:xfrm>
              <a:off x="4302190" y="3601876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AutoShape 98"/>
            <p:cNvSpPr/>
            <p:nvPr/>
          </p:nvSpPr>
          <p:spPr bwMode="auto">
            <a:xfrm>
              <a:off x="4235831" y="3168081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84" name="TextBox 79"/>
          <p:cNvSpPr txBox="1"/>
          <p:nvPr/>
        </p:nvSpPr>
        <p:spPr>
          <a:xfrm>
            <a:off x="4726676" y="3238714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0644" y="2898545"/>
            <a:ext cx="661513" cy="1477339"/>
            <a:chOff x="5280644" y="2898545"/>
            <a:chExt cx="661513" cy="1477339"/>
          </a:xfrm>
        </p:grpSpPr>
        <p:sp>
          <p:nvSpPr>
            <p:cNvPr id="142" name="TextBox 35"/>
            <p:cNvSpPr txBox="1"/>
            <p:nvPr/>
          </p:nvSpPr>
          <p:spPr>
            <a:xfrm>
              <a:off x="5416941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03"/>
            <p:cNvSpPr txBox="1"/>
            <p:nvPr/>
          </p:nvSpPr>
          <p:spPr>
            <a:xfrm>
              <a:off x="5384030" y="39552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5346066" y="3613714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33"/>
            <p:cNvSpPr txBox="1"/>
            <p:nvPr/>
          </p:nvSpPr>
          <p:spPr>
            <a:xfrm>
              <a:off x="5388596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AutoShape 98"/>
            <p:cNvSpPr/>
            <p:nvPr/>
          </p:nvSpPr>
          <p:spPr bwMode="auto">
            <a:xfrm>
              <a:off x="5280644" y="35133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0682" y="2898545"/>
            <a:ext cx="668027" cy="1470139"/>
            <a:chOff x="5720682" y="2898545"/>
            <a:chExt cx="668027" cy="1470139"/>
          </a:xfrm>
        </p:grpSpPr>
        <p:sp>
          <p:nvSpPr>
            <p:cNvPr id="149" name="TextBox 35"/>
            <p:cNvSpPr txBox="1"/>
            <p:nvPr/>
          </p:nvSpPr>
          <p:spPr>
            <a:xfrm>
              <a:off x="5848542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03"/>
            <p:cNvSpPr txBox="1"/>
            <p:nvPr/>
          </p:nvSpPr>
          <p:spPr>
            <a:xfrm>
              <a:off x="5815631" y="39480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33"/>
            <p:cNvSpPr txBox="1"/>
            <p:nvPr/>
          </p:nvSpPr>
          <p:spPr>
            <a:xfrm>
              <a:off x="5820197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5854332" y="3622456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AutoShape 98"/>
            <p:cNvSpPr/>
            <p:nvPr/>
          </p:nvSpPr>
          <p:spPr bwMode="auto">
            <a:xfrm>
              <a:off x="5720682" y="38975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4409" y="2882260"/>
            <a:ext cx="689696" cy="1490490"/>
            <a:chOff x="6274409" y="2882260"/>
            <a:chExt cx="689696" cy="1490490"/>
          </a:xfrm>
        </p:grpSpPr>
        <p:sp>
          <p:nvSpPr>
            <p:cNvPr id="154" name="TextBox 35"/>
            <p:cNvSpPr txBox="1"/>
            <p:nvPr/>
          </p:nvSpPr>
          <p:spPr>
            <a:xfrm>
              <a:off x="6379892" y="2882260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6351547" y="3217262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Box 32"/>
            <p:cNvSpPr txBox="1"/>
            <p:nvPr/>
          </p:nvSpPr>
          <p:spPr>
            <a:xfrm>
              <a:off x="6385682" y="3606171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6354279" y="3952122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AutoShape 98"/>
            <p:cNvSpPr/>
            <p:nvPr/>
          </p:nvSpPr>
          <p:spPr bwMode="auto">
            <a:xfrm>
              <a:off x="6274409" y="4246936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91978" y="2901805"/>
            <a:ext cx="718679" cy="1458458"/>
            <a:chOff x="6691978" y="2901805"/>
            <a:chExt cx="718679" cy="1458458"/>
          </a:xfrm>
        </p:grpSpPr>
        <p:sp>
          <p:nvSpPr>
            <p:cNvPr id="158" name="TextBox 33"/>
            <p:cNvSpPr txBox="1"/>
            <p:nvPr/>
          </p:nvSpPr>
          <p:spPr>
            <a:xfrm>
              <a:off x="6798099" y="3211975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32"/>
            <p:cNvSpPr txBox="1"/>
            <p:nvPr/>
          </p:nvSpPr>
          <p:spPr>
            <a:xfrm>
              <a:off x="6832234" y="3600884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31"/>
            <p:cNvSpPr txBox="1"/>
            <p:nvPr/>
          </p:nvSpPr>
          <p:spPr>
            <a:xfrm>
              <a:off x="6800831" y="3939635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30"/>
            <p:cNvSpPr txBox="1"/>
            <p:nvPr/>
          </p:nvSpPr>
          <p:spPr>
            <a:xfrm>
              <a:off x="6815788" y="2901805"/>
              <a:ext cx="551324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zh-CN" altLang="en-US" sz="44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AutoShape 98"/>
            <p:cNvSpPr/>
            <p:nvPr/>
          </p:nvSpPr>
          <p:spPr bwMode="auto">
            <a:xfrm>
              <a:off x="6691978" y="318204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ldLvl="0" animBg="1"/>
      <p:bldP spid="179" grpId="1" bldLvl="0" animBg="1"/>
      <p:bldP spid="179" grpId="2" bldLvl="0" animBg="1"/>
      <p:bldP spid="180" grpId="0" bldLvl="0" animBg="1"/>
      <p:bldP spid="180" grpId="1" bldLvl="0" animBg="1"/>
      <p:bldP spid="180" grpId="2" bldLvl="0" animBg="1"/>
      <p:bldP spid="181" grpId="0" bldLvl="0" animBg="1"/>
      <p:bldP spid="181" grpId="1" bldLvl="0" animBg="1"/>
      <p:bldP spid="181" grpId="2" bldLvl="0" animBg="1"/>
      <p:bldP spid="182" grpId="0" bldLvl="0" animBg="1"/>
      <p:bldP spid="182" grpId="1" bldLvl="0" animBg="1"/>
      <p:bldP spid="182" grpId="2" bldLvl="0" animBg="1"/>
      <p:bldP spid="184" grpId="0" bldLvl="0" animBg="1"/>
      <p:bldP spid="184" grpId="1" bldLvl="0" animBg="1"/>
      <p:bldP spid="184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spc="-1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830210"/>
            <a:ext cx="4212903" cy="677644"/>
            <a:chOff x="859163" y="2830210"/>
            <a:chExt cx="4212903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830210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138522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哪些置换算法没有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2401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830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925890"/>
            <a:ext cx="6513558" cy="984560"/>
            <a:chOff x="844524" y="1925890"/>
            <a:chExt cx="6513558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92589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249742"/>
              <a:ext cx="59270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算法的置换特征与进程访问内存的动态特征矛盾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541118"/>
              <a:ext cx="566125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被它置换出去的页面并不一定是进程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近期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不会访问的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634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3587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925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01553"/>
            <a:ext cx="6584995" cy="996112"/>
            <a:chOff x="844524" y="1001553"/>
            <a:chExt cx="6584995" cy="996112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0155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351334"/>
              <a:ext cx="599849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等算法时，可能出现分配的物理页面数增加，缺页次数反而升高的异常现象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5105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0015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960506" y="2091087"/>
            <a:ext cx="6429420" cy="23459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53776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983037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51789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3051170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699930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657067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614204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>
            <a:off x="572135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5284792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485616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442753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00684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>
            <a:off x="3570279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3141651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71302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279408" y="2104837"/>
            <a:ext cx="8164" cy="233224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212952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27338" y="2607563"/>
            <a:ext cx="327607" cy="1339816"/>
            <a:chOff x="5327338" y="2607563"/>
            <a:chExt cx="327607" cy="133981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44591" y="2607563"/>
            <a:ext cx="327607" cy="1339816"/>
            <a:chOff x="5744591" y="2607563"/>
            <a:chExt cx="327607" cy="1339816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23752" y="2607563"/>
            <a:ext cx="327607" cy="1339816"/>
            <a:chOff x="7023752" y="2607563"/>
            <a:chExt cx="327607" cy="1339816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321497" y="3551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43608" y="4006675"/>
            <a:ext cx="11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1538" y="1203598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1538" y="1672734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60756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247"/>
          <p:cNvSpPr txBox="1"/>
          <p:nvPr/>
        </p:nvSpPr>
        <p:spPr>
          <a:xfrm>
            <a:off x="1323158" y="308619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247"/>
          <p:cNvSpPr txBox="1"/>
          <p:nvPr/>
        </p:nvSpPr>
        <p:spPr>
          <a:xfrm>
            <a:off x="1327639" y="26144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33665" y="2607563"/>
            <a:ext cx="327607" cy="1673778"/>
            <a:chOff x="2333665" y="2607563"/>
            <a:chExt cx="327607" cy="1673778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AutoShape 100"/>
            <p:cNvSpPr>
              <a:spLocks noChangeArrowheads="1"/>
            </p:cNvSpPr>
            <p:nvPr/>
          </p:nvSpPr>
          <p:spPr bwMode="auto">
            <a:xfrm>
              <a:off x="2404738" y="410134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55570" y="2607563"/>
            <a:ext cx="327607" cy="1678130"/>
            <a:chOff x="2755570" y="2607563"/>
            <a:chExt cx="327607" cy="1678130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2838840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90921" y="2607563"/>
            <a:ext cx="327607" cy="1678130"/>
            <a:chOff x="3190921" y="2607563"/>
            <a:chExt cx="327607" cy="1678130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AutoShape 100"/>
            <p:cNvSpPr>
              <a:spLocks noChangeArrowheads="1"/>
            </p:cNvSpPr>
            <p:nvPr/>
          </p:nvSpPr>
          <p:spPr bwMode="auto">
            <a:xfrm>
              <a:off x="3257942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2826" y="2607563"/>
            <a:ext cx="327607" cy="1678130"/>
            <a:chOff x="3612826" y="2607563"/>
            <a:chExt cx="327607" cy="1678130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AutoShape 100"/>
            <p:cNvSpPr>
              <a:spLocks noChangeArrowheads="1"/>
            </p:cNvSpPr>
            <p:nvPr/>
          </p:nvSpPr>
          <p:spPr bwMode="auto">
            <a:xfrm>
              <a:off x="3691418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48177" y="2607563"/>
            <a:ext cx="327607" cy="1671254"/>
            <a:chOff x="4048177" y="2607563"/>
            <a:chExt cx="327607" cy="1671254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4110520" y="40988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70082" y="2607563"/>
            <a:ext cx="327607" cy="1667505"/>
            <a:chOff x="4470082" y="2607563"/>
            <a:chExt cx="327607" cy="1667505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452962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05433" y="2607563"/>
            <a:ext cx="327607" cy="1667505"/>
            <a:chOff x="4905433" y="2607563"/>
            <a:chExt cx="327607" cy="1667505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495666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66496" y="2607563"/>
            <a:ext cx="327607" cy="1667505"/>
            <a:chOff x="6166496" y="2607563"/>
            <a:chExt cx="327607" cy="1667505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6248153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01847" y="2607563"/>
            <a:ext cx="327607" cy="1667505"/>
            <a:chOff x="6601847" y="2607563"/>
            <a:chExt cx="327607" cy="1667505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667503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30" name="TextBox 84"/>
          <p:cNvSpPr txBox="1"/>
          <p:nvPr/>
        </p:nvSpPr>
        <p:spPr>
          <a:xfrm>
            <a:off x="3289821" y="1678800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7" grpId="0"/>
      <p:bldP spid="87" grpId="0"/>
      <p:bldP spid="87" grpId="1"/>
      <p:bldP spid="88" grpId="0"/>
      <p:bldP spid="88" grpId="1"/>
      <p:bldP spid="13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0506" y="1902406"/>
            <a:ext cx="6429420" cy="279411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34908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794355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32921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286248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562129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519267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76404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434335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5400000">
            <a:off x="3906786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5400000">
            <a:off x="347815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5400000">
            <a:off x="304953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rot="5400000">
            <a:off x="262884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2192273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763645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33501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90797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194084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41888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71600" y="42853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71538" y="1059582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71538" y="1513958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rot="10800000" flipH="1">
            <a:off x="980217" y="427106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16412" y="38481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48177" y="2418881"/>
            <a:ext cx="327607" cy="1798607"/>
            <a:chOff x="4048177" y="2418881"/>
            <a:chExt cx="327607" cy="1798607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4817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082" y="2418881"/>
            <a:ext cx="327607" cy="1798607"/>
            <a:chOff x="4470082" y="2418881"/>
            <a:chExt cx="327607" cy="1798607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47008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270"/>
          <p:cNvSpPr txBox="1"/>
          <p:nvPr/>
        </p:nvSpPr>
        <p:spPr>
          <a:xfrm>
            <a:off x="1311497" y="3388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270"/>
          <p:cNvSpPr txBox="1"/>
          <p:nvPr/>
        </p:nvSpPr>
        <p:spPr>
          <a:xfrm>
            <a:off x="1316808" y="28914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270"/>
          <p:cNvSpPr txBox="1"/>
          <p:nvPr/>
        </p:nvSpPr>
        <p:spPr>
          <a:xfrm>
            <a:off x="1334327" y="24252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257"/>
          <p:cNvSpPr txBox="1"/>
          <p:nvPr/>
        </p:nvSpPr>
        <p:spPr>
          <a:xfrm>
            <a:off x="3327737" y="1513958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3665" y="2418881"/>
            <a:ext cx="327607" cy="2144324"/>
            <a:chOff x="2333665" y="2418881"/>
            <a:chExt cx="327607" cy="2144324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2384322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5570" y="2418881"/>
            <a:ext cx="327607" cy="2136036"/>
            <a:chOff x="2755570" y="2418881"/>
            <a:chExt cx="327607" cy="2136036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282937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90921" y="2418881"/>
            <a:ext cx="327607" cy="2136036"/>
            <a:chOff x="3190921" y="2418881"/>
            <a:chExt cx="327607" cy="2136036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3255456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12826" y="2418881"/>
            <a:ext cx="358087" cy="2136036"/>
            <a:chOff x="3612826" y="2418881"/>
            <a:chExt cx="358087" cy="2136036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64330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370784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05433" y="2418881"/>
            <a:ext cx="327607" cy="2136036"/>
            <a:chOff x="4905433" y="2418881"/>
            <a:chExt cx="327607" cy="2136036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05433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97498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338" y="2418881"/>
            <a:ext cx="327607" cy="2136036"/>
            <a:chOff x="5327338" y="2418881"/>
            <a:chExt cx="327607" cy="213603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27338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AutoShape 100"/>
            <p:cNvSpPr>
              <a:spLocks noChangeArrowheads="1"/>
            </p:cNvSpPr>
            <p:nvPr/>
          </p:nvSpPr>
          <p:spPr bwMode="auto">
            <a:xfrm>
              <a:off x="540114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4591" y="2418881"/>
            <a:ext cx="327607" cy="2144324"/>
            <a:chOff x="5744591" y="2418881"/>
            <a:chExt cx="327607" cy="2144324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44591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100"/>
            <p:cNvSpPr>
              <a:spLocks noChangeArrowheads="1"/>
            </p:cNvSpPr>
            <p:nvPr/>
          </p:nvSpPr>
          <p:spPr bwMode="auto">
            <a:xfrm>
              <a:off x="5820243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6496" y="2418881"/>
            <a:ext cx="327607" cy="2144324"/>
            <a:chOff x="6166496" y="2418881"/>
            <a:chExt cx="327607" cy="2144324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6649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AutoShape 100"/>
            <p:cNvSpPr>
              <a:spLocks noChangeArrowheads="1"/>
            </p:cNvSpPr>
            <p:nvPr/>
          </p:nvSpPr>
          <p:spPr bwMode="auto">
            <a:xfrm>
              <a:off x="6239345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01847" y="2418881"/>
            <a:ext cx="327607" cy="2147244"/>
            <a:chOff x="6601847" y="2418881"/>
            <a:chExt cx="327607" cy="2147244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0184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>
              <a:off x="6675650" y="438612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23752" y="2418881"/>
            <a:ext cx="327607" cy="2140369"/>
            <a:chOff x="7023752" y="2418881"/>
            <a:chExt cx="327607" cy="2140369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02375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7088601" y="437925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7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71" grpId="0"/>
      <p:bldP spid="108" grpId="0"/>
      <p:bldP spid="108" grpId="1"/>
      <p:bldP spid="109" grpId="0"/>
      <p:bldP spid="109" grpId="1"/>
      <p:bldP spid="110" grpId="0"/>
      <p:bldP spid="110" grpId="1"/>
      <p:bldP spid="11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算法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没有Belady 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792" y="1233172"/>
            <a:ext cx="218689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3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2798" y="1228942"/>
            <a:ext cx="186315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4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0" name="Rectangle 7"/>
          <p:cNvSpPr/>
          <p:nvPr/>
        </p:nvSpPr>
        <p:spPr bwMode="auto">
          <a:xfrm>
            <a:off x="960474" y="4117664"/>
            <a:ext cx="5467360" cy="615553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时钟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改进的时钟页面置换是否有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为什么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页面置换算法没有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791" y="1629290"/>
            <a:ext cx="3857653" cy="1816383"/>
            <a:chOff x="680791" y="1629290"/>
            <a:chExt cx="3857653" cy="1816383"/>
          </a:xfrm>
        </p:grpSpPr>
        <p:sp>
          <p:nvSpPr>
            <p:cNvPr id="21" name="矩形 20"/>
            <p:cNvSpPr/>
            <p:nvPr/>
          </p:nvSpPr>
          <p:spPr>
            <a:xfrm>
              <a:off x="680793" y="1654585"/>
              <a:ext cx="3315144" cy="17726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0791" y="162929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792" y="197235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0792" y="2313639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0792" y="2669952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3  4  1  2  5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80792" y="198686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7160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0792" y="2335726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0792" y="266995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0792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5113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0164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70563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058595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33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607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867691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145590" y="1666130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19872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94154" y="1673006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00"/>
            <p:cNvSpPr>
              <a:spLocks noChangeArrowheads="1"/>
            </p:cNvSpPr>
            <p:nvPr/>
          </p:nvSpPr>
          <p:spPr bwMode="auto">
            <a:xfrm>
              <a:off x="741836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0" name="AutoShape 100"/>
            <p:cNvSpPr>
              <a:spLocks noChangeArrowheads="1"/>
            </p:cNvSpPr>
            <p:nvPr/>
          </p:nvSpPr>
          <p:spPr bwMode="auto">
            <a:xfrm>
              <a:off x="1010027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1" name="AutoShape 100"/>
            <p:cNvSpPr>
              <a:spLocks noChangeArrowheads="1"/>
            </p:cNvSpPr>
            <p:nvPr/>
          </p:nvSpPr>
          <p:spPr bwMode="auto">
            <a:xfrm>
              <a:off x="129813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2" name="AutoShape 100"/>
            <p:cNvSpPr>
              <a:spLocks noChangeArrowheads="1"/>
            </p:cNvSpPr>
            <p:nvPr/>
          </p:nvSpPr>
          <p:spPr bwMode="auto">
            <a:xfrm>
              <a:off x="155859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3" name="AutoShape 100"/>
            <p:cNvSpPr>
              <a:spLocks noChangeArrowheads="1"/>
            </p:cNvSpPr>
            <p:nvPr/>
          </p:nvSpPr>
          <p:spPr bwMode="auto">
            <a:xfrm>
              <a:off x="1826499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4" name="AutoShape 100"/>
            <p:cNvSpPr>
              <a:spLocks noChangeArrowheads="1"/>
            </p:cNvSpPr>
            <p:nvPr/>
          </p:nvSpPr>
          <p:spPr bwMode="auto">
            <a:xfrm>
              <a:off x="2087030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5" name="AutoShape 100"/>
            <p:cNvSpPr>
              <a:spLocks noChangeArrowheads="1"/>
            </p:cNvSpPr>
            <p:nvPr/>
          </p:nvSpPr>
          <p:spPr bwMode="auto">
            <a:xfrm>
              <a:off x="236884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6" name="AutoShape 100"/>
            <p:cNvSpPr>
              <a:spLocks noChangeArrowheads="1"/>
            </p:cNvSpPr>
            <p:nvPr/>
          </p:nvSpPr>
          <p:spPr bwMode="auto">
            <a:xfrm>
              <a:off x="318127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" name="AutoShape 100"/>
            <p:cNvSpPr>
              <a:spLocks noChangeArrowheads="1"/>
            </p:cNvSpPr>
            <p:nvPr/>
          </p:nvSpPr>
          <p:spPr bwMode="auto">
            <a:xfrm>
              <a:off x="3462056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3743837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624" y="1643056"/>
            <a:ext cx="3857652" cy="2161821"/>
            <a:chOff x="4453624" y="1643056"/>
            <a:chExt cx="3857652" cy="2161821"/>
          </a:xfrm>
        </p:grpSpPr>
        <p:sp>
          <p:nvSpPr>
            <p:cNvPr id="49" name="矩形 48"/>
            <p:cNvSpPr/>
            <p:nvPr/>
          </p:nvSpPr>
          <p:spPr>
            <a:xfrm>
              <a:off x="4453626" y="1666128"/>
              <a:ext cx="3315144" cy="212634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53624" y="1643056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3624" y="198686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1  1  1  2  3  4  4  4  5  1  2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3624" y="2342667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53624" y="271349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53624" y="307068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4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5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453625" y="2000549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8583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53625" y="2349411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53625" y="271349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53625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53624" y="3438797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45232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760524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17798" y="167300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29208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55886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16761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0479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8595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57505" y="1677415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903756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utoShape 100"/>
            <p:cNvSpPr>
              <a:spLocks noChangeArrowheads="1"/>
            </p:cNvSpPr>
            <p:nvPr/>
          </p:nvSpPr>
          <p:spPr bwMode="auto">
            <a:xfrm>
              <a:off x="4509791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69" name="AutoShape 100"/>
            <p:cNvSpPr>
              <a:spLocks noChangeArrowheads="1"/>
            </p:cNvSpPr>
            <p:nvPr/>
          </p:nvSpPr>
          <p:spPr bwMode="auto">
            <a:xfrm>
              <a:off x="479123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0" name="AutoShape 100"/>
            <p:cNvSpPr>
              <a:spLocks noChangeArrowheads="1"/>
            </p:cNvSpPr>
            <p:nvPr/>
          </p:nvSpPr>
          <p:spPr bwMode="auto">
            <a:xfrm>
              <a:off x="5072393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1" name="AutoShape 100"/>
            <p:cNvSpPr>
              <a:spLocks noChangeArrowheads="1"/>
            </p:cNvSpPr>
            <p:nvPr/>
          </p:nvSpPr>
          <p:spPr bwMode="auto">
            <a:xfrm>
              <a:off x="586588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2" name="AutoShape 100"/>
            <p:cNvSpPr>
              <a:spLocks noChangeArrowheads="1"/>
            </p:cNvSpPr>
            <p:nvPr/>
          </p:nvSpPr>
          <p:spPr bwMode="auto">
            <a:xfrm>
              <a:off x="6690631" y="351147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6950691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4" name="AutoShape 100"/>
            <p:cNvSpPr>
              <a:spLocks noChangeArrowheads="1"/>
            </p:cNvSpPr>
            <p:nvPr/>
          </p:nvSpPr>
          <p:spPr bwMode="auto">
            <a:xfrm>
              <a:off x="722669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5" name="AutoShape 100"/>
            <p:cNvSpPr>
              <a:spLocks noChangeArrowheads="1"/>
            </p:cNvSpPr>
            <p:nvPr/>
          </p:nvSpPr>
          <p:spPr bwMode="auto">
            <a:xfrm>
              <a:off x="751516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79" name="TextBox 75"/>
          <p:cNvSpPr txBox="1"/>
          <p:nvPr/>
        </p:nvSpPr>
        <p:spPr>
          <a:xfrm>
            <a:off x="2452338" y="1233735"/>
            <a:ext cx="204765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10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3" name="TextBox 76"/>
          <p:cNvSpPr txBox="1"/>
          <p:nvPr/>
        </p:nvSpPr>
        <p:spPr>
          <a:xfrm>
            <a:off x="6315576" y="1235532"/>
            <a:ext cx="20008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8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7" grpId="0" bldLvl="0" animBg="1"/>
      <p:bldP spid="80" grpId="0"/>
      <p:bldP spid="79" grpId="0" bldLvl="0" animBg="1"/>
      <p:bldP spid="8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7914" y="3433127"/>
            <a:ext cx="5437226" cy="646331"/>
            <a:chOff x="1277914" y="3433127"/>
            <a:chExt cx="5437226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433127"/>
              <a:ext cx="5279357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例如：给进程分配3个物理页面，逻辑页面的访问顺序为1、2、3、4、5、6、1、2、3…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35592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284441" y="2865548"/>
            <a:ext cx="5430699" cy="646331"/>
            <a:chOff x="1284441" y="2865548"/>
            <a:chExt cx="5430699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865548"/>
              <a:ext cx="528411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如页面进入内存后没有被访问，最近访问时间与进入内存的时间相同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96714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1956675"/>
            <a:ext cx="4216253" cy="369332"/>
            <a:chOff x="1284441" y="1956675"/>
            <a:chExt cx="4216253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1431021" y="1956675"/>
              <a:ext cx="40696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FIFO依据页面进入内存的时间排序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0500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4441" y="1665299"/>
            <a:ext cx="3501873" cy="369332"/>
            <a:chOff x="1284441" y="1665299"/>
            <a:chExt cx="3501873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665299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需要动态地调整顺序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774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84441" y="1361934"/>
            <a:ext cx="4504298" cy="369332"/>
            <a:chOff x="1284441" y="1361934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361934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LRU依据页面的最近访问时间排序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4596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557236"/>
            <a:ext cx="3141333" cy="400110"/>
            <a:chOff x="859163" y="2557236"/>
            <a:chExt cx="314133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557236"/>
              <a:ext cx="282277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可退化成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LRU算法和FIFO本质上都是先进先出的思路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4441" y="2268418"/>
            <a:ext cx="4216253" cy="369332"/>
            <a:chOff x="1284441" y="2268418"/>
            <a:chExt cx="4216253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31020" y="2268418"/>
              <a:ext cx="40696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的页面进入时间是固定不变的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37742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4441" y="2360535"/>
            <a:ext cx="3930501" cy="369332"/>
            <a:chOff x="1284441" y="2360535"/>
            <a:chExt cx="393050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2360535"/>
              <a:ext cx="37839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缺页时，再把它移动到链表末尾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4695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2057170"/>
            <a:ext cx="6216516" cy="369332"/>
            <a:chOff x="1284441" y="2057170"/>
            <a:chExt cx="621651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0" y="2057170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页面访问时，不动态调整页面在链表中的顺序，仅做标记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15489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657702"/>
            <a:ext cx="6634792" cy="400110"/>
            <a:chOff x="859163" y="2657702"/>
            <a:chExt cx="6634792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7702"/>
              <a:ext cx="63162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对于未被访问的页面，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Clock和LRU算法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的表现一样好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57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LRU算法性能较好，但系统开销较大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357304"/>
            <a:ext cx="5799178" cy="400110"/>
            <a:chOff x="844524" y="1357304"/>
            <a:chExt cx="5799178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5432" y="1357304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FIFO算法系统开销较小，会发生Belady现象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524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524" y="1714494"/>
            <a:ext cx="3441724" cy="400110"/>
            <a:chOff x="844524" y="1714494"/>
            <a:chExt cx="3441724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175432" y="1714494"/>
              <a:ext cx="311081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是它们的折衷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524" y="17144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9163" y="3069473"/>
            <a:ext cx="6641795" cy="707886"/>
            <a:chOff x="859163" y="3286130"/>
            <a:chExt cx="6641795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1177724" y="3286130"/>
              <a:ext cx="63232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对于被访问过的页面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，Clock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算法不能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记录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准确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访问顺序，而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2861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置换算法的评价方法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760855"/>
            <a:ext cx="3929090" cy="400110"/>
            <a:chOff x="857224" y="760855"/>
            <a:chExt cx="392909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760855"/>
              <a:ext cx="3598182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记录进程访问内存的页面轨迹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7608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9234" y="1119177"/>
            <a:ext cx="6130285" cy="923330"/>
            <a:chOff x="1299234" y="1119177"/>
            <a:chExt cx="613028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438534" y="1119177"/>
              <a:ext cx="599098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举例: 虚拟地址访问用(页号, 位移)表示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62230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(3,0),  (1,9),  (4,1),  (2,1),  (5,3),  (2,0),  (1,9),  (2,4),  (3,1),  (4,8)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11906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99234" y="1976433"/>
            <a:ext cx="5130154" cy="923330"/>
            <a:chOff x="1299234" y="1976433"/>
            <a:chExt cx="5130154" cy="923330"/>
          </a:xfrm>
        </p:grpSpPr>
        <p:sp>
          <p:nvSpPr>
            <p:cNvPr id="51" name="TextBox 50"/>
            <p:cNvSpPr txBox="1"/>
            <p:nvPr/>
          </p:nvSpPr>
          <p:spPr>
            <a:xfrm>
              <a:off x="1438534" y="1976433"/>
              <a:ext cx="499085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对应的页面轨迹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3, 1, 4, 2, 5, 2, 1, 2, 3, 4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替换如 c, a, d, b, e, b, a, b, c, d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20907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524" y="2833689"/>
            <a:ext cx="5513426" cy="969412"/>
            <a:chOff x="844524" y="2833689"/>
            <a:chExt cx="5513426" cy="969412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833689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评价方法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8336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4" y="3148017"/>
              <a:ext cx="49194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模拟页面置换行为，记录产生缺页的次数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32623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433769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更少的缺页, 更好的性能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9234" y="35480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598" y="167315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9925" y="1673157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1864" y="2040413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1864" y="234820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3995" y="2130786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3995" y="2438575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2811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28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17107" y="2670609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414" y="2769043"/>
            <a:ext cx="151066" cy="148997"/>
          </a:xfrm>
          <a:prstGeom prst="rect">
            <a:avLst/>
          </a:prstGeom>
          <a:effectLst/>
        </p:spPr>
      </p:pic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8794" y="1811645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局部置换算法没有考虑进程访存差异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813696"/>
            <a:ext cx="51911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FIFO 页面置换算法: 假设初始顺序 a-&gt;b-&gt;c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49520" y="1623231"/>
            <a:ext cx="6483372" cy="584495"/>
            <a:chOff x="949520" y="1623231"/>
            <a:chExt cx="6483372" cy="584495"/>
          </a:xfrm>
        </p:grpSpPr>
        <p:sp>
          <p:nvSpPr>
            <p:cNvPr id="176" name="矩形 175"/>
            <p:cNvSpPr/>
            <p:nvPr/>
          </p:nvSpPr>
          <p:spPr>
            <a:xfrm>
              <a:off x="949520" y="1625584"/>
              <a:ext cx="6480000" cy="5821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752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89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026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163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300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438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575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712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849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986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124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261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5398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089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226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363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638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775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2912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7186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324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598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972478" y="163085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72478" y="1892908"/>
              <a:ext cx="109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直接连接符 3"/>
            <p:cNvCxnSpPr>
              <a:stCxn id="176" idx="1"/>
            </p:cNvCxnSpPr>
            <p:nvPr/>
          </p:nvCxnSpPr>
          <p:spPr>
            <a:xfrm>
              <a:off x="949520" y="1916655"/>
              <a:ext cx="6480000" cy="143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60869" y="1624632"/>
              <a:ext cx="0" cy="58132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949520" y="1948216"/>
            <a:ext cx="6480000" cy="1559638"/>
            <a:chOff x="949520" y="1555488"/>
            <a:chExt cx="6480000" cy="1559638"/>
          </a:xfrm>
        </p:grpSpPr>
        <p:sp>
          <p:nvSpPr>
            <p:cNvPr id="13" name="矩形 12"/>
            <p:cNvSpPr/>
            <p:nvPr/>
          </p:nvSpPr>
          <p:spPr>
            <a:xfrm>
              <a:off x="949520" y="1814625"/>
              <a:ext cx="6480000" cy="126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60437" y="1823380"/>
              <a:ext cx="0" cy="100648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75747" y="1821666"/>
              <a:ext cx="0" cy="99282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3565240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36853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08466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286823" y="1795745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9070" y="1793412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5125" y="182739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56644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3781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0918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280560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193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42330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6644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85193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330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65240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136853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708466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80079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51691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42330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986248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8745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98745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86248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10332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1153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411536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10332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851124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5232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852328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5112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628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2640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640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628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97902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99106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699106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97902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13700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13821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13821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613700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551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5563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5563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5551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968546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969750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69750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968546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67054" y="2807349"/>
              <a:ext cx="1007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75" name="TextBox 328"/>
            <p:cNvSpPr txBox="1"/>
            <p:nvPr/>
          </p:nvSpPr>
          <p:spPr>
            <a:xfrm>
              <a:off x="958655" y="1986803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49520" y="2822991"/>
              <a:ext cx="64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3679570" y="1555488"/>
              <a:ext cx="234000" cy="1489560"/>
              <a:chOff x="3679570" y="1555488"/>
              <a:chExt cx="234000" cy="1489560"/>
            </a:xfrm>
          </p:grpSpPr>
          <p:sp>
            <p:nvSpPr>
              <p:cNvPr id="225" name="AutoShape 100"/>
              <p:cNvSpPr>
                <a:spLocks noChangeArrowheads="1"/>
              </p:cNvSpPr>
              <p:nvPr/>
            </p:nvSpPr>
            <p:spPr bwMode="auto">
              <a:xfrm>
                <a:off x="3706570" y="2865048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6" name="Oval 101"/>
              <p:cNvSpPr/>
              <p:nvPr/>
            </p:nvSpPr>
            <p:spPr bwMode="auto">
              <a:xfrm>
                <a:off x="3679570" y="1555488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49520" y="1927966"/>
            <a:ext cx="6480000" cy="1349257"/>
            <a:chOff x="949520" y="1535238"/>
            <a:chExt cx="6480000" cy="13492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949520" y="1815608"/>
              <a:ext cx="6480000" cy="1068887"/>
              <a:chOff x="954944" y="1987328"/>
              <a:chExt cx="6480000" cy="1068887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954944" y="1988779"/>
                <a:ext cx="6480000" cy="1058301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1902885" y="1987328"/>
                <a:ext cx="0" cy="779821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260869" y="1994370"/>
                <a:ext cx="0" cy="772779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145"/>
              <p:cNvSpPr txBox="1"/>
              <p:nvPr/>
            </p:nvSpPr>
            <p:spPr>
              <a:xfrm>
                <a:off x="700089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TextBox 146"/>
              <p:cNvSpPr txBox="1"/>
              <p:nvPr/>
            </p:nvSpPr>
            <p:spPr>
              <a:xfrm>
                <a:off x="6572264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5" name="TextBox 147"/>
              <p:cNvSpPr txBox="1"/>
              <p:nvPr/>
            </p:nvSpPr>
            <p:spPr>
              <a:xfrm>
                <a:off x="6143636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6" name="TextBox 148"/>
              <p:cNvSpPr txBox="1"/>
              <p:nvPr/>
            </p:nvSpPr>
            <p:spPr>
              <a:xfrm>
                <a:off x="5715008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7" name="TextBox 149"/>
              <p:cNvSpPr txBox="1"/>
              <p:nvPr/>
            </p:nvSpPr>
            <p:spPr>
              <a:xfrm>
                <a:off x="5286380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8" name="TextBox 150"/>
              <p:cNvSpPr txBox="1"/>
              <p:nvPr/>
            </p:nvSpPr>
            <p:spPr>
              <a:xfrm>
                <a:off x="485775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9" name="TextBox 151"/>
              <p:cNvSpPr txBox="1"/>
              <p:nvPr/>
            </p:nvSpPr>
            <p:spPr>
              <a:xfrm>
                <a:off x="4429124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0" name="TextBox 152"/>
              <p:cNvSpPr txBox="1"/>
              <p:nvPr/>
            </p:nvSpPr>
            <p:spPr>
              <a:xfrm>
                <a:off x="4000496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1" name="TextBox 153"/>
              <p:cNvSpPr txBox="1"/>
              <p:nvPr/>
            </p:nvSpPr>
            <p:spPr>
              <a:xfrm>
                <a:off x="3571868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2" name="TextBox 154"/>
              <p:cNvSpPr txBox="1"/>
              <p:nvPr/>
            </p:nvSpPr>
            <p:spPr>
              <a:xfrm>
                <a:off x="3143240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3" name="TextBox 155"/>
              <p:cNvSpPr txBox="1"/>
              <p:nvPr/>
            </p:nvSpPr>
            <p:spPr>
              <a:xfrm>
                <a:off x="2714612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4" name="TextBox 156"/>
              <p:cNvSpPr txBox="1"/>
              <p:nvPr/>
            </p:nvSpPr>
            <p:spPr>
              <a:xfrm>
                <a:off x="2285984" y="202564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5" name="TextBox 157"/>
              <p:cNvSpPr txBox="1"/>
              <p:nvPr/>
            </p:nvSpPr>
            <p:spPr>
              <a:xfrm>
                <a:off x="1860485" y="20169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6" name="TextBox 158"/>
              <p:cNvSpPr txBox="1"/>
              <p:nvPr/>
            </p:nvSpPr>
            <p:spPr>
              <a:xfrm>
                <a:off x="1436005" y="2033277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7" name="TextBox 160"/>
              <p:cNvSpPr txBox="1"/>
              <p:nvPr/>
            </p:nvSpPr>
            <p:spPr>
              <a:xfrm>
                <a:off x="700089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8" name="TextBox 161"/>
              <p:cNvSpPr txBox="1"/>
              <p:nvPr/>
            </p:nvSpPr>
            <p:spPr>
              <a:xfrm>
                <a:off x="657226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9" name="TextBox 162"/>
              <p:cNvSpPr txBox="1"/>
              <p:nvPr/>
            </p:nvSpPr>
            <p:spPr>
              <a:xfrm>
                <a:off x="614363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0" name="TextBox 163"/>
              <p:cNvSpPr txBox="1"/>
              <p:nvPr/>
            </p:nvSpPr>
            <p:spPr>
              <a:xfrm>
                <a:off x="571500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1" name="TextBox 164"/>
              <p:cNvSpPr txBox="1"/>
              <p:nvPr/>
            </p:nvSpPr>
            <p:spPr>
              <a:xfrm>
                <a:off x="528638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2" name="TextBox 165"/>
              <p:cNvSpPr txBox="1"/>
              <p:nvPr/>
            </p:nvSpPr>
            <p:spPr>
              <a:xfrm>
                <a:off x="485775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3" name="TextBox 166"/>
              <p:cNvSpPr txBox="1"/>
              <p:nvPr/>
            </p:nvSpPr>
            <p:spPr>
              <a:xfrm>
                <a:off x="442912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4" name="TextBox 167"/>
              <p:cNvSpPr txBox="1"/>
              <p:nvPr/>
            </p:nvSpPr>
            <p:spPr>
              <a:xfrm>
                <a:off x="400049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5" name="TextBox 168"/>
              <p:cNvSpPr txBox="1"/>
              <p:nvPr/>
            </p:nvSpPr>
            <p:spPr>
              <a:xfrm>
                <a:off x="357186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6" name="TextBox 169"/>
              <p:cNvSpPr txBox="1"/>
              <p:nvPr/>
            </p:nvSpPr>
            <p:spPr>
              <a:xfrm>
                <a:off x="314324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7" name="TextBox 170"/>
              <p:cNvSpPr txBox="1"/>
              <p:nvPr/>
            </p:nvSpPr>
            <p:spPr>
              <a:xfrm>
                <a:off x="271461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8" name="TextBox 171"/>
              <p:cNvSpPr txBox="1"/>
              <p:nvPr/>
            </p:nvSpPr>
            <p:spPr>
              <a:xfrm>
                <a:off x="228598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9" name="TextBox 172"/>
              <p:cNvSpPr txBox="1"/>
              <p:nvPr/>
            </p:nvSpPr>
            <p:spPr>
              <a:xfrm>
                <a:off x="185735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0" name="TextBox 173"/>
              <p:cNvSpPr txBox="1"/>
              <p:nvPr/>
            </p:nvSpPr>
            <p:spPr>
              <a:xfrm>
                <a:off x="142872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1" name="TextBox 251"/>
              <p:cNvSpPr txBox="1"/>
              <p:nvPr/>
            </p:nvSpPr>
            <p:spPr>
              <a:xfrm>
                <a:off x="700089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2" name="TextBox 252"/>
              <p:cNvSpPr txBox="1"/>
              <p:nvPr/>
            </p:nvSpPr>
            <p:spPr>
              <a:xfrm>
                <a:off x="6572264" y="2246411"/>
                <a:ext cx="432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3" name="TextBox 253"/>
              <p:cNvSpPr txBox="1"/>
              <p:nvPr/>
            </p:nvSpPr>
            <p:spPr>
              <a:xfrm>
                <a:off x="614363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4" name="TextBox 254"/>
              <p:cNvSpPr txBox="1"/>
              <p:nvPr/>
            </p:nvSpPr>
            <p:spPr>
              <a:xfrm>
                <a:off x="571500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TextBox 255"/>
              <p:cNvSpPr txBox="1"/>
              <p:nvPr/>
            </p:nvSpPr>
            <p:spPr>
              <a:xfrm>
                <a:off x="528638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TextBox 256"/>
              <p:cNvSpPr txBox="1"/>
              <p:nvPr/>
            </p:nvSpPr>
            <p:spPr>
              <a:xfrm>
                <a:off x="485775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TextBox 257"/>
              <p:cNvSpPr txBox="1"/>
              <p:nvPr/>
            </p:nvSpPr>
            <p:spPr>
              <a:xfrm>
                <a:off x="442912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8" name="TextBox 258"/>
              <p:cNvSpPr txBox="1"/>
              <p:nvPr/>
            </p:nvSpPr>
            <p:spPr>
              <a:xfrm>
                <a:off x="400049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9" name="TextBox 259"/>
              <p:cNvSpPr txBox="1"/>
              <p:nvPr/>
            </p:nvSpPr>
            <p:spPr>
              <a:xfrm>
                <a:off x="357186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0" name="TextBox 260"/>
              <p:cNvSpPr txBox="1"/>
              <p:nvPr/>
            </p:nvSpPr>
            <p:spPr>
              <a:xfrm>
                <a:off x="314324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1" name="TextBox 261"/>
              <p:cNvSpPr txBox="1"/>
              <p:nvPr/>
            </p:nvSpPr>
            <p:spPr>
              <a:xfrm>
                <a:off x="271461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2" name="TextBox 262"/>
              <p:cNvSpPr txBox="1"/>
              <p:nvPr/>
            </p:nvSpPr>
            <p:spPr>
              <a:xfrm>
                <a:off x="228598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3" name="TextBox 263"/>
              <p:cNvSpPr txBox="1"/>
              <p:nvPr/>
            </p:nvSpPr>
            <p:spPr>
              <a:xfrm>
                <a:off x="1860485" y="2240714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4" name="TextBox 264"/>
              <p:cNvSpPr txBox="1"/>
              <p:nvPr/>
            </p:nvSpPr>
            <p:spPr>
              <a:xfrm>
                <a:off x="142872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TextBox 326"/>
              <p:cNvSpPr txBox="1"/>
              <p:nvPr/>
            </p:nvSpPr>
            <p:spPr>
              <a:xfrm>
                <a:off x="964953" y="2748438"/>
                <a:ext cx="1007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缺页状态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6" name="TextBox 328"/>
              <p:cNvSpPr txBox="1"/>
              <p:nvPr/>
            </p:nvSpPr>
            <p:spPr>
              <a:xfrm>
                <a:off x="964079" y="2000307"/>
                <a:ext cx="369332" cy="7078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物理帧号</a:t>
                </a:r>
                <a:endPara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964079" y="2768600"/>
                <a:ext cx="64654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组合 229"/>
            <p:cNvGrpSpPr/>
            <p:nvPr/>
          </p:nvGrpSpPr>
          <p:grpSpPr>
            <a:xfrm>
              <a:off x="3679570" y="1555488"/>
              <a:ext cx="234000" cy="1268270"/>
              <a:chOff x="4518037" y="1556793"/>
              <a:chExt cx="234000" cy="1268270"/>
            </a:xfrm>
          </p:grpSpPr>
          <p:sp>
            <p:nvSpPr>
              <p:cNvPr id="272" name="AutoShape 100"/>
              <p:cNvSpPr>
                <a:spLocks noChangeArrowheads="1"/>
              </p:cNvSpPr>
              <p:nvPr/>
            </p:nvSpPr>
            <p:spPr bwMode="auto">
              <a:xfrm>
                <a:off x="4545037" y="264506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3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099267" y="1548808"/>
              <a:ext cx="234000" cy="1274950"/>
              <a:chOff x="4518037" y="1556793"/>
              <a:chExt cx="234000" cy="1274950"/>
            </a:xfrm>
          </p:grpSpPr>
          <p:sp>
            <p:nvSpPr>
              <p:cNvPr id="270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1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524752" y="1548808"/>
              <a:ext cx="234000" cy="1274950"/>
              <a:chOff x="4518037" y="1556793"/>
              <a:chExt cx="234000" cy="1274950"/>
            </a:xfrm>
          </p:grpSpPr>
          <p:sp>
            <p:nvSpPr>
              <p:cNvPr id="26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9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4957783" y="1542279"/>
              <a:ext cx="234000" cy="1281479"/>
              <a:chOff x="4518037" y="1556793"/>
              <a:chExt cx="234000" cy="1281479"/>
            </a:xfrm>
          </p:grpSpPr>
          <p:sp>
            <p:nvSpPr>
              <p:cNvPr id="266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7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382008" y="1535238"/>
              <a:ext cx="234000" cy="1288520"/>
              <a:chOff x="4518037" y="1556793"/>
              <a:chExt cx="234000" cy="1288520"/>
            </a:xfrm>
          </p:grpSpPr>
          <p:sp>
            <p:nvSpPr>
              <p:cNvPr id="250" name="AutoShape 100"/>
              <p:cNvSpPr>
                <a:spLocks noChangeArrowheads="1"/>
              </p:cNvSpPr>
              <p:nvPr/>
            </p:nvSpPr>
            <p:spPr bwMode="auto">
              <a:xfrm>
                <a:off x="4545037" y="266531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1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06650" y="1548808"/>
              <a:ext cx="234000" cy="1274950"/>
              <a:chOff x="4518037" y="1556793"/>
              <a:chExt cx="234000" cy="1274950"/>
            </a:xfrm>
          </p:grpSpPr>
          <p:sp>
            <p:nvSpPr>
              <p:cNvPr id="24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9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247492" y="1548808"/>
              <a:ext cx="234000" cy="1274950"/>
              <a:chOff x="4518037" y="1556793"/>
              <a:chExt cx="234000" cy="1274950"/>
            </a:xfrm>
          </p:grpSpPr>
          <p:sp>
            <p:nvSpPr>
              <p:cNvPr id="246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7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675000" y="1548808"/>
              <a:ext cx="234000" cy="1274950"/>
              <a:chOff x="4518037" y="1556793"/>
              <a:chExt cx="234000" cy="1274950"/>
            </a:xfrm>
          </p:grpSpPr>
          <p:sp>
            <p:nvSpPr>
              <p:cNvPr id="243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5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101384" y="1542279"/>
              <a:ext cx="234000" cy="1281479"/>
              <a:chOff x="4518037" y="1556793"/>
              <a:chExt cx="234000" cy="1281479"/>
            </a:xfrm>
          </p:grpSpPr>
          <p:sp>
            <p:nvSpPr>
              <p:cNvPr id="241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2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78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79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0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1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bldLvl="0" animBg="1"/>
      <p:bldP spid="378" grpId="1" bldLvl="0" animBg="1"/>
      <p:bldP spid="379" grpId="0" bldLvl="0" animBg="1"/>
      <p:bldP spid="379" grpId="1" bldLvl="0" animBg="1"/>
      <p:bldP spid="380" grpId="0" bldLvl="0" animBg="1"/>
      <p:bldP spid="38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7925" y="1772234"/>
            <a:ext cx="4254382" cy="412457"/>
            <a:chOff x="899592" y="1485501"/>
            <a:chExt cx="4254382" cy="412457"/>
          </a:xfrm>
        </p:grpSpPr>
        <p:sp>
          <p:nvSpPr>
            <p:cNvPr id="14" name="TextBox 16"/>
            <p:cNvSpPr txBox="1"/>
            <p:nvPr/>
          </p:nvSpPr>
          <p:spPr>
            <a:xfrm>
              <a:off x="899592" y="14978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1259632" y="1485501"/>
              <a:ext cx="38943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全局置换算法要解决的问题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46522" y="2880598"/>
            <a:ext cx="6437610" cy="369332"/>
            <a:chOff x="1418189" y="2593865"/>
            <a:chExt cx="643761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569255" y="2593865"/>
              <a:ext cx="62865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全局置换算法需要确定分配给进程的物理页面数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8189" y="27070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446522" y="2517349"/>
            <a:ext cx="5045540" cy="369332"/>
            <a:chOff x="1418189" y="2230616"/>
            <a:chExt cx="504554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569255" y="2230616"/>
              <a:ext cx="48944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分配给进程的内存也需要在不同阶段有所变化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8189" y="23468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446522" y="2166261"/>
            <a:ext cx="4045408" cy="369332"/>
            <a:chOff x="1418189" y="1879528"/>
            <a:chExt cx="404540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569255" y="1879528"/>
              <a:ext cx="38943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进程在不同阶段的内存需求是变化的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8189" y="19884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21391" y="1070209"/>
            <a:ext cx="6335530" cy="707886"/>
            <a:chOff x="921391" y="1070209"/>
            <a:chExt cx="6335530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921391" y="1070209"/>
              <a:ext cx="633553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全局置换算法为进程分配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可变数目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的物理页面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46522" y="151180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利用率与并发进程数的关系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58" y="3227152"/>
            <a:ext cx="6648496" cy="400110"/>
            <a:chOff x="586158" y="3227152"/>
            <a:chExt cx="6648496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86158" y="32271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0484" y="3227152"/>
              <a:ext cx="633417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905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利用率与并发进程数存在相互促进和制约的关系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358" y="3546242"/>
            <a:ext cx="5564478" cy="369332"/>
            <a:chOff x="1011358" y="3546242"/>
            <a:chExt cx="55644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141786" y="3546242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进程数少时，提高并发进程数，可提高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1358" y="36557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11358" y="3870094"/>
            <a:ext cx="3294338" cy="369332"/>
            <a:chOff x="1011358" y="3870094"/>
            <a:chExt cx="32943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41786" y="3870094"/>
              <a:ext cx="316391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并发进程导致内存访问增加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1358" y="39796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011358" y="4155846"/>
            <a:ext cx="5564478" cy="369332"/>
            <a:chOff x="1011358" y="4155846"/>
            <a:chExt cx="556447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141786" y="4155846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并发进程的内存访问会降低了访存的局部性特征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1358" y="42653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011358" y="4471246"/>
            <a:ext cx="5937544" cy="369332"/>
            <a:chOff x="1011358" y="4471246"/>
            <a:chExt cx="5937544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141786" y="4471246"/>
              <a:ext cx="58071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局部性特征的下降会导致缺页率上升和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利用率下降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1358" y="45807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07808" y="748962"/>
            <a:ext cx="4024994" cy="2442305"/>
            <a:chOff x="1547138" y="2405060"/>
            <a:chExt cx="4024994" cy="244230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936463" y="4540268"/>
              <a:ext cx="363566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936463" y="2405060"/>
              <a:ext cx="0" cy="213520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06899" y="4508811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138" y="2472308"/>
              <a:ext cx="430887" cy="10669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978025" y="3352800"/>
              <a:ext cx="2862263" cy="1168400"/>
            </a:xfrm>
            <a:custGeom>
              <a:avLst/>
              <a:gdLst>
                <a:gd name="connsiteX0" fmla="*/ 0 w 2862263"/>
                <a:gd name="connsiteY0" fmla="*/ 1168400 h 1168400"/>
                <a:gd name="connsiteX1" fmla="*/ 492125 w 2862263"/>
                <a:gd name="connsiteY1" fmla="*/ 714375 h 1168400"/>
                <a:gd name="connsiteX2" fmla="*/ 841375 w 2862263"/>
                <a:gd name="connsiteY2" fmla="*/ 444500 h 1168400"/>
                <a:gd name="connsiteX3" fmla="*/ 1257300 w 2862263"/>
                <a:gd name="connsiteY3" fmla="*/ 196850 h 1168400"/>
                <a:gd name="connsiteX4" fmla="*/ 1571625 w 2862263"/>
                <a:gd name="connsiteY4" fmla="*/ 79375 h 1168400"/>
                <a:gd name="connsiteX5" fmla="*/ 1908175 w 2862263"/>
                <a:gd name="connsiteY5" fmla="*/ 12700 h 1168400"/>
                <a:gd name="connsiteX6" fmla="*/ 2095500 w 2862263"/>
                <a:gd name="connsiteY6" fmla="*/ 3175 h 1168400"/>
                <a:gd name="connsiteX7" fmla="*/ 2212975 w 2862263"/>
                <a:gd name="connsiteY7" fmla="*/ 19050 h 1168400"/>
                <a:gd name="connsiteX8" fmla="*/ 2308225 w 2862263"/>
                <a:gd name="connsiteY8" fmla="*/ 69850 h 1168400"/>
                <a:gd name="connsiteX9" fmla="*/ 2368550 w 2862263"/>
                <a:gd name="connsiteY9" fmla="*/ 130175 h 1168400"/>
                <a:gd name="connsiteX10" fmla="*/ 2397125 w 2862263"/>
                <a:gd name="connsiteY10" fmla="*/ 200025 h 1168400"/>
                <a:gd name="connsiteX11" fmla="*/ 2425700 w 2862263"/>
                <a:gd name="connsiteY11" fmla="*/ 304800 h 1168400"/>
                <a:gd name="connsiteX12" fmla="*/ 2447925 w 2862263"/>
                <a:gd name="connsiteY12" fmla="*/ 473075 h 1168400"/>
                <a:gd name="connsiteX13" fmla="*/ 2463800 w 2862263"/>
                <a:gd name="connsiteY13" fmla="*/ 603250 h 1168400"/>
                <a:gd name="connsiteX14" fmla="*/ 2495550 w 2862263"/>
                <a:gd name="connsiteY14" fmla="*/ 777875 h 1168400"/>
                <a:gd name="connsiteX15" fmla="*/ 2527300 w 2862263"/>
                <a:gd name="connsiteY15" fmla="*/ 876300 h 1168400"/>
                <a:gd name="connsiteX16" fmla="*/ 2574925 w 2862263"/>
                <a:gd name="connsiteY16" fmla="*/ 996950 h 1168400"/>
                <a:gd name="connsiteX17" fmla="*/ 2632075 w 2862263"/>
                <a:gd name="connsiteY17" fmla="*/ 1069975 h 1168400"/>
                <a:gd name="connsiteX18" fmla="*/ 2717800 w 2862263"/>
                <a:gd name="connsiteY18" fmla="*/ 1133475 h 1168400"/>
                <a:gd name="connsiteX19" fmla="*/ 2806700 w 2862263"/>
                <a:gd name="connsiteY19" fmla="*/ 1155700 h 1168400"/>
                <a:gd name="connsiteX20" fmla="*/ 2854325 w 2862263"/>
                <a:gd name="connsiteY20" fmla="*/ 1162050 h 1168400"/>
                <a:gd name="connsiteX21" fmla="*/ 2854325 w 2862263"/>
                <a:gd name="connsiteY21" fmla="*/ 1165225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62263" h="1168400">
                  <a:moveTo>
                    <a:pt x="0" y="1168400"/>
                  </a:moveTo>
                  <a:cubicBezTo>
                    <a:pt x="175948" y="1001712"/>
                    <a:pt x="351896" y="835025"/>
                    <a:pt x="492125" y="714375"/>
                  </a:cubicBezTo>
                  <a:cubicBezTo>
                    <a:pt x="632354" y="593725"/>
                    <a:pt x="713846" y="530754"/>
                    <a:pt x="841375" y="444500"/>
                  </a:cubicBezTo>
                  <a:cubicBezTo>
                    <a:pt x="968904" y="358246"/>
                    <a:pt x="1135592" y="257704"/>
                    <a:pt x="1257300" y="196850"/>
                  </a:cubicBezTo>
                  <a:cubicBezTo>
                    <a:pt x="1379008" y="135996"/>
                    <a:pt x="1463146" y="110067"/>
                    <a:pt x="1571625" y="79375"/>
                  </a:cubicBezTo>
                  <a:cubicBezTo>
                    <a:pt x="1680104" y="48683"/>
                    <a:pt x="1820862" y="25400"/>
                    <a:pt x="1908175" y="12700"/>
                  </a:cubicBezTo>
                  <a:cubicBezTo>
                    <a:pt x="1995488" y="0"/>
                    <a:pt x="2044700" y="2117"/>
                    <a:pt x="2095500" y="3175"/>
                  </a:cubicBezTo>
                  <a:cubicBezTo>
                    <a:pt x="2146300" y="4233"/>
                    <a:pt x="2177521" y="7938"/>
                    <a:pt x="2212975" y="19050"/>
                  </a:cubicBezTo>
                  <a:cubicBezTo>
                    <a:pt x="2248429" y="30163"/>
                    <a:pt x="2282296" y="51329"/>
                    <a:pt x="2308225" y="69850"/>
                  </a:cubicBezTo>
                  <a:cubicBezTo>
                    <a:pt x="2334154" y="88371"/>
                    <a:pt x="2353733" y="108479"/>
                    <a:pt x="2368550" y="130175"/>
                  </a:cubicBezTo>
                  <a:cubicBezTo>
                    <a:pt x="2383367" y="151871"/>
                    <a:pt x="2387600" y="170921"/>
                    <a:pt x="2397125" y="200025"/>
                  </a:cubicBezTo>
                  <a:cubicBezTo>
                    <a:pt x="2406650" y="229129"/>
                    <a:pt x="2417233" y="259292"/>
                    <a:pt x="2425700" y="304800"/>
                  </a:cubicBezTo>
                  <a:cubicBezTo>
                    <a:pt x="2434167" y="350308"/>
                    <a:pt x="2441575" y="423333"/>
                    <a:pt x="2447925" y="473075"/>
                  </a:cubicBezTo>
                  <a:cubicBezTo>
                    <a:pt x="2454275" y="522817"/>
                    <a:pt x="2455862" y="552450"/>
                    <a:pt x="2463800" y="603250"/>
                  </a:cubicBezTo>
                  <a:cubicBezTo>
                    <a:pt x="2471738" y="654050"/>
                    <a:pt x="2484967" y="732367"/>
                    <a:pt x="2495550" y="777875"/>
                  </a:cubicBezTo>
                  <a:cubicBezTo>
                    <a:pt x="2506133" y="823383"/>
                    <a:pt x="2514071" y="839788"/>
                    <a:pt x="2527300" y="876300"/>
                  </a:cubicBezTo>
                  <a:cubicBezTo>
                    <a:pt x="2540529" y="912813"/>
                    <a:pt x="2557463" y="964671"/>
                    <a:pt x="2574925" y="996950"/>
                  </a:cubicBezTo>
                  <a:cubicBezTo>
                    <a:pt x="2592387" y="1029229"/>
                    <a:pt x="2608263" y="1047221"/>
                    <a:pt x="2632075" y="1069975"/>
                  </a:cubicBezTo>
                  <a:cubicBezTo>
                    <a:pt x="2655887" y="1092729"/>
                    <a:pt x="2688696" y="1119188"/>
                    <a:pt x="2717800" y="1133475"/>
                  </a:cubicBezTo>
                  <a:cubicBezTo>
                    <a:pt x="2746904" y="1147762"/>
                    <a:pt x="2783946" y="1150937"/>
                    <a:pt x="2806700" y="1155700"/>
                  </a:cubicBezTo>
                  <a:cubicBezTo>
                    <a:pt x="2829454" y="1160463"/>
                    <a:pt x="2846387" y="1160462"/>
                    <a:pt x="2854325" y="1162050"/>
                  </a:cubicBezTo>
                  <a:cubicBezTo>
                    <a:pt x="2862263" y="1163638"/>
                    <a:pt x="2858294" y="1164431"/>
                    <a:pt x="2854325" y="1165225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8356" y="1273636"/>
            <a:ext cx="906469" cy="419081"/>
            <a:chOff x="4018356" y="1273636"/>
            <a:chExt cx="906469" cy="419081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3950093" y="1379999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067569" y="1383968"/>
              <a:ext cx="85725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7"/>
            <p:cNvSpPr txBox="1"/>
            <p:nvPr/>
          </p:nvSpPr>
          <p:spPr>
            <a:xfrm>
              <a:off x="4018356" y="1415718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抖动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84354"/>
            <a:ext cx="78778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76250" indent="-476250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一个进程当前正在使用的逻辑页面集合，可表示为二元函数W(t,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5560" y="1687738"/>
            <a:ext cx="6362744" cy="1066830"/>
            <a:chOff x="945560" y="1687738"/>
            <a:chExt cx="6362744" cy="1066830"/>
          </a:xfrm>
        </p:grpSpPr>
        <p:sp>
          <p:nvSpPr>
            <p:cNvPr id="83" name="TextBox 82"/>
            <p:cNvSpPr txBox="1"/>
            <p:nvPr/>
          </p:nvSpPr>
          <p:spPr>
            <a:xfrm>
              <a:off x="945560" y="1711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972" y="168773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t是当前的执行时刻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5560" y="2070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972" y="2046682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 称为工作集窗口（working-set window ），即一个定长的页面访问时间窗口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5560" y="2684466"/>
            <a:ext cx="6362744" cy="1174850"/>
            <a:chOff x="945560" y="2684466"/>
            <a:chExt cx="6362744" cy="1174850"/>
          </a:xfrm>
        </p:grpSpPr>
        <p:sp>
          <p:nvSpPr>
            <p:cNvPr id="13" name="TextBox 12"/>
            <p:cNvSpPr txBox="1"/>
            <p:nvPr/>
          </p:nvSpPr>
          <p:spPr>
            <a:xfrm>
              <a:off x="945560" y="27078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972" y="2684466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W(t,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是指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在当前时刻 t 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时间窗口中的所有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访问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页面所组成的集合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60" y="34592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972" y="3435846"/>
              <a:ext cx="50222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| W(t, ) | 指工作集的大小，即页面数目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进程的工作集示例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831846" y="1571618"/>
            <a:ext cx="780100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24" y="103569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224" y="3291830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如果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 时间窗口的长度为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10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，那么：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0965" y="1821196"/>
            <a:ext cx="2563710" cy="1379537"/>
            <a:chOff x="925965" y="1821196"/>
            <a:chExt cx="2563710" cy="1379537"/>
          </a:xfrm>
        </p:grpSpPr>
        <p:grpSp>
          <p:nvGrpSpPr>
            <p:cNvPr id="4" name="组合 3"/>
            <p:cNvGrpSpPr/>
            <p:nvPr/>
          </p:nvGrpSpPr>
          <p:grpSpPr>
            <a:xfrm>
              <a:off x="925965" y="1821196"/>
              <a:ext cx="2563710" cy="1379537"/>
              <a:chOff x="928662" y="1775455"/>
              <a:chExt cx="2563710" cy="137953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0372" y="254889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928662" y="2570162"/>
                <a:ext cx="214314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58954" y="217215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3085683" y="2508661"/>
                <a:ext cx="375424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zh-CN" sz="3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zh-CN" sz="36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rot="5400000" flipH="1" flipV="1">
                <a:off x="2896214" y="2161893"/>
                <a:ext cx="776340" cy="3463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928794" y="2143122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sp>
        <p:nvSpPr>
          <p:cNvPr id="31" name="TextBox 41"/>
          <p:cNvSpPr txBox="1"/>
          <p:nvPr/>
        </p:nvSpPr>
        <p:spPr>
          <a:xfrm>
            <a:off x="967275" y="4152813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=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967275" y="452498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{3, 4}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2319507" y="36727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2318781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5, 6, 7}  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318055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5, 6, 7}  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6, 7}  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2317329" y="36690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6}  </a:t>
            </a:r>
          </a:p>
        </p:txBody>
      </p:sp>
      <p:sp>
        <p:nvSpPr>
          <p:cNvPr id="55" name="TextBox 41"/>
          <p:cNvSpPr txBox="1"/>
          <p:nvPr/>
        </p:nvSpPr>
        <p:spPr>
          <a:xfrm>
            <a:off x="2317329" y="3671279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6}  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2317851" y="3670615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4}  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2315151" y="36671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{2, 3, 4}  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2315151" y="3667283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{3, 4}  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967275" y="366160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</a:t>
            </a:r>
          </a:p>
        </p:txBody>
      </p:sp>
      <p:sp>
        <p:nvSpPr>
          <p:cNvPr id="44" name="TextBox 41"/>
          <p:cNvSpPr txBox="1"/>
          <p:nvPr/>
        </p:nvSpPr>
        <p:spPr>
          <a:xfrm>
            <a:off x="3027986" y="1251944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6762666" y="1265520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1024 0.0030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3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4" grpId="1" bldLvl="0" animBg="1"/>
      <p:bldP spid="40" grpId="0" bldLvl="0" animBg="1"/>
      <p:bldP spid="40" grpId="1" bldLvl="0" animBg="1"/>
      <p:bldP spid="43" grpId="0" bldLvl="0" animBg="1"/>
      <p:bldP spid="43" grpId="1" bldLvl="0" animBg="1"/>
      <p:bldP spid="46" grpId="0" bldLvl="0" animBg="1"/>
      <p:bldP spid="46" grpId="1" bldLvl="0" animBg="1"/>
      <p:bldP spid="51" grpId="0" bldLvl="0" animBg="1"/>
      <p:bldP spid="51" grpId="1" bldLvl="0" animBg="1"/>
      <p:bldP spid="55" grpId="0" bldLvl="0" animBg="1"/>
      <p:bldP spid="55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44" grpId="0" bldLvl="0" animBg="1"/>
      <p:bldP spid="4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工作集的变化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0556" y="3095088"/>
            <a:ext cx="6577057" cy="707886"/>
            <a:chOff x="840556" y="3095088"/>
            <a:chExt cx="6577057" cy="707886"/>
          </a:xfrm>
        </p:grpSpPr>
        <p:sp>
          <p:nvSpPr>
            <p:cNvPr id="83" name="TextBox 82"/>
            <p:cNvSpPr txBox="1"/>
            <p:nvPr/>
          </p:nvSpPr>
          <p:spPr>
            <a:xfrm>
              <a:off x="840556" y="3095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882" y="309508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进程开始执行后，随着访问新页面逐步建立较稳定的工作集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556" y="3702728"/>
            <a:ext cx="6577057" cy="707886"/>
            <a:chOff x="840556" y="3702728"/>
            <a:chExt cx="657705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40556" y="37027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882" y="370272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当内存访问的局部性区域的位置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大致稳定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时，工作集大小也大致稳定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556" y="4331266"/>
            <a:ext cx="6577057" cy="707886"/>
            <a:chOff x="840556" y="4331266"/>
            <a:chExt cx="6577057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840556" y="4331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4882" y="4331266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局部性区域的位置改变时，工作集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快速扩张和收缩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过渡到下一个稳定值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4882" y="788683"/>
            <a:ext cx="4506786" cy="2286016"/>
            <a:chOff x="1565412" y="2714626"/>
            <a:chExt cx="4506786" cy="228601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795444" y="4452953"/>
              <a:ext cx="37862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988196" y="3631416"/>
              <a:ext cx="164307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04970" y="3105150"/>
              <a:ext cx="3643338" cy="1588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828800" y="3129492"/>
              <a:ext cx="3302000" cy="1302808"/>
            </a:xfrm>
            <a:custGeom>
              <a:avLst/>
              <a:gdLst>
                <a:gd name="connsiteX0" fmla="*/ 0 w 3302000"/>
                <a:gd name="connsiteY0" fmla="*/ 1302808 h 1302808"/>
                <a:gd name="connsiteX1" fmla="*/ 19050 w 3302000"/>
                <a:gd name="connsiteY1" fmla="*/ 1194858 h 1302808"/>
                <a:gd name="connsiteX2" fmla="*/ 47625 w 3302000"/>
                <a:gd name="connsiteY2" fmla="*/ 1147233 h 1302808"/>
                <a:gd name="connsiteX3" fmla="*/ 57150 w 3302000"/>
                <a:gd name="connsiteY3" fmla="*/ 1077383 h 1302808"/>
                <a:gd name="connsiteX4" fmla="*/ 63500 w 3302000"/>
                <a:gd name="connsiteY4" fmla="*/ 1013883 h 1302808"/>
                <a:gd name="connsiteX5" fmla="*/ 88900 w 3302000"/>
                <a:gd name="connsiteY5" fmla="*/ 975783 h 1302808"/>
                <a:gd name="connsiteX6" fmla="*/ 98425 w 3302000"/>
                <a:gd name="connsiteY6" fmla="*/ 921808 h 1302808"/>
                <a:gd name="connsiteX7" fmla="*/ 123825 w 3302000"/>
                <a:gd name="connsiteY7" fmla="*/ 883708 h 1302808"/>
                <a:gd name="connsiteX8" fmla="*/ 136525 w 3302000"/>
                <a:gd name="connsiteY8" fmla="*/ 829733 h 1302808"/>
                <a:gd name="connsiteX9" fmla="*/ 174625 w 3302000"/>
                <a:gd name="connsiteY9" fmla="*/ 766233 h 1302808"/>
                <a:gd name="connsiteX10" fmla="*/ 222250 w 3302000"/>
                <a:gd name="connsiteY10" fmla="*/ 715433 h 1302808"/>
                <a:gd name="connsiteX11" fmla="*/ 269875 w 3302000"/>
                <a:gd name="connsiteY11" fmla="*/ 712258 h 1302808"/>
                <a:gd name="connsiteX12" fmla="*/ 320675 w 3302000"/>
                <a:gd name="connsiteY12" fmla="*/ 772583 h 1302808"/>
                <a:gd name="connsiteX13" fmla="*/ 368300 w 3302000"/>
                <a:gd name="connsiteY13" fmla="*/ 791633 h 1302808"/>
                <a:gd name="connsiteX14" fmla="*/ 419100 w 3302000"/>
                <a:gd name="connsiteY14" fmla="*/ 791633 h 1302808"/>
                <a:gd name="connsiteX15" fmla="*/ 460375 w 3302000"/>
                <a:gd name="connsiteY15" fmla="*/ 769408 h 1302808"/>
                <a:gd name="connsiteX16" fmla="*/ 511175 w 3302000"/>
                <a:gd name="connsiteY16" fmla="*/ 744008 h 1302808"/>
                <a:gd name="connsiteX17" fmla="*/ 539750 w 3302000"/>
                <a:gd name="connsiteY17" fmla="*/ 718608 h 1302808"/>
                <a:gd name="connsiteX18" fmla="*/ 600075 w 3302000"/>
                <a:gd name="connsiteY18" fmla="*/ 721783 h 1302808"/>
                <a:gd name="connsiteX19" fmla="*/ 628650 w 3302000"/>
                <a:gd name="connsiteY19" fmla="*/ 750358 h 1302808"/>
                <a:gd name="connsiteX20" fmla="*/ 673100 w 3302000"/>
                <a:gd name="connsiteY20" fmla="*/ 759883 h 1302808"/>
                <a:gd name="connsiteX21" fmla="*/ 717550 w 3302000"/>
                <a:gd name="connsiteY21" fmla="*/ 788458 h 1302808"/>
                <a:gd name="connsiteX22" fmla="*/ 746125 w 3302000"/>
                <a:gd name="connsiteY22" fmla="*/ 756708 h 1302808"/>
                <a:gd name="connsiteX23" fmla="*/ 774700 w 3302000"/>
                <a:gd name="connsiteY23" fmla="*/ 718608 h 1302808"/>
                <a:gd name="connsiteX24" fmla="*/ 806450 w 3302000"/>
                <a:gd name="connsiteY24" fmla="*/ 705908 h 1302808"/>
                <a:gd name="connsiteX25" fmla="*/ 806450 w 3302000"/>
                <a:gd name="connsiteY25" fmla="*/ 613833 h 1302808"/>
                <a:gd name="connsiteX26" fmla="*/ 831850 w 3302000"/>
                <a:gd name="connsiteY26" fmla="*/ 512233 h 1302808"/>
                <a:gd name="connsiteX27" fmla="*/ 866775 w 3302000"/>
                <a:gd name="connsiteY27" fmla="*/ 423333 h 1302808"/>
                <a:gd name="connsiteX28" fmla="*/ 879475 w 3302000"/>
                <a:gd name="connsiteY28" fmla="*/ 388408 h 1302808"/>
                <a:gd name="connsiteX29" fmla="*/ 885825 w 3302000"/>
                <a:gd name="connsiteY29" fmla="*/ 340783 h 1302808"/>
                <a:gd name="connsiteX30" fmla="*/ 898525 w 3302000"/>
                <a:gd name="connsiteY30" fmla="*/ 280458 h 1302808"/>
                <a:gd name="connsiteX31" fmla="*/ 923925 w 3302000"/>
                <a:gd name="connsiteY31" fmla="*/ 242358 h 1302808"/>
                <a:gd name="connsiteX32" fmla="*/ 930275 w 3302000"/>
                <a:gd name="connsiteY32" fmla="*/ 223308 h 1302808"/>
                <a:gd name="connsiteX33" fmla="*/ 974725 w 3302000"/>
                <a:gd name="connsiteY33" fmla="*/ 236008 h 1302808"/>
                <a:gd name="connsiteX34" fmla="*/ 1031875 w 3302000"/>
                <a:gd name="connsiteY34" fmla="*/ 274108 h 1302808"/>
                <a:gd name="connsiteX35" fmla="*/ 1050925 w 3302000"/>
                <a:gd name="connsiteY35" fmla="*/ 312208 h 1302808"/>
                <a:gd name="connsiteX36" fmla="*/ 1073150 w 3302000"/>
                <a:gd name="connsiteY36" fmla="*/ 372533 h 1302808"/>
                <a:gd name="connsiteX37" fmla="*/ 1104900 w 3302000"/>
                <a:gd name="connsiteY37" fmla="*/ 470958 h 1302808"/>
                <a:gd name="connsiteX38" fmla="*/ 1133475 w 3302000"/>
                <a:gd name="connsiteY38" fmla="*/ 547158 h 1302808"/>
                <a:gd name="connsiteX39" fmla="*/ 1162050 w 3302000"/>
                <a:gd name="connsiteY39" fmla="*/ 610658 h 1302808"/>
                <a:gd name="connsiteX40" fmla="*/ 1225550 w 3302000"/>
                <a:gd name="connsiteY40" fmla="*/ 610658 h 1302808"/>
                <a:gd name="connsiteX41" fmla="*/ 1266825 w 3302000"/>
                <a:gd name="connsiteY41" fmla="*/ 582083 h 1302808"/>
                <a:gd name="connsiteX42" fmla="*/ 1285875 w 3302000"/>
                <a:gd name="connsiteY42" fmla="*/ 556683 h 1302808"/>
                <a:gd name="connsiteX43" fmla="*/ 1323975 w 3302000"/>
                <a:gd name="connsiteY43" fmla="*/ 543983 h 1302808"/>
                <a:gd name="connsiteX44" fmla="*/ 1371600 w 3302000"/>
                <a:gd name="connsiteY44" fmla="*/ 569383 h 1302808"/>
                <a:gd name="connsiteX45" fmla="*/ 1431925 w 3302000"/>
                <a:gd name="connsiteY45" fmla="*/ 604308 h 1302808"/>
                <a:gd name="connsiteX46" fmla="*/ 1501775 w 3302000"/>
                <a:gd name="connsiteY46" fmla="*/ 620183 h 1302808"/>
                <a:gd name="connsiteX47" fmla="*/ 1552575 w 3302000"/>
                <a:gd name="connsiteY47" fmla="*/ 610658 h 1302808"/>
                <a:gd name="connsiteX48" fmla="*/ 1584325 w 3302000"/>
                <a:gd name="connsiteY48" fmla="*/ 563033 h 1302808"/>
                <a:gd name="connsiteX49" fmla="*/ 1600200 w 3302000"/>
                <a:gd name="connsiteY49" fmla="*/ 524933 h 1302808"/>
                <a:gd name="connsiteX50" fmla="*/ 1625600 w 3302000"/>
                <a:gd name="connsiteY50" fmla="*/ 451908 h 1302808"/>
                <a:gd name="connsiteX51" fmla="*/ 1631950 w 3302000"/>
                <a:gd name="connsiteY51" fmla="*/ 372533 h 1302808"/>
                <a:gd name="connsiteX52" fmla="*/ 1644650 w 3302000"/>
                <a:gd name="connsiteY52" fmla="*/ 280458 h 1302808"/>
                <a:gd name="connsiteX53" fmla="*/ 1660525 w 3302000"/>
                <a:gd name="connsiteY53" fmla="*/ 213783 h 1302808"/>
                <a:gd name="connsiteX54" fmla="*/ 1679575 w 3302000"/>
                <a:gd name="connsiteY54" fmla="*/ 140758 h 1302808"/>
                <a:gd name="connsiteX55" fmla="*/ 1692275 w 3302000"/>
                <a:gd name="connsiteY55" fmla="*/ 89958 h 1302808"/>
                <a:gd name="connsiteX56" fmla="*/ 1717675 w 3302000"/>
                <a:gd name="connsiteY56" fmla="*/ 39158 h 1302808"/>
                <a:gd name="connsiteX57" fmla="*/ 1739900 w 3302000"/>
                <a:gd name="connsiteY57" fmla="*/ 1058 h 1302808"/>
                <a:gd name="connsiteX58" fmla="*/ 1781175 w 3302000"/>
                <a:gd name="connsiteY58" fmla="*/ 32808 h 1302808"/>
                <a:gd name="connsiteX59" fmla="*/ 1835150 w 3302000"/>
                <a:gd name="connsiteY59" fmla="*/ 86783 h 1302808"/>
                <a:gd name="connsiteX60" fmla="*/ 1854200 w 3302000"/>
                <a:gd name="connsiteY60" fmla="*/ 156633 h 1302808"/>
                <a:gd name="connsiteX61" fmla="*/ 1882775 w 3302000"/>
                <a:gd name="connsiteY61" fmla="*/ 213783 h 1302808"/>
                <a:gd name="connsiteX62" fmla="*/ 1898650 w 3302000"/>
                <a:gd name="connsiteY62" fmla="*/ 299508 h 1302808"/>
                <a:gd name="connsiteX63" fmla="*/ 1927225 w 3302000"/>
                <a:gd name="connsiteY63" fmla="*/ 353483 h 1302808"/>
                <a:gd name="connsiteX64" fmla="*/ 2003425 w 3302000"/>
                <a:gd name="connsiteY64" fmla="*/ 356658 h 1302808"/>
                <a:gd name="connsiteX65" fmla="*/ 2051050 w 3302000"/>
                <a:gd name="connsiteY65" fmla="*/ 283633 h 1302808"/>
                <a:gd name="connsiteX66" fmla="*/ 2085975 w 3302000"/>
                <a:gd name="connsiteY66" fmla="*/ 251883 h 1302808"/>
                <a:gd name="connsiteX67" fmla="*/ 2133600 w 3302000"/>
                <a:gd name="connsiteY67" fmla="*/ 248708 h 1302808"/>
                <a:gd name="connsiteX68" fmla="*/ 2200275 w 3302000"/>
                <a:gd name="connsiteY68" fmla="*/ 289983 h 1302808"/>
                <a:gd name="connsiteX69" fmla="*/ 2244725 w 3302000"/>
                <a:gd name="connsiteY69" fmla="*/ 334433 h 1302808"/>
                <a:gd name="connsiteX70" fmla="*/ 2384425 w 3302000"/>
                <a:gd name="connsiteY70" fmla="*/ 334433 h 1302808"/>
                <a:gd name="connsiteX71" fmla="*/ 2390775 w 3302000"/>
                <a:gd name="connsiteY71" fmla="*/ 302683 h 1302808"/>
                <a:gd name="connsiteX72" fmla="*/ 2409825 w 3302000"/>
                <a:gd name="connsiteY72" fmla="*/ 277283 h 1302808"/>
                <a:gd name="connsiteX73" fmla="*/ 2451100 w 3302000"/>
                <a:gd name="connsiteY73" fmla="*/ 261408 h 1302808"/>
                <a:gd name="connsiteX74" fmla="*/ 2476500 w 3302000"/>
                <a:gd name="connsiteY74" fmla="*/ 239183 h 1302808"/>
                <a:gd name="connsiteX75" fmla="*/ 2508250 w 3302000"/>
                <a:gd name="connsiteY75" fmla="*/ 175683 h 1302808"/>
                <a:gd name="connsiteX76" fmla="*/ 2511425 w 3302000"/>
                <a:gd name="connsiteY76" fmla="*/ 121708 h 1302808"/>
                <a:gd name="connsiteX77" fmla="*/ 2520950 w 3302000"/>
                <a:gd name="connsiteY77" fmla="*/ 86783 h 1302808"/>
                <a:gd name="connsiteX78" fmla="*/ 2590800 w 3302000"/>
                <a:gd name="connsiteY78" fmla="*/ 83608 h 1302808"/>
                <a:gd name="connsiteX79" fmla="*/ 2651125 w 3302000"/>
                <a:gd name="connsiteY79" fmla="*/ 201083 h 1302808"/>
                <a:gd name="connsiteX80" fmla="*/ 2711450 w 3302000"/>
                <a:gd name="connsiteY80" fmla="*/ 372533 h 1302808"/>
                <a:gd name="connsiteX81" fmla="*/ 2762250 w 3302000"/>
                <a:gd name="connsiteY81" fmla="*/ 512233 h 1302808"/>
                <a:gd name="connsiteX82" fmla="*/ 2806700 w 3302000"/>
                <a:gd name="connsiteY82" fmla="*/ 540808 h 1302808"/>
                <a:gd name="connsiteX83" fmla="*/ 2851150 w 3302000"/>
                <a:gd name="connsiteY83" fmla="*/ 512233 h 1302808"/>
                <a:gd name="connsiteX84" fmla="*/ 2892425 w 3302000"/>
                <a:gd name="connsiteY84" fmla="*/ 455083 h 1302808"/>
                <a:gd name="connsiteX85" fmla="*/ 2930525 w 3302000"/>
                <a:gd name="connsiteY85" fmla="*/ 413808 h 1302808"/>
                <a:gd name="connsiteX86" fmla="*/ 2968625 w 3302000"/>
                <a:gd name="connsiteY86" fmla="*/ 397933 h 1302808"/>
                <a:gd name="connsiteX87" fmla="*/ 3041650 w 3302000"/>
                <a:gd name="connsiteY87" fmla="*/ 413808 h 1302808"/>
                <a:gd name="connsiteX88" fmla="*/ 3124200 w 3302000"/>
                <a:gd name="connsiteY88" fmla="*/ 470958 h 1302808"/>
                <a:gd name="connsiteX89" fmla="*/ 3209925 w 3302000"/>
                <a:gd name="connsiteY89" fmla="*/ 486833 h 1302808"/>
                <a:gd name="connsiteX90" fmla="*/ 3257550 w 3302000"/>
                <a:gd name="connsiteY90" fmla="*/ 474133 h 1302808"/>
                <a:gd name="connsiteX91" fmla="*/ 3292475 w 3302000"/>
                <a:gd name="connsiteY91" fmla="*/ 455083 h 1302808"/>
                <a:gd name="connsiteX92" fmla="*/ 3302000 w 3302000"/>
                <a:gd name="connsiteY92" fmla="*/ 432858 h 13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00" h="1302808">
                  <a:moveTo>
                    <a:pt x="0" y="1302808"/>
                  </a:moveTo>
                  <a:cubicBezTo>
                    <a:pt x="5556" y="1261797"/>
                    <a:pt x="11113" y="1220787"/>
                    <a:pt x="19050" y="1194858"/>
                  </a:cubicBezTo>
                  <a:cubicBezTo>
                    <a:pt x="26987" y="1168929"/>
                    <a:pt x="41275" y="1166812"/>
                    <a:pt x="47625" y="1147233"/>
                  </a:cubicBezTo>
                  <a:cubicBezTo>
                    <a:pt x="53975" y="1127654"/>
                    <a:pt x="54504" y="1099608"/>
                    <a:pt x="57150" y="1077383"/>
                  </a:cubicBezTo>
                  <a:cubicBezTo>
                    <a:pt x="59796" y="1055158"/>
                    <a:pt x="58208" y="1030816"/>
                    <a:pt x="63500" y="1013883"/>
                  </a:cubicBezTo>
                  <a:cubicBezTo>
                    <a:pt x="68792" y="996950"/>
                    <a:pt x="83079" y="991129"/>
                    <a:pt x="88900" y="975783"/>
                  </a:cubicBezTo>
                  <a:cubicBezTo>
                    <a:pt x="94721" y="960437"/>
                    <a:pt x="92604" y="937154"/>
                    <a:pt x="98425" y="921808"/>
                  </a:cubicBezTo>
                  <a:cubicBezTo>
                    <a:pt x="104246" y="906462"/>
                    <a:pt x="117475" y="899054"/>
                    <a:pt x="123825" y="883708"/>
                  </a:cubicBezTo>
                  <a:cubicBezTo>
                    <a:pt x="130175" y="868362"/>
                    <a:pt x="128058" y="849312"/>
                    <a:pt x="136525" y="829733"/>
                  </a:cubicBezTo>
                  <a:cubicBezTo>
                    <a:pt x="144992" y="810154"/>
                    <a:pt x="160338" y="785283"/>
                    <a:pt x="174625" y="766233"/>
                  </a:cubicBezTo>
                  <a:cubicBezTo>
                    <a:pt x="188913" y="747183"/>
                    <a:pt x="206375" y="724429"/>
                    <a:pt x="222250" y="715433"/>
                  </a:cubicBezTo>
                  <a:cubicBezTo>
                    <a:pt x="238125" y="706437"/>
                    <a:pt x="253471" y="702733"/>
                    <a:pt x="269875" y="712258"/>
                  </a:cubicBezTo>
                  <a:cubicBezTo>
                    <a:pt x="286279" y="721783"/>
                    <a:pt x="304271" y="759354"/>
                    <a:pt x="320675" y="772583"/>
                  </a:cubicBezTo>
                  <a:cubicBezTo>
                    <a:pt x="337079" y="785812"/>
                    <a:pt x="351896" y="788458"/>
                    <a:pt x="368300" y="791633"/>
                  </a:cubicBezTo>
                  <a:cubicBezTo>
                    <a:pt x="384704" y="794808"/>
                    <a:pt x="403754" y="795337"/>
                    <a:pt x="419100" y="791633"/>
                  </a:cubicBezTo>
                  <a:cubicBezTo>
                    <a:pt x="434446" y="787929"/>
                    <a:pt x="445029" y="777345"/>
                    <a:pt x="460375" y="769408"/>
                  </a:cubicBezTo>
                  <a:cubicBezTo>
                    <a:pt x="475721" y="761471"/>
                    <a:pt x="497946" y="752475"/>
                    <a:pt x="511175" y="744008"/>
                  </a:cubicBezTo>
                  <a:cubicBezTo>
                    <a:pt x="524404" y="735541"/>
                    <a:pt x="524933" y="722312"/>
                    <a:pt x="539750" y="718608"/>
                  </a:cubicBezTo>
                  <a:cubicBezTo>
                    <a:pt x="554567" y="714904"/>
                    <a:pt x="585258" y="716491"/>
                    <a:pt x="600075" y="721783"/>
                  </a:cubicBezTo>
                  <a:cubicBezTo>
                    <a:pt x="614892" y="727075"/>
                    <a:pt x="616479" y="744008"/>
                    <a:pt x="628650" y="750358"/>
                  </a:cubicBezTo>
                  <a:cubicBezTo>
                    <a:pt x="640821" y="756708"/>
                    <a:pt x="658283" y="753533"/>
                    <a:pt x="673100" y="759883"/>
                  </a:cubicBezTo>
                  <a:cubicBezTo>
                    <a:pt x="687917" y="766233"/>
                    <a:pt x="705379" y="788987"/>
                    <a:pt x="717550" y="788458"/>
                  </a:cubicBezTo>
                  <a:cubicBezTo>
                    <a:pt x="729721" y="787929"/>
                    <a:pt x="736600" y="768350"/>
                    <a:pt x="746125" y="756708"/>
                  </a:cubicBezTo>
                  <a:cubicBezTo>
                    <a:pt x="755650" y="745066"/>
                    <a:pt x="764646" y="727075"/>
                    <a:pt x="774700" y="718608"/>
                  </a:cubicBezTo>
                  <a:cubicBezTo>
                    <a:pt x="784754" y="710141"/>
                    <a:pt x="801158" y="723370"/>
                    <a:pt x="806450" y="705908"/>
                  </a:cubicBezTo>
                  <a:cubicBezTo>
                    <a:pt x="811742" y="688446"/>
                    <a:pt x="802217" y="646112"/>
                    <a:pt x="806450" y="613833"/>
                  </a:cubicBezTo>
                  <a:cubicBezTo>
                    <a:pt x="810683" y="581554"/>
                    <a:pt x="821796" y="543983"/>
                    <a:pt x="831850" y="512233"/>
                  </a:cubicBezTo>
                  <a:cubicBezTo>
                    <a:pt x="841904" y="480483"/>
                    <a:pt x="858838" y="443971"/>
                    <a:pt x="866775" y="423333"/>
                  </a:cubicBezTo>
                  <a:cubicBezTo>
                    <a:pt x="874713" y="402696"/>
                    <a:pt x="876300" y="402166"/>
                    <a:pt x="879475" y="388408"/>
                  </a:cubicBezTo>
                  <a:cubicBezTo>
                    <a:pt x="882650" y="374650"/>
                    <a:pt x="882650" y="358775"/>
                    <a:pt x="885825" y="340783"/>
                  </a:cubicBezTo>
                  <a:cubicBezTo>
                    <a:pt x="889000" y="322791"/>
                    <a:pt x="892175" y="296862"/>
                    <a:pt x="898525" y="280458"/>
                  </a:cubicBezTo>
                  <a:cubicBezTo>
                    <a:pt x="904875" y="264054"/>
                    <a:pt x="918633" y="251883"/>
                    <a:pt x="923925" y="242358"/>
                  </a:cubicBezTo>
                  <a:cubicBezTo>
                    <a:pt x="929217" y="232833"/>
                    <a:pt x="921808" y="224366"/>
                    <a:pt x="930275" y="223308"/>
                  </a:cubicBezTo>
                  <a:cubicBezTo>
                    <a:pt x="938742" y="222250"/>
                    <a:pt x="957792" y="227541"/>
                    <a:pt x="974725" y="236008"/>
                  </a:cubicBezTo>
                  <a:cubicBezTo>
                    <a:pt x="991658" y="244475"/>
                    <a:pt x="1019175" y="261408"/>
                    <a:pt x="1031875" y="274108"/>
                  </a:cubicBezTo>
                  <a:cubicBezTo>
                    <a:pt x="1044575" y="286808"/>
                    <a:pt x="1044046" y="295804"/>
                    <a:pt x="1050925" y="312208"/>
                  </a:cubicBezTo>
                  <a:cubicBezTo>
                    <a:pt x="1057804" y="328612"/>
                    <a:pt x="1064154" y="346075"/>
                    <a:pt x="1073150" y="372533"/>
                  </a:cubicBezTo>
                  <a:cubicBezTo>
                    <a:pt x="1082146" y="398991"/>
                    <a:pt x="1094846" y="441854"/>
                    <a:pt x="1104900" y="470958"/>
                  </a:cubicBezTo>
                  <a:cubicBezTo>
                    <a:pt x="1114954" y="500062"/>
                    <a:pt x="1123950" y="523875"/>
                    <a:pt x="1133475" y="547158"/>
                  </a:cubicBezTo>
                  <a:cubicBezTo>
                    <a:pt x="1143000" y="570441"/>
                    <a:pt x="1146704" y="600075"/>
                    <a:pt x="1162050" y="610658"/>
                  </a:cubicBezTo>
                  <a:cubicBezTo>
                    <a:pt x="1177396" y="621241"/>
                    <a:pt x="1208087" y="615421"/>
                    <a:pt x="1225550" y="610658"/>
                  </a:cubicBezTo>
                  <a:cubicBezTo>
                    <a:pt x="1243013" y="605895"/>
                    <a:pt x="1256771" y="591079"/>
                    <a:pt x="1266825" y="582083"/>
                  </a:cubicBezTo>
                  <a:cubicBezTo>
                    <a:pt x="1276879" y="573087"/>
                    <a:pt x="1276350" y="563033"/>
                    <a:pt x="1285875" y="556683"/>
                  </a:cubicBezTo>
                  <a:cubicBezTo>
                    <a:pt x="1295400" y="550333"/>
                    <a:pt x="1309688" y="541866"/>
                    <a:pt x="1323975" y="543983"/>
                  </a:cubicBezTo>
                  <a:cubicBezTo>
                    <a:pt x="1338263" y="546100"/>
                    <a:pt x="1353608" y="559329"/>
                    <a:pt x="1371600" y="569383"/>
                  </a:cubicBezTo>
                  <a:cubicBezTo>
                    <a:pt x="1389592" y="579437"/>
                    <a:pt x="1410229" y="595841"/>
                    <a:pt x="1431925" y="604308"/>
                  </a:cubicBezTo>
                  <a:cubicBezTo>
                    <a:pt x="1453621" y="612775"/>
                    <a:pt x="1481667" y="619125"/>
                    <a:pt x="1501775" y="620183"/>
                  </a:cubicBezTo>
                  <a:cubicBezTo>
                    <a:pt x="1521883" y="621241"/>
                    <a:pt x="1538817" y="620183"/>
                    <a:pt x="1552575" y="610658"/>
                  </a:cubicBezTo>
                  <a:cubicBezTo>
                    <a:pt x="1566333" y="601133"/>
                    <a:pt x="1576388" y="577320"/>
                    <a:pt x="1584325" y="563033"/>
                  </a:cubicBezTo>
                  <a:cubicBezTo>
                    <a:pt x="1592262" y="548746"/>
                    <a:pt x="1593321" y="543454"/>
                    <a:pt x="1600200" y="524933"/>
                  </a:cubicBezTo>
                  <a:cubicBezTo>
                    <a:pt x="1607079" y="506412"/>
                    <a:pt x="1620308" y="477308"/>
                    <a:pt x="1625600" y="451908"/>
                  </a:cubicBezTo>
                  <a:cubicBezTo>
                    <a:pt x="1630892" y="426508"/>
                    <a:pt x="1628775" y="401108"/>
                    <a:pt x="1631950" y="372533"/>
                  </a:cubicBezTo>
                  <a:cubicBezTo>
                    <a:pt x="1635125" y="343958"/>
                    <a:pt x="1639888" y="306916"/>
                    <a:pt x="1644650" y="280458"/>
                  </a:cubicBezTo>
                  <a:cubicBezTo>
                    <a:pt x="1649412" y="254000"/>
                    <a:pt x="1654704" y="237066"/>
                    <a:pt x="1660525" y="213783"/>
                  </a:cubicBezTo>
                  <a:cubicBezTo>
                    <a:pt x="1666346" y="190500"/>
                    <a:pt x="1674283" y="161395"/>
                    <a:pt x="1679575" y="140758"/>
                  </a:cubicBezTo>
                  <a:cubicBezTo>
                    <a:pt x="1684867" y="120121"/>
                    <a:pt x="1685925" y="106891"/>
                    <a:pt x="1692275" y="89958"/>
                  </a:cubicBezTo>
                  <a:cubicBezTo>
                    <a:pt x="1698625" y="73025"/>
                    <a:pt x="1709738" y="53975"/>
                    <a:pt x="1717675" y="39158"/>
                  </a:cubicBezTo>
                  <a:cubicBezTo>
                    <a:pt x="1725613" y="24341"/>
                    <a:pt x="1729317" y="2116"/>
                    <a:pt x="1739900" y="1058"/>
                  </a:cubicBezTo>
                  <a:cubicBezTo>
                    <a:pt x="1750483" y="0"/>
                    <a:pt x="1765300" y="18521"/>
                    <a:pt x="1781175" y="32808"/>
                  </a:cubicBezTo>
                  <a:cubicBezTo>
                    <a:pt x="1797050" y="47096"/>
                    <a:pt x="1822979" y="66146"/>
                    <a:pt x="1835150" y="86783"/>
                  </a:cubicBezTo>
                  <a:cubicBezTo>
                    <a:pt x="1847321" y="107420"/>
                    <a:pt x="1846263" y="135466"/>
                    <a:pt x="1854200" y="156633"/>
                  </a:cubicBezTo>
                  <a:cubicBezTo>
                    <a:pt x="1862138" y="177800"/>
                    <a:pt x="1875367" y="189971"/>
                    <a:pt x="1882775" y="213783"/>
                  </a:cubicBezTo>
                  <a:cubicBezTo>
                    <a:pt x="1890183" y="237596"/>
                    <a:pt x="1891242" y="276225"/>
                    <a:pt x="1898650" y="299508"/>
                  </a:cubicBezTo>
                  <a:cubicBezTo>
                    <a:pt x="1906058" y="322791"/>
                    <a:pt x="1909763" y="343958"/>
                    <a:pt x="1927225" y="353483"/>
                  </a:cubicBezTo>
                  <a:cubicBezTo>
                    <a:pt x="1944688" y="363008"/>
                    <a:pt x="1982788" y="368300"/>
                    <a:pt x="2003425" y="356658"/>
                  </a:cubicBezTo>
                  <a:cubicBezTo>
                    <a:pt x="2024062" y="345016"/>
                    <a:pt x="2037292" y="301095"/>
                    <a:pt x="2051050" y="283633"/>
                  </a:cubicBezTo>
                  <a:cubicBezTo>
                    <a:pt x="2064808" y="266171"/>
                    <a:pt x="2072217" y="257704"/>
                    <a:pt x="2085975" y="251883"/>
                  </a:cubicBezTo>
                  <a:cubicBezTo>
                    <a:pt x="2099733" y="246062"/>
                    <a:pt x="2114550" y="242358"/>
                    <a:pt x="2133600" y="248708"/>
                  </a:cubicBezTo>
                  <a:cubicBezTo>
                    <a:pt x="2152650" y="255058"/>
                    <a:pt x="2181754" y="275696"/>
                    <a:pt x="2200275" y="289983"/>
                  </a:cubicBezTo>
                  <a:cubicBezTo>
                    <a:pt x="2218796" y="304270"/>
                    <a:pt x="2214033" y="327025"/>
                    <a:pt x="2244725" y="334433"/>
                  </a:cubicBezTo>
                  <a:cubicBezTo>
                    <a:pt x="2275417" y="341841"/>
                    <a:pt x="2360083" y="339725"/>
                    <a:pt x="2384425" y="334433"/>
                  </a:cubicBezTo>
                  <a:cubicBezTo>
                    <a:pt x="2408767" y="329141"/>
                    <a:pt x="2386542" y="312208"/>
                    <a:pt x="2390775" y="302683"/>
                  </a:cubicBezTo>
                  <a:cubicBezTo>
                    <a:pt x="2395008" y="293158"/>
                    <a:pt x="2399771" y="284162"/>
                    <a:pt x="2409825" y="277283"/>
                  </a:cubicBezTo>
                  <a:cubicBezTo>
                    <a:pt x="2419879" y="270404"/>
                    <a:pt x="2439988" y="267758"/>
                    <a:pt x="2451100" y="261408"/>
                  </a:cubicBezTo>
                  <a:cubicBezTo>
                    <a:pt x="2462212" y="255058"/>
                    <a:pt x="2466975" y="253470"/>
                    <a:pt x="2476500" y="239183"/>
                  </a:cubicBezTo>
                  <a:cubicBezTo>
                    <a:pt x="2486025" y="224896"/>
                    <a:pt x="2502429" y="195262"/>
                    <a:pt x="2508250" y="175683"/>
                  </a:cubicBezTo>
                  <a:cubicBezTo>
                    <a:pt x="2514071" y="156104"/>
                    <a:pt x="2509308" y="136525"/>
                    <a:pt x="2511425" y="121708"/>
                  </a:cubicBezTo>
                  <a:cubicBezTo>
                    <a:pt x="2513542" y="106891"/>
                    <a:pt x="2507721" y="93133"/>
                    <a:pt x="2520950" y="86783"/>
                  </a:cubicBezTo>
                  <a:cubicBezTo>
                    <a:pt x="2534179" y="80433"/>
                    <a:pt x="2569104" y="64558"/>
                    <a:pt x="2590800" y="83608"/>
                  </a:cubicBezTo>
                  <a:cubicBezTo>
                    <a:pt x="2612496" y="102658"/>
                    <a:pt x="2631017" y="152929"/>
                    <a:pt x="2651125" y="201083"/>
                  </a:cubicBezTo>
                  <a:cubicBezTo>
                    <a:pt x="2671233" y="249237"/>
                    <a:pt x="2692929" y="320675"/>
                    <a:pt x="2711450" y="372533"/>
                  </a:cubicBezTo>
                  <a:cubicBezTo>
                    <a:pt x="2729971" y="424391"/>
                    <a:pt x="2746375" y="484187"/>
                    <a:pt x="2762250" y="512233"/>
                  </a:cubicBezTo>
                  <a:cubicBezTo>
                    <a:pt x="2778125" y="540279"/>
                    <a:pt x="2791883" y="540808"/>
                    <a:pt x="2806700" y="540808"/>
                  </a:cubicBezTo>
                  <a:cubicBezTo>
                    <a:pt x="2821517" y="540808"/>
                    <a:pt x="2836863" y="526520"/>
                    <a:pt x="2851150" y="512233"/>
                  </a:cubicBezTo>
                  <a:cubicBezTo>
                    <a:pt x="2865437" y="497946"/>
                    <a:pt x="2879196" y="471487"/>
                    <a:pt x="2892425" y="455083"/>
                  </a:cubicBezTo>
                  <a:cubicBezTo>
                    <a:pt x="2905654" y="438679"/>
                    <a:pt x="2917825" y="423333"/>
                    <a:pt x="2930525" y="413808"/>
                  </a:cubicBezTo>
                  <a:cubicBezTo>
                    <a:pt x="2943225" y="404283"/>
                    <a:pt x="2950104" y="397933"/>
                    <a:pt x="2968625" y="397933"/>
                  </a:cubicBezTo>
                  <a:cubicBezTo>
                    <a:pt x="2987146" y="397933"/>
                    <a:pt x="3015721" y="401637"/>
                    <a:pt x="3041650" y="413808"/>
                  </a:cubicBezTo>
                  <a:cubicBezTo>
                    <a:pt x="3067579" y="425979"/>
                    <a:pt x="3096154" y="458787"/>
                    <a:pt x="3124200" y="470958"/>
                  </a:cubicBezTo>
                  <a:cubicBezTo>
                    <a:pt x="3152246" y="483129"/>
                    <a:pt x="3187700" y="486304"/>
                    <a:pt x="3209925" y="486833"/>
                  </a:cubicBezTo>
                  <a:cubicBezTo>
                    <a:pt x="3232150" y="487362"/>
                    <a:pt x="3243792" y="479425"/>
                    <a:pt x="3257550" y="474133"/>
                  </a:cubicBezTo>
                  <a:cubicBezTo>
                    <a:pt x="3271308" y="468841"/>
                    <a:pt x="3285067" y="461962"/>
                    <a:pt x="3292475" y="455083"/>
                  </a:cubicBezTo>
                  <a:cubicBezTo>
                    <a:pt x="3299883" y="448204"/>
                    <a:pt x="3300941" y="440531"/>
                    <a:pt x="3302000" y="432858"/>
                  </a:cubicBezTo>
                </a:path>
              </a:pathLst>
            </a:custGeom>
            <a:ln w="28575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 flipV="1">
              <a:off x="2328177" y="4153554"/>
              <a:ext cx="57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 flipH="1" flipV="1">
              <a:off x="1760404" y="4164129"/>
              <a:ext cx="54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 flipH="1" flipV="1">
              <a:off x="2568379" y="4062587"/>
              <a:ext cx="75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3048364" y="4076337"/>
              <a:ext cx="72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 flipH="1" flipV="1">
              <a:off x="3257310" y="3968973"/>
              <a:ext cx="97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 flipH="1" flipV="1">
              <a:off x="3765845" y="3927185"/>
              <a:ext cx="1044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 flipH="1" flipV="1">
              <a:off x="4174404" y="4038453"/>
              <a:ext cx="79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65412" y="30003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8794" y="2714626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工作集大小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4509329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4942" y="4723643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稳定阶段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819256" y="4610114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09836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09942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54350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19282" y="4830778"/>
              <a:ext cx="5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954326" y="4830778"/>
              <a:ext cx="432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754432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643438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4942" y="414814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1410838" y="2688590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2734" y="2902633"/>
            <a:ext cx="3128156" cy="1588"/>
            <a:chOff x="1761152" y="3057235"/>
            <a:chExt cx="3128156" cy="158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761152" y="3057235"/>
              <a:ext cx="540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96196" y="3057235"/>
              <a:ext cx="432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6302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85308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99306" y="2685052"/>
            <a:ext cx="1968514" cy="1588"/>
            <a:chOff x="2351706" y="2836571"/>
            <a:chExt cx="1968514" cy="1588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351706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51812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96220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常驻集</a:t>
            </a:r>
            <a:endParaRPr lang="zh-CN" altLang="en-US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48" y="1241959"/>
            <a:ext cx="643769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 indent="-288925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在当前时刻，进程实际驻留在内存当中的页面集合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7948" y="1714494"/>
            <a:ext cx="3292042" cy="428006"/>
            <a:chOff x="837948" y="1714494"/>
            <a:chExt cx="3292042" cy="428006"/>
          </a:xfrm>
        </p:grpSpPr>
        <p:sp>
          <p:nvSpPr>
            <p:cNvPr id="83" name="TextBox 82"/>
            <p:cNvSpPr txBox="1"/>
            <p:nvPr/>
          </p:nvSpPr>
          <p:spPr>
            <a:xfrm>
              <a:off x="837948" y="17423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832" y="171449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20738" y="2056038"/>
            <a:ext cx="6208782" cy="977377"/>
            <a:chOff x="1220738" y="2056038"/>
            <a:chExt cx="6208782" cy="977377"/>
          </a:xfrm>
        </p:grpSpPr>
        <p:sp>
          <p:nvSpPr>
            <p:cNvPr id="11" name="TextBox 10"/>
            <p:cNvSpPr txBox="1"/>
            <p:nvPr/>
          </p:nvSpPr>
          <p:spPr>
            <a:xfrm>
              <a:off x="1387450" y="2056038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工作集是进程在运行过程中固有的性质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0738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387450" y="2387084"/>
              <a:ext cx="604207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常驻集取决于系统分配给进程的物理页面数目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0738" y="248868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37948" y="2074215"/>
            <a:ext cx="6591572" cy="1268998"/>
            <a:chOff x="837948" y="2957968"/>
            <a:chExt cx="6591572" cy="1268998"/>
          </a:xfrm>
        </p:grpSpPr>
        <p:sp>
          <p:nvSpPr>
            <p:cNvPr id="13" name="TextBox 12"/>
            <p:cNvSpPr txBox="1"/>
            <p:nvPr/>
          </p:nvSpPr>
          <p:spPr>
            <a:xfrm>
              <a:off x="837948" y="29858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4832" y="295796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缺页率与常驻集的关系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450" y="3286130"/>
              <a:ext cx="354174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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较少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0738" y="33877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387450" y="3571882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工作集发生剧烈变动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（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过渡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）时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缺页较多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0738" y="367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387450" y="3857634"/>
              <a:ext cx="60420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进程常驻集大小达到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一定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数目后，缺页率也不会明显下降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0738" y="395923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5962" y="1634092"/>
            <a:ext cx="7060414" cy="720845"/>
            <a:chOff x="895962" y="1634092"/>
            <a:chExt cx="7060414" cy="720845"/>
          </a:xfrm>
        </p:grpSpPr>
        <p:sp>
          <p:nvSpPr>
            <p:cNvPr id="83" name="TextBox 82"/>
            <p:cNvSpPr txBox="1"/>
            <p:nvPr/>
          </p:nvSpPr>
          <p:spPr>
            <a:xfrm>
              <a:off x="895962" y="16474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8686" y="1985605"/>
              <a:ext cx="65276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当前时刻前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个内存访问的页引用是工作集，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被称为窗口大小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0030" y="20988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14372" y="1634092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窗口大小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5962" y="2324775"/>
            <a:ext cx="6148430" cy="1377352"/>
            <a:chOff x="895962" y="2324775"/>
            <a:chExt cx="6148430" cy="1377352"/>
          </a:xfrm>
        </p:grpSpPr>
        <p:sp>
          <p:nvSpPr>
            <p:cNvPr id="9" name="TextBox 8"/>
            <p:cNvSpPr txBox="1"/>
            <p:nvPr/>
          </p:nvSpPr>
          <p:spPr>
            <a:xfrm>
              <a:off x="895962" y="233815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372" y="2324775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实现方法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8686" y="2706450"/>
              <a:ext cx="43298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访存链表：维护窗口内的访存页面链表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0030" y="2819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428686" y="3028840"/>
              <a:ext cx="56157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访存时，换出不在工作集的页面；更新访存链表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0030" y="3142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428686" y="3332795"/>
              <a:ext cx="36868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缺页时，换入页面；更新访存链表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0030" y="34460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95962" y="1018347"/>
            <a:ext cx="4119591" cy="677108"/>
            <a:chOff x="895962" y="1018347"/>
            <a:chExt cx="4119591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895962" y="1018347"/>
              <a:ext cx="4119591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换出不在工作集中的页面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0030" y="143980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1707654"/>
            <a:ext cx="6552728" cy="237626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24398" y="17076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043608" y="2429403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43608" y="2041782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43608" y="3691798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700" y="2436278"/>
            <a:ext cx="0" cy="124635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5276" y="1699951"/>
            <a:ext cx="0" cy="1986847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577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2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707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55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583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068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296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7820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09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50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1730274"/>
            <a:ext cx="7143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2061660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2108" y="3723878"/>
            <a:ext cx="1051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70118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5772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64284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7078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5590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8384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6896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29690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78202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00996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3992" y="2418646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43186" y="2656780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37057" y="3129405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36374" y="337711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2973" y="289416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9161" y="2430636"/>
            <a:ext cx="55485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逻辑面页状态</a:t>
            </a:r>
            <a:endParaRPr lang="en-US" altLang="zh-CN" sz="16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21029" y="2485410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525903" y="3196916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528041" y="3433289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48451" y="2485410"/>
            <a:ext cx="178672" cy="885303"/>
            <a:chOff x="3448451" y="2485410"/>
            <a:chExt cx="178672" cy="885303"/>
          </a:xfrm>
        </p:grpSpPr>
        <p:sp>
          <p:nvSpPr>
            <p:cNvPr id="195" name="椭圆 194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12798" y="2485410"/>
            <a:ext cx="178672" cy="885303"/>
            <a:chOff x="3912798" y="2485410"/>
            <a:chExt cx="178672" cy="885303"/>
          </a:xfrm>
        </p:grpSpPr>
        <p:sp>
          <p:nvSpPr>
            <p:cNvPr id="200" name="椭圆 199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39024" y="2715766"/>
            <a:ext cx="178672" cy="654947"/>
            <a:chOff x="4839024" y="2715766"/>
            <a:chExt cx="178672" cy="654947"/>
          </a:xfrm>
        </p:grpSpPr>
        <p:sp>
          <p:nvSpPr>
            <p:cNvPr id="211" name="椭圆 210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64641" y="2715766"/>
            <a:ext cx="180810" cy="891320"/>
            <a:chOff x="5764641" y="2715766"/>
            <a:chExt cx="180810" cy="891320"/>
          </a:xfrm>
        </p:grpSpPr>
        <p:sp>
          <p:nvSpPr>
            <p:cNvPr id="221" name="椭圆 220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5420" y="2956774"/>
            <a:ext cx="180810" cy="662165"/>
            <a:chOff x="6245420" y="2956774"/>
            <a:chExt cx="180810" cy="662165"/>
          </a:xfrm>
        </p:grpSpPr>
        <p:sp>
          <p:nvSpPr>
            <p:cNvPr id="228" name="椭圆 227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134"/>
          <p:cNvSpPr txBox="1"/>
          <p:nvPr/>
        </p:nvSpPr>
        <p:spPr>
          <a:xfrm>
            <a:off x="2407991" y="25851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t=0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35"/>
          <p:cNvSpPr txBox="1"/>
          <p:nvPr/>
        </p:nvSpPr>
        <p:spPr>
          <a:xfrm>
            <a:off x="2390107" y="327177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t=-1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36"/>
          <p:cNvSpPr txBox="1"/>
          <p:nvPr/>
        </p:nvSpPr>
        <p:spPr>
          <a:xfrm>
            <a:off x="2384593" y="3506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t=-2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75786" y="2485410"/>
            <a:ext cx="187013" cy="1481911"/>
            <a:chOff x="2975786" y="2485410"/>
            <a:chExt cx="187013" cy="1481911"/>
          </a:xfrm>
        </p:grpSpPr>
        <p:sp>
          <p:nvSpPr>
            <p:cNvPr id="190" name="椭圆 189"/>
            <p:cNvSpPr/>
            <p:nvPr/>
          </p:nvSpPr>
          <p:spPr>
            <a:xfrm>
              <a:off x="2981990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86864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9002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81989" y="2944921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3" name="AutoShape 100"/>
            <p:cNvSpPr>
              <a:spLocks noChangeArrowheads="1"/>
            </p:cNvSpPr>
            <p:nvPr/>
          </p:nvSpPr>
          <p:spPr bwMode="auto">
            <a:xfrm>
              <a:off x="2975786" y="37873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91564" y="2715766"/>
            <a:ext cx="184875" cy="1264629"/>
            <a:chOff x="4391564" y="2715766"/>
            <a:chExt cx="184875" cy="1264629"/>
          </a:xfrm>
        </p:grpSpPr>
        <p:sp>
          <p:nvSpPr>
            <p:cNvPr id="206" name="椭圆 205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AutoShape 100"/>
            <p:cNvSpPr>
              <a:spLocks noChangeArrowheads="1"/>
            </p:cNvSpPr>
            <p:nvPr/>
          </p:nvSpPr>
          <p:spPr bwMode="auto">
            <a:xfrm>
              <a:off x="4391564" y="380039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8377" y="2715766"/>
            <a:ext cx="188016" cy="1258876"/>
            <a:chOff x="5308377" y="2715766"/>
            <a:chExt cx="188016" cy="1258876"/>
          </a:xfrm>
        </p:grpSpPr>
        <p:sp>
          <p:nvSpPr>
            <p:cNvPr id="216" name="椭圆 215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AutoShape 100"/>
            <p:cNvSpPr>
              <a:spLocks noChangeArrowheads="1"/>
            </p:cNvSpPr>
            <p:nvPr/>
          </p:nvSpPr>
          <p:spPr bwMode="auto">
            <a:xfrm>
              <a:off x="5308377" y="379464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91661" y="2485410"/>
            <a:ext cx="187013" cy="1497390"/>
            <a:chOff x="6691661" y="2485410"/>
            <a:chExt cx="187013" cy="1497390"/>
          </a:xfrm>
        </p:grpSpPr>
        <p:sp>
          <p:nvSpPr>
            <p:cNvPr id="230" name="椭圆 229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AutoShape 100"/>
            <p:cNvSpPr>
              <a:spLocks noChangeArrowheads="1"/>
            </p:cNvSpPr>
            <p:nvPr/>
          </p:nvSpPr>
          <p:spPr bwMode="auto">
            <a:xfrm>
              <a:off x="6698674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5342" y="2485410"/>
            <a:ext cx="180810" cy="1497390"/>
            <a:chOff x="7145342" y="2485410"/>
            <a:chExt cx="180810" cy="1497390"/>
          </a:xfrm>
        </p:grpSpPr>
        <p:sp>
          <p:nvSpPr>
            <p:cNvPr id="235" name="椭圆 234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AutoShape 100"/>
            <p:cNvSpPr>
              <a:spLocks noChangeArrowheads="1"/>
            </p:cNvSpPr>
            <p:nvPr/>
          </p:nvSpPr>
          <p:spPr bwMode="auto">
            <a:xfrm>
              <a:off x="7145342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92" name="TextBox 19"/>
          <p:cNvSpPr txBox="1"/>
          <p:nvPr/>
        </p:nvSpPr>
        <p:spPr>
          <a:xfrm>
            <a:off x="1074829" y="1286740"/>
            <a:ext cx="14723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rPr>
              <a:t>τ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页面置换算法分类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1045070" y="1061779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 defTabSz="-635">
              <a:lnSpc>
                <a:spcPct val="120000"/>
              </a:lnSpc>
              <a:spcBef>
                <a:spcPct val="0"/>
              </a:spcBef>
              <a:buNone/>
              <a:tabLst>
                <a:tab pos="71564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局部页面置换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45070" y="2520640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 defTabSz="-635">
              <a:lnSpc>
                <a:spcPct val="120000"/>
              </a:lnSpc>
              <a:spcBef>
                <a:spcPct val="0"/>
              </a:spcBef>
              <a:buNone/>
              <a:tabLst>
                <a:tab pos="71564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全局页面置换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1416293"/>
            <a:ext cx="7871203" cy="396583"/>
            <a:chOff x="1475656" y="1416293"/>
            <a:chExt cx="7871203" cy="396583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75656" y="1557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9"/>
            <p:cNvSpPr txBox="1"/>
            <p:nvPr/>
          </p:nvSpPr>
          <p:spPr>
            <a:xfrm>
              <a:off x="1642003" y="1416293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页面的选择范围仅限于当前进程占用的物理页面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8570" y="1742578"/>
            <a:ext cx="7868289" cy="396583"/>
            <a:chOff x="1478570" y="1742578"/>
            <a:chExt cx="7868289" cy="396583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78570" y="18865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9"/>
            <p:cNvSpPr txBox="1"/>
            <p:nvPr/>
          </p:nvSpPr>
          <p:spPr>
            <a:xfrm>
              <a:off x="1642003" y="1742578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优算法、先进先出算法、最近最久未使用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5656" y="2099667"/>
            <a:ext cx="7883570" cy="396583"/>
            <a:chOff x="1475656" y="2099667"/>
            <a:chExt cx="7883570" cy="396583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75656" y="22455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9"/>
            <p:cNvSpPr txBox="1"/>
            <p:nvPr/>
          </p:nvSpPr>
          <p:spPr>
            <a:xfrm>
              <a:off x="1654370" y="2099667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算法、最不常用算法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1469" y="2861836"/>
            <a:ext cx="7855922" cy="396583"/>
            <a:chOff x="1461469" y="2861836"/>
            <a:chExt cx="7855922" cy="396583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61469" y="30014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9"/>
            <p:cNvSpPr txBox="1"/>
            <p:nvPr/>
          </p:nvSpPr>
          <p:spPr>
            <a:xfrm>
              <a:off x="1612535" y="2861836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页面的选择范围是所有可换出的物理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61469" y="3218424"/>
            <a:ext cx="7855922" cy="424732"/>
            <a:chOff x="1461469" y="3218424"/>
            <a:chExt cx="7855922" cy="4247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61469" y="3347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9"/>
            <p:cNvSpPr txBox="1"/>
            <p:nvPr/>
          </p:nvSpPr>
          <p:spPr>
            <a:xfrm>
              <a:off x="1612535" y="3218424"/>
              <a:ext cx="7704856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率算法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49" name="图片 4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8" y="-6788"/>
            <a:ext cx="9140974" cy="5141934"/>
          </a:xfrm>
          <a:prstGeom prst="rect">
            <a:avLst/>
          </a:prstGeom>
        </p:spPr>
      </p:pic>
      <p:pic>
        <p:nvPicPr>
          <p:cNvPr id="50" name="图片 4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0722" y="1920454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fault 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00899"/>
            <a:ext cx="6810421" cy="407930"/>
            <a:chOff x="1166789" y="1004544"/>
            <a:chExt cx="6810421" cy="407930"/>
          </a:xfrm>
        </p:grpSpPr>
        <p:sp>
          <p:nvSpPr>
            <p:cNvPr id="12" name="TextBox 11"/>
            <p:cNvSpPr txBox="1"/>
            <p:nvPr/>
          </p:nvSpPr>
          <p:spPr>
            <a:xfrm>
              <a:off x="1166789" y="101236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缺页次数 / 内存访问次数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2094" y="1004544"/>
              <a:ext cx="47625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或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1012364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缺页平均时间间隔的倒数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28555" y="1649253"/>
            <a:ext cx="3719537" cy="1626698"/>
            <a:chOff x="928555" y="1649253"/>
            <a:chExt cx="3719537" cy="1626698"/>
          </a:xfrm>
        </p:grpSpPr>
        <p:sp>
          <p:nvSpPr>
            <p:cNvPr id="11" name="TextBox 10"/>
            <p:cNvSpPr txBox="1"/>
            <p:nvPr/>
          </p:nvSpPr>
          <p:spPr>
            <a:xfrm>
              <a:off x="1526823" y="2049363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630" lvl="3" indent="-87630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105" y="2157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928555" y="16630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2881" y="1649253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影响缺页率的因素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823" y="2335115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630" lvl="3" indent="-87630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分配给进程的物理页面数目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105" y="24428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526823" y="2620867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页面大小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105" y="2728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526823" y="2906619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程序的编写方法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105" y="301432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PFF, Page-Fault-Frequency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2462" y="4042668"/>
            <a:ext cx="6862810" cy="400110"/>
            <a:chOff x="852462" y="4042668"/>
            <a:chExt cx="686281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40426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8" y="4042668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若进程缺页率过高，则增加常驻集以分配更多的物理页面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6946" y="3363838"/>
            <a:ext cx="681139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通过调节常驻集大小，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使每个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的缺页率保持在一个合理的范围内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2462" y="4404425"/>
            <a:ext cx="6862810" cy="400110"/>
            <a:chOff x="852462" y="4404425"/>
            <a:chExt cx="686281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52462" y="44044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6788" y="4404425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若进程缺页率过低，则减少常驻集以减少它的物理页面数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85852" y="909593"/>
            <a:ext cx="4058154" cy="2342095"/>
            <a:chOff x="1363582" y="1131590"/>
            <a:chExt cx="4058154" cy="234209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715274" y="3144842"/>
              <a:ext cx="3648814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27307" y="1131590"/>
              <a:ext cx="0" cy="20172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2006600" y="1333500"/>
              <a:ext cx="2768600" cy="1720850"/>
            </a:xfrm>
            <a:custGeom>
              <a:avLst/>
              <a:gdLst>
                <a:gd name="connsiteX0" fmla="*/ 0 w 2768600"/>
                <a:gd name="connsiteY0" fmla="*/ 0 h 1720850"/>
                <a:gd name="connsiteX1" fmla="*/ 495300 w 2768600"/>
                <a:gd name="connsiteY1" fmla="*/ 920750 h 1720850"/>
                <a:gd name="connsiteX2" fmla="*/ 1098550 w 2768600"/>
                <a:gd name="connsiteY2" fmla="*/ 1365250 h 1720850"/>
                <a:gd name="connsiteX3" fmla="*/ 1714500 w 2768600"/>
                <a:gd name="connsiteY3" fmla="*/ 1593850 h 1720850"/>
                <a:gd name="connsiteX4" fmla="*/ 2336800 w 2768600"/>
                <a:gd name="connsiteY4" fmla="*/ 1689100 h 1720850"/>
                <a:gd name="connsiteX5" fmla="*/ 2768600 w 2768600"/>
                <a:gd name="connsiteY5" fmla="*/ 1720850 h 17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8600" h="1720850">
                  <a:moveTo>
                    <a:pt x="0" y="0"/>
                  </a:moveTo>
                  <a:cubicBezTo>
                    <a:pt x="156104" y="346604"/>
                    <a:pt x="312208" y="693208"/>
                    <a:pt x="495300" y="920750"/>
                  </a:cubicBezTo>
                  <a:cubicBezTo>
                    <a:pt x="678392" y="1148292"/>
                    <a:pt x="895350" y="1253067"/>
                    <a:pt x="1098550" y="1365250"/>
                  </a:cubicBezTo>
                  <a:cubicBezTo>
                    <a:pt x="1301750" y="1477433"/>
                    <a:pt x="1508125" y="1539875"/>
                    <a:pt x="1714500" y="1593850"/>
                  </a:cubicBezTo>
                  <a:cubicBezTo>
                    <a:pt x="1920875" y="1647825"/>
                    <a:pt x="2161117" y="1667933"/>
                    <a:pt x="2336800" y="1689100"/>
                  </a:cubicBezTo>
                  <a:cubicBezTo>
                    <a:pt x="2512483" y="1710267"/>
                    <a:pt x="2640541" y="1715558"/>
                    <a:pt x="2768600" y="1720850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7724" y="3206518"/>
              <a:ext cx="1544012" cy="267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进程的物理页面数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3582" y="1251148"/>
              <a:ext cx="400110" cy="6181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2788" y="1756224"/>
            <a:ext cx="3485273" cy="307777"/>
            <a:chOff x="1682788" y="1756224"/>
            <a:chExt cx="3485273" cy="30777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82788" y="1921125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/>
            <p:nvPr/>
          </p:nvSpPr>
          <p:spPr>
            <a:xfrm>
              <a:off x="4637146" y="1756224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788" y="2349753"/>
            <a:ext cx="3485273" cy="307777"/>
            <a:chOff x="1682788" y="2349753"/>
            <a:chExt cx="3485273" cy="30777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82788" y="2492629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3"/>
            <p:cNvSpPr txBox="1"/>
            <p:nvPr/>
          </p:nvSpPr>
          <p:spPr>
            <a:xfrm>
              <a:off x="4637146" y="234975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下限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2462" y="1415360"/>
            <a:ext cx="3336950" cy="413492"/>
            <a:chOff x="852462" y="1415360"/>
            <a:chExt cx="3336950" cy="41349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4287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254" y="1415360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访存时，设置引用位标志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785932"/>
            <a:ext cx="6577058" cy="830997"/>
            <a:chOff x="852462" y="1785932"/>
            <a:chExt cx="6577058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17993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4254" y="1785932"/>
              <a:ext cx="6245266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缺页时，计算从上次缺页时间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到现在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的时间间隔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4280" y="2571750"/>
            <a:ext cx="6392936" cy="757130"/>
            <a:chOff x="1264280" y="2571750"/>
            <a:chExt cx="6392936" cy="757130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4280" y="27012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411950" y="2571750"/>
              <a:ext cx="6245266" cy="7571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&gt;T, 则置换所有在[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]时间内没有被引用的页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4280" y="3214692"/>
            <a:ext cx="5808050" cy="424732"/>
            <a:chOff x="1264280" y="3214692"/>
            <a:chExt cx="5808050" cy="4247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4280" y="33441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11950" y="3214692"/>
              <a:ext cx="5660380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≤ T, 则增加缺失页到工作集中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2462" y="843558"/>
            <a:ext cx="3319485" cy="400110"/>
            <a:chOff x="852462" y="1000114"/>
            <a:chExt cx="331948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100011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假定窗口大小为 2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029161" y="1563638"/>
            <a:ext cx="6567175" cy="2671999"/>
            <a:chOff x="1029161" y="1699951"/>
            <a:chExt cx="6567175" cy="2671999"/>
          </a:xfrm>
        </p:grpSpPr>
        <p:sp>
          <p:nvSpPr>
            <p:cNvPr id="116" name="矩形 115"/>
            <p:cNvSpPr/>
            <p:nvPr/>
          </p:nvSpPr>
          <p:spPr>
            <a:xfrm>
              <a:off x="1043608" y="1707654"/>
              <a:ext cx="6552728" cy="266429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22"/>
            <p:cNvSpPr txBox="1"/>
            <p:nvPr/>
          </p:nvSpPr>
          <p:spPr>
            <a:xfrm>
              <a:off x="7024398" y="170765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1043608" y="2429403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43608" y="2041782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43608" y="3691798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348700" y="2436278"/>
              <a:ext cx="0" cy="1246355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855276" y="1699951"/>
              <a:ext cx="0" cy="198684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59"/>
            <p:cNvSpPr txBox="1"/>
            <p:nvPr/>
          </p:nvSpPr>
          <p:spPr>
            <a:xfrm>
              <a:off x="661577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60"/>
            <p:cNvSpPr txBox="1"/>
            <p:nvPr/>
          </p:nvSpPr>
          <p:spPr>
            <a:xfrm>
              <a:off x="61642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568707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52355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63"/>
            <p:cNvSpPr txBox="1"/>
            <p:nvPr/>
          </p:nvSpPr>
          <p:spPr>
            <a:xfrm>
              <a:off x="47583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43068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38296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66"/>
            <p:cNvSpPr txBox="1"/>
            <p:nvPr/>
          </p:nvSpPr>
          <p:spPr>
            <a:xfrm>
              <a:off x="337820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67"/>
            <p:cNvSpPr txBox="1"/>
            <p:nvPr/>
          </p:nvSpPr>
          <p:spPr>
            <a:xfrm>
              <a:off x="29009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244950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70"/>
            <p:cNvSpPr txBox="1"/>
            <p:nvPr/>
          </p:nvSpPr>
          <p:spPr>
            <a:xfrm>
              <a:off x="1043608" y="1730274"/>
              <a:ext cx="7143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71"/>
            <p:cNvSpPr txBox="1"/>
            <p:nvPr/>
          </p:nvSpPr>
          <p:spPr>
            <a:xfrm>
              <a:off x="1043608" y="2061660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72"/>
            <p:cNvSpPr txBox="1"/>
            <p:nvPr/>
          </p:nvSpPr>
          <p:spPr>
            <a:xfrm>
              <a:off x="1072108" y="3723878"/>
              <a:ext cx="105162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74"/>
            <p:cNvSpPr txBox="1"/>
            <p:nvPr/>
          </p:nvSpPr>
          <p:spPr>
            <a:xfrm>
              <a:off x="7070118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75"/>
            <p:cNvSpPr txBox="1"/>
            <p:nvPr/>
          </p:nvSpPr>
          <p:spPr>
            <a:xfrm>
              <a:off x="6615772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76"/>
            <p:cNvSpPr txBox="1"/>
            <p:nvPr/>
          </p:nvSpPr>
          <p:spPr>
            <a:xfrm>
              <a:off x="6164284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77"/>
            <p:cNvSpPr txBox="1"/>
            <p:nvPr/>
          </p:nvSpPr>
          <p:spPr>
            <a:xfrm>
              <a:off x="5687078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78"/>
            <p:cNvSpPr txBox="1"/>
            <p:nvPr/>
          </p:nvSpPr>
          <p:spPr>
            <a:xfrm>
              <a:off x="5235590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79"/>
            <p:cNvSpPr txBox="1"/>
            <p:nvPr/>
          </p:nvSpPr>
          <p:spPr>
            <a:xfrm>
              <a:off x="4758384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81"/>
            <p:cNvSpPr txBox="1"/>
            <p:nvPr/>
          </p:nvSpPr>
          <p:spPr>
            <a:xfrm>
              <a:off x="4306896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83"/>
            <p:cNvSpPr txBox="1"/>
            <p:nvPr/>
          </p:nvSpPr>
          <p:spPr>
            <a:xfrm>
              <a:off x="3829690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84"/>
            <p:cNvSpPr txBox="1"/>
            <p:nvPr/>
          </p:nvSpPr>
          <p:spPr>
            <a:xfrm>
              <a:off x="3378202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85"/>
            <p:cNvSpPr txBox="1"/>
            <p:nvPr/>
          </p:nvSpPr>
          <p:spPr>
            <a:xfrm>
              <a:off x="2900996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1543992" y="2418646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TextBox 88"/>
            <p:cNvSpPr txBox="1"/>
            <p:nvPr/>
          </p:nvSpPr>
          <p:spPr>
            <a:xfrm>
              <a:off x="1543186" y="2656780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Box 89"/>
            <p:cNvSpPr txBox="1"/>
            <p:nvPr/>
          </p:nvSpPr>
          <p:spPr>
            <a:xfrm>
              <a:off x="1537057" y="3129405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90"/>
            <p:cNvSpPr txBox="1"/>
            <p:nvPr/>
          </p:nvSpPr>
          <p:spPr>
            <a:xfrm>
              <a:off x="1536374" y="337711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92"/>
            <p:cNvSpPr txBox="1"/>
            <p:nvPr/>
          </p:nvSpPr>
          <p:spPr>
            <a:xfrm>
              <a:off x="1542973" y="289416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33"/>
            <p:cNvSpPr txBox="1"/>
            <p:nvPr/>
          </p:nvSpPr>
          <p:spPr>
            <a:xfrm>
              <a:off x="1029161" y="2430636"/>
              <a:ext cx="554853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逻辑面页状态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2102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2590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528041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1043608" y="4055379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97"/>
            <p:cNvSpPr txBox="1"/>
            <p:nvPr/>
          </p:nvSpPr>
          <p:spPr>
            <a:xfrm>
              <a:off x="1081897" y="4029812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cur</a:t>
              </a:r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– 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last</a:t>
              </a:r>
              <a:endParaRPr lang="zh-CN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448451" y="2349097"/>
            <a:ext cx="178672" cy="1128179"/>
            <a:chOff x="3448451" y="2485410"/>
            <a:chExt cx="178672" cy="1128179"/>
          </a:xfrm>
        </p:grpSpPr>
        <p:sp>
          <p:nvSpPr>
            <p:cNvPr id="158" name="椭圆 157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451959" y="343979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912798" y="2349097"/>
            <a:ext cx="182231" cy="1127463"/>
            <a:chOff x="3912798" y="2485410"/>
            <a:chExt cx="182231" cy="1127463"/>
          </a:xfrm>
        </p:grpSpPr>
        <p:sp>
          <p:nvSpPr>
            <p:cNvPr id="162" name="椭圆 161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21232" y="343907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39024" y="2579453"/>
            <a:ext cx="178672" cy="654947"/>
            <a:chOff x="4839024" y="2715766"/>
            <a:chExt cx="178672" cy="654947"/>
          </a:xfrm>
        </p:grpSpPr>
        <p:sp>
          <p:nvSpPr>
            <p:cNvPr id="166" name="椭圆 165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764641" y="2579453"/>
            <a:ext cx="180810" cy="891320"/>
            <a:chOff x="5764641" y="2715766"/>
            <a:chExt cx="180810" cy="891320"/>
          </a:xfrm>
        </p:grpSpPr>
        <p:sp>
          <p:nvSpPr>
            <p:cNvPr id="170" name="椭圆 169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71653" y="3174337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45420" y="2579453"/>
            <a:ext cx="180810" cy="903173"/>
            <a:chOff x="6245420" y="2715766"/>
            <a:chExt cx="180810" cy="903173"/>
          </a:xfrm>
        </p:grpSpPr>
        <p:sp>
          <p:nvSpPr>
            <p:cNvPr id="174" name="椭圆 173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246978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252432" y="319055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2896602" y="2349097"/>
            <a:ext cx="327334" cy="1925639"/>
            <a:chOff x="2896602" y="2485410"/>
            <a:chExt cx="327334" cy="1925639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75786" y="2485410"/>
              <a:ext cx="187013" cy="1481911"/>
              <a:chOff x="2975786" y="2485410"/>
              <a:chExt cx="187013" cy="1481911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981990" y="2485410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986864" y="3196916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989002" y="3433289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981989" y="2944921"/>
                <a:ext cx="173797" cy="1737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AutoShape 100"/>
              <p:cNvSpPr>
                <a:spLocks noChangeArrowheads="1"/>
              </p:cNvSpPr>
              <p:nvPr/>
            </p:nvSpPr>
            <p:spPr bwMode="auto">
              <a:xfrm>
                <a:off x="2975786" y="3787321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8" name="TextBox 98"/>
            <p:cNvSpPr txBox="1"/>
            <p:nvPr/>
          </p:nvSpPr>
          <p:spPr>
            <a:xfrm>
              <a:off x="2896602" y="40417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397767" y="2579453"/>
            <a:ext cx="178672" cy="654947"/>
            <a:chOff x="4397767" y="2715766"/>
            <a:chExt cx="178672" cy="654947"/>
          </a:xfrm>
        </p:grpSpPr>
        <p:sp>
          <p:nvSpPr>
            <p:cNvPr id="187" name="椭圆 186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315583" y="2579453"/>
            <a:ext cx="180810" cy="891320"/>
            <a:chOff x="5315583" y="2715766"/>
            <a:chExt cx="180810" cy="891320"/>
          </a:xfrm>
        </p:grpSpPr>
        <p:sp>
          <p:nvSpPr>
            <p:cNvPr id="194" name="椭圆 193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1661" y="2349097"/>
            <a:ext cx="180810" cy="1121676"/>
            <a:chOff x="6691661" y="2485410"/>
            <a:chExt cx="180810" cy="1121676"/>
          </a:xfrm>
        </p:grpSpPr>
        <p:sp>
          <p:nvSpPr>
            <p:cNvPr id="202" name="椭圆 201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145342" y="2349097"/>
            <a:ext cx="180810" cy="1121676"/>
            <a:chOff x="7145342" y="2485410"/>
            <a:chExt cx="180810" cy="1121676"/>
          </a:xfrm>
        </p:grpSpPr>
        <p:sp>
          <p:nvSpPr>
            <p:cNvPr id="209" name="椭圆 208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5873" y="3664082"/>
            <a:ext cx="327334" cy="610654"/>
            <a:chOff x="4325873" y="3664082"/>
            <a:chExt cx="327334" cy="610654"/>
          </a:xfrm>
        </p:grpSpPr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4391564" y="366408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0" name="TextBox 98"/>
            <p:cNvSpPr txBox="1"/>
            <p:nvPr/>
          </p:nvSpPr>
          <p:spPr>
            <a:xfrm>
              <a:off x="4325873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43689" y="3658329"/>
            <a:ext cx="327334" cy="616407"/>
            <a:chOff x="5243689" y="3658329"/>
            <a:chExt cx="327334" cy="616407"/>
          </a:xfrm>
        </p:grpSpPr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5308377" y="365832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1" name="TextBox 98"/>
            <p:cNvSpPr txBox="1"/>
            <p:nvPr/>
          </p:nvSpPr>
          <p:spPr>
            <a:xfrm>
              <a:off x="5243689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21905" y="3666487"/>
            <a:ext cx="327334" cy="608249"/>
            <a:chOff x="6621905" y="3666487"/>
            <a:chExt cx="327334" cy="608249"/>
          </a:xfrm>
        </p:grpSpPr>
        <p:sp>
          <p:nvSpPr>
            <p:cNvPr id="214" name="AutoShape 100"/>
            <p:cNvSpPr>
              <a:spLocks noChangeArrowheads="1"/>
            </p:cNvSpPr>
            <p:nvPr/>
          </p:nvSpPr>
          <p:spPr bwMode="auto">
            <a:xfrm>
              <a:off x="6698674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2" name="TextBox 98"/>
            <p:cNvSpPr txBox="1"/>
            <p:nvPr/>
          </p:nvSpPr>
          <p:spPr>
            <a:xfrm>
              <a:off x="6621905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75586" y="3666487"/>
            <a:ext cx="327334" cy="621911"/>
            <a:chOff x="7075586" y="3666487"/>
            <a:chExt cx="327334" cy="621911"/>
          </a:xfrm>
        </p:grpSpPr>
        <p:sp>
          <p:nvSpPr>
            <p:cNvPr id="215" name="AutoShape 100"/>
            <p:cNvSpPr>
              <a:spLocks noChangeArrowheads="1"/>
            </p:cNvSpPr>
            <p:nvPr/>
          </p:nvSpPr>
          <p:spPr bwMode="auto">
            <a:xfrm>
              <a:off x="7145342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3" name="TextBox 98"/>
            <p:cNvSpPr txBox="1"/>
            <p:nvPr/>
          </p:nvSpPr>
          <p:spPr>
            <a:xfrm>
              <a:off x="7075586" y="39190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490" y="-679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1494" y="192656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抖动问题(thrashing)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2462" y="2371695"/>
            <a:ext cx="6577058" cy="1064199"/>
            <a:chOff x="852462" y="2371695"/>
            <a:chExt cx="6577058" cy="1064199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237169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6789" y="2371695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产生抖动的原因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700" y="2728008"/>
              <a:ext cx="602982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随着驻留内存的进程数目增加，分配给每个进程的物理页面数不断减小，缺页率不断上升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4280" y="285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2462" y="3357568"/>
            <a:ext cx="6577057" cy="400110"/>
            <a:chOff x="852462" y="3357568"/>
            <a:chExt cx="6577057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852462" y="33575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6788" y="3357568"/>
              <a:ext cx="62627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操作系统需在并发水平和缺页率之间达到一个平衡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4280" y="3714758"/>
            <a:ext cx="6165240" cy="400110"/>
            <a:chOff x="1264280" y="3714758"/>
            <a:chExt cx="6165240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399700" y="3714758"/>
              <a:ext cx="602982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选择一个适当的进程数目和进程需要的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物理页面数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4280" y="384425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52462" y="843558"/>
            <a:ext cx="6577058" cy="1540741"/>
            <a:chOff x="852462" y="843558"/>
            <a:chExt cx="6577058" cy="15407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9700" y="1183970"/>
              <a:ext cx="6029820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进程物理页面太少，不能包含工作集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造成大量缺页，频繁置换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进程运行速度变慢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84355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抖动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4280" y="134263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7026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20676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负载控制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6039" y="1862823"/>
            <a:ext cx="6643734" cy="341632"/>
            <a:chOff x="1154734" y="1485023"/>
            <a:chExt cx="6643734" cy="341632"/>
          </a:xfrm>
        </p:grpSpPr>
        <p:sp>
          <p:nvSpPr>
            <p:cNvPr id="11" name="TextBox 10"/>
            <p:cNvSpPr txBox="1"/>
            <p:nvPr/>
          </p:nvSpPr>
          <p:spPr>
            <a:xfrm>
              <a:off x="1316662" y="1485023"/>
              <a:ext cx="6481806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平均缺页间隔时间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MTBF)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缺页异常处理时间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PFST)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4734" y="156881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92782" y="1032082"/>
            <a:ext cx="6662816" cy="413129"/>
            <a:chOff x="792782" y="1032082"/>
            <a:chExt cx="6662816" cy="413129"/>
          </a:xfrm>
        </p:grpSpPr>
        <p:sp>
          <p:nvSpPr>
            <p:cNvPr id="83" name="TextBox 82"/>
            <p:cNvSpPr txBox="1"/>
            <p:nvPr/>
          </p:nvSpPr>
          <p:spPr>
            <a:xfrm>
              <a:off x="792782" y="10451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9366" y="1032082"/>
              <a:ext cx="63262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342900"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通过调节并发进程数（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MPL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）来进行系统负载控制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6039" y="1482894"/>
            <a:ext cx="3020492" cy="341632"/>
            <a:chOff x="1154734" y="1851670"/>
            <a:chExt cx="3020492" cy="341632"/>
          </a:xfrm>
        </p:grpSpPr>
        <p:sp>
          <p:nvSpPr>
            <p:cNvPr id="13" name="TextBox 12"/>
            <p:cNvSpPr txBox="1"/>
            <p:nvPr/>
          </p:nvSpPr>
          <p:spPr>
            <a:xfrm>
              <a:off x="1336758" y="1851670"/>
              <a:ext cx="2838468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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WSi  = 内存的大小</a:t>
              </a: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4734" y="19292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Freeform 10"/>
          <p:cNvSpPr/>
          <p:nvPr/>
        </p:nvSpPr>
        <p:spPr bwMode="auto">
          <a:xfrm>
            <a:off x="2760123" y="2751957"/>
            <a:ext cx="3416143" cy="1257678"/>
          </a:xfrm>
          <a:custGeom>
            <a:avLst/>
            <a:gdLst>
              <a:gd name="T0" fmla="*/ 2147483647 w 1929"/>
              <a:gd name="T1" fmla="*/ 2147483647 h 881"/>
              <a:gd name="T2" fmla="*/ 2147483647 w 1929"/>
              <a:gd name="T3" fmla="*/ 2147483647 h 881"/>
              <a:gd name="T4" fmla="*/ 2147483647 w 1929"/>
              <a:gd name="T5" fmla="*/ 2147483647 h 881"/>
              <a:gd name="T6" fmla="*/ 2147483647 w 1929"/>
              <a:gd name="T7" fmla="*/ 2147483647 h 881"/>
              <a:gd name="T8" fmla="*/ 2147483647 w 1929"/>
              <a:gd name="T9" fmla="*/ 2147483647 h 881"/>
              <a:gd name="T10" fmla="*/ 2147483647 w 1929"/>
              <a:gd name="T11" fmla="*/ 2147483647 h 881"/>
              <a:gd name="T12" fmla="*/ 2147483647 w 1929"/>
              <a:gd name="T13" fmla="*/ 2147483647 h 881"/>
              <a:gd name="T14" fmla="*/ 2147483647 w 1929"/>
              <a:gd name="T15" fmla="*/ 2147483647 h 881"/>
              <a:gd name="T16" fmla="*/ 2147483647 w 1929"/>
              <a:gd name="T17" fmla="*/ 2147483647 h 881"/>
              <a:gd name="T18" fmla="*/ 2147483647 w 1929"/>
              <a:gd name="T19" fmla="*/ 2147483647 h 881"/>
              <a:gd name="T20" fmla="*/ 2147483647 w 1929"/>
              <a:gd name="T21" fmla="*/ 2147483647 h 881"/>
              <a:gd name="T22" fmla="*/ 2147483647 w 1929"/>
              <a:gd name="T23" fmla="*/ 2147483647 h 881"/>
              <a:gd name="T24" fmla="*/ 2147483647 w 1929"/>
              <a:gd name="T25" fmla="*/ 2147483647 h 881"/>
              <a:gd name="T26" fmla="*/ 2147483647 w 1929"/>
              <a:gd name="T27" fmla="*/ 2147483647 h 881"/>
              <a:gd name="T28" fmla="*/ 2147483647 w 1929"/>
              <a:gd name="T29" fmla="*/ 2147483647 h 881"/>
              <a:gd name="T30" fmla="*/ 2147483647 w 1929"/>
              <a:gd name="T31" fmla="*/ 2147483647 h 881"/>
              <a:gd name="T32" fmla="*/ 2147483647 w 1929"/>
              <a:gd name="T33" fmla="*/ 2147483647 h 881"/>
              <a:gd name="T34" fmla="*/ 2147483647 w 1929"/>
              <a:gd name="T35" fmla="*/ 2147483647 h 881"/>
              <a:gd name="T36" fmla="*/ 2147483647 w 1929"/>
              <a:gd name="T37" fmla="*/ 2147483647 h 881"/>
              <a:gd name="T38" fmla="*/ 2147483647 w 1929"/>
              <a:gd name="T39" fmla="*/ 2147483647 h 881"/>
              <a:gd name="T40" fmla="*/ 2147483647 w 1929"/>
              <a:gd name="T41" fmla="*/ 0 h 881"/>
              <a:gd name="T42" fmla="*/ 2147483647 w 1929"/>
              <a:gd name="T43" fmla="*/ 2147483647 h 881"/>
              <a:gd name="T44" fmla="*/ 2147483647 w 1929"/>
              <a:gd name="T45" fmla="*/ 2147483647 h 881"/>
              <a:gd name="T46" fmla="*/ 2147483647 w 1929"/>
              <a:gd name="T47" fmla="*/ 2147483647 h 881"/>
              <a:gd name="T48" fmla="*/ 2147483647 w 1929"/>
              <a:gd name="T49" fmla="*/ 2147483647 h 881"/>
              <a:gd name="T50" fmla="*/ 2147483647 w 1929"/>
              <a:gd name="T51" fmla="*/ 2147483647 h 881"/>
              <a:gd name="T52" fmla="*/ 2147483647 w 1929"/>
              <a:gd name="T53" fmla="*/ 2147483647 h 881"/>
              <a:gd name="T54" fmla="*/ 2147483647 w 1929"/>
              <a:gd name="T55" fmla="*/ 2147483647 h 881"/>
              <a:gd name="T56" fmla="*/ 2147483647 w 1929"/>
              <a:gd name="T57" fmla="*/ 2147483647 h 881"/>
              <a:gd name="T58" fmla="*/ 2147483647 w 1929"/>
              <a:gd name="T59" fmla="*/ 2147483647 h 881"/>
              <a:gd name="T60" fmla="*/ 2147483647 w 1929"/>
              <a:gd name="T61" fmla="*/ 2147483647 h 881"/>
              <a:gd name="T62" fmla="*/ 2147483647 w 1929"/>
              <a:gd name="T63" fmla="*/ 2147483647 h 881"/>
              <a:gd name="T64" fmla="*/ 2147483647 w 1929"/>
              <a:gd name="T65" fmla="*/ 2147483647 h 881"/>
              <a:gd name="T66" fmla="*/ 2147483647 w 1929"/>
              <a:gd name="T67" fmla="*/ 2147483647 h 881"/>
              <a:gd name="T68" fmla="*/ 2147483647 w 1929"/>
              <a:gd name="T69" fmla="*/ 2147483647 h 881"/>
              <a:gd name="T70" fmla="*/ 2147483647 w 1929"/>
              <a:gd name="T71" fmla="*/ 2147483647 h 881"/>
              <a:gd name="T72" fmla="*/ 2147483647 w 1929"/>
              <a:gd name="T73" fmla="*/ 2147483647 h 881"/>
              <a:gd name="T74" fmla="*/ 2147483647 w 1929"/>
              <a:gd name="T75" fmla="*/ 2147483647 h 881"/>
              <a:gd name="T76" fmla="*/ 2147483647 w 1929"/>
              <a:gd name="T77" fmla="*/ 2147483647 h 881"/>
              <a:gd name="T78" fmla="*/ 2147483647 w 1929"/>
              <a:gd name="T79" fmla="*/ 2147483647 h 881"/>
              <a:gd name="T80" fmla="*/ 2147483647 w 1929"/>
              <a:gd name="T81" fmla="*/ 2147483647 h 881"/>
              <a:gd name="T82" fmla="*/ 2147483647 w 1929"/>
              <a:gd name="T83" fmla="*/ 2147483647 h 881"/>
              <a:gd name="T84" fmla="*/ 2147483647 w 1929"/>
              <a:gd name="T85" fmla="*/ 2147483647 h 881"/>
              <a:gd name="T86" fmla="*/ 2147483647 w 1929"/>
              <a:gd name="T87" fmla="*/ 2147483647 h 881"/>
              <a:gd name="T88" fmla="*/ 2147483647 w 1929"/>
              <a:gd name="T89" fmla="*/ 2147483647 h 881"/>
              <a:gd name="T90" fmla="*/ 2147483647 w 1929"/>
              <a:gd name="T91" fmla="*/ 2147483647 h 881"/>
              <a:gd name="T92" fmla="*/ 2147483647 w 1929"/>
              <a:gd name="T93" fmla="*/ 2147483647 h 881"/>
              <a:gd name="T94" fmla="*/ 0 w 1929"/>
              <a:gd name="T95" fmla="*/ 2147483647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777253" y="2534968"/>
            <a:ext cx="3677385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81513" y="2774797"/>
            <a:ext cx="591508" cy="1572881"/>
            <a:chOff x="3537867" y="3308489"/>
            <a:chExt cx="591508" cy="1572881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68194" y="2534968"/>
            <a:ext cx="1161920" cy="1812710"/>
            <a:chOff x="4124548" y="3068660"/>
            <a:chExt cx="1161920" cy="181271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I/O-BALANCE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/>
          <p:nvPr/>
        </p:nvSpPr>
        <p:spPr bwMode="auto">
          <a:xfrm>
            <a:off x="4518872" y="2283718"/>
            <a:ext cx="1783018" cy="1737337"/>
          </a:xfrm>
          <a:custGeom>
            <a:avLst/>
            <a:gdLst>
              <a:gd name="T0" fmla="*/ 2147483647 w 1161"/>
              <a:gd name="T1" fmla="*/ 2147483647 h 1177"/>
              <a:gd name="T2" fmla="*/ 2147483647 w 1161"/>
              <a:gd name="T3" fmla="*/ 2147483647 h 1177"/>
              <a:gd name="T4" fmla="*/ 2147483647 w 1161"/>
              <a:gd name="T5" fmla="*/ 2147483647 h 1177"/>
              <a:gd name="T6" fmla="*/ 2147483647 w 1161"/>
              <a:gd name="T7" fmla="*/ 2147483647 h 1177"/>
              <a:gd name="T8" fmla="*/ 2147483647 w 1161"/>
              <a:gd name="T9" fmla="*/ 2147483647 h 1177"/>
              <a:gd name="T10" fmla="*/ 2147483647 w 1161"/>
              <a:gd name="T11" fmla="*/ 2147483647 h 1177"/>
              <a:gd name="T12" fmla="*/ 2147483647 w 1161"/>
              <a:gd name="T13" fmla="*/ 2147483647 h 1177"/>
              <a:gd name="T14" fmla="*/ 2147483647 w 1161"/>
              <a:gd name="T15" fmla="*/ 2147483647 h 1177"/>
              <a:gd name="T16" fmla="*/ 2147483647 w 1161"/>
              <a:gd name="T17" fmla="*/ 2147483647 h 1177"/>
              <a:gd name="T18" fmla="*/ 2147483647 w 1161"/>
              <a:gd name="T19" fmla="*/ 2147483647 h 1177"/>
              <a:gd name="T20" fmla="*/ 2147483647 w 1161"/>
              <a:gd name="T21" fmla="*/ 2147483647 h 1177"/>
              <a:gd name="T22" fmla="*/ 2147483647 w 1161"/>
              <a:gd name="T23" fmla="*/ 2147483647 h 1177"/>
              <a:gd name="T24" fmla="*/ 2147483647 w 1161"/>
              <a:gd name="T25" fmla="*/ 2147483647 h 1177"/>
              <a:gd name="T26" fmla="*/ 2147483647 w 1161"/>
              <a:gd name="T27" fmla="*/ 2147483647 h 1177"/>
              <a:gd name="T28" fmla="*/ 2147483647 w 1161"/>
              <a:gd name="T29" fmla="*/ 2147483647 h 1177"/>
              <a:gd name="T30" fmla="*/ 2147483647 w 1161"/>
              <a:gd name="T31" fmla="*/ 2147483647 h 1177"/>
              <a:gd name="T32" fmla="*/ 2147483647 w 1161"/>
              <a:gd name="T33" fmla="*/ 2147483647 h 1177"/>
              <a:gd name="T34" fmla="*/ 2147483647 w 1161"/>
              <a:gd name="T35" fmla="*/ 2147483647 h 1177"/>
              <a:gd name="T36" fmla="*/ 2147483647 w 1161"/>
              <a:gd name="T37" fmla="*/ 2147483647 h 1177"/>
              <a:gd name="T38" fmla="*/ 2147483647 w 1161"/>
              <a:gd name="T39" fmla="*/ 2147483647 h 1177"/>
              <a:gd name="T40" fmla="*/ 2147483647 w 1161"/>
              <a:gd name="T41" fmla="*/ 2147483647 h 1177"/>
              <a:gd name="T42" fmla="*/ 2147483647 w 1161"/>
              <a:gd name="T43" fmla="*/ 2147483647 h 1177"/>
              <a:gd name="T44" fmla="*/ 2147483647 w 1161"/>
              <a:gd name="T45" fmla="*/ 2147483647 h 1177"/>
              <a:gd name="T46" fmla="*/ 2147483647 w 1161"/>
              <a:gd name="T47" fmla="*/ 2147483647 h 1177"/>
              <a:gd name="T48" fmla="*/ 2147483647 w 1161"/>
              <a:gd name="T49" fmla="*/ 2147483647 h 1177"/>
              <a:gd name="T50" fmla="*/ 2147483647 w 1161"/>
              <a:gd name="T51" fmla="*/ 2147483647 h 1177"/>
              <a:gd name="T52" fmla="*/ 2147483647 w 1161"/>
              <a:gd name="T53" fmla="*/ 2147483647 h 1177"/>
              <a:gd name="T54" fmla="*/ 2147483647 w 1161"/>
              <a:gd name="T55" fmla="*/ 2147483647 h 1177"/>
              <a:gd name="T56" fmla="*/ 2147483647 w 1161"/>
              <a:gd name="T57" fmla="*/ 2147483647 h 1177"/>
              <a:gd name="T58" fmla="*/ 2147483647 w 1161"/>
              <a:gd name="T59" fmla="*/ 2147483647 h 1177"/>
              <a:gd name="T60" fmla="*/ 2147483647 w 1161"/>
              <a:gd name="T61" fmla="*/ 2147483647 h 1177"/>
              <a:gd name="T62" fmla="*/ 2147483647 w 1161"/>
              <a:gd name="T63" fmla="*/ 2147483647 h 1177"/>
              <a:gd name="T64" fmla="*/ 2147483647 w 1161"/>
              <a:gd name="T65" fmla="*/ 2147483647 h 1177"/>
              <a:gd name="T66" fmla="*/ 2147483647 w 1161"/>
              <a:gd name="T67" fmla="*/ 2147483647 h 1177"/>
              <a:gd name="T68" fmla="*/ 2147483647 w 1161"/>
              <a:gd name="T69" fmla="*/ 2147483647 h 1177"/>
              <a:gd name="T70" fmla="*/ 2147483647 w 1161"/>
              <a:gd name="T71" fmla="*/ 2147483647 h 1177"/>
              <a:gd name="T72" fmla="*/ 2147483647 w 1161"/>
              <a:gd name="T73" fmla="*/ 2147483647 h 1177"/>
              <a:gd name="T74" fmla="*/ 2147483647 w 1161"/>
              <a:gd name="T75" fmla="*/ 2147483647 h 1177"/>
              <a:gd name="T76" fmla="*/ 2147483647 w 1161"/>
              <a:gd name="T77" fmla="*/ 2147483647 h 1177"/>
              <a:gd name="T78" fmla="*/ 2147483647 w 1161"/>
              <a:gd name="T79" fmla="*/ 2147483647 h 1177"/>
              <a:gd name="T80" fmla="*/ 2147483647 w 1161"/>
              <a:gd name="T81" fmla="*/ 2147483647 h 1177"/>
              <a:gd name="T82" fmla="*/ 2147483647 w 1161"/>
              <a:gd name="T83" fmla="*/ 2147483647 h 1177"/>
              <a:gd name="T84" fmla="*/ 2147483647 w 1161"/>
              <a:gd name="T85" fmla="*/ 2147483647 h 1177"/>
              <a:gd name="T86" fmla="*/ 2147483647 w 1161"/>
              <a:gd name="T87" fmla="*/ 2147483647 h 1177"/>
              <a:gd name="T88" fmla="*/ 2147483647 w 1161"/>
              <a:gd name="T89" fmla="*/ 2147483647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09158" y="2329400"/>
            <a:ext cx="5039380" cy="2315115"/>
            <a:chOff x="1565512" y="2863092"/>
            <a:chExt cx="5039380" cy="2315115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1600" b="1" dirty="0" smtClean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r>
                <a:rPr lang="zh-CN" altLang="en-US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sz="1600" b="1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53211" y="2329400"/>
            <a:ext cx="866531" cy="1701647"/>
            <a:chOff x="6109565" y="2863092"/>
            <a:chExt cx="866531" cy="170164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20"/>
            <p:cNvGrpSpPr/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MTBF</a:t>
                </a:r>
                <a:endParaRPr lang="en-US" altLang="zh-CN" sz="16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PFST</a:t>
                </a: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284500" y="4120380"/>
            <a:ext cx="375667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MPL-multiprogramming level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284500" y="4428107"/>
            <a:ext cx="3756670" cy="5663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mean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 between page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faults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PFST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service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3" grpId="0" bldLvl="0" animBg="1"/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669" y="2137757"/>
            <a:ext cx="4787758" cy="925666"/>
            <a:chOff x="1284441" y="2751958"/>
            <a:chExt cx="4787758" cy="925666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751958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缺页最少，是理想情况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041414"/>
              <a:ext cx="24265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实际系统中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无法实现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1" y="3308292"/>
              <a:ext cx="464117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无法预知每个页面在下次访问前的等待时间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39101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13543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85355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382669" y="1803099"/>
            <a:ext cx="5645013" cy="660708"/>
            <a:chOff x="1284441" y="1848664"/>
            <a:chExt cx="5645013" cy="660708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848664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140040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23342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95767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382669" y="1481371"/>
            <a:ext cx="4504298" cy="369332"/>
            <a:chOff x="1284441" y="1205722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05722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3034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57391" y="1829445"/>
            <a:ext cx="1784011" cy="400110"/>
            <a:chOff x="859163" y="2443646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44364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443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2752" y="1479247"/>
            <a:ext cx="1727212" cy="400110"/>
            <a:chOff x="844524" y="1524812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2752" y="1131590"/>
            <a:ext cx="1727212" cy="400110"/>
            <a:chOff x="844524" y="855941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85594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9672" y="3326533"/>
            <a:ext cx="6580234" cy="628010"/>
            <a:chOff x="1277914" y="3929186"/>
            <a:chExt cx="6580234" cy="628010"/>
          </a:xfrm>
        </p:grpSpPr>
        <p:sp>
          <p:nvSpPr>
            <p:cNvPr id="30" name="TextBox 29"/>
            <p:cNvSpPr txBox="1"/>
            <p:nvPr/>
          </p:nvSpPr>
          <p:spPr>
            <a:xfrm>
              <a:off x="1435782" y="3929186"/>
              <a:ext cx="642236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在模拟器上运行某个程序，并记录每一次的页面访问情况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5783" y="4218642"/>
              <a:ext cx="313621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第二遍运行时使用最优算法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401268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43021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2" name="组合 11"/>
          <p:cNvGrpSpPr/>
          <p:nvPr/>
        </p:nvGrpSpPr>
        <p:grpSpPr>
          <a:xfrm>
            <a:off x="1390781" y="3014145"/>
            <a:ext cx="3613267" cy="355482"/>
            <a:chOff x="1390781" y="3014145"/>
            <a:chExt cx="3613267" cy="355482"/>
          </a:xfrm>
        </p:grpSpPr>
        <p:sp>
          <p:nvSpPr>
            <p:cNvPr id="29" name="TextBox 28"/>
            <p:cNvSpPr txBox="1"/>
            <p:nvPr/>
          </p:nvSpPr>
          <p:spPr>
            <a:xfrm>
              <a:off x="1529248" y="3014145"/>
              <a:ext cx="3474800" cy="3554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905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作为置换算法的性能评价依据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0781" y="31181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4944" y="1142990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026382" y="1500180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4944" y="185895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4944" y="328771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54944" y="3644908"/>
            <a:ext cx="6429420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03500" y="1858958"/>
            <a:ext cx="0" cy="140653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32919" y="1142990"/>
            <a:ext cx="0" cy="214472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4539" y="1035405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05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18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4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03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16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486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101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700" y="1032657"/>
            <a:ext cx="3671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8364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5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18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4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8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3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16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7486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01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958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90582" y="1717353"/>
            <a:ext cx="486000" cy="1492198"/>
            <a:chOff x="6390582" y="1717353"/>
            <a:chExt cx="486000" cy="1492198"/>
          </a:xfrm>
        </p:grpSpPr>
        <p:sp>
          <p:nvSpPr>
            <p:cNvPr id="52" name="TextBox 51"/>
            <p:cNvSpPr txBox="1"/>
            <p:nvPr/>
          </p:nvSpPr>
          <p:spPr>
            <a:xfrm>
              <a:off x="63905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05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05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05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91882" y="1717353"/>
            <a:ext cx="486000" cy="1492198"/>
            <a:chOff x="5891882" y="1717353"/>
            <a:chExt cx="486000" cy="1492198"/>
          </a:xfrm>
        </p:grpSpPr>
        <p:sp>
          <p:nvSpPr>
            <p:cNvPr id="53" name="TextBox 52"/>
            <p:cNvSpPr txBox="1"/>
            <p:nvPr/>
          </p:nvSpPr>
          <p:spPr>
            <a:xfrm>
              <a:off x="58918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918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18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918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84100" y="1717353"/>
            <a:ext cx="486000" cy="1492198"/>
            <a:chOff x="5384100" y="1717353"/>
            <a:chExt cx="486000" cy="1492198"/>
          </a:xfrm>
        </p:grpSpPr>
        <p:sp>
          <p:nvSpPr>
            <p:cNvPr id="54" name="TextBox 53"/>
            <p:cNvSpPr txBox="1"/>
            <p:nvPr/>
          </p:nvSpPr>
          <p:spPr>
            <a:xfrm>
              <a:off x="5384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4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4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84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8100" y="1717353"/>
            <a:ext cx="486000" cy="1492198"/>
            <a:chOff x="4898100" y="1717353"/>
            <a:chExt cx="486000" cy="1492198"/>
          </a:xfrm>
        </p:grpSpPr>
        <p:sp>
          <p:nvSpPr>
            <p:cNvPr id="55" name="TextBox 54"/>
            <p:cNvSpPr txBox="1"/>
            <p:nvPr/>
          </p:nvSpPr>
          <p:spPr>
            <a:xfrm>
              <a:off x="4898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8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8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8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91618" y="1717353"/>
            <a:ext cx="486000" cy="1492198"/>
            <a:chOff x="3891618" y="1717353"/>
            <a:chExt cx="486000" cy="1492198"/>
          </a:xfrm>
        </p:grpSpPr>
        <p:sp>
          <p:nvSpPr>
            <p:cNvPr id="57" name="TextBox 56"/>
            <p:cNvSpPr txBox="1"/>
            <p:nvPr/>
          </p:nvSpPr>
          <p:spPr>
            <a:xfrm>
              <a:off x="38916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16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16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916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7486" y="1717353"/>
            <a:ext cx="486000" cy="1492198"/>
            <a:chOff x="3377486" y="1717353"/>
            <a:chExt cx="486000" cy="1492198"/>
          </a:xfrm>
        </p:grpSpPr>
        <p:sp>
          <p:nvSpPr>
            <p:cNvPr id="58" name="TextBox 57"/>
            <p:cNvSpPr txBox="1"/>
            <p:nvPr/>
          </p:nvSpPr>
          <p:spPr>
            <a:xfrm>
              <a:off x="3377486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7486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7486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486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1012" y="1717353"/>
            <a:ext cx="486000" cy="1492198"/>
            <a:chOff x="2901012" y="1717353"/>
            <a:chExt cx="486000" cy="1492198"/>
          </a:xfrm>
        </p:grpSpPr>
        <p:sp>
          <p:nvSpPr>
            <p:cNvPr id="59" name="TextBox 58"/>
            <p:cNvSpPr txBox="1"/>
            <p:nvPr/>
          </p:nvSpPr>
          <p:spPr>
            <a:xfrm>
              <a:off x="290101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101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101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0101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35489" y="1717353"/>
            <a:ext cx="486000" cy="1492198"/>
            <a:chOff x="2399580" y="1717353"/>
            <a:chExt cx="486000" cy="1492198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2399580" y="171735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9580" y="2062778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99580" y="243173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99580" y="278892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4208" y="1717353"/>
            <a:ext cx="42294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206277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0166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00166" y="27889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5489" y="1709652"/>
            <a:ext cx="41456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61836" y="205751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6894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6919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08556" y="1032657"/>
            <a:ext cx="2614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90574" y="1452555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6296" y="1095365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0574" y="3238505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90574" y="3667133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90318" y="3586175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6029" y="376873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b=6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47453" y="394812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64043" y="4125926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18037" y="1556793"/>
            <a:ext cx="234000" cy="1980775"/>
            <a:chOff x="4518037" y="1556793"/>
            <a:chExt cx="234000" cy="1980775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19025" y="1717353"/>
            <a:ext cx="557293" cy="1492198"/>
            <a:chOff x="4319025" y="1717353"/>
            <a:chExt cx="557293" cy="1492198"/>
          </a:xfrm>
        </p:grpSpPr>
        <p:sp>
          <p:nvSpPr>
            <p:cNvPr id="56" name="TextBox 55"/>
            <p:cNvSpPr txBox="1"/>
            <p:nvPr/>
          </p:nvSpPr>
          <p:spPr>
            <a:xfrm>
              <a:off x="43903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03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03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3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/>
            <p:nvPr/>
          </p:nvSpPr>
          <p:spPr bwMode="auto">
            <a:xfrm>
              <a:off x="4319025" y="307396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17119" y="2138695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79"/>
          <p:cNvSpPr txBox="1"/>
          <p:nvPr/>
        </p:nvSpPr>
        <p:spPr>
          <a:xfrm>
            <a:off x="2435489" y="242647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58"/>
          <p:cNvSpPr txBox="1"/>
          <p:nvPr/>
        </p:nvSpPr>
        <p:spPr>
          <a:xfrm>
            <a:off x="2899497" y="17120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89"/>
          <p:cNvSpPr txBox="1"/>
          <p:nvPr/>
        </p:nvSpPr>
        <p:spPr>
          <a:xfrm>
            <a:off x="3377748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66"/>
          <p:cNvSpPr txBox="1"/>
          <p:nvPr/>
        </p:nvSpPr>
        <p:spPr>
          <a:xfrm>
            <a:off x="3891618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3"/>
          <p:cNvSpPr txBox="1"/>
          <p:nvPr/>
        </p:nvSpPr>
        <p:spPr>
          <a:xfrm>
            <a:off x="5385378" y="103704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4897575" y="103656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6390582" y="10312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13"/>
          <p:cNvSpPr txBox="1"/>
          <p:nvPr/>
        </p:nvSpPr>
        <p:spPr>
          <a:xfrm>
            <a:off x="4364043" y="412605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6873931" y="1038136"/>
            <a:ext cx="54929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66"/>
          <p:cNvSpPr txBox="1"/>
          <p:nvPr/>
        </p:nvSpPr>
        <p:spPr>
          <a:xfrm>
            <a:off x="4897575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66"/>
          <p:cNvSpPr txBox="1"/>
          <p:nvPr/>
        </p:nvSpPr>
        <p:spPr>
          <a:xfrm>
            <a:off x="5383575" y="17146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66"/>
          <p:cNvSpPr txBox="1"/>
          <p:nvPr/>
        </p:nvSpPr>
        <p:spPr>
          <a:xfrm>
            <a:off x="5895594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6392485" y="24272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7026490" y="1563618"/>
            <a:ext cx="234000" cy="1980775"/>
            <a:chOff x="4518037" y="1556793"/>
            <a:chExt cx="234000" cy="1980775"/>
          </a:xfrm>
        </p:grpSpPr>
        <p:sp>
          <p:nvSpPr>
            <p:cNvPr id="13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6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37" name="TextBox 110"/>
          <p:cNvSpPr txBox="1"/>
          <p:nvPr/>
        </p:nvSpPr>
        <p:spPr>
          <a:xfrm>
            <a:off x="6892675" y="3614985"/>
            <a:ext cx="824624" cy="787075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a=?</a:t>
            </a:r>
            <a:endParaRPr lang="en-US" altLang="zh-CN" sz="2000" b="1" baseline="-250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ldLvl="0" animBg="1"/>
      <p:bldP spid="112" grpId="0" bldLvl="0" animBg="1"/>
      <p:bldP spid="113" grpId="0" bldLvl="0" animBg="1"/>
      <p:bldP spid="114" grpId="0" bldLvl="0" animBg="1"/>
      <p:bldP spid="95" grpId="0" bldLvl="0" animBg="1"/>
      <p:bldP spid="95" grpId="1" bldLvl="0" animBg="1"/>
      <p:bldP spid="95" grpId="2" bldLvl="0" animBg="1"/>
      <p:bldP spid="116" grpId="0" bldLvl="0" animBg="1"/>
      <p:bldP spid="116" grpId="1" bldLvl="0" animBg="1"/>
      <p:bldP spid="116" grpId="2" bldLvl="0" animBg="1"/>
      <p:bldP spid="121" grpId="0" bldLvl="0" animBg="1"/>
      <p:bldP spid="121" grpId="1" bldLvl="0" animBg="1"/>
      <p:bldP spid="121" grpId="2" bldLvl="0" animBg="1"/>
      <p:bldP spid="122" grpId="0" bldLvl="0" animBg="1"/>
      <p:bldP spid="122" grpId="1" bldLvl="0" animBg="1"/>
      <p:bldP spid="122" grpId="2" bldLvl="0" animBg="1"/>
      <p:bldP spid="124" grpId="0" bldLvl="0" animBg="1"/>
      <p:bldP spid="124" grpId="1" bldLvl="0" animBg="1"/>
      <p:bldP spid="124" grpId="2" bldLvl="0" animBg="1"/>
      <p:bldP spid="125" grpId="0" bldLvl="0" animBg="1"/>
      <p:bldP spid="125" grpId="1" bldLvl="0" animBg="1"/>
      <p:bldP spid="125" grpId="2" bldLvl="0" animBg="1"/>
      <p:bldP spid="126" grpId="0" bldLvl="0" animBg="1"/>
      <p:bldP spid="126" grpId="1" bldLvl="0" animBg="1"/>
      <p:bldP spid="126" grpId="2" bldLvl="0" animBg="1"/>
      <p:bldP spid="127" grpId="0" bldLvl="0" animBg="1"/>
      <p:bldP spid="128" grpId="0" bldLvl="0" animBg="1"/>
      <p:bldP spid="128" grpId="1" bldLvl="0" animBg="1"/>
      <p:bldP spid="128" grpId="2" bldLvl="0" animBg="1"/>
      <p:bldP spid="130" grpId="0" bldLvl="0" animBg="1"/>
      <p:bldP spid="130" grpId="1" bldLvl="0" animBg="1"/>
      <p:bldP spid="130" grpId="2" bldLvl="0" animBg="1"/>
      <p:bldP spid="131" grpId="0" bldLvl="0" animBg="1"/>
      <p:bldP spid="131" grpId="1" bldLvl="0" animBg="1"/>
      <p:bldP spid="131" grpId="2" bldLvl="0" animBg="1"/>
      <p:bldP spid="132" grpId="0" bldLvl="0" animBg="1"/>
      <p:bldP spid="132" grpId="1" bldLvl="0" animBg="1"/>
      <p:bldP spid="132" grpId="2" bldLvl="0" animBg="1"/>
      <p:bldP spid="133" grpId="0" bldLvl="0" animBg="1"/>
      <p:bldP spid="133" grpId="1" bldLvl="0" animBg="1"/>
      <p:bldP spid="133" grpId="2" bldLvl="0" animBg="1"/>
      <p:bldP spid="1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First-In First-Out, FIFO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993720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在内存驻留时间最长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662591"/>
            <a:ext cx="6584996" cy="1296303"/>
            <a:chOff x="844524" y="1416571"/>
            <a:chExt cx="6584996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维护一个记录所有位于内存中的逻辑页面链表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链表元素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按驻留内存的时间排序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，链首最长，链尾最短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出现缺页时，选择链首页面进行置换，新页面加到链尾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914231" y="2900733"/>
            <a:ext cx="7070423" cy="1543225"/>
            <a:chOff x="859163" y="2654713"/>
            <a:chExt cx="7070423" cy="1543225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28606"/>
              <a:ext cx="292190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很少单独使用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914" y="38983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实现简单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性能较差，调出的页面可能是经常访问的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1021" y="3529472"/>
              <a:ext cx="64985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进程分配物理页面数增加时，缺页并不一定减少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4441" y="362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个页帧中执行：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88811" y="1447439"/>
            <a:ext cx="3583189" cy="369332"/>
            <a:chOff x="988811" y="1447439"/>
            <a:chExt cx="3583189" cy="369332"/>
          </a:xfrm>
        </p:grpSpPr>
        <p:sp>
          <p:nvSpPr>
            <p:cNvPr id="133" name="TextBox 132"/>
            <p:cNvSpPr txBox="1"/>
            <p:nvPr/>
          </p:nvSpPr>
          <p:spPr>
            <a:xfrm>
              <a:off x="1123274" y="1447439"/>
              <a:ext cx="344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假定初始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88811" y="15564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560239" y="879624"/>
            <a:ext cx="1836384" cy="1302789"/>
            <a:chOff x="4560239" y="879624"/>
            <a:chExt cx="1836384" cy="1302789"/>
          </a:xfrm>
        </p:grpSpPr>
        <p:sp>
          <p:nvSpPr>
            <p:cNvPr id="24" name="TextBox 23"/>
            <p:cNvSpPr txBox="1"/>
            <p:nvPr/>
          </p:nvSpPr>
          <p:spPr>
            <a:xfrm>
              <a:off x="5322023" y="879624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197561" y="965349"/>
              <a:ext cx="720000" cy="864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66" idx="1"/>
              <a:endCxn id="166" idx="3"/>
            </p:cNvCxnSpPr>
            <p:nvPr/>
          </p:nvCxnSpPr>
          <p:spPr>
            <a:xfrm rot="10800000" flipH="1">
              <a:off x="5197561" y="1397349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0800000" flipH="1">
              <a:off x="5197561" y="1179663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0800000" flipH="1">
              <a:off x="5197561" y="1608291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4560239" y="1070125"/>
              <a:ext cx="50006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322023" y="1103463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22023" y="1308252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91083" y="181308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访问页面链表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8224" y="2268690"/>
            <a:ext cx="6491829" cy="2599010"/>
            <a:chOff x="358224" y="2268690"/>
            <a:chExt cx="6491829" cy="2599010"/>
          </a:xfrm>
        </p:grpSpPr>
        <p:sp>
          <p:nvSpPr>
            <p:cNvPr id="8" name="矩形 7"/>
            <p:cNvSpPr/>
            <p:nvPr/>
          </p:nvSpPr>
          <p:spPr>
            <a:xfrm>
              <a:off x="358224" y="2347700"/>
              <a:ext cx="6429420" cy="25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9662" y="2704890"/>
              <a:ext cx="6286544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9662" y="306208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9662" y="449084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63044" y="3756622"/>
              <a:ext cx="128588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835273" y="3400226"/>
              <a:ext cx="200026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226" y="2268690"/>
              <a:ext cx="734827" cy="420628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81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138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5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48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0766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429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286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810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38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1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7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5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948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766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29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286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44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44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344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44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0174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70174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70174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70174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60428" y="227150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3855" y="2666790"/>
              <a:ext cx="109834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访问请求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9576" y="2309600"/>
              <a:ext cx="8710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855" y="4452740"/>
              <a:ext cx="11697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9924" y="3352930"/>
              <a:ext cx="430887" cy="1063587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78351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54604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35086" y="796019"/>
            <a:ext cx="900542" cy="1991755"/>
            <a:chOff x="6835086" y="796019"/>
            <a:chExt cx="900542" cy="1991755"/>
          </a:xfrm>
        </p:grpSpPr>
        <p:sp>
          <p:nvSpPr>
            <p:cNvPr id="135" name="矩形 134"/>
            <p:cNvSpPr/>
            <p:nvPr/>
          </p:nvSpPr>
          <p:spPr>
            <a:xfrm>
              <a:off x="6865860" y="79601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865860" y="115320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65860" y="151039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65860" y="186758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865860" y="862688"/>
              <a:ext cx="739460" cy="224190"/>
              <a:chOff x="7000892" y="495279"/>
              <a:chExt cx="720000" cy="218290"/>
            </a:xfrm>
          </p:grpSpPr>
          <p:cxnSp>
            <p:nvCxnSpPr>
              <p:cNvPr id="141" name="直接连接符 140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65860" y="1224647"/>
              <a:ext cx="739460" cy="224190"/>
              <a:chOff x="7000892" y="495279"/>
              <a:chExt cx="720000" cy="218290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6865860" y="1581837"/>
              <a:ext cx="739460" cy="224190"/>
              <a:chOff x="7000892" y="495279"/>
              <a:chExt cx="720000" cy="21829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6865860" y="1939027"/>
              <a:ext cx="739460" cy="224190"/>
              <a:chOff x="7000892" y="495279"/>
              <a:chExt cx="720000" cy="21829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6835086" y="2264554"/>
              <a:ext cx="900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进程占用物理内存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2860" y="2950638"/>
            <a:ext cx="486000" cy="1492198"/>
            <a:chOff x="1802860" y="2950638"/>
            <a:chExt cx="486000" cy="1492198"/>
          </a:xfrm>
        </p:grpSpPr>
        <p:sp>
          <p:nvSpPr>
            <p:cNvPr id="161" name="TextBox 59"/>
            <p:cNvSpPr txBox="1"/>
            <p:nvPr/>
          </p:nvSpPr>
          <p:spPr>
            <a:xfrm>
              <a:off x="180286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180286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79"/>
            <p:cNvSpPr txBox="1"/>
            <p:nvPr/>
          </p:nvSpPr>
          <p:spPr>
            <a:xfrm>
              <a:off x="180286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91"/>
            <p:cNvSpPr txBox="1"/>
            <p:nvPr/>
          </p:nvSpPr>
          <p:spPr>
            <a:xfrm>
              <a:off x="180286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04292" y="2950638"/>
            <a:ext cx="486000" cy="1492198"/>
            <a:chOff x="2304292" y="2950638"/>
            <a:chExt cx="486000" cy="1492198"/>
          </a:xfrm>
        </p:grpSpPr>
        <p:sp>
          <p:nvSpPr>
            <p:cNvPr id="165" name="TextBox 58"/>
            <p:cNvSpPr txBox="1"/>
            <p:nvPr/>
          </p:nvSpPr>
          <p:spPr>
            <a:xfrm>
              <a:off x="230429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68"/>
            <p:cNvSpPr txBox="1"/>
            <p:nvPr/>
          </p:nvSpPr>
          <p:spPr>
            <a:xfrm>
              <a:off x="230429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Box 78"/>
            <p:cNvSpPr txBox="1"/>
            <p:nvPr/>
          </p:nvSpPr>
          <p:spPr>
            <a:xfrm>
              <a:off x="230429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90"/>
            <p:cNvSpPr txBox="1"/>
            <p:nvPr/>
          </p:nvSpPr>
          <p:spPr>
            <a:xfrm>
              <a:off x="230429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80766" y="2950638"/>
            <a:ext cx="486000" cy="1492198"/>
            <a:chOff x="2780766" y="2950638"/>
            <a:chExt cx="486000" cy="1492198"/>
          </a:xfrm>
        </p:grpSpPr>
        <p:sp>
          <p:nvSpPr>
            <p:cNvPr id="180" name="TextBox 57"/>
            <p:cNvSpPr txBox="1"/>
            <p:nvPr/>
          </p:nvSpPr>
          <p:spPr>
            <a:xfrm>
              <a:off x="278076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TextBox 67"/>
            <p:cNvSpPr txBox="1"/>
            <p:nvPr/>
          </p:nvSpPr>
          <p:spPr>
            <a:xfrm>
              <a:off x="278076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77"/>
            <p:cNvSpPr txBox="1"/>
            <p:nvPr/>
          </p:nvSpPr>
          <p:spPr>
            <a:xfrm>
              <a:off x="278076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89"/>
            <p:cNvSpPr txBox="1"/>
            <p:nvPr/>
          </p:nvSpPr>
          <p:spPr>
            <a:xfrm>
              <a:off x="278076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94898" y="2950638"/>
            <a:ext cx="486000" cy="1492198"/>
            <a:chOff x="3294898" y="2950638"/>
            <a:chExt cx="486000" cy="1492198"/>
          </a:xfrm>
        </p:grpSpPr>
        <p:sp>
          <p:nvSpPr>
            <p:cNvPr id="184" name="TextBox 56"/>
            <p:cNvSpPr txBox="1"/>
            <p:nvPr/>
          </p:nvSpPr>
          <p:spPr>
            <a:xfrm>
              <a:off x="32948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Box 66"/>
            <p:cNvSpPr txBox="1"/>
            <p:nvPr/>
          </p:nvSpPr>
          <p:spPr>
            <a:xfrm>
              <a:off x="32948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76"/>
            <p:cNvSpPr txBox="1"/>
            <p:nvPr/>
          </p:nvSpPr>
          <p:spPr>
            <a:xfrm>
              <a:off x="32948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88"/>
            <p:cNvSpPr txBox="1"/>
            <p:nvPr/>
          </p:nvSpPr>
          <p:spPr>
            <a:xfrm>
              <a:off x="32948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28192" y="2787428"/>
            <a:ext cx="234000" cy="1985000"/>
            <a:chOff x="3928192" y="2787428"/>
            <a:chExt cx="234000" cy="1985000"/>
          </a:xfrm>
        </p:grpSpPr>
        <p:sp>
          <p:nvSpPr>
            <p:cNvPr id="188" name="AutoShape 100"/>
            <p:cNvSpPr>
              <a:spLocks noChangeArrowheads="1"/>
            </p:cNvSpPr>
            <p:nvPr/>
          </p:nvSpPr>
          <p:spPr bwMode="auto">
            <a:xfrm>
              <a:off x="3966292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9" name="Oval 101"/>
            <p:cNvSpPr/>
            <p:nvPr/>
          </p:nvSpPr>
          <p:spPr bwMode="auto">
            <a:xfrm>
              <a:off x="3928192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17724" y="2787428"/>
            <a:ext cx="236924" cy="1985000"/>
            <a:chOff x="4917724" y="2787428"/>
            <a:chExt cx="236924" cy="1985000"/>
          </a:xfrm>
        </p:grpSpPr>
        <p:sp>
          <p:nvSpPr>
            <p:cNvPr id="190" name="Oval 101"/>
            <p:cNvSpPr/>
            <p:nvPr/>
          </p:nvSpPr>
          <p:spPr bwMode="auto">
            <a:xfrm>
              <a:off x="4917724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1" name="AutoShape 100"/>
            <p:cNvSpPr>
              <a:spLocks noChangeArrowheads="1"/>
            </p:cNvSpPr>
            <p:nvPr/>
          </p:nvSpPr>
          <p:spPr bwMode="auto">
            <a:xfrm>
              <a:off x="4974648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10915" y="2773678"/>
            <a:ext cx="236924" cy="1985000"/>
            <a:chOff x="5410915" y="2773678"/>
            <a:chExt cx="236924" cy="1985000"/>
          </a:xfrm>
        </p:grpSpPr>
        <p:sp>
          <p:nvSpPr>
            <p:cNvPr id="192" name="Oval 101"/>
            <p:cNvSpPr/>
            <p:nvPr/>
          </p:nvSpPr>
          <p:spPr bwMode="auto">
            <a:xfrm>
              <a:off x="5410915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3" name="AutoShape 100"/>
            <p:cNvSpPr>
              <a:spLocks noChangeArrowheads="1"/>
            </p:cNvSpPr>
            <p:nvPr/>
          </p:nvSpPr>
          <p:spPr bwMode="auto">
            <a:xfrm>
              <a:off x="5467839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24731" y="2787428"/>
            <a:ext cx="234000" cy="1985000"/>
            <a:chOff x="5924731" y="2787428"/>
            <a:chExt cx="234000" cy="1985000"/>
          </a:xfrm>
        </p:grpSpPr>
        <p:sp>
          <p:nvSpPr>
            <p:cNvPr id="194" name="Oval 101"/>
            <p:cNvSpPr/>
            <p:nvPr/>
          </p:nvSpPr>
          <p:spPr bwMode="auto">
            <a:xfrm>
              <a:off x="5924731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5" name="AutoShape 100"/>
            <p:cNvSpPr>
              <a:spLocks noChangeArrowheads="1"/>
            </p:cNvSpPr>
            <p:nvPr/>
          </p:nvSpPr>
          <p:spPr bwMode="auto">
            <a:xfrm>
              <a:off x="5968273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88130" y="2773678"/>
            <a:ext cx="234000" cy="1985000"/>
            <a:chOff x="6388130" y="2773678"/>
            <a:chExt cx="234000" cy="1985000"/>
          </a:xfrm>
        </p:grpSpPr>
        <p:sp>
          <p:nvSpPr>
            <p:cNvPr id="196" name="Oval 101"/>
            <p:cNvSpPr/>
            <p:nvPr/>
          </p:nvSpPr>
          <p:spPr bwMode="auto">
            <a:xfrm>
              <a:off x="6388130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7" name="AutoShape 100"/>
            <p:cNvSpPr>
              <a:spLocks noChangeArrowheads="1"/>
            </p:cNvSpPr>
            <p:nvPr/>
          </p:nvSpPr>
          <p:spPr bwMode="auto">
            <a:xfrm>
              <a:off x="6431672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89528" y="2950638"/>
            <a:ext cx="590070" cy="1492198"/>
            <a:chOff x="3689528" y="2950638"/>
            <a:chExt cx="590070" cy="1492198"/>
          </a:xfrm>
        </p:grpSpPr>
        <p:sp>
          <p:nvSpPr>
            <p:cNvPr id="198" name="TextBox 55"/>
            <p:cNvSpPr txBox="1"/>
            <p:nvPr/>
          </p:nvSpPr>
          <p:spPr>
            <a:xfrm>
              <a:off x="37935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65"/>
            <p:cNvSpPr txBox="1"/>
            <p:nvPr/>
          </p:nvSpPr>
          <p:spPr>
            <a:xfrm>
              <a:off x="37935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75"/>
            <p:cNvSpPr txBox="1"/>
            <p:nvPr/>
          </p:nvSpPr>
          <p:spPr>
            <a:xfrm>
              <a:off x="37935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87"/>
            <p:cNvSpPr txBox="1"/>
            <p:nvPr/>
          </p:nvSpPr>
          <p:spPr>
            <a:xfrm>
              <a:off x="37935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98"/>
            <p:cNvSpPr/>
            <p:nvPr/>
          </p:nvSpPr>
          <p:spPr bwMode="auto">
            <a:xfrm>
              <a:off x="3689528" y="324732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01380" y="2950638"/>
            <a:ext cx="486000" cy="1492198"/>
            <a:chOff x="4301380" y="2950638"/>
            <a:chExt cx="486000" cy="1492198"/>
          </a:xfrm>
        </p:grpSpPr>
        <p:sp>
          <p:nvSpPr>
            <p:cNvPr id="203" name="TextBox 54"/>
            <p:cNvSpPr txBox="1"/>
            <p:nvPr/>
          </p:nvSpPr>
          <p:spPr>
            <a:xfrm>
              <a:off x="4301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64"/>
            <p:cNvSpPr txBox="1"/>
            <p:nvPr/>
          </p:nvSpPr>
          <p:spPr>
            <a:xfrm>
              <a:off x="4301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Box 74"/>
            <p:cNvSpPr txBox="1"/>
            <p:nvPr/>
          </p:nvSpPr>
          <p:spPr>
            <a:xfrm>
              <a:off x="4301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TextBox 86"/>
            <p:cNvSpPr txBox="1"/>
            <p:nvPr/>
          </p:nvSpPr>
          <p:spPr>
            <a:xfrm>
              <a:off x="4301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89660" y="2950638"/>
            <a:ext cx="583720" cy="1492198"/>
            <a:chOff x="4689660" y="2950638"/>
            <a:chExt cx="583720" cy="1492198"/>
          </a:xfrm>
        </p:grpSpPr>
        <p:sp>
          <p:nvSpPr>
            <p:cNvPr id="207" name="TextBox 53"/>
            <p:cNvSpPr txBox="1"/>
            <p:nvPr/>
          </p:nvSpPr>
          <p:spPr>
            <a:xfrm>
              <a:off x="4787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TextBox 63"/>
            <p:cNvSpPr txBox="1"/>
            <p:nvPr/>
          </p:nvSpPr>
          <p:spPr>
            <a:xfrm>
              <a:off x="4787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Box 73"/>
            <p:cNvSpPr txBox="1"/>
            <p:nvPr/>
          </p:nvSpPr>
          <p:spPr>
            <a:xfrm>
              <a:off x="4787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TextBox 85"/>
            <p:cNvSpPr txBox="1"/>
            <p:nvPr/>
          </p:nvSpPr>
          <p:spPr>
            <a:xfrm>
              <a:off x="4787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AutoShape 98"/>
            <p:cNvSpPr/>
            <p:nvPr/>
          </p:nvSpPr>
          <p:spPr bwMode="auto">
            <a:xfrm>
              <a:off x="4689660" y="359156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73128" y="2950638"/>
            <a:ext cx="575300" cy="1492198"/>
            <a:chOff x="6173128" y="2950638"/>
            <a:chExt cx="575300" cy="1492198"/>
          </a:xfrm>
        </p:grpSpPr>
        <p:sp>
          <p:nvSpPr>
            <p:cNvPr id="212" name="TextBox 123"/>
            <p:cNvSpPr txBox="1"/>
            <p:nvPr/>
          </p:nvSpPr>
          <p:spPr>
            <a:xfrm>
              <a:off x="626242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124"/>
            <p:cNvSpPr txBox="1"/>
            <p:nvPr/>
          </p:nvSpPr>
          <p:spPr>
            <a:xfrm>
              <a:off x="626242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125"/>
            <p:cNvSpPr txBox="1"/>
            <p:nvPr/>
          </p:nvSpPr>
          <p:spPr>
            <a:xfrm>
              <a:off x="626242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126"/>
            <p:cNvSpPr txBox="1"/>
            <p:nvPr/>
          </p:nvSpPr>
          <p:spPr>
            <a:xfrm>
              <a:off x="626242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AutoShape 98"/>
            <p:cNvSpPr/>
            <p:nvPr/>
          </p:nvSpPr>
          <p:spPr bwMode="auto">
            <a:xfrm>
              <a:off x="6173128" y="32416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90018" y="2950638"/>
            <a:ext cx="591144" cy="1492198"/>
            <a:chOff x="5190018" y="2950638"/>
            <a:chExt cx="591144" cy="1492198"/>
          </a:xfrm>
        </p:grpSpPr>
        <p:sp>
          <p:nvSpPr>
            <p:cNvPr id="217" name="TextBox 52"/>
            <p:cNvSpPr txBox="1"/>
            <p:nvPr/>
          </p:nvSpPr>
          <p:spPr>
            <a:xfrm>
              <a:off x="52951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62"/>
            <p:cNvSpPr txBox="1"/>
            <p:nvPr/>
          </p:nvSpPr>
          <p:spPr>
            <a:xfrm>
              <a:off x="52951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72"/>
            <p:cNvSpPr txBox="1"/>
            <p:nvPr/>
          </p:nvSpPr>
          <p:spPr>
            <a:xfrm>
              <a:off x="52951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84"/>
            <p:cNvSpPr txBox="1"/>
            <p:nvPr/>
          </p:nvSpPr>
          <p:spPr>
            <a:xfrm>
              <a:off x="52951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AutoShape 98"/>
            <p:cNvSpPr/>
            <p:nvPr/>
          </p:nvSpPr>
          <p:spPr bwMode="auto">
            <a:xfrm>
              <a:off x="5190018" y="394875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0417" y="2950638"/>
            <a:ext cx="569445" cy="1492198"/>
            <a:chOff x="5710417" y="2950638"/>
            <a:chExt cx="569445" cy="1492198"/>
          </a:xfrm>
        </p:grpSpPr>
        <p:sp>
          <p:nvSpPr>
            <p:cNvPr id="222" name="TextBox 51"/>
            <p:cNvSpPr txBox="1"/>
            <p:nvPr/>
          </p:nvSpPr>
          <p:spPr>
            <a:xfrm>
              <a:off x="57938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61"/>
            <p:cNvSpPr txBox="1"/>
            <p:nvPr/>
          </p:nvSpPr>
          <p:spPr>
            <a:xfrm>
              <a:off x="57938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71"/>
            <p:cNvSpPr txBox="1"/>
            <p:nvPr/>
          </p:nvSpPr>
          <p:spPr>
            <a:xfrm>
              <a:off x="57938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83"/>
            <p:cNvSpPr txBox="1"/>
            <p:nvPr/>
          </p:nvSpPr>
          <p:spPr>
            <a:xfrm>
              <a:off x="57938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AutoShape 98"/>
            <p:cNvSpPr/>
            <p:nvPr/>
          </p:nvSpPr>
          <p:spPr bwMode="auto">
            <a:xfrm>
              <a:off x="5710417" y="431969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27" name="TextBox 79"/>
          <p:cNvSpPr txBox="1"/>
          <p:nvPr/>
        </p:nvSpPr>
        <p:spPr>
          <a:xfrm>
            <a:off x="1802860" y="3663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79"/>
          <p:cNvSpPr txBox="1"/>
          <p:nvPr/>
        </p:nvSpPr>
        <p:spPr>
          <a:xfrm>
            <a:off x="2304292" y="29488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79"/>
          <p:cNvSpPr txBox="1"/>
          <p:nvPr/>
        </p:nvSpPr>
        <p:spPr>
          <a:xfrm>
            <a:off x="2780766" y="40254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79"/>
          <p:cNvSpPr txBox="1"/>
          <p:nvPr/>
        </p:nvSpPr>
        <p:spPr>
          <a:xfrm>
            <a:off x="3290204" y="329755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TextBox 79"/>
          <p:cNvSpPr txBox="1"/>
          <p:nvPr/>
        </p:nvSpPr>
        <p:spPr>
          <a:xfrm>
            <a:off x="4306408" y="33055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227" grpId="0" bldLvl="0" animBg="1"/>
      <p:bldP spid="227" grpId="1" bldLvl="0" animBg="1"/>
      <p:bldP spid="227" grpId="2" bldLvl="0" animBg="1"/>
      <p:bldP spid="228" grpId="0" bldLvl="0" animBg="1"/>
      <p:bldP spid="228" grpId="1" bldLvl="0" animBg="1"/>
      <p:bldP spid="228" grpId="2" bldLvl="0" animBg="1"/>
      <p:bldP spid="229" grpId="0" bldLvl="0" animBg="1"/>
      <p:bldP spid="229" grpId="1" bldLvl="0" animBg="1"/>
      <p:bldP spid="229" grpId="2" bldLvl="0" animBg="1"/>
      <p:bldP spid="230" grpId="0" bldLvl="0" animBg="1"/>
      <p:bldP spid="230" grpId="1" bldLvl="0" animBg="1"/>
      <p:bldP spid="230" grpId="2" bldLvl="0" animBg="1"/>
      <p:bldP spid="231" grpId="0" bldLvl="0" animBg="1"/>
      <p:bldP spid="231" grpId="1" bldLvl="0" animBg="1"/>
      <p:bldP spid="231" grpId="2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7386</Words>
  <Application>Kingsoft Office WPP</Application>
  <PresentationFormat>全屏显示(16:9)</PresentationFormat>
  <Paragraphs>3826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PowerPoint 演示文稿</vt:lpstr>
      <vt:lpstr>PowerPoint 演示文稿</vt:lpstr>
      <vt:lpstr>PowerPoint 演示文稿</vt:lpstr>
      <vt:lpstr>页面置换算法分类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528</cp:revision>
  <dcterms:created xsi:type="dcterms:W3CDTF">2017-03-02T02:30:51Z</dcterms:created>
  <dcterms:modified xsi:type="dcterms:W3CDTF">2017-03-02T02:30:51Z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