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305" r:id="rId3"/>
    <p:sldId id="306" r:id="rId4"/>
    <p:sldId id="308" r:id="rId5"/>
    <p:sldId id="309" r:id="rId6"/>
    <p:sldId id="310" r:id="rId7"/>
    <p:sldId id="257" r:id="rId8"/>
    <p:sldId id="314" r:id="rId9"/>
    <p:sldId id="315" r:id="rId10"/>
    <p:sldId id="318" r:id="rId11"/>
    <p:sldId id="319" r:id="rId12"/>
    <p:sldId id="259" r:id="rId13"/>
    <p:sldId id="320" r:id="rId14"/>
    <p:sldId id="321" r:id="rId15"/>
    <p:sldId id="323" r:id="rId16"/>
    <p:sldId id="313" r:id="rId17"/>
  </p:sldIdLst>
  <p:sldSz cx="9144000" cy="5143500" type="screen16x9"/>
  <p:notesSz cx="6858000" cy="9144000"/>
  <p:embeddedFontLst>
    <p:embeddedFont>
      <p:font typeface="Old Standard TT" panose="020B0604020202020204" charset="0"/>
      <p:regular r:id="rId19"/>
      <p:bold r:id="rId2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3C7E8E-4AAC-464F-9D80-0B41CD0DA5E6}">
  <a:tblStyle styleId="{213C7E8E-4AAC-464F-9D80-0B41CD0DA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248e58c2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248e58c2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384096b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384096b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07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384096b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384096b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3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08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1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7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6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6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8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64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38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06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384096b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384096b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2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27573" y="1480050"/>
            <a:ext cx="10999147" cy="2183400"/>
            <a:chOff x="-745100" y="1211803"/>
            <a:chExt cx="10999147" cy="2183400"/>
          </a:xfrm>
        </p:grpSpPr>
        <p:sp>
          <p:nvSpPr>
            <p:cNvPr id="10" name="Google Shape;10;p2"/>
            <p:cNvSpPr/>
            <p:nvPr/>
          </p:nvSpPr>
          <p:spPr>
            <a:xfrm>
              <a:off x="-745100" y="127938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>
              <a:off x="2836333" y="1604844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899950">
              <a:off x="6463100" y="1667576"/>
              <a:ext cx="3689208" cy="1271853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13;p2"/>
          <p:cNvCxnSpPr/>
          <p:nvPr/>
        </p:nvCxnSpPr>
        <p:spPr>
          <a:xfrm>
            <a:off x="2533050" y="3854338"/>
            <a:ext cx="4077900" cy="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681850"/>
            <a:ext cx="7704000" cy="1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0000" y="3215125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588250" y="73007"/>
            <a:ext cx="10320501" cy="4997486"/>
            <a:chOff x="-464250" y="93375"/>
            <a:chExt cx="10320501" cy="4997486"/>
          </a:xfrm>
        </p:grpSpPr>
        <p:sp>
          <p:nvSpPr>
            <p:cNvPr id="31" name="Google Shape;31;p4"/>
            <p:cNvSpPr/>
            <p:nvPr/>
          </p:nvSpPr>
          <p:spPr>
            <a:xfrm>
              <a:off x="-464250" y="93375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10800000">
              <a:off x="6166875" y="3818950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1902450" y="1773538"/>
            <a:ext cx="53391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720000" y="2917563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 rot="-5400000">
            <a:off x="5121832" y="3785596"/>
            <a:ext cx="868777" cy="1416509"/>
            <a:chOff x="-1644142" y="2405317"/>
            <a:chExt cx="868777" cy="1416509"/>
          </a:xfrm>
        </p:grpSpPr>
        <p:sp>
          <p:nvSpPr>
            <p:cNvPr id="59" name="Google Shape;59;p9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/>
          <p:nvPr/>
        </p:nvSpPr>
        <p:spPr>
          <a:xfrm>
            <a:off x="5884775" y="-6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847975" y="891218"/>
            <a:ext cx="30630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847975" y="2390600"/>
            <a:ext cx="306300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 rot="10800000">
            <a:off x="5918600" y="3273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93275" y="1247450"/>
            <a:ext cx="78306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 rot="1802385">
            <a:off x="-2271605" y="3033652"/>
            <a:ext cx="3689236" cy="127186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88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F6F8C"/>
              </a:buClr>
              <a:buSzPts val="2800"/>
              <a:buFont typeface="Roboto Slab"/>
              <a:buNone/>
              <a:defRPr sz="2800">
                <a:solidFill>
                  <a:srgbClr val="4F6F8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F8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>
            <a:off x="328947" y="2071200"/>
            <a:ext cx="85206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dirty="0">
                <a:solidFill>
                  <a:srgbClr val="FFFFFF"/>
                </a:solidFill>
              </a:rPr>
              <a:t>Pengantar </a:t>
            </a:r>
            <a:r>
              <a:rPr lang="id-ID" sz="4500" dirty="0">
                <a:solidFill>
                  <a:schemeClr val="accent4"/>
                </a:solidFill>
              </a:rPr>
              <a:t>Pengujian Perangkat Lunak</a:t>
            </a:r>
            <a:endParaRPr sz="4500" dirty="0">
              <a:solidFill>
                <a:schemeClr val="accent4"/>
              </a:solidFill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311700" y="4100506"/>
            <a:ext cx="85206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FFFFFF"/>
                </a:solidFill>
              </a:rPr>
              <a:t>S1 Informatika – Semester 6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ACB270-EA9C-43E5-96C6-C7658B9856F7}"/>
              </a:ext>
            </a:extLst>
          </p:cNvPr>
          <p:cNvGrpSpPr/>
          <p:nvPr/>
        </p:nvGrpSpPr>
        <p:grpSpPr>
          <a:xfrm>
            <a:off x="4176148" y="584894"/>
            <a:ext cx="791700" cy="791700"/>
            <a:chOff x="4176148" y="1121657"/>
            <a:chExt cx="791700" cy="791700"/>
          </a:xfrm>
        </p:grpSpPr>
        <p:grpSp>
          <p:nvGrpSpPr>
            <p:cNvPr id="277" name="Google Shape;277;p24"/>
            <p:cNvGrpSpPr/>
            <p:nvPr/>
          </p:nvGrpSpPr>
          <p:grpSpPr>
            <a:xfrm>
              <a:off x="4176148" y="1121657"/>
              <a:ext cx="791700" cy="791700"/>
              <a:chOff x="1105200" y="2323875"/>
              <a:chExt cx="791700" cy="791700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181400" y="2400075"/>
                <a:ext cx="639300" cy="639300"/>
              </a:xfrm>
              <a:prstGeom prst="ellipse">
                <a:avLst/>
              </a:prstGeom>
              <a:solidFill>
                <a:srgbClr val="EB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1105200" y="2323875"/>
                <a:ext cx="791700" cy="791700"/>
              </a:xfrm>
              <a:prstGeom prst="ellipse">
                <a:avLst/>
              </a:prstGeom>
              <a:noFill/>
              <a:ln w="28575" cap="flat" cmpd="sng">
                <a:solidFill>
                  <a:srgbClr val="A8BB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20520;p69">
              <a:extLst>
                <a:ext uri="{FF2B5EF4-FFF2-40B4-BE49-F238E27FC236}">
                  <a16:creationId xmlns:a16="http://schemas.microsoft.com/office/drawing/2014/main" id="{046EFAB7-9E30-4937-90F8-AFCD23E38FE6}"/>
                </a:ext>
              </a:extLst>
            </p:cNvPr>
            <p:cNvSpPr/>
            <p:nvPr/>
          </p:nvSpPr>
          <p:spPr>
            <a:xfrm>
              <a:off x="4389777" y="1335090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21;p69">
              <a:extLst>
                <a:ext uri="{FF2B5EF4-FFF2-40B4-BE49-F238E27FC236}">
                  <a16:creationId xmlns:a16="http://schemas.microsoft.com/office/drawing/2014/main" id="{A98B57D9-BC0E-4790-B347-27961C22E51E}"/>
                </a:ext>
              </a:extLst>
            </p:cNvPr>
            <p:cNvSpPr/>
            <p:nvPr/>
          </p:nvSpPr>
          <p:spPr>
            <a:xfrm>
              <a:off x="4446926" y="1413054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22;p69">
              <a:extLst>
                <a:ext uri="{FF2B5EF4-FFF2-40B4-BE49-F238E27FC236}">
                  <a16:creationId xmlns:a16="http://schemas.microsoft.com/office/drawing/2014/main" id="{C8616400-5911-48CF-948D-FC87353A958A}"/>
                </a:ext>
              </a:extLst>
            </p:cNvPr>
            <p:cNvSpPr/>
            <p:nvPr/>
          </p:nvSpPr>
          <p:spPr>
            <a:xfrm>
              <a:off x="4487795" y="1443699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23;p69">
              <a:extLst>
                <a:ext uri="{FF2B5EF4-FFF2-40B4-BE49-F238E27FC236}">
                  <a16:creationId xmlns:a16="http://schemas.microsoft.com/office/drawing/2014/main" id="{D8F7926C-BF56-454D-9143-8E817B1FB703}"/>
                </a:ext>
              </a:extLst>
            </p:cNvPr>
            <p:cNvSpPr/>
            <p:nvPr/>
          </p:nvSpPr>
          <p:spPr>
            <a:xfrm>
              <a:off x="4571814" y="1517127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24;p69">
              <a:extLst>
                <a:ext uri="{FF2B5EF4-FFF2-40B4-BE49-F238E27FC236}">
                  <a16:creationId xmlns:a16="http://schemas.microsoft.com/office/drawing/2014/main" id="{D2702208-82C1-4CDC-AE46-43CBDB0B68C9}"/>
                </a:ext>
              </a:extLst>
            </p:cNvPr>
            <p:cNvSpPr/>
            <p:nvPr/>
          </p:nvSpPr>
          <p:spPr>
            <a:xfrm>
              <a:off x="4602066" y="1562925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25;p69">
              <a:extLst>
                <a:ext uri="{FF2B5EF4-FFF2-40B4-BE49-F238E27FC236}">
                  <a16:creationId xmlns:a16="http://schemas.microsoft.com/office/drawing/2014/main" id="{6E769C71-5753-4AFB-8711-78CA62FDE520}"/>
                </a:ext>
              </a:extLst>
            </p:cNvPr>
            <p:cNvSpPr/>
            <p:nvPr/>
          </p:nvSpPr>
          <p:spPr>
            <a:xfrm>
              <a:off x="4626289" y="1581459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C5396-A7D2-4933-85C0-DC7026CC5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t="19738" r="31976" b="19293"/>
          <a:stretch/>
        </p:blipFill>
        <p:spPr>
          <a:xfrm>
            <a:off x="467785" y="1541288"/>
            <a:ext cx="3828241" cy="236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1018;p46">
            <a:extLst>
              <a:ext uri="{FF2B5EF4-FFF2-40B4-BE49-F238E27FC236}">
                <a16:creationId xmlns:a16="http://schemas.microsoft.com/office/drawing/2014/main" id="{A753EFA9-C46B-4843-941C-A947A62087E1}"/>
              </a:ext>
            </a:extLst>
          </p:cNvPr>
          <p:cNvSpPr txBox="1">
            <a:spLocks/>
          </p:cNvSpPr>
          <p:nvPr/>
        </p:nvSpPr>
        <p:spPr>
          <a:xfrm>
            <a:off x="4847975" y="891218"/>
            <a:ext cx="3063000" cy="1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8C"/>
              </a:buClr>
              <a:buSzPts val="2800"/>
              <a:buFont typeface="Roboto Slab"/>
              <a:buNone/>
              <a:defRPr sz="2800" b="0" i="0" u="none" strike="noStrike" cap="none">
                <a:solidFill>
                  <a:srgbClr val="4F6F8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b="0" i="1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id-ID" b="1"/>
              <a:t>Kecelakaan</a:t>
            </a:r>
            <a:endParaRPr lang="id-ID" b="1" dirty="0"/>
          </a:p>
        </p:txBody>
      </p:sp>
      <p:sp>
        <p:nvSpPr>
          <p:cNvPr id="8" name="Google Shape;1019;p46">
            <a:extLst>
              <a:ext uri="{FF2B5EF4-FFF2-40B4-BE49-F238E27FC236}">
                <a16:creationId xmlns:a16="http://schemas.microsoft.com/office/drawing/2014/main" id="{0E2CB77E-F1EE-4BA5-A65D-4C40D7EF3446}"/>
              </a:ext>
            </a:extLst>
          </p:cNvPr>
          <p:cNvSpPr txBox="1">
            <a:spLocks/>
          </p:cNvSpPr>
          <p:nvPr/>
        </p:nvSpPr>
        <p:spPr>
          <a:xfrm>
            <a:off x="4847974" y="2390600"/>
            <a:ext cx="3793066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Mesin terapi radiasi Therac-25 mengalami kerusakan dikarenakan software bug dan mengirimkan radiasi yang melebihi dosis kepada pasien. 3 orang meninggal dan 3 orang terluka.</a:t>
            </a:r>
          </a:p>
        </p:txBody>
      </p:sp>
    </p:spTree>
    <p:extLst>
      <p:ext uri="{BB962C8B-B14F-4D97-AF65-F5344CB8AC3E}">
        <p14:creationId xmlns:p14="http://schemas.microsoft.com/office/powerpoint/2010/main" val="125921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6"/>
          <p:cNvSpPr txBox="1">
            <a:spLocks noGrp="1"/>
          </p:cNvSpPr>
          <p:nvPr>
            <p:ph type="title"/>
          </p:nvPr>
        </p:nvSpPr>
        <p:spPr>
          <a:xfrm>
            <a:off x="4847975" y="891218"/>
            <a:ext cx="30630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Kerugian</a:t>
            </a:r>
            <a:endParaRPr b="1" dirty="0"/>
          </a:p>
        </p:txBody>
      </p:sp>
      <p:sp>
        <p:nvSpPr>
          <p:cNvPr id="1019" name="Google Shape;1019;p46"/>
          <p:cNvSpPr txBox="1">
            <a:spLocks noGrp="1"/>
          </p:cNvSpPr>
          <p:nvPr>
            <p:ph type="subTitle" idx="1"/>
          </p:nvPr>
        </p:nvSpPr>
        <p:spPr>
          <a:xfrm>
            <a:off x="4847975" y="2390600"/>
            <a:ext cx="2930070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Peluncuran satelit gagal dikarenakan software bug. Hal ini menyebabkan kerugian sebesar 1,2 milyar US Dollar.</a:t>
            </a: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9F84F-D969-4FFC-8E80-3D906395F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1" t="15346" r="37654" b="13288"/>
          <a:stretch/>
        </p:blipFill>
        <p:spPr>
          <a:xfrm>
            <a:off x="502959" y="1234885"/>
            <a:ext cx="3793067" cy="2677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525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body" idx="4294967295"/>
          </p:nvPr>
        </p:nvSpPr>
        <p:spPr>
          <a:xfrm>
            <a:off x="2049900" y="1785000"/>
            <a:ext cx="5044200" cy="15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Software bug berpotensi menghabiskan </a:t>
            </a:r>
            <a:r>
              <a:rPr lang="id-ID" sz="2000" dirty="0">
                <a:solidFill>
                  <a:srgbClr val="FFCE33"/>
                </a:solidFill>
              </a:rPr>
              <a:t>biaya penanganan yang banyak </a:t>
            </a:r>
            <a:r>
              <a:rPr lang="id-ID" sz="2000" dirty="0">
                <a:solidFill>
                  <a:srgbClr val="FFFFFF"/>
                </a:solidFill>
              </a:rPr>
              <a:t>atau bahkan </a:t>
            </a:r>
            <a:r>
              <a:rPr lang="id-ID" sz="2000" dirty="0">
                <a:solidFill>
                  <a:srgbClr val="FFCE33"/>
                </a:solidFill>
              </a:rPr>
              <a:t>hilangnya nyawa seseorang</a:t>
            </a:r>
            <a:r>
              <a:rPr lang="id-ID" sz="2000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1857428"/>
            <a:ext cx="7704000" cy="142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/>
              <a:t>Software Faults, </a:t>
            </a:r>
            <a:br>
              <a:rPr lang="id-ID" sz="3600" b="1" dirty="0"/>
            </a:br>
            <a:r>
              <a:rPr lang="id-ID" sz="3600" b="1" dirty="0"/>
              <a:t>Errors, and Failures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6835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Software Faults, Errors, and Failures</a:t>
            </a:r>
            <a:endParaRPr b="1" dirty="0"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4294967295"/>
          </p:nvPr>
        </p:nvSpPr>
        <p:spPr>
          <a:xfrm>
            <a:off x="738806" y="1164338"/>
            <a:ext cx="7329600" cy="3440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b="1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Software Fault</a:t>
            </a:r>
            <a:r>
              <a:rPr lang="id-ID" sz="1800" b="0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alasan dasar terjadinya kerusakan perangkat lunak (software malfunction) dan identik dengan istilah </a:t>
            </a:r>
            <a:r>
              <a:rPr lang="id-ID" sz="1800" b="0" i="1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bug</a:t>
            </a:r>
            <a:r>
              <a:rPr lang="id-ID" sz="1800" b="0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b="1" dirty="0">
                <a:solidFill>
                  <a:srgbClr val="595959"/>
                </a:solidFill>
                <a:latin typeface="Roboto Slab" panose="020B0604020202020204" charset="0"/>
                <a:ea typeface="Roboto Slab" panose="020B0604020202020204" charset="0"/>
              </a:rPr>
              <a:t>Software Error</a:t>
            </a:r>
            <a:r>
              <a:rPr lang="id-ID" sz="1800" dirty="0">
                <a:solidFill>
                  <a:srgbClr val="595959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id-ID" sz="1800" b="0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kesalahan yang mengacu pada perbedaan antara output aktual perangkat lunak dan keluaran yang diinginkan.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b="1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Software Failure</a:t>
            </a:r>
            <a:r>
              <a:rPr lang="id-ID" sz="1800" b="0" i="0" dirty="0">
                <a:solidFill>
                  <a:srgbClr val="59595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ketidakmampuan suatu sistem atau komponen untuk melakukan fungsi yang dibutuhkan sesuai dengan spesifikasinya. </a:t>
            </a:r>
            <a:endParaRPr lang="id-ID" sz="1800" b="0" i="0" dirty="0">
              <a:solidFill>
                <a:srgbClr val="292929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Contoh: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9CD8E-0D70-4638-B29D-69B90C70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79" y="1245672"/>
            <a:ext cx="5833842" cy="3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 idx="4294967295"/>
          </p:nvPr>
        </p:nvSpPr>
        <p:spPr>
          <a:xfrm>
            <a:off x="1690994" y="956675"/>
            <a:ext cx="57620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rgbClr val="FFFFFF"/>
                </a:solidFill>
              </a:rPr>
              <a:t>Kesimpulannya...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4294967295"/>
          </p:nvPr>
        </p:nvSpPr>
        <p:spPr>
          <a:xfrm>
            <a:off x="1393007" y="2122990"/>
            <a:ext cx="6357984" cy="89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Mengapa pengujian perangkat lunak itu penting adalah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b="1" dirty="0">
                <a:solidFill>
                  <a:srgbClr val="FFCE33"/>
                </a:solidFill>
              </a:rPr>
              <a:t>Silakan dijawab di Aktivitas #1</a:t>
            </a:r>
          </a:p>
        </p:txBody>
      </p:sp>
    </p:spTree>
    <p:extLst>
      <p:ext uri="{BB962C8B-B14F-4D97-AF65-F5344CB8AC3E}">
        <p14:creationId xmlns:p14="http://schemas.microsoft.com/office/powerpoint/2010/main" val="30072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1857428"/>
            <a:ext cx="7704000" cy="142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/>
              <a:t>Apa itu Pengujian </a:t>
            </a:r>
            <a:br>
              <a:rPr lang="id-ID" sz="3600" b="1" dirty="0"/>
            </a:br>
            <a:r>
              <a:rPr lang="id-ID" sz="3600" b="1" dirty="0"/>
              <a:t>Perangkat Lunak?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3368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body" idx="4294967295"/>
          </p:nvPr>
        </p:nvSpPr>
        <p:spPr>
          <a:xfrm>
            <a:off x="2049900" y="1785000"/>
            <a:ext cx="5044200" cy="15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Pengujian perangkat lunak adalah proses untuk menemukan kesalahan yang dibuat secara tidak sengaja saat perangkat lunak tersebut dirancang dan dibangun. 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- Pressman</a:t>
            </a:r>
            <a:endParaRPr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0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body" idx="4294967295"/>
          </p:nvPr>
        </p:nvSpPr>
        <p:spPr>
          <a:xfrm>
            <a:off x="2049900" y="1567716"/>
            <a:ext cx="5044200" cy="2008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Pengujian perangkat lunak mencakup serangkaian aktivitas yang bertujuan untuk menemukan kesalahan pada perangkat lunak sehingga dapat diperbaiki sebelum produk dirilis ke pengguna akhir.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-Guru99</a:t>
            </a:r>
            <a:endParaRPr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body" idx="4294967295"/>
          </p:nvPr>
        </p:nvSpPr>
        <p:spPr>
          <a:xfrm>
            <a:off x="1826460" y="1948839"/>
            <a:ext cx="5491078" cy="124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rgbClr val="FFFFFF"/>
                </a:solidFill>
              </a:rPr>
              <a:t>Pengujian perangkat lunak merupakan aktivitas untuk memastikan suatu perangkat lunak itu bebas dari kerusakan </a:t>
            </a:r>
            <a:r>
              <a:rPr lang="id-ID" sz="2000" i="1" dirty="0">
                <a:solidFill>
                  <a:srgbClr val="FFCE33"/>
                </a:solidFill>
              </a:rPr>
              <a:t>(defect free)</a:t>
            </a:r>
            <a:endParaRPr sz="2000" i="1" dirty="0">
              <a:solidFill>
                <a:srgbClr val="FFCE33"/>
              </a:solidFill>
            </a:endParaRPr>
          </a:p>
        </p:txBody>
      </p:sp>
      <p:sp>
        <p:nvSpPr>
          <p:cNvPr id="3" name="Google Shape;291;p25">
            <a:extLst>
              <a:ext uri="{FF2B5EF4-FFF2-40B4-BE49-F238E27FC236}">
                <a16:creationId xmlns:a16="http://schemas.microsoft.com/office/drawing/2014/main" id="{23F5B044-4BB2-4248-88A8-5E0FCDA9054A}"/>
              </a:ext>
            </a:extLst>
          </p:cNvPr>
          <p:cNvSpPr txBox="1">
            <a:spLocks/>
          </p:cNvSpPr>
          <p:nvPr/>
        </p:nvSpPr>
        <p:spPr>
          <a:xfrm>
            <a:off x="719999" y="1191219"/>
            <a:ext cx="7704000" cy="75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ld Standard TT"/>
              <a:buNone/>
              <a:defRPr sz="3200" b="0" i="1" u="none" strike="noStrike" cap="non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id-ID" sz="3600" b="1" dirty="0">
                <a:solidFill>
                  <a:srgbClr val="FFCE33"/>
                </a:solidFill>
              </a:rPr>
              <a:t>Jadi ...</a:t>
            </a:r>
            <a:endParaRPr lang="fi-FI" sz="3600" b="1" dirty="0">
              <a:solidFill>
                <a:srgbClr val="FFC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1857428"/>
            <a:ext cx="7704000" cy="142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/>
              <a:t>Mengapa Pengujian </a:t>
            </a:r>
            <a:br>
              <a:rPr lang="id-ID" sz="3600" b="1" dirty="0"/>
            </a:br>
            <a:r>
              <a:rPr lang="id-ID" sz="3600" b="1" dirty="0"/>
              <a:t>Perangkat Lunak itu penting?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252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Pengujian Perangkat Lunak di Abad 21</a:t>
            </a:r>
            <a:endParaRPr b="1" dirty="0"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4294967295"/>
          </p:nvPr>
        </p:nvSpPr>
        <p:spPr>
          <a:xfrm>
            <a:off x="738806" y="1164338"/>
            <a:ext cx="7329600" cy="3440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Perangkat lunak menentukan suatu perilaku (behavior)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Sekarang ini, software market: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Jauh lebih besar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Lebih kompetitif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 lebih banyak pengguna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id-ID" sz="1800" dirty="0"/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800" dirty="0"/>
              <a:t>Embedded Control Application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Pesawat terbang, kereta api cepat, jam tangan, remote, oven, vacuum cleaner, rice cooker, oven, mesin cuci, dsb</a:t>
            </a:r>
            <a:b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1857428"/>
            <a:ext cx="7704000" cy="142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/>
              <a:t>Apa akibat mengesampingkan pengujian perangkat lunak?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384188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6"/>
          <p:cNvSpPr txBox="1">
            <a:spLocks noGrp="1"/>
          </p:cNvSpPr>
          <p:nvPr>
            <p:ph type="title"/>
          </p:nvPr>
        </p:nvSpPr>
        <p:spPr>
          <a:xfrm>
            <a:off x="4847975" y="891218"/>
            <a:ext cx="30630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Kecelakaan</a:t>
            </a:r>
            <a:endParaRPr b="1" dirty="0"/>
          </a:p>
        </p:txBody>
      </p:sp>
      <p:sp>
        <p:nvSpPr>
          <p:cNvPr id="1019" name="Google Shape;1019;p46"/>
          <p:cNvSpPr txBox="1">
            <a:spLocks noGrp="1"/>
          </p:cNvSpPr>
          <p:nvPr>
            <p:ph type="subTitle" idx="1"/>
          </p:nvPr>
        </p:nvSpPr>
        <p:spPr>
          <a:xfrm>
            <a:off x="4847974" y="2390600"/>
            <a:ext cx="3426781" cy="1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Gambar disamping merupakan pesawat China Airlines, Airbus A300. Mengalami kecelakaan yang disebabkan oleh </a:t>
            </a:r>
            <a:r>
              <a:rPr lang="id-ID" sz="1600" i="1" dirty="0"/>
              <a:t>software bug</a:t>
            </a:r>
            <a:r>
              <a:rPr lang="id-ID" sz="1600" dirty="0"/>
              <a:t>.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9D773-9031-4C55-B536-0B6CF5F22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62" r="17454" b="7344"/>
          <a:stretch/>
        </p:blipFill>
        <p:spPr>
          <a:xfrm>
            <a:off x="502960" y="872584"/>
            <a:ext cx="3793066" cy="3036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7883667"/>
      </p:ext>
    </p:extLst>
  </p:cSld>
  <p:clrMapOvr>
    <a:masterClrMapping/>
  </p:clrMapOvr>
</p:sld>
</file>

<file path=ppt/theme/theme1.xml><?xml version="1.0" encoding="utf-8"?>
<a:theme xmlns:a="http://schemas.openxmlformats.org/drawingml/2006/main" name="Immunology Clinical Case by Slides Go">
  <a:themeElements>
    <a:clrScheme name="Simple Light">
      <a:dk1>
        <a:srgbClr val="000000"/>
      </a:dk1>
      <a:lt1>
        <a:srgbClr val="FFFFFF"/>
      </a:lt1>
      <a:dk2>
        <a:srgbClr val="44637F"/>
      </a:dk2>
      <a:lt2>
        <a:srgbClr val="EBF2F2"/>
      </a:lt2>
      <a:accent1>
        <a:srgbClr val="4F6F8C"/>
      </a:accent1>
      <a:accent2>
        <a:srgbClr val="495F8C"/>
      </a:accent2>
      <a:accent3>
        <a:srgbClr val="A1B2C2"/>
      </a:accent3>
      <a:accent4>
        <a:srgbClr val="A8BBBF"/>
      </a:accent4>
      <a:accent5>
        <a:srgbClr val="CFDAE2"/>
      </a:accent5>
      <a:accent6>
        <a:srgbClr val="ECF0F3"/>
      </a:accent6>
      <a:hlink>
        <a:srgbClr val="4F6F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324</Words>
  <Application>Microsoft Office PowerPoint</Application>
  <PresentationFormat>On-screen Show (16:9)</PresentationFormat>
  <Paragraphs>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Roboto Slab</vt:lpstr>
      <vt:lpstr>Old Standard TT</vt:lpstr>
      <vt:lpstr>Roboto</vt:lpstr>
      <vt:lpstr>Immunology Clinical Case by Slides Go</vt:lpstr>
      <vt:lpstr>Pengantar Pengujian Perangkat Lunak</vt:lpstr>
      <vt:lpstr>Apa itu Pengujian  Perangkat Lunak?</vt:lpstr>
      <vt:lpstr>PowerPoint Presentation</vt:lpstr>
      <vt:lpstr>PowerPoint Presentation</vt:lpstr>
      <vt:lpstr>PowerPoint Presentation</vt:lpstr>
      <vt:lpstr>Mengapa Pengujian  Perangkat Lunak itu penting?</vt:lpstr>
      <vt:lpstr>Pengujian Perangkat Lunak di Abad 21</vt:lpstr>
      <vt:lpstr>Apa akibat mengesampingkan pengujian perangkat lunak?</vt:lpstr>
      <vt:lpstr>Kecelakaan</vt:lpstr>
      <vt:lpstr>PowerPoint Presentation</vt:lpstr>
      <vt:lpstr>Kerugian</vt:lpstr>
      <vt:lpstr>PowerPoint Presentation</vt:lpstr>
      <vt:lpstr>Software Faults,  Errors, and Failures</vt:lpstr>
      <vt:lpstr>Software Faults, Errors, and Failures</vt:lpstr>
      <vt:lpstr>Contoh:</vt:lpstr>
      <vt:lpstr>Kesimpulannya...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Immunology Clinical Case</dc:title>
  <cp:lastModifiedBy>KK</cp:lastModifiedBy>
  <cp:revision>67</cp:revision>
  <dcterms:modified xsi:type="dcterms:W3CDTF">2022-01-31T05:49:50Z</dcterms:modified>
</cp:coreProperties>
</file>