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88" r:id="rId5"/>
    <p:sldId id="289" r:id="rId6"/>
    <p:sldId id="278" r:id="rId7"/>
    <p:sldId id="292" r:id="rId8"/>
    <p:sldId id="294" r:id="rId9"/>
    <p:sldId id="297" r:id="rId10"/>
    <p:sldId id="295" r:id="rId11"/>
    <p:sldId id="298" r:id="rId12"/>
    <p:sldId id="299" r:id="rId13"/>
    <p:sldId id="300" r:id="rId14"/>
    <p:sldId id="301" r:id="rId15"/>
    <p:sldId id="285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 autoAdjust="0"/>
    <p:restoredTop sz="94322" autoAdjust="0"/>
  </p:normalViewPr>
  <p:slideViewPr>
    <p:cSldViewPr snapToGrid="0" showGuides="1">
      <p:cViewPr varScale="1">
        <p:scale>
          <a:sx n="181" d="100"/>
          <a:sy n="181" d="100"/>
        </p:scale>
        <p:origin x="192" y="22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22/04/20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22/04/20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51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907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69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499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82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(io questa slide la toglierei, tanto è inutile ripetere sempre la stessa roba… La parte relativa alla java </a:t>
            </a:r>
            <a:r>
              <a:rPr lang="it-IT" dirty="0" err="1"/>
              <a:t>app</a:t>
            </a:r>
            <a:r>
              <a:rPr lang="it-IT" dirty="0"/>
              <a:t> la metterei direttamente nella slide 6 o in una successiva. </a:t>
            </a:r>
            <a:r>
              <a:rPr lang="it-IT" dirty="0" err="1"/>
              <a:t>Stesas</a:t>
            </a:r>
            <a:r>
              <a:rPr lang="it-IT" dirty="0"/>
              <a:t> cosa per le funzionalità della </a:t>
            </a:r>
            <a:r>
              <a:rPr lang="it-IT" dirty="0" err="1"/>
              <a:t>dashboard</a:t>
            </a:r>
            <a:r>
              <a:rPr lang="it-IT" dirty="0"/>
              <a:t> che ho </a:t>
            </a:r>
            <a:r>
              <a:rPr lang="it-IT" dirty="0" err="1"/>
              <a:t>emsso</a:t>
            </a:r>
            <a:r>
              <a:rPr lang="it-IT" dirty="0"/>
              <a:t> nella slide 8)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64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43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93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22/04/20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9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1368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b="1" dirty="0" err="1">
                <a:solidFill>
                  <a:schemeClr val="accent4"/>
                </a:solidFill>
              </a:rPr>
              <a:t>Concurrent</a:t>
            </a:r>
            <a:r>
              <a:rPr lang="it-IT" sz="3600" b="1" dirty="0">
                <a:solidFill>
                  <a:schemeClr val="accent4"/>
                </a:solidFill>
              </a:rPr>
              <a:t> and </a:t>
            </a:r>
            <a:r>
              <a:rPr lang="it-IT" sz="3600" b="1" dirty="0" err="1">
                <a:solidFill>
                  <a:schemeClr val="accent4"/>
                </a:solidFill>
              </a:rPr>
              <a:t>distributed</a:t>
            </a:r>
            <a:r>
              <a:rPr lang="it-IT" sz="3600" b="1" dirty="0">
                <a:solidFill>
                  <a:schemeClr val="accent4"/>
                </a:solidFill>
              </a:rPr>
              <a:t> Systems  </a:t>
            </a:r>
            <a:r>
              <a:rPr lang="it-IT" sz="3600" dirty="0">
                <a:solidFill>
                  <a:schemeClr val="accent4"/>
                </a:solidFill>
              </a:rPr>
              <a:t>AY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45118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0" y="6131185"/>
            <a:ext cx="12192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>
                <a:solidFill>
                  <a:schemeClr val="bg1"/>
                </a:solidFill>
              </a:rPr>
              <a:t>Filippo Scotto</a:t>
            </a:r>
          </a:p>
          <a:p>
            <a:r>
              <a:rPr lang="it-IT" sz="1800" b="1" dirty="0">
                <a:solidFill>
                  <a:schemeClr val="bg1"/>
                </a:solidFill>
              </a:rPr>
              <a:t> Luigi Treccozzi</a:t>
            </a:r>
            <a:endParaRPr lang="it-IT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Global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Operatively</a:t>
            </a:r>
            <a:r>
              <a:rPr lang="it-IT" dirty="0"/>
              <a:t>, 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global </a:t>
            </a:r>
            <a:r>
              <a:rPr lang="it-IT" b="1" dirty="0" err="1"/>
              <a:t>statistics</a:t>
            </a:r>
            <a:r>
              <a:rPr lang="it-IT" dirty="0"/>
              <a:t> of the </a:t>
            </a:r>
            <a:r>
              <a:rPr lang="it-IT" dirty="0" err="1"/>
              <a:t>attack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488D41D-64CA-AE4B-A8BD-E859916B9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785"/>
          <a:stretch/>
        </p:blipFill>
        <p:spPr>
          <a:xfrm>
            <a:off x="2606521" y="910696"/>
            <a:ext cx="7016699" cy="4517274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4D1BAC-C736-7645-A931-DE23ABE2155B}"/>
              </a:ext>
            </a:extLst>
          </p:cNvPr>
          <p:cNvSpPr txBox="1"/>
          <p:nvPr/>
        </p:nvSpPr>
        <p:spPr>
          <a:xfrm>
            <a:off x="345529" y="3324215"/>
            <a:ext cx="191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Graph</a:t>
            </a:r>
            <a:r>
              <a:rPr lang="it-IT" sz="1400" dirty="0"/>
              <a:t> of the </a:t>
            </a:r>
            <a:r>
              <a:rPr lang="it-IT" sz="1400" dirty="0" err="1"/>
              <a:t>number</a:t>
            </a:r>
            <a:r>
              <a:rPr lang="it-IT" sz="1400" dirty="0"/>
              <a:t> of</a:t>
            </a:r>
          </a:p>
          <a:p>
            <a:pPr algn="ctr"/>
            <a:r>
              <a:rPr lang="it-IT" sz="1400" dirty="0" err="1"/>
              <a:t>Inspected</a:t>
            </a:r>
            <a:r>
              <a:rPr lang="it-IT" sz="1400" dirty="0"/>
              <a:t> </a:t>
            </a:r>
            <a:r>
              <a:rPr lang="it-IT" sz="1400" dirty="0" err="1"/>
              <a:t>plaintext</a:t>
            </a:r>
            <a:endParaRPr lang="it-IT" sz="1400" dirty="0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4962C51A-A087-9141-ADDC-2A0A16B75075}"/>
              </a:ext>
            </a:extLst>
          </p:cNvPr>
          <p:cNvSpPr/>
          <p:nvPr/>
        </p:nvSpPr>
        <p:spPr>
          <a:xfrm rot="20729621">
            <a:off x="1912860" y="3004189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FDE43A-827C-6947-BDB6-367B93ACDAB6}"/>
              </a:ext>
            </a:extLst>
          </p:cNvPr>
          <p:cNvSpPr txBox="1"/>
          <p:nvPr/>
        </p:nvSpPr>
        <p:spPr>
          <a:xfrm>
            <a:off x="723205" y="1892531"/>
            <a:ext cx="136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Overall</a:t>
            </a:r>
            <a:r>
              <a:rPr lang="it-IT" sz="1400" dirty="0"/>
              <a:t> progress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5596F697-DF6E-F043-9772-A98AE62DD373}"/>
              </a:ext>
            </a:extLst>
          </p:cNvPr>
          <p:cNvSpPr/>
          <p:nvPr/>
        </p:nvSpPr>
        <p:spPr>
          <a:xfrm rot="20729621">
            <a:off x="1716917" y="1570423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96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b="1" dirty="0" err="1"/>
              <a:t>statistics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bucket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EA0217-4451-F64E-95FD-7233AE6B43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194" b="3277"/>
          <a:stretch/>
        </p:blipFill>
        <p:spPr>
          <a:xfrm>
            <a:off x="2658292" y="1148572"/>
            <a:ext cx="7003584" cy="358261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282977" y="2410531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Info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user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and last </a:t>
            </a:r>
            <a:r>
              <a:rPr lang="it-IT" sz="1400" dirty="0" err="1"/>
              <a:t>heartbeat</a:t>
            </a:r>
            <a:endParaRPr lang="it-IT" sz="14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1703855" y="2090505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09F274-5009-3B48-8A9E-709DF2996ACD}"/>
              </a:ext>
            </a:extLst>
          </p:cNvPr>
          <p:cNvSpPr txBox="1"/>
          <p:nvPr/>
        </p:nvSpPr>
        <p:spPr>
          <a:xfrm>
            <a:off x="425180" y="3821132"/>
            <a:ext cx="2117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Heatmap</a:t>
            </a:r>
            <a:r>
              <a:rPr lang="it-IT" sz="1200" dirty="0"/>
              <a:t> of the </a:t>
            </a:r>
            <a:r>
              <a:rPr lang="it-IT" sz="1200" dirty="0" err="1"/>
              <a:t>buckets</a:t>
            </a:r>
            <a:r>
              <a:rPr lang="it-IT" sz="1200" dirty="0"/>
              <a:t>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 err="1"/>
              <a:t>Red</a:t>
            </a:r>
            <a:r>
              <a:rPr lang="it-IT" sz="1200" dirty="0"/>
              <a:t>: </a:t>
            </a:r>
            <a:r>
              <a:rPr lang="it-IT" sz="1200" dirty="0" err="1"/>
              <a:t>low</a:t>
            </a:r>
            <a:r>
              <a:rPr lang="it-IT" sz="1200" dirty="0"/>
              <a:t>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/>
              <a:t>Yellow</a:t>
            </a:r>
            <a:r>
              <a:rPr lang="it-IT" sz="1200" dirty="0"/>
              <a:t>: Medium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/>
              <a:t>Green</a:t>
            </a:r>
            <a:r>
              <a:rPr lang="it-IT" sz="1200" dirty="0"/>
              <a:t>: High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 err="1"/>
              <a:t>Gray</a:t>
            </a:r>
            <a:r>
              <a:rPr lang="it-IT" sz="1200" dirty="0"/>
              <a:t>: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allocated</a:t>
            </a:r>
            <a:endParaRPr lang="it-IT" sz="1200" dirty="0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207A981A-2B05-514A-AA62-7A4DE152B588}"/>
              </a:ext>
            </a:extLst>
          </p:cNvPr>
          <p:cNvSpPr/>
          <p:nvPr/>
        </p:nvSpPr>
        <p:spPr>
          <a:xfrm rot="20729621">
            <a:off x="1703854" y="3444347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8764E1AA-CFD9-9141-A03D-CE3B85F6BDBC}"/>
              </a:ext>
            </a:extLst>
          </p:cNvPr>
          <p:cNvSpPr/>
          <p:nvPr/>
        </p:nvSpPr>
        <p:spPr>
          <a:xfrm rot="20729621" flipH="1">
            <a:off x="8978381" y="3151698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BE26EC-0FEF-274B-BBC9-DCDFF84B2740}"/>
              </a:ext>
            </a:extLst>
          </p:cNvPr>
          <p:cNvSpPr txBox="1"/>
          <p:nvPr/>
        </p:nvSpPr>
        <p:spPr>
          <a:xfrm>
            <a:off x="9979074" y="3159223"/>
            <a:ext cx="12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Bucket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  <a:p>
            <a:pPr algn="ctr"/>
            <a:r>
              <a:rPr lang="it-IT" sz="1200" dirty="0"/>
              <a:t>chart</a:t>
            </a: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783D49A2-F692-FB4E-B2FE-EF9A17C1EEC5}"/>
              </a:ext>
            </a:extLst>
          </p:cNvPr>
          <p:cNvSpPr/>
          <p:nvPr/>
        </p:nvSpPr>
        <p:spPr>
          <a:xfrm rot="20729621" flipH="1">
            <a:off x="8978381" y="1546263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4320D85-6AF1-1A44-89CD-61ABBB022CE2}"/>
              </a:ext>
            </a:extLst>
          </p:cNvPr>
          <p:cNvSpPr txBox="1"/>
          <p:nvPr/>
        </p:nvSpPr>
        <p:spPr>
          <a:xfrm>
            <a:off x="9979074" y="1574357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Progress for </a:t>
            </a:r>
            <a:r>
              <a:rPr lang="it-IT" sz="1200" dirty="0" err="1"/>
              <a:t>bucket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8320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270661" y="3421311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53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statistics</a:t>
            </a:r>
            <a:r>
              <a:rPr lang="it-IT" sz="2400" dirty="0"/>
              <a:t> are </a:t>
            </a:r>
            <a:r>
              <a:rPr lang="it-IT" sz="2400" b="1" dirty="0" err="1"/>
              <a:t>periodically</a:t>
            </a:r>
            <a:r>
              <a:rPr lang="it-IT" sz="2400" b="1" dirty="0"/>
              <a:t> </a:t>
            </a:r>
            <a:r>
              <a:rPr lang="it-IT" sz="2400" b="1" dirty="0" err="1"/>
              <a:t>pushed</a:t>
            </a:r>
            <a:r>
              <a:rPr lang="it-IT" sz="2400" dirty="0"/>
              <a:t> from the RMI Server (via a </a:t>
            </a:r>
            <a:r>
              <a:rPr lang="it-IT" sz="2400" dirty="0" err="1"/>
              <a:t>dedicated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) </a:t>
            </a:r>
            <a:r>
              <a:rPr lang="it-IT" sz="2400" dirty="0" err="1"/>
              <a:t>using</a:t>
            </a:r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b="1" dirty="0" err="1"/>
              <a:t>NotifyEndpoint</a:t>
            </a:r>
            <a:r>
              <a:rPr lang="it-IT" sz="2400" dirty="0"/>
              <a:t>. The state in the </a:t>
            </a:r>
            <a:r>
              <a:rPr lang="it-IT" sz="2400" b="1" dirty="0" err="1"/>
              <a:t>context</a:t>
            </a:r>
            <a:r>
              <a:rPr lang="it-IT" sz="2400" dirty="0"/>
              <a:t> of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modified</a:t>
            </a:r>
            <a:r>
              <a:rPr lang="it-IT" sz="2400" dirty="0"/>
              <a:t> and the </a:t>
            </a:r>
          </a:p>
          <a:p>
            <a:r>
              <a:rPr lang="it-IT" sz="2400" dirty="0" err="1"/>
              <a:t>updates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eventually</a:t>
            </a:r>
            <a:r>
              <a:rPr lang="it-IT" sz="2400" dirty="0"/>
              <a:t> </a:t>
            </a:r>
            <a:r>
              <a:rPr lang="it-IT" sz="2400" dirty="0" err="1"/>
              <a:t>propagated</a:t>
            </a:r>
            <a:r>
              <a:rPr lang="it-IT" sz="2400" dirty="0"/>
              <a:t> to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b="1" dirty="0" err="1"/>
              <a:t>AttackStatusEndpoint</a:t>
            </a:r>
            <a:r>
              <a:rPr lang="it-IT" sz="2400" dirty="0"/>
              <a:t>.</a:t>
            </a:r>
            <a:endParaRPr lang="it-IT" sz="24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270661" y="3513644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…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978320" y="4341345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6" y="4120991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NotifyEndPoint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ccia destra 22">
            <a:extLst>
              <a:ext uri="{FF2B5EF4-FFF2-40B4-BE49-F238E27FC236}">
                <a16:creationId xmlns:a16="http://schemas.microsoft.com/office/drawing/2014/main" id="{FAFF2CE4-A70C-D040-A0CC-48EE985CAF2B}"/>
              </a:ext>
            </a:extLst>
          </p:cNvPr>
          <p:cNvSpPr/>
          <p:nvPr/>
        </p:nvSpPr>
        <p:spPr>
          <a:xfrm flipH="1">
            <a:off x="7570876" y="3607240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1D55806-E8A1-A547-A91D-D4BDB2F827E2}"/>
              </a:ext>
            </a:extLst>
          </p:cNvPr>
          <p:cNvSpPr/>
          <p:nvPr/>
        </p:nvSpPr>
        <p:spPr>
          <a:xfrm>
            <a:off x="7532288" y="259800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6330978-1FA0-144B-9E64-926CF57B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43" y="3297683"/>
            <a:ext cx="357596" cy="25721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E9FD0C-3E25-F542-A882-7E09F80737F0}"/>
              </a:ext>
            </a:extLst>
          </p:cNvPr>
          <p:cNvSpPr txBox="1"/>
          <p:nvPr/>
        </p:nvSpPr>
        <p:spPr>
          <a:xfrm>
            <a:off x="7570876" y="2642857"/>
            <a:ext cx="13933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[’STATS’,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 … }]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69355EA5-50D7-114A-87BD-AF8B8E196023}"/>
              </a:ext>
            </a:extLst>
          </p:cNvPr>
          <p:cNvSpPr/>
          <p:nvPr/>
        </p:nvSpPr>
        <p:spPr>
          <a:xfrm>
            <a:off x="4976155" y="4360197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AttackStatusEndpoint</a:t>
            </a:r>
            <a:endParaRPr lang="it-IT" sz="1600" b="1" dirty="0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EFD292D-7874-094B-BF3F-259E6F6809F1}"/>
              </a:ext>
            </a:extLst>
          </p:cNvPr>
          <p:cNvSpPr/>
          <p:nvPr/>
        </p:nvSpPr>
        <p:spPr>
          <a:xfrm flipH="1">
            <a:off x="3355434" y="4453793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F24EED6-247B-C346-866C-1E4730593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33FBAC8F-4654-764E-A972-C25F065BA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0"/>
          <a:stretch/>
        </p:blipFill>
        <p:spPr>
          <a:xfrm>
            <a:off x="3005874" y="1613059"/>
            <a:ext cx="5981372" cy="1698639"/>
          </a:xfrm>
          <a:prstGeom prst="rect">
            <a:avLst/>
          </a:prstGeom>
        </p:spPr>
      </p:pic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b="1" dirty="0" err="1"/>
              <a:t>revoke</a:t>
            </a:r>
            <a:r>
              <a:rPr lang="it-IT" dirty="0"/>
              <a:t> a </a:t>
            </a:r>
            <a:r>
              <a:rPr lang="it-IT" dirty="0" err="1"/>
              <a:t>bucket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to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user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1289003" y="2749004"/>
            <a:ext cx="1247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Revoke</a:t>
            </a:r>
            <a:r>
              <a:rPr lang="it-IT" sz="1400" dirty="0"/>
              <a:t> Button</a:t>
            </a: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2003046" y="2670554"/>
            <a:ext cx="1282018" cy="883250"/>
          </a:xfrm>
          <a:prstGeom prst="arc">
            <a:avLst>
              <a:gd name="adj1" fmla="val 14390032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E0C91C8-64DA-B742-9F02-9BF341B41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39504A95-3A16-374C-A012-92E159488077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882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Revoking</a:t>
            </a:r>
            <a:r>
              <a:rPr lang="it-IT" sz="2400" dirty="0"/>
              <a:t> a </a:t>
            </a:r>
            <a:r>
              <a:rPr lang="it-IT" sz="2400" dirty="0" err="1"/>
              <a:t>bucket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much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from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:</a:t>
            </a:r>
            <a:endParaRPr lang="it-IT" sz="2400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12705AAB-DA9D-6148-A486-41A2B4C6E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9D5433-6602-1C48-A6FC-761443CA6420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‘id’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33F67209-5A38-9D48-8C2A-CC6CE52C25AA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9A000681-4A3F-2045-A12C-6FF4691D0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F989C68-E706-1E46-95D6-B43D95639E2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RevokeBucketEndPoint</a:t>
            </a:r>
            <a:endParaRPr lang="it-IT" sz="1600" b="1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979D2CD1-6320-0640-B1C7-9BE4B8A6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ccia destra 43">
            <a:extLst>
              <a:ext uri="{FF2B5EF4-FFF2-40B4-BE49-F238E27FC236}">
                <a16:creationId xmlns:a16="http://schemas.microsoft.com/office/drawing/2014/main" id="{A9324147-218A-0C46-B9AD-86471751785A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2FC4352-1415-0A42-B715-83DB14247BD8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46" name="Freccia destra 45">
            <a:extLst>
              <a:ext uri="{FF2B5EF4-FFF2-40B4-BE49-F238E27FC236}">
                <a16:creationId xmlns:a16="http://schemas.microsoft.com/office/drawing/2014/main" id="{293A7C88-A4A3-2C42-9BF7-33FEF6E27B3B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0D1D1C3-0579-CF4D-BB82-E5B09E3C8493}"/>
              </a:ext>
            </a:extLst>
          </p:cNvPr>
          <p:cNvSpPr txBox="1"/>
          <p:nvPr/>
        </p:nvSpPr>
        <p:spPr>
          <a:xfrm>
            <a:off x="7608663" y="3298195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leave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98F0226-B4B5-F846-9569-A3109FCA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1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TECHNOLOGIES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an </a:t>
            </a:r>
            <a:r>
              <a:rPr lang="it-IT" sz="2800" dirty="0" err="1"/>
              <a:t>attack</a:t>
            </a:r>
            <a:r>
              <a:rPr lang="it-IT" sz="2800" dirty="0"/>
              <a:t> on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provides an </a:t>
            </a:r>
            <a:r>
              <a:rPr lang="en-GB" sz="2800" b="1" dirty="0"/>
              <a:t>interface</a:t>
            </a:r>
            <a:r>
              <a:rPr lang="en-GB" sz="2800" dirty="0"/>
              <a:t>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administrator can </a:t>
            </a:r>
            <a:r>
              <a:rPr lang="en-GB" sz="2800" b="1" dirty="0"/>
              <a:t>plan the attack </a:t>
            </a:r>
            <a:r>
              <a:rPr lang="en-GB" sz="2800" dirty="0"/>
              <a:t>and see the </a:t>
            </a:r>
            <a:r>
              <a:rPr lang="en-GB" sz="2800" b="1" dirty="0"/>
              <a:t>attack progress</a:t>
            </a:r>
            <a:r>
              <a:rPr lang="en-GB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the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providing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Worker(s):</a:t>
            </a:r>
            <a:r>
              <a:rPr lang="en-GB" sz="2800" dirty="0"/>
              <a:t> Users that want to join the attack. Through GUI they are requested to provide a username. Upon registering they are given a bucket, that is, a set of plaintexts to </a:t>
            </a:r>
            <a:r>
              <a:rPr lang="en-GB" sz="2800" dirty="0" err="1"/>
              <a:t>analyze</a:t>
            </a:r>
            <a:r>
              <a:rPr lang="en-GB" sz="2800" dirty="0"/>
              <a:t>. By </a:t>
            </a:r>
            <a:r>
              <a:rPr lang="en-GB" sz="2800" i="1" dirty="0" err="1"/>
              <a:t>Analyze</a:t>
            </a:r>
            <a:r>
              <a:rPr lang="en-GB" sz="2800" i="1" dirty="0"/>
              <a:t> a bucket</a:t>
            </a:r>
            <a:r>
              <a:rPr lang="en-GB" sz="2800" dirty="0"/>
              <a:t> we mean that a user compute the hash function of all the plaintexts in the bucket that has been assigned in order to find a match with the hash provided by administrator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Technologies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255501"/>
            <a:ext cx="615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75" y="91069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6" y="3281916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03" y="3083595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415783" y="1101117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" y="936683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8EFFD16A-A767-094D-A85B-35F5819C6BE0}"/>
              </a:ext>
            </a:extLst>
          </p:cNvPr>
          <p:cNvSpPr/>
          <p:nvPr/>
        </p:nvSpPr>
        <p:spPr>
          <a:xfrm>
            <a:off x="1679060" y="1802257"/>
            <a:ext cx="7532287" cy="4014652"/>
          </a:xfrm>
          <a:prstGeom prst="roundRect">
            <a:avLst>
              <a:gd name="adj" fmla="val 5172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and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WebServer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6DB882-57F8-0748-92FF-F7582C44D65A}"/>
              </a:ext>
            </a:extLst>
          </p:cNvPr>
          <p:cNvSpPr txBox="1"/>
          <p:nvPr/>
        </p:nvSpPr>
        <p:spPr>
          <a:xfrm>
            <a:off x="306977" y="866842"/>
            <a:ext cx="981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Here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presented</a:t>
            </a:r>
            <a:r>
              <a:rPr lang="it-IT" sz="2400" dirty="0"/>
              <a:t> the </a:t>
            </a:r>
            <a:r>
              <a:rPr lang="it-IT" sz="2400" b="1" dirty="0" err="1"/>
              <a:t>overall</a:t>
            </a:r>
            <a:r>
              <a:rPr lang="it-IT" sz="2400" b="1" dirty="0"/>
              <a:t> </a:t>
            </a:r>
            <a:r>
              <a:rPr lang="it-IT" sz="2400" b="1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implement</a:t>
            </a:r>
            <a:r>
              <a:rPr lang="it-IT" sz="2400" dirty="0"/>
              <a:t> the </a:t>
            </a:r>
            <a:r>
              <a:rPr lang="it-IT" sz="2400" dirty="0" err="1"/>
              <a:t>dashboard</a:t>
            </a:r>
            <a:r>
              <a:rPr lang="it-IT" sz="2400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5" y="3206371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A58E6542-1643-ED42-A1F9-2A4DC188FD5A}"/>
              </a:ext>
            </a:extLst>
          </p:cNvPr>
          <p:cNvGrpSpPr/>
          <p:nvPr/>
        </p:nvGrpSpPr>
        <p:grpSpPr>
          <a:xfrm>
            <a:off x="2068356" y="1959775"/>
            <a:ext cx="2969622" cy="3240800"/>
            <a:chOff x="5539048" y="2000249"/>
            <a:chExt cx="2969622" cy="32408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5894271" y="2870748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272" y="3009897"/>
              <a:ext cx="380640" cy="364780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9763D08-75F0-E443-8228-642B87BC9484}"/>
                </a:ext>
              </a:extLst>
            </p:cNvPr>
            <p:cNvSpPr txBox="1"/>
            <p:nvPr/>
          </p:nvSpPr>
          <p:spPr>
            <a:xfrm>
              <a:off x="6587872" y="2865514"/>
              <a:ext cx="1662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Planification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of a </a:t>
              </a:r>
            </a:p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new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attack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A566B10-3013-514E-89E8-1D8E9B9D7FCF}"/>
                </a:ext>
              </a:extLst>
            </p:cNvPr>
            <p:cNvSpPr/>
            <p:nvPr/>
          </p:nvSpPr>
          <p:spPr>
            <a:xfrm>
              <a:off x="5894271" y="3711723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4B498C9-687C-9144-999C-0688427522F3}"/>
                </a:ext>
              </a:extLst>
            </p:cNvPr>
            <p:cNvSpPr txBox="1"/>
            <p:nvPr/>
          </p:nvSpPr>
          <p:spPr>
            <a:xfrm>
              <a:off x="6553375" y="3716927"/>
              <a:ext cx="1881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Revoke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an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allocated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bucket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F22C3B89-8E7C-5744-AEF8-AAD68773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0925" y="3823027"/>
              <a:ext cx="296291" cy="386992"/>
            </a:xfrm>
            <a:prstGeom prst="rect">
              <a:avLst/>
            </a:prstGeom>
          </p:spPr>
        </p:pic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8E9E211F-A34F-5147-9A01-DB113DBDC017}"/>
                </a:ext>
              </a:extLst>
            </p:cNvPr>
            <p:cNvSpPr/>
            <p:nvPr/>
          </p:nvSpPr>
          <p:spPr>
            <a:xfrm>
              <a:off x="5894271" y="4631449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29D9EEF-9125-E045-8076-201F752A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553" y="4758732"/>
              <a:ext cx="355034" cy="355034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2EF7046B-DC6F-6144-A879-5A614E56E97C}"/>
                </a:ext>
              </a:extLst>
            </p:cNvPr>
            <p:cNvSpPr txBox="1"/>
            <p:nvPr/>
          </p:nvSpPr>
          <p:spPr>
            <a:xfrm>
              <a:off x="6587872" y="4631449"/>
              <a:ext cx="1814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 time </a:t>
              </a:r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statistics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analysis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B77F88F-539A-234D-8081-2439BD2C6CF1}"/>
                </a:ext>
              </a:extLst>
            </p:cNvPr>
            <p:cNvSpPr txBox="1"/>
            <p:nvPr/>
          </p:nvSpPr>
          <p:spPr>
            <a:xfrm>
              <a:off x="5539048" y="2000249"/>
              <a:ext cx="296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3">
                      <a:lumMod val="50000"/>
                    </a:schemeClr>
                  </a:solidFill>
                </a:rPr>
                <a:t>CLIENT SIDE (WEB APP)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2BEEFC-F265-A14D-ACAC-06769236A13F}"/>
              </a:ext>
            </a:extLst>
          </p:cNvPr>
          <p:cNvSpPr txBox="1"/>
          <p:nvPr/>
        </p:nvSpPr>
        <p:spPr>
          <a:xfrm>
            <a:off x="844429" y="4280849"/>
            <a:ext cx="73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ADMIN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FF908DC-1A29-9543-BF22-3BF3057EE8B0}"/>
              </a:ext>
            </a:extLst>
          </p:cNvPr>
          <p:cNvSpPr txBox="1"/>
          <p:nvPr/>
        </p:nvSpPr>
        <p:spPr>
          <a:xfrm>
            <a:off x="5445203" y="1959775"/>
            <a:ext cx="376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SERVER SIDE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D4EDD280-0743-9442-88DE-514F47050627}"/>
              </a:ext>
            </a:extLst>
          </p:cNvPr>
          <p:cNvSpPr/>
          <p:nvPr/>
        </p:nvSpPr>
        <p:spPr>
          <a:xfrm>
            <a:off x="6165369" y="4451519"/>
            <a:ext cx="2779569" cy="1112326"/>
          </a:xfrm>
          <a:prstGeom prst="roundRect">
            <a:avLst>
              <a:gd name="adj" fmla="val 6403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6E50A4-A4D1-D64D-809E-86DEA7E09B3B}"/>
              </a:ext>
            </a:extLst>
          </p:cNvPr>
          <p:cNvSpPr txBox="1"/>
          <p:nvPr/>
        </p:nvSpPr>
        <p:spPr>
          <a:xfrm>
            <a:off x="7009384" y="451921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CONTEXT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271454-67B1-7643-ACFC-9B894D9D1186}"/>
              </a:ext>
            </a:extLst>
          </p:cNvPr>
          <p:cNvSpPr txBox="1"/>
          <p:nvPr/>
        </p:nvSpPr>
        <p:spPr>
          <a:xfrm>
            <a:off x="6226341" y="4872436"/>
            <a:ext cx="262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information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progress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7838374F-631D-F943-A366-44CE2B4C9453}"/>
              </a:ext>
            </a:extLst>
          </p:cNvPr>
          <p:cNvSpPr/>
          <p:nvPr/>
        </p:nvSpPr>
        <p:spPr>
          <a:xfrm>
            <a:off x="6152904" y="2467155"/>
            <a:ext cx="2792038" cy="170239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3B6388B-CEDC-5441-847F-F76A8BF0A9B4}"/>
              </a:ext>
            </a:extLst>
          </p:cNvPr>
          <p:cNvSpPr txBox="1"/>
          <p:nvPr/>
        </p:nvSpPr>
        <p:spPr>
          <a:xfrm>
            <a:off x="6246098" y="2537071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WEB SOCKET ENDPOINTS</a:t>
            </a:r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2565A52-9386-9144-AE97-8356F3F540DC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5445204" y="1802257"/>
            <a:ext cx="0" cy="4014652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C2129D3B-5432-0747-ACAD-695449B2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06" y="5164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D2145B9-0B14-EE4A-8BCE-CDE7E6DC1E3C}"/>
              </a:ext>
            </a:extLst>
          </p:cNvPr>
          <p:cNvSpPr txBox="1"/>
          <p:nvPr/>
        </p:nvSpPr>
        <p:spPr>
          <a:xfrm>
            <a:off x="6373658" y="2903456"/>
            <a:ext cx="2478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Notifications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RMI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Revoke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bucket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DD1192B-7B9D-A740-8BCC-268F86537790}"/>
              </a:ext>
            </a:extLst>
          </p:cNvPr>
          <p:cNvCxnSpPr>
            <a:cxnSpLocks/>
          </p:cNvCxnSpPr>
          <p:nvPr/>
        </p:nvCxnSpPr>
        <p:spPr>
          <a:xfrm>
            <a:off x="7557631" y="4169545"/>
            <a:ext cx="0" cy="28197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4ADA5F99-5CF1-2942-9066-03F2C8BE6B7C}"/>
              </a:ext>
            </a:extLst>
          </p:cNvPr>
          <p:cNvSpPr/>
          <p:nvPr/>
        </p:nvSpPr>
        <p:spPr>
          <a:xfrm>
            <a:off x="4754986" y="1910030"/>
            <a:ext cx="1380421" cy="482674"/>
          </a:xfrm>
          <a:prstGeom prst="leftRightArrow">
            <a:avLst>
              <a:gd name="adj1" fmla="val 64434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58" name="Freccia destra 57">
            <a:extLst>
              <a:ext uri="{FF2B5EF4-FFF2-40B4-BE49-F238E27FC236}">
                <a16:creationId xmlns:a16="http://schemas.microsoft.com/office/drawing/2014/main" id="{23EEB51B-5698-324B-846C-0C84D9E78585}"/>
              </a:ext>
            </a:extLst>
          </p:cNvPr>
          <p:cNvSpPr/>
          <p:nvPr/>
        </p:nvSpPr>
        <p:spPr>
          <a:xfrm flipH="1">
            <a:off x="9237960" y="2903456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65" name="Freccia destra 64">
            <a:extLst>
              <a:ext uri="{FF2B5EF4-FFF2-40B4-BE49-F238E27FC236}">
                <a16:creationId xmlns:a16="http://schemas.microsoft.com/office/drawing/2014/main" id="{D5BB4DCC-0AEB-C94D-B8B5-394498DCB183}"/>
              </a:ext>
            </a:extLst>
          </p:cNvPr>
          <p:cNvSpPr/>
          <p:nvPr/>
        </p:nvSpPr>
        <p:spPr>
          <a:xfrm>
            <a:off x="9346517" y="3409815"/>
            <a:ext cx="1218698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F16D82-18B5-7346-9D70-3DED9336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1" y="2917575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474921B-8E07-AC4F-B8B3-CE2C468CD16A}"/>
              </a:ext>
            </a:extLst>
          </p:cNvPr>
          <p:cNvSpPr txBox="1"/>
          <p:nvPr/>
        </p:nvSpPr>
        <p:spPr>
          <a:xfrm>
            <a:off x="10603609" y="3903496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</p:spTree>
    <p:extLst>
      <p:ext uri="{BB962C8B-B14F-4D97-AF65-F5344CB8AC3E}">
        <p14:creationId xmlns:p14="http://schemas.microsoft.com/office/powerpoint/2010/main" val="327564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EC83557-9628-A641-B1DD-737ABD979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022" y="1234890"/>
            <a:ext cx="7593875" cy="3787109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497E11-9B32-9141-B9A3-7771276DBB33}"/>
              </a:ext>
            </a:extLst>
          </p:cNvPr>
          <p:cNvSpPr txBox="1"/>
          <p:nvPr/>
        </p:nvSpPr>
        <p:spPr>
          <a:xfrm>
            <a:off x="595838" y="3429000"/>
            <a:ext cx="1180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The </a:t>
            </a:r>
            <a:r>
              <a:rPr lang="it-IT" sz="1400" dirty="0" err="1"/>
              <a:t>plaintext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to break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2BB3B5C9-1277-374F-A4F9-A2BBFA0EECDE}"/>
              </a:ext>
            </a:extLst>
          </p:cNvPr>
          <p:cNvSpPr/>
          <p:nvPr/>
        </p:nvSpPr>
        <p:spPr>
          <a:xfrm>
            <a:off x="1576250" y="3374344"/>
            <a:ext cx="1567543" cy="609600"/>
          </a:xfrm>
          <a:prstGeom prst="arc">
            <a:avLst>
              <a:gd name="adj1" fmla="val 11547053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29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Once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ready, the first </a:t>
            </a:r>
            <a:r>
              <a:rPr lang="it-IT" dirty="0" err="1"/>
              <a:t>thing</a:t>
            </a:r>
            <a:r>
              <a:rPr lang="it-IT" dirty="0"/>
              <a:t> to do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planning</a:t>
            </a:r>
            <a:r>
              <a:rPr lang="it-IT" dirty="0"/>
              <a:t> the </a:t>
            </a:r>
            <a:r>
              <a:rPr lang="it-IT" dirty="0" err="1"/>
              <a:t>attack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4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761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Once the </a:t>
            </a:r>
            <a:r>
              <a:rPr lang="it-IT" sz="2400" dirty="0" err="1"/>
              <a:t>administrator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decided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plaintext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attacked</a:t>
            </a:r>
            <a:r>
              <a:rPr lang="it-IT" sz="2400" dirty="0"/>
              <a:t>,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a</a:t>
            </a:r>
          </a:p>
          <a:p>
            <a:r>
              <a:rPr lang="it-IT" sz="2400" dirty="0" err="1"/>
              <a:t>request</a:t>
            </a:r>
            <a:r>
              <a:rPr lang="it-IT" sz="2400" dirty="0"/>
              <a:t> to the </a:t>
            </a:r>
            <a:r>
              <a:rPr lang="it-IT" sz="2400" b="1" dirty="0" err="1"/>
              <a:t>PlanAttackEndpoint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b="1" dirty="0"/>
              <a:t>JSON Message</a:t>
            </a:r>
            <a:r>
              <a:rPr lang="it-IT" sz="2400" dirty="0"/>
              <a:t>.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then</a:t>
            </a:r>
            <a:endParaRPr lang="it-IT" sz="2400" dirty="0"/>
          </a:p>
          <a:p>
            <a:r>
              <a:rPr lang="it-IT" sz="2400" dirty="0" err="1"/>
              <a:t>ask</a:t>
            </a:r>
            <a:r>
              <a:rPr lang="it-IT" sz="2400" dirty="0"/>
              <a:t> the RMI Server to </a:t>
            </a:r>
            <a:r>
              <a:rPr lang="it-IT" sz="2400" dirty="0" err="1"/>
              <a:t>prepare</a:t>
            </a:r>
            <a:r>
              <a:rPr lang="it-IT" sz="2400" dirty="0"/>
              <a:t> a new </a:t>
            </a:r>
            <a:r>
              <a:rPr lang="it-IT" sz="2400" dirty="0" err="1"/>
              <a:t>attack</a:t>
            </a:r>
            <a:r>
              <a:rPr lang="it-IT" sz="2400" dirty="0"/>
              <a:t>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‘text’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PlanAttackEndPoint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97EDEEDC-D905-6549-8B05-1FE78AF531D6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7D5230CA-C024-9A4A-84A1-9A4C34A1CA14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E304F9D-A730-5B49-9871-8EBA724DDDC7}"/>
              </a:ext>
            </a:extLst>
          </p:cNvPr>
          <p:cNvSpPr txBox="1"/>
          <p:nvPr/>
        </p:nvSpPr>
        <p:spPr>
          <a:xfrm>
            <a:off x="7308047" y="330789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planAttack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9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658</Words>
  <Application>Microsoft Macintosh PowerPoint</Application>
  <PresentationFormat>Widescreen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Menlo</vt:lpstr>
      <vt:lpstr>Segoe UI Light</vt:lpstr>
      <vt:lpstr>Wingdings</vt:lpstr>
      <vt:lpstr>Tema di Office</vt:lpstr>
      <vt:lpstr>Distributed Hash-Breaker Concurrent and distributed Systems  AY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2020-04-22T10:18:11Z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