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6" r:id="rId3"/>
    <p:sldId id="277" r:id="rId4"/>
    <p:sldId id="288" r:id="rId5"/>
    <p:sldId id="289" r:id="rId6"/>
    <p:sldId id="278" r:id="rId7"/>
    <p:sldId id="291" r:id="rId8"/>
    <p:sldId id="285" r:id="rId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4" autoAdjust="0"/>
    <p:restoredTop sz="94291" autoAdjust="0"/>
  </p:normalViewPr>
  <p:slideViewPr>
    <p:cSldViewPr snapToGrid="0" showGuides="1">
      <p:cViewPr varScale="1">
        <p:scale>
          <a:sx n="68" d="100"/>
          <a:sy n="68" d="100"/>
        </p:scale>
        <p:origin x="696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190EFE-CCCB-4DCD-B1CF-8C3CB119D6FE}" type="datetime1">
              <a:rPr lang="it-IT" smtClean="0"/>
              <a:t>10/12/2019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AC070-77AE-44FC-B0C8-108B581F9765}" type="datetime1">
              <a:rPr lang="it-IT" noProof="0" smtClean="0"/>
              <a:pPr/>
              <a:t>10/12/2019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9789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9170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5304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953276-A596-464E-8131-16FDC4642D35}" type="datetime1">
              <a:rPr lang="it-IT" noProof="0" smtClean="0"/>
              <a:t>10/12/2019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F66E3F-D06F-47DA-A95C-C846DE23F8C0}" type="datetime1">
              <a:rPr lang="it-IT" noProof="0" smtClean="0"/>
              <a:t>10/12/2019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E6513-E3C7-4048-AC2F-41B0D1F6D895}" type="datetime1">
              <a:rPr lang="it-IT" noProof="0" smtClean="0"/>
              <a:t>10/12/2019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A1E7DF-6F8F-47CE-8C70-53A994FBF180}" type="datetime1">
              <a:rPr lang="it-IT" noProof="0" smtClean="0"/>
              <a:t>10/12/2019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FB8710-ABAB-4285-AF31-02779743E1F4}" type="datetime1">
              <a:rPr lang="it-IT" noProof="0" smtClean="0"/>
              <a:t>10/12/2019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1FD3F1-0F70-4F3C-841E-3B4B1A9982AD}" type="datetime1">
              <a:rPr lang="it-IT" noProof="0" smtClean="0"/>
              <a:t>10/12/2019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5CD94-E959-4436-A899-6BFB5CD81E9E}" type="datetime1">
              <a:rPr lang="it-IT" noProof="0" smtClean="0"/>
              <a:t>10/12/2019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7B0C7F-749B-466A-A38A-03B1C8A2F06C}" type="datetime1">
              <a:rPr lang="it-IT" noProof="0" smtClean="0"/>
              <a:t>10/12/2019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C309BE-2E90-45F2-A626-98CE1308C9C4}" type="datetime1">
              <a:rPr lang="it-IT" noProof="0" smtClean="0"/>
              <a:t>10/12/2019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D791A9-9A19-4C7D-9EDF-F6B9F670B73C}" type="datetime1">
              <a:rPr lang="it-IT" noProof="0" smtClean="0"/>
              <a:t>10/12/2019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87147A-BE07-4D89-850F-642EAF1AAEA9}" type="datetime1">
              <a:rPr lang="it-IT" noProof="0" smtClean="0"/>
              <a:t>10/12/2019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50AD8DE-E201-43F1-B9CB-48547493CA6A}" type="datetime1">
              <a:rPr lang="it-IT" noProof="0" smtClean="0"/>
              <a:t>10/12/2019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4376036"/>
            <a:ext cx="12192000" cy="1329595"/>
          </a:xfr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it-IT" b="1" dirty="0">
                <a:solidFill>
                  <a:schemeClr val="bg1"/>
                </a:solidFill>
              </a:rPr>
              <a:t>Distributed </a:t>
            </a:r>
            <a:r>
              <a:rPr lang="it-IT" b="1" dirty="0" err="1">
                <a:solidFill>
                  <a:schemeClr val="bg1"/>
                </a:solidFill>
              </a:rPr>
              <a:t>Hash-breaker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sz="3600" dirty="0" err="1">
                <a:solidFill>
                  <a:schemeClr val="accent4"/>
                </a:solidFill>
              </a:rPr>
              <a:t>Concurrent</a:t>
            </a:r>
            <a:r>
              <a:rPr lang="it-IT" sz="3600" dirty="0">
                <a:solidFill>
                  <a:schemeClr val="accent4"/>
                </a:solidFill>
              </a:rPr>
              <a:t> and </a:t>
            </a:r>
            <a:r>
              <a:rPr lang="it-IT" sz="3600" dirty="0" err="1">
                <a:solidFill>
                  <a:schemeClr val="accent4"/>
                </a:solidFill>
              </a:rPr>
              <a:t>distributed</a:t>
            </a:r>
            <a:r>
              <a:rPr lang="it-IT" sz="3600" dirty="0">
                <a:solidFill>
                  <a:schemeClr val="accent4"/>
                </a:solidFill>
              </a:rPr>
              <a:t> Systems | AA 2019/20</a:t>
            </a:r>
            <a:endParaRPr lang="it-IT" dirty="0">
              <a:solidFill>
                <a:schemeClr val="accent4"/>
              </a:solidFill>
            </a:endParaRP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7" name="Gruppo 6" descr="Icona di diagramma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igura a mano libera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" name="Figura a mano libera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1" name="Titolo 1">
            <a:extLst>
              <a:ext uri="{FF2B5EF4-FFF2-40B4-BE49-F238E27FC236}">
                <a16:creationId xmlns:a16="http://schemas.microsoft.com/office/drawing/2014/main" id="{E34B95EC-36C5-4265-AA2B-737E8C101B11}"/>
              </a:ext>
            </a:extLst>
          </p:cNvPr>
          <p:cNvSpPr txBox="1">
            <a:spLocks/>
          </p:cNvSpPr>
          <p:nvPr/>
        </p:nvSpPr>
        <p:spPr>
          <a:xfrm>
            <a:off x="146988" y="6131185"/>
            <a:ext cx="121920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>
                <a:solidFill>
                  <a:schemeClr val="bg1"/>
                </a:solidFill>
              </a:rPr>
              <a:t>Filippo Scotto, Luigi Treccozzi</a:t>
            </a:r>
            <a:endParaRPr lang="it-IT" sz="2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Outline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500" b="1" dirty="0">
                <a:latin typeface="+mj-lt"/>
              </a:rPr>
              <a:t>DHB</a:t>
            </a:r>
          </a:p>
        </p:txBody>
      </p:sp>
      <p:sp>
        <p:nvSpPr>
          <p:cNvPr id="16" name="Rettangolo: Angoli arrotondati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12105" y="199636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/>
              <a:t>SPECIFICATIONS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00980" y="189696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5" name="Rettangolo: Angoli arrotondati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95026" y="459053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/>
              <a:t>TECHNOLOGIES USED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60976" y="4491132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: Angoli arrotondati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89948" y="196361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/>
              <a:t>IMPLEMENTATIONS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08475" y="1857334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: Angoli arrotondati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79352" y="455295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/>
              <a:t>TEST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452" y="4453548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4" name="Figura a mano libera 1676" descr="Icona di casella di controllo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498001" y="2193988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35" name="Figura a mano libera 4665" descr="Icona di grafico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467459" y="4741431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grpSp>
        <p:nvGrpSpPr>
          <p:cNvPr id="36" name="Gruppo 35" descr="Icona di persona e ingranaggio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igura a mano libera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8" name="Figura a mano libera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grpSp>
        <p:nvGrpSpPr>
          <p:cNvPr id="39" name="Gruppo 38" descr="Icona di ingranaggi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409434" y="4751530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igura a mano libera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1" name="Figura a mano libera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42" name="Figura a mano libera 4346" descr="Icona di grafico a scatola e baffi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4613047" y="2161234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pic>
        <p:nvPicPr>
          <p:cNvPr id="43" name="Picture 2" descr="File:Stemma unipi.png">
            <a:extLst>
              <a:ext uri="{FF2B5EF4-FFF2-40B4-BE49-F238E27FC236}">
                <a16:creationId xmlns:a16="http://schemas.microsoft.com/office/drawing/2014/main" id="{8E2E2301-5209-434A-B6E9-DCF29408F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Specifications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0A788DC-9382-4037-B066-5AD28B7335E4}"/>
              </a:ext>
            </a:extLst>
          </p:cNvPr>
          <p:cNvSpPr txBox="1"/>
          <p:nvPr/>
        </p:nvSpPr>
        <p:spPr>
          <a:xfrm>
            <a:off x="347955" y="4420731"/>
            <a:ext cx="114960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DHB </a:t>
            </a:r>
            <a:r>
              <a:rPr lang="it-IT" sz="2800" dirty="0" err="1"/>
              <a:t>is</a:t>
            </a:r>
            <a:r>
              <a:rPr lang="it-IT" sz="2800" dirty="0"/>
              <a:t> a </a:t>
            </a:r>
            <a:r>
              <a:rPr lang="it-IT" sz="2800" dirty="0" err="1"/>
              <a:t>distributed</a:t>
            </a:r>
            <a:r>
              <a:rPr lang="it-IT" sz="2800" dirty="0"/>
              <a:t> </a:t>
            </a:r>
            <a:r>
              <a:rPr lang="it-IT" sz="2800" dirty="0" err="1"/>
              <a:t>application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implements</a:t>
            </a:r>
            <a:r>
              <a:rPr lang="it-IT" sz="2800" dirty="0"/>
              <a:t> a </a:t>
            </a:r>
            <a:r>
              <a:rPr lang="it-IT" sz="2800" dirty="0" err="1"/>
              <a:t>distributed</a:t>
            </a:r>
            <a:r>
              <a:rPr lang="it-IT" sz="2800" dirty="0"/>
              <a:t> </a:t>
            </a:r>
            <a:r>
              <a:rPr lang="it-IT" sz="2800" dirty="0" err="1"/>
              <a:t>attack</a:t>
            </a:r>
            <a:r>
              <a:rPr lang="it-IT" sz="2800" dirty="0"/>
              <a:t> </a:t>
            </a:r>
            <a:r>
              <a:rPr lang="it-IT" sz="2800" dirty="0" err="1"/>
              <a:t>against</a:t>
            </a:r>
            <a:r>
              <a:rPr lang="it-IT" sz="2800" dirty="0"/>
              <a:t> a </a:t>
            </a:r>
            <a:r>
              <a:rPr lang="it-IT" sz="2800" dirty="0" err="1"/>
              <a:t>Hash</a:t>
            </a:r>
            <a:r>
              <a:rPr lang="it-IT" sz="2800" dirty="0"/>
              <a:t> </a:t>
            </a:r>
            <a:r>
              <a:rPr lang="it-IT" sz="2800" dirty="0" err="1"/>
              <a:t>function</a:t>
            </a:r>
            <a:r>
              <a:rPr lang="it-IT" sz="2800" dirty="0"/>
              <a:t>, </a:t>
            </a:r>
            <a:r>
              <a:rPr lang="it-IT" sz="2800" dirty="0" err="1"/>
              <a:t>namely</a:t>
            </a:r>
            <a:r>
              <a:rPr lang="it-IT" sz="2800" dirty="0"/>
              <a:t> SHA-2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It makes available an interface through which users can join the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At the server side, administrator can set the plaintext to break and monitor the attack progress over time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0FC676-7FF9-48BD-9B50-B3B6AD7F9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39" y="689431"/>
            <a:ext cx="573405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Specifications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0A788DC-9382-4037-B066-5AD28B7335E4}"/>
              </a:ext>
            </a:extLst>
          </p:cNvPr>
          <p:cNvSpPr txBox="1"/>
          <p:nvPr/>
        </p:nvSpPr>
        <p:spPr>
          <a:xfrm>
            <a:off x="347955" y="1297703"/>
            <a:ext cx="114960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Administrator: </a:t>
            </a:r>
            <a:r>
              <a:rPr lang="it-IT" sz="2800" dirty="0" err="1"/>
              <a:t>through</a:t>
            </a:r>
            <a:r>
              <a:rPr lang="it-IT" sz="2800" dirty="0"/>
              <a:t> </a:t>
            </a:r>
            <a:r>
              <a:rPr lang="it-IT" sz="2800" dirty="0" err="1"/>
              <a:t>WebApp</a:t>
            </a:r>
            <a:r>
              <a:rPr lang="it-IT" sz="2800" dirty="0"/>
              <a:t> he can </a:t>
            </a:r>
            <a:r>
              <a:rPr lang="it-IT" sz="2800" dirty="0" err="1"/>
              <a:t>launch</a:t>
            </a:r>
            <a:r>
              <a:rPr lang="it-IT" sz="2800" dirty="0"/>
              <a:t> the </a:t>
            </a:r>
            <a:r>
              <a:rPr lang="it-IT" sz="2800" dirty="0" err="1"/>
              <a:t>attack</a:t>
            </a:r>
            <a:r>
              <a:rPr lang="it-IT" sz="2800" dirty="0"/>
              <a:t>, </a:t>
            </a:r>
            <a:r>
              <a:rPr lang="it-IT" sz="2800" dirty="0" err="1"/>
              <a:t>providing</a:t>
            </a:r>
            <a:r>
              <a:rPr lang="it-IT" sz="2800" dirty="0"/>
              <a:t> the </a:t>
            </a:r>
            <a:r>
              <a:rPr lang="it-IT" sz="2800" dirty="0" err="1"/>
              <a:t>plaintext</a:t>
            </a:r>
            <a:r>
              <a:rPr lang="it-IT" sz="2800" dirty="0"/>
              <a:t> to break, monitor the status of the </a:t>
            </a:r>
            <a:r>
              <a:rPr lang="it-IT" sz="2800" dirty="0" err="1"/>
              <a:t>attack</a:t>
            </a:r>
            <a:endParaRPr lang="it-IT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/>
              <a:t>Worker(s):</a:t>
            </a:r>
            <a:r>
              <a:rPr lang="en-GB" sz="2800" dirty="0"/>
              <a:t> Users that want to join the attack. Through GUI they are requested to provide a username. Upon registering they are given a bucket, that is, a set of plaintexts to </a:t>
            </a:r>
            <a:r>
              <a:rPr lang="en-GB" sz="2800" dirty="0" err="1"/>
              <a:t>analyze</a:t>
            </a:r>
            <a:r>
              <a:rPr lang="en-GB" sz="2800" dirty="0"/>
              <a:t>. By </a:t>
            </a:r>
            <a:r>
              <a:rPr lang="en-GB" sz="2800" i="1" dirty="0" err="1"/>
              <a:t>Analyze</a:t>
            </a:r>
            <a:r>
              <a:rPr lang="en-GB" sz="2800" i="1" dirty="0"/>
              <a:t> a bucket</a:t>
            </a:r>
            <a:r>
              <a:rPr lang="en-GB" sz="2800" dirty="0"/>
              <a:t> we mean that a user compute the hash function of all the plaintexts in the bucket that has been assigned in order to find a match with the hash provided by administrator</a:t>
            </a:r>
          </a:p>
        </p:txBody>
      </p:sp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47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Technologies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0A788DC-9382-4037-B066-5AD28B7335E4}"/>
              </a:ext>
            </a:extLst>
          </p:cNvPr>
          <p:cNvSpPr txBox="1"/>
          <p:nvPr/>
        </p:nvSpPr>
        <p:spPr>
          <a:xfrm>
            <a:off x="1385228" y="1255501"/>
            <a:ext cx="6155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JDK-11.0.2 (Swing, RMI)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/>
              <a:t>MAVEN 3.6.1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/>
              <a:t>APACHE TOMCAT 9.0.27</a:t>
            </a:r>
          </a:p>
        </p:txBody>
      </p:sp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5BEA209-A92F-42ED-933A-09D80C87A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475" y="910696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isultati immagini per maven">
            <a:extLst>
              <a:ext uri="{FF2B5EF4-FFF2-40B4-BE49-F238E27FC236}">
                <a16:creationId xmlns:a16="http://schemas.microsoft.com/office/drawing/2014/main" id="{600F21C6-4927-4060-9535-3D5E99F5B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56" y="3281916"/>
            <a:ext cx="3481716" cy="88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isultati immagini per java jdk">
            <a:extLst>
              <a:ext uri="{FF2B5EF4-FFF2-40B4-BE49-F238E27FC236}">
                <a16:creationId xmlns:a16="http://schemas.microsoft.com/office/drawing/2014/main" id="{D3B25649-CA4D-45CA-998C-13521F979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903" y="3083595"/>
            <a:ext cx="3893967" cy="191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17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4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42142" y="522898"/>
            <a:ext cx="384985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Client-Server Interaction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9675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30996E72-2BF2-4491-82B5-FC249B62532A}"/>
              </a:ext>
            </a:extLst>
          </p:cNvPr>
          <p:cNvSpPr txBox="1"/>
          <p:nvPr/>
        </p:nvSpPr>
        <p:spPr>
          <a:xfrm>
            <a:off x="6415783" y="1101117"/>
            <a:ext cx="33799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Java Swing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RMI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Multi-</a:t>
            </a:r>
            <a:r>
              <a:rPr lang="it-IT" sz="2800" b="1" dirty="0" err="1"/>
              <a:t>thread</a:t>
            </a:r>
            <a:endParaRPr lang="it-IT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xchart-3.6.0 [1]</a:t>
            </a:r>
            <a:endParaRPr lang="en-GB" sz="28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85A57DA-8031-4ADD-8551-95361CD8E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68" y="936683"/>
            <a:ext cx="5171376" cy="2355157"/>
          </a:xfrm>
          <a:prstGeom prst="rect">
            <a:avLst/>
          </a:prstGeom>
        </p:spPr>
      </p:pic>
      <p:pic>
        <p:nvPicPr>
          <p:cNvPr id="37" name="Picture 2" descr="File:Stemma unipi.png">
            <a:extLst>
              <a:ext uri="{FF2B5EF4-FFF2-40B4-BE49-F238E27FC236}">
                <a16:creationId xmlns:a16="http://schemas.microsoft.com/office/drawing/2014/main" id="{DD4B7271-3B6D-4C0C-A260-E1E6ECDA6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4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Administrator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Dasboard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30996E72-2BF2-4491-82B5-FC249B62532A}"/>
              </a:ext>
            </a:extLst>
          </p:cNvPr>
          <p:cNvSpPr txBox="1"/>
          <p:nvPr/>
        </p:nvSpPr>
        <p:spPr>
          <a:xfrm>
            <a:off x="6768904" y="1257163"/>
            <a:ext cx="33799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Java Swing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RMI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Multi-</a:t>
            </a:r>
            <a:r>
              <a:rPr lang="it-IT" sz="2800" b="1" dirty="0" err="1"/>
              <a:t>thread</a:t>
            </a:r>
            <a:endParaRPr lang="it-IT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xchart-3.6.0 [1]</a:t>
            </a:r>
            <a:endParaRPr lang="en-GB" sz="28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85A57DA-8031-4ADD-8551-95361CD8E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42" y="1101117"/>
            <a:ext cx="5171376" cy="2355157"/>
          </a:xfrm>
          <a:prstGeom prst="rect">
            <a:avLst/>
          </a:prstGeom>
        </p:spPr>
      </p:pic>
      <p:pic>
        <p:nvPicPr>
          <p:cNvPr id="9" name="Picture 2" descr="File:Stemma unipi.png">
            <a:extLst>
              <a:ext uri="{FF2B5EF4-FFF2-40B4-BE49-F238E27FC236}">
                <a16:creationId xmlns:a16="http://schemas.microsoft.com/office/drawing/2014/main" id="{29F41F40-CEFA-47CF-9CCE-135C292BD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8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omb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15" name="Tito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it-IT" sz="7200" b="1" dirty="0">
                <a:solidFill>
                  <a:schemeClr val="bg1"/>
                </a:solidFill>
              </a:rPr>
              <a:t>Thanks</a:t>
            </a:r>
            <a:endParaRPr lang="it-IT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42_TF78455520.potx" id="{18B1944C-1E7D-43C4-975E-E50ACFFDB4A4}" vid="{83F0D432-2B92-4580-B168-71CC71A93FA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Analisi di progetto, da 24Slides</Template>
  <TotalTime>0</TotalTime>
  <Words>236</Words>
  <Application>Microsoft Office PowerPoint</Application>
  <PresentationFormat>Widescreen</PresentationFormat>
  <Paragraphs>44</Paragraphs>
  <Slides>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Segoe UI Light</vt:lpstr>
      <vt:lpstr>Tema di Office</vt:lpstr>
      <vt:lpstr>Distributed Hash-breaker Concurrent and distributed Systems | AA 2019/20</vt:lpstr>
      <vt:lpstr>Analisi progetto diapositiva 2</vt:lpstr>
      <vt:lpstr>Analisi progetto diapositiva 3</vt:lpstr>
      <vt:lpstr>Analisi progetto diapositiva 3</vt:lpstr>
      <vt:lpstr>Analisi progetto diapositiva 3</vt:lpstr>
      <vt:lpstr>Analisi progetto diapositiva 4</vt:lpstr>
      <vt:lpstr>Analisi progetto diapositiva 4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2019-12-10T09:12:46Z</dcterms:created>
  <dcterms:modified xsi:type="dcterms:W3CDTF">2019-12-10T10:10:26Z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